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4"/>
  </p:notesMasterIdLst>
  <p:sldIdLst>
    <p:sldId id="256" r:id="rId2"/>
    <p:sldId id="263" r:id="rId3"/>
    <p:sldId id="258" r:id="rId4"/>
    <p:sldId id="268" r:id="rId5"/>
    <p:sldId id="270" r:id="rId6"/>
    <p:sldId id="257" r:id="rId7"/>
    <p:sldId id="262" r:id="rId8"/>
    <p:sldId id="261" r:id="rId9"/>
    <p:sldId id="260" r:id="rId10"/>
    <p:sldId id="267" r:id="rId11"/>
    <p:sldId id="259" r:id="rId12"/>
    <p:sldId id="269" r:id="rId13"/>
    <p:sldId id="264" r:id="rId14"/>
    <p:sldId id="265" r:id="rId15"/>
    <p:sldId id="271" r:id="rId16"/>
    <p:sldId id="266" r:id="rId17"/>
    <p:sldId id="272" r:id="rId18"/>
    <p:sldId id="273" r:id="rId19"/>
    <p:sldId id="274" r:id="rId20"/>
    <p:sldId id="275" r:id="rId21"/>
    <p:sldId id="276" r:id="rId22"/>
    <p:sldId id="277" r:id="rId23"/>
    <p:sldId id="278" r:id="rId24"/>
    <p:sldId id="279" r:id="rId25"/>
    <p:sldId id="280" r:id="rId26"/>
    <p:sldId id="304" r:id="rId27"/>
    <p:sldId id="306" r:id="rId28"/>
    <p:sldId id="300" r:id="rId29"/>
    <p:sldId id="294" r:id="rId30"/>
    <p:sldId id="307" r:id="rId31"/>
    <p:sldId id="282"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22B33-477A-40E2-AD49-56F52A671A43}"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93BD8-AB97-46DB-BFA7-7B008ABA2A77}" type="slidenum">
              <a:rPr lang="en-US" smtClean="0"/>
              <a:t>‹#›</a:t>
            </a:fld>
            <a:endParaRPr lang="en-US"/>
          </a:p>
        </p:txBody>
      </p:sp>
    </p:spTree>
    <p:extLst>
      <p:ext uri="{BB962C8B-B14F-4D97-AF65-F5344CB8AC3E}">
        <p14:creationId xmlns:p14="http://schemas.microsoft.com/office/powerpoint/2010/main" val="313204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AE439A-D640-43A4-BFCA-F2BD8BC64549}"/>
              </a:ext>
            </a:extLst>
          </p:cNvPr>
          <p:cNvSpPr>
            <a:spLocks noGrp="1" noChangeArrowheads="1"/>
          </p:cNvSpPr>
          <p:nvPr>
            <p:ph type="sldNum" sz="quarter" idx="5"/>
          </p:nvPr>
        </p:nvSpPr>
        <p:spPr>
          <a:ln/>
        </p:spPr>
        <p:txBody>
          <a:bodyPr/>
          <a:lstStyle/>
          <a:p>
            <a:fld id="{22FA756A-E3BD-408F-A97E-18C0087B46CF}" type="slidenum">
              <a:rPr lang="en-US" altLang="en-US"/>
              <a:pPr/>
              <a:t>15</a:t>
            </a:fld>
            <a:endParaRPr lang="en-US" altLang="en-US"/>
          </a:p>
        </p:txBody>
      </p:sp>
      <p:sp>
        <p:nvSpPr>
          <p:cNvPr id="21506" name="Rectangle 2">
            <a:extLst>
              <a:ext uri="{FF2B5EF4-FFF2-40B4-BE49-F238E27FC236}">
                <a16:creationId xmlns:a16="http://schemas.microsoft.com/office/drawing/2014/main" id="{2B3997AA-CDB1-BF6F-F24F-DBE6AE2F1D8F}"/>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67834685-E059-7EBA-0930-73C944C1DE26}"/>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8087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7CC45-D89E-40CB-8CD5-96A6484C80F3}"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41604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1422965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3506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28414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712467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908011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197124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3839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84378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117841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7CC45-D89E-40CB-8CD5-96A6484C80F3}"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812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7CC45-D89E-40CB-8CD5-96A6484C80F3}"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1590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62417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41429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A7CC45-D89E-40CB-8CD5-96A6484C80F3}" type="datetimeFigureOut">
              <a:rPr lang="en-US" smtClean="0"/>
              <a:t>3/10/2024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96321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7CC45-D89E-40CB-8CD5-96A6484C80F3}"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404069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A7CC45-D89E-40CB-8CD5-96A6484C80F3}" type="datetimeFigureOut">
              <a:rPr lang="en-US" smtClean="0"/>
              <a:t>3/10/2024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F9E723-2552-47A5-A54E-DD3176896DCD}" type="slidenum">
              <a:rPr lang="en-US" smtClean="0"/>
              <a:t>‹#›</a:t>
            </a:fld>
            <a:endParaRPr lang="en-US"/>
          </a:p>
        </p:txBody>
      </p:sp>
    </p:spTree>
    <p:extLst>
      <p:ext uri="{BB962C8B-B14F-4D97-AF65-F5344CB8AC3E}">
        <p14:creationId xmlns:p14="http://schemas.microsoft.com/office/powerpoint/2010/main" val="14633476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u.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D222-5361-0A5E-5BB2-34C48ECFBA18}"/>
              </a:ext>
            </a:extLst>
          </p:cNvPr>
          <p:cNvSpPr>
            <a:spLocks noGrp="1"/>
          </p:cNvSpPr>
          <p:nvPr>
            <p:ph type="ctrTitle"/>
          </p:nvPr>
        </p:nvSpPr>
        <p:spPr>
          <a:xfrm>
            <a:off x="1376680" y="867388"/>
            <a:ext cx="9144000" cy="1641490"/>
          </a:xfrm>
        </p:spPr>
        <p:txBody>
          <a:bodyPr/>
          <a:lstStyle/>
          <a:p>
            <a:r>
              <a:rPr lang="en-US" dirty="0"/>
              <a:t>HTML and CSS</a:t>
            </a:r>
          </a:p>
        </p:txBody>
      </p:sp>
      <p:sp>
        <p:nvSpPr>
          <p:cNvPr id="3" name="Subtitle 2">
            <a:extLst>
              <a:ext uri="{FF2B5EF4-FFF2-40B4-BE49-F238E27FC236}">
                <a16:creationId xmlns:a16="http://schemas.microsoft.com/office/drawing/2014/main" id="{39970DA3-E9DA-346C-51E6-42FB4D562684}"/>
              </a:ext>
            </a:extLst>
          </p:cNvPr>
          <p:cNvSpPr>
            <a:spLocks noGrp="1"/>
          </p:cNvSpPr>
          <p:nvPr>
            <p:ph type="subTitle" idx="1"/>
          </p:nvPr>
        </p:nvSpPr>
        <p:spPr/>
        <p:txBody>
          <a:bodyPr/>
          <a:lstStyle/>
          <a:p>
            <a:r>
              <a:rPr lang="en-US" dirty="0"/>
              <a:t>															Shruti Wali</a:t>
            </a:r>
          </a:p>
        </p:txBody>
      </p:sp>
    </p:spTree>
    <p:extLst>
      <p:ext uri="{BB962C8B-B14F-4D97-AF65-F5344CB8AC3E}">
        <p14:creationId xmlns:p14="http://schemas.microsoft.com/office/powerpoint/2010/main" val="242656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4E11-ADEB-658B-38C5-75DD561CE1D0}"/>
              </a:ext>
            </a:extLst>
          </p:cNvPr>
          <p:cNvSpPr>
            <a:spLocks noGrp="1"/>
          </p:cNvSpPr>
          <p:nvPr>
            <p:ph type="title"/>
          </p:nvPr>
        </p:nvSpPr>
        <p:spPr/>
        <p:txBody>
          <a:bodyPr/>
          <a:lstStyle/>
          <a:p>
            <a:r>
              <a:rPr lang="en-US" altLang="en-US" dirty="0"/>
              <a:t>Formatting</a:t>
            </a:r>
            <a:endParaRPr lang="en-US" dirty="0"/>
          </a:p>
        </p:txBody>
      </p:sp>
      <p:graphicFrame>
        <p:nvGraphicFramePr>
          <p:cNvPr id="4" name="Content Placeholder 3">
            <a:extLst>
              <a:ext uri="{FF2B5EF4-FFF2-40B4-BE49-F238E27FC236}">
                <a16:creationId xmlns:a16="http://schemas.microsoft.com/office/drawing/2014/main" id="{52452BE4-76F9-E20F-0D50-A777F96928F5}"/>
              </a:ext>
            </a:extLst>
          </p:cNvPr>
          <p:cNvGraphicFramePr>
            <a:graphicFrameLocks noGrp="1"/>
          </p:cNvGraphicFramePr>
          <p:nvPr>
            <p:ph idx="1"/>
            <p:extLst>
              <p:ext uri="{D42A27DB-BD31-4B8C-83A1-F6EECF244321}">
                <p14:modId xmlns:p14="http://schemas.microsoft.com/office/powerpoint/2010/main" val="2797885575"/>
              </p:ext>
            </p:extLst>
          </p:nvPr>
        </p:nvGraphicFramePr>
        <p:xfrm>
          <a:off x="1117600" y="2100584"/>
          <a:ext cx="5313680" cy="3294382"/>
        </p:xfrm>
        <a:graphic>
          <a:graphicData uri="http://schemas.openxmlformats.org/drawingml/2006/table">
            <a:tbl>
              <a:tblPr/>
              <a:tblGrid>
                <a:gridCol w="871095">
                  <a:extLst>
                    <a:ext uri="{9D8B030D-6E8A-4147-A177-3AD203B41FA5}">
                      <a16:colId xmlns:a16="http://schemas.microsoft.com/office/drawing/2014/main" val="1460663029"/>
                    </a:ext>
                  </a:extLst>
                </a:gridCol>
                <a:gridCol w="4442585">
                  <a:extLst>
                    <a:ext uri="{9D8B030D-6E8A-4147-A177-3AD203B41FA5}">
                      <a16:colId xmlns:a16="http://schemas.microsoft.com/office/drawing/2014/main" val="2349739843"/>
                    </a:ext>
                  </a:extLst>
                </a:gridCol>
              </a:tblGrid>
              <a:tr h="129184">
                <a:tc>
                  <a:txBody>
                    <a:bodyPr/>
                    <a:lstStyle/>
                    <a:p>
                      <a:pPr algn="l" fontAlgn="t"/>
                      <a:r>
                        <a:rPr lang="en-US" sz="500">
                          <a:solidFill>
                            <a:srgbClr val="000000"/>
                          </a:solidFill>
                          <a:effectLst/>
                          <a:latin typeface="times new roman" panose="02020603050405020304" pitchFamily="18" charset="0"/>
                        </a:rPr>
                        <a:t>Element name</a:t>
                      </a:r>
                    </a:p>
                  </a:txBody>
                  <a:tcPr marL="20909" marR="20909" marT="20909" marB="20909">
                    <a:lnL w="6350" cap="flat" cmpd="sng" algn="ctr">
                      <a:solidFill>
                        <a:srgbClr val="301A0E"/>
                      </a:solidFill>
                      <a:prstDash val="solid"/>
                      <a:round/>
                      <a:headEnd type="none" w="med" len="med"/>
                      <a:tailEnd type="none" w="med" len="med"/>
                    </a:lnL>
                    <a:lnR w="6350" cap="flat" cmpd="sng" algn="ctr">
                      <a:solidFill>
                        <a:srgbClr val="301A0E"/>
                      </a:solidFill>
                      <a:prstDash val="solid"/>
                      <a:round/>
                      <a:headEnd type="none" w="med" len="med"/>
                      <a:tailEnd type="none" w="med" len="med"/>
                    </a:lnR>
                    <a:lnT w="6350" cap="flat" cmpd="sng" algn="ctr">
                      <a:solidFill>
                        <a:srgbClr val="301A0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500">
                          <a:solidFill>
                            <a:srgbClr val="000000"/>
                          </a:solidFill>
                          <a:effectLst/>
                          <a:latin typeface="times new roman" panose="02020603050405020304" pitchFamily="18" charset="0"/>
                        </a:rPr>
                        <a:t>Description</a:t>
                      </a:r>
                    </a:p>
                  </a:txBody>
                  <a:tcPr marL="20909" marR="20909" marT="20909" marB="20909">
                    <a:lnL w="6350" cap="flat" cmpd="sng" algn="ctr">
                      <a:solidFill>
                        <a:srgbClr val="301A0E"/>
                      </a:solidFill>
                      <a:prstDash val="solid"/>
                      <a:round/>
                      <a:headEnd type="none" w="med" len="med"/>
                      <a:tailEnd type="none" w="med" len="med"/>
                    </a:lnL>
                    <a:lnR w="6350" cap="flat" cmpd="sng" algn="ctr">
                      <a:solidFill>
                        <a:srgbClr val="301A0E"/>
                      </a:solidFill>
                      <a:prstDash val="solid"/>
                      <a:round/>
                      <a:headEnd type="none" w="med" len="med"/>
                      <a:tailEnd type="none" w="med" len="med"/>
                    </a:lnR>
                    <a:lnT w="6350" cap="flat" cmpd="sng" algn="ctr">
                      <a:solidFill>
                        <a:srgbClr val="301A0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16575670"/>
                  </a:ext>
                </a:extLst>
              </a:tr>
              <a:tr h="255293">
                <a:tc>
                  <a:txBody>
                    <a:bodyPr/>
                    <a:lstStyle/>
                    <a:p>
                      <a:pPr algn="just" fontAlgn="t"/>
                      <a:r>
                        <a:rPr lang="en-US" sz="500">
                          <a:solidFill>
                            <a:srgbClr val="333333"/>
                          </a:solidFill>
                          <a:effectLst/>
                          <a:latin typeface="inter-regular"/>
                        </a:rPr>
                        <a:t>&lt;b&gt;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a:solidFill>
                            <a:srgbClr val="333333"/>
                          </a:solidFill>
                          <a:effectLst/>
                          <a:latin typeface="inter-regular"/>
                        </a:rPr>
                        <a:t>This is a physical tag, which is used to bold the text written between it.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62627780"/>
                  </a:ext>
                </a:extLst>
              </a:tr>
              <a:tr h="255293">
                <a:tc>
                  <a:txBody>
                    <a:bodyPr/>
                    <a:lstStyle/>
                    <a:p>
                      <a:pPr algn="just" fontAlgn="t"/>
                      <a:r>
                        <a:rPr lang="en-US" sz="500">
                          <a:solidFill>
                            <a:srgbClr val="333333"/>
                          </a:solidFill>
                          <a:effectLst/>
                          <a:latin typeface="inter-regular"/>
                        </a:rPr>
                        <a:t>&lt;strong&gt;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a:solidFill>
                            <a:srgbClr val="333333"/>
                          </a:solidFill>
                          <a:effectLst/>
                          <a:latin typeface="inter-regular"/>
                        </a:rPr>
                        <a:t>This is a logical tag, which tells the browser that the text is important.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0517901"/>
                  </a:ext>
                </a:extLst>
              </a:tr>
              <a:tr h="196878">
                <a:tc>
                  <a:txBody>
                    <a:bodyPr/>
                    <a:lstStyle/>
                    <a:p>
                      <a:pPr algn="just" fontAlgn="t"/>
                      <a:r>
                        <a:rPr lang="en-US" sz="500">
                          <a:solidFill>
                            <a:srgbClr val="333333"/>
                          </a:solidFill>
                          <a:effectLst/>
                          <a:latin typeface="inter-regular"/>
                        </a:rPr>
                        <a:t>&lt;i&gt;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a:solidFill>
                            <a:srgbClr val="333333"/>
                          </a:solidFill>
                          <a:effectLst/>
                          <a:latin typeface="inter-regular"/>
                        </a:rPr>
                        <a:t>This is a physical tag which is used to make text italic.</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6941001"/>
                  </a:ext>
                </a:extLst>
              </a:tr>
              <a:tr h="255293">
                <a:tc>
                  <a:txBody>
                    <a:bodyPr/>
                    <a:lstStyle/>
                    <a:p>
                      <a:pPr algn="just" fontAlgn="t"/>
                      <a:r>
                        <a:rPr lang="en-US" sz="500">
                          <a:solidFill>
                            <a:srgbClr val="333333"/>
                          </a:solidFill>
                          <a:effectLst/>
                          <a:latin typeface="inter-regular"/>
                        </a:rPr>
                        <a:t>&lt;em&gt;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a:solidFill>
                            <a:srgbClr val="333333"/>
                          </a:solidFill>
                          <a:effectLst/>
                          <a:latin typeface="inter-regular"/>
                        </a:rPr>
                        <a:t>This is a logical tag which is used to display content in italic.</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5768634"/>
                  </a:ext>
                </a:extLst>
              </a:tr>
              <a:tr h="138464">
                <a:tc>
                  <a:txBody>
                    <a:bodyPr/>
                    <a:lstStyle/>
                    <a:p>
                      <a:pPr algn="just" fontAlgn="t"/>
                      <a:r>
                        <a:rPr lang="en-US" sz="500">
                          <a:solidFill>
                            <a:srgbClr val="333333"/>
                          </a:solidFill>
                          <a:effectLst/>
                          <a:latin typeface="inter-regular"/>
                        </a:rPr>
                        <a:t>&lt;mark&gt;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a:solidFill>
                            <a:srgbClr val="333333"/>
                          </a:solidFill>
                          <a:effectLst/>
                          <a:latin typeface="inter-regular"/>
                        </a:rPr>
                        <a:t>This tag is used to highlight text.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82119602"/>
                  </a:ext>
                </a:extLst>
              </a:tr>
              <a:tr h="196878">
                <a:tc>
                  <a:txBody>
                    <a:bodyPr/>
                    <a:lstStyle/>
                    <a:p>
                      <a:pPr algn="just" fontAlgn="t"/>
                      <a:r>
                        <a:rPr lang="en-US" sz="500">
                          <a:solidFill>
                            <a:srgbClr val="333333"/>
                          </a:solidFill>
                          <a:effectLst/>
                          <a:latin typeface="inter-regular"/>
                        </a:rPr>
                        <a:t>&lt;u&gt;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dirty="0">
                          <a:solidFill>
                            <a:srgbClr val="333333"/>
                          </a:solidFill>
                          <a:effectLst/>
                          <a:latin typeface="inter-regular"/>
                        </a:rPr>
                        <a:t>This tag is used to underline text written between it.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4088970"/>
                  </a:ext>
                </a:extLst>
              </a:tr>
              <a:tr h="255293">
                <a:tc>
                  <a:txBody>
                    <a:bodyPr/>
                    <a:lstStyle/>
                    <a:p>
                      <a:pPr algn="just" fontAlgn="t"/>
                      <a:r>
                        <a:rPr lang="en-US" sz="500">
                          <a:solidFill>
                            <a:srgbClr val="333333"/>
                          </a:solidFill>
                          <a:effectLst/>
                          <a:latin typeface="inter-regular"/>
                        </a:rPr>
                        <a:t>&lt;tt&gt;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dirty="0">
                          <a:solidFill>
                            <a:srgbClr val="333333"/>
                          </a:solidFill>
                          <a:effectLst/>
                          <a:latin typeface="inter-regular"/>
                        </a:rPr>
                        <a:t>This tag is used to appear a text in teletype. (not supported in HTML5)</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0730567"/>
                  </a:ext>
                </a:extLst>
              </a:tr>
              <a:tr h="313708">
                <a:tc>
                  <a:txBody>
                    <a:bodyPr/>
                    <a:lstStyle/>
                    <a:p>
                      <a:pPr algn="just" fontAlgn="t"/>
                      <a:r>
                        <a:rPr lang="en-US" sz="500">
                          <a:solidFill>
                            <a:srgbClr val="333333"/>
                          </a:solidFill>
                          <a:effectLst/>
                          <a:latin typeface="inter-regular"/>
                        </a:rPr>
                        <a:t>&lt;strike&gt;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a:solidFill>
                            <a:srgbClr val="333333"/>
                          </a:solidFill>
                          <a:effectLst/>
                          <a:latin typeface="inter-regular"/>
                        </a:rPr>
                        <a:t>This tag is used to draw a strikethrough on a section of text. (Not supported in HTML5)</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27773741"/>
                  </a:ext>
                </a:extLst>
              </a:tr>
              <a:tr h="196878">
                <a:tc>
                  <a:txBody>
                    <a:bodyPr/>
                    <a:lstStyle/>
                    <a:p>
                      <a:pPr algn="just" fontAlgn="t"/>
                      <a:r>
                        <a:rPr lang="en-US" sz="500">
                          <a:solidFill>
                            <a:srgbClr val="333333"/>
                          </a:solidFill>
                          <a:effectLst/>
                          <a:latin typeface="inter-regular"/>
                        </a:rPr>
                        <a:t>&lt;sup&gt;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a:solidFill>
                            <a:srgbClr val="333333"/>
                          </a:solidFill>
                          <a:effectLst/>
                          <a:latin typeface="inter-regular"/>
                        </a:rPr>
                        <a:t>It displays the content slightly above the normal line.</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9648376"/>
                  </a:ext>
                </a:extLst>
              </a:tr>
              <a:tr h="196878">
                <a:tc>
                  <a:txBody>
                    <a:bodyPr/>
                    <a:lstStyle/>
                    <a:p>
                      <a:pPr algn="just" fontAlgn="t"/>
                      <a:r>
                        <a:rPr lang="en-US" sz="500">
                          <a:solidFill>
                            <a:srgbClr val="333333"/>
                          </a:solidFill>
                          <a:effectLst/>
                          <a:latin typeface="inter-regular"/>
                        </a:rPr>
                        <a:t>&lt;sub&gt;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a:solidFill>
                            <a:srgbClr val="333333"/>
                          </a:solidFill>
                          <a:effectLst/>
                          <a:latin typeface="inter-regular"/>
                        </a:rPr>
                        <a:t>It displays the content slightly below the normal line.</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08613396"/>
                  </a:ext>
                </a:extLst>
              </a:tr>
              <a:tr h="196878">
                <a:tc>
                  <a:txBody>
                    <a:bodyPr/>
                    <a:lstStyle/>
                    <a:p>
                      <a:pPr algn="just" fontAlgn="t"/>
                      <a:r>
                        <a:rPr lang="en-US" sz="500">
                          <a:solidFill>
                            <a:srgbClr val="333333"/>
                          </a:solidFill>
                          <a:effectLst/>
                          <a:latin typeface="inter-regular"/>
                        </a:rPr>
                        <a:t>&lt;del&gt;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a:solidFill>
                            <a:srgbClr val="333333"/>
                          </a:solidFill>
                          <a:effectLst/>
                          <a:latin typeface="inter-regular"/>
                        </a:rPr>
                        <a:t>This tag is used to display the deleted content.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3214271"/>
                  </a:ext>
                </a:extLst>
              </a:tr>
              <a:tr h="196878">
                <a:tc>
                  <a:txBody>
                    <a:bodyPr/>
                    <a:lstStyle/>
                    <a:p>
                      <a:pPr algn="just" fontAlgn="t"/>
                      <a:r>
                        <a:rPr lang="en-US" sz="500">
                          <a:solidFill>
                            <a:srgbClr val="333333"/>
                          </a:solidFill>
                          <a:effectLst/>
                          <a:latin typeface="inter-regular"/>
                        </a:rPr>
                        <a:t>&lt;ins&gt;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a:solidFill>
                            <a:srgbClr val="333333"/>
                          </a:solidFill>
                          <a:effectLst/>
                          <a:latin typeface="inter-regular"/>
                        </a:rPr>
                        <a:t>This tag displays the content which is added</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35965050"/>
                  </a:ext>
                </a:extLst>
              </a:tr>
              <a:tr h="255293">
                <a:tc>
                  <a:txBody>
                    <a:bodyPr/>
                    <a:lstStyle/>
                    <a:p>
                      <a:pPr algn="just" fontAlgn="t"/>
                      <a:r>
                        <a:rPr lang="en-US" sz="500">
                          <a:solidFill>
                            <a:srgbClr val="333333"/>
                          </a:solidFill>
                          <a:effectLst/>
                          <a:latin typeface="inter-regular"/>
                        </a:rPr>
                        <a:t>&lt;big&gt;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500" dirty="0">
                          <a:solidFill>
                            <a:srgbClr val="333333"/>
                          </a:solidFill>
                          <a:effectLst/>
                          <a:latin typeface="inter-regular"/>
                        </a:rPr>
                        <a:t>This tag is used to increase the font size by one conventional unit.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34605"/>
                  </a:ext>
                </a:extLst>
              </a:tr>
              <a:tr h="255293">
                <a:tc>
                  <a:txBody>
                    <a:bodyPr/>
                    <a:lstStyle/>
                    <a:p>
                      <a:pPr algn="just" fontAlgn="t"/>
                      <a:r>
                        <a:rPr lang="en-US" sz="500">
                          <a:solidFill>
                            <a:srgbClr val="333333"/>
                          </a:solidFill>
                          <a:effectLst/>
                          <a:latin typeface="inter-regular"/>
                        </a:rPr>
                        <a:t>&lt;small&gt;</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500" dirty="0">
                          <a:solidFill>
                            <a:srgbClr val="333333"/>
                          </a:solidFill>
                          <a:effectLst/>
                          <a:latin typeface="inter-regular"/>
                        </a:rPr>
                        <a:t>This tag is used to decrease the font size by one unit from base font size.</a:t>
                      </a:r>
                    </a:p>
                  </a:txBody>
                  <a:tcPr marL="13939" marR="13939" marT="13939" marB="139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14547387"/>
                  </a:ext>
                </a:extLst>
              </a:tr>
            </a:tbl>
          </a:graphicData>
        </a:graphic>
      </p:graphicFrame>
    </p:spTree>
    <p:extLst>
      <p:ext uri="{BB962C8B-B14F-4D97-AF65-F5344CB8AC3E}">
        <p14:creationId xmlns:p14="http://schemas.microsoft.com/office/powerpoint/2010/main" val="91627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CE81-637D-6C24-3463-71D5F1310080}"/>
              </a:ext>
            </a:extLst>
          </p:cNvPr>
          <p:cNvSpPr>
            <a:spLocks noGrp="1"/>
          </p:cNvSpPr>
          <p:nvPr>
            <p:ph type="title"/>
          </p:nvPr>
        </p:nvSpPr>
        <p:spPr/>
        <p:txBody>
          <a:bodyPr/>
          <a:lstStyle/>
          <a:p>
            <a:r>
              <a:rPr lang="en-US" altLang="en-US" sz="4000" dirty="0">
                <a:solidFill>
                  <a:schemeClr val="tx2"/>
                </a:solidFill>
              </a:rPr>
              <a:t>Hyperlinks</a:t>
            </a:r>
            <a:br>
              <a:rPr lang="en-US" altLang="en-US" sz="4000" dirty="0">
                <a:solidFill>
                  <a:schemeClr val="tx2"/>
                </a:solidFill>
              </a:rPr>
            </a:br>
            <a:endParaRPr lang="en-US" dirty="0"/>
          </a:p>
        </p:txBody>
      </p:sp>
      <p:sp>
        <p:nvSpPr>
          <p:cNvPr id="3" name="Content Placeholder 2">
            <a:extLst>
              <a:ext uri="{FF2B5EF4-FFF2-40B4-BE49-F238E27FC236}">
                <a16:creationId xmlns:a16="http://schemas.microsoft.com/office/drawing/2014/main" id="{A5031FC0-7687-7F49-C109-6DF1245920FF}"/>
              </a:ext>
            </a:extLst>
          </p:cNvPr>
          <p:cNvSpPr>
            <a:spLocks noGrp="1"/>
          </p:cNvSpPr>
          <p:nvPr>
            <p:ph idx="1"/>
          </p:nvPr>
        </p:nvSpPr>
        <p:spPr>
          <a:xfrm>
            <a:off x="1103312" y="2052918"/>
            <a:ext cx="9859328" cy="4195481"/>
          </a:xfrm>
        </p:spPr>
        <p:txBody>
          <a:bodyPr/>
          <a:lstStyle/>
          <a:p>
            <a:pPr eaLnBrk="1" hangingPunct="1">
              <a:spcBef>
                <a:spcPct val="20000"/>
              </a:spcBef>
              <a:buClr>
                <a:schemeClr val="tx2"/>
              </a:buClr>
              <a:buSzPct val="90000"/>
              <a:buFont typeface="Symbol" panose="05050102010706020507" pitchFamily="18" charset="2"/>
              <a:buChar char="¨"/>
            </a:pPr>
            <a:r>
              <a:rPr lang="en-US" altLang="en-US" sz="3200" dirty="0"/>
              <a:t>The most important capability of HTML</a:t>
            </a:r>
          </a:p>
          <a:p>
            <a:pPr eaLnBrk="1" hangingPunct="1">
              <a:spcBef>
                <a:spcPct val="20000"/>
              </a:spcBef>
              <a:buClr>
                <a:schemeClr val="tx2"/>
              </a:buClr>
              <a:buSzPct val="90000"/>
              <a:buFont typeface="Symbol" panose="05050102010706020507" pitchFamily="18" charset="2"/>
              <a:buChar char="¨"/>
            </a:pPr>
            <a:r>
              <a:rPr lang="en-US" altLang="en-US" sz="3200" dirty="0"/>
              <a:t>Both text and image can serve as anchors for the link</a:t>
            </a:r>
          </a:p>
          <a:p>
            <a:pPr eaLnBrk="1" hangingPunct="1">
              <a:spcBef>
                <a:spcPct val="20000"/>
              </a:spcBef>
              <a:buClr>
                <a:schemeClr val="tx2"/>
              </a:buClr>
              <a:buSzPct val="90000"/>
              <a:buFont typeface="Symbol" panose="05050102010706020507" pitchFamily="18" charset="2"/>
              <a:buNone/>
            </a:pPr>
            <a:endParaRPr lang="en-US" altLang="en-US" sz="3200" dirty="0"/>
          </a:p>
          <a:p>
            <a:pPr lvl="1" eaLnBrk="1" hangingPunct="1">
              <a:spcBef>
                <a:spcPct val="20000"/>
              </a:spcBef>
            </a:pPr>
            <a:r>
              <a:rPr lang="en-US" altLang="en-US" dirty="0"/>
              <a:t>&lt;a HREF=</a:t>
            </a:r>
            <a:r>
              <a:rPr lang="en-US" altLang="en-US" dirty="0">
                <a:hlinkClick r:id="rId2"/>
              </a:rPr>
              <a:t>http://www.mu.edu</a:t>
            </a:r>
            <a:r>
              <a:rPr lang="en-US" altLang="en-US" dirty="0"/>
              <a:t>&gt;Marquette University&lt;/a&gt;</a:t>
            </a:r>
          </a:p>
          <a:p>
            <a:pPr lvl="1" eaLnBrk="1" hangingPunct="1">
              <a:spcBef>
                <a:spcPct val="20000"/>
              </a:spcBef>
            </a:pPr>
            <a:endParaRPr lang="en-US" altLang="en-US" sz="2800" dirty="0"/>
          </a:p>
          <a:p>
            <a:pPr lvl="1" eaLnBrk="1" hangingPunct="1">
              <a:spcBef>
                <a:spcPct val="20000"/>
              </a:spcBef>
            </a:pPr>
            <a:r>
              <a:rPr lang="en-US" altLang="en-US" dirty="0"/>
              <a:t>&lt;a HREF=</a:t>
            </a:r>
            <a:r>
              <a:rPr lang="en-US" altLang="en-US" dirty="0">
                <a:hlinkClick r:id="rId2"/>
              </a:rPr>
              <a:t>http://www.mu.edu</a:t>
            </a:r>
            <a:r>
              <a:rPr lang="en-US" altLang="en-US" dirty="0"/>
              <a:t>  target=“_blank”&gt; &lt;IMG SRC="mu.gif"&gt;&lt;/a&gt;</a:t>
            </a:r>
          </a:p>
          <a:p>
            <a:endParaRPr lang="en-US" dirty="0"/>
          </a:p>
        </p:txBody>
      </p:sp>
    </p:spTree>
    <p:extLst>
      <p:ext uri="{BB962C8B-B14F-4D97-AF65-F5344CB8AC3E}">
        <p14:creationId xmlns:p14="http://schemas.microsoft.com/office/powerpoint/2010/main" val="240792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0D92-D9DA-66D1-EA82-CDCBB6536D26}"/>
              </a:ext>
            </a:extLst>
          </p:cNvPr>
          <p:cNvSpPr>
            <a:spLocks noGrp="1"/>
          </p:cNvSpPr>
          <p:nvPr>
            <p:ph type="title"/>
          </p:nvPr>
        </p:nvSpPr>
        <p:spPr>
          <a:xfrm>
            <a:off x="148271" y="17267"/>
            <a:ext cx="9404723" cy="1400530"/>
          </a:xfrm>
        </p:spPr>
        <p:txBody>
          <a:bodyPr/>
          <a:lstStyle/>
          <a:p>
            <a:r>
              <a:rPr lang="en-US" dirty="0"/>
              <a:t>Form</a:t>
            </a:r>
          </a:p>
        </p:txBody>
      </p:sp>
      <p:graphicFrame>
        <p:nvGraphicFramePr>
          <p:cNvPr id="4" name="Content Placeholder 3">
            <a:extLst>
              <a:ext uri="{FF2B5EF4-FFF2-40B4-BE49-F238E27FC236}">
                <a16:creationId xmlns:a16="http://schemas.microsoft.com/office/drawing/2014/main" id="{508AD3C1-DE28-3CF6-D19E-AF0701A924AF}"/>
              </a:ext>
            </a:extLst>
          </p:cNvPr>
          <p:cNvGraphicFramePr>
            <a:graphicFrameLocks noGrp="1"/>
          </p:cNvGraphicFramePr>
          <p:nvPr>
            <p:ph idx="1"/>
            <p:extLst>
              <p:ext uri="{D42A27DB-BD31-4B8C-83A1-F6EECF244321}">
                <p14:modId xmlns:p14="http://schemas.microsoft.com/office/powerpoint/2010/main" val="18712771"/>
              </p:ext>
            </p:extLst>
          </p:nvPr>
        </p:nvGraphicFramePr>
        <p:xfrm>
          <a:off x="260030" y="868521"/>
          <a:ext cx="5870096" cy="3088180"/>
        </p:xfrm>
        <a:graphic>
          <a:graphicData uri="http://schemas.openxmlformats.org/drawingml/2006/table">
            <a:tbl>
              <a:tblPr/>
              <a:tblGrid>
                <a:gridCol w="1519097">
                  <a:extLst>
                    <a:ext uri="{9D8B030D-6E8A-4147-A177-3AD203B41FA5}">
                      <a16:colId xmlns:a16="http://schemas.microsoft.com/office/drawing/2014/main" val="305970376"/>
                    </a:ext>
                  </a:extLst>
                </a:gridCol>
                <a:gridCol w="4350999">
                  <a:extLst>
                    <a:ext uri="{9D8B030D-6E8A-4147-A177-3AD203B41FA5}">
                      <a16:colId xmlns:a16="http://schemas.microsoft.com/office/drawing/2014/main" val="3039862407"/>
                    </a:ext>
                  </a:extLst>
                </a:gridCol>
              </a:tblGrid>
              <a:tr h="172494">
                <a:tc>
                  <a:txBody>
                    <a:bodyPr/>
                    <a:lstStyle/>
                    <a:p>
                      <a:pPr algn="l" fontAlgn="t"/>
                      <a:r>
                        <a:rPr lang="en-US" sz="1000">
                          <a:solidFill>
                            <a:srgbClr val="000000"/>
                          </a:solidFill>
                          <a:effectLst/>
                          <a:latin typeface="times new roman" panose="02020603050405020304" pitchFamily="18" charset="0"/>
                        </a:rPr>
                        <a:t>Tag</a:t>
                      </a:r>
                    </a:p>
                  </a:txBody>
                  <a:tcPr marL="42756" marR="42756" marT="42756" marB="42756">
                    <a:lnL w="6350" cap="flat" cmpd="sng" algn="ctr">
                      <a:solidFill>
                        <a:srgbClr val="40E2D7"/>
                      </a:solidFill>
                      <a:prstDash val="solid"/>
                      <a:round/>
                      <a:headEnd type="none" w="med" len="med"/>
                      <a:tailEnd type="none" w="med" len="med"/>
                    </a:lnL>
                    <a:lnR w="6350" cap="flat" cmpd="sng" algn="ctr">
                      <a:solidFill>
                        <a:srgbClr val="40E2D7"/>
                      </a:solidFill>
                      <a:prstDash val="solid"/>
                      <a:round/>
                      <a:headEnd type="none" w="med" len="med"/>
                      <a:tailEnd type="none" w="med" len="med"/>
                    </a:lnR>
                    <a:lnT w="6350" cap="flat" cmpd="sng" algn="ctr">
                      <a:solidFill>
                        <a:srgbClr val="40E2D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dirty="0">
                          <a:solidFill>
                            <a:srgbClr val="000000"/>
                          </a:solidFill>
                          <a:effectLst/>
                          <a:latin typeface="times new roman" panose="02020603050405020304" pitchFamily="18" charset="0"/>
                        </a:rPr>
                        <a:t>Description</a:t>
                      </a:r>
                    </a:p>
                  </a:txBody>
                  <a:tcPr marL="42756" marR="42756" marT="42756" marB="42756">
                    <a:lnL w="6350" cap="flat" cmpd="sng" algn="ctr">
                      <a:solidFill>
                        <a:srgbClr val="40E2D7"/>
                      </a:solidFill>
                      <a:prstDash val="solid"/>
                      <a:round/>
                      <a:headEnd type="none" w="med" len="med"/>
                      <a:tailEnd type="none" w="med" len="med"/>
                    </a:lnL>
                    <a:lnR w="6350" cap="flat" cmpd="sng" algn="ctr">
                      <a:solidFill>
                        <a:srgbClr val="40E2D7"/>
                      </a:solidFill>
                      <a:prstDash val="solid"/>
                      <a:round/>
                      <a:headEnd type="none" w="med" len="med"/>
                      <a:tailEnd type="none" w="med" len="med"/>
                    </a:lnR>
                    <a:lnT w="6350" cap="flat" cmpd="sng" algn="ctr">
                      <a:solidFill>
                        <a:srgbClr val="40E2D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3113312"/>
                  </a:ext>
                </a:extLst>
              </a:tr>
              <a:tr h="373738">
                <a:tc>
                  <a:txBody>
                    <a:bodyPr/>
                    <a:lstStyle/>
                    <a:p>
                      <a:pPr algn="just" fontAlgn="t"/>
                      <a:r>
                        <a:rPr lang="en-US" sz="1000">
                          <a:solidFill>
                            <a:srgbClr val="333333"/>
                          </a:solidFill>
                          <a:effectLst/>
                          <a:latin typeface="inter-regular"/>
                        </a:rPr>
                        <a:t>&lt;form&gt;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It defines an HTML form to enter inputs by the used side.</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3355532"/>
                  </a:ext>
                </a:extLst>
              </a:tr>
              <a:tr h="262849">
                <a:tc>
                  <a:txBody>
                    <a:bodyPr/>
                    <a:lstStyle/>
                    <a:p>
                      <a:pPr algn="just" fontAlgn="t"/>
                      <a:r>
                        <a:rPr lang="en-US" sz="1000">
                          <a:solidFill>
                            <a:srgbClr val="333333"/>
                          </a:solidFill>
                          <a:effectLst/>
                          <a:latin typeface="inter-regular"/>
                        </a:rPr>
                        <a:t>&lt;input&gt;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It defines an input control.</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36838157"/>
                  </a:ext>
                </a:extLst>
              </a:tr>
              <a:tr h="262849">
                <a:tc>
                  <a:txBody>
                    <a:bodyPr/>
                    <a:lstStyle/>
                    <a:p>
                      <a:pPr algn="just" fontAlgn="t"/>
                      <a:r>
                        <a:rPr lang="en-US" sz="1000">
                          <a:solidFill>
                            <a:srgbClr val="333333"/>
                          </a:solidFill>
                          <a:effectLst/>
                          <a:latin typeface="inter-regular"/>
                        </a:rPr>
                        <a:t>&lt;textarea&gt;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It defines a multi-line input control.</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2658093"/>
                  </a:ext>
                </a:extLst>
              </a:tr>
              <a:tr h="262849">
                <a:tc>
                  <a:txBody>
                    <a:bodyPr/>
                    <a:lstStyle/>
                    <a:p>
                      <a:pPr algn="just" fontAlgn="t"/>
                      <a:r>
                        <a:rPr lang="en-US" sz="1000">
                          <a:solidFill>
                            <a:srgbClr val="333333"/>
                          </a:solidFill>
                          <a:effectLst/>
                          <a:latin typeface="inter-regular"/>
                        </a:rPr>
                        <a:t>&lt;label&gt;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dirty="0">
                          <a:solidFill>
                            <a:srgbClr val="333333"/>
                          </a:solidFill>
                          <a:effectLst/>
                          <a:latin typeface="inter-regular"/>
                        </a:rPr>
                        <a:t>It defines a label for an input element.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8149609"/>
                  </a:ext>
                </a:extLst>
              </a:tr>
              <a:tr h="262849">
                <a:tc>
                  <a:txBody>
                    <a:bodyPr/>
                    <a:lstStyle/>
                    <a:p>
                      <a:pPr algn="just" fontAlgn="t"/>
                      <a:r>
                        <a:rPr lang="en-US" sz="1000">
                          <a:solidFill>
                            <a:srgbClr val="333333"/>
                          </a:solidFill>
                          <a:effectLst/>
                          <a:latin typeface="inter-regular"/>
                        </a:rPr>
                        <a:t>&lt;fieldset&gt;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It groups the related element in a form.</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77540640"/>
                  </a:ext>
                </a:extLst>
              </a:tr>
              <a:tr h="262849">
                <a:tc>
                  <a:txBody>
                    <a:bodyPr/>
                    <a:lstStyle/>
                    <a:p>
                      <a:pPr algn="just" fontAlgn="t"/>
                      <a:r>
                        <a:rPr lang="en-US" sz="1000">
                          <a:solidFill>
                            <a:srgbClr val="333333"/>
                          </a:solidFill>
                          <a:effectLst/>
                          <a:latin typeface="inter-regular"/>
                        </a:rPr>
                        <a:t>&lt;legend&gt;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It defines a caption for a &lt;fieldset&gt; element.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5865457"/>
                  </a:ext>
                </a:extLst>
              </a:tr>
              <a:tr h="262849">
                <a:tc>
                  <a:txBody>
                    <a:bodyPr/>
                    <a:lstStyle/>
                    <a:p>
                      <a:pPr algn="just" fontAlgn="t"/>
                      <a:r>
                        <a:rPr lang="en-US" sz="1000">
                          <a:solidFill>
                            <a:srgbClr val="333333"/>
                          </a:solidFill>
                          <a:effectLst/>
                          <a:latin typeface="inter-regular"/>
                        </a:rPr>
                        <a:t>&lt;select&gt;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dirty="0">
                          <a:solidFill>
                            <a:srgbClr val="333333"/>
                          </a:solidFill>
                          <a:effectLst/>
                          <a:latin typeface="inter-regular"/>
                        </a:rPr>
                        <a:t>It defines a drop-down list.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80040396"/>
                  </a:ext>
                </a:extLst>
              </a:tr>
              <a:tr h="373738">
                <a:tc>
                  <a:txBody>
                    <a:bodyPr/>
                    <a:lstStyle/>
                    <a:p>
                      <a:pPr algn="just" fontAlgn="t"/>
                      <a:r>
                        <a:rPr lang="en-US" sz="1000">
                          <a:solidFill>
                            <a:srgbClr val="333333"/>
                          </a:solidFill>
                          <a:effectLst/>
                          <a:latin typeface="inter-regular"/>
                        </a:rPr>
                        <a:t>&lt;optgroup&gt;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It defines a group of related options in a drop-down list.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71698840"/>
                  </a:ext>
                </a:extLst>
              </a:tr>
              <a:tr h="262849">
                <a:tc>
                  <a:txBody>
                    <a:bodyPr/>
                    <a:lstStyle/>
                    <a:p>
                      <a:pPr algn="just" fontAlgn="t"/>
                      <a:r>
                        <a:rPr lang="en-US" sz="1000">
                          <a:solidFill>
                            <a:srgbClr val="333333"/>
                          </a:solidFill>
                          <a:effectLst/>
                          <a:latin typeface="inter-regular"/>
                        </a:rPr>
                        <a:t>&lt;option&gt;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It defines an option in a drop-down list.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5581223"/>
                  </a:ext>
                </a:extLst>
              </a:tr>
              <a:tr h="262849">
                <a:tc>
                  <a:txBody>
                    <a:bodyPr/>
                    <a:lstStyle/>
                    <a:p>
                      <a:pPr algn="just" fontAlgn="t"/>
                      <a:r>
                        <a:rPr lang="en-US" sz="1000">
                          <a:solidFill>
                            <a:srgbClr val="333333"/>
                          </a:solidFill>
                          <a:effectLst/>
                          <a:latin typeface="inter-regular"/>
                        </a:rPr>
                        <a:t>&lt;button&gt;</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dirty="0">
                          <a:solidFill>
                            <a:srgbClr val="333333"/>
                          </a:solidFill>
                          <a:effectLst/>
                          <a:latin typeface="inter-regular"/>
                        </a:rPr>
                        <a:t>It defines a clickable button.</a:t>
                      </a:r>
                    </a:p>
                  </a:txBody>
                  <a:tcPr marL="28504" marR="28504" marT="28504" marB="285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11147188"/>
                  </a:ext>
                </a:extLst>
              </a:tr>
            </a:tbl>
          </a:graphicData>
        </a:graphic>
      </p:graphicFrame>
      <p:graphicFrame>
        <p:nvGraphicFramePr>
          <p:cNvPr id="5" name="Table 4">
            <a:extLst>
              <a:ext uri="{FF2B5EF4-FFF2-40B4-BE49-F238E27FC236}">
                <a16:creationId xmlns:a16="http://schemas.microsoft.com/office/drawing/2014/main" id="{7B3B4BD4-E68D-433D-31BB-8A5156E67957}"/>
              </a:ext>
            </a:extLst>
          </p:cNvPr>
          <p:cNvGraphicFramePr>
            <a:graphicFrameLocks noGrp="1"/>
          </p:cNvGraphicFramePr>
          <p:nvPr>
            <p:extLst>
              <p:ext uri="{D42A27DB-BD31-4B8C-83A1-F6EECF244321}">
                <p14:modId xmlns:p14="http://schemas.microsoft.com/office/powerpoint/2010/main" val="2849113570"/>
              </p:ext>
            </p:extLst>
          </p:nvPr>
        </p:nvGraphicFramePr>
        <p:xfrm>
          <a:off x="225904" y="4208514"/>
          <a:ext cx="5870096" cy="2266964"/>
        </p:xfrm>
        <a:graphic>
          <a:graphicData uri="http://schemas.openxmlformats.org/drawingml/2006/table">
            <a:tbl>
              <a:tblPr/>
              <a:tblGrid>
                <a:gridCol w="1460656">
                  <a:extLst>
                    <a:ext uri="{9D8B030D-6E8A-4147-A177-3AD203B41FA5}">
                      <a16:colId xmlns:a16="http://schemas.microsoft.com/office/drawing/2014/main" val="1545746790"/>
                    </a:ext>
                  </a:extLst>
                </a:gridCol>
                <a:gridCol w="4409440">
                  <a:extLst>
                    <a:ext uri="{9D8B030D-6E8A-4147-A177-3AD203B41FA5}">
                      <a16:colId xmlns:a16="http://schemas.microsoft.com/office/drawing/2014/main" val="1249103823"/>
                    </a:ext>
                  </a:extLst>
                </a:gridCol>
              </a:tblGrid>
              <a:tr h="770656">
                <a:tc>
                  <a:txBody>
                    <a:bodyPr/>
                    <a:lstStyle/>
                    <a:p>
                      <a:pPr algn="l" fontAlgn="t"/>
                      <a:r>
                        <a:rPr lang="en-US">
                          <a:solidFill>
                            <a:srgbClr val="000000"/>
                          </a:solidFill>
                          <a:effectLst/>
                          <a:latin typeface="times new roman" panose="02020603050405020304" pitchFamily="18" charset="0"/>
                        </a:rPr>
                        <a:t>Tag</a:t>
                      </a:r>
                    </a:p>
                  </a:txBody>
                  <a:tcPr marL="76200" marR="76200" marT="76200" marB="76200">
                    <a:lnL w="6350" cap="flat" cmpd="sng" algn="ctr">
                      <a:solidFill>
                        <a:srgbClr val="D0173E"/>
                      </a:solidFill>
                      <a:prstDash val="solid"/>
                      <a:round/>
                      <a:headEnd type="none" w="med" len="med"/>
                      <a:tailEnd type="none" w="med" len="med"/>
                    </a:lnL>
                    <a:lnR w="6350" cap="flat" cmpd="sng" algn="ctr">
                      <a:solidFill>
                        <a:srgbClr val="D0173E"/>
                      </a:solidFill>
                      <a:prstDash val="solid"/>
                      <a:round/>
                      <a:headEnd type="none" w="med" len="med"/>
                      <a:tailEnd type="none" w="med" len="med"/>
                    </a:lnR>
                    <a:lnT w="6350" cap="flat" cmpd="sng" algn="ctr">
                      <a:solidFill>
                        <a:srgbClr val="D0173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76200" marR="76200" marT="76200" marB="76200">
                    <a:lnL w="6350" cap="flat" cmpd="sng" algn="ctr">
                      <a:solidFill>
                        <a:srgbClr val="D0173E"/>
                      </a:solidFill>
                      <a:prstDash val="solid"/>
                      <a:round/>
                      <a:headEnd type="none" w="med" len="med"/>
                      <a:tailEnd type="none" w="med" len="med"/>
                    </a:lnL>
                    <a:lnR w="6350" cap="flat" cmpd="sng" algn="ctr">
                      <a:solidFill>
                        <a:srgbClr val="D0173E"/>
                      </a:solidFill>
                      <a:prstDash val="solid"/>
                      <a:round/>
                      <a:headEnd type="none" w="med" len="med"/>
                      <a:tailEnd type="none" w="med" len="med"/>
                    </a:lnR>
                    <a:lnT w="6350" cap="flat" cmpd="sng" algn="ctr">
                      <a:solidFill>
                        <a:srgbClr val="D0173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20620605"/>
                  </a:ext>
                </a:extLst>
              </a:tr>
              <a:tr h="548915">
                <a:tc>
                  <a:txBody>
                    <a:bodyPr/>
                    <a:lstStyle/>
                    <a:p>
                      <a:pPr algn="just" fontAlgn="t"/>
                      <a:r>
                        <a:rPr lang="en-US">
                          <a:solidFill>
                            <a:srgbClr val="333333"/>
                          </a:solidFill>
                          <a:effectLst/>
                          <a:latin typeface="inter-regular"/>
                        </a:rPr>
                        <a:t>&lt;datalist&gt;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specifies a list of pre-defined options for input control.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67760429"/>
                  </a:ext>
                </a:extLst>
              </a:tr>
              <a:tr h="470148">
                <a:tc>
                  <a:txBody>
                    <a:bodyPr/>
                    <a:lstStyle/>
                    <a:p>
                      <a:pPr algn="just" fontAlgn="t"/>
                      <a:r>
                        <a:rPr lang="en-US">
                          <a:solidFill>
                            <a:srgbClr val="333333"/>
                          </a:solidFill>
                          <a:effectLst/>
                          <a:latin typeface="inter-regular"/>
                        </a:rPr>
                        <a:t>&lt;keygen&gt;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a key-pair generator field for forms.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81175690"/>
                  </a:ext>
                </a:extLst>
              </a:tr>
              <a:tr h="330653">
                <a:tc>
                  <a:txBody>
                    <a:bodyPr/>
                    <a:lstStyle/>
                    <a:p>
                      <a:pPr algn="just" fontAlgn="t"/>
                      <a:r>
                        <a:rPr lang="en-US">
                          <a:solidFill>
                            <a:srgbClr val="333333"/>
                          </a:solidFill>
                          <a:effectLst/>
                          <a:latin typeface="inter-regular"/>
                        </a:rPr>
                        <a:t>&lt;output&gt;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defines the result of a calculation.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54325097"/>
                  </a:ext>
                </a:extLst>
              </a:tr>
            </a:tbl>
          </a:graphicData>
        </a:graphic>
      </p:graphicFrame>
      <p:pic>
        <p:nvPicPr>
          <p:cNvPr id="4098" name="Picture 2" descr="form&gt; tag in HTML - Scaler Topics">
            <a:extLst>
              <a:ext uri="{FF2B5EF4-FFF2-40B4-BE49-F238E27FC236}">
                <a16:creationId xmlns:a16="http://schemas.microsoft.com/office/drawing/2014/main" id="{02098B3D-A915-988C-6F27-B917160C0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520" y="1150620"/>
            <a:ext cx="4307840" cy="364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46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30A4-EA1C-5402-3AF9-567591839B99}"/>
              </a:ext>
            </a:extLst>
          </p:cNvPr>
          <p:cNvSpPr>
            <a:spLocks noGrp="1"/>
          </p:cNvSpPr>
          <p:nvPr>
            <p:ph type="title"/>
          </p:nvPr>
        </p:nvSpPr>
        <p:spPr/>
        <p:txBody>
          <a:bodyPr/>
          <a:lstStyle/>
          <a:p>
            <a:r>
              <a:rPr lang="en-US" dirty="0"/>
              <a:t>Solve the Questions</a:t>
            </a:r>
          </a:p>
        </p:txBody>
      </p:sp>
      <p:graphicFrame>
        <p:nvGraphicFramePr>
          <p:cNvPr id="4" name="Object 3">
            <a:extLst>
              <a:ext uri="{FF2B5EF4-FFF2-40B4-BE49-F238E27FC236}">
                <a16:creationId xmlns:a16="http://schemas.microsoft.com/office/drawing/2014/main" id="{0B77F358-C6F5-F0F4-CEE6-113E44E1F38E}"/>
              </a:ext>
            </a:extLst>
          </p:cNvPr>
          <p:cNvGraphicFramePr>
            <a:graphicFrameLocks noChangeAspect="1"/>
          </p:cNvGraphicFramePr>
          <p:nvPr>
            <p:extLst>
              <p:ext uri="{D42A27DB-BD31-4B8C-83A1-F6EECF244321}">
                <p14:modId xmlns:p14="http://schemas.microsoft.com/office/powerpoint/2010/main" val="2831918973"/>
              </p:ext>
            </p:extLst>
          </p:nvPr>
        </p:nvGraphicFramePr>
        <p:xfrm>
          <a:off x="1997710" y="2631441"/>
          <a:ext cx="5226050" cy="3068320"/>
        </p:xfrm>
        <a:graphic>
          <a:graphicData uri="http://schemas.openxmlformats.org/presentationml/2006/ole">
            <mc:AlternateContent xmlns:mc="http://schemas.openxmlformats.org/markup-compatibility/2006">
              <mc:Choice xmlns:v="urn:schemas-microsoft-com:vml" Requires="v">
                <p:oleObj name="Packager Shell Object" showAsIcon="1" r:id="rId2" imgW="828360" imgH="481320" progId="Package">
                  <p:embed/>
                </p:oleObj>
              </mc:Choice>
              <mc:Fallback>
                <p:oleObj name="Packager Shell Object" showAsIcon="1" r:id="rId2" imgW="828360" imgH="481320" progId="Package">
                  <p:embed/>
                  <p:pic>
                    <p:nvPicPr>
                      <p:cNvPr id="0" name=""/>
                      <p:cNvPicPr/>
                      <p:nvPr/>
                    </p:nvPicPr>
                    <p:blipFill>
                      <a:blip r:embed="rId3"/>
                      <a:stretch>
                        <a:fillRect/>
                      </a:stretch>
                    </p:blipFill>
                    <p:spPr>
                      <a:xfrm>
                        <a:off x="1997710" y="2631441"/>
                        <a:ext cx="5226050" cy="306832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FEC5BDF8-8C27-6BA3-1F02-556C5CFE9D23}"/>
              </a:ext>
            </a:extLst>
          </p:cNvPr>
          <p:cNvSpPr txBox="1"/>
          <p:nvPr/>
        </p:nvSpPr>
        <p:spPr>
          <a:xfrm>
            <a:off x="762000" y="1596013"/>
            <a:ext cx="9103360" cy="369332"/>
          </a:xfrm>
          <a:prstGeom prst="rect">
            <a:avLst/>
          </a:prstGeom>
          <a:noFill/>
        </p:spPr>
        <p:txBody>
          <a:bodyPr wrap="square">
            <a:spAutoFit/>
          </a:bodyPr>
          <a:lstStyle/>
          <a:p>
            <a:r>
              <a:rPr lang="en-US" dirty="0"/>
              <a:t>https://github.com/rvsp/HTML-CSS/blob/master/Mini-tasks/001-HTML.md</a:t>
            </a:r>
          </a:p>
        </p:txBody>
      </p:sp>
    </p:spTree>
    <p:extLst>
      <p:ext uri="{BB962C8B-B14F-4D97-AF65-F5344CB8AC3E}">
        <p14:creationId xmlns:p14="http://schemas.microsoft.com/office/powerpoint/2010/main" val="339192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EA6D-EC21-BF43-2FC8-16235A2B1FF0}"/>
              </a:ext>
            </a:extLst>
          </p:cNvPr>
          <p:cNvSpPr>
            <a:spLocks noGrp="1"/>
          </p:cNvSpPr>
          <p:nvPr>
            <p:ph type="title"/>
          </p:nvPr>
        </p:nvSpPr>
        <p:spPr>
          <a:xfrm>
            <a:off x="3622991" y="2728735"/>
            <a:ext cx="9404723" cy="1400530"/>
          </a:xfrm>
        </p:spPr>
        <p:txBody>
          <a:bodyPr/>
          <a:lstStyle/>
          <a:p>
            <a:r>
              <a:rPr lang="en-US" sz="7200" dirty="0"/>
              <a:t>CSS</a:t>
            </a:r>
          </a:p>
        </p:txBody>
      </p:sp>
    </p:spTree>
    <p:extLst>
      <p:ext uri="{BB962C8B-B14F-4D97-AF65-F5344CB8AC3E}">
        <p14:creationId xmlns:p14="http://schemas.microsoft.com/office/powerpoint/2010/main" val="58116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7431EA7-C487-E3FC-0389-063ECFAFAA9A}"/>
              </a:ext>
            </a:extLst>
          </p:cNvPr>
          <p:cNvSpPr>
            <a:spLocks noGrp="1"/>
          </p:cNvSpPr>
          <p:nvPr>
            <p:ph type="sldNum" sz="quarter" idx="12"/>
          </p:nvPr>
        </p:nvSpPr>
        <p:spPr/>
        <p:txBody>
          <a:bodyPr/>
          <a:lstStyle/>
          <a:p>
            <a:r>
              <a:rPr lang="en-US" altLang="en-US"/>
              <a:t>slide </a:t>
            </a:r>
            <a:fld id="{36FF7344-0C8F-4433-9253-CD18D81E1B4C}" type="slidenum">
              <a:rPr lang="en-US" altLang="en-US"/>
              <a:pPr/>
              <a:t>15</a:t>
            </a:fld>
            <a:endParaRPr lang="en-US" altLang="en-US" sz="1400">
              <a:solidFill>
                <a:schemeClr val="tx1"/>
              </a:solidFill>
              <a:latin typeface="Arial" panose="020B0604020202020204" pitchFamily="34" charset="0"/>
            </a:endParaRPr>
          </a:p>
        </p:txBody>
      </p:sp>
      <p:sp>
        <p:nvSpPr>
          <p:cNvPr id="17410" name="Rectangle 2">
            <a:extLst>
              <a:ext uri="{FF2B5EF4-FFF2-40B4-BE49-F238E27FC236}">
                <a16:creationId xmlns:a16="http://schemas.microsoft.com/office/drawing/2014/main" id="{CF6A7602-6A72-7492-0666-C9996631E7F1}"/>
              </a:ext>
            </a:extLst>
          </p:cNvPr>
          <p:cNvSpPr>
            <a:spLocks noGrp="1" noChangeArrowheads="1"/>
          </p:cNvSpPr>
          <p:nvPr>
            <p:ph type="title"/>
          </p:nvPr>
        </p:nvSpPr>
        <p:spPr>
          <a:ln/>
        </p:spPr>
        <p:txBody>
          <a:bodyPr/>
          <a:lstStyle/>
          <a:p>
            <a:r>
              <a:rPr lang="en-US" altLang="en-US"/>
              <a:t>What are Cascading Style Sheets?</a:t>
            </a:r>
          </a:p>
        </p:txBody>
      </p:sp>
      <p:sp>
        <p:nvSpPr>
          <p:cNvPr id="17411" name="Rectangle 3">
            <a:extLst>
              <a:ext uri="{FF2B5EF4-FFF2-40B4-BE49-F238E27FC236}">
                <a16:creationId xmlns:a16="http://schemas.microsoft.com/office/drawing/2014/main" id="{D3A60D4F-E24F-9C3F-2D49-63FBF48BC885}"/>
              </a:ext>
            </a:extLst>
          </p:cNvPr>
          <p:cNvSpPr>
            <a:spLocks noGrp="1" noChangeArrowheads="1"/>
          </p:cNvSpPr>
          <p:nvPr>
            <p:ph type="body" idx="1"/>
          </p:nvPr>
        </p:nvSpPr>
        <p:spPr>
          <a:xfrm>
            <a:off x="1103312" y="2052918"/>
            <a:ext cx="10357168" cy="4195481"/>
          </a:xfrm>
          <a:ln/>
        </p:spPr>
        <p:txBody>
          <a:bodyPr>
            <a:normAutofit fontScale="92500" lnSpcReduction="10000"/>
          </a:bodyPr>
          <a:lstStyle/>
          <a:p>
            <a:pPr>
              <a:lnSpc>
                <a:spcPct val="80000"/>
              </a:lnSpc>
            </a:pPr>
            <a:r>
              <a:rPr lang="en-US" altLang="en-US" sz="1800" dirty="0"/>
              <a:t>Cascading Style Sheets (CSS) were established by the World Wide Web Consortium (W3C).  The CSS specification allows for more control over the look, or </a:t>
            </a:r>
            <a:r>
              <a:rPr lang="en-US" altLang="en-US" sz="1800" i="1" dirty="0"/>
              <a:t>style</a:t>
            </a:r>
            <a:r>
              <a:rPr lang="en-US" altLang="en-US" sz="1800" dirty="0"/>
              <a:t>, of web pages or other XML files by providing a central location, or </a:t>
            </a:r>
            <a:r>
              <a:rPr lang="en-US" altLang="en-US" sz="1800" i="1" dirty="0"/>
              <a:t>sheet</a:t>
            </a:r>
            <a:r>
              <a:rPr lang="en-US" altLang="en-US" sz="1800" dirty="0"/>
              <a:t>, where you can define how certain HTML (Hyper-Text Markup Language) or XML (</a:t>
            </a:r>
            <a:r>
              <a:rPr lang="en-US" altLang="en-US" sz="1800" dirty="0" err="1"/>
              <a:t>eXtensible</a:t>
            </a:r>
            <a:r>
              <a:rPr lang="en-US" altLang="en-US" sz="1800" dirty="0"/>
              <a:t> Markup Language) tags are going to be interpreted by the browser.</a:t>
            </a:r>
          </a:p>
          <a:p>
            <a:pPr>
              <a:lnSpc>
                <a:spcPct val="80000"/>
              </a:lnSpc>
            </a:pPr>
            <a:endParaRPr lang="en-US" altLang="en-US" sz="1800" dirty="0"/>
          </a:p>
          <a:p>
            <a:pPr>
              <a:lnSpc>
                <a:spcPct val="80000"/>
              </a:lnSpc>
            </a:pPr>
            <a:r>
              <a:rPr lang="en-US" altLang="en-US" sz="1800" dirty="0"/>
              <a:t>Why is it called “cascading”?   In CSS, multiple styles can be applied to a particular document (usually a web page or XML file).  The browser will interpret these styles in a cascading fashion:</a:t>
            </a:r>
          </a:p>
          <a:p>
            <a:pPr lvl="1">
              <a:lnSpc>
                <a:spcPct val="80000"/>
              </a:lnSpc>
            </a:pPr>
            <a:r>
              <a:rPr lang="en-US" altLang="en-US" sz="1400" dirty="0"/>
              <a:t>Style rules set up site-wide are overridden by styles located within individual pages.</a:t>
            </a:r>
          </a:p>
          <a:p>
            <a:pPr lvl="1">
              <a:lnSpc>
                <a:spcPct val="80000"/>
              </a:lnSpc>
            </a:pPr>
            <a:r>
              <a:rPr lang="en-US" altLang="en-US" sz="1400" dirty="0"/>
              <a:t>Individual pages are overridden by styles inside an individual tag.  </a:t>
            </a:r>
          </a:p>
          <a:p>
            <a:pPr lvl="1">
              <a:lnSpc>
                <a:spcPct val="80000"/>
              </a:lnSpc>
            </a:pPr>
            <a:r>
              <a:rPr lang="en-US" altLang="en-US" sz="1400" dirty="0"/>
              <a:t>In addition, the end user can set up styles in the browser that will override the author’s styles.</a:t>
            </a:r>
          </a:p>
          <a:p>
            <a:pPr lvl="1">
              <a:lnSpc>
                <a:spcPct val="80000"/>
              </a:lnSpc>
            </a:pPr>
            <a:r>
              <a:rPr lang="en-US" altLang="en-US" sz="1400" dirty="0"/>
              <a:t>All matching rules for a particular selector will be applied, except where they conflict with each other (in which case, the latter rule would be applied, as determined by the cascade).  In the following example, </a:t>
            </a:r>
            <a:r>
              <a:rPr lang="en-US" altLang="en-US" sz="1400" dirty="0">
                <a:latin typeface="Courier New" panose="02070309020205020404" pitchFamily="49" charset="0"/>
              </a:rPr>
              <a:t>&lt;h2&gt;</a:t>
            </a:r>
            <a:r>
              <a:rPr lang="en-US" altLang="en-US" sz="1400" dirty="0"/>
              <a:t> tags would be displayed in red and italics (but not blue):</a:t>
            </a:r>
          </a:p>
          <a:p>
            <a:pPr lvl="2">
              <a:lnSpc>
                <a:spcPct val="80000"/>
              </a:lnSpc>
              <a:buFont typeface="Times" panose="02020603050405020304" pitchFamily="18" charset="0"/>
              <a:buNone/>
            </a:pPr>
            <a:r>
              <a:rPr lang="en-US" altLang="en-US" sz="1400" dirty="0">
                <a:solidFill>
                  <a:srgbClr val="FFFF00"/>
                </a:solidFill>
                <a:latin typeface="Courier New" panose="02070309020205020404" pitchFamily="49" charset="0"/>
              </a:rPr>
              <a:t>h2 {font-style: italic;}</a:t>
            </a:r>
          </a:p>
          <a:p>
            <a:pPr lvl="2">
              <a:lnSpc>
                <a:spcPct val="80000"/>
              </a:lnSpc>
              <a:buFont typeface="Times" panose="02020603050405020304" pitchFamily="18" charset="0"/>
              <a:buNone/>
            </a:pPr>
            <a:r>
              <a:rPr lang="en-US" altLang="en-US" sz="1400" dirty="0">
                <a:solidFill>
                  <a:srgbClr val="FFFF00"/>
                </a:solidFill>
                <a:latin typeface="Courier New" panose="02070309020205020404" pitchFamily="49" charset="0"/>
              </a:rPr>
              <a:t>h2 {color: </a:t>
            </a:r>
            <a:r>
              <a:rPr lang="en-US" altLang="en-US" sz="1400" dirty="0" err="1">
                <a:solidFill>
                  <a:srgbClr val="FFFF00"/>
                </a:solidFill>
                <a:latin typeface="Courier New" panose="02070309020205020404" pitchFamily="49" charset="0"/>
              </a:rPr>
              <a:t>darkblue</a:t>
            </a:r>
            <a:r>
              <a:rPr lang="en-US" altLang="en-US" sz="1400" dirty="0">
                <a:solidFill>
                  <a:srgbClr val="FFFF00"/>
                </a:solidFill>
                <a:latin typeface="Courier New" panose="02070309020205020404" pitchFamily="49" charset="0"/>
              </a:rPr>
              <a:t>;}</a:t>
            </a:r>
          </a:p>
          <a:p>
            <a:pPr lvl="2">
              <a:lnSpc>
                <a:spcPct val="80000"/>
              </a:lnSpc>
              <a:buFont typeface="Times" panose="02020603050405020304" pitchFamily="18" charset="0"/>
              <a:buNone/>
            </a:pPr>
            <a:r>
              <a:rPr lang="en-US" altLang="en-US" sz="1400" dirty="0">
                <a:solidFill>
                  <a:srgbClr val="FFFF00"/>
                </a:solidFill>
                <a:latin typeface="Courier New" panose="02070309020205020404" pitchFamily="49" charset="0"/>
              </a:rPr>
              <a:t>h2 {color: 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CE36-352E-A455-0803-3CCAA6C8DA80}"/>
              </a:ext>
            </a:extLst>
          </p:cNvPr>
          <p:cNvSpPr>
            <a:spLocks noGrp="1"/>
          </p:cNvSpPr>
          <p:nvPr>
            <p:ph type="title"/>
          </p:nvPr>
        </p:nvSpPr>
        <p:spPr/>
        <p:txBody>
          <a:bodyPr/>
          <a:lstStyle/>
          <a:p>
            <a:r>
              <a:rPr lang="en-US" altLang="en-US" dirty="0"/>
              <a:t>Pros and Cons of Using CSS</a:t>
            </a:r>
            <a:endParaRPr lang="en-US" dirty="0"/>
          </a:p>
        </p:txBody>
      </p:sp>
      <p:sp>
        <p:nvSpPr>
          <p:cNvPr id="3" name="Content Placeholder 2">
            <a:extLst>
              <a:ext uri="{FF2B5EF4-FFF2-40B4-BE49-F238E27FC236}">
                <a16:creationId xmlns:a16="http://schemas.microsoft.com/office/drawing/2014/main" id="{9CE2F6D5-2B22-3D0E-7341-87B378F6F95B}"/>
              </a:ext>
            </a:extLst>
          </p:cNvPr>
          <p:cNvSpPr>
            <a:spLocks noGrp="1"/>
          </p:cNvSpPr>
          <p:nvPr>
            <p:ph idx="1"/>
          </p:nvPr>
        </p:nvSpPr>
        <p:spPr/>
        <p:txBody>
          <a:bodyPr/>
          <a:lstStyle/>
          <a:p>
            <a:r>
              <a:rPr lang="en-US" altLang="en-US" dirty="0"/>
              <a:t>Pros</a:t>
            </a:r>
          </a:p>
          <a:p>
            <a:pPr lvl="1"/>
            <a:r>
              <a:rPr lang="en-US" altLang="en-US" dirty="0"/>
              <a:t>Greater designer control of the appearance of the page</a:t>
            </a:r>
          </a:p>
          <a:p>
            <a:pPr lvl="1"/>
            <a:r>
              <a:rPr lang="en-US" altLang="en-US" dirty="0"/>
              <a:t>Easier management of site-wide changes</a:t>
            </a:r>
          </a:p>
          <a:p>
            <a:pPr lvl="1"/>
            <a:r>
              <a:rPr lang="en-US" altLang="en-US" dirty="0"/>
              <a:t>Greater accessibility to web sites by non-graphical browsers and web-page-reading software</a:t>
            </a:r>
          </a:p>
          <a:p>
            <a:pPr lvl="1">
              <a:buFont typeface="Times" panose="02020603050405020304" pitchFamily="18" charset="0"/>
              <a:buNone/>
            </a:pPr>
            <a:endParaRPr lang="en-US" altLang="en-US" dirty="0"/>
          </a:p>
          <a:p>
            <a:r>
              <a:rPr lang="en-US" altLang="en-US" dirty="0"/>
              <a:t>Cons</a:t>
            </a:r>
          </a:p>
          <a:p>
            <a:pPr lvl="1"/>
            <a:r>
              <a:rPr lang="en-US" altLang="en-US" dirty="0"/>
              <a:t>Different browsers may interpret Style Sheets in different ways</a:t>
            </a:r>
          </a:p>
          <a:p>
            <a:pPr lvl="1"/>
            <a:r>
              <a:rPr lang="en-US" altLang="en-US" dirty="0"/>
              <a:t>Some styles may not be seen at all on some browsers</a:t>
            </a:r>
          </a:p>
          <a:p>
            <a:endParaRPr lang="en-US" dirty="0"/>
          </a:p>
        </p:txBody>
      </p:sp>
    </p:spTree>
    <p:extLst>
      <p:ext uri="{BB962C8B-B14F-4D97-AF65-F5344CB8AC3E}">
        <p14:creationId xmlns:p14="http://schemas.microsoft.com/office/powerpoint/2010/main" val="308098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9E233-4730-68DC-F2D8-BA18F23FA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939D24-FE61-CD07-8A3D-39380DAF27C6}"/>
              </a:ext>
            </a:extLst>
          </p:cNvPr>
          <p:cNvSpPr>
            <a:spLocks noGrp="1"/>
          </p:cNvSpPr>
          <p:nvPr>
            <p:ph type="title"/>
          </p:nvPr>
        </p:nvSpPr>
        <p:spPr/>
        <p:txBody>
          <a:bodyPr/>
          <a:lstStyle/>
          <a:p>
            <a:r>
              <a:rPr lang="en-US" altLang="en-US" dirty="0"/>
              <a:t>CSS Basics</a:t>
            </a:r>
            <a:endParaRPr lang="en-US" dirty="0"/>
          </a:p>
        </p:txBody>
      </p:sp>
      <p:sp>
        <p:nvSpPr>
          <p:cNvPr id="3" name="Content Placeholder 2">
            <a:extLst>
              <a:ext uri="{FF2B5EF4-FFF2-40B4-BE49-F238E27FC236}">
                <a16:creationId xmlns:a16="http://schemas.microsoft.com/office/drawing/2014/main" id="{F5E2EE0B-D5C6-9615-0CC5-17D4A9C2F8BF}"/>
              </a:ext>
            </a:extLst>
          </p:cNvPr>
          <p:cNvSpPr>
            <a:spLocks noGrp="1"/>
          </p:cNvSpPr>
          <p:nvPr>
            <p:ph idx="1"/>
          </p:nvPr>
        </p:nvSpPr>
        <p:spPr/>
        <p:txBody>
          <a:bodyPr/>
          <a:lstStyle/>
          <a:p>
            <a:r>
              <a:rPr lang="en-US" altLang="en-US" dirty="0"/>
              <a:t>Under standard HTML, to create a web site with </a:t>
            </a:r>
            <a:r>
              <a:rPr lang="en-US" altLang="en-US" dirty="0">
                <a:latin typeface="Courier New" panose="02070309020205020404" pitchFamily="49" charset="0"/>
              </a:rPr>
              <a:t>&lt;h2&gt;</a:t>
            </a:r>
            <a:r>
              <a:rPr lang="en-US" altLang="en-US" dirty="0"/>
              <a:t> tags that have the standard features of a Header tag (that is, their own paragraph, bold, with a size change) and also are dark blue, you have to code each one as follows:</a:t>
            </a:r>
          </a:p>
          <a:p>
            <a:pPr lvl="1">
              <a:buFont typeface="Times" panose="02020603050405020304" pitchFamily="18" charset="0"/>
              <a:buNone/>
            </a:pPr>
            <a:r>
              <a:rPr lang="en-US" altLang="en-US" sz="1400" dirty="0">
                <a:solidFill>
                  <a:srgbClr val="FFFF00"/>
                </a:solidFill>
                <a:highlight>
                  <a:srgbClr val="FFFF00"/>
                </a:highlight>
                <a:latin typeface="Courier New" panose="02070309020205020404" pitchFamily="49" charset="0"/>
              </a:rPr>
              <a:t>&lt;</a:t>
            </a:r>
            <a:r>
              <a:rPr lang="en-US" altLang="en-US" sz="1400" dirty="0">
                <a:solidFill>
                  <a:srgbClr val="FFFF00"/>
                </a:solidFill>
                <a:latin typeface="Courier New" panose="02070309020205020404" pitchFamily="49" charset="0"/>
              </a:rPr>
              <a:t>h2&gt;&lt;font color="</a:t>
            </a:r>
            <a:r>
              <a:rPr lang="en-US" altLang="en-US" sz="1400" dirty="0" err="1">
                <a:solidFill>
                  <a:srgbClr val="FFFF00"/>
                </a:solidFill>
                <a:latin typeface="Courier New" panose="02070309020205020404" pitchFamily="49" charset="0"/>
              </a:rPr>
              <a:t>darkblue</a:t>
            </a:r>
            <a:r>
              <a:rPr lang="en-US" altLang="en-US" sz="1400" dirty="0">
                <a:solidFill>
                  <a:srgbClr val="FFFF00"/>
                </a:solidFill>
                <a:latin typeface="Courier New" panose="02070309020205020404" pitchFamily="49" charset="0"/>
              </a:rPr>
              <a:t>"&gt;This is a </a:t>
            </a:r>
            <a:r>
              <a:rPr lang="en-US" altLang="en-US" sz="1400" dirty="0" err="1">
                <a:solidFill>
                  <a:srgbClr val="FFFF00"/>
                </a:solidFill>
                <a:latin typeface="Courier New" panose="02070309020205020404" pitchFamily="49" charset="0"/>
              </a:rPr>
              <a:t>darkblue</a:t>
            </a:r>
            <a:r>
              <a:rPr lang="en-US" altLang="en-US" sz="1400" dirty="0">
                <a:solidFill>
                  <a:srgbClr val="FFFF00"/>
                </a:solidFill>
                <a:latin typeface="Courier New" panose="02070309020205020404" pitchFamily="49" charset="0"/>
              </a:rPr>
              <a:t> H2 tag&lt;/font&gt;&lt;/h2&gt;</a:t>
            </a:r>
          </a:p>
          <a:p>
            <a:r>
              <a:rPr lang="en-US" altLang="en-US" dirty="0"/>
              <a:t>That’s a lot of information to type every time you want to use a dark blue </a:t>
            </a:r>
            <a:r>
              <a:rPr lang="en-US" altLang="en-US" dirty="0">
                <a:latin typeface="Courier New" panose="02070309020205020404" pitchFamily="49" charset="0"/>
              </a:rPr>
              <a:t>&lt;h2&gt;</a:t>
            </a:r>
            <a:r>
              <a:rPr lang="en-US" altLang="en-US" dirty="0"/>
              <a:t> tag.  Using CSS, all you need to do is type a regular </a:t>
            </a:r>
            <a:r>
              <a:rPr lang="en-US" altLang="en-US" dirty="0">
                <a:latin typeface="Courier New" panose="02070309020205020404" pitchFamily="49" charset="0"/>
              </a:rPr>
              <a:t>&lt;h2&gt;</a:t>
            </a:r>
            <a:r>
              <a:rPr lang="en-US" altLang="en-US" dirty="0"/>
              <a:t> tag.  The style information will be included in the Style Sheet as follows:</a:t>
            </a:r>
          </a:p>
          <a:p>
            <a:pPr lvl="1">
              <a:buFont typeface="Times" panose="02020603050405020304" pitchFamily="18" charset="0"/>
              <a:buNone/>
            </a:pPr>
            <a:r>
              <a:rPr lang="en-US" altLang="en-US" sz="1400" b="1" dirty="0">
                <a:solidFill>
                  <a:srgbClr val="FFFF00"/>
                </a:solidFill>
                <a:latin typeface="Courier New" panose="02070309020205020404" pitchFamily="49" charset="0"/>
              </a:rPr>
              <a:t>h2 { color: </a:t>
            </a:r>
            <a:r>
              <a:rPr lang="en-US" altLang="en-US" sz="1400" b="1" dirty="0" err="1">
                <a:solidFill>
                  <a:srgbClr val="FFFF00"/>
                </a:solidFill>
                <a:latin typeface="Courier New" panose="02070309020205020404" pitchFamily="49" charset="0"/>
              </a:rPr>
              <a:t>darkblue</a:t>
            </a:r>
            <a:r>
              <a:rPr lang="en-US" altLang="en-US" sz="1400" b="1" dirty="0">
                <a:solidFill>
                  <a:srgbClr val="FFFF0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285519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C21EC-A20D-12C6-C0E6-1E3A8CC03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D65285-86A6-DABB-C946-F3552486AA68}"/>
              </a:ext>
            </a:extLst>
          </p:cNvPr>
          <p:cNvSpPr>
            <a:spLocks noGrp="1"/>
          </p:cNvSpPr>
          <p:nvPr>
            <p:ph type="title"/>
          </p:nvPr>
        </p:nvSpPr>
        <p:spPr/>
        <p:txBody>
          <a:bodyPr/>
          <a:lstStyle/>
          <a:p>
            <a:r>
              <a:rPr lang="en-US" altLang="en-US" dirty="0"/>
              <a:t>CSS Rules</a:t>
            </a:r>
            <a:endParaRPr lang="en-US" dirty="0"/>
          </a:p>
        </p:txBody>
      </p:sp>
      <p:sp>
        <p:nvSpPr>
          <p:cNvPr id="3" name="Content Placeholder 2">
            <a:extLst>
              <a:ext uri="{FF2B5EF4-FFF2-40B4-BE49-F238E27FC236}">
                <a16:creationId xmlns:a16="http://schemas.microsoft.com/office/drawing/2014/main" id="{22F6A24F-5D10-FFA5-08D2-746439F4B052}"/>
              </a:ext>
            </a:extLst>
          </p:cNvPr>
          <p:cNvSpPr>
            <a:spLocks noGrp="1"/>
          </p:cNvSpPr>
          <p:nvPr>
            <p:ph idx="1"/>
          </p:nvPr>
        </p:nvSpPr>
        <p:spPr/>
        <p:txBody>
          <a:bodyPr>
            <a:normAutofit fontScale="92500" lnSpcReduction="20000"/>
          </a:bodyPr>
          <a:lstStyle/>
          <a:p>
            <a:pPr>
              <a:spcAft>
                <a:spcPct val="35000"/>
              </a:spcAft>
            </a:pPr>
            <a:r>
              <a:rPr lang="en-US" altLang="en-US" sz="2000" dirty="0"/>
              <a:t>To change the color of ALL </a:t>
            </a:r>
            <a:r>
              <a:rPr lang="en-US" altLang="en-US" sz="2000" dirty="0">
                <a:latin typeface="Courier New" panose="02070309020205020404" pitchFamily="49" charset="0"/>
              </a:rPr>
              <a:t>&lt;h2&gt;</a:t>
            </a:r>
            <a:r>
              <a:rPr lang="en-US" altLang="en-US" sz="2000" dirty="0"/>
              <a:t> tags from </a:t>
            </a:r>
            <a:r>
              <a:rPr lang="en-US" altLang="en-US" sz="2000" dirty="0" err="1"/>
              <a:t>darkblue</a:t>
            </a:r>
            <a:r>
              <a:rPr lang="en-US" altLang="en-US" sz="2000" dirty="0"/>
              <a:t> to green, simply change the called for color to “green.”  The next time anyone sees the site, all the </a:t>
            </a:r>
            <a:r>
              <a:rPr lang="en-US" altLang="en-US" sz="2000" dirty="0">
                <a:latin typeface="Courier New" panose="02070309020205020404" pitchFamily="49" charset="0"/>
              </a:rPr>
              <a:t>&lt;h2&gt;</a:t>
            </a:r>
            <a:r>
              <a:rPr lang="en-US" altLang="en-US" sz="2000" dirty="0"/>
              <a:t> tags  on all the pages will be green instead of </a:t>
            </a:r>
            <a:r>
              <a:rPr lang="en-US" altLang="en-US" sz="2000" dirty="0" err="1"/>
              <a:t>darkblue</a:t>
            </a:r>
            <a:r>
              <a:rPr lang="en-US" altLang="en-US" sz="2000" dirty="0"/>
              <a:t>.</a:t>
            </a:r>
          </a:p>
          <a:p>
            <a:pPr>
              <a:spcAft>
                <a:spcPct val="35000"/>
              </a:spcAft>
            </a:pPr>
            <a:r>
              <a:rPr lang="en-US" altLang="en-US" sz="2000" dirty="0"/>
              <a:t>These styles are called </a:t>
            </a:r>
            <a:r>
              <a:rPr lang="en-US" altLang="en-US" sz="2000" i="1" dirty="0"/>
              <a:t>rules</a:t>
            </a:r>
            <a:r>
              <a:rPr lang="en-US" altLang="en-US" sz="2000" dirty="0"/>
              <a:t>.  Each rule consists of a </a:t>
            </a:r>
            <a:r>
              <a:rPr lang="en-US" altLang="en-US" sz="2000" i="1" dirty="0"/>
              <a:t>selector </a:t>
            </a:r>
            <a:r>
              <a:rPr lang="en-US" altLang="en-US" sz="2000" dirty="0"/>
              <a:t>and a </a:t>
            </a:r>
            <a:r>
              <a:rPr lang="en-US" altLang="en-US" sz="2000" i="1" dirty="0"/>
              <a:t>declaration </a:t>
            </a:r>
            <a:r>
              <a:rPr lang="en-US" altLang="en-US" sz="2000" dirty="0"/>
              <a:t>(which is made up of a </a:t>
            </a:r>
            <a:r>
              <a:rPr lang="en-US" altLang="en-US" sz="2000" i="1" dirty="0"/>
              <a:t>property </a:t>
            </a:r>
            <a:r>
              <a:rPr lang="en-US" altLang="en-US" sz="2000" dirty="0"/>
              <a:t>and a</a:t>
            </a:r>
            <a:r>
              <a:rPr lang="en-US" altLang="en-US" sz="2000" i="1" dirty="0"/>
              <a:t> value)</a:t>
            </a:r>
            <a:r>
              <a:rPr lang="en-US" altLang="en-US" sz="2000" dirty="0"/>
              <a:t>.  </a:t>
            </a:r>
          </a:p>
          <a:p>
            <a:pPr>
              <a:spcAft>
                <a:spcPct val="35000"/>
              </a:spcAft>
            </a:pPr>
            <a:r>
              <a:rPr lang="en-US" altLang="en-US" sz="2000" dirty="0"/>
              <a:t>In the example below, </a:t>
            </a:r>
            <a:r>
              <a:rPr lang="en-US" altLang="en-US" sz="2000" i="1" dirty="0"/>
              <a:t>h2</a:t>
            </a:r>
            <a:r>
              <a:rPr lang="en-US" altLang="en-US" sz="2000" dirty="0"/>
              <a:t> is the selector, </a:t>
            </a:r>
            <a:r>
              <a:rPr lang="en-US" altLang="en-US" sz="2000" i="1" dirty="0"/>
              <a:t>color</a:t>
            </a:r>
            <a:r>
              <a:rPr lang="en-US" altLang="en-US" sz="2000" dirty="0"/>
              <a:t> is the property, and </a:t>
            </a:r>
            <a:r>
              <a:rPr lang="en-US" altLang="en-US" sz="2000" i="1" dirty="0" err="1"/>
              <a:t>darkblue</a:t>
            </a:r>
            <a:r>
              <a:rPr lang="en-US" altLang="en-US" sz="2000" dirty="0"/>
              <a:t> is the value.  When used with web pages, selectors are usually HTML tags.</a:t>
            </a:r>
          </a:p>
          <a:p>
            <a:pPr lvl="1">
              <a:spcAft>
                <a:spcPct val="35000"/>
              </a:spcAft>
              <a:buFont typeface="Times" panose="02020603050405020304" pitchFamily="18" charset="0"/>
              <a:buNone/>
            </a:pPr>
            <a:r>
              <a:rPr lang="en-US" altLang="en-US" sz="1600" dirty="0">
                <a:solidFill>
                  <a:srgbClr val="FFFF00"/>
                </a:solidFill>
                <a:latin typeface="Courier New" panose="02070309020205020404" pitchFamily="49" charset="0"/>
              </a:rPr>
              <a:t>h2 { color: </a:t>
            </a:r>
            <a:r>
              <a:rPr lang="en-US" altLang="en-US" sz="1600" dirty="0" err="1">
                <a:solidFill>
                  <a:srgbClr val="FFFF00"/>
                </a:solidFill>
                <a:latin typeface="Courier New" panose="02070309020205020404" pitchFamily="49" charset="0"/>
              </a:rPr>
              <a:t>darkblue</a:t>
            </a:r>
            <a:r>
              <a:rPr lang="en-US" altLang="en-US" sz="1600" dirty="0">
                <a:solidFill>
                  <a:srgbClr val="FFFF00"/>
                </a:solidFill>
                <a:latin typeface="Courier New" panose="02070309020205020404" pitchFamily="49" charset="0"/>
              </a:rPr>
              <a:t>;}</a:t>
            </a:r>
            <a:endParaRPr lang="en-US" altLang="en-US" sz="1600" dirty="0">
              <a:solidFill>
                <a:srgbClr val="FFFF00"/>
              </a:solidFill>
            </a:endParaRPr>
          </a:p>
          <a:p>
            <a:pPr>
              <a:spcAft>
                <a:spcPct val="35000"/>
              </a:spcAft>
            </a:pPr>
            <a:r>
              <a:rPr lang="en-US" altLang="en-US" sz="2000" dirty="0"/>
              <a:t>Syntax for a CSS rule:</a:t>
            </a:r>
          </a:p>
          <a:p>
            <a:pPr lvl="1">
              <a:spcAft>
                <a:spcPct val="35000"/>
              </a:spcAft>
              <a:buFont typeface="Times" panose="02020603050405020304" pitchFamily="18" charset="0"/>
              <a:buNone/>
            </a:pPr>
            <a:r>
              <a:rPr lang="en-US" altLang="en-US" sz="1600" dirty="0">
                <a:solidFill>
                  <a:srgbClr val="FFFF00"/>
                </a:solidFill>
                <a:latin typeface="Courier New" panose="02070309020205020404" pitchFamily="49" charset="0"/>
              </a:rPr>
              <a:t>selector { property: value; }</a:t>
            </a:r>
          </a:p>
          <a:p>
            <a:endParaRPr lang="en-US" dirty="0"/>
          </a:p>
        </p:txBody>
      </p:sp>
    </p:spTree>
    <p:extLst>
      <p:ext uri="{BB962C8B-B14F-4D97-AF65-F5344CB8AC3E}">
        <p14:creationId xmlns:p14="http://schemas.microsoft.com/office/powerpoint/2010/main" val="307191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B15C3-8AA6-3226-5D82-945F555D9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76DA1-D066-4752-B868-1DA6D3F45C84}"/>
              </a:ext>
            </a:extLst>
          </p:cNvPr>
          <p:cNvSpPr>
            <a:spLocks noGrp="1"/>
          </p:cNvSpPr>
          <p:nvPr>
            <p:ph type="title"/>
          </p:nvPr>
        </p:nvSpPr>
        <p:spPr/>
        <p:txBody>
          <a:bodyPr/>
          <a:lstStyle/>
          <a:p>
            <a:r>
              <a:rPr lang="en-US" altLang="en-US" dirty="0"/>
              <a:t>Where do you put the styles?</a:t>
            </a:r>
            <a:endParaRPr lang="en-US" dirty="0"/>
          </a:p>
        </p:txBody>
      </p:sp>
      <p:sp>
        <p:nvSpPr>
          <p:cNvPr id="3" name="Content Placeholder 2">
            <a:extLst>
              <a:ext uri="{FF2B5EF4-FFF2-40B4-BE49-F238E27FC236}">
                <a16:creationId xmlns:a16="http://schemas.microsoft.com/office/drawing/2014/main" id="{E0D6BA6C-8780-674E-9E61-37177F84C223}"/>
              </a:ext>
            </a:extLst>
          </p:cNvPr>
          <p:cNvSpPr>
            <a:spLocks noGrp="1"/>
          </p:cNvSpPr>
          <p:nvPr>
            <p:ph idx="1"/>
          </p:nvPr>
        </p:nvSpPr>
        <p:spPr/>
        <p:txBody>
          <a:bodyPr>
            <a:normAutofit/>
          </a:bodyPr>
          <a:lstStyle/>
          <a:p>
            <a:r>
              <a:rPr lang="en-US" altLang="en-US" dirty="0"/>
              <a:t>Style information can be located in three places:</a:t>
            </a:r>
          </a:p>
          <a:p>
            <a:pPr lvl="1"/>
            <a:r>
              <a:rPr lang="en-US" altLang="en-US" dirty="0"/>
              <a:t>External to the pages in a site</a:t>
            </a:r>
          </a:p>
          <a:p>
            <a:pPr lvl="1"/>
            <a:r>
              <a:rPr lang="en-US" altLang="en-US" dirty="0"/>
              <a:t>Internal to each page</a:t>
            </a:r>
          </a:p>
          <a:p>
            <a:pPr lvl="1"/>
            <a:r>
              <a:rPr lang="en-US" altLang="en-US" dirty="0"/>
              <a:t>Inline with individual tags</a:t>
            </a:r>
          </a:p>
          <a:p>
            <a:r>
              <a:rPr lang="en-US" altLang="en-US" dirty="0"/>
              <a:t>Generally, creating an external style sheet file is the preferred method.  To take full advantage of CSS, the Style Sheet for a site should be in this one external file, so that any changes will apply throughout the site.  This also means that only one style document has to be downloaded for a single site.</a:t>
            </a:r>
          </a:p>
          <a:p>
            <a:endParaRPr lang="en-US" dirty="0"/>
          </a:p>
        </p:txBody>
      </p:sp>
    </p:spTree>
    <p:extLst>
      <p:ext uri="{BB962C8B-B14F-4D97-AF65-F5344CB8AC3E}">
        <p14:creationId xmlns:p14="http://schemas.microsoft.com/office/powerpoint/2010/main" val="114175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DBAC-E616-2E78-1E52-9C9753C7C6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006188-1089-D20A-CB87-75869499758E}"/>
              </a:ext>
            </a:extLst>
          </p:cNvPr>
          <p:cNvSpPr>
            <a:spLocks noGrp="1"/>
          </p:cNvSpPr>
          <p:nvPr>
            <p:ph idx="1"/>
          </p:nvPr>
        </p:nvSpPr>
        <p:spPr/>
        <p:txBody>
          <a:bodyPr/>
          <a:lstStyle/>
          <a:p>
            <a:r>
              <a:rPr lang="en-US" dirty="0"/>
              <a:t>Introduction</a:t>
            </a:r>
          </a:p>
          <a:p>
            <a:r>
              <a:rPr lang="en-US" dirty="0"/>
              <a:t>History</a:t>
            </a:r>
          </a:p>
          <a:p>
            <a:r>
              <a:rPr lang="en-US" dirty="0"/>
              <a:t>Tags</a:t>
            </a:r>
          </a:p>
          <a:p>
            <a:r>
              <a:rPr lang="en-US" dirty="0"/>
              <a:t>Forms</a:t>
            </a:r>
          </a:p>
          <a:p>
            <a:r>
              <a:rPr lang="en-US" dirty="0"/>
              <a:t>Order/</a:t>
            </a:r>
            <a:r>
              <a:rPr lang="en-US" dirty="0" err="1"/>
              <a:t>UnOrder</a:t>
            </a:r>
            <a:endParaRPr lang="en-US" dirty="0"/>
          </a:p>
          <a:p>
            <a:r>
              <a:rPr lang="en-US" dirty="0"/>
              <a:t>Hyperlinks</a:t>
            </a:r>
          </a:p>
          <a:p>
            <a:r>
              <a:rPr lang="en-US" dirty="0"/>
              <a:t>Images</a:t>
            </a:r>
          </a:p>
          <a:p>
            <a:r>
              <a:rPr lang="en-US" dirty="0"/>
              <a:t>Text </a:t>
            </a:r>
            <a:r>
              <a:rPr lang="en-US" dirty="0" err="1"/>
              <a:t>Formattings</a:t>
            </a:r>
            <a:endParaRPr lang="en-US" dirty="0"/>
          </a:p>
          <a:p>
            <a:endParaRPr lang="en-US" dirty="0"/>
          </a:p>
        </p:txBody>
      </p:sp>
    </p:spTree>
    <p:extLst>
      <p:ext uri="{BB962C8B-B14F-4D97-AF65-F5344CB8AC3E}">
        <p14:creationId xmlns:p14="http://schemas.microsoft.com/office/powerpoint/2010/main" val="113961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8291F-65FC-434D-F915-D2F2D3DE7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17022-D473-3796-C931-D2EAE8C3E1D0}"/>
              </a:ext>
            </a:extLst>
          </p:cNvPr>
          <p:cNvSpPr>
            <a:spLocks noGrp="1"/>
          </p:cNvSpPr>
          <p:nvPr>
            <p:ph type="title"/>
          </p:nvPr>
        </p:nvSpPr>
        <p:spPr/>
        <p:txBody>
          <a:bodyPr/>
          <a:lstStyle/>
          <a:p>
            <a:r>
              <a:rPr lang="en-US" altLang="en-US" dirty="0"/>
              <a:t>Hierarchy of styles</a:t>
            </a:r>
            <a:endParaRPr lang="en-US" dirty="0"/>
          </a:p>
        </p:txBody>
      </p:sp>
      <p:sp>
        <p:nvSpPr>
          <p:cNvPr id="3" name="Content Placeholder 2">
            <a:extLst>
              <a:ext uri="{FF2B5EF4-FFF2-40B4-BE49-F238E27FC236}">
                <a16:creationId xmlns:a16="http://schemas.microsoft.com/office/drawing/2014/main" id="{0F1F229B-6962-207E-878D-C2F7B3B04236}"/>
              </a:ext>
            </a:extLst>
          </p:cNvPr>
          <p:cNvSpPr>
            <a:spLocks noGrp="1"/>
          </p:cNvSpPr>
          <p:nvPr>
            <p:ph idx="1"/>
          </p:nvPr>
        </p:nvSpPr>
        <p:spPr/>
        <p:txBody>
          <a:bodyPr>
            <a:normAutofit fontScale="92500" lnSpcReduction="10000"/>
          </a:bodyPr>
          <a:lstStyle/>
          <a:p>
            <a:r>
              <a:rPr lang="en-US" altLang="en-US" sz="2000" dirty="0"/>
              <a:t>When style information is located in all three places in one site, the hierarchy is as follows:</a:t>
            </a:r>
          </a:p>
          <a:p>
            <a:pPr lvl="1"/>
            <a:r>
              <a:rPr lang="en-US" altLang="en-US" sz="1600" dirty="0"/>
              <a:t>External Style Sheets affect the entire site.  </a:t>
            </a:r>
          </a:p>
          <a:p>
            <a:pPr lvl="1"/>
            <a:r>
              <a:rPr lang="en-US" altLang="en-US" sz="1600" dirty="0"/>
              <a:t>Internal styles affect only their own pages and override external styles.  </a:t>
            </a:r>
          </a:p>
          <a:p>
            <a:pPr lvl="1"/>
            <a:r>
              <a:rPr lang="en-US" altLang="en-US" sz="1600" dirty="0"/>
              <a:t>Inline styles affect only their own tags and override both internal and external styles.  </a:t>
            </a:r>
          </a:p>
          <a:p>
            <a:pPr lvl="1"/>
            <a:endParaRPr lang="en-US" altLang="en-US" sz="1600" dirty="0"/>
          </a:p>
          <a:p>
            <a:r>
              <a:rPr lang="en-US" altLang="en-US" sz="2000" dirty="0"/>
              <a:t>For example, if an external Style Sheet sets </a:t>
            </a:r>
            <a:r>
              <a:rPr lang="en-US" altLang="en-US" sz="2000" dirty="0">
                <a:latin typeface="Courier New" panose="02070309020205020404" pitchFamily="49" charset="0"/>
              </a:rPr>
              <a:t>&lt;h2&gt;</a:t>
            </a:r>
            <a:r>
              <a:rPr lang="en-US" altLang="en-US" sz="2000" dirty="0"/>
              <a:t> tags to purple and a particular page has an internal style that changes that color to orange, the </a:t>
            </a:r>
            <a:r>
              <a:rPr lang="en-US" altLang="en-US" sz="2000" dirty="0">
                <a:latin typeface="Courier New" panose="02070309020205020404" pitchFamily="49" charset="0"/>
              </a:rPr>
              <a:t>&lt;h2&gt;</a:t>
            </a:r>
            <a:r>
              <a:rPr lang="en-US" altLang="en-US" sz="2000" dirty="0"/>
              <a:t> tags will be orange only on that page and nowhere else in the site.  If there is a single </a:t>
            </a:r>
            <a:r>
              <a:rPr lang="en-US" altLang="en-US" sz="2000" dirty="0">
                <a:latin typeface="Courier New" panose="02070309020205020404" pitchFamily="49" charset="0"/>
              </a:rPr>
              <a:t>&lt;h2&gt;</a:t>
            </a:r>
            <a:r>
              <a:rPr lang="en-US" altLang="en-US" sz="2000" dirty="0"/>
              <a:t> tag on that page which specifies green as its color, then the color for that one tag will be green.   All other </a:t>
            </a:r>
            <a:r>
              <a:rPr lang="en-US" altLang="en-US" sz="2000" dirty="0">
                <a:latin typeface="Courier New" panose="02070309020205020404" pitchFamily="49" charset="0"/>
              </a:rPr>
              <a:t>&lt;h2&gt;</a:t>
            </a:r>
            <a:r>
              <a:rPr lang="en-US" altLang="en-US" sz="2000" dirty="0"/>
              <a:t> tags on that page would be orange; the </a:t>
            </a:r>
            <a:r>
              <a:rPr lang="en-US" altLang="en-US" sz="2000" dirty="0">
                <a:latin typeface="Courier New" panose="02070309020205020404" pitchFamily="49" charset="0"/>
              </a:rPr>
              <a:t>&lt;h2&gt;</a:t>
            </a:r>
            <a:r>
              <a:rPr lang="en-US" altLang="en-US" sz="2000" dirty="0"/>
              <a:t> tags on the rest of the site would be purple.</a:t>
            </a:r>
          </a:p>
          <a:p>
            <a:endParaRPr lang="en-US" dirty="0"/>
          </a:p>
        </p:txBody>
      </p:sp>
    </p:spTree>
    <p:extLst>
      <p:ext uri="{BB962C8B-B14F-4D97-AF65-F5344CB8AC3E}">
        <p14:creationId xmlns:p14="http://schemas.microsoft.com/office/powerpoint/2010/main" val="3369622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3EA2C-D9F5-CEED-C656-A630A1F0D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2FDB33-E150-39F5-2742-200A7C65DA22}"/>
              </a:ext>
            </a:extLst>
          </p:cNvPr>
          <p:cNvSpPr>
            <a:spLocks noGrp="1"/>
          </p:cNvSpPr>
          <p:nvPr>
            <p:ph type="title"/>
          </p:nvPr>
        </p:nvSpPr>
        <p:spPr/>
        <p:txBody>
          <a:bodyPr/>
          <a:lstStyle/>
          <a:p>
            <a:r>
              <a:rPr lang="en-US" altLang="en-US" dirty="0"/>
              <a:t>!important</a:t>
            </a:r>
            <a:endParaRPr lang="en-US" dirty="0"/>
          </a:p>
        </p:txBody>
      </p:sp>
      <p:sp>
        <p:nvSpPr>
          <p:cNvPr id="3" name="Content Placeholder 2">
            <a:extLst>
              <a:ext uri="{FF2B5EF4-FFF2-40B4-BE49-F238E27FC236}">
                <a16:creationId xmlns:a16="http://schemas.microsoft.com/office/drawing/2014/main" id="{5CA08D2B-68A4-2C38-FADA-BDB422F2DAB5}"/>
              </a:ext>
            </a:extLst>
          </p:cNvPr>
          <p:cNvSpPr>
            <a:spLocks noGrp="1"/>
          </p:cNvSpPr>
          <p:nvPr>
            <p:ph idx="1"/>
          </p:nvPr>
        </p:nvSpPr>
        <p:spPr/>
        <p:txBody>
          <a:bodyPr>
            <a:normAutofit fontScale="92500" lnSpcReduction="10000"/>
          </a:bodyPr>
          <a:lstStyle/>
          <a:p>
            <a:pPr>
              <a:tabLst>
                <a:tab pos="1084263" algn="l"/>
              </a:tabLst>
            </a:pPr>
            <a:r>
              <a:rPr lang="en-US" altLang="en-US" sz="2000" dirty="0"/>
              <a:t>Normally, the last rule listed in the cascade will take precedence over previous rules.   In this example, the body font will be Verdana, not Times.</a:t>
            </a:r>
          </a:p>
          <a:p>
            <a:pPr lvl="1">
              <a:spcAft>
                <a:spcPct val="10000"/>
              </a:spcAft>
              <a:buFont typeface="Times" panose="02020603050405020304" pitchFamily="18" charset="0"/>
              <a:buNone/>
              <a:tabLst>
                <a:tab pos="1084263" algn="l"/>
              </a:tabLst>
            </a:pPr>
            <a:r>
              <a:rPr lang="en-US" altLang="en-US" sz="1600" b="1" dirty="0">
                <a:solidFill>
                  <a:srgbClr val="FFFF00"/>
                </a:solidFill>
                <a:latin typeface="Courier New" panose="02070309020205020404" pitchFamily="49" charset="0"/>
              </a:rPr>
              <a:t>body	{font-family: Times; </a:t>
            </a:r>
          </a:p>
          <a:p>
            <a:pPr lvl="1">
              <a:spcAft>
                <a:spcPct val="10000"/>
              </a:spcAft>
              <a:buFont typeface="Times" panose="02020603050405020304" pitchFamily="18" charset="0"/>
              <a:buNone/>
              <a:tabLst>
                <a:tab pos="1084263" algn="l"/>
              </a:tabLst>
            </a:pPr>
            <a:r>
              <a:rPr lang="en-US" altLang="en-US" sz="1600" b="1" dirty="0">
                <a:solidFill>
                  <a:srgbClr val="FFFF00"/>
                </a:solidFill>
                <a:latin typeface="Courier New" panose="02070309020205020404" pitchFamily="49" charset="0"/>
              </a:rPr>
              <a:t>   	 font-family: Verdana;}</a:t>
            </a:r>
          </a:p>
          <a:p>
            <a:pPr>
              <a:tabLst>
                <a:tab pos="1084263" algn="l"/>
              </a:tabLst>
            </a:pPr>
            <a:r>
              <a:rPr lang="en-US" altLang="en-US" sz="2000" dirty="0"/>
              <a:t>However, by entering </a:t>
            </a:r>
            <a:r>
              <a:rPr lang="en-US" altLang="en-US" sz="2000" dirty="0">
                <a:latin typeface="Courier New" panose="02070309020205020404" pitchFamily="49" charset="0"/>
              </a:rPr>
              <a:t>!important</a:t>
            </a:r>
            <a:r>
              <a:rPr lang="en-US" altLang="en-US" sz="2000" dirty="0"/>
              <a:t> in a rule, that rule will take precedence, regardless of its location.  In this example, the body font will be Times, not Verdana.</a:t>
            </a:r>
          </a:p>
          <a:p>
            <a:pPr lvl="1">
              <a:spcAft>
                <a:spcPct val="10000"/>
              </a:spcAft>
              <a:buFont typeface="Times" panose="02020603050405020304" pitchFamily="18" charset="0"/>
              <a:buNone/>
              <a:tabLst>
                <a:tab pos="1084263" algn="l"/>
              </a:tabLst>
            </a:pPr>
            <a:r>
              <a:rPr lang="en-US" altLang="en-US" sz="1600" b="1" dirty="0">
                <a:solidFill>
                  <a:srgbClr val="FFFF00"/>
                </a:solidFill>
                <a:latin typeface="Courier New" panose="02070309020205020404" pitchFamily="49" charset="0"/>
              </a:rPr>
              <a:t>body	{font-family: Times !important; </a:t>
            </a:r>
            <a:br>
              <a:rPr lang="en-US" altLang="en-US" sz="1600" b="1" dirty="0">
                <a:solidFill>
                  <a:srgbClr val="FFFF00"/>
                </a:solidFill>
                <a:latin typeface="Courier New" panose="02070309020205020404" pitchFamily="49" charset="0"/>
              </a:rPr>
            </a:br>
            <a:r>
              <a:rPr lang="en-US" altLang="en-US" sz="1600" b="1" dirty="0">
                <a:solidFill>
                  <a:srgbClr val="FFFF00"/>
                </a:solidFill>
                <a:latin typeface="Courier New" panose="02070309020205020404" pitchFamily="49" charset="0"/>
              </a:rPr>
              <a:t>  	 font-family: Verdana;}</a:t>
            </a:r>
          </a:p>
          <a:p>
            <a:pPr lvl="1">
              <a:spcAft>
                <a:spcPct val="10000"/>
              </a:spcAft>
              <a:buFont typeface="Times" panose="02020603050405020304" pitchFamily="18" charset="0"/>
              <a:buNone/>
              <a:tabLst>
                <a:tab pos="1084263" algn="l"/>
              </a:tabLst>
            </a:pPr>
            <a:endParaRPr lang="en-US" altLang="en-US" sz="1600" dirty="0">
              <a:solidFill>
                <a:srgbClr val="9A0B09"/>
              </a:solidFill>
              <a:latin typeface="Courier New" panose="02070309020205020404" pitchFamily="49" charset="0"/>
            </a:endParaRPr>
          </a:p>
          <a:p>
            <a:pPr lvl="1">
              <a:spcAft>
                <a:spcPct val="10000"/>
              </a:spcAft>
              <a:buFont typeface="Times" panose="02020603050405020304" pitchFamily="18" charset="0"/>
              <a:buNone/>
              <a:tabLst>
                <a:tab pos="1084263" algn="l"/>
              </a:tabLst>
            </a:pPr>
            <a:endParaRPr lang="en-US" altLang="en-US" sz="2000" dirty="0">
              <a:latin typeface="Courier New" panose="02070309020205020404" pitchFamily="49" charset="0"/>
            </a:endParaRPr>
          </a:p>
          <a:p>
            <a:pPr>
              <a:buFont typeface="Wingdings" panose="05000000000000000000" pitchFamily="2" charset="2"/>
              <a:buNone/>
              <a:tabLst>
                <a:tab pos="1084263" algn="l"/>
              </a:tabLst>
            </a:pPr>
            <a:r>
              <a:rPr lang="en-US" altLang="en-US" sz="1800" i="1" dirty="0"/>
              <a:t>Note:  </a:t>
            </a:r>
            <a:r>
              <a:rPr lang="en-US" altLang="en-US" sz="1800" b="1" dirty="0"/>
              <a:t>!important</a:t>
            </a:r>
            <a:r>
              <a:rPr lang="en-US" altLang="en-US" sz="1800" dirty="0"/>
              <a:t> does not work with all properties in </a:t>
            </a:r>
            <a:r>
              <a:rPr lang="en-US" altLang="en-US" sz="1800" i="1" dirty="0"/>
              <a:t>Internet Explorer</a:t>
            </a:r>
            <a:r>
              <a:rPr lang="en-US" altLang="en-US" sz="1800" dirty="0"/>
              <a:t>.</a:t>
            </a:r>
          </a:p>
          <a:p>
            <a:endParaRPr lang="en-US" dirty="0"/>
          </a:p>
        </p:txBody>
      </p:sp>
    </p:spTree>
    <p:extLst>
      <p:ext uri="{BB962C8B-B14F-4D97-AF65-F5344CB8AC3E}">
        <p14:creationId xmlns:p14="http://schemas.microsoft.com/office/powerpoint/2010/main" val="228893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71680-A067-E8CD-7663-16208A1E6E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781EB-E3BF-4FCC-AC4B-B0C97098F918}"/>
              </a:ext>
            </a:extLst>
          </p:cNvPr>
          <p:cNvSpPr>
            <a:spLocks noGrp="1"/>
          </p:cNvSpPr>
          <p:nvPr>
            <p:ph type="title"/>
          </p:nvPr>
        </p:nvSpPr>
        <p:spPr/>
        <p:txBody>
          <a:bodyPr/>
          <a:lstStyle/>
          <a:p>
            <a:r>
              <a:rPr lang="en-US" altLang="en-US" dirty="0"/>
              <a:t>Classes and IDs</a:t>
            </a:r>
            <a:endParaRPr lang="en-US" dirty="0"/>
          </a:p>
        </p:txBody>
      </p:sp>
      <p:sp>
        <p:nvSpPr>
          <p:cNvPr id="3" name="Content Placeholder 2">
            <a:extLst>
              <a:ext uri="{FF2B5EF4-FFF2-40B4-BE49-F238E27FC236}">
                <a16:creationId xmlns:a16="http://schemas.microsoft.com/office/drawing/2014/main" id="{4E867C8B-C4DA-1A09-301A-B5B7145BAF72}"/>
              </a:ext>
            </a:extLst>
          </p:cNvPr>
          <p:cNvSpPr>
            <a:spLocks noGrp="1"/>
          </p:cNvSpPr>
          <p:nvPr>
            <p:ph idx="1"/>
          </p:nvPr>
        </p:nvSpPr>
        <p:spPr>
          <a:xfrm>
            <a:off x="646111" y="1636358"/>
            <a:ext cx="10245409" cy="4768924"/>
          </a:xfrm>
        </p:spPr>
        <p:txBody>
          <a:bodyPr>
            <a:normAutofit/>
          </a:bodyPr>
          <a:lstStyle/>
          <a:p>
            <a:pPr>
              <a:lnSpc>
                <a:spcPct val="80000"/>
              </a:lnSpc>
            </a:pPr>
            <a:r>
              <a:rPr lang="en-US" altLang="en-US" sz="1200" dirty="0">
                <a:latin typeface="Arial" panose="020B0604020202020204" pitchFamily="34" charset="0"/>
                <a:cs typeface="Arial" panose="020B0604020202020204" pitchFamily="34" charset="0"/>
              </a:rPr>
              <a:t>HTML has two attributes that make CSS even more useful: </a:t>
            </a:r>
            <a:r>
              <a:rPr lang="en-US" altLang="en-US" sz="1200" i="1" dirty="0">
                <a:latin typeface="Arial" panose="020B0604020202020204" pitchFamily="34" charset="0"/>
                <a:cs typeface="Arial" panose="020B0604020202020204" pitchFamily="34" charset="0"/>
              </a:rPr>
              <a:t>class</a:t>
            </a:r>
            <a:r>
              <a:rPr lang="en-US" altLang="en-US" sz="1200" dirty="0">
                <a:latin typeface="Arial" panose="020B0604020202020204" pitchFamily="34" charset="0"/>
                <a:cs typeface="Arial" panose="020B0604020202020204" pitchFamily="34" charset="0"/>
              </a:rPr>
              <a:t> and </a:t>
            </a:r>
            <a:r>
              <a:rPr lang="en-US" altLang="en-US" sz="1200" i="1" dirty="0">
                <a:latin typeface="Arial" panose="020B0604020202020204" pitchFamily="34" charset="0"/>
                <a:cs typeface="Arial" panose="020B0604020202020204" pitchFamily="34" charset="0"/>
              </a:rPr>
              <a:t>ID</a:t>
            </a:r>
            <a:r>
              <a:rPr lang="en-US" altLang="en-US" sz="1200" dirty="0">
                <a:latin typeface="Arial" panose="020B0604020202020204" pitchFamily="34" charset="0"/>
                <a:cs typeface="Arial" panose="020B0604020202020204" pitchFamily="34" charset="0"/>
              </a:rPr>
              <a:t>.  They make it easy to apply style to just about any tag.</a:t>
            </a:r>
          </a:p>
          <a:p>
            <a:pPr>
              <a:lnSpc>
                <a:spcPct val="80000"/>
              </a:lnSpc>
            </a:pPr>
            <a:r>
              <a:rPr lang="en-US" altLang="en-US" sz="1200" dirty="0">
                <a:latin typeface="Arial" panose="020B0604020202020204" pitchFamily="34" charset="0"/>
                <a:cs typeface="Arial" panose="020B0604020202020204" pitchFamily="34" charset="0"/>
              </a:rPr>
              <a:t>Classes can describe a generic style that can be applied to any HTML element, or can be created for specific elements. </a:t>
            </a:r>
          </a:p>
          <a:p>
            <a:pPr>
              <a:lnSpc>
                <a:spcPct val="80000"/>
              </a:lnSpc>
            </a:pPr>
            <a:r>
              <a:rPr lang="en-US" altLang="en-US" sz="1200" dirty="0">
                <a:latin typeface="Arial" panose="020B0604020202020204" pitchFamily="34" charset="0"/>
                <a:cs typeface="Arial" panose="020B0604020202020204" pitchFamily="34" charset="0"/>
              </a:rPr>
              <a:t>When defining a style for elements with a particular class attribute in the Style Sheet, declare a rule using a dot (.) followed by the class name.  To limit the style to a particular element with that class attribute, use a selector combining the tag name with a dot followed immediately by the class name.</a:t>
            </a:r>
          </a:p>
          <a:p>
            <a:pPr lvl="1">
              <a:lnSpc>
                <a:spcPct val="80000"/>
              </a:lnSpc>
            </a:pPr>
            <a:r>
              <a:rPr lang="en-US" altLang="en-US" sz="1200" dirty="0">
                <a:latin typeface="Arial" panose="020B0604020202020204" pitchFamily="34" charset="0"/>
                <a:cs typeface="Arial" panose="020B0604020202020204" pitchFamily="34" charset="0"/>
              </a:rPr>
              <a:t>The following rule would apply to any element with the attribute </a:t>
            </a:r>
            <a:r>
              <a:rPr lang="en-US" altLang="en-US" sz="1200" b="1" dirty="0">
                <a:latin typeface="Arial" panose="020B0604020202020204" pitchFamily="34" charset="0"/>
                <a:cs typeface="Arial" panose="020B0604020202020204" pitchFamily="34" charset="0"/>
              </a:rPr>
              <a:t>class=“shade"</a:t>
            </a:r>
          </a:p>
          <a:p>
            <a:pPr lvl="1">
              <a:lnSpc>
                <a:spcPct val="80000"/>
              </a:lnSpc>
              <a:buFont typeface="Times" panose="02020603050405020304" pitchFamily="18" charset="0"/>
              <a:buNone/>
            </a:pPr>
            <a:r>
              <a:rPr lang="en-US" altLang="en-US" sz="1200" dirty="0">
                <a:latin typeface="Arial" panose="020B0604020202020204" pitchFamily="34" charset="0"/>
                <a:cs typeface="Arial" panose="020B0604020202020204" pitchFamily="34" charset="0"/>
              </a:rPr>
              <a:t>	  </a:t>
            </a:r>
            <a:r>
              <a:rPr lang="en-US" altLang="en-US" sz="1200" dirty="0">
                <a:solidFill>
                  <a:srgbClr val="9A0B09"/>
                </a:solidFill>
                <a:latin typeface="Arial" panose="020B0604020202020204" pitchFamily="34" charset="0"/>
                <a:cs typeface="Arial" panose="020B0604020202020204" pitchFamily="34" charset="0"/>
              </a:rPr>
              <a:t>.</a:t>
            </a:r>
            <a:r>
              <a:rPr lang="en-US" altLang="en-US" sz="1200" dirty="0">
                <a:solidFill>
                  <a:srgbClr val="FFFF00"/>
                </a:solidFill>
                <a:latin typeface="Arial" panose="020B0604020202020204" pitchFamily="34" charset="0"/>
                <a:cs typeface="Arial" panose="020B0604020202020204" pitchFamily="34" charset="0"/>
              </a:rPr>
              <a:t>shade { background: yellow; }</a:t>
            </a:r>
          </a:p>
          <a:p>
            <a:pPr lvl="1">
              <a:lnSpc>
                <a:spcPct val="80000"/>
              </a:lnSpc>
            </a:pPr>
            <a:r>
              <a:rPr lang="en-US" altLang="en-US" sz="1200" dirty="0">
                <a:latin typeface="Arial" panose="020B0604020202020204" pitchFamily="34" charset="0"/>
                <a:cs typeface="Arial" panose="020B0604020202020204" pitchFamily="34" charset="0"/>
              </a:rPr>
              <a:t>The following rule would apply only to paragraph tags with the class </a:t>
            </a:r>
            <a:r>
              <a:rPr lang="en-US" altLang="en-US" sz="1200" b="1" dirty="0">
                <a:latin typeface="Arial" panose="020B0604020202020204" pitchFamily="34" charset="0"/>
                <a:cs typeface="Arial" panose="020B0604020202020204" pitchFamily="34" charset="0"/>
              </a:rPr>
              <a:t>shade</a:t>
            </a:r>
            <a:r>
              <a:rPr lang="en-US" altLang="en-US" sz="1200" dirty="0">
                <a:latin typeface="Arial" panose="020B0604020202020204" pitchFamily="34" charset="0"/>
                <a:cs typeface="Arial" panose="020B0604020202020204" pitchFamily="34" charset="0"/>
              </a:rPr>
              <a:t> (&lt;p class="shade"&gt;)</a:t>
            </a:r>
          </a:p>
          <a:p>
            <a:pPr lvl="1">
              <a:lnSpc>
                <a:spcPct val="80000"/>
              </a:lnSpc>
              <a:buFont typeface="Times" panose="02020603050405020304" pitchFamily="18" charset="0"/>
              <a:buNone/>
            </a:pPr>
            <a:r>
              <a:rPr lang="en-US" altLang="en-US" sz="1200" dirty="0">
                <a:latin typeface="Arial" panose="020B0604020202020204" pitchFamily="34" charset="0"/>
                <a:cs typeface="Arial" panose="020B0604020202020204" pitchFamily="34" charset="0"/>
              </a:rPr>
              <a:t>	</a:t>
            </a:r>
            <a:r>
              <a:rPr lang="en-US" altLang="en-US" sz="1200" dirty="0">
                <a:solidFill>
                  <a:srgbClr val="FFFF00"/>
                </a:solidFill>
                <a:latin typeface="Arial" panose="020B0604020202020204" pitchFamily="34" charset="0"/>
                <a:cs typeface="Arial" panose="020B0604020202020204" pitchFamily="34" charset="0"/>
              </a:rPr>
              <a:t>  </a:t>
            </a:r>
            <a:r>
              <a:rPr lang="en-US" altLang="en-US" sz="1200" dirty="0" err="1">
                <a:solidFill>
                  <a:srgbClr val="FFFF00"/>
                </a:solidFill>
                <a:latin typeface="Arial" panose="020B0604020202020204" pitchFamily="34" charset="0"/>
                <a:cs typeface="Arial" panose="020B0604020202020204" pitchFamily="34" charset="0"/>
              </a:rPr>
              <a:t>p.shade</a:t>
            </a:r>
            <a:r>
              <a:rPr lang="en-US" altLang="en-US" sz="1200" dirty="0">
                <a:solidFill>
                  <a:srgbClr val="FFFF00"/>
                </a:solidFill>
                <a:latin typeface="Arial" panose="020B0604020202020204" pitchFamily="34" charset="0"/>
                <a:cs typeface="Arial" panose="020B0604020202020204" pitchFamily="34" charset="0"/>
              </a:rPr>
              <a:t> { background: red; }</a:t>
            </a:r>
          </a:p>
          <a:p>
            <a:pPr>
              <a:lnSpc>
                <a:spcPct val="80000"/>
              </a:lnSpc>
            </a:pPr>
            <a:r>
              <a:rPr lang="en-US" altLang="en-US" sz="1200" dirty="0">
                <a:latin typeface="Arial" panose="020B0604020202020204" pitchFamily="34" charset="0"/>
                <a:cs typeface="Arial" panose="020B0604020202020204" pitchFamily="34" charset="0"/>
              </a:rPr>
              <a:t>IDs are similar to classes, but IDs are unique – they can only be used with one instance of an element within a document.  </a:t>
            </a:r>
          </a:p>
          <a:p>
            <a:pPr>
              <a:lnSpc>
                <a:spcPct val="80000"/>
              </a:lnSpc>
            </a:pPr>
            <a:r>
              <a:rPr lang="en-US" altLang="en-US" sz="1200" dirty="0">
                <a:latin typeface="Arial" panose="020B0604020202020204" pitchFamily="34" charset="0"/>
                <a:cs typeface="Arial" panose="020B0604020202020204" pitchFamily="34" charset="0"/>
              </a:rPr>
              <a:t>When defining a CSS rule using an ID-based selector, use a number/pound/hash sign (#) followed by the style name.  To limit the style to a particular element with that id attribute, use a selector combining the tag name with a # and then the id name.</a:t>
            </a:r>
          </a:p>
          <a:p>
            <a:pPr lvl="1">
              <a:lnSpc>
                <a:spcPct val="80000"/>
              </a:lnSpc>
            </a:pPr>
            <a:r>
              <a:rPr lang="en-US" altLang="en-US" sz="1200" dirty="0">
                <a:latin typeface="Arial" panose="020B0604020202020204" pitchFamily="34" charset="0"/>
                <a:cs typeface="Arial" panose="020B0604020202020204" pitchFamily="34" charset="0"/>
              </a:rPr>
              <a:t>The following rule would apply to any element with the attribute </a:t>
            </a:r>
            <a:r>
              <a:rPr lang="en-US" altLang="en-US" sz="1200" b="1" dirty="0">
                <a:latin typeface="Arial" panose="020B0604020202020204" pitchFamily="34" charset="0"/>
                <a:cs typeface="Arial" panose="020B0604020202020204" pitchFamily="34" charset="0"/>
              </a:rPr>
              <a:t>id="intro"</a:t>
            </a:r>
          </a:p>
          <a:p>
            <a:pPr lvl="1">
              <a:lnSpc>
                <a:spcPct val="80000"/>
              </a:lnSpc>
              <a:buFont typeface="Times" panose="02020603050405020304" pitchFamily="18" charset="0"/>
              <a:buNone/>
            </a:pPr>
            <a:r>
              <a:rPr lang="en-US" altLang="en-US" sz="1200" dirty="0">
                <a:latin typeface="Arial" panose="020B0604020202020204" pitchFamily="34" charset="0"/>
                <a:cs typeface="Arial" panose="020B0604020202020204" pitchFamily="34" charset="0"/>
              </a:rPr>
              <a:t>	</a:t>
            </a:r>
            <a:r>
              <a:rPr lang="en-US" altLang="en-US" sz="1200" dirty="0">
                <a:solidFill>
                  <a:srgbClr val="FFFF00"/>
                </a:solidFill>
                <a:latin typeface="Arial" panose="020B0604020202020204" pitchFamily="34" charset="0"/>
                <a:cs typeface="Arial" panose="020B0604020202020204" pitchFamily="34" charset="0"/>
              </a:rPr>
              <a:t>  #intro { font-size: 2em; }</a:t>
            </a:r>
          </a:p>
          <a:p>
            <a:pPr lvl="1">
              <a:lnSpc>
                <a:spcPct val="80000"/>
              </a:lnSpc>
            </a:pPr>
            <a:r>
              <a:rPr lang="en-US" altLang="en-US" sz="1200" dirty="0">
                <a:latin typeface="Arial" panose="020B0604020202020204" pitchFamily="34" charset="0"/>
                <a:cs typeface="Arial" panose="020B0604020202020204" pitchFamily="34" charset="0"/>
              </a:rPr>
              <a:t>The following rule would apply only to heading 1 tags with the id </a:t>
            </a:r>
            <a:r>
              <a:rPr lang="en-US" altLang="en-US" sz="1200" b="1" dirty="0">
                <a:latin typeface="Arial" panose="020B0604020202020204" pitchFamily="34" charset="0"/>
                <a:cs typeface="Arial" panose="020B0604020202020204" pitchFamily="34" charset="0"/>
              </a:rPr>
              <a:t>intro</a:t>
            </a:r>
            <a:r>
              <a:rPr lang="en-US" altLang="en-US" sz="1200" dirty="0">
                <a:latin typeface="Arial" panose="020B0604020202020204" pitchFamily="34" charset="0"/>
                <a:cs typeface="Arial" panose="020B0604020202020204" pitchFamily="34" charset="0"/>
              </a:rPr>
              <a:t> (&lt;h1 id="intro"&gt;)</a:t>
            </a:r>
          </a:p>
          <a:p>
            <a:pPr lvl="1">
              <a:lnSpc>
                <a:spcPct val="80000"/>
              </a:lnSpc>
              <a:buFont typeface="Times" panose="02020603050405020304" pitchFamily="18" charset="0"/>
              <a:buNone/>
            </a:pPr>
            <a:r>
              <a:rPr lang="en-US" altLang="en-US" sz="1200" dirty="0">
                <a:latin typeface="Arial" panose="020B0604020202020204" pitchFamily="34" charset="0"/>
                <a:cs typeface="Arial" panose="020B0604020202020204" pitchFamily="34" charset="0"/>
              </a:rPr>
              <a:t>	</a:t>
            </a:r>
            <a:r>
              <a:rPr lang="en-US" altLang="en-US" sz="1200" dirty="0">
                <a:solidFill>
                  <a:srgbClr val="FFFF00"/>
                </a:solidFill>
                <a:latin typeface="Arial" panose="020B0604020202020204" pitchFamily="34" charset="0"/>
                <a:cs typeface="Arial" panose="020B0604020202020204" pitchFamily="34" charset="0"/>
              </a:rPr>
              <a:t>  h1#intro { color: green; }</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74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89C8F-7B51-1983-C2B4-70EAE687A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43915-11B7-11F7-581F-BD0EA44FA8CC}"/>
              </a:ext>
            </a:extLst>
          </p:cNvPr>
          <p:cNvSpPr>
            <a:spLocks noGrp="1"/>
          </p:cNvSpPr>
          <p:nvPr>
            <p:ph type="title"/>
          </p:nvPr>
        </p:nvSpPr>
        <p:spPr/>
        <p:txBody>
          <a:bodyPr/>
          <a:lstStyle/>
          <a:p>
            <a:r>
              <a:rPr lang="en-US" altLang="en-US" dirty="0"/>
              <a:t>Inline vs. Block Display (HTML)</a:t>
            </a:r>
            <a:endParaRPr lang="en-US" dirty="0"/>
          </a:p>
        </p:txBody>
      </p:sp>
      <p:sp>
        <p:nvSpPr>
          <p:cNvPr id="3" name="Content Placeholder 2">
            <a:extLst>
              <a:ext uri="{FF2B5EF4-FFF2-40B4-BE49-F238E27FC236}">
                <a16:creationId xmlns:a16="http://schemas.microsoft.com/office/drawing/2014/main" id="{A2C7FF52-AC04-24AF-5938-5C783E882706}"/>
              </a:ext>
            </a:extLst>
          </p:cNvPr>
          <p:cNvSpPr>
            <a:spLocks noGrp="1"/>
          </p:cNvSpPr>
          <p:nvPr>
            <p:ph idx="1"/>
          </p:nvPr>
        </p:nvSpPr>
        <p:spPr>
          <a:xfrm>
            <a:off x="646111" y="1636358"/>
            <a:ext cx="10245409" cy="4768924"/>
          </a:xfrm>
        </p:spPr>
        <p:txBody>
          <a:bodyPr>
            <a:normAutofit/>
          </a:bodyPr>
          <a:lstStyle/>
          <a:p>
            <a:r>
              <a:rPr lang="en-US" altLang="en-US" dirty="0"/>
              <a:t>All HTML elements (tags) are assigned a display property value of either inline or block.</a:t>
            </a:r>
          </a:p>
          <a:p>
            <a:r>
              <a:rPr lang="en-US" altLang="en-US" dirty="0"/>
              <a:t>Inline elements display in browsers horizontally.</a:t>
            </a:r>
          </a:p>
          <a:p>
            <a:pPr lvl="1">
              <a:buFont typeface="Times" panose="02020603050405020304" pitchFamily="18" charset="0"/>
              <a:buNone/>
            </a:pPr>
            <a:r>
              <a:rPr lang="en-US" altLang="en-US" sz="1400" dirty="0">
                <a:solidFill>
                  <a:srgbClr val="FFFF00"/>
                </a:solidFill>
                <a:latin typeface="Courier New" panose="02070309020205020404" pitchFamily="49" charset="0"/>
              </a:rPr>
              <a:t>[INLINE ELEMENT 1]   [INLINE ELEMENT 2]   [INLINE ELEMENT 3]</a:t>
            </a:r>
          </a:p>
          <a:p>
            <a:r>
              <a:rPr lang="en-US" altLang="en-US" dirty="0"/>
              <a:t>Block elements display in browsers vertically (stacked one on top of the other).</a:t>
            </a:r>
          </a:p>
          <a:p>
            <a:pPr lvl="1">
              <a:buFont typeface="Times" panose="02020603050405020304" pitchFamily="18" charset="0"/>
              <a:buNone/>
            </a:pPr>
            <a:r>
              <a:rPr lang="en-US" altLang="en-US" sz="1400" dirty="0">
                <a:latin typeface="Courier New" panose="02070309020205020404" pitchFamily="49" charset="0"/>
              </a:rPr>
              <a:t>	</a:t>
            </a:r>
            <a:r>
              <a:rPr lang="en-US" altLang="en-US" sz="1400" dirty="0">
                <a:solidFill>
                  <a:srgbClr val="FFFF00"/>
                </a:solidFill>
                <a:latin typeface="Courier New" panose="02070309020205020404" pitchFamily="49" charset="0"/>
              </a:rPr>
              <a:t>[BLOCK ELEMENT 1]</a:t>
            </a:r>
            <a:br>
              <a:rPr lang="en-US" altLang="en-US" sz="1400" dirty="0">
                <a:solidFill>
                  <a:srgbClr val="FFFF00"/>
                </a:solidFill>
                <a:latin typeface="Courier New" panose="02070309020205020404" pitchFamily="49" charset="0"/>
              </a:rPr>
            </a:br>
            <a:r>
              <a:rPr lang="en-US" altLang="en-US" sz="1400" dirty="0">
                <a:solidFill>
                  <a:srgbClr val="FFFF00"/>
                </a:solidFill>
                <a:latin typeface="Courier New" panose="02070309020205020404" pitchFamily="49" charset="0"/>
              </a:rPr>
              <a:t>[BLOCK ELEMENT 2]</a:t>
            </a:r>
            <a:br>
              <a:rPr lang="en-US" altLang="en-US" sz="1400" dirty="0">
                <a:solidFill>
                  <a:srgbClr val="FFFF00"/>
                </a:solidFill>
                <a:latin typeface="Courier New" panose="02070309020205020404" pitchFamily="49" charset="0"/>
              </a:rPr>
            </a:br>
            <a:r>
              <a:rPr lang="en-US" altLang="en-US" sz="1400" dirty="0">
                <a:solidFill>
                  <a:srgbClr val="FFFF00"/>
                </a:solidFill>
                <a:latin typeface="Courier New" panose="02070309020205020404" pitchFamily="49" charset="0"/>
              </a:rPr>
              <a:t>[BLOCK ELEMENT 3]</a:t>
            </a:r>
            <a:endParaRPr lang="en-US" altLang="en-US" sz="1000" dirty="0">
              <a:solidFill>
                <a:srgbClr val="FFFF00"/>
              </a:solidFill>
              <a:latin typeface="Courier New" panose="02070309020205020404" pitchFamily="49" charset="0"/>
            </a:endParaRPr>
          </a:p>
          <a:p>
            <a:r>
              <a:rPr lang="en-US" altLang="en-US" dirty="0"/>
              <a:t>Examples of inline elements:</a:t>
            </a:r>
          </a:p>
          <a:p>
            <a:pPr lvl="1">
              <a:buFont typeface="Times" panose="02020603050405020304" pitchFamily="18" charset="0"/>
              <a:buNone/>
            </a:pPr>
            <a:r>
              <a:rPr lang="en-US" altLang="en-US" dirty="0">
                <a:latin typeface="Courier New" panose="02070309020205020404" pitchFamily="49" charset="0"/>
              </a:rPr>
              <a:t>&lt;a&gt;  &lt;</a:t>
            </a:r>
            <a:r>
              <a:rPr lang="en-US" altLang="en-US" dirty="0" err="1">
                <a:latin typeface="Courier New" panose="02070309020205020404" pitchFamily="49" charset="0"/>
              </a:rPr>
              <a:t>img</a:t>
            </a:r>
            <a:r>
              <a:rPr lang="en-US" altLang="en-US" dirty="0">
                <a:latin typeface="Courier New" panose="02070309020205020404" pitchFamily="49" charset="0"/>
              </a:rPr>
              <a:t>&gt;  &lt;strong&gt; &lt;</a:t>
            </a:r>
            <a:r>
              <a:rPr lang="en-US" altLang="en-US" dirty="0" err="1">
                <a:latin typeface="Courier New" panose="02070309020205020404" pitchFamily="49" charset="0"/>
              </a:rPr>
              <a:t>em</a:t>
            </a:r>
            <a:r>
              <a:rPr lang="en-US" altLang="en-US" dirty="0">
                <a:latin typeface="Courier New" panose="02070309020205020404" pitchFamily="49" charset="0"/>
              </a:rPr>
              <a:t>&gt;  &lt;span&gt;</a:t>
            </a:r>
          </a:p>
          <a:p>
            <a:r>
              <a:rPr lang="en-US" altLang="en-US" dirty="0"/>
              <a:t>Examples of block elements:</a:t>
            </a:r>
          </a:p>
          <a:p>
            <a:pPr lvl="1">
              <a:buFont typeface="Times" panose="02020603050405020304" pitchFamily="18" charset="0"/>
              <a:buNone/>
            </a:pPr>
            <a:r>
              <a:rPr lang="en-US" altLang="en-US" dirty="0">
                <a:latin typeface="Courier New" panose="02070309020205020404" pitchFamily="49" charset="0"/>
              </a:rPr>
              <a:t>&lt;p&gt;  &lt;h1-h6&gt;  &lt;div&gt;  &lt;</a:t>
            </a:r>
            <a:r>
              <a:rPr lang="en-US" altLang="en-US" dirty="0" err="1">
                <a:latin typeface="Courier New" panose="02070309020205020404" pitchFamily="49" charset="0"/>
              </a:rPr>
              <a:t>hr</a:t>
            </a:r>
            <a:r>
              <a:rPr lang="en-US" altLang="en-US" dirty="0">
                <a:latin typeface="Courier New" panose="02070309020205020404" pitchFamily="49" charset="0"/>
              </a:rPr>
              <a:t>&gt;  &lt;table&gt;  &lt;</a:t>
            </a:r>
            <a:r>
              <a:rPr lang="en-US" altLang="en-US" dirty="0" err="1">
                <a:latin typeface="Courier New" panose="02070309020205020404" pitchFamily="49" charset="0"/>
              </a:rPr>
              <a:t>ul</a:t>
            </a:r>
            <a:r>
              <a:rPr lang="en-US" altLang="en-US" dirty="0">
                <a:latin typeface="Courier New" panose="02070309020205020404" pitchFamily="49" charset="0"/>
              </a:rPr>
              <a:t>&gt;  &lt;</a:t>
            </a:r>
            <a:r>
              <a:rPr lang="en-US" altLang="en-US" dirty="0" err="1">
                <a:latin typeface="Courier New" panose="02070309020205020404" pitchFamily="49" charset="0"/>
              </a:rPr>
              <a:t>ol</a:t>
            </a:r>
            <a:r>
              <a:rPr lang="en-US" altLang="en-US" dirty="0">
                <a:latin typeface="Courier New" panose="02070309020205020404" pitchFamily="49" charset="0"/>
              </a:rPr>
              <a:t>&gt;</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47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CB89E-0C23-8114-43FD-E2E92D94D3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B87757-0DA2-E41C-A062-C433AD68C5F9}"/>
              </a:ext>
            </a:extLst>
          </p:cNvPr>
          <p:cNvSpPr>
            <a:spLocks noGrp="1"/>
          </p:cNvSpPr>
          <p:nvPr>
            <p:ph type="title"/>
          </p:nvPr>
        </p:nvSpPr>
        <p:spPr/>
        <p:txBody>
          <a:bodyPr/>
          <a:lstStyle/>
          <a:p>
            <a:r>
              <a:rPr lang="en-US" altLang="en-US" dirty="0"/>
              <a:t>Inline vs. Block Display (CSS)</a:t>
            </a:r>
            <a:endParaRPr lang="en-US" dirty="0"/>
          </a:p>
        </p:txBody>
      </p:sp>
      <p:sp>
        <p:nvSpPr>
          <p:cNvPr id="3" name="Content Placeholder 2">
            <a:extLst>
              <a:ext uri="{FF2B5EF4-FFF2-40B4-BE49-F238E27FC236}">
                <a16:creationId xmlns:a16="http://schemas.microsoft.com/office/drawing/2014/main" id="{89E6B0F9-DF15-33BB-3AAA-FEF80A314CEF}"/>
              </a:ext>
            </a:extLst>
          </p:cNvPr>
          <p:cNvSpPr>
            <a:spLocks noGrp="1"/>
          </p:cNvSpPr>
          <p:nvPr>
            <p:ph idx="1"/>
          </p:nvPr>
        </p:nvSpPr>
        <p:spPr>
          <a:xfrm>
            <a:off x="646111" y="1636358"/>
            <a:ext cx="10245409" cy="4768924"/>
          </a:xfrm>
        </p:spPr>
        <p:txBody>
          <a:bodyPr>
            <a:normAutofit/>
          </a:bodyPr>
          <a:lstStyle/>
          <a:p>
            <a:r>
              <a:rPr lang="en-US" altLang="en-US" dirty="0"/>
              <a:t>Using CSS, you can change this inherent display property:</a:t>
            </a:r>
          </a:p>
          <a:p>
            <a:pPr lvl="1"/>
            <a:r>
              <a:rPr lang="en-US" altLang="en-US" dirty="0"/>
              <a:t>To force a block display, use the declaration </a:t>
            </a:r>
            <a:r>
              <a:rPr lang="en-US" altLang="en-US" dirty="0">
                <a:solidFill>
                  <a:srgbClr val="FFFF00"/>
                </a:solidFill>
                <a:latin typeface="Courier New" panose="02070309020205020404" pitchFamily="49" charset="0"/>
              </a:rPr>
              <a:t>display: block;</a:t>
            </a:r>
          </a:p>
          <a:p>
            <a:pPr lvl="1"/>
            <a:r>
              <a:rPr lang="en-US" altLang="en-US" dirty="0"/>
              <a:t>To force an inline display, use the declaration </a:t>
            </a:r>
            <a:r>
              <a:rPr lang="en-US" altLang="en-US" dirty="0">
                <a:solidFill>
                  <a:srgbClr val="9A0B09"/>
                </a:solidFill>
                <a:latin typeface="Courier New" panose="02070309020205020404" pitchFamily="49" charset="0"/>
              </a:rPr>
              <a:t>display: inline;</a:t>
            </a:r>
          </a:p>
          <a:p>
            <a:pPr lvl="1"/>
            <a:r>
              <a:rPr lang="en-US" altLang="en-US" dirty="0"/>
              <a:t>To force a list, use the declaration </a:t>
            </a:r>
            <a:r>
              <a:rPr lang="en-US" altLang="en-US" dirty="0">
                <a:solidFill>
                  <a:srgbClr val="FFFF00"/>
                </a:solidFill>
                <a:latin typeface="Courier New" panose="02070309020205020404" pitchFamily="49" charset="0"/>
              </a:rPr>
              <a:t>display: list-item;</a:t>
            </a:r>
          </a:p>
          <a:p>
            <a:pPr lvl="1"/>
            <a:r>
              <a:rPr lang="en-US" altLang="en-US" dirty="0"/>
              <a:t>To hide elements matching the selector, use the declaration </a:t>
            </a:r>
            <a:r>
              <a:rPr lang="en-US" altLang="en-US" dirty="0">
                <a:solidFill>
                  <a:srgbClr val="9A0B09"/>
                </a:solidFill>
                <a:latin typeface="Courier New" panose="02070309020205020404" pitchFamily="49" charset="0"/>
              </a:rPr>
              <a:t>display: none;</a:t>
            </a:r>
            <a:endParaRPr lang="en-US" altLang="en-US" dirty="0"/>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159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E50D2-9BF2-E1D5-1165-5D4850AF33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D72F5-C07F-9334-224E-4E7BC1F35FA2}"/>
              </a:ext>
            </a:extLst>
          </p:cNvPr>
          <p:cNvSpPr>
            <a:spLocks noGrp="1"/>
          </p:cNvSpPr>
          <p:nvPr>
            <p:ph type="title"/>
          </p:nvPr>
        </p:nvSpPr>
        <p:spPr/>
        <p:txBody>
          <a:bodyPr/>
          <a:lstStyle/>
          <a:p>
            <a:r>
              <a:rPr lang="en-US" altLang="en-US" dirty="0"/>
              <a:t>Example –  display: block;</a:t>
            </a:r>
            <a:endParaRPr lang="en-US" dirty="0"/>
          </a:p>
        </p:txBody>
      </p:sp>
      <p:sp>
        <p:nvSpPr>
          <p:cNvPr id="3" name="Content Placeholder 2">
            <a:extLst>
              <a:ext uri="{FF2B5EF4-FFF2-40B4-BE49-F238E27FC236}">
                <a16:creationId xmlns:a16="http://schemas.microsoft.com/office/drawing/2014/main" id="{9ECCBF5C-E0FC-386A-F045-87501B73D936}"/>
              </a:ext>
            </a:extLst>
          </p:cNvPr>
          <p:cNvSpPr>
            <a:spLocks noGrp="1"/>
          </p:cNvSpPr>
          <p:nvPr>
            <p:ph idx="1"/>
          </p:nvPr>
        </p:nvSpPr>
        <p:spPr>
          <a:xfrm>
            <a:off x="646111" y="1636358"/>
            <a:ext cx="10245409" cy="4768924"/>
          </a:xfrm>
        </p:spPr>
        <p:txBody>
          <a:bodyPr>
            <a:normAutofit/>
          </a:bodyPr>
          <a:lstStyle/>
          <a:p>
            <a:r>
              <a:rPr lang="en-US" altLang="en-US" sz="1400" dirty="0"/>
              <a:t>Normally, &lt;a&gt; tags display inline.</a:t>
            </a:r>
          </a:p>
          <a:p>
            <a:endParaRPr lang="en-US" altLang="en-US" sz="1400" dirty="0"/>
          </a:p>
          <a:p>
            <a:endParaRPr lang="en-US" altLang="en-US" sz="1400" dirty="0"/>
          </a:p>
          <a:p>
            <a:endParaRPr lang="en-US" altLang="en-US" sz="800" dirty="0"/>
          </a:p>
          <a:p>
            <a:r>
              <a:rPr lang="en-US" altLang="en-US" sz="1400" dirty="0"/>
              <a:t>But, if you add the style </a:t>
            </a:r>
            <a:r>
              <a:rPr lang="en-US" altLang="en-US" sz="1400" dirty="0">
                <a:solidFill>
                  <a:srgbClr val="9A0B09"/>
                </a:solidFill>
                <a:latin typeface="Courier New" panose="02070309020205020404" pitchFamily="49" charset="0"/>
              </a:rPr>
              <a:t>a {display: block;}</a:t>
            </a:r>
            <a:r>
              <a:rPr lang="en-US" altLang="en-US" sz="1400" dirty="0"/>
              <a:t>, they will display as a vertical navigation menu:</a:t>
            </a:r>
          </a:p>
          <a:p>
            <a:pPr>
              <a:buFont typeface="Wingdings" panose="05000000000000000000" pitchFamily="2" charset="2"/>
              <a:buNone/>
            </a:pPr>
            <a:endParaRPr lang="en-US" altLang="en-US" sz="1400" dirty="0"/>
          </a:p>
          <a:p>
            <a:endParaRPr lang="en-US" sz="1200"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3E429E49-DADC-C3A4-ECF0-172C33457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362700" cy="4572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4E26F737-5063-5424-9B1C-400A36790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345" y="2066925"/>
            <a:ext cx="1276350" cy="2857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8">
            <a:extLst>
              <a:ext uri="{FF2B5EF4-FFF2-40B4-BE49-F238E27FC236}">
                <a16:creationId xmlns:a16="http://schemas.microsoft.com/office/drawing/2014/main" id="{ECC439FE-494D-AF36-277E-AC9EFA1C6925}"/>
              </a:ext>
            </a:extLst>
          </p:cNvPr>
          <p:cNvSpPr>
            <a:spLocks noChangeArrowheads="1"/>
          </p:cNvSpPr>
          <p:nvPr/>
        </p:nvSpPr>
        <p:spPr bwMode="auto">
          <a:xfrm rot="5400000">
            <a:off x="8331834" y="1444631"/>
            <a:ext cx="285752" cy="178562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6">
            <a:extLst>
              <a:ext uri="{FF2B5EF4-FFF2-40B4-BE49-F238E27FC236}">
                <a16:creationId xmlns:a16="http://schemas.microsoft.com/office/drawing/2014/main" id="{0EBA04D9-F94E-058B-31E1-1560377FD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3886200"/>
            <a:ext cx="6381750" cy="13716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667170A3-FCF9-2F3D-5305-4387755A12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39062">
            <a:off x="4038600" y="5353050"/>
            <a:ext cx="552450" cy="6667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16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C3873C2-E666-15A3-D6F8-8DC4E84B415F}"/>
              </a:ext>
            </a:extLst>
          </p:cNvPr>
          <p:cNvSpPr>
            <a:spLocks noGrp="1"/>
          </p:cNvSpPr>
          <p:nvPr>
            <p:ph type="sldNum" sz="quarter" idx="12"/>
          </p:nvPr>
        </p:nvSpPr>
        <p:spPr/>
        <p:txBody>
          <a:bodyPr/>
          <a:lstStyle/>
          <a:p>
            <a:r>
              <a:rPr lang="en-US" altLang="en-US"/>
              <a:t>slide </a:t>
            </a:r>
            <a:fld id="{CAB5A31C-25CE-4B60-8645-3F31877345AE}" type="slidenum">
              <a:rPr lang="en-US" altLang="en-US"/>
              <a:pPr/>
              <a:t>26</a:t>
            </a:fld>
            <a:endParaRPr lang="en-US" altLang="en-US" sz="1400">
              <a:solidFill>
                <a:schemeClr val="tx1"/>
              </a:solidFill>
              <a:latin typeface="Arial" panose="020B0604020202020204" pitchFamily="34" charset="0"/>
            </a:endParaRPr>
          </a:p>
        </p:txBody>
      </p:sp>
      <p:sp>
        <p:nvSpPr>
          <p:cNvPr id="81922" name="Rectangle 2">
            <a:extLst>
              <a:ext uri="{FF2B5EF4-FFF2-40B4-BE49-F238E27FC236}">
                <a16:creationId xmlns:a16="http://schemas.microsoft.com/office/drawing/2014/main" id="{AA4FB809-1B21-4011-FB85-FACD3617C265}"/>
              </a:ext>
            </a:extLst>
          </p:cNvPr>
          <p:cNvSpPr>
            <a:spLocks noGrp="1" noChangeArrowheads="1"/>
          </p:cNvSpPr>
          <p:nvPr>
            <p:ph type="title"/>
          </p:nvPr>
        </p:nvSpPr>
        <p:spPr>
          <a:ln/>
        </p:spPr>
        <p:txBody>
          <a:bodyPr/>
          <a:lstStyle/>
          <a:p>
            <a:r>
              <a:rPr lang="en-US" altLang="en-US"/>
              <a:t>Example – display: inline;</a:t>
            </a:r>
          </a:p>
        </p:txBody>
      </p:sp>
      <p:sp>
        <p:nvSpPr>
          <p:cNvPr id="81923" name="Rectangle 3">
            <a:extLst>
              <a:ext uri="{FF2B5EF4-FFF2-40B4-BE49-F238E27FC236}">
                <a16:creationId xmlns:a16="http://schemas.microsoft.com/office/drawing/2014/main" id="{F3014948-0DEC-A3C8-ED82-4296EC454183}"/>
              </a:ext>
            </a:extLst>
          </p:cNvPr>
          <p:cNvSpPr>
            <a:spLocks noGrp="1" noChangeArrowheads="1"/>
          </p:cNvSpPr>
          <p:nvPr>
            <p:ph type="body" idx="1"/>
          </p:nvPr>
        </p:nvSpPr>
        <p:spPr>
          <a:xfrm>
            <a:off x="1204912" y="1900520"/>
            <a:ext cx="8946541" cy="4195481"/>
          </a:xfrm>
          <a:ln/>
        </p:spPr>
        <p:txBody>
          <a:bodyPr/>
          <a:lstStyle/>
          <a:p>
            <a:r>
              <a:rPr lang="en-US" altLang="en-US" dirty="0"/>
              <a:t>Normally, the heading tags display in block format:</a:t>
            </a:r>
          </a:p>
          <a:p>
            <a:endParaRPr lang="en-US" altLang="en-US" dirty="0"/>
          </a:p>
          <a:p>
            <a:endParaRPr lang="en-US" altLang="en-US" dirty="0"/>
          </a:p>
          <a:p>
            <a:endParaRPr lang="en-US" altLang="en-US" sz="1000" dirty="0"/>
          </a:p>
          <a:p>
            <a:pPr marL="0" indent="0">
              <a:buNone/>
            </a:pPr>
            <a:endParaRPr lang="en-US" altLang="en-US" dirty="0"/>
          </a:p>
          <a:p>
            <a:r>
              <a:rPr lang="en-US" altLang="en-US" dirty="0"/>
              <a:t>But, to have them display inline, add the style </a:t>
            </a:r>
            <a:br>
              <a:rPr lang="en-US" altLang="en-US" dirty="0"/>
            </a:br>
            <a:r>
              <a:rPr lang="en-US" altLang="en-US" dirty="0">
                <a:solidFill>
                  <a:srgbClr val="9A0B09"/>
                </a:solidFill>
                <a:latin typeface="Courier New" panose="02070309020205020404" pitchFamily="49" charset="0"/>
              </a:rPr>
              <a:t>h1,h2,h3 {display: inline;}</a:t>
            </a:r>
            <a:r>
              <a:rPr lang="en-US" altLang="en-US" dirty="0"/>
              <a:t>:</a:t>
            </a:r>
          </a:p>
          <a:p>
            <a:pPr>
              <a:buFont typeface="Wingdings" panose="05000000000000000000" pitchFamily="2" charset="2"/>
              <a:buNone/>
            </a:pPr>
            <a:endParaRPr lang="en-US" altLang="en-US" dirty="0"/>
          </a:p>
        </p:txBody>
      </p:sp>
      <p:sp>
        <p:nvSpPr>
          <p:cNvPr id="81928" name="AutoShape 8">
            <a:extLst>
              <a:ext uri="{FF2B5EF4-FFF2-40B4-BE49-F238E27FC236}">
                <a16:creationId xmlns:a16="http://schemas.microsoft.com/office/drawing/2014/main" id="{3CD1F5DF-40FC-4B06-D948-DB78B2FA0856}"/>
              </a:ext>
            </a:extLst>
          </p:cNvPr>
          <p:cNvSpPr>
            <a:spLocks noChangeArrowheads="1"/>
          </p:cNvSpPr>
          <p:nvPr/>
        </p:nvSpPr>
        <p:spPr bwMode="auto">
          <a:xfrm rot="5400000">
            <a:off x="5545625" y="3459957"/>
            <a:ext cx="441325" cy="37941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1930" name="Picture 10">
            <a:extLst>
              <a:ext uri="{FF2B5EF4-FFF2-40B4-BE49-F238E27FC236}">
                <a16:creationId xmlns:a16="http://schemas.microsoft.com/office/drawing/2014/main" id="{3795EAAB-8BF4-BCEB-B053-A9CE7EA38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2719332"/>
            <a:ext cx="3638550" cy="4572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31" name="Picture 11">
            <a:extLst>
              <a:ext uri="{FF2B5EF4-FFF2-40B4-BE49-F238E27FC236}">
                <a16:creationId xmlns:a16="http://schemas.microsoft.com/office/drawing/2014/main" id="{D23E0ADD-5D40-B4D4-0981-F842369F4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464" y="2643506"/>
            <a:ext cx="1381125" cy="117157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32" name="Picture 12">
            <a:extLst>
              <a:ext uri="{FF2B5EF4-FFF2-40B4-BE49-F238E27FC236}">
                <a16:creationId xmlns:a16="http://schemas.microsoft.com/office/drawing/2014/main" id="{4844F064-7DB9-AE72-53F5-FA9BB94C2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733926"/>
            <a:ext cx="3619500" cy="136207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33" name="Picture 13">
            <a:extLst>
              <a:ext uri="{FF2B5EF4-FFF2-40B4-BE49-F238E27FC236}">
                <a16:creationId xmlns:a16="http://schemas.microsoft.com/office/drawing/2014/main" id="{48FF5034-8475-5858-F09E-249426F76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0526" y="5181600"/>
            <a:ext cx="3133725" cy="3429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34" name="AutoShape 14">
            <a:extLst>
              <a:ext uri="{FF2B5EF4-FFF2-40B4-BE49-F238E27FC236}">
                <a16:creationId xmlns:a16="http://schemas.microsoft.com/office/drawing/2014/main" id="{CC076D8C-C030-28C4-BDF5-8872512A718D}"/>
              </a:ext>
            </a:extLst>
          </p:cNvPr>
          <p:cNvSpPr>
            <a:spLocks noChangeArrowheads="1"/>
          </p:cNvSpPr>
          <p:nvPr/>
        </p:nvSpPr>
        <p:spPr bwMode="auto">
          <a:xfrm>
            <a:off x="6248400" y="5257801"/>
            <a:ext cx="381000" cy="188913"/>
          </a:xfrm>
          <a:prstGeom prst="rightArrow">
            <a:avLst>
              <a:gd name="adj1" fmla="val 50000"/>
              <a:gd name="adj2" fmla="val 5042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28765EF-90D7-8065-6DD1-1AEA9BEDD8E0}"/>
              </a:ext>
            </a:extLst>
          </p:cNvPr>
          <p:cNvSpPr>
            <a:spLocks noGrp="1"/>
          </p:cNvSpPr>
          <p:nvPr>
            <p:ph type="sldNum" sz="quarter" idx="12"/>
          </p:nvPr>
        </p:nvSpPr>
        <p:spPr/>
        <p:txBody>
          <a:bodyPr/>
          <a:lstStyle/>
          <a:p>
            <a:r>
              <a:rPr lang="en-US" altLang="en-US"/>
              <a:t>slide </a:t>
            </a:r>
            <a:fld id="{0AFB508F-0E54-4719-B76F-2641334E6701}" type="slidenum">
              <a:rPr lang="en-US" altLang="en-US"/>
              <a:pPr/>
              <a:t>27</a:t>
            </a:fld>
            <a:endParaRPr lang="en-US" altLang="en-US" sz="1400">
              <a:solidFill>
                <a:schemeClr val="tx1"/>
              </a:solidFill>
              <a:latin typeface="Arial" panose="020B0604020202020204" pitchFamily="34" charset="0"/>
            </a:endParaRPr>
          </a:p>
        </p:txBody>
      </p:sp>
      <p:sp>
        <p:nvSpPr>
          <p:cNvPr id="43010" name="Rectangle 2">
            <a:extLst>
              <a:ext uri="{FF2B5EF4-FFF2-40B4-BE49-F238E27FC236}">
                <a16:creationId xmlns:a16="http://schemas.microsoft.com/office/drawing/2014/main" id="{047B42A3-82B2-3952-9C4E-46D8D1A60D5F}"/>
              </a:ext>
            </a:extLst>
          </p:cNvPr>
          <p:cNvSpPr>
            <a:spLocks noGrp="1" noChangeArrowheads="1"/>
          </p:cNvSpPr>
          <p:nvPr>
            <p:ph type="title"/>
          </p:nvPr>
        </p:nvSpPr>
        <p:spPr>
          <a:ln/>
        </p:spPr>
        <p:txBody>
          <a:bodyPr/>
          <a:lstStyle/>
          <a:p>
            <a:r>
              <a:rPr lang="en-US" altLang="en-US"/>
              <a:t>Example using SPAN, DIV, Class, and ID</a:t>
            </a:r>
          </a:p>
        </p:txBody>
      </p:sp>
      <p:sp>
        <p:nvSpPr>
          <p:cNvPr id="43011" name="Rectangle 3">
            <a:extLst>
              <a:ext uri="{FF2B5EF4-FFF2-40B4-BE49-F238E27FC236}">
                <a16:creationId xmlns:a16="http://schemas.microsoft.com/office/drawing/2014/main" id="{6258DC63-E771-3A95-529D-DCCACB46CB9B}"/>
              </a:ext>
            </a:extLst>
          </p:cNvPr>
          <p:cNvSpPr>
            <a:spLocks noGrp="1" noChangeArrowheads="1"/>
          </p:cNvSpPr>
          <p:nvPr>
            <p:ph type="body" idx="1"/>
          </p:nvPr>
        </p:nvSpPr>
        <p:spPr>
          <a:ln/>
        </p:spPr>
        <p:txBody>
          <a:bodyPr/>
          <a:lstStyle/>
          <a:p>
            <a:r>
              <a:rPr lang="en-US" altLang="en-US"/>
              <a:t>Here’s an example of a web page using a class, an id, and the span and div tags:</a:t>
            </a:r>
          </a:p>
        </p:txBody>
      </p:sp>
      <p:pic>
        <p:nvPicPr>
          <p:cNvPr id="43012" name="Picture 4">
            <a:extLst>
              <a:ext uri="{FF2B5EF4-FFF2-40B4-BE49-F238E27FC236}">
                <a16:creationId xmlns:a16="http://schemas.microsoft.com/office/drawing/2014/main" id="{7CC8987D-D021-5E42-51A4-8DEAFFB70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3286125"/>
            <a:ext cx="1590675"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3015" name="Picture 7">
            <a:extLst>
              <a:ext uri="{FF2B5EF4-FFF2-40B4-BE49-F238E27FC236}">
                <a16:creationId xmlns:a16="http://schemas.microsoft.com/office/drawing/2014/main" id="{DCB513CC-B223-C1D1-ED0B-95F6074B8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882" y="2799716"/>
            <a:ext cx="4781550" cy="3819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F8B29F-0EE5-5793-3C12-4254E41B486E}"/>
              </a:ext>
            </a:extLst>
          </p:cNvPr>
          <p:cNvSpPr>
            <a:spLocks noGrp="1"/>
          </p:cNvSpPr>
          <p:nvPr>
            <p:ph type="dt" sz="half" idx="10"/>
          </p:nvPr>
        </p:nvSpPr>
        <p:spPr/>
        <p:txBody>
          <a:bodyPr/>
          <a:lstStyle/>
          <a:p>
            <a:endParaRPr lang="en-US" altLang="en-US" dirty="0">
              <a:solidFill>
                <a:schemeClr val="tx1"/>
              </a:solidFill>
            </a:endParaRPr>
          </a:p>
        </p:txBody>
      </p:sp>
      <p:sp>
        <p:nvSpPr>
          <p:cNvPr id="4" name="Slide Number Placeholder 5">
            <a:extLst>
              <a:ext uri="{FF2B5EF4-FFF2-40B4-BE49-F238E27FC236}">
                <a16:creationId xmlns:a16="http://schemas.microsoft.com/office/drawing/2014/main" id="{1450150E-F6A6-1DEC-5812-D7F1B787512D}"/>
              </a:ext>
            </a:extLst>
          </p:cNvPr>
          <p:cNvSpPr>
            <a:spLocks noGrp="1"/>
          </p:cNvSpPr>
          <p:nvPr>
            <p:ph type="sldNum" sz="quarter" idx="12"/>
          </p:nvPr>
        </p:nvSpPr>
        <p:spPr/>
        <p:txBody>
          <a:bodyPr/>
          <a:lstStyle/>
          <a:p>
            <a:r>
              <a:rPr lang="en-US" altLang="en-US"/>
              <a:t>slide </a:t>
            </a:r>
            <a:fld id="{C8DCE931-3B46-4D64-8E4D-2DA6782B2F84}" type="slidenum">
              <a:rPr lang="en-US" altLang="en-US"/>
              <a:pPr/>
              <a:t>28</a:t>
            </a:fld>
            <a:endParaRPr lang="en-US" altLang="en-US" sz="1400">
              <a:solidFill>
                <a:schemeClr val="tx1"/>
              </a:solidFill>
              <a:latin typeface="Arial" panose="020B0604020202020204" pitchFamily="34" charset="0"/>
            </a:endParaRPr>
          </a:p>
        </p:txBody>
      </p:sp>
      <p:grpSp>
        <p:nvGrpSpPr>
          <p:cNvPr id="77830" name="Group 6">
            <a:extLst>
              <a:ext uri="{FF2B5EF4-FFF2-40B4-BE49-F238E27FC236}">
                <a16:creationId xmlns:a16="http://schemas.microsoft.com/office/drawing/2014/main" id="{85712E25-223C-49B0-9D64-5D2E77E7438A}"/>
              </a:ext>
            </a:extLst>
          </p:cNvPr>
          <p:cNvGrpSpPr>
            <a:grpSpLocks/>
          </p:cNvGrpSpPr>
          <p:nvPr/>
        </p:nvGrpSpPr>
        <p:grpSpPr bwMode="auto">
          <a:xfrm>
            <a:off x="2141538" y="2686368"/>
            <a:ext cx="7696200" cy="2805112"/>
            <a:chOff x="480" y="2201"/>
            <a:chExt cx="4848" cy="1726"/>
          </a:xfrm>
        </p:grpSpPr>
        <p:pic>
          <p:nvPicPr>
            <p:cNvPr id="77828" name="Picture 4">
              <a:extLst>
                <a:ext uri="{FF2B5EF4-FFF2-40B4-BE49-F238E27FC236}">
                  <a16:creationId xmlns:a16="http://schemas.microsoft.com/office/drawing/2014/main" id="{0C72F0A2-87F0-6F41-B684-2B337A050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 y="2201"/>
              <a:ext cx="2413" cy="1544"/>
            </a:xfrm>
            <a:prstGeom prst="rect">
              <a:avLst/>
            </a:prstGeom>
            <a:noFill/>
            <a:extLst>
              <a:ext uri="{909E8E84-426E-40DD-AFC4-6F175D3DCCD1}">
                <a14:hiddenFill xmlns:a14="http://schemas.microsoft.com/office/drawing/2010/main">
                  <a:solidFill>
                    <a:srgbClr val="FFFFFF"/>
                  </a:solidFill>
                </a14:hiddenFill>
              </a:ext>
            </a:extLst>
          </p:spPr>
        </p:pic>
        <p:pic>
          <p:nvPicPr>
            <p:cNvPr id="77829" name="Picture 5">
              <a:extLst>
                <a:ext uri="{FF2B5EF4-FFF2-40B4-BE49-F238E27FC236}">
                  <a16:creationId xmlns:a16="http://schemas.microsoft.com/office/drawing/2014/main" id="{0172CCD6-B40B-7B06-1518-0D35222BD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2205"/>
              <a:ext cx="2353" cy="1722"/>
            </a:xfrm>
            <a:prstGeom prst="rect">
              <a:avLst/>
            </a:prstGeom>
            <a:noFill/>
            <a:extLst>
              <a:ext uri="{909E8E84-426E-40DD-AFC4-6F175D3DCCD1}">
                <a14:hiddenFill xmlns:a14="http://schemas.microsoft.com/office/drawing/2010/main">
                  <a:solidFill>
                    <a:srgbClr val="FFFFFF"/>
                  </a:solidFill>
                </a14:hiddenFill>
              </a:ext>
            </a:extLst>
          </p:spPr>
        </p:pic>
      </p:grpSp>
      <p:sp>
        <p:nvSpPr>
          <p:cNvPr id="77826" name="Rectangle 2">
            <a:extLst>
              <a:ext uri="{FF2B5EF4-FFF2-40B4-BE49-F238E27FC236}">
                <a16:creationId xmlns:a16="http://schemas.microsoft.com/office/drawing/2014/main" id="{575607A2-F881-E038-71C6-116EC68EF2DF}"/>
              </a:ext>
            </a:extLst>
          </p:cNvPr>
          <p:cNvSpPr>
            <a:spLocks noGrp="1" noChangeArrowheads="1"/>
          </p:cNvSpPr>
          <p:nvPr>
            <p:ph type="title"/>
          </p:nvPr>
        </p:nvSpPr>
        <p:spPr>
          <a:ln/>
        </p:spPr>
        <p:txBody>
          <a:bodyPr/>
          <a:lstStyle/>
          <a:p>
            <a:r>
              <a:rPr lang="en-US" altLang="en-US"/>
              <a:t>The Box Model: IE vs. CSS</a:t>
            </a:r>
          </a:p>
        </p:txBody>
      </p:sp>
      <p:sp>
        <p:nvSpPr>
          <p:cNvPr id="77827" name="Rectangle 3">
            <a:extLst>
              <a:ext uri="{FF2B5EF4-FFF2-40B4-BE49-F238E27FC236}">
                <a16:creationId xmlns:a16="http://schemas.microsoft.com/office/drawing/2014/main" id="{AB57A1AC-50A9-ACAD-2F13-41B6918878E9}"/>
              </a:ext>
            </a:extLst>
          </p:cNvPr>
          <p:cNvSpPr>
            <a:spLocks noGrp="1" noChangeArrowheads="1"/>
          </p:cNvSpPr>
          <p:nvPr>
            <p:ph type="body" idx="1"/>
          </p:nvPr>
        </p:nvSpPr>
        <p:spPr>
          <a:xfrm>
            <a:off x="1782529" y="1550405"/>
            <a:ext cx="8946541" cy="4195481"/>
          </a:xfrm>
          <a:ln/>
        </p:spPr>
        <p:txBody>
          <a:bodyPr/>
          <a:lstStyle/>
          <a:p>
            <a:pPr>
              <a:buFont typeface="Wingdings" panose="05000000000000000000" pitchFamily="2" charset="2"/>
              <a:buNone/>
            </a:pPr>
            <a:endParaRPr lang="en-US" altLang="en-US" dirty="0"/>
          </a:p>
          <a:p>
            <a:pPr>
              <a:buFont typeface="Wingdings" panose="05000000000000000000" pitchFamily="2" charset="2"/>
              <a:buNone/>
            </a:pPr>
            <a:r>
              <a:rPr lang="en-US" altLang="en-US" dirty="0"/>
              <a:t>            CSS Standard                                  Internet Explorer</a:t>
            </a:r>
          </a:p>
        </p:txBody>
      </p:sp>
      <p:sp>
        <p:nvSpPr>
          <p:cNvPr id="77831" name="Line 7">
            <a:extLst>
              <a:ext uri="{FF2B5EF4-FFF2-40B4-BE49-F238E27FC236}">
                <a16:creationId xmlns:a16="http://schemas.microsoft.com/office/drawing/2014/main" id="{1DEA2EEB-681E-28B2-4A3C-5F02483DF486}"/>
              </a:ext>
            </a:extLst>
          </p:cNvPr>
          <p:cNvSpPr>
            <a:spLocks noChangeShapeType="1"/>
          </p:cNvSpPr>
          <p:nvPr/>
        </p:nvSpPr>
        <p:spPr bwMode="auto">
          <a:xfrm>
            <a:off x="5966461" y="1578830"/>
            <a:ext cx="0" cy="47244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685168B-9865-3AE1-56A8-8A73E70B782C}"/>
              </a:ext>
            </a:extLst>
          </p:cNvPr>
          <p:cNvSpPr>
            <a:spLocks noGrp="1"/>
          </p:cNvSpPr>
          <p:nvPr>
            <p:ph type="sldNum" sz="quarter" idx="12"/>
          </p:nvPr>
        </p:nvSpPr>
        <p:spPr/>
        <p:txBody>
          <a:bodyPr/>
          <a:lstStyle/>
          <a:p>
            <a:r>
              <a:rPr lang="en-US" altLang="en-US"/>
              <a:t>slide </a:t>
            </a:r>
            <a:fld id="{AD95688C-9353-4E94-B9D6-65D5410B602E}" type="slidenum">
              <a:rPr lang="en-US" altLang="en-US"/>
              <a:pPr/>
              <a:t>29</a:t>
            </a:fld>
            <a:endParaRPr lang="en-US" altLang="en-US" sz="1400">
              <a:solidFill>
                <a:schemeClr val="tx1"/>
              </a:solidFill>
              <a:latin typeface="Arial" panose="020B0604020202020204" pitchFamily="34" charset="0"/>
            </a:endParaRPr>
          </a:p>
        </p:txBody>
      </p:sp>
      <p:sp>
        <p:nvSpPr>
          <p:cNvPr id="67586" name="Rectangle 2">
            <a:extLst>
              <a:ext uri="{FF2B5EF4-FFF2-40B4-BE49-F238E27FC236}">
                <a16:creationId xmlns:a16="http://schemas.microsoft.com/office/drawing/2014/main" id="{7F776171-B9B5-F948-AF60-2DBF427921FA}"/>
              </a:ext>
            </a:extLst>
          </p:cNvPr>
          <p:cNvSpPr>
            <a:spLocks noGrp="1" noChangeArrowheads="1"/>
          </p:cNvSpPr>
          <p:nvPr>
            <p:ph type="title"/>
          </p:nvPr>
        </p:nvSpPr>
        <p:spPr>
          <a:ln/>
        </p:spPr>
        <p:txBody>
          <a:bodyPr/>
          <a:lstStyle/>
          <a:p>
            <a:r>
              <a:rPr lang="en-US" altLang="en-US" sz="2400"/>
              <a:t>Absolute, Relative, Fixed, Inherit, and Static Positioning</a:t>
            </a:r>
          </a:p>
        </p:txBody>
      </p:sp>
      <p:sp>
        <p:nvSpPr>
          <p:cNvPr id="67587" name="Rectangle 3">
            <a:extLst>
              <a:ext uri="{FF2B5EF4-FFF2-40B4-BE49-F238E27FC236}">
                <a16:creationId xmlns:a16="http://schemas.microsoft.com/office/drawing/2014/main" id="{B68FA8A7-55A6-9B5C-A606-75A92B330536}"/>
              </a:ext>
            </a:extLst>
          </p:cNvPr>
          <p:cNvSpPr>
            <a:spLocks noGrp="1" noChangeArrowheads="1"/>
          </p:cNvSpPr>
          <p:nvPr>
            <p:ph type="body" idx="1"/>
          </p:nvPr>
        </p:nvSpPr>
        <p:spPr>
          <a:ln/>
        </p:spPr>
        <p:txBody>
          <a:bodyPr>
            <a:normAutofit fontScale="92500" lnSpcReduction="10000"/>
          </a:bodyPr>
          <a:lstStyle/>
          <a:p>
            <a:pPr>
              <a:lnSpc>
                <a:spcPct val="80000"/>
              </a:lnSpc>
              <a:spcAft>
                <a:spcPct val="30000"/>
              </a:spcAft>
            </a:pPr>
            <a:r>
              <a:rPr lang="en-US" altLang="en-US" sz="1800" i="1"/>
              <a:t>Absolute positioning</a:t>
            </a:r>
            <a:r>
              <a:rPr lang="en-US" altLang="en-US" sz="1800"/>
              <a:t> defines the position of a given bounding box from the top and left side margins of the web page.   This not only allows objects to be placed in an exact location, it also allows objects to be placed one on top of another.  </a:t>
            </a:r>
          </a:p>
          <a:p>
            <a:pPr>
              <a:lnSpc>
                <a:spcPct val="80000"/>
              </a:lnSpc>
              <a:spcAft>
                <a:spcPct val="30000"/>
              </a:spcAft>
            </a:pPr>
            <a:r>
              <a:rPr lang="en-US" altLang="en-US" sz="1800" i="1"/>
              <a:t>Relative positioning</a:t>
            </a:r>
            <a:r>
              <a:rPr lang="en-US" altLang="en-US" sz="1800"/>
              <a:t> defines the positioning in such a way that elements are offset from the previous element in the HTML code.  This allows objects to be placed in relation to one another.</a:t>
            </a:r>
          </a:p>
          <a:p>
            <a:pPr>
              <a:lnSpc>
                <a:spcPct val="80000"/>
              </a:lnSpc>
              <a:spcAft>
                <a:spcPct val="30000"/>
              </a:spcAft>
            </a:pPr>
            <a:r>
              <a:rPr lang="en-US" altLang="en-US" sz="1800" i="1"/>
              <a:t>Fixed positioning</a:t>
            </a:r>
            <a:r>
              <a:rPr lang="en-US" altLang="en-US" sz="1800"/>
              <a:t> defines the position of a given box relative to the window and remains in its specified location even as the content scrolls underneath it.  This value does not work in Internet Explorer 6 or earlier.  In IE 7, the browser must be in “standards-compliance mode”.</a:t>
            </a:r>
          </a:p>
          <a:p>
            <a:pPr>
              <a:lnSpc>
                <a:spcPct val="80000"/>
              </a:lnSpc>
              <a:spcAft>
                <a:spcPct val="30000"/>
              </a:spcAft>
            </a:pPr>
            <a:r>
              <a:rPr lang="en-US" altLang="en-US" sz="1800" i="1"/>
              <a:t>Inherit positioning</a:t>
            </a:r>
            <a:r>
              <a:rPr lang="en-US" altLang="en-US" sz="1800"/>
              <a:t> explicitly sets the value to that of the parent (if the parent is </a:t>
            </a:r>
            <a:r>
              <a:rPr lang="en-US" altLang="en-US" sz="1800" i="1"/>
              <a:t>position:absolute</a:t>
            </a:r>
            <a:r>
              <a:rPr lang="en-US" altLang="en-US" sz="1800"/>
              <a:t>, the child will be </a:t>
            </a:r>
            <a:r>
              <a:rPr lang="en-US" altLang="en-US" sz="1800" i="1"/>
              <a:t>position:absolute</a:t>
            </a:r>
            <a:r>
              <a:rPr lang="en-US" altLang="en-US" sz="1800"/>
              <a:t>; if the parent is </a:t>
            </a:r>
            <a:r>
              <a:rPr lang="en-US" altLang="en-US" sz="1800" i="1"/>
              <a:t>position:fixed</a:t>
            </a:r>
            <a:r>
              <a:rPr lang="en-US" altLang="en-US" sz="1800"/>
              <a:t>, the child will be </a:t>
            </a:r>
            <a:r>
              <a:rPr lang="en-US" altLang="en-US" sz="1800" i="1"/>
              <a:t>position:fixed</a:t>
            </a:r>
            <a:r>
              <a:rPr lang="en-US" altLang="en-US" sz="1800"/>
              <a:t>).</a:t>
            </a:r>
          </a:p>
          <a:p>
            <a:pPr>
              <a:lnSpc>
                <a:spcPct val="80000"/>
              </a:lnSpc>
              <a:spcAft>
                <a:spcPct val="30000"/>
              </a:spcAft>
            </a:pPr>
            <a:r>
              <a:rPr lang="en-US" altLang="en-US" sz="1800" i="1"/>
              <a:t>Static positioning</a:t>
            </a:r>
            <a:r>
              <a:rPr lang="en-US" altLang="en-US" sz="1800"/>
              <a:t> is the default.  It defines the position of a given box essentially as an unpositioned element – it flows in the normal rendering sequence of the web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6C17-D91C-0125-38C0-2B01A7EB9B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92A66A-C0C5-F151-7646-BE7BB4AE812F}"/>
              </a:ext>
            </a:extLst>
          </p:cNvPr>
          <p:cNvSpPr>
            <a:spLocks noGrp="1"/>
          </p:cNvSpPr>
          <p:nvPr>
            <p:ph idx="1"/>
          </p:nvPr>
        </p:nvSpPr>
        <p:spPr>
          <a:xfrm>
            <a:off x="284480" y="1331259"/>
            <a:ext cx="6116321" cy="4866341"/>
          </a:xfrm>
        </p:spPr>
        <p:txBody>
          <a:bodyPr>
            <a:normAutofit/>
          </a:bodyPr>
          <a:lstStyle/>
          <a:p>
            <a:r>
              <a:rPr lang="en-US" b="1" i="0" dirty="0">
                <a:effectLst/>
                <a:latin typeface="Inter"/>
              </a:rPr>
              <a:t>HTML</a:t>
            </a:r>
            <a:r>
              <a:rPr lang="en-US" b="0" i="0" dirty="0">
                <a:effectLst/>
                <a:latin typeface="Inter"/>
              </a:rPr>
              <a:t> (</a:t>
            </a:r>
            <a:r>
              <a:rPr lang="en-US" b="0" i="0" dirty="0" err="1">
                <a:effectLst/>
                <a:latin typeface="Inter"/>
              </a:rPr>
              <a:t>HyperText</a:t>
            </a:r>
            <a:r>
              <a:rPr lang="en-US" b="0" i="0" dirty="0">
                <a:effectLst/>
                <a:latin typeface="Inter"/>
              </a:rPr>
              <a:t> Markup Language) is the most basic building block of the Web. It defines the meaning and structure of web content. </a:t>
            </a:r>
          </a:p>
          <a:p>
            <a:r>
              <a:rPr lang="en-US" b="0" i="0" dirty="0">
                <a:effectLst/>
                <a:latin typeface="Inter"/>
              </a:rPr>
              <a:t>"Hypertext" refers to links that connect web pages to one another, either within a single website or between websites</a:t>
            </a:r>
          </a:p>
          <a:p>
            <a:r>
              <a:rPr lang="en-US" b="0" i="0" dirty="0">
                <a:effectLst/>
                <a:latin typeface="Inter"/>
              </a:rPr>
              <a:t>HTML uses "markup" to annotate text, images, and other content for display in a Web browser. HTML markup includes special "elements" such as </a:t>
            </a:r>
            <a:r>
              <a:rPr lang="en-US" dirty="0">
                <a:latin typeface="Inter"/>
              </a:rPr>
              <a:t>  &lt;head&gt;, &lt;title&gt;, &lt;body&gt;, &lt;header&gt;, &lt;footer&gt;, &lt;article&gt;, &lt;section&gt;, &lt;p&gt;, &lt;div&gt;, &lt;span&gt;, &lt;</a:t>
            </a:r>
            <a:r>
              <a:rPr lang="en-US" dirty="0" err="1">
                <a:latin typeface="Inter"/>
              </a:rPr>
              <a:t>img</a:t>
            </a:r>
            <a:r>
              <a:rPr lang="en-US" dirty="0">
                <a:latin typeface="Inter"/>
              </a:rPr>
              <a:t>&gt;, &lt;aside&gt;, &lt;audio&gt;,  &lt;canvas&gt;, &lt;</a:t>
            </a:r>
            <a:r>
              <a:rPr lang="en-US" dirty="0" err="1">
                <a:latin typeface="Inter"/>
              </a:rPr>
              <a:t>datalist</a:t>
            </a:r>
            <a:r>
              <a:rPr lang="en-US" dirty="0">
                <a:latin typeface="Inter"/>
              </a:rPr>
              <a:t>&gt;, &lt;details&gt;, &lt;embed&gt;, &lt;nav&gt;, &lt;search&gt;, &lt;output&gt;,&lt;progress&gt;, &lt;video&gt;, &lt;</a:t>
            </a:r>
            <a:r>
              <a:rPr lang="en-US" dirty="0" err="1">
                <a:latin typeface="Inter"/>
              </a:rPr>
              <a:t>ul</a:t>
            </a:r>
            <a:r>
              <a:rPr lang="en-US" dirty="0">
                <a:latin typeface="Inter"/>
              </a:rPr>
              <a:t>&gt;, &lt;</a:t>
            </a:r>
            <a:r>
              <a:rPr lang="en-US" dirty="0" err="1">
                <a:latin typeface="Inter"/>
              </a:rPr>
              <a:t>ol</a:t>
            </a:r>
            <a:r>
              <a:rPr lang="en-US" dirty="0">
                <a:latin typeface="Inter"/>
              </a:rPr>
              <a:t>&gt;, &lt;li&gt; and many others.</a:t>
            </a:r>
          </a:p>
          <a:p>
            <a:endParaRPr lang="en-US" dirty="0"/>
          </a:p>
        </p:txBody>
      </p:sp>
      <p:pic>
        <p:nvPicPr>
          <p:cNvPr id="2050" name="Picture 2" descr="Lightbox">
            <a:extLst>
              <a:ext uri="{FF2B5EF4-FFF2-40B4-BE49-F238E27FC236}">
                <a16:creationId xmlns:a16="http://schemas.microsoft.com/office/drawing/2014/main" id="{20F3DE47-3967-6D52-42CF-BF58D35AC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548" y="1108392"/>
            <a:ext cx="5192332" cy="464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107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517FDAB-2317-3493-8008-614137C27BD9}"/>
              </a:ext>
            </a:extLst>
          </p:cNvPr>
          <p:cNvSpPr>
            <a:spLocks noGrp="1"/>
          </p:cNvSpPr>
          <p:nvPr>
            <p:ph type="dt" sz="half" idx="10"/>
          </p:nvPr>
        </p:nvSpPr>
        <p:spPr/>
        <p:txBody>
          <a:bodyPr/>
          <a:lstStyle/>
          <a:p>
            <a:endParaRPr lang="en-US" altLang="en-US" dirty="0">
              <a:solidFill>
                <a:schemeClr val="tx1"/>
              </a:solidFill>
            </a:endParaRPr>
          </a:p>
        </p:txBody>
      </p:sp>
      <p:sp>
        <p:nvSpPr>
          <p:cNvPr id="3" name="Footer Placeholder 4">
            <a:extLst>
              <a:ext uri="{FF2B5EF4-FFF2-40B4-BE49-F238E27FC236}">
                <a16:creationId xmlns:a16="http://schemas.microsoft.com/office/drawing/2014/main" id="{2B1E0D68-08B3-CFF6-4959-FE3843161D69}"/>
              </a:ext>
            </a:extLst>
          </p:cNvPr>
          <p:cNvSpPr>
            <a:spLocks noGrp="1"/>
          </p:cNvSpPr>
          <p:nvPr>
            <p:ph type="ftr" sz="quarter" idx="11"/>
          </p:nvPr>
        </p:nvSpPr>
        <p:spPr/>
        <p:txBody>
          <a:bodyPr/>
          <a:lstStyle/>
          <a:p>
            <a:endParaRPr lang="en-US" altLang="en-US" sz="1400" dirty="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DA11861D-DB3F-3DB3-CFCE-71CEA3CF0CC8}"/>
              </a:ext>
            </a:extLst>
          </p:cNvPr>
          <p:cNvSpPr>
            <a:spLocks noGrp="1"/>
          </p:cNvSpPr>
          <p:nvPr>
            <p:ph type="sldNum" sz="quarter" idx="12"/>
          </p:nvPr>
        </p:nvSpPr>
        <p:spPr/>
        <p:txBody>
          <a:bodyPr/>
          <a:lstStyle/>
          <a:p>
            <a:r>
              <a:rPr lang="en-US" altLang="en-US"/>
              <a:t>slide </a:t>
            </a:r>
            <a:fld id="{560D8E0E-E3CA-45EA-B00D-E9BCCE5DA6AC}" type="slidenum">
              <a:rPr lang="en-US" altLang="en-US"/>
              <a:pPr/>
              <a:t>30</a:t>
            </a:fld>
            <a:endParaRPr lang="en-US" altLang="en-US" sz="1400">
              <a:solidFill>
                <a:schemeClr val="tx1"/>
              </a:solidFill>
              <a:latin typeface="Arial" panose="020B0604020202020204" pitchFamily="34" charset="0"/>
            </a:endParaRPr>
          </a:p>
        </p:txBody>
      </p:sp>
      <p:sp>
        <p:nvSpPr>
          <p:cNvPr id="46082" name="Rectangle 2">
            <a:extLst>
              <a:ext uri="{FF2B5EF4-FFF2-40B4-BE49-F238E27FC236}">
                <a16:creationId xmlns:a16="http://schemas.microsoft.com/office/drawing/2014/main" id="{A3393E68-0B72-ECFF-B71D-B99FDEB00D39}"/>
              </a:ext>
            </a:extLst>
          </p:cNvPr>
          <p:cNvSpPr>
            <a:spLocks noGrp="1" noChangeArrowheads="1"/>
          </p:cNvSpPr>
          <p:nvPr>
            <p:ph type="title"/>
          </p:nvPr>
        </p:nvSpPr>
        <p:spPr>
          <a:ln/>
        </p:spPr>
        <p:txBody>
          <a:bodyPr/>
          <a:lstStyle/>
          <a:p>
            <a:r>
              <a:rPr lang="en-US" altLang="en-US"/>
              <a:t>Absolute Positioning Example</a:t>
            </a:r>
          </a:p>
        </p:txBody>
      </p:sp>
      <p:sp>
        <p:nvSpPr>
          <p:cNvPr id="46083" name="Rectangle 3">
            <a:extLst>
              <a:ext uri="{FF2B5EF4-FFF2-40B4-BE49-F238E27FC236}">
                <a16:creationId xmlns:a16="http://schemas.microsoft.com/office/drawing/2014/main" id="{8876FC14-5DFE-7C44-24B2-8947904AD5E3}"/>
              </a:ext>
            </a:extLst>
          </p:cNvPr>
          <p:cNvSpPr>
            <a:spLocks noGrp="1" noChangeArrowheads="1"/>
          </p:cNvSpPr>
          <p:nvPr>
            <p:ph type="body" idx="1"/>
          </p:nvPr>
        </p:nvSpPr>
        <p:spPr>
          <a:ln/>
        </p:spPr>
        <p:txBody>
          <a:bodyPr/>
          <a:lstStyle/>
          <a:p>
            <a:endParaRPr lang="en-US" altLang="en-US"/>
          </a:p>
          <a:p>
            <a:endParaRPr lang="en-US" altLang="en-US"/>
          </a:p>
        </p:txBody>
      </p:sp>
      <p:pic>
        <p:nvPicPr>
          <p:cNvPr id="46086" name="Picture 6">
            <a:extLst>
              <a:ext uri="{FF2B5EF4-FFF2-40B4-BE49-F238E27FC236}">
                <a16:creationId xmlns:a16="http://schemas.microsoft.com/office/drawing/2014/main" id="{7DB6C613-67B6-CCF3-C312-0485334BF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349885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7" name="Picture 7">
            <a:extLst>
              <a:ext uri="{FF2B5EF4-FFF2-40B4-BE49-F238E27FC236}">
                <a16:creationId xmlns:a16="http://schemas.microsoft.com/office/drawing/2014/main" id="{C7DF7F99-EFCB-1AD7-93B9-B46D6F499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226" y="1600200"/>
            <a:ext cx="3584575"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AutoShape 8">
            <a:extLst>
              <a:ext uri="{FF2B5EF4-FFF2-40B4-BE49-F238E27FC236}">
                <a16:creationId xmlns:a16="http://schemas.microsoft.com/office/drawing/2014/main" id="{5AEA96E8-FCD4-0F68-B2F0-8201E12BBD43}"/>
              </a:ext>
            </a:extLst>
          </p:cNvPr>
          <p:cNvSpPr>
            <a:spLocks noChangeArrowheads="1"/>
          </p:cNvSpPr>
          <p:nvPr/>
        </p:nvSpPr>
        <p:spPr bwMode="auto">
          <a:xfrm>
            <a:off x="5638800" y="3810001"/>
            <a:ext cx="546100" cy="180975"/>
          </a:xfrm>
          <a:prstGeom prst="rightArrow">
            <a:avLst>
              <a:gd name="adj1" fmla="val 50000"/>
              <a:gd name="adj2" fmla="val 754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B578742-4B44-14A3-209D-F051A49AB900}"/>
              </a:ext>
            </a:extLst>
          </p:cNvPr>
          <p:cNvSpPr>
            <a:spLocks noGrp="1"/>
          </p:cNvSpPr>
          <p:nvPr>
            <p:ph type="dt" sz="half" idx="10"/>
          </p:nvPr>
        </p:nvSpPr>
        <p:spPr/>
        <p:txBody>
          <a:bodyPr/>
          <a:lstStyle/>
          <a:p>
            <a:endParaRPr lang="en-US" altLang="en-US" dirty="0">
              <a:solidFill>
                <a:schemeClr val="tx1"/>
              </a:solidFill>
            </a:endParaRPr>
          </a:p>
        </p:txBody>
      </p:sp>
      <p:sp>
        <p:nvSpPr>
          <p:cNvPr id="3" name="Footer Placeholder 4">
            <a:extLst>
              <a:ext uri="{FF2B5EF4-FFF2-40B4-BE49-F238E27FC236}">
                <a16:creationId xmlns:a16="http://schemas.microsoft.com/office/drawing/2014/main" id="{5EDE94E1-9FB6-903B-6C46-ADAA72131DF8}"/>
              </a:ext>
            </a:extLst>
          </p:cNvPr>
          <p:cNvSpPr>
            <a:spLocks noGrp="1"/>
          </p:cNvSpPr>
          <p:nvPr>
            <p:ph type="ftr" sz="quarter" idx="11"/>
          </p:nvPr>
        </p:nvSpPr>
        <p:spPr/>
        <p:txBody>
          <a:bodyPr/>
          <a:lstStyle/>
          <a:p>
            <a:endParaRPr lang="en-US" altLang="en-US" sz="1400" dirty="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1B195709-7D5E-6288-73A6-3A0A0EB1C966}"/>
              </a:ext>
            </a:extLst>
          </p:cNvPr>
          <p:cNvSpPr>
            <a:spLocks noGrp="1"/>
          </p:cNvSpPr>
          <p:nvPr>
            <p:ph type="sldNum" sz="quarter" idx="12"/>
          </p:nvPr>
        </p:nvSpPr>
        <p:spPr/>
        <p:txBody>
          <a:bodyPr/>
          <a:lstStyle/>
          <a:p>
            <a:r>
              <a:rPr lang="en-US" altLang="en-US"/>
              <a:t>slide </a:t>
            </a:r>
            <a:fld id="{C6B5059C-7C19-41BA-BEB9-0A0710E833A4}" type="slidenum">
              <a:rPr lang="en-US" altLang="en-US"/>
              <a:pPr/>
              <a:t>31</a:t>
            </a:fld>
            <a:endParaRPr lang="en-US" altLang="en-US" sz="1400">
              <a:solidFill>
                <a:schemeClr val="tx1"/>
              </a:solidFill>
              <a:latin typeface="Arial" panose="020B0604020202020204" pitchFamily="34" charset="0"/>
            </a:endParaRPr>
          </a:p>
        </p:txBody>
      </p:sp>
      <p:sp>
        <p:nvSpPr>
          <p:cNvPr id="50178" name="Rectangle 2">
            <a:extLst>
              <a:ext uri="{FF2B5EF4-FFF2-40B4-BE49-F238E27FC236}">
                <a16:creationId xmlns:a16="http://schemas.microsoft.com/office/drawing/2014/main" id="{348A21A7-73A9-1800-A272-D3D2F77C1E6D}"/>
              </a:ext>
            </a:extLst>
          </p:cNvPr>
          <p:cNvSpPr>
            <a:spLocks noGrp="1" noChangeArrowheads="1"/>
          </p:cNvSpPr>
          <p:nvPr>
            <p:ph type="title"/>
          </p:nvPr>
        </p:nvSpPr>
        <p:spPr>
          <a:ln/>
        </p:spPr>
        <p:txBody>
          <a:bodyPr/>
          <a:lstStyle/>
          <a:p>
            <a:r>
              <a:rPr lang="en-US" altLang="en-US"/>
              <a:t>Relative Positioning Example</a:t>
            </a:r>
          </a:p>
        </p:txBody>
      </p:sp>
      <p:sp>
        <p:nvSpPr>
          <p:cNvPr id="50179" name="Rectangle 3">
            <a:extLst>
              <a:ext uri="{FF2B5EF4-FFF2-40B4-BE49-F238E27FC236}">
                <a16:creationId xmlns:a16="http://schemas.microsoft.com/office/drawing/2014/main" id="{57FB75E2-B527-E12D-1D7A-8165F99B9FAB}"/>
              </a:ext>
            </a:extLst>
          </p:cNvPr>
          <p:cNvSpPr>
            <a:spLocks noGrp="1" noChangeArrowheads="1"/>
          </p:cNvSpPr>
          <p:nvPr>
            <p:ph type="body" idx="1"/>
          </p:nvPr>
        </p:nvSpPr>
        <p:spPr>
          <a:ln/>
        </p:spPr>
        <p:txBody>
          <a:bodyPr/>
          <a:lstStyle/>
          <a:p>
            <a:endParaRPr lang="en-US" altLang="en-US"/>
          </a:p>
          <a:p>
            <a:endParaRPr lang="en-US" altLang="en-US"/>
          </a:p>
        </p:txBody>
      </p:sp>
      <p:pic>
        <p:nvPicPr>
          <p:cNvPr id="50180" name="Picture 4">
            <a:extLst>
              <a:ext uri="{FF2B5EF4-FFF2-40B4-BE49-F238E27FC236}">
                <a16:creationId xmlns:a16="http://schemas.microsoft.com/office/drawing/2014/main" id="{E2EF0951-4B45-C2EA-437E-C78F9F4E4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726" y="1905001"/>
            <a:ext cx="4486275" cy="3103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1" name="Picture 5">
            <a:extLst>
              <a:ext uri="{FF2B5EF4-FFF2-40B4-BE49-F238E27FC236}">
                <a16:creationId xmlns:a16="http://schemas.microsoft.com/office/drawing/2014/main" id="{E15DE6FF-DECA-0379-EF2B-7AF647983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01825"/>
            <a:ext cx="3087688"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AutoShape 6">
            <a:extLst>
              <a:ext uri="{FF2B5EF4-FFF2-40B4-BE49-F238E27FC236}">
                <a16:creationId xmlns:a16="http://schemas.microsoft.com/office/drawing/2014/main" id="{62DFBB9C-3D7E-6388-4AFC-9FA05ABFF11F}"/>
              </a:ext>
            </a:extLst>
          </p:cNvPr>
          <p:cNvSpPr>
            <a:spLocks noChangeArrowheads="1"/>
          </p:cNvSpPr>
          <p:nvPr/>
        </p:nvSpPr>
        <p:spPr bwMode="auto">
          <a:xfrm>
            <a:off x="5181600" y="3505201"/>
            <a:ext cx="546100" cy="180975"/>
          </a:xfrm>
          <a:prstGeom prst="rightArrow">
            <a:avLst>
              <a:gd name="adj1" fmla="val 50000"/>
              <a:gd name="adj2" fmla="val 754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F90D0FA-A0A1-F4F5-04B0-4DDCEBFAAB07}"/>
              </a:ext>
            </a:extLst>
          </p:cNvPr>
          <p:cNvSpPr>
            <a:spLocks noGrp="1"/>
          </p:cNvSpPr>
          <p:nvPr>
            <p:ph type="dt" sz="half" idx="10"/>
          </p:nvPr>
        </p:nvSpPr>
        <p:spPr/>
        <p:txBody>
          <a:bodyPr/>
          <a:lstStyle/>
          <a:p>
            <a:fld id="{F35256C9-935A-4DF6-A1F2-D986D159D258}" type="datetime1">
              <a:rPr lang="en-US" altLang="en-US"/>
              <a:pPr/>
              <a:t>3/10/2024</a:t>
            </a:fld>
            <a:endParaRPr lang="en-US" altLang="en-US">
              <a:solidFill>
                <a:schemeClr val="tx1"/>
              </a:solidFill>
            </a:endParaRPr>
          </a:p>
        </p:txBody>
      </p:sp>
      <p:sp>
        <p:nvSpPr>
          <p:cNvPr id="3" name="Footer Placeholder 4">
            <a:extLst>
              <a:ext uri="{FF2B5EF4-FFF2-40B4-BE49-F238E27FC236}">
                <a16:creationId xmlns:a16="http://schemas.microsoft.com/office/drawing/2014/main" id="{03609307-384F-D814-C8B6-EC3038902AEA}"/>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A2F20537-67A7-C4E1-051E-8B00174B635E}"/>
              </a:ext>
            </a:extLst>
          </p:cNvPr>
          <p:cNvSpPr>
            <a:spLocks noGrp="1"/>
          </p:cNvSpPr>
          <p:nvPr>
            <p:ph type="sldNum" sz="quarter" idx="12"/>
          </p:nvPr>
        </p:nvSpPr>
        <p:spPr/>
        <p:txBody>
          <a:bodyPr/>
          <a:lstStyle/>
          <a:p>
            <a:r>
              <a:rPr lang="en-US" altLang="en-US"/>
              <a:t>slide </a:t>
            </a:r>
            <a:fld id="{6A886D1A-CF11-47F7-88B5-39A7BF68F6D4}" type="slidenum">
              <a:rPr lang="en-US" altLang="en-US"/>
              <a:pPr/>
              <a:t>32</a:t>
            </a:fld>
            <a:endParaRPr lang="en-US" altLang="en-US" sz="1400">
              <a:solidFill>
                <a:schemeClr val="tx1"/>
              </a:solidFill>
              <a:latin typeface="Arial" panose="020B0604020202020204" pitchFamily="34" charset="0"/>
            </a:endParaRPr>
          </a:p>
        </p:txBody>
      </p:sp>
      <p:sp>
        <p:nvSpPr>
          <p:cNvPr id="56322" name="Rectangle 2">
            <a:extLst>
              <a:ext uri="{FF2B5EF4-FFF2-40B4-BE49-F238E27FC236}">
                <a16:creationId xmlns:a16="http://schemas.microsoft.com/office/drawing/2014/main" id="{EF96D372-3022-CD0D-1E12-7FAC7FF311B0}"/>
              </a:ext>
            </a:extLst>
          </p:cNvPr>
          <p:cNvSpPr>
            <a:spLocks noGrp="1" noChangeArrowheads="1"/>
          </p:cNvSpPr>
          <p:nvPr>
            <p:ph type="title"/>
          </p:nvPr>
        </p:nvSpPr>
        <p:spPr>
          <a:ln/>
        </p:spPr>
        <p:txBody>
          <a:bodyPr/>
          <a:lstStyle/>
          <a:p>
            <a:r>
              <a:rPr lang="en-US" altLang="en-US"/>
              <a:t>Fixed Positioning – </a:t>
            </a:r>
            <a:r>
              <a:rPr lang="en-US" altLang="en-US" i="1"/>
              <a:t>Firefox</a:t>
            </a:r>
            <a:r>
              <a:rPr lang="en-US" altLang="en-US"/>
              <a:t> web browser</a:t>
            </a:r>
          </a:p>
        </p:txBody>
      </p:sp>
      <p:sp>
        <p:nvSpPr>
          <p:cNvPr id="56323" name="Rectangle 3">
            <a:extLst>
              <a:ext uri="{FF2B5EF4-FFF2-40B4-BE49-F238E27FC236}">
                <a16:creationId xmlns:a16="http://schemas.microsoft.com/office/drawing/2014/main" id="{8D41ABB1-161A-F4E3-1AC1-1D70A5C2885A}"/>
              </a:ext>
            </a:extLst>
          </p:cNvPr>
          <p:cNvSpPr>
            <a:spLocks noGrp="1" noChangeArrowheads="1"/>
          </p:cNvSpPr>
          <p:nvPr>
            <p:ph type="body" idx="1"/>
          </p:nvPr>
        </p:nvSpPr>
        <p:spPr>
          <a:ln/>
        </p:spPr>
        <p:txBody>
          <a:bodyPr/>
          <a:lstStyle/>
          <a:p>
            <a:endParaRPr lang="en-US" altLang="en-US"/>
          </a:p>
          <a:p>
            <a:endParaRPr lang="en-US" altLang="en-US"/>
          </a:p>
        </p:txBody>
      </p:sp>
      <p:pic>
        <p:nvPicPr>
          <p:cNvPr id="56327" name="Picture 7">
            <a:extLst>
              <a:ext uri="{FF2B5EF4-FFF2-40B4-BE49-F238E27FC236}">
                <a16:creationId xmlns:a16="http://schemas.microsoft.com/office/drawing/2014/main" id="{A11C1EE2-2A3F-0F1C-489E-B6596542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1563689"/>
            <a:ext cx="7523162"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8" name="Picture 8">
            <a:extLst>
              <a:ext uri="{FF2B5EF4-FFF2-40B4-BE49-F238E27FC236}">
                <a16:creationId xmlns:a16="http://schemas.microsoft.com/office/drawing/2014/main" id="{C6286B31-AB3D-D35E-4A87-FE4F9F5E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884614"/>
            <a:ext cx="7534275" cy="22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30" name="AutoShape 10">
            <a:extLst>
              <a:ext uri="{FF2B5EF4-FFF2-40B4-BE49-F238E27FC236}">
                <a16:creationId xmlns:a16="http://schemas.microsoft.com/office/drawing/2014/main" id="{A542D562-E59F-0396-2941-FD77520AB1CD}"/>
              </a:ext>
            </a:extLst>
          </p:cNvPr>
          <p:cNvSpPr>
            <a:spLocks noChangeArrowheads="1"/>
          </p:cNvSpPr>
          <p:nvPr/>
        </p:nvSpPr>
        <p:spPr bwMode="auto">
          <a:xfrm>
            <a:off x="7086601" y="3200401"/>
            <a:ext cx="485775" cy="976313"/>
          </a:xfrm>
          <a:prstGeom prst="down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57BE-3263-777E-6C02-943A315F25E8}"/>
              </a:ext>
            </a:extLst>
          </p:cNvPr>
          <p:cNvSpPr>
            <a:spLocks noGrp="1"/>
          </p:cNvSpPr>
          <p:nvPr>
            <p:ph type="title"/>
          </p:nvPr>
        </p:nvSpPr>
        <p:spPr/>
        <p:txBody>
          <a:bodyPr/>
          <a:lstStyle/>
          <a:p>
            <a:r>
              <a:rPr lang="en-US" dirty="0"/>
              <a:t>History</a:t>
            </a:r>
          </a:p>
        </p:txBody>
      </p:sp>
      <p:pic>
        <p:nvPicPr>
          <p:cNvPr id="1026" name="Picture 2" descr="Lightbox">
            <a:extLst>
              <a:ext uri="{FF2B5EF4-FFF2-40B4-BE49-F238E27FC236}">
                <a16:creationId xmlns:a16="http://schemas.microsoft.com/office/drawing/2014/main" id="{C81BC5D7-17BF-A897-1DD0-23CB225321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9998" y="1853248"/>
            <a:ext cx="85725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86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0E25A-3650-6376-13FD-6121FB1B3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3A0E4-93E2-0DF2-31BE-2633FD53417F}"/>
              </a:ext>
            </a:extLst>
          </p:cNvPr>
          <p:cNvSpPr>
            <a:spLocks noGrp="1"/>
          </p:cNvSpPr>
          <p:nvPr>
            <p:ph type="title"/>
          </p:nvPr>
        </p:nvSpPr>
        <p:spPr/>
        <p:txBody>
          <a:bodyPr/>
          <a:lstStyle/>
          <a:p>
            <a:r>
              <a:rPr lang="en-US" dirty="0"/>
              <a:t>Basic HTML Tags</a:t>
            </a:r>
          </a:p>
        </p:txBody>
      </p:sp>
      <p:sp>
        <p:nvSpPr>
          <p:cNvPr id="3" name="Content Placeholder 2">
            <a:extLst>
              <a:ext uri="{FF2B5EF4-FFF2-40B4-BE49-F238E27FC236}">
                <a16:creationId xmlns:a16="http://schemas.microsoft.com/office/drawing/2014/main" id="{D6F97927-8F2E-BA07-FABB-D2A6975FDF63}"/>
              </a:ext>
            </a:extLst>
          </p:cNvPr>
          <p:cNvSpPr>
            <a:spLocks noGrp="1"/>
          </p:cNvSpPr>
          <p:nvPr>
            <p:ph idx="1"/>
          </p:nvPr>
        </p:nvSpPr>
        <p:spPr/>
        <p:txBody>
          <a:bodyPr/>
          <a:lstStyle/>
          <a:p>
            <a:endParaRPr lang="en-US"/>
          </a:p>
        </p:txBody>
      </p:sp>
      <p:pic>
        <p:nvPicPr>
          <p:cNvPr id="3074" name="Picture 2" descr="What are HTML Tags? List of 14 Basic HTML Tags (with Examples)">
            <a:extLst>
              <a:ext uri="{FF2B5EF4-FFF2-40B4-BE49-F238E27FC236}">
                <a16:creationId xmlns:a16="http://schemas.microsoft.com/office/drawing/2014/main" id="{721F95BC-31C0-694E-9CE5-4BF2C6DA7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29" y="1590993"/>
            <a:ext cx="9404723" cy="465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14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82D7-CF70-DA57-AA63-0AE1C9E0CD4B}"/>
              </a:ext>
            </a:extLst>
          </p:cNvPr>
          <p:cNvSpPr>
            <a:spLocks noGrp="1"/>
          </p:cNvSpPr>
          <p:nvPr>
            <p:ph type="title"/>
          </p:nvPr>
        </p:nvSpPr>
        <p:spPr>
          <a:xfrm>
            <a:off x="0" y="16100"/>
            <a:ext cx="9404723" cy="1400530"/>
          </a:xfrm>
        </p:spPr>
        <p:txBody>
          <a:bodyPr/>
          <a:lstStyle/>
          <a:p>
            <a:r>
              <a:rPr lang="en-US" dirty="0"/>
              <a:t>Table</a:t>
            </a:r>
          </a:p>
        </p:txBody>
      </p:sp>
      <p:graphicFrame>
        <p:nvGraphicFramePr>
          <p:cNvPr id="4" name="Content Placeholder 3">
            <a:extLst>
              <a:ext uri="{FF2B5EF4-FFF2-40B4-BE49-F238E27FC236}">
                <a16:creationId xmlns:a16="http://schemas.microsoft.com/office/drawing/2014/main" id="{4353F064-825B-4EB2-CCCC-EAABF483702B}"/>
              </a:ext>
            </a:extLst>
          </p:cNvPr>
          <p:cNvGraphicFramePr>
            <a:graphicFrameLocks noGrp="1"/>
          </p:cNvGraphicFramePr>
          <p:nvPr>
            <p:ph idx="1"/>
            <p:extLst>
              <p:ext uri="{D42A27DB-BD31-4B8C-83A1-F6EECF244321}">
                <p14:modId xmlns:p14="http://schemas.microsoft.com/office/powerpoint/2010/main" val="3991073038"/>
              </p:ext>
            </p:extLst>
          </p:nvPr>
        </p:nvGraphicFramePr>
        <p:xfrm>
          <a:off x="274884" y="817914"/>
          <a:ext cx="5943036" cy="3147982"/>
        </p:xfrm>
        <a:graphic>
          <a:graphicData uri="http://schemas.openxmlformats.org/drawingml/2006/table">
            <a:tbl>
              <a:tblPr/>
              <a:tblGrid>
                <a:gridCol w="1441015">
                  <a:extLst>
                    <a:ext uri="{9D8B030D-6E8A-4147-A177-3AD203B41FA5}">
                      <a16:colId xmlns:a16="http://schemas.microsoft.com/office/drawing/2014/main" val="2887877107"/>
                    </a:ext>
                  </a:extLst>
                </a:gridCol>
                <a:gridCol w="4502021">
                  <a:extLst>
                    <a:ext uri="{9D8B030D-6E8A-4147-A177-3AD203B41FA5}">
                      <a16:colId xmlns:a16="http://schemas.microsoft.com/office/drawing/2014/main" val="696164850"/>
                    </a:ext>
                  </a:extLst>
                </a:gridCol>
              </a:tblGrid>
              <a:tr h="151126">
                <a:tc>
                  <a:txBody>
                    <a:bodyPr/>
                    <a:lstStyle/>
                    <a:p>
                      <a:pPr algn="l" fontAlgn="t"/>
                      <a:r>
                        <a:rPr lang="en-US" sz="900">
                          <a:solidFill>
                            <a:srgbClr val="000000"/>
                          </a:solidFill>
                          <a:effectLst/>
                          <a:latin typeface="times new roman" panose="02020603050405020304" pitchFamily="18" charset="0"/>
                        </a:rPr>
                        <a:t>Tag</a:t>
                      </a:r>
                    </a:p>
                  </a:txBody>
                  <a:tcPr marL="36129" marR="36129" marT="36129" marB="36129">
                    <a:lnL w="6350" cap="flat" cmpd="sng" algn="ctr">
                      <a:solidFill>
                        <a:srgbClr val="50624F"/>
                      </a:solidFill>
                      <a:prstDash val="solid"/>
                      <a:round/>
                      <a:headEnd type="none" w="med" len="med"/>
                      <a:tailEnd type="none" w="med" len="med"/>
                    </a:lnL>
                    <a:lnR w="6350" cap="flat" cmpd="sng" algn="ctr">
                      <a:solidFill>
                        <a:srgbClr val="50624F"/>
                      </a:solidFill>
                      <a:prstDash val="solid"/>
                      <a:round/>
                      <a:headEnd type="none" w="med" len="med"/>
                      <a:tailEnd type="none" w="med" len="med"/>
                    </a:lnR>
                    <a:lnT w="6350" cap="flat" cmpd="sng" algn="ctr">
                      <a:solidFill>
                        <a:srgbClr val="50624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times new roman" panose="02020603050405020304" pitchFamily="18" charset="0"/>
                        </a:rPr>
                        <a:t>Description</a:t>
                      </a:r>
                    </a:p>
                  </a:txBody>
                  <a:tcPr marL="36129" marR="36129" marT="36129" marB="36129">
                    <a:lnL w="6350" cap="flat" cmpd="sng" algn="ctr">
                      <a:solidFill>
                        <a:srgbClr val="50624F"/>
                      </a:solidFill>
                      <a:prstDash val="solid"/>
                      <a:round/>
                      <a:headEnd type="none" w="med" len="med"/>
                      <a:tailEnd type="none" w="med" len="med"/>
                    </a:lnL>
                    <a:lnR w="6350" cap="flat" cmpd="sng" algn="ctr">
                      <a:solidFill>
                        <a:srgbClr val="50624F"/>
                      </a:solidFill>
                      <a:prstDash val="solid"/>
                      <a:round/>
                      <a:headEnd type="none" w="med" len="med"/>
                      <a:tailEnd type="none" w="med" len="med"/>
                    </a:lnR>
                    <a:lnT w="6350" cap="flat" cmpd="sng" algn="ctr">
                      <a:solidFill>
                        <a:srgbClr val="50624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39704117"/>
                  </a:ext>
                </a:extLst>
              </a:tr>
              <a:tr h="133744">
                <a:tc>
                  <a:txBody>
                    <a:bodyPr/>
                    <a:lstStyle/>
                    <a:p>
                      <a:pPr algn="just" fontAlgn="t"/>
                      <a:r>
                        <a:rPr lang="en-US" sz="900">
                          <a:solidFill>
                            <a:srgbClr val="333333"/>
                          </a:solidFill>
                          <a:effectLst/>
                          <a:latin typeface="inter-regular"/>
                        </a:rPr>
                        <a:t>&lt;table&gt;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It defines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2346519"/>
                  </a:ext>
                </a:extLst>
              </a:tr>
              <a:tr h="222483">
                <a:tc>
                  <a:txBody>
                    <a:bodyPr/>
                    <a:lstStyle/>
                    <a:p>
                      <a:pPr algn="just" fontAlgn="t"/>
                      <a:r>
                        <a:rPr lang="en-US" sz="900">
                          <a:solidFill>
                            <a:srgbClr val="333333"/>
                          </a:solidFill>
                          <a:effectLst/>
                          <a:latin typeface="inter-regular"/>
                        </a:rPr>
                        <a:t>&lt;tr&gt;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dirty="0">
                          <a:solidFill>
                            <a:srgbClr val="333333"/>
                          </a:solidFill>
                          <a:effectLst/>
                          <a:latin typeface="inter-regular"/>
                        </a:rPr>
                        <a:t>It defines a row in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0483986"/>
                  </a:ext>
                </a:extLst>
              </a:tr>
              <a:tr h="222483">
                <a:tc>
                  <a:txBody>
                    <a:bodyPr/>
                    <a:lstStyle/>
                    <a:p>
                      <a:pPr algn="just" fontAlgn="t"/>
                      <a:r>
                        <a:rPr lang="en-US" sz="900">
                          <a:solidFill>
                            <a:srgbClr val="333333"/>
                          </a:solidFill>
                          <a:effectLst/>
                          <a:latin typeface="inter-regular"/>
                        </a:rPr>
                        <a:t>&lt;th&gt;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It defines a header cell in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745170"/>
                  </a:ext>
                </a:extLst>
              </a:tr>
              <a:tr h="222483">
                <a:tc>
                  <a:txBody>
                    <a:bodyPr/>
                    <a:lstStyle/>
                    <a:p>
                      <a:pPr algn="just" fontAlgn="t"/>
                      <a:r>
                        <a:rPr lang="en-US" sz="900">
                          <a:solidFill>
                            <a:srgbClr val="333333"/>
                          </a:solidFill>
                          <a:effectLst/>
                          <a:latin typeface="inter-regular"/>
                        </a:rPr>
                        <a:t>&lt;td&gt;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It defines a cell in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558458"/>
                  </a:ext>
                </a:extLst>
              </a:tr>
              <a:tr h="222483">
                <a:tc>
                  <a:txBody>
                    <a:bodyPr/>
                    <a:lstStyle/>
                    <a:p>
                      <a:pPr algn="just" fontAlgn="t"/>
                      <a:r>
                        <a:rPr lang="en-US" sz="900">
                          <a:solidFill>
                            <a:srgbClr val="333333"/>
                          </a:solidFill>
                          <a:effectLst/>
                          <a:latin typeface="inter-regular"/>
                        </a:rPr>
                        <a:t>&lt;caption&gt;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It defines the table caption.</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31391968"/>
                  </a:ext>
                </a:extLst>
              </a:tr>
              <a:tr h="410204">
                <a:tc>
                  <a:txBody>
                    <a:bodyPr/>
                    <a:lstStyle/>
                    <a:p>
                      <a:pPr algn="just" fontAlgn="t"/>
                      <a:r>
                        <a:rPr lang="en-US" sz="900">
                          <a:solidFill>
                            <a:srgbClr val="333333"/>
                          </a:solidFill>
                          <a:effectLst/>
                          <a:latin typeface="inter-regular"/>
                        </a:rPr>
                        <a:t>&lt;colgroup&gt;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dirty="0">
                          <a:solidFill>
                            <a:srgbClr val="333333"/>
                          </a:solidFill>
                          <a:effectLst/>
                          <a:latin typeface="inter-regular"/>
                        </a:rPr>
                        <a:t>It specifies a group of one or more columns in a table for formatting.</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57203077"/>
                  </a:ext>
                </a:extLst>
              </a:tr>
              <a:tr h="504064">
                <a:tc>
                  <a:txBody>
                    <a:bodyPr/>
                    <a:lstStyle/>
                    <a:p>
                      <a:pPr algn="just" fontAlgn="t"/>
                      <a:r>
                        <a:rPr lang="en-US" sz="900">
                          <a:solidFill>
                            <a:srgbClr val="333333"/>
                          </a:solidFill>
                          <a:effectLst/>
                          <a:latin typeface="inter-regular"/>
                        </a:rPr>
                        <a:t>&lt;col&gt;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It is used with &lt;colgroup&gt; element to specify column properties for each column.</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24245393"/>
                  </a:ext>
                </a:extLst>
              </a:tr>
              <a:tr h="316344">
                <a:tc>
                  <a:txBody>
                    <a:bodyPr/>
                    <a:lstStyle/>
                    <a:p>
                      <a:pPr algn="just" fontAlgn="t"/>
                      <a:r>
                        <a:rPr lang="en-US" sz="900">
                          <a:solidFill>
                            <a:srgbClr val="333333"/>
                          </a:solidFill>
                          <a:effectLst/>
                          <a:latin typeface="inter-regular"/>
                        </a:rPr>
                        <a:t>&lt;tbody&gt;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It is used to group the body content in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06149978"/>
                  </a:ext>
                </a:extLst>
              </a:tr>
              <a:tr h="316344">
                <a:tc>
                  <a:txBody>
                    <a:bodyPr/>
                    <a:lstStyle/>
                    <a:p>
                      <a:pPr algn="just" fontAlgn="t"/>
                      <a:r>
                        <a:rPr lang="en-US" sz="900">
                          <a:solidFill>
                            <a:srgbClr val="333333"/>
                          </a:solidFill>
                          <a:effectLst/>
                          <a:latin typeface="inter-regular"/>
                        </a:rPr>
                        <a:t>&lt;thead&gt;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It is used to group the header content in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7747969"/>
                  </a:ext>
                </a:extLst>
              </a:tr>
              <a:tr h="316344">
                <a:tc>
                  <a:txBody>
                    <a:bodyPr/>
                    <a:lstStyle/>
                    <a:p>
                      <a:pPr algn="just" fontAlgn="t"/>
                      <a:r>
                        <a:rPr lang="en-US" sz="900">
                          <a:solidFill>
                            <a:srgbClr val="333333"/>
                          </a:solidFill>
                          <a:effectLst/>
                          <a:latin typeface="inter-regular"/>
                        </a:rPr>
                        <a:t>&lt;tfooter&gt;</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dirty="0">
                          <a:solidFill>
                            <a:srgbClr val="333333"/>
                          </a:solidFill>
                          <a:effectLst/>
                          <a:latin typeface="inter-regular"/>
                        </a:rPr>
                        <a:t>It is used to group the footer content in a table.</a:t>
                      </a:r>
                    </a:p>
                  </a:txBody>
                  <a:tcPr marL="24086" marR="24086" marT="24086" marB="240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4870943"/>
                  </a:ext>
                </a:extLst>
              </a:tr>
            </a:tbl>
          </a:graphicData>
        </a:graphic>
      </p:graphicFrame>
      <p:pic>
        <p:nvPicPr>
          <p:cNvPr id="7170" name="Picture 2">
            <a:extLst>
              <a:ext uri="{FF2B5EF4-FFF2-40B4-BE49-F238E27FC236}">
                <a16:creationId xmlns:a16="http://schemas.microsoft.com/office/drawing/2014/main" id="{6A87C93C-C6B4-185D-4F31-F5CC78D07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675" y="233680"/>
            <a:ext cx="4577607" cy="29159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626ED8F-830A-862F-FD3D-B76F7A53B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675" y="3367180"/>
            <a:ext cx="4537112" cy="30381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eadstart to HTML5. A Quick Guide to HTML5 for beginners | by Gayathri  Ramesh | Workspace | Medium">
            <a:extLst>
              <a:ext uri="{FF2B5EF4-FFF2-40B4-BE49-F238E27FC236}">
                <a16:creationId xmlns:a16="http://schemas.microsoft.com/office/drawing/2014/main" id="{1A436B31-3885-FEC1-BBFD-44D980B80A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84" y="4206240"/>
            <a:ext cx="5943036"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4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2BF9-7211-0718-29FD-A427CC13EC8E}"/>
              </a:ext>
            </a:extLst>
          </p:cNvPr>
          <p:cNvSpPr>
            <a:spLocks noGrp="1"/>
          </p:cNvSpPr>
          <p:nvPr>
            <p:ph type="title"/>
          </p:nvPr>
        </p:nvSpPr>
        <p:spPr/>
        <p:txBody>
          <a:bodyPr/>
          <a:lstStyle/>
          <a:p>
            <a:r>
              <a:rPr lang="en-US" altLang="en-US" dirty="0"/>
              <a:t>Lists - numbered</a:t>
            </a:r>
            <a:endParaRPr lang="en-US" dirty="0"/>
          </a:p>
        </p:txBody>
      </p:sp>
      <p:sp>
        <p:nvSpPr>
          <p:cNvPr id="4" name="Rectangle 3">
            <a:extLst>
              <a:ext uri="{FF2B5EF4-FFF2-40B4-BE49-F238E27FC236}">
                <a16:creationId xmlns:a16="http://schemas.microsoft.com/office/drawing/2014/main" id="{11611CBF-85AA-3AE6-C15C-0C2EFBF50E9F}"/>
              </a:ext>
            </a:extLst>
          </p:cNvPr>
          <p:cNvSpPr txBox="1">
            <a:spLocks noChangeArrowheads="1"/>
          </p:cNvSpPr>
          <p:nvPr/>
        </p:nvSpPr>
        <p:spPr>
          <a:xfrm>
            <a:off x="894080" y="1976120"/>
            <a:ext cx="3810000" cy="453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r>
              <a:rPr lang="en-US" altLang="en-US" sz="2400"/>
              <a:t>Numbered Lists that starts with 4:</a:t>
            </a:r>
          </a:p>
          <a:p>
            <a:pPr lvl="1">
              <a:lnSpc>
                <a:spcPct val="90000"/>
              </a:lnSpc>
              <a:buFont typeface="Wingdings" panose="05000000000000000000" pitchFamily="2" charset="2"/>
              <a:buNone/>
            </a:pPr>
            <a:r>
              <a:rPr lang="en-US" altLang="en-US" sz="2200"/>
              <a:t>&lt;OL start="4"&gt;</a:t>
            </a:r>
          </a:p>
          <a:p>
            <a:pPr lvl="2">
              <a:lnSpc>
                <a:spcPct val="90000"/>
              </a:lnSpc>
              <a:buFont typeface="Wingdings" panose="05000000000000000000" pitchFamily="2" charset="2"/>
              <a:buNone/>
            </a:pPr>
            <a:r>
              <a:rPr lang="en-US" altLang="en-US" sz="2100"/>
              <a:t>&lt;LI&gt; oranges &lt;/LI&gt;</a:t>
            </a:r>
          </a:p>
          <a:p>
            <a:pPr lvl="2">
              <a:lnSpc>
                <a:spcPct val="90000"/>
              </a:lnSpc>
              <a:buFont typeface="Wingdings" panose="05000000000000000000" pitchFamily="2" charset="2"/>
              <a:buNone/>
            </a:pPr>
            <a:r>
              <a:rPr lang="en-US" altLang="en-US" sz="2100"/>
              <a:t>&lt;LI&gt; peaches &lt;/LI&gt;</a:t>
            </a:r>
          </a:p>
          <a:p>
            <a:pPr lvl="2">
              <a:lnSpc>
                <a:spcPct val="90000"/>
              </a:lnSpc>
              <a:buFont typeface="Wingdings" panose="05000000000000000000" pitchFamily="2" charset="2"/>
              <a:buNone/>
            </a:pPr>
            <a:r>
              <a:rPr lang="en-US" altLang="en-US" sz="2100"/>
              <a:t>&lt;LI&gt; grapes &lt;/LI&gt;</a:t>
            </a:r>
          </a:p>
          <a:p>
            <a:pPr lvl="1">
              <a:lnSpc>
                <a:spcPct val="90000"/>
              </a:lnSpc>
              <a:buFont typeface="Wingdings" panose="05000000000000000000" pitchFamily="2" charset="2"/>
              <a:buNone/>
            </a:pPr>
            <a:r>
              <a:rPr lang="en-US" altLang="en-US" sz="2200"/>
              <a:t>&lt;/OL&gt;</a:t>
            </a:r>
            <a:endParaRPr lang="en-US" altLang="en-US" sz="2200" dirty="0"/>
          </a:p>
        </p:txBody>
      </p:sp>
      <p:sp>
        <p:nvSpPr>
          <p:cNvPr id="5" name="Rectangle 4">
            <a:extLst>
              <a:ext uri="{FF2B5EF4-FFF2-40B4-BE49-F238E27FC236}">
                <a16:creationId xmlns:a16="http://schemas.microsoft.com/office/drawing/2014/main" id="{33561DD3-4A60-4E42-0035-EA9A7B58DC4C}"/>
              </a:ext>
            </a:extLst>
          </p:cNvPr>
          <p:cNvSpPr txBox="1">
            <a:spLocks noChangeArrowheads="1"/>
          </p:cNvSpPr>
          <p:nvPr/>
        </p:nvSpPr>
        <p:spPr>
          <a:xfrm>
            <a:off x="5821680" y="1732280"/>
            <a:ext cx="5892800" cy="453072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r>
              <a:rPr lang="en-US" altLang="en-US" sz="2400"/>
              <a:t>Numbered Lists with different ordering:</a:t>
            </a:r>
          </a:p>
          <a:p>
            <a:pPr lvl="1">
              <a:lnSpc>
                <a:spcPct val="90000"/>
              </a:lnSpc>
              <a:buFont typeface="Wingdings" panose="05000000000000000000" pitchFamily="2" charset="2"/>
              <a:buNone/>
            </a:pPr>
            <a:r>
              <a:rPr lang="en-US" altLang="en-US" sz="2200"/>
              <a:t>&lt;OL type="a"&gt;</a:t>
            </a:r>
          </a:p>
          <a:p>
            <a:pPr lvl="2">
              <a:lnSpc>
                <a:spcPct val="90000"/>
              </a:lnSpc>
              <a:buFont typeface="Wingdings" panose="05000000000000000000" pitchFamily="2" charset="2"/>
              <a:buNone/>
            </a:pPr>
            <a:r>
              <a:rPr lang="en-US" altLang="en-US" sz="2100"/>
              <a:t>&lt;LI&gt; oranges &lt;/LI&gt;</a:t>
            </a:r>
          </a:p>
          <a:p>
            <a:pPr lvl="2">
              <a:lnSpc>
                <a:spcPct val="90000"/>
              </a:lnSpc>
              <a:buFont typeface="Wingdings" panose="05000000000000000000" pitchFamily="2" charset="2"/>
              <a:buNone/>
            </a:pPr>
            <a:r>
              <a:rPr lang="en-US" altLang="en-US" sz="2100"/>
              <a:t>&lt;LI&gt; peaches &lt;/LI&gt;</a:t>
            </a:r>
          </a:p>
          <a:p>
            <a:pPr lvl="2">
              <a:lnSpc>
                <a:spcPct val="90000"/>
              </a:lnSpc>
              <a:buFont typeface="Wingdings" panose="05000000000000000000" pitchFamily="2" charset="2"/>
              <a:buNone/>
            </a:pPr>
            <a:r>
              <a:rPr lang="en-US" altLang="en-US" sz="2100"/>
              <a:t>&lt;LI&gt; grapes &lt;/LI&gt;</a:t>
            </a:r>
          </a:p>
          <a:p>
            <a:pPr lvl="1">
              <a:lnSpc>
                <a:spcPct val="90000"/>
              </a:lnSpc>
              <a:buFont typeface="Wingdings" panose="05000000000000000000" pitchFamily="2" charset="2"/>
              <a:buNone/>
            </a:pPr>
            <a:r>
              <a:rPr lang="en-US" altLang="en-US" sz="2200"/>
              <a:t>&lt;/OL&gt;</a:t>
            </a:r>
          </a:p>
          <a:p>
            <a:pPr lvl="1">
              <a:lnSpc>
                <a:spcPct val="90000"/>
              </a:lnSpc>
              <a:buFont typeface="Wingdings" panose="05000000000000000000" pitchFamily="2" charset="2"/>
              <a:buNone/>
            </a:pPr>
            <a:endParaRPr lang="en-US" altLang="en-US" sz="2200"/>
          </a:p>
          <a:p>
            <a:pPr lvl="1">
              <a:lnSpc>
                <a:spcPct val="90000"/>
              </a:lnSpc>
              <a:buFont typeface="Wingdings" panose="05000000000000000000" pitchFamily="2" charset="2"/>
              <a:buNone/>
            </a:pPr>
            <a:r>
              <a:rPr lang="en-US" altLang="en-US" sz="2200"/>
              <a:t>type="a":</a:t>
            </a:r>
            <a:r>
              <a:rPr lang="en-US" altLang="en-US" sz="2200">
                <a:latin typeface="Times New Roman" panose="02020603050405020304" pitchFamily="18" charset="0"/>
              </a:rPr>
              <a:t> a, b, c</a:t>
            </a:r>
          </a:p>
          <a:p>
            <a:pPr lvl="1">
              <a:lnSpc>
                <a:spcPct val="90000"/>
              </a:lnSpc>
              <a:buFont typeface="Wingdings" panose="05000000000000000000" pitchFamily="2" charset="2"/>
              <a:buNone/>
            </a:pPr>
            <a:r>
              <a:rPr lang="en-US" altLang="en-US" sz="2200"/>
              <a:t>type="A":</a:t>
            </a:r>
            <a:r>
              <a:rPr lang="en-US" altLang="en-US" sz="2200">
                <a:latin typeface="Times New Roman" panose="02020603050405020304" pitchFamily="18" charset="0"/>
              </a:rPr>
              <a:t> A, B, C</a:t>
            </a:r>
          </a:p>
          <a:p>
            <a:pPr lvl="1">
              <a:lnSpc>
                <a:spcPct val="90000"/>
              </a:lnSpc>
              <a:buFont typeface="Wingdings" panose="05000000000000000000" pitchFamily="2" charset="2"/>
              <a:buNone/>
            </a:pPr>
            <a:r>
              <a:rPr lang="en-US" altLang="en-US" sz="2200"/>
              <a:t>type="i":</a:t>
            </a:r>
            <a:r>
              <a:rPr lang="en-US" altLang="en-US" sz="2200">
                <a:latin typeface="Times New Roman" panose="02020603050405020304" pitchFamily="18" charset="0"/>
              </a:rPr>
              <a:t> i, ii, iii</a:t>
            </a:r>
          </a:p>
          <a:p>
            <a:pPr lvl="1">
              <a:lnSpc>
                <a:spcPct val="90000"/>
              </a:lnSpc>
              <a:buFont typeface="Wingdings" panose="05000000000000000000" pitchFamily="2" charset="2"/>
              <a:buNone/>
            </a:pPr>
            <a:r>
              <a:rPr lang="en-US" altLang="en-US" sz="2200"/>
              <a:t>type="</a:t>
            </a:r>
            <a:r>
              <a:rPr lang="en-US" altLang="en-US" sz="2200">
                <a:latin typeface="Times New Roman" panose="02020603050405020304" pitchFamily="18" charset="0"/>
              </a:rPr>
              <a:t>I</a:t>
            </a:r>
            <a:r>
              <a:rPr lang="en-US" altLang="en-US" sz="2200"/>
              <a:t>":</a:t>
            </a:r>
            <a:r>
              <a:rPr lang="en-US" altLang="en-US" sz="2200">
                <a:latin typeface="Times New Roman" panose="02020603050405020304" pitchFamily="18" charset="0"/>
              </a:rPr>
              <a:t> I, II, III</a:t>
            </a:r>
            <a:endParaRPr lang="en-US" altLang="en-US" sz="2200" dirty="0">
              <a:latin typeface="Times New Roman" panose="02020603050405020304" pitchFamily="18" charset="0"/>
            </a:endParaRPr>
          </a:p>
        </p:txBody>
      </p:sp>
    </p:spTree>
    <p:extLst>
      <p:ext uri="{BB962C8B-B14F-4D97-AF65-F5344CB8AC3E}">
        <p14:creationId xmlns:p14="http://schemas.microsoft.com/office/powerpoint/2010/main" val="262460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EA77-E6AE-9986-7683-77E86151023F}"/>
              </a:ext>
            </a:extLst>
          </p:cNvPr>
          <p:cNvSpPr>
            <a:spLocks noGrp="1"/>
          </p:cNvSpPr>
          <p:nvPr>
            <p:ph type="title"/>
          </p:nvPr>
        </p:nvSpPr>
        <p:spPr>
          <a:xfrm>
            <a:off x="595311" y="584798"/>
            <a:ext cx="9404723" cy="1400530"/>
          </a:xfrm>
        </p:spPr>
        <p:txBody>
          <a:bodyPr/>
          <a:lstStyle/>
          <a:p>
            <a:r>
              <a:rPr lang="en-US" altLang="en-US" dirty="0"/>
              <a:t>Lists – un-numbered</a:t>
            </a:r>
            <a:endParaRPr lang="en-US" dirty="0"/>
          </a:p>
        </p:txBody>
      </p:sp>
      <p:sp>
        <p:nvSpPr>
          <p:cNvPr id="4" name="Rectangle 10">
            <a:extLst>
              <a:ext uri="{FF2B5EF4-FFF2-40B4-BE49-F238E27FC236}">
                <a16:creationId xmlns:a16="http://schemas.microsoft.com/office/drawing/2014/main" id="{A7EE433D-F8C1-7433-C2F6-9EB8753FBF4D}"/>
              </a:ext>
            </a:extLst>
          </p:cNvPr>
          <p:cNvSpPr>
            <a:spLocks noGrp="1" noChangeArrowheads="1"/>
          </p:cNvSpPr>
          <p:nvPr>
            <p:ph idx="1"/>
          </p:nvPr>
        </p:nvSpPr>
        <p:spPr>
          <a:xfrm>
            <a:off x="1174433" y="1985328"/>
            <a:ext cx="4027487" cy="3907472"/>
          </a:xfrm>
        </p:spPr>
        <p:txBody>
          <a:bodyPr/>
          <a:lstStyle/>
          <a:p>
            <a:r>
              <a:rPr lang="en-US" altLang="en-US" sz="2400" dirty="0"/>
              <a:t>Unnumbered Lists: </a:t>
            </a:r>
          </a:p>
          <a:p>
            <a:pPr lvl="1">
              <a:buFont typeface="Wingdings" panose="05000000000000000000" pitchFamily="2" charset="2"/>
              <a:buNone/>
            </a:pPr>
            <a:r>
              <a:rPr lang="en-US" altLang="en-US" sz="2200" dirty="0"/>
              <a:t>&lt;UL&gt;</a:t>
            </a:r>
          </a:p>
          <a:p>
            <a:pPr lvl="2">
              <a:buFont typeface="Wingdings" panose="05000000000000000000" pitchFamily="2" charset="2"/>
              <a:buNone/>
            </a:pPr>
            <a:r>
              <a:rPr lang="en-US" altLang="en-US" sz="2100" dirty="0"/>
              <a:t>&lt;LI&gt; apples &lt;/LI&gt;</a:t>
            </a:r>
          </a:p>
          <a:p>
            <a:pPr lvl="2">
              <a:buFont typeface="Wingdings" panose="05000000000000000000" pitchFamily="2" charset="2"/>
              <a:buNone/>
            </a:pPr>
            <a:r>
              <a:rPr lang="en-US" altLang="en-US" sz="2100" dirty="0"/>
              <a:t>&lt;LI&gt; bananas &lt;/LI&gt;</a:t>
            </a:r>
          </a:p>
          <a:p>
            <a:pPr lvl="2">
              <a:buFont typeface="Wingdings" panose="05000000000000000000" pitchFamily="2" charset="2"/>
              <a:buNone/>
            </a:pPr>
            <a:r>
              <a:rPr lang="en-US" altLang="en-US" sz="2100" dirty="0"/>
              <a:t>&lt;LI&gt; grapefruit &lt;/LI&gt;</a:t>
            </a:r>
          </a:p>
          <a:p>
            <a:pPr lvl="1">
              <a:buFont typeface="Wingdings" panose="05000000000000000000" pitchFamily="2" charset="2"/>
              <a:buNone/>
            </a:pPr>
            <a:r>
              <a:rPr lang="en-US" altLang="en-US" sz="2200" dirty="0"/>
              <a:t>&lt;/UL&gt;</a:t>
            </a:r>
          </a:p>
          <a:p>
            <a:pPr lvl="1">
              <a:buFont typeface="Wingdings" panose="05000000000000000000" pitchFamily="2" charset="2"/>
              <a:buNone/>
            </a:pPr>
            <a:endParaRPr lang="en-US" altLang="en-US" sz="2200" dirty="0"/>
          </a:p>
          <a:p>
            <a:pPr lvl="1">
              <a:buFont typeface="Wingdings" panose="05000000000000000000" pitchFamily="2" charset="2"/>
              <a:buNone/>
            </a:pPr>
            <a:endParaRPr lang="en-US" altLang="en-US" sz="2200" dirty="0"/>
          </a:p>
        </p:txBody>
      </p:sp>
      <p:sp>
        <p:nvSpPr>
          <p:cNvPr id="6" name="Rectangle 11">
            <a:extLst>
              <a:ext uri="{FF2B5EF4-FFF2-40B4-BE49-F238E27FC236}">
                <a16:creationId xmlns:a16="http://schemas.microsoft.com/office/drawing/2014/main" id="{154A7401-EF2F-1141-7334-DC25D4F398E7}"/>
              </a:ext>
            </a:extLst>
          </p:cNvPr>
          <p:cNvSpPr txBox="1">
            <a:spLocks noChangeArrowheads="1"/>
          </p:cNvSpPr>
          <p:nvPr/>
        </p:nvSpPr>
        <p:spPr>
          <a:xfrm>
            <a:off x="6096000" y="1849755"/>
            <a:ext cx="5173663" cy="453072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en-US" sz="2400" dirty="0"/>
              <a:t>Unnumbered Lists with different pointer types:</a:t>
            </a:r>
          </a:p>
          <a:p>
            <a:pPr lvl="1">
              <a:buFont typeface="Wingdings" panose="05000000000000000000" pitchFamily="2" charset="2"/>
              <a:buNone/>
            </a:pPr>
            <a:r>
              <a:rPr lang="en-US" altLang="en-US" sz="2200" dirty="0"/>
              <a:t>&lt;UL type="square"&gt;</a:t>
            </a:r>
          </a:p>
          <a:p>
            <a:pPr lvl="2">
              <a:buFont typeface="Wingdings" panose="05000000000000000000" pitchFamily="2" charset="2"/>
              <a:buNone/>
            </a:pPr>
            <a:r>
              <a:rPr lang="en-US" altLang="en-US" sz="2100" dirty="0"/>
              <a:t>&lt;LI&gt; oranges &lt;/LI&gt;</a:t>
            </a:r>
          </a:p>
          <a:p>
            <a:pPr lvl="2">
              <a:buFont typeface="Wingdings" panose="05000000000000000000" pitchFamily="2" charset="2"/>
              <a:buNone/>
            </a:pPr>
            <a:r>
              <a:rPr lang="en-US" altLang="en-US" sz="2100" dirty="0"/>
              <a:t>&lt;LI&gt; peaches &lt;/LI&gt;</a:t>
            </a:r>
          </a:p>
          <a:p>
            <a:pPr lvl="2">
              <a:buFont typeface="Wingdings" panose="05000000000000000000" pitchFamily="2" charset="2"/>
              <a:buNone/>
            </a:pPr>
            <a:r>
              <a:rPr lang="en-US" altLang="en-US" sz="2100" dirty="0"/>
              <a:t>&lt;LI&gt; grapes &lt;/LI&gt;</a:t>
            </a:r>
          </a:p>
          <a:p>
            <a:pPr lvl="1">
              <a:buFont typeface="Wingdings" panose="05000000000000000000" pitchFamily="2" charset="2"/>
              <a:buNone/>
            </a:pPr>
            <a:r>
              <a:rPr lang="en-US" altLang="en-US" sz="2200" dirty="0"/>
              <a:t>&lt;/UL&gt;</a:t>
            </a:r>
          </a:p>
          <a:p>
            <a:pPr lvl="1">
              <a:buFont typeface="Wingdings" panose="05000000000000000000" pitchFamily="2" charset="2"/>
              <a:buNone/>
            </a:pPr>
            <a:endParaRPr lang="en-US" altLang="en-US" sz="2200" dirty="0"/>
          </a:p>
          <a:p>
            <a:pPr lvl="1">
              <a:buFont typeface="Wingdings" panose="05000000000000000000" pitchFamily="2" charset="2"/>
              <a:buNone/>
            </a:pPr>
            <a:r>
              <a:rPr lang="en-US" altLang="en-US" sz="2200" dirty="0"/>
              <a:t>type="square"</a:t>
            </a:r>
          </a:p>
          <a:p>
            <a:pPr lvl="1">
              <a:buFont typeface="Wingdings" panose="05000000000000000000" pitchFamily="2" charset="2"/>
              <a:buNone/>
            </a:pPr>
            <a:r>
              <a:rPr lang="en-US" altLang="en-US" sz="2200" dirty="0"/>
              <a:t>type="disc"</a:t>
            </a:r>
          </a:p>
          <a:p>
            <a:pPr lvl="1">
              <a:buFont typeface="Wingdings" panose="05000000000000000000" pitchFamily="2" charset="2"/>
              <a:buNone/>
            </a:pPr>
            <a:r>
              <a:rPr lang="en-US" altLang="en-US" sz="2200" dirty="0"/>
              <a:t>type="circle"</a:t>
            </a:r>
          </a:p>
          <a:p>
            <a:pPr lvl="1">
              <a:buFont typeface="Wingdings" panose="05000000000000000000" pitchFamily="2" charset="2"/>
              <a:buNone/>
            </a:pPr>
            <a:endParaRPr lang="en-US" altLang="en-US" sz="2200" dirty="0"/>
          </a:p>
        </p:txBody>
      </p:sp>
    </p:spTree>
    <p:extLst>
      <p:ext uri="{BB962C8B-B14F-4D97-AF65-F5344CB8AC3E}">
        <p14:creationId xmlns:p14="http://schemas.microsoft.com/office/powerpoint/2010/main" val="367725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F0E7-513F-7FE1-E574-52245FB623E6}"/>
              </a:ext>
            </a:extLst>
          </p:cNvPr>
          <p:cNvSpPr>
            <a:spLocks noGrp="1"/>
          </p:cNvSpPr>
          <p:nvPr>
            <p:ph type="title"/>
          </p:nvPr>
        </p:nvSpPr>
        <p:spPr/>
        <p:txBody>
          <a:bodyPr/>
          <a:lstStyle/>
          <a:p>
            <a:r>
              <a:rPr lang="en-US" altLang="en-US" dirty="0"/>
              <a:t>Formatting</a:t>
            </a:r>
            <a:endParaRPr lang="en-US" dirty="0"/>
          </a:p>
        </p:txBody>
      </p:sp>
      <p:sp>
        <p:nvSpPr>
          <p:cNvPr id="3" name="Content Placeholder 2">
            <a:extLst>
              <a:ext uri="{FF2B5EF4-FFF2-40B4-BE49-F238E27FC236}">
                <a16:creationId xmlns:a16="http://schemas.microsoft.com/office/drawing/2014/main" id="{CBD4C3BB-B722-66C1-82EB-4689F488E2B7}"/>
              </a:ext>
            </a:extLst>
          </p:cNvPr>
          <p:cNvSpPr>
            <a:spLocks noGrp="1"/>
          </p:cNvSpPr>
          <p:nvPr>
            <p:ph idx="1"/>
          </p:nvPr>
        </p:nvSpPr>
        <p:spPr/>
        <p:txBody>
          <a:bodyPr>
            <a:normAutofit fontScale="92500" lnSpcReduction="10000"/>
          </a:bodyPr>
          <a:lstStyle/>
          <a:p>
            <a:pPr eaLnBrk="0" hangingPunct="0"/>
            <a:r>
              <a:rPr lang="en-US" altLang="en-US" sz="2000" dirty="0"/>
              <a:t>&lt;p&gt;An example of &lt;b&gt;Bold Text&lt;/b&gt; &lt;/p&gt;</a:t>
            </a:r>
            <a:br>
              <a:rPr lang="en-US" altLang="en-US" sz="2000" dirty="0"/>
            </a:br>
            <a:r>
              <a:rPr lang="en-US" altLang="en-US" sz="2000" dirty="0"/>
              <a:t>&lt;p&gt;An example of &lt;</a:t>
            </a:r>
            <a:r>
              <a:rPr lang="en-US" altLang="en-US" sz="2000" dirty="0" err="1"/>
              <a:t>em</a:t>
            </a:r>
            <a:r>
              <a:rPr lang="en-US" altLang="en-US" sz="2000" dirty="0"/>
              <a:t>&gt;Emphasized Text&lt;/</a:t>
            </a:r>
            <a:r>
              <a:rPr lang="en-US" altLang="en-US" sz="2000" dirty="0" err="1"/>
              <a:t>em</a:t>
            </a:r>
            <a:r>
              <a:rPr lang="en-US" altLang="en-US" sz="2000" dirty="0"/>
              <a:t>&gt; &lt;/p&gt;</a:t>
            </a:r>
            <a:br>
              <a:rPr lang="en-US" altLang="en-US" sz="2000" dirty="0"/>
            </a:br>
            <a:r>
              <a:rPr lang="en-US" altLang="en-US" sz="2000" dirty="0"/>
              <a:t>&lt;p&gt;An example of &lt;strong&gt;Strong Text&lt;/strong&gt; &lt;/p&gt;</a:t>
            </a:r>
            <a:br>
              <a:rPr lang="en-US" altLang="en-US" sz="2000" dirty="0"/>
            </a:br>
            <a:r>
              <a:rPr lang="en-US" altLang="en-US" sz="2000" dirty="0"/>
              <a:t>&lt;p&gt;An example of &lt;</a:t>
            </a:r>
            <a:r>
              <a:rPr lang="en-US" altLang="en-US" sz="2000" dirty="0" err="1"/>
              <a:t>i</a:t>
            </a:r>
            <a:r>
              <a:rPr lang="en-US" altLang="en-US" sz="2000" dirty="0"/>
              <a:t>&gt;Italic Text&lt;/</a:t>
            </a:r>
            <a:r>
              <a:rPr lang="en-US" altLang="en-US" sz="2000" dirty="0" err="1"/>
              <a:t>i</a:t>
            </a:r>
            <a:r>
              <a:rPr lang="en-US" altLang="en-US" sz="2000" dirty="0"/>
              <a:t>&gt; &lt;/p&gt;</a:t>
            </a:r>
            <a:br>
              <a:rPr lang="en-US" altLang="en-US" sz="2000" dirty="0"/>
            </a:br>
            <a:r>
              <a:rPr lang="en-US" altLang="en-US" sz="2000" dirty="0"/>
              <a:t>&lt;p&gt;An example of &lt;sup&gt;superscripted Text&lt;/sup&gt; &lt;/p&gt;</a:t>
            </a:r>
            <a:br>
              <a:rPr lang="en-US" altLang="en-US" sz="2000" dirty="0"/>
            </a:br>
            <a:r>
              <a:rPr lang="en-US" altLang="en-US" sz="2000" dirty="0"/>
              <a:t>&lt;p&gt;An example of &lt;sub&gt;subscripted Text&lt;/sub&gt; &lt;/p&gt;</a:t>
            </a:r>
            <a:br>
              <a:rPr lang="en-US" altLang="en-US" sz="2000" dirty="0"/>
            </a:br>
            <a:r>
              <a:rPr lang="en-US" altLang="en-US" sz="2000" dirty="0"/>
              <a:t>&lt;p&gt;An example of &lt;del&gt;</a:t>
            </a:r>
            <a:r>
              <a:rPr lang="en-US" altLang="en-US" sz="2000" dirty="0" err="1"/>
              <a:t>struckthrough</a:t>
            </a:r>
            <a:r>
              <a:rPr lang="en-US" altLang="en-US" sz="2000" dirty="0"/>
              <a:t> Text&lt;/del&gt; &lt;/p&gt;</a:t>
            </a:r>
            <a:br>
              <a:rPr lang="en-US" altLang="en-US" sz="2000" dirty="0"/>
            </a:br>
            <a:r>
              <a:rPr lang="en-US" altLang="en-US" sz="2000" dirty="0"/>
              <a:t>&lt;p&gt;An example of &lt;code&gt;Computer Code Text&lt;/code&gt; &lt;/p&gt;</a:t>
            </a:r>
          </a:p>
          <a:p>
            <a:pPr eaLnBrk="0" hangingPunct="0"/>
            <a:r>
              <a:rPr lang="en-US" altLang="en-US" sz="2000" dirty="0"/>
              <a:t>&lt;center&gt;Centering of text in page&lt;/center&gt; </a:t>
            </a:r>
          </a:p>
          <a:p>
            <a:pPr eaLnBrk="0" hangingPunct="0"/>
            <a:r>
              <a:rPr lang="en-US" altLang="en-US" sz="2000" dirty="0"/>
              <a:t>&lt;p&gt;An example of &lt;font face=“”&gt;Emphasized Text&lt;/</a:t>
            </a:r>
            <a:r>
              <a:rPr lang="en-US" altLang="en-US" sz="2000" dirty="0" err="1"/>
              <a:t>em</a:t>
            </a:r>
            <a:r>
              <a:rPr lang="en-US" altLang="en-US" sz="2000" dirty="0"/>
              <a:t>&gt; &lt;/p&gt;</a:t>
            </a:r>
            <a:br>
              <a:rPr lang="en-US" altLang="en-US" sz="2000" dirty="0"/>
            </a:br>
            <a:r>
              <a:rPr lang="en-US" altLang="en-US" sz="2000" dirty="0"/>
              <a:t>&lt;p&gt;An example of &lt;font size =“”&gt;Strong Text&lt;/strong&gt; &lt;/p&gt;</a:t>
            </a:r>
            <a:br>
              <a:rPr lang="en-US" altLang="en-US" sz="2000" dirty="0"/>
            </a:br>
            <a:r>
              <a:rPr lang="en-US" altLang="en-US" sz="2000" dirty="0"/>
              <a:t>&lt;p&gt;An example of &lt;</a:t>
            </a:r>
            <a:r>
              <a:rPr lang="en-US" altLang="en-US" dirty="0"/>
              <a:t>font color=“”</a:t>
            </a:r>
            <a:r>
              <a:rPr lang="en-US" altLang="en-US" sz="2000" dirty="0"/>
              <a:t>&gt;Italic Text&lt;/</a:t>
            </a:r>
            <a:r>
              <a:rPr lang="en-US" altLang="en-US" sz="2000" dirty="0" err="1"/>
              <a:t>i</a:t>
            </a:r>
            <a:r>
              <a:rPr lang="en-US" altLang="en-US" sz="2000" dirty="0"/>
              <a:t>&gt; &lt;/p&gt;</a:t>
            </a:r>
            <a:br>
              <a:rPr lang="en-US" altLang="en-US" sz="2000" dirty="0"/>
            </a:br>
            <a:endParaRPr lang="en-US" altLang="en-US" sz="2000" dirty="0"/>
          </a:p>
          <a:p>
            <a:pPr eaLnBrk="0" hangingPunct="0"/>
            <a:r>
              <a:rPr lang="en-US" b="1" i="0" dirty="0">
                <a:effectLst/>
                <a:latin typeface="inter-regular"/>
              </a:rPr>
              <a:t>&lt;mark&gt;</a:t>
            </a:r>
            <a:r>
              <a:rPr lang="en-US" dirty="0">
                <a:latin typeface="inter-regular"/>
              </a:rPr>
              <a:t>Text to be highlighted</a:t>
            </a:r>
            <a:r>
              <a:rPr lang="en-US" b="1" i="0" dirty="0">
                <a:effectLst/>
                <a:latin typeface="inter-regular"/>
              </a:rPr>
              <a:t>&lt;/mark&gt;</a:t>
            </a:r>
            <a:r>
              <a:rPr lang="en-US" b="0" i="0" dirty="0">
                <a:effectLst/>
                <a:latin typeface="inter-regular"/>
              </a:rPr>
              <a:t>  </a:t>
            </a:r>
          </a:p>
          <a:p>
            <a:pPr eaLnBrk="0" hangingPunct="0"/>
            <a:endParaRPr lang="en-US" altLang="en-US" sz="2000" dirty="0"/>
          </a:p>
          <a:p>
            <a:endParaRPr lang="en-US" dirty="0"/>
          </a:p>
        </p:txBody>
      </p:sp>
      <p:sp>
        <p:nvSpPr>
          <p:cNvPr id="4" name="Rectangle 1">
            <a:extLst>
              <a:ext uri="{FF2B5EF4-FFF2-40B4-BE49-F238E27FC236}">
                <a16:creationId xmlns:a16="http://schemas.microsoft.com/office/drawing/2014/main" id="{7495B695-EC8F-A72A-EEE7-CBE710654974}"/>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0C0D0E"/>
                </a:solidFill>
                <a:effectLst/>
                <a:latin typeface="inherit"/>
              </a:rPr>
              <a:t>font family with </a:t>
            </a:r>
            <a:r>
              <a:rPr kumimoji="0" lang="en-US" altLang="en-US" sz="1000" b="0" i="0" u="none" strike="noStrike" cap="none" normalizeH="0" baseline="0">
                <a:ln>
                  <a:noFill/>
                </a:ln>
                <a:solidFill>
                  <a:srgbClr val="0C0D0E"/>
                </a:solidFill>
                <a:effectLst/>
                <a:latin typeface="var(--ff-mono)"/>
              </a:rPr>
              <a:t>&lt;font face=...&gt;</a:t>
            </a:r>
            <a:endParaRPr kumimoji="0" lang="en-US" altLang="en-US" sz="1100" b="0" i="0" u="none" strike="noStrike" cap="none" normalizeH="0" baseline="0">
              <a:ln>
                <a:noFill/>
              </a:ln>
              <a:solidFill>
                <a:srgbClr val="0C0D0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401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1395</TotalTime>
  <Words>3027</Words>
  <Application>Microsoft Office PowerPoint</Application>
  <PresentationFormat>Widescreen</PresentationFormat>
  <Paragraphs>275</Paragraphs>
  <Slides>32</Slides>
  <Notes>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9" baseType="lpstr">
      <vt:lpstr>-apple-system</vt:lpstr>
      <vt:lpstr>Aptos</vt:lpstr>
      <vt:lpstr>Arial</vt:lpstr>
      <vt:lpstr>Century Gothic</vt:lpstr>
      <vt:lpstr>Courier New</vt:lpstr>
      <vt:lpstr>inherit</vt:lpstr>
      <vt:lpstr>Inter</vt:lpstr>
      <vt:lpstr>inter-regular</vt:lpstr>
      <vt:lpstr>Symbol</vt:lpstr>
      <vt:lpstr>Times</vt:lpstr>
      <vt:lpstr>times new roman</vt:lpstr>
      <vt:lpstr>times new roman</vt:lpstr>
      <vt:lpstr>var(--ff-mono)</vt:lpstr>
      <vt:lpstr>Wingdings</vt:lpstr>
      <vt:lpstr>Wingdings 3</vt:lpstr>
      <vt:lpstr>Ion</vt:lpstr>
      <vt:lpstr>Packager Shell Object</vt:lpstr>
      <vt:lpstr>HTML and CSS</vt:lpstr>
      <vt:lpstr>PowerPoint Presentation</vt:lpstr>
      <vt:lpstr>Introduction</vt:lpstr>
      <vt:lpstr>History</vt:lpstr>
      <vt:lpstr>Basic HTML Tags</vt:lpstr>
      <vt:lpstr>Table</vt:lpstr>
      <vt:lpstr>Lists - numbered</vt:lpstr>
      <vt:lpstr>Lists – un-numbered</vt:lpstr>
      <vt:lpstr>Formatting</vt:lpstr>
      <vt:lpstr>Formatting</vt:lpstr>
      <vt:lpstr>Hyperlinks </vt:lpstr>
      <vt:lpstr>Form</vt:lpstr>
      <vt:lpstr>Solve the Questions</vt:lpstr>
      <vt:lpstr>CSS</vt:lpstr>
      <vt:lpstr>What are Cascading Style Sheets?</vt:lpstr>
      <vt:lpstr>Pros and Cons of Using CSS</vt:lpstr>
      <vt:lpstr>CSS Basics</vt:lpstr>
      <vt:lpstr>CSS Rules</vt:lpstr>
      <vt:lpstr>Where do you put the styles?</vt:lpstr>
      <vt:lpstr>Hierarchy of styles</vt:lpstr>
      <vt:lpstr>!important</vt:lpstr>
      <vt:lpstr>Classes and IDs</vt:lpstr>
      <vt:lpstr>Inline vs. Block Display (HTML)</vt:lpstr>
      <vt:lpstr>Inline vs. Block Display (CSS)</vt:lpstr>
      <vt:lpstr>Example –  display: block;</vt:lpstr>
      <vt:lpstr>Example – display: inline;</vt:lpstr>
      <vt:lpstr>Example using SPAN, DIV, Class, and ID</vt:lpstr>
      <vt:lpstr>The Box Model: IE vs. CSS</vt:lpstr>
      <vt:lpstr>Absolute, Relative, Fixed, Inherit, and Static Positioning</vt:lpstr>
      <vt:lpstr>Absolute Positioning Example</vt:lpstr>
      <vt:lpstr>Relative Positioning Example</vt:lpstr>
      <vt:lpstr>Fixed Positioning – Firefox web browser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CSS</dc:title>
  <dc:creator>Shruti Wali</dc:creator>
  <cp:lastModifiedBy>Shruti Wali</cp:lastModifiedBy>
  <cp:revision>38</cp:revision>
  <dcterms:created xsi:type="dcterms:W3CDTF">2024-02-29T04:27:57Z</dcterms:created>
  <dcterms:modified xsi:type="dcterms:W3CDTF">2024-03-10T05:25:46Z</dcterms:modified>
</cp:coreProperties>
</file>