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63" r:id="rId3"/>
    <p:sldId id="258" r:id="rId4"/>
    <p:sldId id="268" r:id="rId5"/>
    <p:sldId id="270" r:id="rId6"/>
    <p:sldId id="257" r:id="rId7"/>
    <p:sldId id="262" r:id="rId8"/>
    <p:sldId id="271"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22B33-477A-40E2-AD49-56F52A671A43}"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93BD8-AB97-46DB-BFA7-7B008ABA2A77}" type="slidenum">
              <a:rPr lang="en-US" smtClean="0"/>
              <a:t>‹#›</a:t>
            </a:fld>
            <a:endParaRPr lang="en-US"/>
          </a:p>
        </p:txBody>
      </p:sp>
    </p:spTree>
    <p:extLst>
      <p:ext uri="{BB962C8B-B14F-4D97-AF65-F5344CB8AC3E}">
        <p14:creationId xmlns:p14="http://schemas.microsoft.com/office/powerpoint/2010/main" val="313204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8087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7CC45-D89E-40CB-8CD5-96A6484C80F3}"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41604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422965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3506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28414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712467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908011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97124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3839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84378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117841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7CC45-D89E-40CB-8CD5-96A6484C80F3}"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812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7CC45-D89E-40CB-8CD5-96A6484C80F3}"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1590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62417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341429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A7CC45-D89E-40CB-8CD5-96A6484C80F3}" type="datetimeFigureOut">
              <a:rPr lang="en-US" smtClean="0"/>
              <a:t>3/29/2024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296321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A7CC45-D89E-40CB-8CD5-96A6484C80F3}"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E723-2552-47A5-A54E-DD3176896DCD}" type="slidenum">
              <a:rPr lang="en-US" smtClean="0"/>
              <a:t>‹#›</a:t>
            </a:fld>
            <a:endParaRPr lang="en-US"/>
          </a:p>
        </p:txBody>
      </p:sp>
    </p:spTree>
    <p:extLst>
      <p:ext uri="{BB962C8B-B14F-4D97-AF65-F5344CB8AC3E}">
        <p14:creationId xmlns:p14="http://schemas.microsoft.com/office/powerpoint/2010/main" val="404069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A7CC45-D89E-40CB-8CD5-96A6484C80F3}" type="datetimeFigureOut">
              <a:rPr lang="en-US" smtClean="0"/>
              <a:t>3/29/2024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2F9E723-2552-47A5-A54E-DD3176896DCD}" type="slidenum">
              <a:rPr lang="en-US" smtClean="0"/>
              <a:t>‹#›</a:t>
            </a:fld>
            <a:endParaRPr lang="en-US"/>
          </a:p>
        </p:txBody>
      </p:sp>
    </p:spTree>
    <p:extLst>
      <p:ext uri="{BB962C8B-B14F-4D97-AF65-F5344CB8AC3E}">
        <p14:creationId xmlns:p14="http://schemas.microsoft.com/office/powerpoint/2010/main" val="14633476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D222-5361-0A5E-5BB2-34C48ECFBA18}"/>
              </a:ext>
            </a:extLst>
          </p:cNvPr>
          <p:cNvSpPr>
            <a:spLocks noGrp="1"/>
          </p:cNvSpPr>
          <p:nvPr>
            <p:ph type="ctrTitle"/>
          </p:nvPr>
        </p:nvSpPr>
        <p:spPr>
          <a:xfrm>
            <a:off x="1376680" y="867388"/>
            <a:ext cx="9144000" cy="1641490"/>
          </a:xfrm>
        </p:spPr>
        <p:txBody>
          <a:bodyPr/>
          <a:lstStyle/>
          <a:p>
            <a:r>
              <a:rPr lang="en-US" dirty="0" err="1"/>
              <a:t>Javascript</a:t>
            </a:r>
            <a:endParaRPr lang="en-US" dirty="0"/>
          </a:p>
        </p:txBody>
      </p:sp>
      <p:sp>
        <p:nvSpPr>
          <p:cNvPr id="3" name="Subtitle 2">
            <a:extLst>
              <a:ext uri="{FF2B5EF4-FFF2-40B4-BE49-F238E27FC236}">
                <a16:creationId xmlns:a16="http://schemas.microsoft.com/office/drawing/2014/main" id="{39970DA3-E9DA-346C-51E6-42FB4D562684}"/>
              </a:ext>
            </a:extLst>
          </p:cNvPr>
          <p:cNvSpPr>
            <a:spLocks noGrp="1"/>
          </p:cNvSpPr>
          <p:nvPr>
            <p:ph type="subTitle" idx="1"/>
          </p:nvPr>
        </p:nvSpPr>
        <p:spPr/>
        <p:txBody>
          <a:bodyPr/>
          <a:lstStyle/>
          <a:p>
            <a:r>
              <a:rPr lang="en-US" dirty="0"/>
              <a:t>															Shruti Wali</a:t>
            </a:r>
          </a:p>
        </p:txBody>
      </p:sp>
    </p:spTree>
    <p:extLst>
      <p:ext uri="{BB962C8B-B14F-4D97-AF65-F5344CB8AC3E}">
        <p14:creationId xmlns:p14="http://schemas.microsoft.com/office/powerpoint/2010/main" val="242656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338-20EE-298D-875C-3FF9F21CF9CC}"/>
              </a:ext>
            </a:extLst>
          </p:cNvPr>
          <p:cNvSpPr>
            <a:spLocks noGrp="1"/>
          </p:cNvSpPr>
          <p:nvPr>
            <p:ph type="title"/>
          </p:nvPr>
        </p:nvSpPr>
        <p:spPr/>
        <p:txBody>
          <a:bodyPr/>
          <a:lstStyle/>
          <a:p>
            <a:r>
              <a:rPr lang="en-US" b="1" i="0" dirty="0">
                <a:solidFill>
                  <a:schemeClr val="tx1"/>
                </a:solidFill>
                <a:effectLst/>
                <a:latin typeface="sohne"/>
              </a:rPr>
              <a:t>Asynchronous Programming in JavaScript with Async &amp; Await</a:t>
            </a:r>
            <a:br>
              <a:rPr lang="en-US" b="1" i="0" dirty="0">
                <a:solidFill>
                  <a:schemeClr val="tx1"/>
                </a:solidFill>
                <a:effectLst/>
                <a:latin typeface="sohne"/>
              </a:rPr>
            </a:br>
            <a:endParaRPr lang="en-US" dirty="0">
              <a:solidFill>
                <a:schemeClr val="tx1"/>
              </a:solidFill>
            </a:endParaRPr>
          </a:p>
        </p:txBody>
      </p:sp>
      <p:pic>
        <p:nvPicPr>
          <p:cNvPr id="3074" name="Picture 2">
            <a:extLst>
              <a:ext uri="{FF2B5EF4-FFF2-40B4-BE49-F238E27FC236}">
                <a16:creationId xmlns:a16="http://schemas.microsoft.com/office/drawing/2014/main" id="{7F4C00A6-0C65-DBE0-0243-16DD17BD0C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7920" y="1274128"/>
            <a:ext cx="4795520" cy="3033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24719A-188B-287C-D536-6DFFE0FB658C}"/>
              </a:ext>
            </a:extLst>
          </p:cNvPr>
          <p:cNvSpPr txBox="1"/>
          <p:nvPr/>
        </p:nvSpPr>
        <p:spPr>
          <a:xfrm>
            <a:off x="467360" y="2214880"/>
            <a:ext cx="6614160" cy="3170099"/>
          </a:xfrm>
          <a:prstGeom prst="rect">
            <a:avLst/>
          </a:prstGeom>
          <a:noFill/>
        </p:spPr>
        <p:txBody>
          <a:bodyPr wrap="square" rtlCol="0">
            <a:spAutoFit/>
          </a:bodyPr>
          <a:lstStyle/>
          <a:p>
            <a:pPr algn="l">
              <a:buFont typeface="Arial" panose="020B0604020202020204" pitchFamily="34" charset="0"/>
              <a:buChar char="•"/>
            </a:pPr>
            <a:r>
              <a:rPr lang="en-US" sz="2000" b="1" i="1" dirty="0">
                <a:effectLst/>
                <a:latin typeface="source-serif-pro"/>
              </a:rPr>
              <a:t>Callbacks :  </a:t>
            </a:r>
          </a:p>
          <a:p>
            <a:pPr algn="l">
              <a:buFont typeface="Arial" panose="020B0604020202020204" pitchFamily="34" charset="0"/>
              <a:buChar char="•"/>
            </a:pPr>
            <a:r>
              <a:rPr lang="en-US" sz="2000" b="0" i="0" dirty="0">
                <a:effectLst/>
                <a:latin typeface="source-serif-pro"/>
              </a:rPr>
              <a:t>In asynchronous JavaScript functions, callback functions will be called when an operation is completed, instead of waiting for the completion of that operation. When an operation is asynchronous, the program flow is not completely blocked, and the secondary function continues its execution while the operation is being completed. Once the operation is finished, the specified callback function is executed.</a:t>
            </a:r>
            <a:endParaRPr lang="en-US" sz="2000" b="1" i="1" dirty="0">
              <a:effectLst/>
              <a:latin typeface="source-serif-pro"/>
            </a:endParaRPr>
          </a:p>
          <a:p>
            <a:pPr algn="l">
              <a:buFont typeface="Arial" panose="020B0604020202020204" pitchFamily="34" charset="0"/>
              <a:buChar char="•"/>
            </a:pPr>
            <a:r>
              <a:rPr lang="en-US" sz="2000" b="1" i="1" dirty="0">
                <a:effectLst/>
                <a:latin typeface="source-serif-pro"/>
              </a:rPr>
              <a:t>Promises</a:t>
            </a:r>
          </a:p>
          <a:p>
            <a:pPr algn="l">
              <a:buFont typeface="Arial" panose="020B0604020202020204" pitchFamily="34" charset="0"/>
              <a:buChar char="•"/>
            </a:pPr>
            <a:r>
              <a:rPr lang="en-US" sz="2000" b="1" i="1" dirty="0">
                <a:effectLst/>
                <a:latin typeface="source-serif-pro"/>
              </a:rPr>
              <a:t>Async &amp; Await</a:t>
            </a:r>
          </a:p>
        </p:txBody>
      </p:sp>
    </p:spTree>
    <p:extLst>
      <p:ext uri="{BB962C8B-B14F-4D97-AF65-F5344CB8AC3E}">
        <p14:creationId xmlns:p14="http://schemas.microsoft.com/office/powerpoint/2010/main" val="266020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DBAC-E616-2E78-1E52-9C9753C7C6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006188-1089-D20A-CB87-75869499758E}"/>
              </a:ext>
            </a:extLst>
          </p:cNvPr>
          <p:cNvSpPr>
            <a:spLocks noGrp="1"/>
          </p:cNvSpPr>
          <p:nvPr>
            <p:ph idx="1"/>
          </p:nvPr>
        </p:nvSpPr>
        <p:spPr/>
        <p:txBody>
          <a:bodyPr/>
          <a:lstStyle/>
          <a:p>
            <a:r>
              <a:rPr lang="en-US" dirty="0"/>
              <a:t>Introduction</a:t>
            </a:r>
          </a:p>
          <a:p>
            <a:r>
              <a:rPr lang="en-US" dirty="0"/>
              <a:t>History</a:t>
            </a:r>
          </a:p>
          <a:p>
            <a:r>
              <a:rPr lang="en-US" dirty="0"/>
              <a:t>Tags</a:t>
            </a:r>
          </a:p>
          <a:p>
            <a:r>
              <a:rPr lang="en-US" dirty="0"/>
              <a:t>Forms</a:t>
            </a:r>
          </a:p>
          <a:p>
            <a:r>
              <a:rPr lang="en-US" dirty="0"/>
              <a:t>Order/</a:t>
            </a:r>
            <a:r>
              <a:rPr lang="en-US" dirty="0" err="1"/>
              <a:t>UnOrder</a:t>
            </a:r>
            <a:endParaRPr lang="en-US" dirty="0"/>
          </a:p>
          <a:p>
            <a:r>
              <a:rPr lang="en-US" dirty="0"/>
              <a:t>Hyperlinks</a:t>
            </a:r>
          </a:p>
          <a:p>
            <a:r>
              <a:rPr lang="en-US" dirty="0"/>
              <a:t>Images</a:t>
            </a:r>
          </a:p>
          <a:p>
            <a:r>
              <a:rPr lang="en-US" dirty="0"/>
              <a:t>Text </a:t>
            </a:r>
            <a:r>
              <a:rPr lang="en-US" dirty="0" err="1"/>
              <a:t>Formattings</a:t>
            </a:r>
            <a:endParaRPr lang="en-US" dirty="0"/>
          </a:p>
          <a:p>
            <a:endParaRPr lang="en-US" dirty="0"/>
          </a:p>
        </p:txBody>
      </p:sp>
    </p:spTree>
    <p:extLst>
      <p:ext uri="{BB962C8B-B14F-4D97-AF65-F5344CB8AC3E}">
        <p14:creationId xmlns:p14="http://schemas.microsoft.com/office/powerpoint/2010/main" val="113961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6C17-D91C-0125-38C0-2B01A7EB9B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92A66A-C0C5-F151-7646-BE7BB4AE812F}"/>
              </a:ext>
            </a:extLst>
          </p:cNvPr>
          <p:cNvSpPr>
            <a:spLocks noGrp="1"/>
          </p:cNvSpPr>
          <p:nvPr>
            <p:ph idx="1"/>
          </p:nvPr>
        </p:nvSpPr>
        <p:spPr>
          <a:xfrm>
            <a:off x="284480" y="1331259"/>
            <a:ext cx="8422640" cy="4866341"/>
          </a:xfrm>
        </p:spPr>
        <p:txBody>
          <a:bodyPr>
            <a:normAutofit/>
          </a:bodyPr>
          <a:lstStyle/>
          <a:p>
            <a:r>
              <a:rPr lang="en-US" b="1" i="0" dirty="0">
                <a:effectLst/>
                <a:latin typeface="Nunito" pitchFamily="2" charset="0"/>
              </a:rPr>
              <a:t>JavaScript</a:t>
            </a:r>
            <a:r>
              <a:rPr lang="en-US" b="0" i="0" dirty="0">
                <a:effectLst/>
                <a:latin typeface="Nunito" pitchFamily="2" charset="0"/>
              </a:rPr>
              <a:t> is a </a:t>
            </a:r>
            <a:r>
              <a:rPr lang="en-US" b="0" i="1" dirty="0">
                <a:effectLst/>
                <a:latin typeface="Nunito" pitchFamily="2" charset="0"/>
              </a:rPr>
              <a:t>lightweight,</a:t>
            </a:r>
            <a:r>
              <a:rPr lang="en-US" b="0" i="0" dirty="0">
                <a:effectLst/>
                <a:latin typeface="Nunito" pitchFamily="2" charset="0"/>
              </a:rPr>
              <a:t> </a:t>
            </a:r>
            <a:r>
              <a:rPr lang="en-US" b="0" i="1" dirty="0">
                <a:effectLst/>
                <a:latin typeface="Nunito" pitchFamily="2" charset="0"/>
              </a:rPr>
              <a:t>cross-platform</a:t>
            </a:r>
            <a:r>
              <a:rPr lang="en-US" b="0" i="0" dirty="0">
                <a:effectLst/>
                <a:latin typeface="Nunito" pitchFamily="2" charset="0"/>
              </a:rPr>
              <a:t>, </a:t>
            </a:r>
            <a:r>
              <a:rPr lang="en-US" b="0" i="1" dirty="0">
                <a:effectLst/>
                <a:latin typeface="Nunito" pitchFamily="2" charset="0"/>
              </a:rPr>
              <a:t>single-threaded, </a:t>
            </a:r>
            <a:r>
              <a:rPr lang="en-US" b="0" i="0" dirty="0">
                <a:effectLst/>
                <a:latin typeface="Nunito" pitchFamily="2" charset="0"/>
              </a:rPr>
              <a:t>and </a:t>
            </a:r>
            <a:r>
              <a:rPr lang="en-US" b="0" i="1" dirty="0">
                <a:effectLst/>
                <a:latin typeface="Nunito" pitchFamily="2" charset="0"/>
              </a:rPr>
              <a:t>interpreted compiled</a:t>
            </a:r>
            <a:r>
              <a:rPr lang="en-US" b="0" i="0" dirty="0">
                <a:effectLst/>
                <a:latin typeface="Nunito" pitchFamily="2" charset="0"/>
              </a:rPr>
              <a:t> programming language. It is also known as the scripting language for webpages. It is well-known for the development of web pages, and many non-browser environments also use it.</a:t>
            </a:r>
          </a:p>
          <a:p>
            <a:r>
              <a:rPr lang="en-US" b="1" i="0" dirty="0">
                <a:effectLst/>
                <a:latin typeface="Nunito" pitchFamily="2" charset="0"/>
              </a:rPr>
              <a:t>Web Development:</a:t>
            </a:r>
            <a:endParaRPr lang="en-US" dirty="0">
              <a:latin typeface="Nunito" pitchFamily="2" charset="0"/>
            </a:endParaRPr>
          </a:p>
          <a:p>
            <a:r>
              <a:rPr lang="en-US" b="1" i="0" dirty="0">
                <a:effectLst/>
                <a:latin typeface="Nunito" pitchFamily="2" charset="0"/>
              </a:rPr>
              <a:t>Web Applications</a:t>
            </a:r>
          </a:p>
          <a:p>
            <a:r>
              <a:rPr lang="en-US" b="1" i="0" dirty="0">
                <a:effectLst/>
                <a:latin typeface="Nunito" pitchFamily="2" charset="0"/>
              </a:rPr>
              <a:t>Server Applications</a:t>
            </a:r>
            <a:endParaRPr lang="en-US" b="1" dirty="0">
              <a:latin typeface="Nunito" pitchFamily="2" charset="0"/>
            </a:endParaRPr>
          </a:p>
          <a:p>
            <a:r>
              <a:rPr lang="en-US" b="1" i="0" dirty="0">
                <a:effectLst/>
                <a:latin typeface="Nunito" pitchFamily="2" charset="0"/>
              </a:rPr>
              <a:t>Games</a:t>
            </a:r>
          </a:p>
          <a:p>
            <a:r>
              <a:rPr lang="en-US" b="1" i="0" dirty="0">
                <a:effectLst/>
                <a:latin typeface="Nunito" pitchFamily="2" charset="0"/>
              </a:rPr>
              <a:t>Mobile Applications</a:t>
            </a:r>
            <a:endParaRPr lang="en-US" dirty="0"/>
          </a:p>
        </p:txBody>
      </p:sp>
    </p:spTree>
    <p:extLst>
      <p:ext uri="{BB962C8B-B14F-4D97-AF65-F5344CB8AC3E}">
        <p14:creationId xmlns:p14="http://schemas.microsoft.com/office/powerpoint/2010/main" val="381510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57BE-3263-777E-6C02-943A315F25E8}"/>
              </a:ext>
            </a:extLst>
          </p:cNvPr>
          <p:cNvSpPr>
            <a:spLocks noGrp="1"/>
          </p:cNvSpPr>
          <p:nvPr>
            <p:ph type="title"/>
          </p:nvPr>
        </p:nvSpPr>
        <p:spPr/>
        <p:txBody>
          <a:bodyPr/>
          <a:lstStyle/>
          <a:p>
            <a:r>
              <a:rPr lang="en-US" dirty="0"/>
              <a:t>Java script versions</a:t>
            </a:r>
          </a:p>
        </p:txBody>
      </p:sp>
      <p:pic>
        <p:nvPicPr>
          <p:cNvPr id="4" name="Picture 2" descr="JavaScript Versions">
            <a:extLst>
              <a:ext uri="{FF2B5EF4-FFF2-40B4-BE49-F238E27FC236}">
                <a16:creationId xmlns:a16="http://schemas.microsoft.com/office/drawing/2014/main" id="{9B6A77F7-0D1E-C014-EF9C-6AD773A7B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40" y="1372870"/>
            <a:ext cx="8615679" cy="1979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B8E7A4B-0645-F104-982E-A6B54E8BF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3625532"/>
            <a:ext cx="100012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86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0E25A-3650-6376-13FD-6121FB1B3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3A0E4-93E2-0DF2-31BE-2633FD53417F}"/>
              </a:ext>
            </a:extLst>
          </p:cNvPr>
          <p:cNvSpPr>
            <a:spLocks noGrp="1"/>
          </p:cNvSpPr>
          <p:nvPr>
            <p:ph type="title"/>
          </p:nvPr>
        </p:nvSpPr>
        <p:spPr/>
        <p:txBody>
          <a:bodyPr/>
          <a:lstStyle/>
          <a:p>
            <a:r>
              <a:rPr lang="en-US" dirty="0"/>
              <a:t>Data Types</a:t>
            </a:r>
          </a:p>
        </p:txBody>
      </p:sp>
      <p:pic>
        <p:nvPicPr>
          <p:cNvPr id="2050" name="Picture 2">
            <a:extLst>
              <a:ext uri="{FF2B5EF4-FFF2-40B4-BE49-F238E27FC236}">
                <a16:creationId xmlns:a16="http://schemas.microsoft.com/office/drawing/2014/main" id="{EE8646F2-6B34-1D59-BB20-2C5691CE7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2" y="1547178"/>
            <a:ext cx="5757228" cy="3457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781434-5B51-B1E8-735A-2D9783C75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120" y="-162560"/>
            <a:ext cx="6328094" cy="716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14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82D7-CF70-DA57-AA63-0AE1C9E0CD4B}"/>
              </a:ext>
            </a:extLst>
          </p:cNvPr>
          <p:cNvSpPr>
            <a:spLocks noGrp="1"/>
          </p:cNvSpPr>
          <p:nvPr>
            <p:ph type="title"/>
          </p:nvPr>
        </p:nvSpPr>
        <p:spPr>
          <a:xfrm>
            <a:off x="0" y="16100"/>
            <a:ext cx="9404723" cy="1400530"/>
          </a:xfrm>
        </p:spPr>
        <p:txBody>
          <a:bodyPr/>
          <a:lstStyle/>
          <a:p>
            <a:r>
              <a:rPr lang="en-US" dirty="0"/>
              <a:t>Var Let Const</a:t>
            </a:r>
          </a:p>
        </p:txBody>
      </p:sp>
      <p:pic>
        <p:nvPicPr>
          <p:cNvPr id="3074" name="Picture 2">
            <a:extLst>
              <a:ext uri="{FF2B5EF4-FFF2-40B4-BE49-F238E27FC236}">
                <a16:creationId xmlns:a16="http://schemas.microsoft.com/office/drawing/2014/main" id="{D1AE1DF3-7069-C98F-39CD-AD58B4942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91" y="1133697"/>
            <a:ext cx="6433810" cy="41596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avascript VAR vs LET vs CONST - 200 OK SwatantrAI">
            <a:extLst>
              <a:ext uri="{FF2B5EF4-FFF2-40B4-BE49-F238E27FC236}">
                <a16:creationId xmlns:a16="http://schemas.microsoft.com/office/drawing/2014/main" id="{CFFB86B3-A63C-61CF-5F7B-B731C4295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961" y="454400"/>
            <a:ext cx="4848848" cy="5933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46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2BF9-7211-0718-29FD-A427CC13EC8E}"/>
              </a:ext>
            </a:extLst>
          </p:cNvPr>
          <p:cNvSpPr>
            <a:spLocks noGrp="1"/>
          </p:cNvSpPr>
          <p:nvPr>
            <p:ph type="title"/>
          </p:nvPr>
        </p:nvSpPr>
        <p:spPr/>
        <p:txBody>
          <a:bodyPr/>
          <a:lstStyle/>
          <a:p>
            <a:r>
              <a:rPr lang="en-US" dirty="0"/>
              <a:t>Promise</a:t>
            </a:r>
          </a:p>
        </p:txBody>
      </p:sp>
      <p:sp>
        <p:nvSpPr>
          <p:cNvPr id="4" name="Rectangle 3">
            <a:extLst>
              <a:ext uri="{FF2B5EF4-FFF2-40B4-BE49-F238E27FC236}">
                <a16:creationId xmlns:a16="http://schemas.microsoft.com/office/drawing/2014/main" id="{11611CBF-85AA-3AE6-C15C-0C2EFBF50E9F}"/>
              </a:ext>
            </a:extLst>
          </p:cNvPr>
          <p:cNvSpPr txBox="1">
            <a:spLocks noChangeArrowheads="1"/>
          </p:cNvSpPr>
          <p:nvPr/>
        </p:nvSpPr>
        <p:spPr>
          <a:xfrm>
            <a:off x="894080" y="4543523"/>
            <a:ext cx="3810000" cy="19633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endParaRPr lang="en-US" altLang="en-US" sz="2200" dirty="0"/>
          </a:p>
        </p:txBody>
      </p:sp>
      <p:sp>
        <p:nvSpPr>
          <p:cNvPr id="5" name="Rectangle 4">
            <a:extLst>
              <a:ext uri="{FF2B5EF4-FFF2-40B4-BE49-F238E27FC236}">
                <a16:creationId xmlns:a16="http://schemas.microsoft.com/office/drawing/2014/main" id="{33561DD3-4A60-4E42-0035-EA9A7B58DC4C}"/>
              </a:ext>
            </a:extLst>
          </p:cNvPr>
          <p:cNvSpPr txBox="1">
            <a:spLocks noChangeArrowheads="1"/>
          </p:cNvSpPr>
          <p:nvPr/>
        </p:nvSpPr>
        <p:spPr>
          <a:xfrm>
            <a:off x="5821680" y="1732280"/>
            <a:ext cx="5892800" cy="4530725"/>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pPr>
            <a:endParaRPr lang="en-US" altLang="en-US" sz="2200" dirty="0">
              <a:latin typeface="Times New Roman" panose="02020603050405020304" pitchFamily="18" charset="0"/>
            </a:endParaRPr>
          </a:p>
        </p:txBody>
      </p:sp>
      <p:sp>
        <p:nvSpPr>
          <p:cNvPr id="3" name="TextBox 2">
            <a:extLst>
              <a:ext uri="{FF2B5EF4-FFF2-40B4-BE49-F238E27FC236}">
                <a16:creationId xmlns:a16="http://schemas.microsoft.com/office/drawing/2014/main" id="{1CCF3109-1579-3D9E-C276-C616D4E2CC7B}"/>
              </a:ext>
            </a:extLst>
          </p:cNvPr>
          <p:cNvSpPr txBox="1"/>
          <p:nvPr/>
        </p:nvSpPr>
        <p:spPr>
          <a:xfrm>
            <a:off x="477520" y="1732280"/>
            <a:ext cx="5892800" cy="2308324"/>
          </a:xfrm>
          <a:prstGeom prst="rect">
            <a:avLst/>
          </a:prstGeom>
          <a:noFill/>
        </p:spPr>
        <p:txBody>
          <a:bodyPr wrap="square" rtlCol="0">
            <a:spAutoFit/>
          </a:bodyPr>
          <a:lstStyle/>
          <a:p>
            <a:pPr marL="285750" indent="-285750">
              <a:buFont typeface="Wingdings" panose="05000000000000000000" pitchFamily="2" charset="2"/>
              <a:buChar char="q"/>
            </a:pPr>
            <a:r>
              <a:rPr lang="en-US" b="1" i="1" dirty="0">
                <a:effectLst/>
                <a:latin typeface="source-serif-pro"/>
              </a:rPr>
              <a:t>A promise is an object that may produce a single value sometime in the future.</a:t>
            </a:r>
          </a:p>
          <a:p>
            <a:pPr marL="285750" indent="-285750">
              <a:buFont typeface="Wingdings" panose="05000000000000000000" pitchFamily="2" charset="2"/>
              <a:buChar char="q"/>
            </a:pPr>
            <a:r>
              <a:rPr lang="en-US" b="0" i="0" dirty="0">
                <a:effectLst/>
                <a:latin typeface="source-serif-pro"/>
              </a:rPr>
              <a:t>A promise is a good way to handle </a:t>
            </a:r>
            <a:r>
              <a:rPr lang="en-US" b="1" i="0" dirty="0">
                <a:effectLst/>
                <a:latin typeface="source-serif-pro"/>
              </a:rPr>
              <a:t>asynchronous</a:t>
            </a:r>
            <a:r>
              <a:rPr lang="en-US" b="0" i="0" dirty="0">
                <a:effectLst/>
                <a:latin typeface="source-serif-pro"/>
              </a:rPr>
              <a:t> operations. It is used to find out if the asynchronous operation is successfully completed or not</a:t>
            </a:r>
            <a:endParaRPr lang="en-US" b="1" i="1" dirty="0">
              <a:latin typeface="source-serif-pro"/>
            </a:endParaRPr>
          </a:p>
          <a:p>
            <a:pPr marL="285750" indent="-285750">
              <a:buFont typeface="Wingdings" panose="05000000000000000000" pitchFamily="2" charset="2"/>
              <a:buChar char="q"/>
            </a:pPr>
            <a:r>
              <a:rPr lang="en-US" b="1" i="1" dirty="0">
                <a:effectLst/>
                <a:latin typeface="source-serif-pro"/>
              </a:rPr>
              <a:t>In other words, Promise makes JavaScript behave asynchronously, which makes this language versatile.</a:t>
            </a:r>
            <a:endParaRPr lang="en-US" dirty="0"/>
          </a:p>
        </p:txBody>
      </p:sp>
      <p:pic>
        <p:nvPicPr>
          <p:cNvPr id="1026" name="Picture 2">
            <a:extLst>
              <a:ext uri="{FF2B5EF4-FFF2-40B4-BE49-F238E27FC236}">
                <a16:creationId xmlns:a16="http://schemas.microsoft.com/office/drawing/2014/main" id="{7E2F63E7-9398-747E-FC50-8720E7D70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320" y="1229361"/>
            <a:ext cx="5650959" cy="31699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0A2348E-BDD5-C42F-004F-261CE85C43DF}"/>
              </a:ext>
            </a:extLst>
          </p:cNvPr>
          <p:cNvSpPr txBox="1"/>
          <p:nvPr/>
        </p:nvSpPr>
        <p:spPr>
          <a:xfrm>
            <a:off x="568960" y="4399280"/>
            <a:ext cx="7071360" cy="1323439"/>
          </a:xfrm>
          <a:prstGeom prst="rect">
            <a:avLst/>
          </a:prstGeom>
          <a:noFill/>
        </p:spPr>
        <p:txBody>
          <a:bodyPr wrap="square" rtlCol="0">
            <a:spAutoFit/>
          </a:bodyPr>
          <a:lstStyle/>
          <a:p>
            <a:pPr algn="l"/>
            <a:r>
              <a:rPr lang="en-US" sz="2000" b="1" i="1" dirty="0">
                <a:solidFill>
                  <a:srgbClr val="FFC000"/>
                </a:solidFill>
                <a:effectLst/>
                <a:latin typeface="source-serif-pro"/>
              </a:rPr>
              <a:t>Promise has three possible states:</a:t>
            </a:r>
            <a:endParaRPr lang="en-US" sz="2000" b="0" i="0" dirty="0">
              <a:solidFill>
                <a:srgbClr val="FFC000"/>
              </a:solidFill>
              <a:effectLst/>
              <a:latin typeface="source-serif-pro"/>
            </a:endParaRPr>
          </a:p>
          <a:p>
            <a:pPr algn="l">
              <a:buFont typeface="Arial" panose="020B0604020202020204" pitchFamily="34" charset="0"/>
              <a:buChar char="•"/>
            </a:pPr>
            <a:r>
              <a:rPr lang="en-US" sz="2000" b="1" i="1" dirty="0">
                <a:effectLst/>
                <a:latin typeface="source-serif-pro"/>
              </a:rPr>
              <a:t>Pending:</a:t>
            </a:r>
            <a:r>
              <a:rPr lang="en-US" sz="2000" b="0" i="0" dirty="0">
                <a:effectLst/>
                <a:latin typeface="source-serif-pro"/>
              </a:rPr>
              <a:t> You don’t know if you will gain 10kg by the next month.</a:t>
            </a:r>
          </a:p>
          <a:p>
            <a:pPr algn="l">
              <a:buFont typeface="Arial" panose="020B0604020202020204" pitchFamily="34" charset="0"/>
              <a:buChar char="•"/>
            </a:pPr>
            <a:r>
              <a:rPr lang="en-US" sz="2000" b="1" i="1" dirty="0">
                <a:effectLst/>
                <a:latin typeface="source-serif-pro"/>
              </a:rPr>
              <a:t>Resolved/Fulfilled: </a:t>
            </a:r>
            <a:r>
              <a:rPr lang="en-US" sz="2000" b="0" i="0" dirty="0">
                <a:effectLst/>
                <a:latin typeface="source-serif-pro"/>
              </a:rPr>
              <a:t>You gained10kgs by the next month.</a:t>
            </a:r>
          </a:p>
          <a:p>
            <a:pPr algn="l">
              <a:buFont typeface="Arial" panose="020B0604020202020204" pitchFamily="34" charset="0"/>
              <a:buChar char="•"/>
            </a:pPr>
            <a:r>
              <a:rPr lang="en-US" sz="2000" b="1" i="1" dirty="0">
                <a:effectLst/>
                <a:latin typeface="source-serif-pro"/>
              </a:rPr>
              <a:t>Rejected:</a:t>
            </a:r>
            <a:r>
              <a:rPr lang="en-US" sz="2000" b="0" i="0" dirty="0">
                <a:effectLst/>
                <a:latin typeface="source-serif-pro"/>
              </a:rPr>
              <a:t> You don’t gain weight at all.</a:t>
            </a:r>
          </a:p>
        </p:txBody>
      </p:sp>
    </p:spTree>
    <p:extLst>
      <p:ext uri="{BB962C8B-B14F-4D97-AF65-F5344CB8AC3E}">
        <p14:creationId xmlns:p14="http://schemas.microsoft.com/office/powerpoint/2010/main" val="262460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338-20EE-298D-875C-3FF9F21CF9CC}"/>
              </a:ext>
            </a:extLst>
          </p:cNvPr>
          <p:cNvSpPr>
            <a:spLocks noGrp="1"/>
          </p:cNvSpPr>
          <p:nvPr>
            <p:ph type="title"/>
          </p:nvPr>
        </p:nvSpPr>
        <p:spPr/>
        <p:txBody>
          <a:bodyPr/>
          <a:lstStyle/>
          <a:p>
            <a:r>
              <a:rPr lang="en-US" b="1" i="0" dirty="0">
                <a:solidFill>
                  <a:schemeClr val="tx1"/>
                </a:solidFill>
                <a:effectLst/>
                <a:latin typeface="sohne"/>
              </a:rPr>
              <a:t>JavaScript Promise Chaining</a:t>
            </a:r>
            <a:br>
              <a:rPr lang="en-US" b="1" i="0" dirty="0">
                <a:solidFill>
                  <a:srgbClr val="242424"/>
                </a:solidFill>
                <a:effectLst/>
                <a:latin typeface="sohne"/>
              </a:rPr>
            </a:br>
            <a:endParaRPr lang="en-US" dirty="0"/>
          </a:p>
        </p:txBody>
      </p:sp>
      <p:pic>
        <p:nvPicPr>
          <p:cNvPr id="2050" name="Picture 2">
            <a:extLst>
              <a:ext uri="{FF2B5EF4-FFF2-40B4-BE49-F238E27FC236}">
                <a16:creationId xmlns:a16="http://schemas.microsoft.com/office/drawing/2014/main" id="{76006EA3-7DA7-FF7A-3EB2-48E350A181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012" y="2052638"/>
            <a:ext cx="843975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84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338-20EE-298D-875C-3FF9F21CF9CC}"/>
              </a:ext>
            </a:extLst>
          </p:cNvPr>
          <p:cNvSpPr>
            <a:spLocks noGrp="1"/>
          </p:cNvSpPr>
          <p:nvPr>
            <p:ph type="title"/>
          </p:nvPr>
        </p:nvSpPr>
        <p:spPr/>
        <p:txBody>
          <a:bodyPr/>
          <a:lstStyle/>
          <a:p>
            <a:r>
              <a:rPr lang="en-US" b="1" i="0" dirty="0">
                <a:solidFill>
                  <a:schemeClr val="tx1"/>
                </a:solidFill>
                <a:effectLst/>
                <a:latin typeface="sohne"/>
              </a:rPr>
              <a:t>Fetch API</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FB4DC497-0859-5233-DA2F-260420BCB1B7}"/>
              </a:ext>
            </a:extLst>
          </p:cNvPr>
          <p:cNvSpPr>
            <a:spLocks noGrp="1"/>
          </p:cNvSpPr>
          <p:nvPr>
            <p:ph idx="1"/>
          </p:nvPr>
        </p:nvSpPr>
        <p:spPr/>
        <p:txBody>
          <a:bodyPr/>
          <a:lstStyle/>
          <a:p>
            <a:r>
              <a:rPr lang="en-US" b="0" i="0" dirty="0">
                <a:effectLst/>
                <a:latin typeface="source-serif-pro"/>
              </a:rPr>
              <a:t>Fetch is a native JavaScript API developed after </a:t>
            </a:r>
            <a:r>
              <a:rPr lang="en-US" b="0" i="0" dirty="0" err="1">
                <a:effectLst/>
                <a:latin typeface="source-serif-pro"/>
              </a:rPr>
              <a:t>XMLHttpRequest</a:t>
            </a:r>
            <a:r>
              <a:rPr lang="en-US" b="0" i="0" dirty="0">
                <a:effectLst/>
                <a:latin typeface="source-serif-pro"/>
              </a:rPr>
              <a:t> that utilizes AJAX programming. Below is the structure of a basic fetch request taken from API</a:t>
            </a:r>
          </a:p>
          <a:p>
            <a:endParaRPr lang="en-US" dirty="0">
              <a:latin typeface="source-serif-pro"/>
            </a:endParaRPr>
          </a:p>
          <a:p>
            <a:endParaRPr lang="en-US" dirty="0">
              <a:latin typeface="source-serif-pro"/>
            </a:endParaRPr>
          </a:p>
          <a:p>
            <a:r>
              <a:rPr lang="en-US" b="0" i="0" dirty="0">
                <a:effectLst/>
                <a:latin typeface="source-code-pro"/>
              </a:rPr>
              <a:t>fetch('http://example.com/</a:t>
            </a:r>
            <a:r>
              <a:rPr lang="en-US" b="0" i="0" dirty="0" err="1">
                <a:effectLst/>
                <a:latin typeface="source-code-pro"/>
              </a:rPr>
              <a:t>movies.json</a:t>
            </a:r>
            <a:r>
              <a:rPr lang="en-US" b="0" i="0" dirty="0">
                <a:effectLst/>
                <a:latin typeface="source-code-pro"/>
              </a:rPr>
              <a:t>')</a:t>
            </a:r>
            <a:br>
              <a:rPr lang="en-US" dirty="0"/>
            </a:br>
            <a:r>
              <a:rPr lang="en-US" b="0" i="0" dirty="0">
                <a:effectLst/>
                <a:latin typeface="source-code-pro"/>
              </a:rPr>
              <a:t>.then(response =&gt; </a:t>
            </a:r>
            <a:r>
              <a:rPr lang="en-US" b="0" i="0" dirty="0" err="1">
                <a:effectLst/>
                <a:latin typeface="source-code-pro"/>
              </a:rPr>
              <a:t>response.json</a:t>
            </a:r>
            <a:r>
              <a:rPr lang="en-US" b="0" i="0" dirty="0">
                <a:effectLst/>
                <a:latin typeface="source-code-pro"/>
              </a:rPr>
              <a:t>())</a:t>
            </a:r>
            <a:br>
              <a:rPr lang="en-US" dirty="0"/>
            </a:br>
            <a:r>
              <a:rPr lang="en-US" b="0" i="0" dirty="0">
                <a:effectLst/>
                <a:latin typeface="source-code-pro"/>
              </a:rPr>
              <a:t>.then(data =&gt; console.log(data))</a:t>
            </a:r>
          </a:p>
          <a:p>
            <a:r>
              <a:rPr lang="en-US" dirty="0">
                <a:latin typeface="source-code-pro"/>
              </a:rPr>
              <a:t>.catch(return =&gt; console.log(data))</a:t>
            </a:r>
            <a:endParaRPr lang="en-US" dirty="0"/>
          </a:p>
        </p:txBody>
      </p:sp>
    </p:spTree>
    <p:extLst>
      <p:ext uri="{BB962C8B-B14F-4D97-AF65-F5344CB8AC3E}">
        <p14:creationId xmlns:p14="http://schemas.microsoft.com/office/powerpoint/2010/main" val="3372198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2922</TotalTime>
  <Words>352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Aptos</vt:lpstr>
      <vt:lpstr>Arial</vt:lpstr>
      <vt:lpstr>Century Gothic</vt:lpstr>
      <vt:lpstr>Nunito</vt:lpstr>
      <vt:lpstr>sohne</vt:lpstr>
      <vt:lpstr>source-code-pro</vt:lpstr>
      <vt:lpstr>source-serif-pro</vt:lpstr>
      <vt:lpstr>Times New Roman</vt:lpstr>
      <vt:lpstr>Wingdings</vt:lpstr>
      <vt:lpstr>Wingdings 3</vt:lpstr>
      <vt:lpstr>Ion</vt:lpstr>
      <vt:lpstr>Javascript</vt:lpstr>
      <vt:lpstr>PowerPoint Presentation</vt:lpstr>
      <vt:lpstr>Introduction</vt:lpstr>
      <vt:lpstr>Java script versions</vt:lpstr>
      <vt:lpstr>Data Types</vt:lpstr>
      <vt:lpstr>Var Let Const</vt:lpstr>
      <vt:lpstr>Promise</vt:lpstr>
      <vt:lpstr>JavaScript Promise Chaining </vt:lpstr>
      <vt:lpstr>Fetch API </vt:lpstr>
      <vt:lpstr>Asynchronous Programming in JavaScript with Async &amp; Await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Shruti Wali</dc:creator>
  <cp:lastModifiedBy>Shruti Wali</cp:lastModifiedBy>
  <cp:revision>50</cp:revision>
  <dcterms:created xsi:type="dcterms:W3CDTF">2024-02-29T04:27:57Z</dcterms:created>
  <dcterms:modified xsi:type="dcterms:W3CDTF">2024-03-30T09:32:25Z</dcterms:modified>
</cp:coreProperties>
</file>