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Light"/>
      <p:regular r:id="rId28"/>
      <p:bold r:id="rId29"/>
      <p:italic r:id="rId30"/>
      <p:boldItalic r:id="rId31"/>
    </p:embeddedFont>
    <p:embeddedFont>
      <p:font typeface="DM Serif Display"/>
      <p:regular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8C2277-6C0D-4999-AD5E-71FE0592D708}">
  <a:tblStyle styleId="{C08C2277-6C0D-4999-AD5E-71FE0592D70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Light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boldItalic.fntdata"/><Relationship Id="rId30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33" Type="http://schemas.openxmlformats.org/officeDocument/2006/relationships/font" Target="fonts/DMSerifDisplay-italic.fntdata"/><Relationship Id="rId10" Type="http://schemas.openxmlformats.org/officeDocument/2006/relationships/slide" Target="slides/slide5.xml"/><Relationship Id="rId32" Type="http://schemas.openxmlformats.org/officeDocument/2006/relationships/font" Target="fonts/DMSerifDisplay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3782ed29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3782ed2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2e78b0704_3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2e78b0704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2d7a466d3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2d7a466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2e78b0704_3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2e78b0704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2d7a466d3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2d7a466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2d7a466d3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2d7a466d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e78b0704_2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2e78b0704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2e78b0704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2e78b07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2e78b0704_3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2e78b0704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Gadgets4You</a:t>
            </a:r>
            <a:r>
              <a:rPr lang="en"/>
              <a:t> Transact</a:t>
            </a:r>
            <a:r>
              <a:rPr lang="en"/>
              <a:t>ion </a:t>
            </a:r>
            <a:r>
              <a:rPr lang="en">
                <a:solidFill>
                  <a:schemeClr val="accent6"/>
                </a:solidFill>
              </a:rPr>
              <a:t>Data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5639400" y="2562200"/>
            <a:ext cx="1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6358875" y="4435650"/>
            <a:ext cx="2808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Shruti - Clement</a:t>
            </a:r>
            <a:endParaRPr sz="18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Saran -Anokhi</a:t>
            </a:r>
            <a:endParaRPr sz="1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1397000" y="481425"/>
            <a:ext cx="6318300" cy="362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770F"/>
              </a:gs>
              <a:gs pos="100000">
                <a:srgbClr val="863D05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Questions? </a:t>
            </a:r>
            <a:br>
              <a:rPr lang="en" sz="26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</a:br>
            <a:br>
              <a:rPr lang="en" sz="26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</a:br>
            <a:r>
              <a:rPr lang="en" sz="26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You!</a:t>
            </a:r>
            <a:endParaRPr sz="26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1397000" y="481425"/>
            <a:ext cx="6318300" cy="69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770F"/>
              </a:gs>
              <a:gs pos="100000">
                <a:srgbClr val="863D05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</a:t>
            </a:r>
            <a:r>
              <a:rPr b="1" lang="en" sz="26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INTRODUCTION</a:t>
            </a:r>
            <a:r>
              <a:rPr lang="en"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1149000" y="1937625"/>
            <a:ext cx="6846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In this presentation, we will show how our agency has been instrumental in assisting Gadget4You to effectively analyze the transaction data.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We were able to extract valuable insights and provide deeper understanding of the business operations.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297150" y="2329125"/>
            <a:ext cx="8549700" cy="81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F</a:t>
            </a:r>
            <a:r>
              <a:rPr lang="en" sz="2700"/>
              <a:t>irst day</a:t>
            </a:r>
            <a:endParaRPr sz="2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Last day</a:t>
            </a:r>
            <a:endParaRPr sz="2700"/>
          </a:p>
        </p:txBody>
      </p:sp>
      <p:sp>
        <p:nvSpPr>
          <p:cNvPr id="83" name="Google Shape;83;p18"/>
          <p:cNvSpPr/>
          <p:nvPr/>
        </p:nvSpPr>
        <p:spPr>
          <a:xfrm>
            <a:off x="4742100" y="2002875"/>
            <a:ext cx="1268700" cy="402000"/>
          </a:xfrm>
          <a:prstGeom prst="bevel">
            <a:avLst>
              <a:gd fmla="val 125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01/12/2018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4717050" y="2743425"/>
            <a:ext cx="1318800" cy="402000"/>
          </a:xfrm>
          <a:prstGeom prst="bevel">
            <a:avLst>
              <a:gd fmla="val 125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09/</a:t>
            </a:r>
            <a:r>
              <a:rPr lang="en"/>
              <a:t>12/2019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397000" y="481425"/>
            <a:ext cx="6318300" cy="69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770F"/>
              </a:gs>
              <a:gs pos="100000">
                <a:srgbClr val="863D05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</a:t>
            </a:r>
            <a:r>
              <a:rPr b="1" lang="en" sz="26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TIME  RANGE OF THE DATA SET</a:t>
            </a:r>
            <a:r>
              <a:rPr lang="en"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50" y="1714525"/>
            <a:ext cx="5083549" cy="2625699"/>
          </a:xfrm>
          <a:prstGeom prst="rect">
            <a:avLst/>
          </a:prstGeom>
          <a:noFill/>
          <a:ln cap="flat" cmpd="sng" w="38100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9"/>
          <p:cNvSpPr/>
          <p:nvPr/>
        </p:nvSpPr>
        <p:spPr>
          <a:xfrm>
            <a:off x="1397000" y="481425"/>
            <a:ext cx="6318300" cy="69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770F"/>
              </a:gs>
              <a:gs pos="100000">
                <a:srgbClr val="863D05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26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UNIQUE TRANSACTIONS IN 2018-2019</a:t>
            </a:r>
            <a:r>
              <a:rPr lang="en"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</a:t>
            </a:r>
            <a:endParaRPr/>
          </a:p>
        </p:txBody>
      </p:sp>
      <p:grpSp>
        <p:nvGrpSpPr>
          <p:cNvPr id="92" name="Google Shape;92;p19"/>
          <p:cNvGrpSpPr/>
          <p:nvPr/>
        </p:nvGrpSpPr>
        <p:grpSpPr>
          <a:xfrm>
            <a:off x="578817" y="1723850"/>
            <a:ext cx="2814547" cy="643500"/>
            <a:chOff x="1593000" y="2322568"/>
            <a:chExt cx="5957975" cy="643500"/>
          </a:xfrm>
        </p:grpSpPr>
        <p:sp>
          <p:nvSpPr>
            <p:cNvPr id="93" name="Google Shape;93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619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2100"/>
                <a:buFont typeface="Roboto"/>
                <a:buChar char="●"/>
              </a:pPr>
              <a:r>
                <a:rPr lang="en" sz="2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1552</a:t>
              </a:r>
              <a:endParaRPr sz="2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2365075" y="2396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2018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9"/>
          <p:cNvGrpSpPr/>
          <p:nvPr/>
        </p:nvGrpSpPr>
        <p:grpSpPr>
          <a:xfrm>
            <a:off x="578817" y="2587675"/>
            <a:ext cx="2814547" cy="643500"/>
            <a:chOff x="1593000" y="2322568"/>
            <a:chExt cx="5957975" cy="643500"/>
          </a:xfrm>
        </p:grpSpPr>
        <p:sp>
          <p:nvSpPr>
            <p:cNvPr id="100" name="Google Shape;100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619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2100"/>
                <a:buFont typeface="Roboto"/>
                <a:buChar char="●"/>
              </a:pPr>
              <a:r>
                <a:rPr lang="en" sz="21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18237</a:t>
              </a:r>
              <a:endParaRPr sz="21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2365075" y="2396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2019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9"/>
          <p:cNvGrpSpPr/>
          <p:nvPr/>
        </p:nvGrpSpPr>
        <p:grpSpPr>
          <a:xfrm>
            <a:off x="578861" y="3531375"/>
            <a:ext cx="2814559" cy="643500"/>
            <a:chOff x="1593095" y="2322568"/>
            <a:chExt cx="5958000" cy="643500"/>
          </a:xfrm>
        </p:grpSpPr>
        <p:sp>
          <p:nvSpPr>
            <p:cNvPr id="107" name="Google Shape;107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593095" y="2322568"/>
              <a:ext cx="5958000" cy="6423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rgbClr val="783F0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783F04"/>
                  </a:solidFill>
                </a:rPr>
                <a:t>Growth</a:t>
              </a:r>
              <a:r>
                <a:rPr lang="en" sz="2000">
                  <a:solidFill>
                    <a:srgbClr val="783F04"/>
                  </a:solidFill>
                </a:rPr>
                <a:t> = </a:t>
              </a:r>
              <a:r>
                <a:rPr b="1" lang="en" sz="2000">
                  <a:solidFill>
                    <a:srgbClr val="783F04"/>
                  </a:solidFill>
                </a:rPr>
                <a:t>1073.09%</a:t>
              </a:r>
              <a:endParaRPr b="1" sz="2000">
                <a:solidFill>
                  <a:srgbClr val="783F0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77100" y="0"/>
            <a:ext cx="8989800" cy="150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14" name="Google Shape;114;p20"/>
          <p:cNvSpPr txBox="1"/>
          <p:nvPr/>
        </p:nvSpPr>
        <p:spPr>
          <a:xfrm>
            <a:off x="904900" y="1365000"/>
            <a:ext cx="8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214325" y="1142575"/>
            <a:ext cx="34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52500" y="1997063"/>
            <a:ext cx="80073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Paper Craft Little Birdie</a:t>
            </a:r>
            <a:endParaRPr b="1" i="1" sz="3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Sales Frequency: 80995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250" y="1765188"/>
            <a:ext cx="2000250" cy="2295525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0"/>
          <p:cNvSpPr/>
          <p:nvPr/>
        </p:nvSpPr>
        <p:spPr>
          <a:xfrm>
            <a:off x="1397000" y="481425"/>
            <a:ext cx="6318300" cy="69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770F"/>
              </a:gs>
              <a:gs pos="100000">
                <a:srgbClr val="863D05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26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BEST SELLING PRODUCT</a:t>
            </a:r>
            <a:r>
              <a:rPr lang="en"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1"/>
          <p:cNvGraphicFramePr/>
          <p:nvPr/>
        </p:nvGraphicFramePr>
        <p:xfrm>
          <a:off x="1746450" y="174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{C08C2277-6C0D-4999-AD5E-71FE0592D708}</a:tableStyleId>
              </a:tblPr>
              <a:tblGrid>
                <a:gridCol w="5651100"/>
              </a:tblGrid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Yellow/Blue Retro Radio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Ubo-Light Triobase Blue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Antique Mid Blue Flower Earrings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Acrylic Jewel Icicle Blue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Small Blue Provencal Ceramic Ball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Blue Bunny Easter Egg Basket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Blue Crusoe Check Lampshade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Blue Padded Soft Mobile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Blue Drop Earrings W Bead Cluster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Blue/Nat Shell Necklace W Pendant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Blue Crystal Boot Phone Charm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Blue New Baroque Flock Candlestick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Blue Organdy Round Lampshade W Bea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Green/Blue Flower Design Big Mug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Set 4 Picnic Cutlery Blueberry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Silicon Cube 25w Blue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21"/>
          <p:cNvSpPr/>
          <p:nvPr/>
        </p:nvSpPr>
        <p:spPr>
          <a:xfrm>
            <a:off x="1397000" y="481425"/>
            <a:ext cx="6318300" cy="69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770F"/>
              </a:gs>
              <a:gs pos="100000">
                <a:srgbClr val="863D05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PRODUCTS SOLD ONLY ONCE &amp; </a:t>
            </a:r>
            <a:endParaRPr sz="25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HAVE ‘BLUE’ IN THEIR NAME</a:t>
            </a:r>
            <a:r>
              <a:rPr lang="en"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743250" y="3709750"/>
            <a:ext cx="76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43075" y="2468625"/>
            <a:ext cx="4532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50" y="1462725"/>
            <a:ext cx="4849750" cy="3213175"/>
          </a:xfrm>
          <a:prstGeom prst="rect">
            <a:avLst/>
          </a:prstGeom>
          <a:noFill/>
          <a:ln cap="flat" cmpd="sng" w="381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2"/>
          <p:cNvSpPr/>
          <p:nvPr/>
        </p:nvSpPr>
        <p:spPr>
          <a:xfrm>
            <a:off x="3980525" y="421525"/>
            <a:ext cx="4849800" cy="698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770F"/>
              </a:gs>
              <a:gs pos="100000">
                <a:srgbClr val="863D05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CART VALUE</a:t>
            </a: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334900" y="1119925"/>
            <a:ext cx="3333000" cy="31245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2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verage number of unique products per transaction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91">
                <a:solidFill>
                  <a:srgbClr val="00FF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b="1" lang="en" sz="2191">
                <a:solidFill>
                  <a:srgbClr val="F4CCCC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  <a:r>
              <a:rPr b="1" lang="en" sz="2191">
                <a:solidFill>
                  <a:schemeClr val="accent5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26.11</a:t>
            </a:r>
            <a:endParaRPr b="1" sz="1500">
              <a:solidFill>
                <a:schemeClr val="accent5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325" y="1980600"/>
            <a:ext cx="2351300" cy="14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700" y="2264208"/>
            <a:ext cx="2351300" cy="92089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5559400" y="3621725"/>
            <a:ext cx="225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Iceland=48.69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492925" y="3621725"/>
            <a:ext cx="278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Sweden = 984.99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755325" y="1720550"/>
            <a:ext cx="831000" cy="2235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 flipH="1" rot="10800000">
            <a:off x="7813000" y="1786525"/>
            <a:ext cx="831000" cy="2235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1397000" y="481425"/>
            <a:ext cx="6318300" cy="92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770F"/>
              </a:gs>
              <a:gs pos="100000">
                <a:srgbClr val="863D05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COUNTRIES WITH THE HIGHEST AVERAGE CART VALUE AND THE LOWEST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1397000" y="481425"/>
            <a:ext cx="6318300" cy="92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770F"/>
              </a:gs>
              <a:gs pos="100000">
                <a:srgbClr val="863D05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CUSTOMERS FROM COUNTRIES WITH THE MOST ORDERS PLACED IN 2019</a:t>
            </a:r>
            <a:endParaRPr sz="2600"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599" y="1962475"/>
            <a:ext cx="6581100" cy="25456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