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Lexend SemiBold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6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italic.fntdata"/><Relationship Id="rId13" Type="http://schemas.openxmlformats.org/officeDocument/2006/relationships/font" Target="fonts/LexendSemiBold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LexendSemiBold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39738ddb1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39738ddb1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9738ddb18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39738ddb18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9738ddb18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9738ddb18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9738ddb18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39738ddb1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39738ddb1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39738ddb1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39738ddb18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39738ddb18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03900" y="888125"/>
            <a:ext cx="8520600" cy="178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F9000"/>
                </a:solidFill>
              </a:rPr>
              <a:t>Chillomania’s</a:t>
            </a:r>
            <a:endParaRPr b="1">
              <a:solidFill>
                <a:srgbClr val="BF9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F9000"/>
                </a:solidFill>
              </a:rPr>
              <a:t>Digital Strategy</a:t>
            </a:r>
            <a:endParaRPr b="1">
              <a:solidFill>
                <a:srgbClr val="BF9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25600"/>
            <a:ext cx="85206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By: Shruti, Ricardo &amp; April</a:t>
            </a:r>
            <a:endParaRPr sz="2400"/>
          </a:p>
        </p:txBody>
      </p:sp>
      <p:sp>
        <p:nvSpPr>
          <p:cNvPr id="56" name="Google Shape;56;p13"/>
          <p:cNvSpPr txBox="1"/>
          <p:nvPr/>
        </p:nvSpPr>
        <p:spPr>
          <a:xfrm>
            <a:off x="452525" y="405700"/>
            <a:ext cx="129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0" y="4506000"/>
            <a:ext cx="9144000" cy="637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58" name="Google Shape;58;p13"/>
          <p:cNvGrpSpPr/>
          <p:nvPr/>
        </p:nvGrpSpPr>
        <p:grpSpPr>
          <a:xfrm>
            <a:off x="572338" y="4624638"/>
            <a:ext cx="8375725" cy="400200"/>
            <a:chOff x="498588" y="4584863"/>
            <a:chExt cx="8375725" cy="400200"/>
          </a:xfrm>
        </p:grpSpPr>
        <p:sp>
          <p:nvSpPr>
            <p:cNvPr id="59" name="Google Shape;59;p13"/>
            <p:cNvSpPr txBox="1"/>
            <p:nvPr/>
          </p:nvSpPr>
          <p:spPr>
            <a:xfrm>
              <a:off x="498588" y="4584863"/>
              <a:ext cx="864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exend SemiBold"/>
                  <a:ea typeface="Lexend SemiBold"/>
                  <a:cs typeface="Lexend SemiBold"/>
                  <a:sym typeface="Lexend SemiBold"/>
                </a:rPr>
                <a:t>Intro</a:t>
              </a:r>
              <a:endPara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endParaRPr>
            </a:p>
          </p:txBody>
        </p:sp>
        <p:sp>
          <p:nvSpPr>
            <p:cNvPr id="60" name="Google Shape;60;p13"/>
            <p:cNvSpPr txBox="1"/>
            <p:nvPr/>
          </p:nvSpPr>
          <p:spPr>
            <a:xfrm>
              <a:off x="1416744" y="4584863"/>
              <a:ext cx="1767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Lexend SemiBold"/>
                  <a:ea typeface="Lexend SemiBold"/>
                  <a:cs typeface="Lexend SemiBold"/>
                  <a:sym typeface="Lexend SemiBold"/>
                </a:rPr>
                <a:t>User Journey</a:t>
              </a:r>
              <a:endParaRPr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endParaRPr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3237900" y="4592526"/>
              <a:ext cx="27468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Lexend SemiBold"/>
                  <a:ea typeface="Lexend SemiBold"/>
                  <a:cs typeface="Lexend SemiBold"/>
                  <a:sym typeface="Lexend SemiBold"/>
                </a:rPr>
                <a:t>Online Marketing Components</a:t>
              </a:r>
              <a:endParaRPr sz="1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endParaRPr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6037956" y="4592526"/>
              <a:ext cx="15492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Lexend SemiBold"/>
                  <a:ea typeface="Lexend SemiBold"/>
                  <a:cs typeface="Lexend SemiBold"/>
                  <a:sym typeface="Lexend SemiBold"/>
                </a:rPr>
                <a:t>MarTech Stack</a:t>
              </a:r>
              <a:endParaRPr sz="1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endParaRPr>
            </a:p>
          </p:txBody>
        </p:sp>
        <p:sp>
          <p:nvSpPr>
            <p:cNvPr id="63" name="Google Shape;63;p13"/>
            <p:cNvSpPr txBox="1"/>
            <p:nvPr/>
          </p:nvSpPr>
          <p:spPr>
            <a:xfrm>
              <a:off x="7640413" y="4584863"/>
              <a:ext cx="1233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Lexend SemiBold"/>
                  <a:ea typeface="Lexend SemiBold"/>
                  <a:cs typeface="Lexend SemiBold"/>
                  <a:sym typeface="Lexend SemiBold"/>
                </a:rPr>
                <a:t>Conclusion</a:t>
              </a:r>
              <a:endParaRPr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209575" y="173000"/>
            <a:ext cx="8520600" cy="6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BF9000"/>
                </a:solidFill>
              </a:rPr>
              <a:t>Chillomania profile</a:t>
            </a:r>
            <a:endParaRPr b="1" sz="3000">
              <a:solidFill>
                <a:srgbClr val="BF9000"/>
              </a:solidFill>
            </a:endParaRPr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452525" y="1047925"/>
            <a:ext cx="4409100" cy="32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2000"/>
              <a:buChar char="●"/>
            </a:pPr>
            <a:r>
              <a:rPr lang="en" sz="2000"/>
              <a:t>A company offering </a:t>
            </a:r>
            <a:r>
              <a:rPr lang="en" sz="2000"/>
              <a:t>European</a:t>
            </a:r>
            <a:r>
              <a:rPr lang="en" sz="2000"/>
              <a:t> designed and made furniture through distribution partners.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2000"/>
              <a:buChar char="●"/>
            </a:pPr>
            <a:r>
              <a:rPr lang="en" sz="2000"/>
              <a:t>Will l</a:t>
            </a:r>
            <a:r>
              <a:rPr lang="en" sz="2000"/>
              <a:t>aunch our own online store and increase overall sales.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2000"/>
              <a:buChar char="●"/>
            </a:pPr>
            <a:r>
              <a:rPr lang="en" sz="2000"/>
              <a:t>Would like to set up an online marketing strategy that can be managed by Belinda.</a:t>
            </a:r>
            <a:endParaRPr sz="2000"/>
          </a:p>
        </p:txBody>
      </p:sp>
      <p:sp>
        <p:nvSpPr>
          <p:cNvPr id="70" name="Google Shape;70;p14"/>
          <p:cNvSpPr txBox="1"/>
          <p:nvPr/>
        </p:nvSpPr>
        <p:spPr>
          <a:xfrm>
            <a:off x="452525" y="405700"/>
            <a:ext cx="129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0" y="4506000"/>
            <a:ext cx="9144000" cy="637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72" name="Google Shape;72;p14"/>
          <p:cNvGrpSpPr/>
          <p:nvPr/>
        </p:nvGrpSpPr>
        <p:grpSpPr>
          <a:xfrm>
            <a:off x="572338" y="4624638"/>
            <a:ext cx="8375725" cy="400200"/>
            <a:chOff x="498588" y="4584863"/>
            <a:chExt cx="8375725" cy="400200"/>
          </a:xfrm>
        </p:grpSpPr>
        <p:sp>
          <p:nvSpPr>
            <p:cNvPr id="73" name="Google Shape;73;p14"/>
            <p:cNvSpPr txBox="1"/>
            <p:nvPr/>
          </p:nvSpPr>
          <p:spPr>
            <a:xfrm>
              <a:off x="498588" y="4584863"/>
              <a:ext cx="864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exend SemiBold"/>
                  <a:ea typeface="Lexend SemiBold"/>
                  <a:cs typeface="Lexend SemiBold"/>
                  <a:sym typeface="Lexend SemiBold"/>
                </a:rPr>
                <a:t>Intro</a:t>
              </a:r>
              <a:endPara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endParaRPr>
            </a:p>
          </p:txBody>
        </p:sp>
        <p:sp>
          <p:nvSpPr>
            <p:cNvPr id="74" name="Google Shape;74;p14"/>
            <p:cNvSpPr txBox="1"/>
            <p:nvPr/>
          </p:nvSpPr>
          <p:spPr>
            <a:xfrm>
              <a:off x="1416744" y="4584863"/>
              <a:ext cx="1767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Lexend SemiBold"/>
                  <a:ea typeface="Lexend SemiBold"/>
                  <a:cs typeface="Lexend SemiBold"/>
                  <a:sym typeface="Lexend SemiBold"/>
                </a:rPr>
                <a:t>User Journey</a:t>
              </a:r>
              <a:endParaRPr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endParaRPr>
            </a:p>
          </p:txBody>
        </p:sp>
        <p:sp>
          <p:nvSpPr>
            <p:cNvPr id="75" name="Google Shape;75;p14"/>
            <p:cNvSpPr txBox="1"/>
            <p:nvPr/>
          </p:nvSpPr>
          <p:spPr>
            <a:xfrm>
              <a:off x="3237900" y="4592526"/>
              <a:ext cx="27468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Lexend SemiBold"/>
                  <a:ea typeface="Lexend SemiBold"/>
                  <a:cs typeface="Lexend SemiBold"/>
                  <a:sym typeface="Lexend SemiBold"/>
                </a:rPr>
                <a:t>Online Marketing Components</a:t>
              </a:r>
              <a:endParaRPr sz="1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endParaRPr>
            </a:p>
          </p:txBody>
        </p:sp>
        <p:sp>
          <p:nvSpPr>
            <p:cNvPr id="76" name="Google Shape;76;p14"/>
            <p:cNvSpPr txBox="1"/>
            <p:nvPr/>
          </p:nvSpPr>
          <p:spPr>
            <a:xfrm>
              <a:off x="6037956" y="4592526"/>
              <a:ext cx="15492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Lexend SemiBold"/>
                  <a:ea typeface="Lexend SemiBold"/>
                  <a:cs typeface="Lexend SemiBold"/>
                  <a:sym typeface="Lexend SemiBold"/>
                </a:rPr>
                <a:t>MarTech Stack</a:t>
              </a:r>
              <a:endParaRPr sz="1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endParaRPr>
            </a:p>
          </p:txBody>
        </p:sp>
        <p:sp>
          <p:nvSpPr>
            <p:cNvPr id="77" name="Google Shape;77;p14"/>
            <p:cNvSpPr txBox="1"/>
            <p:nvPr/>
          </p:nvSpPr>
          <p:spPr>
            <a:xfrm>
              <a:off x="7640413" y="4584863"/>
              <a:ext cx="1233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Lexend SemiBold"/>
                  <a:ea typeface="Lexend SemiBold"/>
                  <a:cs typeface="Lexend SemiBold"/>
                  <a:sym typeface="Lexend SemiBold"/>
                </a:rPr>
                <a:t>Conclusion</a:t>
              </a:r>
              <a:endParaRPr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endParaRPr>
            </a:p>
          </p:txBody>
        </p:sp>
      </p:grpSp>
      <p:pic>
        <p:nvPicPr>
          <p:cNvPr descr="Credit: sofacompany.com"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1625" y="1468175"/>
            <a:ext cx="3949625" cy="22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1439250" y="282550"/>
            <a:ext cx="6265500" cy="6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BF9000"/>
                </a:solidFill>
              </a:rPr>
              <a:t>Chillomania’s</a:t>
            </a:r>
            <a:r>
              <a:rPr b="1" lang="en" sz="3000">
                <a:solidFill>
                  <a:srgbClr val="BF9000"/>
                </a:solidFill>
              </a:rPr>
              <a:t> User: Jennifer (34)</a:t>
            </a:r>
            <a:endParaRPr b="1" sz="3000">
              <a:solidFill>
                <a:srgbClr val="BF9000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452525" y="405700"/>
            <a:ext cx="129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0" y="4506000"/>
            <a:ext cx="9144000" cy="637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66407" l="10707" r="78499" t="11015"/>
          <a:stretch/>
        </p:blipFill>
        <p:spPr>
          <a:xfrm>
            <a:off x="207725" y="113200"/>
            <a:ext cx="986849" cy="9852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>
            <p:ph type="ctrTitle"/>
          </p:nvPr>
        </p:nvSpPr>
        <p:spPr>
          <a:xfrm>
            <a:off x="207725" y="1149013"/>
            <a:ext cx="14604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Awareness</a:t>
            </a:r>
            <a:endParaRPr sz="1600"/>
          </a:p>
        </p:txBody>
      </p:sp>
      <p:sp>
        <p:nvSpPr>
          <p:cNvPr id="88" name="Google Shape;88;p15"/>
          <p:cNvSpPr txBox="1"/>
          <p:nvPr>
            <p:ph type="ctrTitle"/>
          </p:nvPr>
        </p:nvSpPr>
        <p:spPr>
          <a:xfrm>
            <a:off x="1975838" y="1149013"/>
            <a:ext cx="14604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Consideration</a:t>
            </a:r>
            <a:endParaRPr sz="1600"/>
          </a:p>
        </p:txBody>
      </p:sp>
      <p:sp>
        <p:nvSpPr>
          <p:cNvPr id="89" name="Google Shape;89;p15"/>
          <p:cNvSpPr txBox="1"/>
          <p:nvPr/>
        </p:nvSpPr>
        <p:spPr>
          <a:xfrm>
            <a:off x="3743950" y="1149013"/>
            <a:ext cx="146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Purchase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90" name="Google Shape;90;p15"/>
          <p:cNvSpPr txBox="1"/>
          <p:nvPr>
            <p:ph type="ctrTitle"/>
          </p:nvPr>
        </p:nvSpPr>
        <p:spPr>
          <a:xfrm>
            <a:off x="7280175" y="1149013"/>
            <a:ext cx="14604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Advocacy</a:t>
            </a:r>
            <a:endParaRPr sz="1600"/>
          </a:p>
        </p:txBody>
      </p:sp>
      <p:sp>
        <p:nvSpPr>
          <p:cNvPr id="91" name="Google Shape;91;p15"/>
          <p:cNvSpPr txBox="1"/>
          <p:nvPr/>
        </p:nvSpPr>
        <p:spPr>
          <a:xfrm>
            <a:off x="5512063" y="1149013"/>
            <a:ext cx="146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Retention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207725" y="1807681"/>
            <a:ext cx="1784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</a:rPr>
              <a:t>“I need a new couch. This one is gross! This stain here is for two years now”. </a:t>
            </a:r>
            <a:endParaRPr sz="1300">
              <a:solidFill>
                <a:srgbClr val="BF9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1935300" y="1807681"/>
            <a:ext cx="1784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</a:rPr>
              <a:t>“I am getting a bonus at work: it’s FINALLY time to buy a good couch”.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3662875" y="1707631"/>
            <a:ext cx="17847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</a:rPr>
              <a:t>“I need this couch! It’s stylish, strong enough for my kids, and a ecologically conscious purchase”.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390450" y="1707631"/>
            <a:ext cx="17847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</a:rPr>
              <a:t>“Wow! I love this couch. And the family really likes it. But what if I do get a stain on it?”.</a:t>
            </a:r>
            <a:r>
              <a:rPr lang="en" sz="1300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7118025" y="1707631"/>
            <a:ext cx="17847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</a:rPr>
              <a:t>“The couch is great and the service is super! I highly recommend Chillomania!”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207725" y="3180025"/>
            <a:ext cx="1784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Word of mouth, social media, websites.</a:t>
            </a:r>
            <a:endParaRPr sz="1300" u="sng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1935300" y="3079975"/>
            <a:ext cx="1784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Search engines, websites, comparison &amp; reviews pages</a:t>
            </a:r>
            <a:endParaRPr u="sng">
              <a:solidFill>
                <a:schemeClr val="dk2"/>
              </a:solidFill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3662875" y="3079975"/>
            <a:ext cx="1784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Chillomania online store, payment platform, delivery tracking, billing</a:t>
            </a:r>
            <a:endParaRPr u="sng">
              <a:solidFill>
                <a:schemeClr val="dk2"/>
              </a:solidFill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5390450" y="3180025"/>
            <a:ext cx="1784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Email, social media,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satisfaction survey, reviews</a:t>
            </a:r>
            <a:endParaRPr u="sng">
              <a:solidFill>
                <a:schemeClr val="dk2"/>
              </a:solidFill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7118025" y="3180025"/>
            <a:ext cx="1784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Product reviews, company review, social media</a:t>
            </a:r>
            <a:endParaRPr u="sng">
              <a:solidFill>
                <a:schemeClr val="dk2"/>
              </a:solidFill>
            </a:endParaRPr>
          </a:p>
        </p:txBody>
      </p:sp>
      <p:grpSp>
        <p:nvGrpSpPr>
          <p:cNvPr id="102" name="Google Shape;102;p15"/>
          <p:cNvGrpSpPr/>
          <p:nvPr/>
        </p:nvGrpSpPr>
        <p:grpSpPr>
          <a:xfrm>
            <a:off x="572338" y="4624638"/>
            <a:ext cx="8375725" cy="400200"/>
            <a:chOff x="498588" y="4584863"/>
            <a:chExt cx="8375725" cy="400200"/>
          </a:xfrm>
        </p:grpSpPr>
        <p:sp>
          <p:nvSpPr>
            <p:cNvPr id="103" name="Google Shape;103;p15"/>
            <p:cNvSpPr txBox="1"/>
            <p:nvPr/>
          </p:nvSpPr>
          <p:spPr>
            <a:xfrm>
              <a:off x="498588" y="4584863"/>
              <a:ext cx="864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exend SemiBold"/>
                  <a:ea typeface="Lexend SemiBold"/>
                  <a:cs typeface="Lexend SemiBold"/>
                  <a:sym typeface="Lexend SemiBold"/>
                </a:rPr>
                <a:t>Intro</a:t>
              </a:r>
              <a:endPara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endParaRPr>
            </a:p>
          </p:txBody>
        </p:sp>
        <p:sp>
          <p:nvSpPr>
            <p:cNvPr id="104" name="Google Shape;104;p15"/>
            <p:cNvSpPr txBox="1"/>
            <p:nvPr/>
          </p:nvSpPr>
          <p:spPr>
            <a:xfrm>
              <a:off x="1416744" y="4584863"/>
              <a:ext cx="1767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exend SemiBold"/>
                  <a:ea typeface="Lexend SemiBold"/>
                  <a:cs typeface="Lexend SemiBold"/>
                  <a:sym typeface="Lexend SemiBold"/>
                </a:rPr>
                <a:t>User Journey</a:t>
              </a:r>
              <a:endPara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endParaRPr>
            </a:p>
          </p:txBody>
        </p:sp>
        <p:sp>
          <p:nvSpPr>
            <p:cNvPr id="105" name="Google Shape;105;p15"/>
            <p:cNvSpPr txBox="1"/>
            <p:nvPr/>
          </p:nvSpPr>
          <p:spPr>
            <a:xfrm>
              <a:off x="3237900" y="4592526"/>
              <a:ext cx="27468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Lexend SemiBold"/>
                  <a:ea typeface="Lexend SemiBold"/>
                  <a:cs typeface="Lexend SemiBold"/>
                  <a:sym typeface="Lexend SemiBold"/>
                </a:rPr>
                <a:t>Online Marketing Components</a:t>
              </a:r>
              <a:endParaRPr sz="1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endParaRPr>
            </a:p>
          </p:txBody>
        </p:sp>
        <p:sp>
          <p:nvSpPr>
            <p:cNvPr id="106" name="Google Shape;106;p15"/>
            <p:cNvSpPr txBox="1"/>
            <p:nvPr/>
          </p:nvSpPr>
          <p:spPr>
            <a:xfrm>
              <a:off x="6037956" y="4592526"/>
              <a:ext cx="15492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Lexend SemiBold"/>
                  <a:ea typeface="Lexend SemiBold"/>
                  <a:cs typeface="Lexend SemiBold"/>
                  <a:sym typeface="Lexend SemiBold"/>
                </a:rPr>
                <a:t>MarTech Stack</a:t>
              </a:r>
              <a:endParaRPr sz="1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endParaRPr>
            </a:p>
          </p:txBody>
        </p:sp>
        <p:sp>
          <p:nvSpPr>
            <p:cNvPr id="107" name="Google Shape;107;p15"/>
            <p:cNvSpPr txBox="1"/>
            <p:nvPr/>
          </p:nvSpPr>
          <p:spPr>
            <a:xfrm>
              <a:off x="7640413" y="4584863"/>
              <a:ext cx="1233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Lexend SemiBold"/>
                  <a:ea typeface="Lexend SemiBold"/>
                  <a:cs typeface="Lexend SemiBold"/>
                  <a:sym typeface="Lexend SemiBold"/>
                </a:rPr>
                <a:t>Conclusion</a:t>
              </a:r>
              <a:endParaRPr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ctrTitle"/>
          </p:nvPr>
        </p:nvSpPr>
        <p:spPr>
          <a:xfrm>
            <a:off x="228275" y="293800"/>
            <a:ext cx="8520600" cy="6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BF9000"/>
                </a:solidFill>
              </a:rPr>
              <a:t>Chillomania</a:t>
            </a:r>
            <a:r>
              <a:rPr b="1" lang="en" sz="3000">
                <a:solidFill>
                  <a:srgbClr val="BF9000"/>
                </a:solidFill>
              </a:rPr>
              <a:t> User: Olaf (64)</a:t>
            </a:r>
            <a:endParaRPr b="1" sz="3000">
              <a:solidFill>
                <a:srgbClr val="BF9000"/>
              </a:solidFill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452525" y="405700"/>
            <a:ext cx="129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0" y="4506000"/>
            <a:ext cx="9144000" cy="637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 b="66612" l="61302" r="27904" t="10810"/>
          <a:stretch/>
        </p:blipFill>
        <p:spPr>
          <a:xfrm>
            <a:off x="316550" y="124450"/>
            <a:ext cx="986849" cy="98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>
            <p:ph type="ctrTitle"/>
          </p:nvPr>
        </p:nvSpPr>
        <p:spPr>
          <a:xfrm>
            <a:off x="240975" y="1206313"/>
            <a:ext cx="15519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Awareness</a:t>
            </a:r>
            <a:endParaRPr sz="1600"/>
          </a:p>
        </p:txBody>
      </p:sp>
      <p:sp>
        <p:nvSpPr>
          <p:cNvPr id="117" name="Google Shape;117;p16"/>
          <p:cNvSpPr txBox="1"/>
          <p:nvPr>
            <p:ph type="ctrTitle"/>
          </p:nvPr>
        </p:nvSpPr>
        <p:spPr>
          <a:xfrm>
            <a:off x="2042331" y="1206313"/>
            <a:ext cx="15519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Consideration</a:t>
            </a:r>
            <a:endParaRPr sz="1600"/>
          </a:p>
        </p:txBody>
      </p:sp>
      <p:sp>
        <p:nvSpPr>
          <p:cNvPr id="118" name="Google Shape;118;p16"/>
          <p:cNvSpPr txBox="1"/>
          <p:nvPr/>
        </p:nvSpPr>
        <p:spPr>
          <a:xfrm>
            <a:off x="3843688" y="1206313"/>
            <a:ext cx="1551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Purchase</a:t>
            </a:r>
            <a:endParaRPr sz="1600"/>
          </a:p>
        </p:txBody>
      </p:sp>
      <p:sp>
        <p:nvSpPr>
          <p:cNvPr id="119" name="Google Shape;119;p16"/>
          <p:cNvSpPr txBox="1"/>
          <p:nvPr>
            <p:ph type="ctrTitle"/>
          </p:nvPr>
        </p:nvSpPr>
        <p:spPr>
          <a:xfrm>
            <a:off x="7446400" y="1206313"/>
            <a:ext cx="15519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Advocacy</a:t>
            </a:r>
            <a:endParaRPr sz="1600"/>
          </a:p>
        </p:txBody>
      </p:sp>
      <p:sp>
        <p:nvSpPr>
          <p:cNvPr id="120" name="Google Shape;120;p16"/>
          <p:cNvSpPr txBox="1"/>
          <p:nvPr/>
        </p:nvSpPr>
        <p:spPr>
          <a:xfrm>
            <a:off x="5645044" y="1206313"/>
            <a:ext cx="1551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Retention</a:t>
            </a:r>
            <a:endParaRPr sz="1600"/>
          </a:p>
        </p:txBody>
      </p:sp>
      <p:sp>
        <p:nvSpPr>
          <p:cNvPr id="121" name="Google Shape;121;p16"/>
          <p:cNvSpPr txBox="1"/>
          <p:nvPr/>
        </p:nvSpPr>
        <p:spPr>
          <a:xfrm>
            <a:off x="324125" y="1846375"/>
            <a:ext cx="15519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</a:rPr>
              <a:t>“New me, new couch! Let’s start my retirement with a refresh”.</a:t>
            </a:r>
            <a:endParaRPr sz="1300">
              <a:solidFill>
                <a:srgbClr val="BF9000"/>
              </a:solidFill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2104694" y="1746325"/>
            <a:ext cx="15519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</a:rPr>
              <a:t>“I need a couch that’s stylish enough for me and my little Princess”.</a:t>
            </a:r>
            <a:endParaRPr sz="1300">
              <a:solidFill>
                <a:srgbClr val="BF9000"/>
              </a:solidFill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3885263" y="1746325"/>
            <a:ext cx="15519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</a:rPr>
              <a:t>“This is THE couch! I can’t wait to for my next dinner guests to see it!”.</a:t>
            </a:r>
            <a:endParaRPr sz="1300">
              <a:solidFill>
                <a:srgbClr val="BF9000"/>
              </a:solidFill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5665844" y="1702400"/>
            <a:ext cx="1551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</a:rPr>
              <a:t>“The couch doesn’t quite fit the room, it’s comfortable, though. Should I return it?”.</a:t>
            </a:r>
            <a:endParaRPr sz="1300">
              <a:solidFill>
                <a:srgbClr val="BF9000"/>
              </a:solidFill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7446400" y="1646275"/>
            <a:ext cx="1551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</a:rPr>
              <a:t>“The couch is great, and the service is super! I highly recommend Chillomania!”.</a:t>
            </a:r>
            <a:endParaRPr sz="1300">
              <a:solidFill>
                <a:srgbClr val="BF9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BF9000"/>
              </a:solidFill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240975" y="3152806"/>
            <a:ext cx="15519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Search engines, social media, websites, blogs, word of mouth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2042331" y="3052756"/>
            <a:ext cx="15519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Blogs, social media, listings, company website, word of mouth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3843688" y="3052756"/>
            <a:ext cx="15519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Online store Chillomania, payment method, delivery tracking, billing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5645044" y="3152806"/>
            <a:ext cx="15519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Email, customer service support, satisfaction survey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7446400" y="2952706"/>
            <a:ext cx="1551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Chillomania website (testimonial), social media, word of mouth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  <p:grpSp>
        <p:nvGrpSpPr>
          <p:cNvPr id="131" name="Google Shape;131;p16"/>
          <p:cNvGrpSpPr/>
          <p:nvPr/>
        </p:nvGrpSpPr>
        <p:grpSpPr>
          <a:xfrm>
            <a:off x="572338" y="4624638"/>
            <a:ext cx="8375725" cy="400200"/>
            <a:chOff x="498588" y="4584863"/>
            <a:chExt cx="8375725" cy="400200"/>
          </a:xfrm>
        </p:grpSpPr>
        <p:sp>
          <p:nvSpPr>
            <p:cNvPr id="132" name="Google Shape;132;p16"/>
            <p:cNvSpPr txBox="1"/>
            <p:nvPr/>
          </p:nvSpPr>
          <p:spPr>
            <a:xfrm>
              <a:off x="498588" y="4584863"/>
              <a:ext cx="864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exend SemiBold"/>
                  <a:ea typeface="Lexend SemiBold"/>
                  <a:cs typeface="Lexend SemiBold"/>
                  <a:sym typeface="Lexend SemiBold"/>
                </a:rPr>
                <a:t>Intro</a:t>
              </a:r>
              <a:endPara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endParaRPr>
            </a:p>
          </p:txBody>
        </p:sp>
        <p:sp>
          <p:nvSpPr>
            <p:cNvPr id="133" name="Google Shape;133;p16"/>
            <p:cNvSpPr txBox="1"/>
            <p:nvPr/>
          </p:nvSpPr>
          <p:spPr>
            <a:xfrm>
              <a:off x="1416744" y="4584863"/>
              <a:ext cx="1767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exend SemiBold"/>
                  <a:ea typeface="Lexend SemiBold"/>
                  <a:cs typeface="Lexend SemiBold"/>
                  <a:sym typeface="Lexend SemiBold"/>
                </a:rPr>
                <a:t>User Journey</a:t>
              </a:r>
              <a:endPara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endParaRPr>
            </a:p>
          </p:txBody>
        </p:sp>
        <p:sp>
          <p:nvSpPr>
            <p:cNvPr id="134" name="Google Shape;134;p16"/>
            <p:cNvSpPr txBox="1"/>
            <p:nvPr/>
          </p:nvSpPr>
          <p:spPr>
            <a:xfrm>
              <a:off x="3237900" y="4592526"/>
              <a:ext cx="27468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Lexend SemiBold"/>
                  <a:ea typeface="Lexend SemiBold"/>
                  <a:cs typeface="Lexend SemiBold"/>
                  <a:sym typeface="Lexend SemiBold"/>
                </a:rPr>
                <a:t>Online Marketing Components</a:t>
              </a:r>
              <a:endParaRPr sz="1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endParaRPr>
            </a:p>
          </p:txBody>
        </p:sp>
        <p:sp>
          <p:nvSpPr>
            <p:cNvPr id="135" name="Google Shape;135;p16"/>
            <p:cNvSpPr txBox="1"/>
            <p:nvPr/>
          </p:nvSpPr>
          <p:spPr>
            <a:xfrm>
              <a:off x="6037956" y="4592526"/>
              <a:ext cx="15492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Lexend SemiBold"/>
                  <a:ea typeface="Lexend SemiBold"/>
                  <a:cs typeface="Lexend SemiBold"/>
                  <a:sym typeface="Lexend SemiBold"/>
                </a:rPr>
                <a:t>MarTech Stack</a:t>
              </a:r>
              <a:endParaRPr sz="1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endParaRPr>
            </a:p>
          </p:txBody>
        </p:sp>
        <p:sp>
          <p:nvSpPr>
            <p:cNvPr id="136" name="Google Shape;136;p16"/>
            <p:cNvSpPr txBox="1"/>
            <p:nvPr/>
          </p:nvSpPr>
          <p:spPr>
            <a:xfrm>
              <a:off x="7640413" y="4584863"/>
              <a:ext cx="1233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Lexend SemiBold"/>
                  <a:ea typeface="Lexend SemiBold"/>
                  <a:cs typeface="Lexend SemiBold"/>
                  <a:sym typeface="Lexend SemiBold"/>
                </a:rPr>
                <a:t>Conclusion</a:t>
              </a:r>
              <a:endParaRPr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ctrTitle"/>
          </p:nvPr>
        </p:nvSpPr>
        <p:spPr>
          <a:xfrm>
            <a:off x="311700" y="116775"/>
            <a:ext cx="8520600" cy="6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BF9000"/>
                </a:solidFill>
              </a:rPr>
              <a:t>Online Marketing Components</a:t>
            </a:r>
            <a:endParaRPr b="1" sz="3000">
              <a:solidFill>
                <a:srgbClr val="BF9000"/>
              </a:solidFill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452525" y="405700"/>
            <a:ext cx="129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0" y="4506000"/>
            <a:ext cx="9144000" cy="637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44" name="Google Shape;144;p17"/>
          <p:cNvGrpSpPr/>
          <p:nvPr/>
        </p:nvGrpSpPr>
        <p:grpSpPr>
          <a:xfrm>
            <a:off x="572338" y="4624638"/>
            <a:ext cx="8375725" cy="400200"/>
            <a:chOff x="498588" y="4584863"/>
            <a:chExt cx="8375725" cy="400200"/>
          </a:xfrm>
        </p:grpSpPr>
        <p:sp>
          <p:nvSpPr>
            <p:cNvPr id="145" name="Google Shape;145;p17"/>
            <p:cNvSpPr txBox="1"/>
            <p:nvPr/>
          </p:nvSpPr>
          <p:spPr>
            <a:xfrm>
              <a:off x="498588" y="4584863"/>
              <a:ext cx="864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exend SemiBold"/>
                  <a:ea typeface="Lexend SemiBold"/>
                  <a:cs typeface="Lexend SemiBold"/>
                  <a:sym typeface="Lexend SemiBold"/>
                </a:rPr>
                <a:t>Intro</a:t>
              </a:r>
              <a:endPara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endParaRPr>
            </a:p>
          </p:txBody>
        </p:sp>
        <p:sp>
          <p:nvSpPr>
            <p:cNvPr id="146" name="Google Shape;146;p17"/>
            <p:cNvSpPr txBox="1"/>
            <p:nvPr/>
          </p:nvSpPr>
          <p:spPr>
            <a:xfrm>
              <a:off x="1416744" y="4584863"/>
              <a:ext cx="1767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exend SemiBold"/>
                  <a:ea typeface="Lexend SemiBold"/>
                  <a:cs typeface="Lexend SemiBold"/>
                  <a:sym typeface="Lexend SemiBold"/>
                </a:rPr>
                <a:t>User Journey</a:t>
              </a:r>
              <a:endPara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endParaRPr>
            </a:p>
          </p:txBody>
        </p:sp>
        <p:sp>
          <p:nvSpPr>
            <p:cNvPr id="147" name="Google Shape;147;p17"/>
            <p:cNvSpPr txBox="1"/>
            <p:nvPr/>
          </p:nvSpPr>
          <p:spPr>
            <a:xfrm>
              <a:off x="3237900" y="4592526"/>
              <a:ext cx="27468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Lexend SemiBold"/>
                  <a:ea typeface="Lexend SemiBold"/>
                  <a:cs typeface="Lexend SemiBold"/>
                  <a:sym typeface="Lexend SemiBold"/>
                </a:rPr>
                <a:t>Online Marketing Components</a:t>
              </a:r>
              <a:endParaRPr sz="13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endParaRPr>
            </a:p>
          </p:txBody>
        </p:sp>
        <p:sp>
          <p:nvSpPr>
            <p:cNvPr id="148" name="Google Shape;148;p17"/>
            <p:cNvSpPr txBox="1"/>
            <p:nvPr/>
          </p:nvSpPr>
          <p:spPr>
            <a:xfrm>
              <a:off x="6037956" y="4592526"/>
              <a:ext cx="15492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Lexend SemiBold"/>
                  <a:ea typeface="Lexend SemiBold"/>
                  <a:cs typeface="Lexend SemiBold"/>
                  <a:sym typeface="Lexend SemiBold"/>
                </a:rPr>
                <a:t>MarTech Stack</a:t>
              </a:r>
              <a:endParaRPr sz="1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endParaRPr>
            </a:p>
          </p:txBody>
        </p:sp>
        <p:sp>
          <p:nvSpPr>
            <p:cNvPr id="149" name="Google Shape;149;p17"/>
            <p:cNvSpPr txBox="1"/>
            <p:nvPr/>
          </p:nvSpPr>
          <p:spPr>
            <a:xfrm>
              <a:off x="7640413" y="4584863"/>
              <a:ext cx="1233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Lexend SemiBold"/>
                  <a:ea typeface="Lexend SemiBold"/>
                  <a:cs typeface="Lexend SemiBold"/>
                  <a:sym typeface="Lexend SemiBold"/>
                </a:rPr>
                <a:t>Conclusion</a:t>
              </a:r>
              <a:endParaRPr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endParaRPr>
            </a:p>
          </p:txBody>
        </p:sp>
      </p:grpSp>
      <p:sp>
        <p:nvSpPr>
          <p:cNvPr id="150" name="Google Shape;150;p17"/>
          <p:cNvSpPr/>
          <p:nvPr/>
        </p:nvSpPr>
        <p:spPr>
          <a:xfrm>
            <a:off x="660888" y="805900"/>
            <a:ext cx="1934100" cy="1782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</a:t>
            </a:r>
            <a:r>
              <a:rPr b="1" lang="en" sz="1200"/>
              <a:t>Social Media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51" name="Google Shape;15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625" y="1584362"/>
            <a:ext cx="504451" cy="50445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7"/>
          <p:cNvSpPr/>
          <p:nvPr/>
        </p:nvSpPr>
        <p:spPr>
          <a:xfrm>
            <a:off x="3604938" y="805900"/>
            <a:ext cx="1934100" cy="1782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</a:t>
            </a:r>
            <a:r>
              <a:rPr b="1" lang="en"/>
              <a:t>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</a:t>
            </a:r>
            <a:r>
              <a:rPr b="1" lang="en" sz="1200"/>
              <a:t> Blog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Company Blog on the Website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53" name="Google Shape;153;p17"/>
          <p:cNvSpPr/>
          <p:nvPr/>
        </p:nvSpPr>
        <p:spPr>
          <a:xfrm>
            <a:off x="6716163" y="805888"/>
            <a:ext cx="1934100" cy="1782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</a:t>
            </a:r>
            <a:r>
              <a:rPr b="1" lang="en"/>
              <a:t>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Search Engines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Text Search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Product Search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Image Search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Ad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54" name="Google Shape;154;p17"/>
          <p:cNvSpPr/>
          <p:nvPr/>
        </p:nvSpPr>
        <p:spPr>
          <a:xfrm>
            <a:off x="660888" y="2631413"/>
            <a:ext cx="1934100" cy="1782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</a:t>
            </a:r>
            <a:r>
              <a:rPr b="1" lang="en" sz="1200"/>
              <a:t>Video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On Website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55" name="Google Shape;155;p17"/>
          <p:cNvSpPr/>
          <p:nvPr/>
        </p:nvSpPr>
        <p:spPr>
          <a:xfrm>
            <a:off x="3604938" y="2631413"/>
            <a:ext cx="1934100" cy="1782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Website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Chillomania Website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56" name="Google Shape;156;p17"/>
          <p:cNvSpPr/>
          <p:nvPr/>
        </p:nvSpPr>
        <p:spPr>
          <a:xfrm>
            <a:off x="6716163" y="2631413"/>
            <a:ext cx="1934100" cy="1782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</a:t>
            </a:r>
            <a:r>
              <a:rPr b="1" lang="en" sz="1100"/>
              <a:t> </a:t>
            </a:r>
            <a:endParaRPr b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Reviews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Testimonial’s on website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Company </a:t>
            </a:r>
            <a:r>
              <a:rPr lang="en" sz="1200"/>
              <a:t>reviews</a:t>
            </a:r>
            <a:r>
              <a:rPr lang="en" sz="1200"/>
              <a:t> on Google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3000" y="1584575"/>
            <a:ext cx="504450" cy="504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ctrTitle"/>
          </p:nvPr>
        </p:nvSpPr>
        <p:spPr>
          <a:xfrm>
            <a:off x="311700" y="200475"/>
            <a:ext cx="8520600" cy="6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BF9000"/>
                </a:solidFill>
              </a:rPr>
              <a:t>Building a</a:t>
            </a:r>
            <a:r>
              <a:rPr b="1" lang="en" sz="3000">
                <a:solidFill>
                  <a:srgbClr val="BF9000"/>
                </a:solidFill>
              </a:rPr>
              <a:t> </a:t>
            </a:r>
            <a:r>
              <a:rPr b="1" lang="en" sz="3000">
                <a:solidFill>
                  <a:srgbClr val="BF9000"/>
                </a:solidFill>
              </a:rPr>
              <a:t>MarTech Stack for Growth</a:t>
            </a:r>
            <a:endParaRPr b="1" sz="3000">
              <a:solidFill>
                <a:srgbClr val="BF9000"/>
              </a:solidFill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0" y="4506000"/>
            <a:ext cx="9144000" cy="637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64" name="Google Shape;164;p18"/>
          <p:cNvGrpSpPr/>
          <p:nvPr/>
        </p:nvGrpSpPr>
        <p:grpSpPr>
          <a:xfrm>
            <a:off x="498588" y="4624638"/>
            <a:ext cx="8375725" cy="400200"/>
            <a:chOff x="498588" y="4584863"/>
            <a:chExt cx="8375725" cy="400200"/>
          </a:xfrm>
        </p:grpSpPr>
        <p:sp>
          <p:nvSpPr>
            <p:cNvPr id="165" name="Google Shape;165;p18"/>
            <p:cNvSpPr txBox="1"/>
            <p:nvPr/>
          </p:nvSpPr>
          <p:spPr>
            <a:xfrm>
              <a:off x="498588" y="4584863"/>
              <a:ext cx="864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exend SemiBold"/>
                  <a:ea typeface="Lexend SemiBold"/>
                  <a:cs typeface="Lexend SemiBold"/>
                  <a:sym typeface="Lexend SemiBold"/>
                </a:rPr>
                <a:t>Intro</a:t>
              </a:r>
              <a:endPara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endParaRPr>
            </a:p>
          </p:txBody>
        </p:sp>
        <p:sp>
          <p:nvSpPr>
            <p:cNvPr id="166" name="Google Shape;166;p18"/>
            <p:cNvSpPr txBox="1"/>
            <p:nvPr/>
          </p:nvSpPr>
          <p:spPr>
            <a:xfrm>
              <a:off x="1416744" y="4584863"/>
              <a:ext cx="1767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exend SemiBold"/>
                  <a:ea typeface="Lexend SemiBold"/>
                  <a:cs typeface="Lexend SemiBold"/>
                  <a:sym typeface="Lexend SemiBold"/>
                </a:rPr>
                <a:t>User Journey</a:t>
              </a:r>
              <a:endPara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endParaRPr>
            </a:p>
          </p:txBody>
        </p:sp>
        <p:sp>
          <p:nvSpPr>
            <p:cNvPr id="167" name="Google Shape;167;p18"/>
            <p:cNvSpPr txBox="1"/>
            <p:nvPr/>
          </p:nvSpPr>
          <p:spPr>
            <a:xfrm>
              <a:off x="3237900" y="4592526"/>
              <a:ext cx="27468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Lexend SemiBold"/>
                  <a:ea typeface="Lexend SemiBold"/>
                  <a:cs typeface="Lexend SemiBold"/>
                  <a:sym typeface="Lexend SemiBold"/>
                </a:rPr>
                <a:t>Online Marketing Components</a:t>
              </a:r>
              <a:endParaRPr sz="13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endParaRPr>
            </a:p>
          </p:txBody>
        </p:sp>
        <p:sp>
          <p:nvSpPr>
            <p:cNvPr id="168" name="Google Shape;168;p18"/>
            <p:cNvSpPr txBox="1"/>
            <p:nvPr/>
          </p:nvSpPr>
          <p:spPr>
            <a:xfrm>
              <a:off x="6037956" y="4592526"/>
              <a:ext cx="15492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Lexend SemiBold"/>
                  <a:ea typeface="Lexend SemiBold"/>
                  <a:cs typeface="Lexend SemiBold"/>
                  <a:sym typeface="Lexend SemiBold"/>
                </a:rPr>
                <a:t>MarTech Stack</a:t>
              </a:r>
              <a:endParaRPr sz="13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endParaRPr>
            </a:p>
          </p:txBody>
        </p:sp>
        <p:sp>
          <p:nvSpPr>
            <p:cNvPr id="169" name="Google Shape;169;p18"/>
            <p:cNvSpPr txBox="1"/>
            <p:nvPr/>
          </p:nvSpPr>
          <p:spPr>
            <a:xfrm>
              <a:off x="7640413" y="4584863"/>
              <a:ext cx="1233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Lexend SemiBold"/>
                  <a:ea typeface="Lexend SemiBold"/>
                  <a:cs typeface="Lexend SemiBold"/>
                  <a:sym typeface="Lexend SemiBold"/>
                </a:rPr>
                <a:t>Conclusion</a:t>
              </a:r>
              <a:endParaRPr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endParaRPr>
            </a:p>
          </p:txBody>
        </p:sp>
      </p:grpSp>
      <p:sp>
        <p:nvSpPr>
          <p:cNvPr id="170" name="Google Shape;170;p18"/>
          <p:cNvSpPr txBox="1"/>
          <p:nvPr/>
        </p:nvSpPr>
        <p:spPr>
          <a:xfrm>
            <a:off x="6472984" y="1594266"/>
            <a:ext cx="77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BF9000"/>
              </a:solidFill>
            </a:endParaRPr>
          </a:p>
        </p:txBody>
      </p:sp>
      <p:sp>
        <p:nvSpPr>
          <p:cNvPr id="171" name="Google Shape;171;p18"/>
          <p:cNvSpPr txBox="1"/>
          <p:nvPr>
            <p:ph type="ctrTitle"/>
          </p:nvPr>
        </p:nvSpPr>
        <p:spPr>
          <a:xfrm>
            <a:off x="311700" y="1170225"/>
            <a:ext cx="14604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Content</a:t>
            </a:r>
            <a:endParaRPr sz="1600"/>
          </a:p>
        </p:txBody>
      </p:sp>
      <p:sp>
        <p:nvSpPr>
          <p:cNvPr id="172" name="Google Shape;172;p18"/>
          <p:cNvSpPr txBox="1"/>
          <p:nvPr>
            <p:ph type="ctrTitle"/>
          </p:nvPr>
        </p:nvSpPr>
        <p:spPr>
          <a:xfrm>
            <a:off x="2519000" y="1170225"/>
            <a:ext cx="14604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Measurement</a:t>
            </a:r>
            <a:endParaRPr sz="1600"/>
          </a:p>
        </p:txBody>
      </p:sp>
      <p:sp>
        <p:nvSpPr>
          <p:cNvPr id="173" name="Google Shape;173;p18"/>
          <p:cNvSpPr txBox="1"/>
          <p:nvPr/>
        </p:nvSpPr>
        <p:spPr>
          <a:xfrm>
            <a:off x="4715137" y="1170225"/>
            <a:ext cx="146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</a:t>
            </a:r>
            <a:endParaRPr sz="1600"/>
          </a:p>
        </p:txBody>
      </p:sp>
      <p:sp>
        <p:nvSpPr>
          <p:cNvPr id="174" name="Google Shape;174;p18"/>
          <p:cNvSpPr txBox="1"/>
          <p:nvPr/>
        </p:nvSpPr>
        <p:spPr>
          <a:xfrm>
            <a:off x="6933599" y="1170225"/>
            <a:ext cx="146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Relationship</a:t>
            </a:r>
            <a:endParaRPr sz="1600"/>
          </a:p>
        </p:txBody>
      </p:sp>
      <p:sp>
        <p:nvSpPr>
          <p:cNvPr id="175" name="Google Shape;175;p18"/>
          <p:cNvSpPr txBox="1"/>
          <p:nvPr/>
        </p:nvSpPr>
        <p:spPr>
          <a:xfrm>
            <a:off x="311700" y="1593614"/>
            <a:ext cx="18987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</a:rPr>
              <a:t>Content creation:</a:t>
            </a:r>
            <a:r>
              <a:rPr lang="en" sz="1300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Jasper.ai, ChatGPT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BF9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</a:rPr>
              <a:t>Content optimization: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Screaming Frog, Google Trends, Google Keyword Planner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BF9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</a:rPr>
              <a:t>Content distribution: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WordPress, Shopify, Buffer, Mailchimp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2519000" y="1593597"/>
            <a:ext cx="18987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</a:rPr>
              <a:t>Web/App tracking:</a:t>
            </a:r>
            <a:r>
              <a:rPr lang="en" sz="1300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Google Analytics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BF9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</a:rPr>
              <a:t>Ad performance tracking:</a:t>
            </a:r>
            <a:r>
              <a:rPr lang="en" sz="1300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300">
              <a:solidFill>
                <a:srgbClr val="BF9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Google Ads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BF9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</a:rPr>
              <a:t>Tag management system:</a:t>
            </a:r>
            <a:r>
              <a:rPr lang="en" sz="1300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300">
              <a:solidFill>
                <a:srgbClr val="BF9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Google Tag Manager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BF9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4726300" y="1593597"/>
            <a:ext cx="18987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</a:rPr>
              <a:t>Visualization &amp; Reporting: </a:t>
            </a:r>
            <a:endParaRPr b="1" sz="1300">
              <a:solidFill>
                <a:srgbClr val="BF9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Google Big Query, Google Looker Studio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BF9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</a:rPr>
              <a:t>Analysis: </a:t>
            </a:r>
            <a:endParaRPr b="1" sz="1300">
              <a:solidFill>
                <a:srgbClr val="BF9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Google Sheets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BF9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</a:rPr>
              <a:t>Data-driven actions &amp; decisions: </a:t>
            </a:r>
            <a:endParaRPr b="1" sz="1300">
              <a:solidFill>
                <a:srgbClr val="BF9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Google Optimize, Google Performance Max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6933600" y="1593773"/>
            <a:ext cx="18987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</a:rPr>
              <a:t>CRM: </a:t>
            </a:r>
            <a:endParaRPr b="1" sz="1300">
              <a:solidFill>
                <a:srgbClr val="BF9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Pipedrive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BF9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</a:rPr>
              <a:t>Chatbot:</a:t>
            </a:r>
            <a:r>
              <a:rPr lang="en" sz="1300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300">
              <a:solidFill>
                <a:srgbClr val="BF9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ChatBot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BF9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</a:rPr>
              <a:t>Online reputation: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Google Alerts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type="ctrTitle"/>
          </p:nvPr>
        </p:nvSpPr>
        <p:spPr>
          <a:xfrm>
            <a:off x="1733850" y="544650"/>
            <a:ext cx="5676300" cy="6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BF9000"/>
                </a:solidFill>
              </a:rPr>
              <a:t>Achieving goals strategically</a:t>
            </a:r>
            <a:endParaRPr b="1" sz="3000">
              <a:solidFill>
                <a:srgbClr val="BF9000"/>
              </a:solidFill>
            </a:endParaRPr>
          </a:p>
        </p:txBody>
      </p:sp>
      <p:sp>
        <p:nvSpPr>
          <p:cNvPr id="184" name="Google Shape;184;p19"/>
          <p:cNvSpPr/>
          <p:nvPr/>
        </p:nvSpPr>
        <p:spPr>
          <a:xfrm>
            <a:off x="0" y="4506000"/>
            <a:ext cx="9144000" cy="637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85" name="Google Shape;185;p19"/>
          <p:cNvGrpSpPr/>
          <p:nvPr/>
        </p:nvGrpSpPr>
        <p:grpSpPr>
          <a:xfrm>
            <a:off x="498588" y="4624638"/>
            <a:ext cx="8375725" cy="400200"/>
            <a:chOff x="498588" y="4584863"/>
            <a:chExt cx="8375725" cy="400200"/>
          </a:xfrm>
        </p:grpSpPr>
        <p:sp>
          <p:nvSpPr>
            <p:cNvPr id="186" name="Google Shape;186;p19"/>
            <p:cNvSpPr txBox="1"/>
            <p:nvPr/>
          </p:nvSpPr>
          <p:spPr>
            <a:xfrm>
              <a:off x="498588" y="4584863"/>
              <a:ext cx="864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exend SemiBold"/>
                  <a:ea typeface="Lexend SemiBold"/>
                  <a:cs typeface="Lexend SemiBold"/>
                  <a:sym typeface="Lexend SemiBold"/>
                </a:rPr>
                <a:t>Intro</a:t>
              </a:r>
              <a:endPara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endParaRPr>
            </a:p>
          </p:txBody>
        </p:sp>
        <p:sp>
          <p:nvSpPr>
            <p:cNvPr id="187" name="Google Shape;187;p19"/>
            <p:cNvSpPr txBox="1"/>
            <p:nvPr/>
          </p:nvSpPr>
          <p:spPr>
            <a:xfrm>
              <a:off x="1416744" y="4584863"/>
              <a:ext cx="1767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exend SemiBold"/>
                  <a:ea typeface="Lexend SemiBold"/>
                  <a:cs typeface="Lexend SemiBold"/>
                  <a:sym typeface="Lexend SemiBold"/>
                </a:rPr>
                <a:t>User Journey</a:t>
              </a:r>
              <a:endPara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endParaRPr>
            </a:p>
          </p:txBody>
        </p:sp>
        <p:sp>
          <p:nvSpPr>
            <p:cNvPr id="188" name="Google Shape;188;p19"/>
            <p:cNvSpPr txBox="1"/>
            <p:nvPr/>
          </p:nvSpPr>
          <p:spPr>
            <a:xfrm>
              <a:off x="3237900" y="4592526"/>
              <a:ext cx="27468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Lexend SemiBold"/>
                  <a:ea typeface="Lexend SemiBold"/>
                  <a:cs typeface="Lexend SemiBold"/>
                  <a:sym typeface="Lexend SemiBold"/>
                </a:rPr>
                <a:t>Online Marketing Components</a:t>
              </a:r>
              <a:endParaRPr sz="13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endParaRPr>
            </a:p>
          </p:txBody>
        </p:sp>
        <p:sp>
          <p:nvSpPr>
            <p:cNvPr id="189" name="Google Shape;189;p19"/>
            <p:cNvSpPr txBox="1"/>
            <p:nvPr/>
          </p:nvSpPr>
          <p:spPr>
            <a:xfrm>
              <a:off x="6037956" y="4592526"/>
              <a:ext cx="15492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Lexend SemiBold"/>
                  <a:ea typeface="Lexend SemiBold"/>
                  <a:cs typeface="Lexend SemiBold"/>
                  <a:sym typeface="Lexend SemiBold"/>
                </a:rPr>
                <a:t>MarTech Stack</a:t>
              </a:r>
              <a:endParaRPr sz="13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endParaRPr>
            </a:p>
          </p:txBody>
        </p:sp>
        <p:sp>
          <p:nvSpPr>
            <p:cNvPr id="190" name="Google Shape;190;p19"/>
            <p:cNvSpPr txBox="1"/>
            <p:nvPr/>
          </p:nvSpPr>
          <p:spPr>
            <a:xfrm>
              <a:off x="7640413" y="4584863"/>
              <a:ext cx="1233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exend SemiBold"/>
                  <a:ea typeface="Lexend SemiBold"/>
                  <a:cs typeface="Lexend SemiBold"/>
                  <a:sym typeface="Lexend SemiBold"/>
                </a:rPr>
                <a:t>Conclusion</a:t>
              </a:r>
              <a:endPara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endParaRPr>
            </a:p>
          </p:txBody>
        </p:sp>
      </p:grpSp>
      <p:sp>
        <p:nvSpPr>
          <p:cNvPr id="191" name="Google Shape;191;p19"/>
          <p:cNvSpPr txBox="1"/>
          <p:nvPr/>
        </p:nvSpPr>
        <p:spPr>
          <a:xfrm>
            <a:off x="2702375" y="2571749"/>
            <a:ext cx="45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BF9000"/>
                </a:solidFill>
              </a:rPr>
              <a:t>+</a:t>
            </a:r>
            <a:endParaRPr b="1" sz="3600">
              <a:solidFill>
                <a:srgbClr val="BF9000"/>
              </a:solidFill>
            </a:endParaRPr>
          </a:p>
        </p:txBody>
      </p:sp>
      <p:sp>
        <p:nvSpPr>
          <p:cNvPr id="192" name="Google Shape;192;p19"/>
          <p:cNvSpPr txBox="1"/>
          <p:nvPr/>
        </p:nvSpPr>
        <p:spPr>
          <a:xfrm>
            <a:off x="5599525" y="2571749"/>
            <a:ext cx="402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BF9000"/>
                </a:solidFill>
              </a:rPr>
              <a:t>=</a:t>
            </a:r>
            <a:endParaRPr b="1" sz="3600">
              <a:solidFill>
                <a:srgbClr val="BF9000"/>
              </a:solidFill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6154400" y="2617949"/>
            <a:ext cx="231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Increased sales &amp; diversified sales points</a:t>
            </a:r>
            <a:endParaRPr sz="1500"/>
          </a:p>
        </p:txBody>
      </p:sp>
      <p:sp>
        <p:nvSpPr>
          <p:cNvPr id="194" name="Google Shape;194;p19"/>
          <p:cNvSpPr txBox="1"/>
          <p:nvPr/>
        </p:nvSpPr>
        <p:spPr>
          <a:xfrm>
            <a:off x="3308850" y="2617949"/>
            <a:ext cx="2138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The right</a:t>
            </a:r>
            <a:r>
              <a:rPr b="1" lang="en" sz="1500">
                <a:solidFill>
                  <a:schemeClr val="dk1"/>
                </a:solidFill>
              </a:rPr>
              <a:t> online marketing strategy </a:t>
            </a:r>
            <a:endParaRPr b="1" sz="1500"/>
          </a:p>
        </p:txBody>
      </p:sp>
      <p:sp>
        <p:nvSpPr>
          <p:cNvPr id="195" name="Google Shape;195;p19"/>
          <p:cNvSpPr txBox="1"/>
          <p:nvPr/>
        </p:nvSpPr>
        <p:spPr>
          <a:xfrm>
            <a:off x="676600" y="2617949"/>
            <a:ext cx="1873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Chillomania’s amazing products</a:t>
            </a:r>
            <a:endParaRPr b="1" sz="1500"/>
          </a:p>
        </p:txBody>
      </p:sp>
      <p:sp>
        <p:nvSpPr>
          <p:cNvPr id="196" name="Google Shape;196;p19"/>
          <p:cNvSpPr txBox="1"/>
          <p:nvPr/>
        </p:nvSpPr>
        <p:spPr>
          <a:xfrm>
            <a:off x="1879500" y="1783550"/>
            <a:ext cx="499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Business expansion empowered by digital experts and tools: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