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ubik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6D8D35-B3A9-4E40-A7CF-3820945D3025}">
  <a:tblStyle styleId="{236D8D35-B3A9-4E40-A7CF-3820945D30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ubik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7" Type="http://schemas.openxmlformats.org/officeDocument/2006/relationships/font" Target="fonts/Rubi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f6036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f6036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Situation: Jennifer lays down on her living room couch in the evening after work and she realizes that there is a huge stain on 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5b345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5b345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Situation: Olaf has an active social life and an outgoing personality and recently he bought a cat named “Princess”. He is looking to refresh his living room by getting a sassy and pet-</a:t>
            </a:r>
            <a:r>
              <a:rPr lang="en"/>
              <a:t>friendly</a:t>
            </a:r>
            <a:r>
              <a:rPr lang="en"/>
              <a:t> couch.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1cb2bf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91cb2bf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91cb2bf6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91cb2bf6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6358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Impact"/>
                <a:ea typeface="Impact"/>
                <a:cs typeface="Impact"/>
                <a:sym typeface="Impact"/>
              </a:rPr>
              <a:t>Chillomania’s Digital Strategy</a:t>
            </a:r>
            <a:endParaRPr b="1" sz="4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3102" y="2481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20">
                <a:solidFill>
                  <a:schemeClr val="dk1"/>
                </a:solidFill>
                <a:highlight>
                  <a:srgbClr val="FFFFFF"/>
                </a:highlight>
              </a:rPr>
              <a:t>Online Presence, Martech Stack, and Customer Journeys</a:t>
            </a:r>
            <a:endParaRPr b="1" sz="152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165150" y="1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{236D8D35-B3A9-4E40-A7CF-3820945D3025}</a:tableStyleId>
              </a:tblPr>
              <a:tblGrid>
                <a:gridCol w="1478125"/>
                <a:gridCol w="1478125"/>
                <a:gridCol w="1478125"/>
                <a:gridCol w="1478125"/>
                <a:gridCol w="1478125"/>
                <a:gridCol w="1478125"/>
              </a:tblGrid>
              <a:tr h="44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980000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Jennifer Meyer (34)</a:t>
                      </a:r>
                      <a:endParaRPr sz="1300">
                        <a:solidFill>
                          <a:srgbClr val="980000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Awareness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Consideration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Purchase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Retention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Advocacy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What is the customer thinking or feeling?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“I need a new couch. This one is gross! This stain here is for two years now”. 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“I am getting a bonus at work: it’s FINALLY time to buy a good couch”.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“I need this couch! It’s stylish, strong enough for my kids, and a ecologically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conscious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purchase”.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“Wow! I love this couch. And the family really likes it. But what if I do get a stain on it?”.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“The couch is great and the service is super! I highly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recommend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Chillomania!”.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What is the customer doing?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Calls her friend to complain about her stained couch, starts reading online and learns about stain-resistance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Decides to buy a new couch and searches for stain-resistant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environment friendly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couches.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She buys a couch at Chillomania.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Enjoying family time on the couch, she evaluates her purchase against her expectations.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She tells all her friends about Chillomania, while sharing her excitement and satisfaction on social media.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What are the customer’s touchpoints?</a:t>
                      </a:r>
                      <a:endParaRPr sz="1300"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 of mouth, social media, websites.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engines, websites, comparison &amp; reviews pages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Chillomania online store, payment platform, delivery tracking, billing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Email, newsletter, social media,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satisfaction survey, newsletter, reviews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reviews,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review, social media, affiliate marketing (referral bonus)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/>
        </p:nvGraphicFramePr>
        <p:xfrm>
          <a:off x="165150" y="1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{236D8D35-B3A9-4E40-A7CF-3820945D3025}</a:tableStyleId>
              </a:tblPr>
              <a:tblGrid>
                <a:gridCol w="1478125"/>
                <a:gridCol w="1478125"/>
                <a:gridCol w="1478125"/>
                <a:gridCol w="1478125"/>
                <a:gridCol w="1478125"/>
                <a:gridCol w="1478125"/>
              </a:tblGrid>
              <a:tr h="40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Olaf Carl (64)</a:t>
                      </a:r>
                      <a:endParaRPr>
                        <a:solidFill>
                          <a:srgbClr val="980000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Awareness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Consideration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Purchase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Retention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Advocacy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What is the customer thinking or feeling?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“New me, new couch! Let’s start my retirement with a refresh”.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“I need a couch that’s stylish enough for me and my little Princess”.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“This is THE couch! I can’t wait to for my next dinner guests to see it!”.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“The couch doesn’t quite fit the room, it’s comfortable, though. Should I return it?”.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“Wow! Chillomania totally gets me, a no-hassle exchange! I love them!”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What is the customer doing?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 has a dinner party at home and talks with friends about renovating his living room.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Reading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industry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blogs &amp; lists, looking at companies on IG, talking to all his friends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 decides to buy the couch online hoping the product is good and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confident of the return policy.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 contacts customer service to share his concern. Chillomania offers him a free exchange.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 writes a customer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testimonial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at Chillomania. He posts on IG and recommends to his friends.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7398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What are the customer’s touchpoints?</a:t>
                      </a:r>
                      <a:endParaRPr>
                        <a:solidFill>
                          <a:srgbClr val="007398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 engines, social media, websites, blogs,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word of mouth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Blogs, social media, listings, company website, word of mouth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Online store Chillomania, payment method, delivery tracking, billing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Email, customer service support, satisfaction survey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Chillomania website (testimonial), social media, word of mouth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/>
        </p:nvGraphicFramePr>
        <p:xfrm>
          <a:off x="459100" y="48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{236D8D35-B3A9-4E40-A7CF-3820945D3025}</a:tableStyleId>
              </a:tblPr>
              <a:tblGrid>
                <a:gridCol w="4112925"/>
                <a:gridCol w="4112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Answers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are our strategic goals? What do we want to achieve as a business in medium and long term? Do we have expansion plans?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be less dependent on </a:t>
                      </a:r>
                      <a:r>
                        <a:rPr lang="en"/>
                        <a:t>distribution</a:t>
                      </a:r>
                      <a:r>
                        <a:rPr lang="en"/>
                        <a:t> partners and increase overall online sales.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increase overall revenue with diversified sales channels.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What's the budget for our stack? Is there enough growth potential to make it worth the effort?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15,000€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Where are our customers and our company located? Are there any legal regulations we have to consider?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HQ: Hamburg, Germany. Market: Europe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Legal regulations: GDPR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What's the status of our internal know-how? Do we have people to manage and maintain the tools? Do we have to hire an expert? Can we get external support, e.g., a consultant?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is already an internal marketing &amp; sales manager.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full-time digital marketing expert will be hired to implement and monitor the stack plan. In addition, both the manager and the expert will receive a take-over from the consultants.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7"/>
          <p:cNvGraphicFramePr/>
          <p:nvPr/>
        </p:nvGraphicFramePr>
        <p:xfrm>
          <a:off x="459100" y="4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{236D8D35-B3A9-4E40-A7CF-3820945D3025}</a:tableStyleId>
              </a:tblPr>
              <a:tblGrid>
                <a:gridCol w="4112925"/>
                <a:gridCol w="41129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do we expect from the stack? Increase in leads? Increase in sales? Improved efficiency? Cost reduction? Scalability?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leads &amp; sales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 scalability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 will be interacting with the stack? Who will be using the tools? Marketing? Sales? IT? Customer Support?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Belinda (marketing and sales manager) and the new digital marketing expert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is the nature of our product? A shop? A subscription service? An agency? A craftman's business? A dealership?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craftman’s business (furniture)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stage is our business in? Starting from scratch? Scale-up? Established company?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Starting from scratch (start-up)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 we a B2B or a B2C Business? Through which channels do we reach our customers?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Currently B2B expanding in to B2C.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</a:t>
                      </a:r>
                      <a:r>
                        <a:rPr lang="en"/>
                        <a:t>distribution</a:t>
                      </a:r>
                      <a:r>
                        <a:rPr lang="en"/>
                        <a:t> site, social media, Chillomania website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