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283" r:id="rId2"/>
    <p:sldId id="348" r:id="rId3"/>
    <p:sldId id="424" r:id="rId4"/>
    <p:sldId id="337" r:id="rId5"/>
    <p:sldId id="379" r:id="rId6"/>
    <p:sldId id="338" r:id="rId7"/>
    <p:sldId id="339" r:id="rId8"/>
    <p:sldId id="340" r:id="rId9"/>
    <p:sldId id="393" r:id="rId10"/>
    <p:sldId id="342" r:id="rId11"/>
    <p:sldId id="402" r:id="rId12"/>
    <p:sldId id="394" r:id="rId13"/>
    <p:sldId id="395" r:id="rId14"/>
    <p:sldId id="425" r:id="rId15"/>
    <p:sldId id="390" r:id="rId16"/>
    <p:sldId id="347" r:id="rId17"/>
    <p:sldId id="392" r:id="rId18"/>
    <p:sldId id="389" r:id="rId19"/>
    <p:sldId id="346" r:id="rId20"/>
    <p:sldId id="426" r:id="rId21"/>
    <p:sldId id="326" r:id="rId22"/>
    <p:sldId id="327" r:id="rId23"/>
    <p:sldId id="427" r:id="rId24"/>
    <p:sldId id="404" r:id="rId25"/>
    <p:sldId id="405" r:id="rId26"/>
    <p:sldId id="406" r:id="rId27"/>
    <p:sldId id="428" r:id="rId28"/>
    <p:sldId id="334" r:id="rId29"/>
    <p:sldId id="429" r:id="rId30"/>
    <p:sldId id="397" r:id="rId31"/>
    <p:sldId id="398" r:id="rId32"/>
    <p:sldId id="399" r:id="rId33"/>
    <p:sldId id="400" r:id="rId34"/>
    <p:sldId id="430" r:id="rId35"/>
    <p:sldId id="328" r:id="rId36"/>
    <p:sldId id="329" r:id="rId37"/>
    <p:sldId id="330" r:id="rId38"/>
    <p:sldId id="401" r:id="rId39"/>
    <p:sldId id="407" r:id="rId40"/>
    <p:sldId id="408" r:id="rId41"/>
    <p:sldId id="409" r:id="rId42"/>
    <p:sldId id="349" r:id="rId43"/>
    <p:sldId id="350" r:id="rId44"/>
    <p:sldId id="351" r:id="rId45"/>
    <p:sldId id="410" r:id="rId46"/>
    <p:sldId id="391" r:id="rId47"/>
    <p:sldId id="411" r:id="rId48"/>
    <p:sldId id="431" r:id="rId49"/>
    <p:sldId id="358" r:id="rId50"/>
    <p:sldId id="359" r:id="rId51"/>
    <p:sldId id="360" r:id="rId52"/>
    <p:sldId id="361" r:id="rId53"/>
    <p:sldId id="362" r:id="rId54"/>
    <p:sldId id="363" r:id="rId55"/>
    <p:sldId id="364" r:id="rId56"/>
    <p:sldId id="365" r:id="rId57"/>
    <p:sldId id="412" r:id="rId58"/>
    <p:sldId id="366" r:id="rId59"/>
    <p:sldId id="367" r:id="rId60"/>
    <p:sldId id="413" r:id="rId61"/>
    <p:sldId id="414" r:id="rId62"/>
    <p:sldId id="415" r:id="rId63"/>
    <p:sldId id="423" r:id="rId64"/>
    <p:sldId id="432" r:id="rId65"/>
    <p:sldId id="369" r:id="rId66"/>
    <p:sldId id="416" r:id="rId67"/>
    <p:sldId id="370" r:id="rId68"/>
    <p:sldId id="371" r:id="rId69"/>
    <p:sldId id="372" r:id="rId70"/>
    <p:sldId id="417" r:id="rId71"/>
    <p:sldId id="418" r:id="rId72"/>
    <p:sldId id="433" r:id="rId73"/>
    <p:sldId id="419" r:id="rId74"/>
    <p:sldId id="420" r:id="rId75"/>
    <p:sldId id="421" r:id="rId76"/>
    <p:sldId id="422" r:id="rId77"/>
    <p:sldId id="376" r:id="rId78"/>
    <p:sldId id="377" r:id="rId79"/>
    <p:sldId id="344" r:id="rId80"/>
  </p:sldIdLst>
  <p:sldSz cx="12192000" cy="6858000"/>
  <p:notesSz cx="6858000" cy="9144000"/>
  <p:embeddedFontLst>
    <p:embeddedFont>
      <p:font typeface="Calibri" panose="020F0502020204030204" pitchFamily="34" charset="0"/>
      <p:regular r:id="rId83"/>
      <p:bold r:id="rId84"/>
      <p:italic r:id="rId85"/>
      <p:boldItalic r:id="rId86"/>
    </p:embeddedFont>
    <p:embeddedFont>
      <p:font typeface="Consolas" panose="020B0609020204030204" pitchFamily="49" charset="0"/>
      <p:regular r:id="rId87"/>
      <p:bold r:id="rId88"/>
      <p:italic r:id="rId89"/>
      <p:boldItalic r:id="rId90"/>
    </p:embeddedFont>
    <p:embeddedFont>
      <p:font typeface="Roboto Condensed" panose="02000000000000000000" pitchFamily="2" charset="0"/>
      <p:regular r:id="rId91"/>
      <p:bold r:id="rId92"/>
      <p:italic r:id="rId93"/>
      <p:boldItalic r:id="rId94"/>
    </p:embeddedFont>
    <p:embeddedFont>
      <p:font typeface="Roboto Condensed Light" panose="02000000000000000000" pitchFamily="2" charset="0"/>
      <p:regular r:id="rId95"/>
      <p:italic r:id="rId96"/>
    </p:embeddedFont>
    <p:embeddedFont>
      <p:font typeface="Wingdings 3" panose="05040102010807070707" pitchFamily="18" charset="2"/>
      <p:regular r:id="rId9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p4LUMyZMR7pn9/9GUDEZQA==" hashData="eS2yx5T4QcSoOXXuFRfHmCPm8ndNLsDvpHySbF9DQLC8JfhID2AHRHuGgDVmU16mIMj7G1dTuvD4jPqYWESd9Q=="/>
  <p:extLst>
    <p:ext uri="{521415D9-36F7-43E2-AB2F-B90AF26B5E84}">
      <p14:sectionLst xmlns:p14="http://schemas.microsoft.com/office/powerpoint/2010/main">
        <p14:section name="Default Section" id="{24355FF4-2E5E-47B1-86AE-50A7AD4A3696}">
          <p14:sldIdLst>
            <p14:sldId id="283"/>
            <p14:sldId id="348"/>
            <p14:sldId id="424"/>
            <p14:sldId id="337"/>
            <p14:sldId id="379"/>
            <p14:sldId id="338"/>
            <p14:sldId id="339"/>
            <p14:sldId id="340"/>
            <p14:sldId id="393"/>
            <p14:sldId id="342"/>
            <p14:sldId id="402"/>
            <p14:sldId id="394"/>
            <p14:sldId id="395"/>
            <p14:sldId id="425"/>
            <p14:sldId id="390"/>
            <p14:sldId id="347"/>
            <p14:sldId id="392"/>
            <p14:sldId id="389"/>
            <p14:sldId id="346"/>
            <p14:sldId id="426"/>
            <p14:sldId id="326"/>
            <p14:sldId id="327"/>
            <p14:sldId id="427"/>
            <p14:sldId id="404"/>
            <p14:sldId id="405"/>
            <p14:sldId id="406"/>
            <p14:sldId id="428"/>
            <p14:sldId id="334"/>
            <p14:sldId id="429"/>
            <p14:sldId id="397"/>
            <p14:sldId id="398"/>
            <p14:sldId id="399"/>
            <p14:sldId id="400"/>
            <p14:sldId id="430"/>
            <p14:sldId id="328"/>
            <p14:sldId id="329"/>
            <p14:sldId id="330"/>
            <p14:sldId id="401"/>
            <p14:sldId id="407"/>
            <p14:sldId id="408"/>
            <p14:sldId id="409"/>
            <p14:sldId id="349"/>
            <p14:sldId id="350"/>
            <p14:sldId id="351"/>
            <p14:sldId id="410"/>
            <p14:sldId id="391"/>
            <p14:sldId id="411"/>
            <p14:sldId id="431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412"/>
            <p14:sldId id="366"/>
            <p14:sldId id="367"/>
            <p14:sldId id="413"/>
            <p14:sldId id="414"/>
            <p14:sldId id="415"/>
            <p14:sldId id="423"/>
            <p14:sldId id="432"/>
            <p14:sldId id="369"/>
            <p14:sldId id="416"/>
            <p14:sldId id="370"/>
            <p14:sldId id="371"/>
            <p14:sldId id="372"/>
            <p14:sldId id="417"/>
            <p14:sldId id="418"/>
            <p14:sldId id="433"/>
            <p14:sldId id="419"/>
            <p14:sldId id="420"/>
            <p14:sldId id="421"/>
            <p14:sldId id="422"/>
            <p14:sldId id="376"/>
            <p14:sldId id="377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0233"/>
    <a:srgbClr val="301B92"/>
    <a:srgbClr val="D81A60"/>
    <a:srgbClr val="ED524F"/>
    <a:srgbClr val="673BB7"/>
    <a:srgbClr val="607D8B"/>
    <a:srgbClr val="B71B1C"/>
    <a:srgbClr val="F54337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2.fntdata"/><Relationship Id="rId89" Type="http://schemas.openxmlformats.org/officeDocument/2006/relationships/font" Target="fonts/font7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8.fntdata"/><Relationship Id="rId95" Type="http://schemas.openxmlformats.org/officeDocument/2006/relationships/font" Target="fonts/font13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font" Target="fonts/font3.fntdata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1.fntdata"/><Relationship Id="rId88" Type="http://schemas.openxmlformats.org/officeDocument/2006/relationships/font" Target="fonts/font6.fntdata"/><Relationship Id="rId91" Type="http://schemas.openxmlformats.org/officeDocument/2006/relationships/font" Target="fonts/font9.fntdata"/><Relationship Id="rId96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font" Target="fonts/font4.fntdata"/><Relationship Id="rId94" Type="http://schemas.openxmlformats.org/officeDocument/2006/relationships/font" Target="fonts/font12.fntdata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5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0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5.fntdata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1.fntdata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691E0-E0E7-464F-892B-71ACC2518A4D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3689D-5810-4E66-9D5F-1657D824C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2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jpeg"/><Relationship Id="rId4" Type="http://schemas.openxmlformats.org/officeDocument/2006/relationships/image" Target="../media/image3.png"/><Relationship Id="rId9" Type="http://schemas.openxmlformats.org/officeDocument/2006/relationships/image" Target="../media/image12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3918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Institute of Engineering &amp; Technology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  <a:p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 Kansagara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Overview Of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Unit-1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Overview of 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Vishal.kansagara@darshan.ac.in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8200601076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Vishal Kansagara</a:t>
            </a:r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Computer Programming Using C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(CPC)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 </a:t>
            </a:r>
            <a:r>
              <a:rPr lang="en-US" dirty="0"/>
              <a:t>2301CS101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41F03FC-382E-D12F-1455-C7E583E79A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Largest number from 3 numbers (Algorithm)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5883253" cy="559056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Step 1: </a:t>
            </a:r>
            <a:r>
              <a:rPr lang="en-IN" dirty="0"/>
              <a:t>Read a, b, c.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Step 2: </a:t>
            </a:r>
            <a:r>
              <a:rPr lang="en-IN" dirty="0"/>
              <a:t>If a&gt;b, </a:t>
            </a:r>
          </a:p>
          <a:p>
            <a:pPr marL="0" indent="0">
              <a:buNone/>
            </a:pPr>
            <a:r>
              <a:rPr lang="en-IN" dirty="0"/>
              <a:t>	go to step 5.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Step 3: </a:t>
            </a:r>
            <a:r>
              <a:rPr lang="en-IN" dirty="0"/>
              <a:t>If b&gt;c, </a:t>
            </a:r>
          </a:p>
          <a:p>
            <a:pPr marL="0" indent="0">
              <a:buNone/>
            </a:pPr>
            <a:r>
              <a:rPr lang="en-IN" dirty="0"/>
              <a:t>	go to step 8.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Step 4: </a:t>
            </a:r>
            <a:r>
              <a:rPr lang="en-IN" dirty="0"/>
              <a:t>Print c is largest number, </a:t>
            </a:r>
          </a:p>
          <a:p>
            <a:pPr marL="0" indent="0">
              <a:buNone/>
            </a:pPr>
            <a:r>
              <a:rPr lang="en-IN" dirty="0"/>
              <a:t>	go to step 9.</a:t>
            </a:r>
          </a:p>
          <a:p>
            <a:pPr marL="0" indent="0">
              <a:buNone/>
            </a:pPr>
            <a:r>
              <a:rPr lang="en-IN" dirty="0">
                <a:solidFill>
                  <a:srgbClr val="C00000"/>
                </a:solidFill>
              </a:rPr>
              <a:t>Step 5: </a:t>
            </a:r>
            <a:r>
              <a:rPr lang="en-IN" dirty="0"/>
              <a:t>If a&gt;c, </a:t>
            </a:r>
          </a:p>
          <a:p>
            <a:pPr marL="0" indent="0">
              <a:buNone/>
            </a:pPr>
            <a:r>
              <a:rPr lang="en-IN" dirty="0"/>
              <a:t>	go to step 7.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14433" y="863443"/>
            <a:ext cx="5883253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IN" dirty="0">
                <a:solidFill>
                  <a:srgbClr val="C00000"/>
                </a:solidFill>
              </a:rPr>
              <a:t>Step 6: </a:t>
            </a:r>
            <a:r>
              <a:rPr lang="en-IN" dirty="0"/>
              <a:t>Print c is largest number,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dirty="0"/>
              <a:t>	go to step 9.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dirty="0">
                <a:solidFill>
                  <a:srgbClr val="C00000"/>
                </a:solidFill>
              </a:rPr>
              <a:t>Step 7: </a:t>
            </a:r>
            <a:r>
              <a:rPr lang="en-IN" dirty="0"/>
              <a:t>Print a is largest number,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dirty="0"/>
              <a:t>	go to step 9.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dirty="0">
                <a:solidFill>
                  <a:srgbClr val="C00000"/>
                </a:solidFill>
              </a:rPr>
              <a:t>Step 8: </a:t>
            </a:r>
            <a:r>
              <a:rPr lang="en-IN" dirty="0"/>
              <a:t>Print b is largest number.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IN" dirty="0">
                <a:solidFill>
                  <a:srgbClr val="C00000"/>
                </a:solidFill>
              </a:rPr>
              <a:t>Step 9: </a:t>
            </a:r>
            <a:r>
              <a:rPr lang="en-IN" dirty="0"/>
              <a:t>Stop.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8B69F7-142A-45A5-8795-C8D78A28F496}"/>
              </a:ext>
            </a:extLst>
          </p:cNvPr>
          <p:cNvCxnSpPr/>
          <p:nvPr/>
        </p:nvCxnSpPr>
        <p:spPr>
          <a:xfrm>
            <a:off x="5667496" y="863444"/>
            <a:ext cx="0" cy="50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74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Print 1 to 10</a:t>
            </a:r>
            <a:endParaRPr lang="en-US" dirty="0"/>
          </a:p>
        </p:txBody>
      </p: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1850829" y="4176166"/>
            <a:ext cx="2922497" cy="822960"/>
          </a:xfrm>
          <a:prstGeom prst="flowChartDecision">
            <a:avLst/>
          </a:prstGeom>
          <a:noFill/>
          <a:ln w="25400" cap="flat" cmpd="sng" algn="ctr">
            <a:solidFill>
              <a:srgbClr val="212121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Is a&lt;=10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4773326" y="4123724"/>
            <a:ext cx="82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False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1976027" y="3225048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 cap="flat" cmpd="sng" algn="ctr">
            <a:solidFill>
              <a:srgbClr val="212121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Print 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8B69F7-142A-45A5-8795-C8D78A28F496}"/>
              </a:ext>
            </a:extLst>
          </p:cNvPr>
          <p:cNvCxnSpPr/>
          <p:nvPr/>
        </p:nvCxnSpPr>
        <p:spPr>
          <a:xfrm>
            <a:off x="6594774" y="1173994"/>
            <a:ext cx="0" cy="5011024"/>
          </a:xfrm>
          <a:prstGeom prst="line">
            <a:avLst/>
          </a:prstGeom>
          <a:noFill/>
          <a:ln w="6350" cap="flat" cmpd="sng" algn="ctr">
            <a:solidFill>
              <a:srgbClr val="909090"/>
            </a:solidFill>
            <a:prstDash val="solid"/>
            <a:miter lim="800000"/>
          </a:ln>
          <a:effectLst/>
        </p:spPr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2591792" y="1266794"/>
            <a:ext cx="1440000" cy="612648"/>
          </a:xfrm>
          <a:prstGeom prst="roundRect">
            <a:avLst>
              <a:gd name="adj" fmla="val 50000"/>
            </a:avLst>
          </a:prstGeom>
          <a:noFill/>
          <a:ln w="25400" cap="flat" cmpd="sng" algn="ctr">
            <a:solidFill>
              <a:srgbClr val="212121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Start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1156282" y="4130030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True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 txBox="1">
            <a:spLocks/>
          </p:cNvSpPr>
          <p:nvPr/>
        </p:nvSpPr>
        <p:spPr>
          <a:xfrm>
            <a:off x="6626899" y="1098788"/>
            <a:ext cx="5384992" cy="52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>
                <a:srgbClr val="B84742"/>
              </a:buClr>
              <a:buFont typeface="Wingdings 3" panose="05040102010807070707" pitchFamily="18" charset="2"/>
              <a:buNone/>
            </a:pPr>
            <a:r>
              <a:rPr lang="en-IN" dirty="0">
                <a:solidFill>
                  <a:schemeClr val="tx1"/>
                </a:solidFill>
                <a:latin typeface="+mj-lt"/>
              </a:rPr>
              <a:t>Step 1: Initialize a to 1.</a:t>
            </a:r>
          </a:p>
          <a:p>
            <a:pPr marL="0" indent="0" algn="just">
              <a:buClr>
                <a:srgbClr val="B84742"/>
              </a:buClr>
              <a:buFont typeface="Wingdings 3" panose="05040102010807070707" pitchFamily="18" charset="2"/>
              <a:buNone/>
            </a:pPr>
            <a:r>
              <a:rPr lang="en-IN" dirty="0">
                <a:solidFill>
                  <a:schemeClr val="tx1"/>
                </a:solidFill>
                <a:latin typeface="+mj-lt"/>
              </a:rPr>
              <a:t>Step 2: Print a.</a:t>
            </a:r>
          </a:p>
          <a:p>
            <a:pPr marL="0" indent="0" algn="just">
              <a:buClr>
                <a:srgbClr val="B84742"/>
              </a:buClr>
              <a:buFont typeface="Wingdings 3" panose="05040102010807070707" pitchFamily="18" charset="2"/>
              <a:buNone/>
            </a:pPr>
            <a:r>
              <a:rPr lang="en-IN" dirty="0">
                <a:solidFill>
                  <a:schemeClr val="tx1"/>
                </a:solidFill>
                <a:latin typeface="+mj-lt"/>
              </a:rPr>
              <a:t>Step 3: Repeat step 2 until a&lt;=10.</a:t>
            </a:r>
          </a:p>
          <a:p>
            <a:pPr marL="0" indent="0" algn="just">
              <a:buClr>
                <a:srgbClr val="B84742"/>
              </a:buClr>
              <a:buFont typeface="Wingdings 3" panose="05040102010807070707" pitchFamily="18" charset="2"/>
              <a:buNone/>
            </a:pPr>
            <a:r>
              <a:rPr lang="en-IN">
                <a:solidFill>
                  <a:schemeClr val="tx1"/>
                </a:solidFill>
                <a:latin typeface="+mj-lt"/>
              </a:rPr>
              <a:t>	Step </a:t>
            </a:r>
            <a:r>
              <a:rPr lang="en-IN" dirty="0">
                <a:solidFill>
                  <a:schemeClr val="tx1"/>
                </a:solidFill>
                <a:latin typeface="+mj-lt"/>
              </a:rPr>
              <a:t>3.1: a=a+1. </a:t>
            </a:r>
          </a:p>
          <a:p>
            <a:pPr marL="0" indent="0" algn="just">
              <a:buClr>
                <a:srgbClr val="B84742"/>
              </a:buClr>
              <a:buFont typeface="Wingdings 3" panose="05040102010807070707" pitchFamily="18" charset="2"/>
              <a:buNone/>
            </a:pPr>
            <a:r>
              <a:rPr lang="en-IN" dirty="0">
                <a:solidFill>
                  <a:schemeClr val="tx1"/>
                </a:solidFill>
                <a:latin typeface="+mj-lt"/>
              </a:rPr>
              <a:t>Step 4: Stop.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2591792" y="5604421"/>
            <a:ext cx="1440000" cy="612648"/>
          </a:xfrm>
          <a:prstGeom prst="roundRect">
            <a:avLst>
              <a:gd name="adj" fmla="val 50000"/>
            </a:avLst>
          </a:prstGeom>
          <a:noFill/>
          <a:ln w="25400" cap="flat" cmpd="sng" algn="ctr">
            <a:solidFill>
              <a:srgbClr val="212121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Stop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3311790" y="1876033"/>
            <a:ext cx="3" cy="360000"/>
          </a:xfrm>
          <a:prstGeom prst="straightConnector1">
            <a:avLst/>
          </a:prstGeom>
          <a:noFill/>
          <a:ln w="25400" cap="flat" cmpd="sng" algn="ctr">
            <a:solidFill>
              <a:srgbClr val="212121">
                <a:lumMod val="50000"/>
                <a:lumOff val="50000"/>
              </a:srgb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3311786" y="2855419"/>
            <a:ext cx="3" cy="360000"/>
          </a:xfrm>
          <a:prstGeom prst="straightConnector1">
            <a:avLst/>
          </a:prstGeom>
          <a:noFill/>
          <a:ln w="25400" cap="flat" cmpd="sng" algn="ctr">
            <a:solidFill>
              <a:srgbClr val="212121">
                <a:lumMod val="50000"/>
                <a:lumOff val="50000"/>
              </a:srgbClr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3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>
            <a:stCxn id="23" idx="3"/>
          </p:cNvCxnSpPr>
          <p:nvPr/>
        </p:nvCxnSpPr>
        <p:spPr>
          <a:xfrm flipH="1">
            <a:off x="4041678" y="4587646"/>
            <a:ext cx="731648" cy="1343661"/>
          </a:xfrm>
          <a:prstGeom prst="bentConnector4">
            <a:avLst>
              <a:gd name="adj1" fmla="val -84807"/>
              <a:gd name="adj2" fmla="val 100219"/>
            </a:avLst>
          </a:prstGeom>
          <a:noFill/>
          <a:ln w="25400" cap="flat" cmpd="sng" algn="ctr">
            <a:solidFill>
              <a:srgbClr val="00B0F0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34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>
            <a:stCxn id="23" idx="1"/>
            <a:endCxn id="37" idx="2"/>
          </p:cNvCxnSpPr>
          <p:nvPr/>
        </p:nvCxnSpPr>
        <p:spPr>
          <a:xfrm rot="10800000">
            <a:off x="1054899" y="3840878"/>
            <a:ext cx="795930" cy="746768"/>
          </a:xfrm>
          <a:prstGeom prst="bentConnector2">
            <a:avLst/>
          </a:prstGeom>
          <a:noFill/>
          <a:ln w="25400" cap="flat" cmpd="sng" algn="ctr">
            <a:solidFill>
              <a:srgbClr val="FFC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2601578" y="2242771"/>
            <a:ext cx="1440000" cy="612648"/>
          </a:xfrm>
          <a:prstGeom prst="rect">
            <a:avLst/>
          </a:prstGeom>
          <a:noFill/>
          <a:ln w="25400" cap="flat" cmpd="sng" algn="ctr">
            <a:solidFill>
              <a:srgbClr val="212121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a=1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3317225" y="3831276"/>
            <a:ext cx="3" cy="360000"/>
          </a:xfrm>
          <a:prstGeom prst="straightConnector1">
            <a:avLst/>
          </a:prstGeom>
          <a:noFill/>
          <a:ln w="25400" cap="flat" cmpd="sng" algn="ctr">
            <a:solidFill>
              <a:srgbClr val="212121">
                <a:lumMod val="50000"/>
                <a:lumOff val="50000"/>
              </a:srgbClr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334899" y="3228230"/>
            <a:ext cx="1440000" cy="612648"/>
          </a:xfrm>
          <a:prstGeom prst="rect">
            <a:avLst/>
          </a:prstGeom>
          <a:noFill/>
          <a:ln w="25400" cap="flat" cmpd="sng" algn="ctr">
            <a:solidFill>
              <a:srgbClr val="212121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+mn-cs"/>
              </a:rPr>
              <a:t>a=a+1</a:t>
            </a:r>
          </a:p>
        </p:txBody>
      </p:sp>
      <p:cxnSp>
        <p:nvCxnSpPr>
          <p:cNvPr id="38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5400000" flipH="1" flipV="1">
            <a:off x="2082011" y="2002213"/>
            <a:ext cx="198907" cy="2253128"/>
          </a:xfrm>
          <a:prstGeom prst="bentConnector2">
            <a:avLst/>
          </a:prstGeom>
          <a:noFill/>
          <a:ln w="25400" cap="flat" cmpd="sng" algn="ctr">
            <a:solidFill>
              <a:srgbClr val="FFC000"/>
            </a:solidFill>
            <a:prstDash val="solid"/>
            <a:miter lim="800000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78361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 animBg="1"/>
      <p:bldP spid="27" grpId="0" animBg="1"/>
      <p:bldP spid="28" grpId="0"/>
      <p:bldP spid="30" grpId="0" animBg="1"/>
      <p:bldP spid="35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Prime Number (Flowchart)</a:t>
            </a:r>
            <a:endParaRPr lang="en-US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4679274" y="2512618"/>
            <a:ext cx="2759835" cy="525888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If I &lt;= N/2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7600932" y="2422365"/>
            <a:ext cx="6794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5376000" y="794790"/>
            <a:ext cx="1440000" cy="374123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3811288" y="2441843"/>
            <a:ext cx="6150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6096000" y="1157776"/>
            <a:ext cx="0" cy="246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>
            <a:off x="7504029" y="2776412"/>
            <a:ext cx="940494" cy="732153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10800000" flipV="1">
            <a:off x="3174634" y="2776534"/>
            <a:ext cx="1500452" cy="446121"/>
          </a:xfrm>
          <a:prstGeom prst="bent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4775109" y="1408549"/>
            <a:ext cx="2664000" cy="306815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1242956" y="3094416"/>
            <a:ext cx="6150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23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10800000" flipV="1">
            <a:off x="1536137" y="3493476"/>
            <a:ext cx="239890" cy="719854"/>
          </a:xfrm>
          <a:prstGeom prst="bent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6505557" y="3463748"/>
            <a:ext cx="6150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25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5400000">
            <a:off x="6461175" y="3983904"/>
            <a:ext cx="759043" cy="318733"/>
          </a:xfrm>
          <a:prstGeom prst="bentConnector3">
            <a:avLst>
              <a:gd name="adj1" fmla="val 862"/>
            </a:avLst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4466534" y="3101672"/>
            <a:ext cx="6794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9847559" y="3403508"/>
            <a:ext cx="6794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29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>
            <a:off x="9847559" y="3772840"/>
            <a:ext cx="622007" cy="751627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6105235" y="1726944"/>
            <a:ext cx="0" cy="246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775110" y="1973197"/>
            <a:ext cx="2663999" cy="30638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I=2, count=0</a:t>
            </a:r>
            <a:endParaRPr lang="en-I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6096000" y="2268432"/>
            <a:ext cx="0" cy="246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1819859" y="3230420"/>
            <a:ext cx="2759835" cy="525888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If N%I=0</a:t>
            </a:r>
          </a:p>
        </p:txBody>
      </p:sp>
      <p:sp>
        <p:nvSpPr>
          <p:cNvPr id="47" name="Flowchart: Decision 46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7075666" y="3500805"/>
            <a:ext cx="2739416" cy="525888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If </a:t>
            </a:r>
            <a:r>
              <a:rPr lang="en-US" sz="1600">
                <a:solidFill>
                  <a:schemeClr val="tx1"/>
                </a:solidFill>
              </a:rPr>
              <a:t>count==0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5397041" y="4531896"/>
            <a:ext cx="2664000" cy="306815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Prime</a:t>
            </a:r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9065400" y="4544080"/>
            <a:ext cx="2664000" cy="306815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Prime</a:t>
            </a:r>
          </a:p>
        </p:txBody>
      </p:sp>
      <p:cxnSp>
        <p:nvCxnSpPr>
          <p:cNvPr id="52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>
            <a:endCxn id="55" idx="0"/>
          </p:cNvCxnSpPr>
          <p:nvPr/>
        </p:nvCxnSpPr>
        <p:spPr>
          <a:xfrm rot="5400000">
            <a:off x="3388317" y="3738048"/>
            <a:ext cx="1502134" cy="987530"/>
          </a:xfrm>
          <a:prstGeom prst="bentConnector3">
            <a:avLst>
              <a:gd name="adj1" fmla="val 50000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40283" y="4225514"/>
            <a:ext cx="2663999" cy="30638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count=count+1</a:t>
            </a:r>
            <a:endParaRPr lang="en-IN" dirty="0"/>
          </a:p>
        </p:txBody>
      </p:sp>
      <p:sp>
        <p:nvSpPr>
          <p:cNvPr id="55" name="Rectangle 54"/>
          <p:cNvSpPr/>
          <p:nvPr/>
        </p:nvSpPr>
        <p:spPr>
          <a:xfrm>
            <a:off x="2313619" y="4982880"/>
            <a:ext cx="2663999" cy="30638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I=I+1</a:t>
            </a:r>
            <a:endParaRPr lang="en-IN" dirty="0"/>
          </a:p>
        </p:txBody>
      </p:sp>
      <p:cxnSp>
        <p:nvCxnSpPr>
          <p:cNvPr id="57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>
            <a:endCxn id="55" idx="1"/>
          </p:cNvCxnSpPr>
          <p:nvPr/>
        </p:nvCxnSpPr>
        <p:spPr>
          <a:xfrm>
            <a:off x="1549727" y="4544080"/>
            <a:ext cx="763892" cy="591991"/>
          </a:xfrm>
          <a:prstGeom prst="bentConnector3">
            <a:avLst>
              <a:gd name="adj1" fmla="val -1992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2272342" y="2391558"/>
            <a:ext cx="3763843" cy="3399130"/>
            <a:chOff x="2290723" y="2391558"/>
            <a:chExt cx="3763843" cy="3399130"/>
          </a:xfrm>
        </p:grpSpPr>
        <p:cxnSp>
          <p:nvCxnSpPr>
            <p:cNvPr id="61" name="Elbow Connector 10">
              <a:extLst>
                <a:ext uri="{FF2B5EF4-FFF2-40B4-BE49-F238E27FC236}">
                  <a16:creationId xmlns:a16="http://schemas.microsoft.com/office/drawing/2014/main" id="{F6F7AE6B-FA07-4029-819A-7180D7D063DD}"/>
                </a:ext>
              </a:extLst>
            </p:cNvPr>
            <p:cNvCxnSpPr/>
            <p:nvPr/>
          </p:nvCxnSpPr>
          <p:spPr>
            <a:xfrm flipV="1">
              <a:off x="2290724" y="2391558"/>
              <a:ext cx="3763842" cy="3399130"/>
            </a:xfrm>
            <a:prstGeom prst="bentConnector3">
              <a:avLst>
                <a:gd name="adj1" fmla="val -54785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/>
            <p:nvPr/>
          </p:nvCxnSpPr>
          <p:spPr>
            <a:xfrm rot="5400000">
              <a:off x="2724912" y="4855073"/>
              <a:ext cx="501426" cy="1369804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8012806" y="5719011"/>
            <a:ext cx="1440000" cy="374123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97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>
            <a:endCxn id="94" idx="1"/>
          </p:cNvCxnSpPr>
          <p:nvPr/>
        </p:nvCxnSpPr>
        <p:spPr>
          <a:xfrm>
            <a:off x="6693720" y="4858020"/>
            <a:ext cx="1319086" cy="1048053"/>
          </a:xfrm>
          <a:prstGeom prst="bentConnector3">
            <a:avLst>
              <a:gd name="adj1" fmla="val 98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>
            <a:endCxn id="94" idx="3"/>
          </p:cNvCxnSpPr>
          <p:nvPr/>
        </p:nvCxnSpPr>
        <p:spPr>
          <a:xfrm rot="5400000">
            <a:off x="9427506" y="4864011"/>
            <a:ext cx="1067362" cy="1016762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60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  <p:bldP spid="17" grpId="0" animBg="1"/>
      <p:bldP spid="22" grpId="0"/>
      <p:bldP spid="24" grpId="0"/>
      <p:bldP spid="26" grpId="0"/>
      <p:bldP spid="28" grpId="0"/>
      <p:bldP spid="33" grpId="0" animBg="1"/>
      <p:bldP spid="41" grpId="0" animBg="1"/>
      <p:bldP spid="47" grpId="0" animBg="1"/>
      <p:bldP spid="48" grpId="0" animBg="1"/>
      <p:bldP spid="51" grpId="0" animBg="1"/>
      <p:bldP spid="54" grpId="0" animBg="1"/>
      <p:bldP spid="55" grpId="0" animBg="1"/>
      <p:bldP spid="9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Factorial (Flowchart)</a:t>
            </a:r>
            <a:endParaRPr lang="en-US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4679274" y="2512618"/>
            <a:ext cx="2759835" cy="525888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If I &lt;= 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7600932" y="2422365"/>
            <a:ext cx="6794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5376000" y="794790"/>
            <a:ext cx="1440000" cy="374123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3811288" y="2441843"/>
            <a:ext cx="6150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6096000" y="1157776"/>
            <a:ext cx="0" cy="246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>
            <a:off x="7507417" y="2772796"/>
            <a:ext cx="928461" cy="764504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10800000" flipV="1">
            <a:off x="3174634" y="2776534"/>
            <a:ext cx="1500452" cy="446121"/>
          </a:xfrm>
          <a:prstGeom prst="bent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4844394" y="1380514"/>
            <a:ext cx="2664000" cy="306815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6105235" y="1726944"/>
            <a:ext cx="0" cy="246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775110" y="1973197"/>
            <a:ext cx="2663999" cy="30638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I=1, ANS=1</a:t>
            </a:r>
            <a:endParaRPr lang="en-I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6096000" y="2268432"/>
            <a:ext cx="0" cy="24625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872533" y="3234928"/>
            <a:ext cx="2663999" cy="30638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ANS=ANS*I</a:t>
            </a:r>
            <a:endParaRPr lang="en-IN" dirty="0"/>
          </a:p>
        </p:txBody>
      </p:sp>
      <p:sp>
        <p:nvSpPr>
          <p:cNvPr id="55" name="Rectangle 54"/>
          <p:cNvSpPr/>
          <p:nvPr/>
        </p:nvSpPr>
        <p:spPr>
          <a:xfrm>
            <a:off x="1872533" y="4384680"/>
            <a:ext cx="2663999" cy="306382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I=I+1</a:t>
            </a:r>
            <a:endParaRPr lang="en-IN" dirty="0"/>
          </a:p>
        </p:txBody>
      </p:sp>
      <p:grpSp>
        <p:nvGrpSpPr>
          <p:cNvPr id="93" name="Group 92"/>
          <p:cNvGrpSpPr/>
          <p:nvPr/>
        </p:nvGrpSpPr>
        <p:grpSpPr>
          <a:xfrm>
            <a:off x="1786989" y="2385191"/>
            <a:ext cx="4279639" cy="3399130"/>
            <a:chOff x="2290723" y="2391851"/>
            <a:chExt cx="4279639" cy="3399130"/>
          </a:xfrm>
        </p:grpSpPr>
        <p:cxnSp>
          <p:nvCxnSpPr>
            <p:cNvPr id="61" name="Elbow Connector 10">
              <a:extLst>
                <a:ext uri="{FF2B5EF4-FFF2-40B4-BE49-F238E27FC236}">
                  <a16:creationId xmlns:a16="http://schemas.microsoft.com/office/drawing/2014/main" id="{F6F7AE6B-FA07-4029-819A-7180D7D063DD}"/>
                </a:ext>
              </a:extLst>
            </p:cNvPr>
            <p:cNvCxnSpPr/>
            <p:nvPr/>
          </p:nvCxnSpPr>
          <p:spPr>
            <a:xfrm flipV="1">
              <a:off x="2806520" y="2391851"/>
              <a:ext cx="3763842" cy="3399130"/>
            </a:xfrm>
            <a:prstGeom prst="bentConnector3">
              <a:avLst>
                <a:gd name="adj1" fmla="val -29510"/>
              </a:avLst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>
              <a:stCxn id="55" idx="2"/>
            </p:cNvCxnSpPr>
            <p:nvPr/>
          </p:nvCxnSpPr>
          <p:spPr>
            <a:xfrm rot="5400000">
              <a:off x="2453012" y="4535433"/>
              <a:ext cx="1092966" cy="1417544"/>
            </a:xfrm>
            <a:prstGeom prst="bentConnector2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7746754" y="4641668"/>
            <a:ext cx="1440000" cy="374123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>
            <a:endCxn id="55" idx="0"/>
          </p:cNvCxnSpPr>
          <p:nvPr/>
        </p:nvCxnSpPr>
        <p:spPr>
          <a:xfrm>
            <a:off x="3174634" y="3540066"/>
            <a:ext cx="29899" cy="84461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7104855" y="3537300"/>
            <a:ext cx="2664000" cy="306815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ANS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8436855" y="3819812"/>
            <a:ext cx="29899" cy="84461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13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  <p:bldP spid="17" grpId="0" animBg="1"/>
      <p:bldP spid="33" grpId="0" animBg="1"/>
      <p:bldP spid="54" grpId="0" animBg="1"/>
      <p:bldP spid="55" grpId="0" animBg="1"/>
      <p:bldP spid="94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Overview of 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315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 txBox="1">
            <a:spLocks/>
          </p:cNvSpPr>
          <p:nvPr/>
        </p:nvSpPr>
        <p:spPr>
          <a:xfrm>
            <a:off x="117342" y="2535551"/>
            <a:ext cx="5858455" cy="3800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84960"/>
            <a:ext cx="11929641" cy="5543549"/>
          </a:xfrm>
        </p:spPr>
        <p:txBody>
          <a:bodyPr/>
          <a:lstStyle/>
          <a:p>
            <a:pPr lvl="0">
              <a:lnSpc>
                <a:spcPct val="100000"/>
              </a:lnSpc>
              <a:spcAft>
                <a:spcPts val="500"/>
              </a:spcAft>
            </a:pPr>
            <a:r>
              <a:rPr lang="en-IN" dirty="0"/>
              <a:t>C is a Middle level language which is somewhere between low level and high level language</a:t>
            </a:r>
          </a:p>
          <a:p>
            <a:pPr lvl="0">
              <a:lnSpc>
                <a:spcPct val="100000"/>
              </a:lnSpc>
              <a:spcAft>
                <a:spcPts val="500"/>
              </a:spcAft>
            </a:pPr>
            <a:r>
              <a:rPr lang="en-IN" dirty="0"/>
              <a:t>Low level languages are Machine level languages or Assembly level languages. </a:t>
            </a:r>
          </a:p>
          <a:p>
            <a:pPr lvl="0">
              <a:lnSpc>
                <a:spcPct val="100000"/>
              </a:lnSpc>
              <a:spcAft>
                <a:spcPts val="500"/>
              </a:spcAft>
            </a:pPr>
            <a:r>
              <a:rPr lang="en-IN" dirty="0"/>
              <a:t>Machine languages are those languages that are understand by Machine/Computer which is in the form of 0s or 1s and it is extremely difficult for human to understand. </a:t>
            </a:r>
          </a:p>
          <a:p>
            <a:pPr lvl="0">
              <a:lnSpc>
                <a:spcPct val="100000"/>
              </a:lnSpc>
              <a:spcAft>
                <a:spcPts val="500"/>
              </a:spcAft>
            </a:pPr>
            <a:r>
              <a:rPr lang="en-IN" dirty="0"/>
              <a:t>Assembly language are those languages that are based on mnemonics which is nearer to machine language (easier compare to ML).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2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C? </a:t>
            </a:r>
            <a:r>
              <a:rPr lang="en-US"/>
              <a:t>(Continue)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84960"/>
            <a:ext cx="11929641" cy="583622"/>
          </a:xfrm>
        </p:spPr>
        <p:txBody>
          <a:bodyPr/>
          <a:lstStyle/>
          <a:p>
            <a:pPr marL="0" lv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302224"/>
              </p:ext>
            </p:extLst>
          </p:nvPr>
        </p:nvGraphicFramePr>
        <p:xfrm>
          <a:off x="480291" y="1700614"/>
          <a:ext cx="11405555" cy="4269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1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6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7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933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kern="12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Language</a:t>
                      </a:r>
                      <a:endParaRPr lang="en-US" sz="24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Assembly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C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6672"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0001 00000011 //load a from address 3</a:t>
                      </a:r>
                    </a:p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0010 00000100 //add b into a</a:t>
                      </a:r>
                    </a:p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0011 00000101 //store into c</a:t>
                      </a:r>
                    </a:p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00000100 // value of a</a:t>
                      </a:r>
                    </a:p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00000101 // value of b</a:t>
                      </a:r>
                    </a:p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00001001 // value of c</a:t>
                      </a:r>
                    </a:p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0001 is opcode for load </a:t>
                      </a:r>
                    </a:p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0010 is opcode for add</a:t>
                      </a:r>
                    </a:p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0011 is opcode for store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LDA A</a:t>
                      </a:r>
                    </a:p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B</a:t>
                      </a:r>
                    </a:p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 C</a:t>
                      </a:r>
                    </a:p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 DEC 4</a:t>
                      </a:r>
                    </a:p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B, DEC 5</a:t>
                      </a:r>
                    </a:p>
                    <a:p>
                      <a:r>
                        <a:rPr lang="en-IN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C, DEC 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 =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 txBox="1">
            <a:spLocks/>
          </p:cNvSpPr>
          <p:nvPr/>
        </p:nvSpPr>
        <p:spPr>
          <a:xfrm>
            <a:off x="131181" y="884961"/>
            <a:ext cx="11857620" cy="741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of each language’s code that generates the same output (or performs an addition of 2 numbers)</a:t>
            </a:r>
          </a:p>
        </p:txBody>
      </p:sp>
    </p:spTree>
    <p:extLst>
      <p:ext uri="{BB962C8B-B14F-4D97-AF65-F5344CB8AC3E}">
        <p14:creationId xmlns:p14="http://schemas.microsoft.com/office/powerpoint/2010/main" val="313352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C? (Continue)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 txBox="1">
            <a:spLocks/>
          </p:cNvSpPr>
          <p:nvPr/>
        </p:nvSpPr>
        <p:spPr>
          <a:xfrm>
            <a:off x="117342" y="2535551"/>
            <a:ext cx="5858455" cy="3800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84960"/>
            <a:ext cx="11929641" cy="5543549"/>
          </a:xfrm>
        </p:spPr>
        <p:txBody>
          <a:bodyPr/>
          <a:lstStyle/>
          <a:p>
            <a:pPr>
              <a:spcAft>
                <a:spcPts val="500"/>
              </a:spcAft>
            </a:pPr>
            <a:r>
              <a:rPr lang="en-US" dirty="0"/>
              <a:t>In previous slide example of each language’s program is given.(it is a quite easy to write a program in C language compared to Assembly and Machine language)</a:t>
            </a:r>
          </a:p>
          <a:p>
            <a:pPr>
              <a:spcAft>
                <a:spcPts val="500"/>
              </a:spcAft>
            </a:pPr>
            <a:r>
              <a:rPr lang="en-US" dirty="0"/>
              <a:t>C’s Compiler will automatically convert a Middle level language program into Machine language (in binary language which is understandable by machine) hence it reduces the human effort. </a:t>
            </a:r>
          </a:p>
          <a:p>
            <a:pPr>
              <a:spcAft>
                <a:spcPts val="500"/>
              </a:spcAft>
            </a:pPr>
            <a:r>
              <a:rPr lang="en-US" dirty="0"/>
              <a:t>C provides fundamental concepts which makes easier to learn higher level languages. </a:t>
            </a:r>
          </a:p>
          <a:p>
            <a:pPr>
              <a:spcAft>
                <a:spcPts val="500"/>
              </a:spcAft>
            </a:pPr>
            <a:r>
              <a:rPr lang="en-US" dirty="0"/>
              <a:t>C comparatively uses a fewer library means no default modules like higher level language which develops a logic which is a basic necessity of any programmer.</a:t>
            </a:r>
          </a:p>
        </p:txBody>
      </p:sp>
    </p:spTree>
    <p:extLst>
      <p:ext uri="{BB962C8B-B14F-4D97-AF65-F5344CB8AC3E}">
        <p14:creationId xmlns:p14="http://schemas.microsoft.com/office/powerpoint/2010/main" val="287671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84960"/>
            <a:ext cx="11929641" cy="5590565"/>
          </a:xfrm>
        </p:spPr>
        <p:txBody>
          <a:bodyPr/>
          <a:lstStyle/>
          <a:p>
            <a:r>
              <a:rPr lang="en-US" dirty="0"/>
              <a:t>C programming language was developed in 1972 by Dennis Ritchie at bell laboratories of AT&amp;T (American Telephone &amp; Telegraph).</a:t>
            </a:r>
          </a:p>
          <a:p>
            <a:r>
              <a:rPr lang="en-US" dirty="0"/>
              <a:t>C language was developed to be used in UNIX operating system.</a:t>
            </a:r>
          </a:p>
          <a:p>
            <a:r>
              <a:rPr lang="en-US" dirty="0"/>
              <a:t>It uses many features of previous languages such as B and BCPL.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815662"/>
              </p:ext>
            </p:extLst>
          </p:nvPr>
        </p:nvGraphicFramePr>
        <p:xfrm>
          <a:off x="6096000" y="2710985"/>
          <a:ext cx="5978659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2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endParaRPr lang="en-US" sz="20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Developed</a:t>
                      </a:r>
                      <a:r>
                        <a:rPr lang="en-US" sz="2000" baseline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</a:rPr>
                        <a:t> By</a:t>
                      </a:r>
                      <a:endParaRPr lang="en-US" sz="20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Group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BCPL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1967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Martin Richard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Ken Thompson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Traditional 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Dennis Ritchie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ANSI 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ANSI Committee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ANSI/ISO 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ISO Committee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C99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Standardization Committee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 txBox="1">
            <a:spLocks/>
          </p:cNvSpPr>
          <p:nvPr/>
        </p:nvSpPr>
        <p:spPr>
          <a:xfrm>
            <a:off x="117342" y="2535551"/>
            <a:ext cx="5858455" cy="38008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 txBox="1">
            <a:spLocks/>
          </p:cNvSpPr>
          <p:nvPr/>
        </p:nvSpPr>
        <p:spPr>
          <a:xfrm>
            <a:off x="131180" y="2594353"/>
            <a:ext cx="5676233" cy="3918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C00000"/>
                </a:solidFill>
              </a:rPr>
              <a:t>B Language </a:t>
            </a:r>
            <a:r>
              <a:rPr lang="en-US" dirty="0"/>
              <a:t>did not understand </a:t>
            </a:r>
            <a:r>
              <a:rPr lang="en-US" b="1" dirty="0"/>
              <a:t>data-types</a:t>
            </a:r>
            <a:r>
              <a:rPr lang="en-US" dirty="0"/>
              <a:t> and did not provide the use of </a:t>
            </a:r>
            <a:r>
              <a:rPr lang="en-US" b="1" dirty="0"/>
              <a:t>structures</a:t>
            </a:r>
            <a:r>
              <a:rPr lang="en-US" dirty="0"/>
              <a:t>.</a:t>
            </a:r>
          </a:p>
          <a:p>
            <a:r>
              <a:rPr lang="en-US" dirty="0"/>
              <a:t>These drawbacks became the driving force of a programming language C. </a:t>
            </a:r>
          </a:p>
          <a:p>
            <a:r>
              <a:rPr lang="en-US" dirty="0"/>
              <a:t>C is widely used in development: </a:t>
            </a:r>
          </a:p>
          <a:p>
            <a:pPr lvl="1"/>
            <a:r>
              <a:rPr lang="en-US" dirty="0"/>
              <a:t>Operating Systems like Windows</a:t>
            </a:r>
          </a:p>
          <a:p>
            <a:pPr lvl="1"/>
            <a:r>
              <a:rPr lang="en-US" dirty="0"/>
              <a:t>Oracle database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Python interpreter</a:t>
            </a:r>
          </a:p>
          <a:p>
            <a:pPr lvl="1"/>
            <a:r>
              <a:rPr lang="en-US" dirty="0"/>
              <a:t>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81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 Of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Modularity</a:t>
            </a:r>
          </a:p>
          <a:p>
            <a:r>
              <a:rPr lang="en-IN" dirty="0"/>
              <a:t>Extensibility</a:t>
            </a:r>
          </a:p>
          <a:p>
            <a:r>
              <a:rPr lang="en-IN" dirty="0"/>
              <a:t>Elegant syntax</a:t>
            </a:r>
          </a:p>
          <a:p>
            <a:r>
              <a:rPr lang="en-IN" dirty="0"/>
              <a:t>Case sensitive</a:t>
            </a:r>
          </a:p>
          <a:p>
            <a:r>
              <a:rPr lang="en-IN" dirty="0"/>
              <a:t>Less memory required</a:t>
            </a:r>
          </a:p>
          <a:p>
            <a:r>
              <a:rPr lang="en-IN" dirty="0"/>
              <a:t>The standard library concept</a:t>
            </a:r>
          </a:p>
          <a:p>
            <a:r>
              <a:rPr lang="en-IN" dirty="0"/>
              <a:t>The portability of the compiler</a:t>
            </a:r>
          </a:p>
          <a:p>
            <a:r>
              <a:rPr lang="en-IN" dirty="0"/>
              <a:t>A powerful and varied range of operators</a:t>
            </a:r>
          </a:p>
          <a:p>
            <a:r>
              <a:rPr lang="en-IN" dirty="0"/>
              <a:t>Ready access to the hardware when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73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31706"/>
            <a:ext cx="900780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Algorithm and Flowchart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Overview of C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Header Files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Structure of C Programs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Data Types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Input &amp; Output Operation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Token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Operators in C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Arithmetic expression &amp; evaluation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Math Header File</a:t>
            </a:r>
          </a:p>
        </p:txBody>
      </p:sp>
    </p:spTree>
    <p:extLst>
      <p:ext uri="{BB962C8B-B14F-4D97-AF65-F5344CB8AC3E}">
        <p14:creationId xmlns:p14="http://schemas.microsoft.com/office/powerpoint/2010/main" val="315743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Header Files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4788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language has numerous libraries that include predefined functions to make programming easier.</a:t>
            </a:r>
          </a:p>
          <a:p>
            <a:r>
              <a:rPr lang="en-US" dirty="0"/>
              <a:t> Header files contain the set of predefined standard library functions.</a:t>
            </a:r>
          </a:p>
          <a:p>
            <a:r>
              <a:rPr lang="en-US" dirty="0"/>
              <a:t>Can use a header file in a program by including it with the C preprocessing directive </a:t>
            </a:r>
            <a:r>
              <a:rPr lang="en-US" b="1" dirty="0">
                <a:solidFill>
                  <a:srgbClr val="C00000"/>
                </a:solidFill>
              </a:rPr>
              <a:t>#include</a:t>
            </a:r>
            <a:r>
              <a:rPr lang="en-US" dirty="0"/>
              <a:t>.</a:t>
            </a:r>
          </a:p>
          <a:p>
            <a:r>
              <a:rPr lang="en-US" dirty="0"/>
              <a:t>All the header file have </a:t>
            </a:r>
            <a:r>
              <a:rPr lang="en-US" b="1" dirty="0">
                <a:solidFill>
                  <a:srgbClr val="C00000"/>
                </a:solidFill>
              </a:rPr>
              <a:t>.h</a:t>
            </a:r>
            <a:r>
              <a:rPr lang="en-US" dirty="0"/>
              <a:t> extension. </a:t>
            </a:r>
          </a:p>
          <a:p>
            <a:r>
              <a:rPr lang="en-US" dirty="0"/>
              <a:t>There are of 2 types of header file: </a:t>
            </a:r>
          </a:p>
          <a:p>
            <a:pPr lvl="1"/>
            <a:r>
              <a:rPr lang="en-US" b="1" dirty="0"/>
              <a:t>Pre-existing header files:</a:t>
            </a:r>
            <a:r>
              <a:rPr lang="en-US" dirty="0"/>
              <a:t> Files which are already available in C compiler we just need to import them.</a:t>
            </a:r>
          </a:p>
          <a:p>
            <a:pPr lvl="1"/>
            <a:r>
              <a:rPr lang="en-US" b="1" dirty="0"/>
              <a:t>User-defined header files: </a:t>
            </a:r>
            <a:r>
              <a:rPr lang="en-US" dirty="0"/>
              <a:t>These files are defined by the user as per need.</a:t>
            </a:r>
          </a:p>
          <a:p>
            <a:r>
              <a:rPr lang="en-US" dirty="0"/>
              <a:t>We can include header files in our program by using one of the 2 below approach.</a:t>
            </a:r>
          </a:p>
        </p:txBody>
      </p:sp>
      <p:sp>
        <p:nvSpPr>
          <p:cNvPr id="4" name="Round Same Side Corner Rectangle 3"/>
          <p:cNvSpPr/>
          <p:nvPr/>
        </p:nvSpPr>
        <p:spPr>
          <a:xfrm>
            <a:off x="1841678" y="4606500"/>
            <a:ext cx="1621957" cy="287471"/>
          </a:xfrm>
          <a:prstGeom prst="round2Same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Header File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1679" y="4893973"/>
            <a:ext cx="373487" cy="1560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1</a:t>
            </a:r>
          </a:p>
          <a:p>
            <a:pPr algn="r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2</a:t>
            </a:r>
          </a:p>
          <a:p>
            <a:pPr algn="r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3</a:t>
            </a:r>
          </a:p>
          <a:p>
            <a:pPr algn="r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4</a:t>
            </a:r>
          </a:p>
          <a:p>
            <a:pPr algn="r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2215165" y="4893972"/>
            <a:ext cx="4000907" cy="1577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#include &lt;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filename.h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&gt;</a:t>
            </a:r>
          </a:p>
          <a:p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Or</a:t>
            </a:r>
          </a:p>
          <a:p>
            <a:endParaRPr lang="en-US" sz="2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#include "</a:t>
            </a:r>
            <a:r>
              <a:rPr lang="en-US" sz="2000" dirty="0" err="1">
                <a:solidFill>
                  <a:schemeClr val="tx1">
                    <a:lumMod val="90000"/>
                    <a:lumOff val="10000"/>
                  </a:schemeClr>
                </a:solidFill>
              </a:rPr>
              <a:t>filename.h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55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#include&lt;stdio.h&gt;: </a:t>
            </a:r>
            <a:r>
              <a:rPr lang="en-US" dirty="0"/>
              <a:t>It is used to perform input and output operations using functions scanf() and printf().</a:t>
            </a:r>
          </a:p>
          <a:p>
            <a:r>
              <a:rPr lang="en-US" b="1" dirty="0"/>
              <a:t>#include&lt;string.h&gt;: </a:t>
            </a:r>
            <a:r>
              <a:rPr lang="en-US" dirty="0"/>
              <a:t>It is used to perform various functionalities related to string manipulation like strlen(), strcmp(), strcpy(), size(), etc.</a:t>
            </a:r>
          </a:p>
          <a:p>
            <a:r>
              <a:rPr lang="en-US" b="1" dirty="0"/>
              <a:t>#include&lt;math.h&gt;:</a:t>
            </a:r>
            <a:r>
              <a:rPr lang="en-US" dirty="0"/>
              <a:t> It is used to perform mathematical operations like sqrt(), log2(), pow(), etc.</a:t>
            </a:r>
          </a:p>
          <a:p>
            <a:r>
              <a:rPr lang="en-US" b="1" dirty="0"/>
              <a:t>#include&lt;</a:t>
            </a:r>
            <a:r>
              <a:rPr lang="en-US" b="1" dirty="0" err="1"/>
              <a:t>stdlib.h</a:t>
            </a:r>
            <a:r>
              <a:rPr lang="en-US" b="1" dirty="0"/>
              <a:t>&gt;: </a:t>
            </a:r>
            <a:r>
              <a:rPr lang="en-US" dirty="0"/>
              <a:t>It is used for allocating and freeing memory at runtime (dynamic memory allocation/free)</a:t>
            </a:r>
          </a:p>
        </p:txBody>
      </p:sp>
    </p:spTree>
    <p:extLst>
      <p:ext uri="{BB962C8B-B14F-4D97-AF65-F5344CB8AC3E}">
        <p14:creationId xmlns:p14="http://schemas.microsoft.com/office/powerpoint/2010/main" val="148596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Hello World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804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Hello World Program</a:t>
            </a:r>
          </a:p>
        </p:txBody>
      </p:sp>
      <p:sp>
        <p:nvSpPr>
          <p:cNvPr id="4" name="Round Same Side Corner Rectangle 3"/>
          <p:cNvSpPr/>
          <p:nvPr/>
        </p:nvSpPr>
        <p:spPr>
          <a:xfrm>
            <a:off x="360609" y="862884"/>
            <a:ext cx="2650446" cy="373487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Hello World Program</a:t>
            </a:r>
          </a:p>
        </p:txBody>
      </p:sp>
      <p:sp>
        <p:nvSpPr>
          <p:cNvPr id="5" name="Rectangle 4"/>
          <p:cNvSpPr/>
          <p:nvPr/>
        </p:nvSpPr>
        <p:spPr>
          <a:xfrm>
            <a:off x="360609" y="1236371"/>
            <a:ext cx="540912" cy="16915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 5"/>
          <p:cNvSpPr/>
          <p:nvPr/>
        </p:nvSpPr>
        <p:spPr>
          <a:xfrm>
            <a:off x="901521" y="1246029"/>
            <a:ext cx="4932609" cy="1681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&lt;stdio.h&gt;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void main() 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printf(“Hello World”);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6375042" y="862884"/>
            <a:ext cx="1661375" cy="373487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75042" y="1246030"/>
            <a:ext cx="5473521" cy="711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bg1"/>
                </a:solidFill>
              </a:rPr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27981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Escape Sequence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28732" y="978018"/>
          <a:ext cx="11543955" cy="510246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66125">
                  <a:extLst>
                    <a:ext uri="{9D8B030D-6E8A-4147-A177-3AD203B41FA5}">
                      <a16:colId xmlns:a16="http://schemas.microsoft.com/office/drawing/2014/main" val="3350987594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1014914561"/>
                    </a:ext>
                  </a:extLst>
                </a:gridCol>
                <a:gridCol w="6937830">
                  <a:extLst>
                    <a:ext uri="{9D8B030D-6E8A-4147-A177-3AD203B41FA5}">
                      <a16:colId xmlns:a16="http://schemas.microsoft.com/office/drawing/2014/main" val="2468662443"/>
                    </a:ext>
                  </a:extLst>
                </a:gridCol>
              </a:tblGrid>
              <a:tr h="257081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1" dirty="0">
                          <a:effectLst/>
                        </a:rPr>
                        <a:t>Sequence</a:t>
                      </a:r>
                    </a:p>
                  </a:txBody>
                  <a:tcPr marL="31738" marR="31738" marT="39673" marB="396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1" dirty="0">
                          <a:effectLst/>
                        </a:rPr>
                        <a:t>Name</a:t>
                      </a:r>
                    </a:p>
                  </a:txBody>
                  <a:tcPr marL="39673" marR="39673" marT="39673" marB="39673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400" b="1" dirty="0">
                          <a:effectLst/>
                        </a:rPr>
                        <a:t>Description</a:t>
                      </a:r>
                    </a:p>
                  </a:txBody>
                  <a:tcPr marL="39673" marR="39673" marT="39673" marB="39673" anchor="ctr"/>
                </a:tc>
                <a:extLst>
                  <a:ext uri="{0D108BD9-81ED-4DB2-BD59-A6C34878D82A}">
                    <a16:rowId xmlns:a16="http://schemas.microsoft.com/office/drawing/2014/main" val="4125188759"/>
                  </a:ext>
                </a:extLst>
              </a:tr>
              <a:tr h="2697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dirty="0">
                          <a:effectLst/>
                        </a:rPr>
                        <a:t>\a</a:t>
                      </a:r>
                      <a:endParaRPr lang="en-IN" sz="2400" b="0" dirty="0">
                        <a:effectLst/>
                      </a:endParaRPr>
                    </a:p>
                  </a:txBody>
                  <a:tcPr marL="39673" marR="39673" marT="55542" marB="5554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dirty="0">
                          <a:effectLst/>
                        </a:rPr>
                        <a:t>Alarm or Beep</a:t>
                      </a:r>
                      <a:endParaRPr lang="en-IN" sz="2400" b="0" dirty="0">
                        <a:effectLst/>
                      </a:endParaRPr>
                    </a:p>
                  </a:txBody>
                  <a:tcPr marL="108000" marR="39673" marT="55542" marB="5554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dirty="0">
                          <a:effectLst/>
                        </a:rPr>
                        <a:t>It is used to generate a bell sound in the C program.</a:t>
                      </a:r>
                      <a:endParaRPr lang="en-US" sz="2400" b="0" dirty="0">
                        <a:effectLst/>
                      </a:endParaRPr>
                    </a:p>
                  </a:txBody>
                  <a:tcPr marL="108000" marR="39673" marT="55542" marB="55542" anchor="ctr"/>
                </a:tc>
                <a:extLst>
                  <a:ext uri="{0D108BD9-81ED-4DB2-BD59-A6C34878D82A}">
                    <a16:rowId xmlns:a16="http://schemas.microsoft.com/office/drawing/2014/main" val="400233404"/>
                  </a:ext>
                </a:extLst>
              </a:tr>
              <a:tr h="2697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dirty="0">
                          <a:effectLst/>
                        </a:rPr>
                        <a:t>\n</a:t>
                      </a:r>
                      <a:endParaRPr lang="en-IN" sz="2400" b="0" dirty="0">
                        <a:effectLst/>
                      </a:endParaRPr>
                    </a:p>
                  </a:txBody>
                  <a:tcPr marL="39673" marR="39673" marT="55542" marB="5554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dirty="0">
                          <a:effectLst/>
                        </a:rPr>
                        <a:t>New Line</a:t>
                      </a:r>
                      <a:endParaRPr lang="en-IN" sz="2400" b="0" dirty="0">
                        <a:effectLst/>
                      </a:endParaRPr>
                    </a:p>
                  </a:txBody>
                  <a:tcPr marL="108000" marR="39673" marT="55542" marB="5554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dirty="0">
                          <a:effectLst/>
                        </a:rPr>
                        <a:t>It moves the cursor to the start of the next line.</a:t>
                      </a:r>
                      <a:endParaRPr lang="en-US" sz="2400" b="0" dirty="0">
                        <a:effectLst/>
                      </a:endParaRPr>
                    </a:p>
                  </a:txBody>
                  <a:tcPr marL="108000" marR="39673" marT="55542" marB="55542" anchor="ctr"/>
                </a:tc>
                <a:extLst>
                  <a:ext uri="{0D108BD9-81ED-4DB2-BD59-A6C34878D82A}">
                    <a16:rowId xmlns:a16="http://schemas.microsoft.com/office/drawing/2014/main" val="294762675"/>
                  </a:ext>
                </a:extLst>
              </a:tr>
              <a:tr h="42846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dirty="0">
                          <a:effectLst/>
                        </a:rPr>
                        <a:t>\t</a:t>
                      </a:r>
                      <a:endParaRPr lang="en-IN" sz="2400" b="0" dirty="0">
                        <a:effectLst/>
                      </a:endParaRPr>
                    </a:p>
                  </a:txBody>
                  <a:tcPr marL="39673" marR="39673" marT="55542" marB="5554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dirty="0">
                          <a:effectLst/>
                        </a:rPr>
                        <a:t>Horizontal Tab</a:t>
                      </a:r>
                      <a:endParaRPr lang="en-IN" sz="2400" b="0" dirty="0">
                        <a:effectLst/>
                      </a:endParaRPr>
                    </a:p>
                  </a:txBody>
                  <a:tcPr marL="108000" marR="39673" marT="55542" marB="5554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dirty="0">
                          <a:effectLst/>
                        </a:rPr>
                        <a:t>It inserts some whitespace to the left of the cursor and moves the cursor accordingly.</a:t>
                      </a:r>
                      <a:endParaRPr lang="en-US" sz="2400" b="0" dirty="0">
                        <a:effectLst/>
                      </a:endParaRPr>
                    </a:p>
                  </a:txBody>
                  <a:tcPr marL="108000" marR="39673" marT="55542" marB="55542" anchor="ctr"/>
                </a:tc>
                <a:extLst>
                  <a:ext uri="{0D108BD9-81ED-4DB2-BD59-A6C34878D82A}">
                    <a16:rowId xmlns:a16="http://schemas.microsoft.com/office/drawing/2014/main" val="339331892"/>
                  </a:ext>
                </a:extLst>
              </a:tr>
              <a:tr h="2697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dirty="0">
                          <a:effectLst/>
                        </a:rPr>
                        <a:t>\v</a:t>
                      </a:r>
                      <a:endParaRPr lang="en-IN" sz="2400" b="0" dirty="0">
                        <a:effectLst/>
                      </a:endParaRPr>
                    </a:p>
                  </a:txBody>
                  <a:tcPr marL="39673" marR="39673" marT="55542" marB="5554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dirty="0">
                          <a:effectLst/>
                        </a:rPr>
                        <a:t>Vertical Tab</a:t>
                      </a:r>
                      <a:endParaRPr lang="en-IN" sz="2400" b="0" dirty="0">
                        <a:effectLst/>
                      </a:endParaRPr>
                    </a:p>
                  </a:txBody>
                  <a:tcPr marL="108000" marR="39673" marT="55542" marB="5554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dirty="0">
                          <a:effectLst/>
                        </a:rPr>
                        <a:t>It is used to insert vertical space.</a:t>
                      </a:r>
                      <a:endParaRPr lang="en-US" sz="2400" b="0" dirty="0">
                        <a:effectLst/>
                      </a:endParaRPr>
                    </a:p>
                  </a:txBody>
                  <a:tcPr marL="108000" marR="39673" marT="55542" marB="55542" anchor="ctr"/>
                </a:tc>
                <a:extLst>
                  <a:ext uri="{0D108BD9-81ED-4DB2-BD59-A6C34878D82A}">
                    <a16:rowId xmlns:a16="http://schemas.microsoft.com/office/drawing/2014/main" val="2262684665"/>
                  </a:ext>
                </a:extLst>
              </a:tr>
              <a:tr h="2697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dirty="0">
                          <a:effectLst/>
                        </a:rPr>
                        <a:t>\\</a:t>
                      </a:r>
                      <a:endParaRPr lang="en-IN" sz="2400" b="0" dirty="0">
                        <a:effectLst/>
                      </a:endParaRPr>
                    </a:p>
                  </a:txBody>
                  <a:tcPr marL="39673" marR="39673" marT="55542" marB="5554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dirty="0">
                          <a:effectLst/>
                        </a:rPr>
                        <a:t>Backlash</a:t>
                      </a:r>
                      <a:endParaRPr lang="en-IN" sz="2400" b="0" dirty="0">
                        <a:effectLst/>
                      </a:endParaRPr>
                    </a:p>
                  </a:txBody>
                  <a:tcPr marL="108000" marR="39673" marT="55542" marB="5554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dirty="0">
                          <a:effectLst/>
                        </a:rPr>
                        <a:t>Use to insert backslash character.</a:t>
                      </a:r>
                      <a:endParaRPr lang="en-US" sz="2400" b="0" dirty="0">
                        <a:effectLst/>
                      </a:endParaRPr>
                    </a:p>
                  </a:txBody>
                  <a:tcPr marL="108000" marR="39673" marT="55542" marB="55542" anchor="ctr"/>
                </a:tc>
                <a:extLst>
                  <a:ext uri="{0D108BD9-81ED-4DB2-BD59-A6C34878D82A}">
                    <a16:rowId xmlns:a16="http://schemas.microsoft.com/office/drawing/2014/main" val="921159633"/>
                  </a:ext>
                </a:extLst>
              </a:tr>
              <a:tr h="2697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dirty="0">
                          <a:effectLst/>
                        </a:rPr>
                        <a:t>\’</a:t>
                      </a:r>
                      <a:endParaRPr lang="en-IN" sz="2400" b="0" dirty="0">
                        <a:effectLst/>
                      </a:endParaRPr>
                    </a:p>
                  </a:txBody>
                  <a:tcPr marL="39673" marR="39673" marT="55542" marB="5554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>
                          <a:effectLst/>
                        </a:rPr>
                        <a:t>Single Quote</a:t>
                      </a:r>
                      <a:endParaRPr lang="en-IN" sz="2400" b="0">
                        <a:effectLst/>
                      </a:endParaRPr>
                    </a:p>
                  </a:txBody>
                  <a:tcPr marL="108000" marR="39673" marT="55542" marB="5554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dirty="0">
                          <a:effectLst/>
                        </a:rPr>
                        <a:t>It is used to display a single quotation mark.</a:t>
                      </a:r>
                      <a:endParaRPr lang="en-US" sz="2400" b="0" dirty="0">
                        <a:effectLst/>
                      </a:endParaRPr>
                    </a:p>
                  </a:txBody>
                  <a:tcPr marL="108000" marR="39673" marT="55542" marB="55542" anchor="ctr"/>
                </a:tc>
                <a:extLst>
                  <a:ext uri="{0D108BD9-81ED-4DB2-BD59-A6C34878D82A}">
                    <a16:rowId xmlns:a16="http://schemas.microsoft.com/office/drawing/2014/main" val="3603234211"/>
                  </a:ext>
                </a:extLst>
              </a:tr>
              <a:tr h="2697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dirty="0">
                          <a:effectLst/>
                        </a:rPr>
                        <a:t>\”</a:t>
                      </a:r>
                      <a:endParaRPr lang="en-IN" sz="2400" b="0" dirty="0">
                        <a:effectLst/>
                      </a:endParaRPr>
                    </a:p>
                  </a:txBody>
                  <a:tcPr marL="39673" marR="39673" marT="55542" marB="5554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>
                          <a:effectLst/>
                        </a:rPr>
                        <a:t>Double Quote</a:t>
                      </a:r>
                      <a:endParaRPr lang="en-IN" sz="2400" b="0">
                        <a:effectLst/>
                      </a:endParaRPr>
                    </a:p>
                  </a:txBody>
                  <a:tcPr marL="108000" marR="39673" marT="55542" marB="5554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dirty="0">
                          <a:effectLst/>
                        </a:rPr>
                        <a:t>It is used to display double quotation marks.</a:t>
                      </a:r>
                      <a:endParaRPr lang="en-US" sz="2400" b="0" dirty="0">
                        <a:effectLst/>
                      </a:endParaRPr>
                    </a:p>
                  </a:txBody>
                  <a:tcPr marL="108000" marR="39673" marT="55542" marB="55542" anchor="ctr"/>
                </a:tc>
                <a:extLst>
                  <a:ext uri="{0D108BD9-81ED-4DB2-BD59-A6C34878D82A}">
                    <a16:rowId xmlns:a16="http://schemas.microsoft.com/office/drawing/2014/main" val="2547898582"/>
                  </a:ext>
                </a:extLst>
              </a:tr>
              <a:tr h="2697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dirty="0">
                          <a:effectLst/>
                        </a:rPr>
                        <a:t>\b</a:t>
                      </a:r>
                      <a:endParaRPr lang="en-IN" sz="2400" b="0" dirty="0">
                        <a:effectLst/>
                      </a:endParaRPr>
                    </a:p>
                  </a:txBody>
                  <a:tcPr marL="39673" marR="39673" marT="55542" marB="5554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dirty="0">
                          <a:effectLst/>
                        </a:rPr>
                        <a:t>Back Space</a:t>
                      </a:r>
                      <a:endParaRPr lang="en-IN" sz="2400" b="0" dirty="0">
                        <a:effectLst/>
                      </a:endParaRPr>
                    </a:p>
                  </a:txBody>
                  <a:tcPr marL="108000" marR="39673" marT="55542" marB="5554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dirty="0">
                          <a:effectLst/>
                        </a:rPr>
                        <a:t>It is used to move the cursor backward.</a:t>
                      </a:r>
                      <a:endParaRPr lang="en-US" sz="2400" b="0" dirty="0">
                        <a:effectLst/>
                      </a:endParaRPr>
                    </a:p>
                  </a:txBody>
                  <a:tcPr marL="108000" marR="39673" marT="55542" marB="55542" anchor="ctr"/>
                </a:tc>
                <a:extLst>
                  <a:ext uri="{0D108BD9-81ED-4DB2-BD59-A6C34878D82A}">
                    <a16:rowId xmlns:a16="http://schemas.microsoft.com/office/drawing/2014/main" val="530647069"/>
                  </a:ext>
                </a:extLst>
              </a:tr>
              <a:tr h="26977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dirty="0">
                          <a:effectLst/>
                        </a:rPr>
                        <a:t>\0</a:t>
                      </a:r>
                      <a:endParaRPr lang="en-IN" sz="2400" b="0" dirty="0">
                        <a:effectLst/>
                      </a:endParaRPr>
                    </a:p>
                  </a:txBody>
                  <a:tcPr marL="39673" marR="39673" marT="55542" marB="5554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>
                          <a:effectLst/>
                        </a:rPr>
                        <a:t>NULL</a:t>
                      </a:r>
                      <a:endParaRPr lang="en-IN" sz="2400" b="0">
                        <a:effectLst/>
                      </a:endParaRPr>
                    </a:p>
                  </a:txBody>
                  <a:tcPr marL="108000" marR="39673" marT="55542" marB="55542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dirty="0">
                          <a:effectLst/>
                        </a:rPr>
                        <a:t>It represents the NLL character.</a:t>
                      </a:r>
                      <a:endParaRPr lang="en-US" sz="2400" b="0" dirty="0">
                        <a:effectLst/>
                      </a:endParaRPr>
                    </a:p>
                  </a:txBody>
                  <a:tcPr marL="108000" marR="39673" marT="55542" marB="55542" anchor="ctr"/>
                </a:tc>
                <a:extLst>
                  <a:ext uri="{0D108BD9-81ED-4DB2-BD59-A6C34878D82A}">
                    <a16:rowId xmlns:a16="http://schemas.microsoft.com/office/drawing/2014/main" val="2035319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59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printf()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Print your name and address</a:t>
            </a:r>
          </a:p>
          <a:p>
            <a:r>
              <a:rPr lang="en-IN" dirty="0"/>
              <a:t>Print following pattern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Print backslash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40972" y="1902581"/>
          <a:ext cx="1407885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577">
                  <a:extLst>
                    <a:ext uri="{9D8B030D-6E8A-4147-A177-3AD203B41FA5}">
                      <a16:colId xmlns:a16="http://schemas.microsoft.com/office/drawing/2014/main" val="1211535315"/>
                    </a:ext>
                  </a:extLst>
                </a:gridCol>
                <a:gridCol w="281577">
                  <a:extLst>
                    <a:ext uri="{9D8B030D-6E8A-4147-A177-3AD203B41FA5}">
                      <a16:colId xmlns:a16="http://schemas.microsoft.com/office/drawing/2014/main" val="3558388700"/>
                    </a:ext>
                  </a:extLst>
                </a:gridCol>
                <a:gridCol w="281577">
                  <a:extLst>
                    <a:ext uri="{9D8B030D-6E8A-4147-A177-3AD203B41FA5}">
                      <a16:colId xmlns:a16="http://schemas.microsoft.com/office/drawing/2014/main" val="2131437501"/>
                    </a:ext>
                  </a:extLst>
                </a:gridCol>
                <a:gridCol w="281577">
                  <a:extLst>
                    <a:ext uri="{9D8B030D-6E8A-4147-A177-3AD203B41FA5}">
                      <a16:colId xmlns:a16="http://schemas.microsoft.com/office/drawing/2014/main" val="990138730"/>
                    </a:ext>
                  </a:extLst>
                </a:gridCol>
                <a:gridCol w="281577">
                  <a:extLst>
                    <a:ext uri="{9D8B030D-6E8A-4147-A177-3AD203B41FA5}">
                      <a16:colId xmlns:a16="http://schemas.microsoft.com/office/drawing/2014/main" val="2891884592"/>
                    </a:ext>
                  </a:extLst>
                </a:gridCol>
              </a:tblGrid>
              <a:tr h="211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*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Roboto Condensed"/>
                          <a:ea typeface="+mn-ea"/>
                          <a:cs typeface="+mn-cs"/>
                        </a:rPr>
                        <a:t>*</a:t>
                      </a:r>
                      <a:endParaRPr lang="en-IN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Roboto Condensed"/>
                          <a:ea typeface="+mn-ea"/>
                          <a:cs typeface="+mn-cs"/>
                        </a:rPr>
                        <a:t>*</a:t>
                      </a:r>
                      <a:endParaRPr lang="en-IN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Roboto Condensed"/>
                          <a:ea typeface="+mn-ea"/>
                          <a:cs typeface="+mn-cs"/>
                        </a:rPr>
                        <a:t>*</a:t>
                      </a:r>
                      <a:endParaRPr lang="en-IN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Roboto Condensed"/>
                          <a:ea typeface="+mn-ea"/>
                          <a:cs typeface="+mn-cs"/>
                        </a:rPr>
                        <a:t>*</a:t>
                      </a:r>
                      <a:endParaRPr lang="en-IN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609361"/>
                  </a:ext>
                </a:extLst>
              </a:tr>
              <a:tr h="211667"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Roboto Condensed"/>
                          <a:ea typeface="+mn-ea"/>
                          <a:cs typeface="+mn-cs"/>
                        </a:rPr>
                        <a:t>*</a:t>
                      </a:r>
                      <a:endParaRPr lang="en-IN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Roboto Condensed"/>
                          <a:ea typeface="+mn-ea"/>
                          <a:cs typeface="+mn-cs"/>
                        </a:rPr>
                        <a:t>*</a:t>
                      </a:r>
                      <a:endParaRPr lang="en-IN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941931"/>
                  </a:ext>
                </a:extLst>
              </a:tr>
              <a:tr h="211667"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Roboto Condensed"/>
                          <a:ea typeface="+mn-ea"/>
                          <a:cs typeface="+mn-cs"/>
                        </a:rPr>
                        <a:t>*</a:t>
                      </a:r>
                      <a:endParaRPr lang="en-IN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Roboto Condensed"/>
                          <a:ea typeface="+mn-ea"/>
                          <a:cs typeface="+mn-cs"/>
                        </a:rPr>
                        <a:t>*</a:t>
                      </a:r>
                      <a:endParaRPr lang="en-IN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7981215"/>
                  </a:ext>
                </a:extLst>
              </a:tr>
              <a:tr h="211667"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Roboto Condensed"/>
                          <a:ea typeface="+mn-ea"/>
                          <a:cs typeface="+mn-cs"/>
                        </a:rPr>
                        <a:t>*</a:t>
                      </a:r>
                      <a:endParaRPr lang="en-IN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Roboto Condensed"/>
                          <a:ea typeface="+mn-ea"/>
                          <a:cs typeface="+mn-cs"/>
                        </a:rPr>
                        <a:t>*</a:t>
                      </a:r>
                      <a:endParaRPr lang="en-IN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1805085"/>
                  </a:ext>
                </a:extLst>
              </a:tr>
              <a:tr h="211667"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Roboto Condensed"/>
                          <a:ea typeface="+mn-ea"/>
                          <a:cs typeface="+mn-cs"/>
                        </a:rPr>
                        <a:t>*</a:t>
                      </a:r>
                      <a:endParaRPr lang="en-IN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Roboto Condensed"/>
                          <a:ea typeface="+mn-ea"/>
                          <a:cs typeface="+mn-cs"/>
                        </a:rPr>
                        <a:t>*</a:t>
                      </a:r>
                      <a:endParaRPr lang="en-IN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Roboto Condensed"/>
                          <a:ea typeface="+mn-ea"/>
                          <a:cs typeface="+mn-cs"/>
                        </a:rPr>
                        <a:t>*</a:t>
                      </a:r>
                      <a:endParaRPr lang="en-IN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Roboto Condensed"/>
                          <a:ea typeface="+mn-ea"/>
                          <a:cs typeface="+mn-cs"/>
                        </a:rPr>
                        <a:t>*</a:t>
                      </a:r>
                      <a:endParaRPr lang="en-IN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Roboto Condensed"/>
                          <a:ea typeface="+mn-ea"/>
                          <a:cs typeface="+mn-cs"/>
                        </a:rPr>
                        <a:t>*</a:t>
                      </a:r>
                      <a:endParaRPr lang="en-IN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443207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335314" y="4143520"/>
            <a:ext cx="6192322" cy="1323439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void main()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printf("Hello \b\b\</a:t>
            </a:r>
            <a:r>
              <a:rPr lang="en-US" sz="2000" dirty="0" err="1">
                <a:latin typeface="Consolas" panose="020B0609020204030204" pitchFamily="49" charset="0"/>
              </a:rPr>
              <a:t>bHi</a:t>
            </a:r>
            <a:r>
              <a:rPr lang="en-US" sz="2000" dirty="0">
                <a:latin typeface="Consolas" panose="020B0609020204030204" pitchFamily="49" charset="0"/>
              </a:rPr>
              <a:t> Friends");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I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86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Structure of C programs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454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C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C program basically consists of the different parts</a:t>
            </a:r>
          </a:p>
          <a:p>
            <a:pPr lvl="1"/>
            <a:r>
              <a:rPr lang="en-US" dirty="0"/>
              <a:t>Preprocessor Commands</a:t>
            </a:r>
          </a:p>
          <a:p>
            <a:pPr lvl="2"/>
            <a:r>
              <a:rPr lang="en-US" dirty="0"/>
              <a:t>The first line of the program </a:t>
            </a:r>
            <a:r>
              <a:rPr lang="en-US" dirty="0">
                <a:solidFill>
                  <a:srgbClr val="C00000"/>
                </a:solidFill>
              </a:rPr>
              <a:t>#include&lt;stdio.h&gt;</a:t>
            </a:r>
            <a:r>
              <a:rPr lang="en-US" dirty="0"/>
              <a:t> is a preprocessor command, which tells a C compiler to include stdio.h file before going to actual compilation.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1" y="2226459"/>
            <a:ext cx="6735651" cy="4227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Functions</a:t>
            </a:r>
          </a:p>
          <a:p>
            <a:pPr lvl="2"/>
            <a:r>
              <a:rPr lang="en-US" dirty="0"/>
              <a:t>The </a:t>
            </a:r>
            <a:r>
              <a:rPr lang="en-US" i="1" dirty="0"/>
              <a:t>void </a:t>
            </a:r>
            <a:r>
              <a:rPr lang="en-US" i="1" dirty="0">
                <a:solidFill>
                  <a:srgbClr val="C00000"/>
                </a:solidFill>
              </a:rPr>
              <a:t>main()</a:t>
            </a:r>
            <a:r>
              <a:rPr lang="en-US" dirty="0"/>
              <a:t> is the main function where the program execution begins.	 </a:t>
            </a:r>
          </a:p>
          <a:p>
            <a:pPr lvl="1"/>
            <a:r>
              <a:rPr lang="en-US" dirty="0"/>
              <a:t>Variables</a:t>
            </a:r>
          </a:p>
          <a:p>
            <a:pPr lvl="2"/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variable</a:t>
            </a:r>
            <a:r>
              <a:rPr lang="en-US" dirty="0"/>
              <a:t> definition tells the compiler where and how much storage to create for the variable.</a:t>
            </a:r>
          </a:p>
          <a:p>
            <a:pPr lvl="1"/>
            <a:r>
              <a:rPr lang="en-US" dirty="0"/>
              <a:t>Statements &amp; Expressions</a:t>
            </a:r>
          </a:p>
          <a:p>
            <a:pPr lvl="2"/>
            <a:r>
              <a:rPr lang="en-US" dirty="0"/>
              <a:t>A </a:t>
            </a:r>
            <a:r>
              <a:rPr lang="en-US" dirty="0">
                <a:solidFill>
                  <a:srgbClr val="C00000"/>
                </a:solidFill>
              </a:rPr>
              <a:t>statement</a:t>
            </a:r>
            <a:r>
              <a:rPr lang="en-US" dirty="0"/>
              <a:t> is a command given to the computer that instructs the computer to take a specific action, such as display to the screen, or collect input.</a:t>
            </a:r>
          </a:p>
          <a:p>
            <a:pPr lvl="1"/>
            <a:r>
              <a:rPr lang="en-US" dirty="0"/>
              <a:t>Comments</a:t>
            </a:r>
          </a:p>
          <a:p>
            <a:pPr lvl="2"/>
            <a:r>
              <a:rPr lang="en-US" dirty="0"/>
              <a:t>The line </a:t>
            </a:r>
            <a:r>
              <a:rPr lang="en-US" dirty="0">
                <a:solidFill>
                  <a:srgbClr val="C00000"/>
                </a:solidFill>
              </a:rPr>
              <a:t>/*...*/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or</a:t>
            </a:r>
            <a:r>
              <a:rPr lang="en-US" dirty="0">
                <a:solidFill>
                  <a:srgbClr val="C00000"/>
                </a:solidFill>
              </a:rPr>
              <a:t> // </a:t>
            </a:r>
            <a:r>
              <a:rPr lang="en-US" dirty="0"/>
              <a:t>will be ignored by the compiler and it has been put to add additional comments in the program.</a:t>
            </a:r>
          </a:p>
        </p:txBody>
      </p:sp>
      <p:sp>
        <p:nvSpPr>
          <p:cNvPr id="5" name="Round Same Side Corner Rectangle 4"/>
          <p:cNvSpPr/>
          <p:nvPr/>
        </p:nvSpPr>
        <p:spPr>
          <a:xfrm>
            <a:off x="6973667" y="3024949"/>
            <a:ext cx="1455313" cy="283335"/>
          </a:xfrm>
          <a:prstGeom prst="round2Same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C000"/>
                </a:solidFill>
              </a:rPr>
              <a:t>Structure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6973666" y="3308285"/>
            <a:ext cx="425003" cy="22553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1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2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3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4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5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6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7</a:t>
            </a:r>
          </a:p>
          <a:p>
            <a:pPr algn="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8</a:t>
            </a:r>
          </a:p>
        </p:txBody>
      </p:sp>
      <p:sp>
        <p:nvSpPr>
          <p:cNvPr id="7" name="Rectangle 6"/>
          <p:cNvSpPr/>
          <p:nvPr/>
        </p:nvSpPr>
        <p:spPr>
          <a:xfrm>
            <a:off x="7398669" y="3308284"/>
            <a:ext cx="4662152" cy="2255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#include&lt;stdio.h&gt;   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void main()  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{  </a:t>
            </a:r>
          </a:p>
          <a:p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 variable_name;  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    printf("Enter two numbers to be added ");  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     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    </a:t>
            </a:r>
            <a:r>
              <a:rPr lang="en-US" dirty="0">
                <a:solidFill>
                  <a:srgbClr val="C00000"/>
                </a:solidFill>
              </a:rPr>
              <a:t>// Comments  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    </a:t>
            </a:r>
          </a:p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414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Data Types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69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Algorithm and Flowchart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17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IN" dirty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types are defined as the </a:t>
            </a:r>
            <a:r>
              <a:rPr lang="en-IN" dirty="0">
                <a:solidFill>
                  <a:srgbClr val="C00000"/>
                </a:solidFill>
              </a:rPr>
              <a:t>data storage format</a:t>
            </a:r>
            <a:r>
              <a:rPr lang="en-IN" dirty="0">
                <a:solidFill>
                  <a:srgbClr val="92D050"/>
                </a:solidFill>
              </a:rPr>
              <a:t> </a:t>
            </a:r>
            <a:r>
              <a:rPr lang="en-IN" dirty="0"/>
              <a:t>that a variable can store a data.</a:t>
            </a:r>
          </a:p>
          <a:p>
            <a:r>
              <a:rPr lang="en-IN" dirty="0"/>
              <a:t>It </a:t>
            </a:r>
            <a:r>
              <a:rPr lang="en-IN" dirty="0">
                <a:solidFill>
                  <a:srgbClr val="C00000"/>
                </a:solidFill>
              </a:rPr>
              <a:t>determines the type and size</a:t>
            </a:r>
            <a:r>
              <a:rPr lang="en-IN" dirty="0">
                <a:solidFill>
                  <a:srgbClr val="92D050"/>
                </a:solidFill>
              </a:rPr>
              <a:t> </a:t>
            </a:r>
            <a:r>
              <a:rPr lang="en-IN" dirty="0"/>
              <a:t>of data associated with variables.</a:t>
            </a:r>
            <a:endParaRPr lang="en-IN" sz="1800" b="1" dirty="0">
              <a:solidFill>
                <a:srgbClr val="F92672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3688863" y="2414429"/>
            <a:ext cx="2922497" cy="8229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+mj-lt"/>
              </a:rPr>
              <a:t>Data types in 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262360" y="3718569"/>
            <a:ext cx="2922497" cy="8229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Primary Data type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+mj-lt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float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char, double, void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)</a:t>
            </a:r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7115368" y="3718569"/>
            <a:ext cx="2922497" cy="8229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Secondary Data type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5135461" y="4976883"/>
            <a:ext cx="2922497" cy="8229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Derived Data type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+mj-lt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array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pointer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9036546" y="4976883"/>
            <a:ext cx="2922497" cy="8229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+mj-lt"/>
              </a:rPr>
              <a:t>User definer Data type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algn="ctr"/>
            <a:r>
              <a:rPr lang="en-US" dirty="0">
                <a:solidFill>
                  <a:srgbClr val="C00000"/>
                </a:solidFill>
                <a:latin typeface="+mj-lt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structure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union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, </a:t>
            </a:r>
            <a:r>
              <a:rPr lang="en-US" b="1" dirty="0" err="1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enum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)</a:t>
            </a:r>
          </a:p>
        </p:txBody>
      </p:sp>
      <p:cxnSp>
        <p:nvCxnSpPr>
          <p:cNvPr id="9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>
            <a:off x="6604151" y="2842777"/>
            <a:ext cx="1965257" cy="851717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flipH="1">
            <a:off x="1701747" y="2842776"/>
            <a:ext cx="1965257" cy="851717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>
            <a:off x="10037865" y="4126627"/>
            <a:ext cx="720000" cy="851717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flipH="1">
            <a:off x="6388061" y="4126626"/>
            <a:ext cx="720000" cy="851717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06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Primary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+mj-lt"/>
              </a:rPr>
              <a:t>Primary data types are 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built in data types </a:t>
            </a:r>
            <a:r>
              <a:rPr lang="en-IN" dirty="0">
                <a:latin typeface="+mj-lt"/>
              </a:rPr>
              <a:t>which are </a:t>
            </a:r>
            <a:r>
              <a:rPr lang="en-IN" dirty="0">
                <a:solidFill>
                  <a:srgbClr val="C00000"/>
                </a:solidFill>
                <a:latin typeface="+mj-lt"/>
              </a:rPr>
              <a:t>directly supported by machine</a:t>
            </a:r>
            <a:r>
              <a:rPr lang="en-IN" dirty="0">
                <a:latin typeface="+mj-lt"/>
              </a:rPr>
              <a:t>. </a:t>
            </a:r>
          </a:p>
          <a:p>
            <a:r>
              <a:rPr lang="en-IN" dirty="0">
                <a:latin typeface="+mj-lt"/>
              </a:rPr>
              <a:t>They are also known as fundamental data types.</a:t>
            </a:r>
          </a:p>
          <a:p>
            <a:pPr lvl="1"/>
            <a:r>
              <a:rPr lang="en-IN" sz="2400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IN" sz="2400" dirty="0">
                <a:latin typeface="+mj-lt"/>
              </a:rPr>
              <a:t>: </a:t>
            </a:r>
          </a:p>
          <a:p>
            <a:pPr lvl="2"/>
            <a:r>
              <a:rPr lang="en-IN" sz="2000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IN" sz="20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IN" sz="2000" dirty="0" err="1">
                <a:latin typeface="+mj-lt"/>
              </a:rPr>
              <a:t>datatype</a:t>
            </a:r>
            <a:r>
              <a:rPr lang="en-IN" sz="2000" dirty="0">
                <a:latin typeface="+mj-lt"/>
              </a:rPr>
              <a:t> can store integer number which is whole number without fraction part such as 10, 105 etc. </a:t>
            </a:r>
          </a:p>
          <a:p>
            <a:pPr lvl="2"/>
            <a:r>
              <a:rPr lang="en-IN" sz="2000" dirty="0">
                <a:latin typeface="+mj-lt"/>
              </a:rPr>
              <a:t>C language has 3 classes of integer storage namely </a:t>
            </a:r>
            <a:r>
              <a:rPr lang="en-IN" sz="2000" b="1" dirty="0">
                <a:solidFill>
                  <a:srgbClr val="C00000"/>
                </a:solidFill>
                <a:latin typeface="+mj-lt"/>
              </a:rPr>
              <a:t>short </a:t>
            </a:r>
            <a:r>
              <a:rPr lang="en-IN" sz="2000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IN" sz="2000" b="1" dirty="0">
                <a:solidFill>
                  <a:srgbClr val="C00000"/>
                </a:solidFill>
                <a:latin typeface="+mj-lt"/>
              </a:rPr>
              <a:t>,</a:t>
            </a:r>
            <a:r>
              <a:rPr lang="en-IN" sz="20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IN" sz="2000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IN" sz="20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IN" sz="2000" dirty="0">
                <a:latin typeface="+mj-lt"/>
              </a:rPr>
              <a:t>and </a:t>
            </a:r>
            <a:r>
              <a:rPr lang="en-IN" sz="2000" b="1" dirty="0">
                <a:solidFill>
                  <a:srgbClr val="C00000"/>
                </a:solidFill>
                <a:latin typeface="+mj-lt"/>
              </a:rPr>
              <a:t>long int</a:t>
            </a:r>
            <a:r>
              <a:rPr lang="en-IN" sz="2000" dirty="0">
                <a:latin typeface="+mj-lt"/>
              </a:rPr>
              <a:t>. All of these data types have signed and unsigned forms.</a:t>
            </a:r>
          </a:p>
          <a:p>
            <a:pPr lvl="2"/>
            <a:r>
              <a:rPr lang="en-IN" sz="2000" dirty="0">
                <a:latin typeface="+mj-lt"/>
              </a:rPr>
              <a:t>Example: </a:t>
            </a:r>
            <a:r>
              <a:rPr lang="en-IN" sz="2000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IN" sz="2000" dirty="0">
                <a:latin typeface="+mj-lt"/>
              </a:rPr>
              <a:t> a=10;</a:t>
            </a:r>
          </a:p>
          <a:p>
            <a:pPr lvl="1"/>
            <a:r>
              <a:rPr lang="en-IN" sz="2200" b="1" dirty="0">
                <a:solidFill>
                  <a:srgbClr val="C00000"/>
                </a:solidFill>
                <a:latin typeface="+mj-lt"/>
              </a:rPr>
              <a:t>float</a:t>
            </a:r>
            <a:r>
              <a:rPr lang="en-IN" sz="2200" dirty="0">
                <a:latin typeface="+mj-lt"/>
              </a:rPr>
              <a:t>:</a:t>
            </a:r>
            <a:r>
              <a:rPr lang="en-IN" sz="2200" dirty="0">
                <a:solidFill>
                  <a:srgbClr val="92D050"/>
                </a:solidFill>
                <a:latin typeface="+mj-lt"/>
              </a:rPr>
              <a:t> </a:t>
            </a:r>
          </a:p>
          <a:p>
            <a:pPr lvl="2"/>
            <a:r>
              <a:rPr lang="en-IN" sz="2000" b="1" dirty="0">
                <a:solidFill>
                  <a:srgbClr val="C00000"/>
                </a:solidFill>
                <a:latin typeface="+mj-lt"/>
              </a:rPr>
              <a:t>float</a:t>
            </a:r>
            <a:r>
              <a:rPr lang="en-IN" sz="2000" dirty="0">
                <a:latin typeface="+mj-lt"/>
              </a:rPr>
              <a:t> data type can store floating point number which represents a real number with decimal point and fractional part such as 10.50, 155.25 etc.  </a:t>
            </a:r>
          </a:p>
          <a:p>
            <a:pPr lvl="2"/>
            <a:r>
              <a:rPr lang="en-IN" sz="2000" dirty="0">
                <a:latin typeface="+mj-lt"/>
              </a:rPr>
              <a:t>When the accuracy of the floating point number is insufficient, we can use the </a:t>
            </a:r>
            <a:r>
              <a:rPr lang="en-IN" sz="2000" b="1" dirty="0">
                <a:solidFill>
                  <a:srgbClr val="C00000"/>
                </a:solidFill>
                <a:latin typeface="+mj-lt"/>
              </a:rPr>
              <a:t>double</a:t>
            </a:r>
            <a:r>
              <a:rPr lang="en-IN" sz="20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IN" sz="2000" dirty="0">
                <a:latin typeface="+mj-lt"/>
              </a:rPr>
              <a:t>to define the number. The double is same as float but with longer precision. </a:t>
            </a:r>
          </a:p>
          <a:p>
            <a:pPr lvl="2"/>
            <a:r>
              <a:rPr lang="en-IN" sz="2000" dirty="0">
                <a:latin typeface="+mj-lt"/>
              </a:rPr>
              <a:t>To extend the precision further we can use </a:t>
            </a:r>
            <a:r>
              <a:rPr lang="en-IN" sz="2000" b="1" dirty="0">
                <a:solidFill>
                  <a:srgbClr val="C00000"/>
                </a:solidFill>
                <a:latin typeface="+mj-lt"/>
              </a:rPr>
              <a:t>long double </a:t>
            </a:r>
            <a:r>
              <a:rPr lang="en-IN" sz="2000" dirty="0">
                <a:latin typeface="+mj-lt"/>
              </a:rPr>
              <a:t>which consumes </a:t>
            </a:r>
            <a:r>
              <a:rPr lang="en-IN" sz="2000" b="1" dirty="0">
                <a:solidFill>
                  <a:srgbClr val="C00000"/>
                </a:solidFill>
                <a:latin typeface="+mj-lt"/>
              </a:rPr>
              <a:t>at least 10 Bytes </a:t>
            </a:r>
            <a:r>
              <a:rPr lang="en-IN" sz="2000" dirty="0">
                <a:latin typeface="+mj-lt"/>
              </a:rPr>
              <a:t>of memory space. (generally 12 to 16 Bytes depends on compiler)</a:t>
            </a:r>
          </a:p>
          <a:p>
            <a:pPr lvl="2"/>
            <a:r>
              <a:rPr lang="en-IN" sz="2000" dirty="0">
                <a:latin typeface="+mj-lt"/>
              </a:rPr>
              <a:t>Example: </a:t>
            </a:r>
            <a:r>
              <a:rPr lang="en-IN" sz="2000" b="1" dirty="0">
                <a:solidFill>
                  <a:srgbClr val="C00000"/>
                </a:solidFill>
                <a:latin typeface="+mj-lt"/>
              </a:rPr>
              <a:t>float</a:t>
            </a:r>
            <a:r>
              <a:rPr lang="en-IN" sz="20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IN" sz="2000" dirty="0">
                <a:latin typeface="+mj-lt"/>
              </a:rPr>
              <a:t>a=10.50;</a:t>
            </a:r>
          </a:p>
          <a:p>
            <a:endParaRPr lang="en-IN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637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Primary Data Type (</a:t>
            </a:r>
            <a:r>
              <a:rPr lang="en-IN" dirty="0" err="1"/>
              <a:t>cont</a:t>
            </a:r>
            <a:r>
              <a:rPr lang="en-IN" dirty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sz="2400" b="1" dirty="0">
                <a:solidFill>
                  <a:srgbClr val="C00000"/>
                </a:solidFill>
                <a:latin typeface="+mj-lt"/>
              </a:rPr>
              <a:t>char</a:t>
            </a:r>
            <a:r>
              <a:rPr lang="en-IN" sz="2400" dirty="0">
                <a:latin typeface="+mj-lt"/>
              </a:rPr>
              <a:t>:</a:t>
            </a:r>
          </a:p>
          <a:p>
            <a:pPr lvl="2"/>
            <a:r>
              <a:rPr lang="en-IN" sz="2000" b="1" dirty="0">
                <a:solidFill>
                  <a:srgbClr val="C00000"/>
                </a:solidFill>
                <a:latin typeface="+mj-lt"/>
              </a:rPr>
              <a:t>Char</a:t>
            </a:r>
            <a:r>
              <a:rPr lang="en-IN" sz="2000" dirty="0">
                <a:latin typeface="+mj-lt"/>
              </a:rPr>
              <a:t> data type can store single character of alphabet or digit or special symbol such as ‘a’, ‘5’ etc. </a:t>
            </a:r>
          </a:p>
          <a:p>
            <a:pPr lvl="2"/>
            <a:r>
              <a:rPr lang="en-IN" sz="2000" dirty="0">
                <a:latin typeface="+mj-lt"/>
              </a:rPr>
              <a:t>Each character is assigned some integer value which is known as ASCII values.</a:t>
            </a:r>
          </a:p>
          <a:p>
            <a:pPr lvl="2"/>
            <a:r>
              <a:rPr lang="en-IN" sz="2000" dirty="0">
                <a:latin typeface="+mj-lt"/>
              </a:rPr>
              <a:t>Example: </a:t>
            </a:r>
            <a:r>
              <a:rPr lang="en-IN" sz="2000" b="1" dirty="0">
                <a:solidFill>
                  <a:srgbClr val="C00000"/>
                </a:solidFill>
                <a:latin typeface="+mj-lt"/>
              </a:rPr>
              <a:t>char</a:t>
            </a:r>
            <a:r>
              <a:rPr lang="en-IN" sz="20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IN" sz="2000" dirty="0">
                <a:latin typeface="+mj-lt"/>
              </a:rPr>
              <a:t>a=‘a’;</a:t>
            </a:r>
          </a:p>
          <a:p>
            <a:pPr lvl="1"/>
            <a:r>
              <a:rPr lang="en-IN" sz="2400" b="1" dirty="0">
                <a:solidFill>
                  <a:srgbClr val="C00000"/>
                </a:solidFill>
                <a:latin typeface="+mj-lt"/>
              </a:rPr>
              <a:t>void</a:t>
            </a:r>
            <a:r>
              <a:rPr lang="en-IN" sz="2400" dirty="0">
                <a:latin typeface="+mj-lt"/>
              </a:rPr>
              <a:t>: </a:t>
            </a:r>
          </a:p>
          <a:p>
            <a:pPr lvl="2"/>
            <a:r>
              <a:rPr lang="en-IN" sz="2000" dirty="0">
                <a:latin typeface="+mj-lt"/>
              </a:rPr>
              <a:t>The </a:t>
            </a:r>
            <a:r>
              <a:rPr lang="en-IN" sz="2000" b="1" dirty="0">
                <a:solidFill>
                  <a:srgbClr val="C00000"/>
                </a:solidFill>
                <a:latin typeface="+mj-lt"/>
              </a:rPr>
              <a:t>void</a:t>
            </a:r>
            <a:r>
              <a:rPr lang="en-IN" sz="20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IN" sz="2000" dirty="0">
                <a:latin typeface="+mj-lt"/>
              </a:rPr>
              <a:t>type has no value therefore we cannot declare it as variable as we did in case of </a:t>
            </a:r>
            <a:r>
              <a:rPr lang="en-IN" sz="2000" b="1" dirty="0" err="1">
                <a:solidFill>
                  <a:srgbClr val="C00000"/>
                </a:solidFill>
                <a:latin typeface="+mj-lt"/>
              </a:rPr>
              <a:t>int</a:t>
            </a:r>
            <a:r>
              <a:rPr lang="en-IN" sz="20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IN" sz="2000" dirty="0">
                <a:latin typeface="+mj-lt"/>
              </a:rPr>
              <a:t>or </a:t>
            </a:r>
            <a:r>
              <a:rPr lang="en-IN" sz="2000" b="1" dirty="0">
                <a:solidFill>
                  <a:srgbClr val="C00000"/>
                </a:solidFill>
                <a:latin typeface="+mj-lt"/>
              </a:rPr>
              <a:t>float</a:t>
            </a:r>
            <a:r>
              <a:rPr lang="en-IN" sz="20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IN" sz="2000" dirty="0">
                <a:latin typeface="+mj-lt"/>
              </a:rPr>
              <a:t>or </a:t>
            </a:r>
            <a:r>
              <a:rPr lang="en-IN" sz="2000" b="1" dirty="0">
                <a:solidFill>
                  <a:srgbClr val="C00000"/>
                </a:solidFill>
                <a:latin typeface="+mj-lt"/>
              </a:rPr>
              <a:t>char</a:t>
            </a:r>
            <a:r>
              <a:rPr lang="en-IN" sz="2000" dirty="0">
                <a:latin typeface="+mj-lt"/>
              </a:rPr>
              <a:t>.</a:t>
            </a:r>
          </a:p>
          <a:p>
            <a:pPr lvl="2"/>
            <a:r>
              <a:rPr lang="en-IN" sz="2000" dirty="0">
                <a:latin typeface="+mj-lt"/>
              </a:rPr>
              <a:t>The </a:t>
            </a:r>
            <a:r>
              <a:rPr lang="en-IN" sz="2000" b="1" dirty="0">
                <a:solidFill>
                  <a:srgbClr val="C00000"/>
                </a:solidFill>
                <a:latin typeface="+mj-lt"/>
              </a:rPr>
              <a:t>void</a:t>
            </a:r>
            <a:r>
              <a:rPr lang="en-IN" sz="20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IN" sz="2000" dirty="0">
                <a:latin typeface="+mj-lt"/>
              </a:rPr>
              <a:t>data type is used to indicate that function is not returning anything</a:t>
            </a:r>
            <a:r>
              <a:rPr lang="en-IN" sz="2200" dirty="0">
                <a:latin typeface="+mj-lt"/>
              </a:rPr>
              <a:t>.</a:t>
            </a:r>
          </a:p>
          <a:p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260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Primary Data Type (</a:t>
            </a:r>
            <a:r>
              <a:rPr lang="en-IN" dirty="0" err="1"/>
              <a:t>cont</a:t>
            </a:r>
            <a:r>
              <a:rPr lang="en-IN" dirty="0"/>
              <a:t>…)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918856"/>
              </p:ext>
            </p:extLst>
          </p:nvPr>
        </p:nvGraphicFramePr>
        <p:xfrm>
          <a:off x="891504" y="948157"/>
          <a:ext cx="1040899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8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Storage 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Value 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-128 to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127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‘a’, ’$’ ,’1’ , etc…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Unsigned char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 to 255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‘a’, ’$’ ,’1’ , etc…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83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to 2,147,483,647 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1, 2, 5, 9, 3, 0, etc..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8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 </a:t>
                      </a:r>
                      <a:r>
                        <a:rPr lang="en-IN" sz="20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Roboto Condensed"/>
                          <a:ea typeface="+mn-ea"/>
                          <a:cs typeface="+mn-cs"/>
                        </a:rPr>
                        <a:t>2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-32,768 to 32,767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1, 2, 5, 9, 3, 0, etc..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71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 short </a:t>
                      </a:r>
                      <a:r>
                        <a:rPr lang="en-IN" sz="20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Roboto Condensed"/>
                          <a:ea typeface="+mn-ea"/>
                          <a:cs typeface="+mn-cs"/>
                        </a:rPr>
                        <a:t>2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 to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65,535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1, 2, 5, 9, 3, 0, etc..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13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long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-2,147,483,648 to 2,147,483,647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1, 2, 5, 9, 3, 0, etc..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34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long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 to 4,294,967,295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1, 2, 5, 9, 3, 0, etc..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22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Float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3.4E-38 to 3.4E+38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10.20, 20.30,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40.30, etc…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84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1.7E-308 to 1.7E+308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10, 10.50, 100058, etc..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631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Long Double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16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3.4E-4932 to 1.1E+4932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10.20, 20.30,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40.30, etc…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864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 </a:t>
                      </a:r>
                      <a:r>
                        <a:rPr lang="en-IN" sz="20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to 4,294,967,295 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1, 2, 5, 9, 3, 0, etc..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501932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1504" y="5823110"/>
            <a:ext cx="11929641" cy="621520"/>
          </a:xfrm>
        </p:spPr>
        <p:txBody>
          <a:bodyPr/>
          <a:lstStyle/>
          <a:p>
            <a:r>
              <a:rPr lang="en-US" dirty="0">
                <a:latin typeface="+mj-lt"/>
              </a:rPr>
              <a:t>Note: Theoretically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is 2 bytes where as practically it is 4 bytes.</a:t>
            </a:r>
          </a:p>
        </p:txBody>
      </p:sp>
    </p:spTree>
    <p:extLst>
      <p:ext uri="{BB962C8B-B14F-4D97-AF65-F5344CB8AC3E}">
        <p14:creationId xmlns:p14="http://schemas.microsoft.com/office/powerpoint/2010/main" val="107706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Input &amp; Output operation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48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&amp; Output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start dealing with variables in C need to do some input/output.</a:t>
            </a:r>
          </a:p>
          <a:p>
            <a:r>
              <a:rPr lang="en-US" dirty="0"/>
              <a:t>The computer’s primary input device is the keyboard, and its primary output device is the monitor.</a:t>
            </a:r>
          </a:p>
          <a:p>
            <a:r>
              <a:rPr lang="en-US" b="1" dirty="0"/>
              <a:t>Input</a:t>
            </a:r>
            <a:r>
              <a:rPr lang="en-US" dirty="0"/>
              <a:t> means to provide the data to be used in the program using variables.</a:t>
            </a:r>
          </a:p>
          <a:p>
            <a:r>
              <a:rPr lang="en-US" b="1" dirty="0"/>
              <a:t>Output</a:t>
            </a:r>
            <a:r>
              <a:rPr lang="en-US" dirty="0"/>
              <a:t> means to display data on the screen or write the data to a printer or a file.</a:t>
            </a:r>
          </a:p>
          <a:p>
            <a:r>
              <a:rPr lang="en-US" dirty="0"/>
              <a:t>The functions used for standard input and output are present in the </a:t>
            </a:r>
            <a:r>
              <a:rPr lang="en-US" b="1" dirty="0"/>
              <a:t>stdio.h</a:t>
            </a:r>
            <a:r>
              <a:rPr lang="en-US" dirty="0"/>
              <a:t> header file.</a:t>
            </a:r>
          </a:p>
          <a:p>
            <a:r>
              <a:rPr lang="en-US" dirty="0"/>
              <a:t>Functions used for input/output operations are:</a:t>
            </a:r>
          </a:p>
          <a:p>
            <a:pPr lvl="1"/>
            <a:r>
              <a:rPr lang="en-US" dirty="0"/>
              <a:t>printf()</a:t>
            </a:r>
          </a:p>
          <a:p>
            <a:pPr lvl="1"/>
            <a:r>
              <a:rPr lang="en-US" dirty="0" err="1"/>
              <a:t>scanf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2476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printf()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printf() is a function defined in </a:t>
            </a:r>
            <a:r>
              <a:rPr lang="en-US" dirty="0">
                <a:solidFill>
                  <a:srgbClr val="C00000"/>
                </a:solidFill>
              </a:rPr>
              <a:t>stdio.h</a:t>
            </a:r>
            <a:r>
              <a:rPr lang="en-US" dirty="0"/>
              <a:t> file</a:t>
            </a:r>
          </a:p>
          <a:p>
            <a:r>
              <a:rPr lang="en-US" dirty="0"/>
              <a:t>It displays output on standard output, mostly monitor</a:t>
            </a:r>
          </a:p>
          <a:p>
            <a:r>
              <a:rPr lang="en-US" dirty="0"/>
              <a:t>Message and value of variable can be printed using this function</a:t>
            </a:r>
          </a:p>
          <a:p>
            <a:r>
              <a:rPr lang="en-US" dirty="0"/>
              <a:t>Examples:				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printf(“ ”);  </a:t>
            </a:r>
          </a:p>
          <a:p>
            <a:pPr lvl="1"/>
            <a:r>
              <a:rPr lang="en-US" dirty="0"/>
              <a:t>printf(“Hello World”); 		</a:t>
            </a:r>
            <a:r>
              <a:rPr lang="en-US" dirty="0">
                <a:solidFill>
                  <a:srgbClr val="C00000"/>
                </a:solidFill>
              </a:rPr>
              <a:t>// Hello World</a:t>
            </a:r>
          </a:p>
          <a:p>
            <a:pPr lvl="1"/>
            <a:r>
              <a:rPr lang="en-US" dirty="0"/>
              <a:t>printf(“%d”, c);			</a:t>
            </a:r>
            <a:r>
              <a:rPr lang="en-US" dirty="0">
                <a:solidFill>
                  <a:srgbClr val="C00000"/>
                </a:solidFill>
              </a:rPr>
              <a:t>// 15 suppose C=15</a:t>
            </a:r>
          </a:p>
          <a:p>
            <a:pPr lvl="1"/>
            <a:r>
              <a:rPr lang="en-US" dirty="0"/>
              <a:t>printf(“Sum = %d”, c);	</a:t>
            </a:r>
            <a:r>
              <a:rPr lang="en-US" dirty="0">
                <a:solidFill>
                  <a:srgbClr val="92D050"/>
                </a:solidFill>
              </a:rPr>
              <a:t>            	</a:t>
            </a:r>
            <a:r>
              <a:rPr lang="en-US" dirty="0">
                <a:solidFill>
                  <a:srgbClr val="C00000"/>
                </a:solidFill>
              </a:rPr>
              <a:t>// Sum = 15</a:t>
            </a:r>
          </a:p>
          <a:p>
            <a:pPr lvl="1"/>
            <a:r>
              <a:rPr lang="en-US" dirty="0"/>
              <a:t>printf(“%d+%d=%d”, a, b, </a:t>
            </a:r>
            <a:r>
              <a:rPr lang="en-US" dirty="0" err="1"/>
              <a:t>a+b</a:t>
            </a:r>
            <a:r>
              <a:rPr lang="en-US" dirty="0"/>
              <a:t>);        	</a:t>
            </a:r>
            <a:r>
              <a:rPr lang="en-US" dirty="0">
                <a:solidFill>
                  <a:srgbClr val="C00000"/>
                </a:solidFill>
              </a:rPr>
              <a:t>// 10+5=15</a:t>
            </a: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2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scanf()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scanf</a:t>
            </a:r>
            <a:r>
              <a:rPr lang="en-US" dirty="0"/>
              <a:t>() is a function defined in </a:t>
            </a:r>
            <a:r>
              <a:rPr lang="en-US" dirty="0">
                <a:solidFill>
                  <a:srgbClr val="C00000"/>
                </a:solidFill>
              </a:rPr>
              <a:t>stdio.h</a:t>
            </a:r>
            <a:r>
              <a:rPr lang="en-US" dirty="0"/>
              <a:t> file</a:t>
            </a:r>
          </a:p>
          <a:p>
            <a:r>
              <a:rPr lang="en-US" dirty="0"/>
              <a:t>scanf() function is used to read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character, string, numeric data </a:t>
            </a:r>
            <a:r>
              <a:rPr lang="en-US" dirty="0"/>
              <a:t>from keyboard</a:t>
            </a:r>
          </a:p>
          <a:p>
            <a:r>
              <a:rPr lang="en-US" dirty="0"/>
              <a:t>Syntax of scanf</a:t>
            </a:r>
          </a:p>
          <a:p>
            <a:pPr lvl="1"/>
            <a:r>
              <a:rPr lang="en-US" dirty="0">
                <a:latin typeface="+mj-lt"/>
              </a:rPr>
              <a:t>scanf("</a:t>
            </a:r>
            <a:r>
              <a:rPr lang="en-US" dirty="0">
                <a:solidFill>
                  <a:srgbClr val="C00000"/>
                </a:solidFill>
                <a:latin typeface="+mj-lt"/>
              </a:rPr>
              <a:t>%X</a:t>
            </a:r>
            <a:r>
              <a:rPr lang="en-US" dirty="0">
                <a:latin typeface="+mj-lt"/>
              </a:rPr>
              <a:t>", &amp;variable);</a:t>
            </a:r>
          </a:p>
          <a:p>
            <a:pPr lvl="1"/>
            <a:r>
              <a:rPr lang="en-US" dirty="0"/>
              <a:t>where %X is the </a:t>
            </a:r>
            <a:r>
              <a:rPr lang="en-US" dirty="0">
                <a:solidFill>
                  <a:srgbClr val="C00000"/>
                </a:solidFill>
              </a:rPr>
              <a:t>format specifier</a:t>
            </a:r>
            <a:r>
              <a:rPr lang="en-US" dirty="0"/>
              <a:t> which tells the compiler what type of data is in a variable.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&amp;</a:t>
            </a:r>
            <a:r>
              <a:rPr lang="en-US" dirty="0"/>
              <a:t> refers to address of variable which is directing the input value to a address returned by </a:t>
            </a:r>
            <a:r>
              <a:rPr lang="en-US" dirty="0">
                <a:solidFill>
                  <a:srgbClr val="C00000"/>
                </a:solidFill>
              </a:rPr>
              <a:t>&amp;variable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2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scanf</a:t>
            </a:r>
            <a:r>
              <a:rPr lang="en-IN" dirty="0"/>
              <a:t>() (</a:t>
            </a:r>
            <a:r>
              <a:rPr lang="en-IN" dirty="0" err="1"/>
              <a:t>cont</a:t>
            </a:r>
            <a:r>
              <a:rPr lang="en-IN" dirty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9" y="711201"/>
            <a:ext cx="11929641" cy="5590565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491732"/>
              </p:ext>
            </p:extLst>
          </p:nvPr>
        </p:nvGraphicFramePr>
        <p:xfrm>
          <a:off x="891504" y="781902"/>
          <a:ext cx="10408992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1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72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  <a:r>
                        <a:rPr lang="en-US" sz="2000" b="1" kern="1200" baseline="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 Specifier</a:t>
                      </a:r>
                      <a:endParaRPr lang="en-US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Supported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data types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%c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Char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</a:rPr>
                        <a:t>scanf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(“%c”, &amp;c)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Accept character value</a:t>
                      </a:r>
                      <a:r>
                        <a:rPr lang="en-IN" sz="1800" baseline="0" dirty="0">
                          <a:solidFill>
                            <a:schemeClr val="tx1"/>
                          </a:solidFill>
                        </a:rPr>
                        <a:t> such as a, f, j, W, Z </a:t>
                      </a:r>
                      <a:r>
                        <a:rPr lang="en-IN" sz="1800" baseline="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%c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Unsigned char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</a:rPr>
                        <a:t>scanf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(“%c”, &amp;c)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Accept character value</a:t>
                      </a:r>
                      <a:r>
                        <a:rPr lang="en-IN" sz="1800" baseline="0" dirty="0">
                          <a:solidFill>
                            <a:schemeClr val="tx1"/>
                          </a:solidFill>
                        </a:rPr>
                        <a:t> such as a, f, j, W, Z </a:t>
                      </a:r>
                      <a:r>
                        <a:rPr lang="en-IN" sz="1800" baseline="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83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scanf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(“%d”, &amp;a)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Accept integer value</a:t>
                      </a:r>
                      <a:r>
                        <a:rPr lang="en-IN" sz="1800" baseline="0" dirty="0">
                          <a:solidFill>
                            <a:schemeClr val="tx1"/>
                          </a:solidFill>
                        </a:rPr>
                        <a:t> such as 1, 5, 25, 105 </a:t>
                      </a:r>
                      <a:r>
                        <a:rPr lang="en-IN" sz="1800" baseline="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8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 </a:t>
                      </a:r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scanf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(“%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hd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”, &amp;a)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Accept integer value</a:t>
                      </a:r>
                      <a:r>
                        <a:rPr lang="en-IN" sz="1800" baseline="0" dirty="0">
                          <a:solidFill>
                            <a:schemeClr val="tx1"/>
                          </a:solidFill>
                        </a:rPr>
                        <a:t> such as 1, 5, 25, 105 </a:t>
                      </a:r>
                      <a:r>
                        <a:rPr lang="en-IN" sz="1800" baseline="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718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 short </a:t>
                      </a:r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scanf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(“%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”, &amp;a)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Accept integer value</a:t>
                      </a:r>
                      <a:r>
                        <a:rPr lang="en-IN" sz="1800" baseline="0" dirty="0">
                          <a:solidFill>
                            <a:schemeClr val="tx1"/>
                          </a:solidFill>
                        </a:rPr>
                        <a:t> such as 1, 5, 25, 105 </a:t>
                      </a:r>
                      <a:r>
                        <a:rPr lang="en-IN" sz="1800" baseline="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13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long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scanf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(“%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”, &amp;a)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Accept integer value</a:t>
                      </a:r>
                      <a:r>
                        <a:rPr lang="en-IN" sz="1800" baseline="0" dirty="0">
                          <a:solidFill>
                            <a:schemeClr val="tx1"/>
                          </a:solidFill>
                        </a:rPr>
                        <a:t> such as 1, 5, 25, 105 </a:t>
                      </a:r>
                      <a:r>
                        <a:rPr lang="en-IN" sz="1800" baseline="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34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long </a:t>
                      </a:r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scanf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(“%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lu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”, &amp;a)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Accept integer value</a:t>
                      </a:r>
                      <a:r>
                        <a:rPr lang="en-IN" sz="1800" baseline="0" dirty="0">
                          <a:solidFill>
                            <a:schemeClr val="tx1"/>
                          </a:solidFill>
                        </a:rPr>
                        <a:t> such as 1, 5, 25, 105 </a:t>
                      </a:r>
                      <a:r>
                        <a:rPr lang="en-IN" sz="1800" baseline="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22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%f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Float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>
                          <a:solidFill>
                            <a:schemeClr val="tx1"/>
                          </a:solidFill>
                        </a:rPr>
                        <a:t>scanf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(“%f”, &amp;b)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Accept floating value</a:t>
                      </a:r>
                      <a:r>
                        <a:rPr lang="en-IN" sz="1800" baseline="0" dirty="0">
                          <a:solidFill>
                            <a:schemeClr val="tx1"/>
                          </a:solidFill>
                        </a:rPr>
                        <a:t> such as 1.5, 15.20 </a:t>
                      </a:r>
                      <a:r>
                        <a:rPr lang="en-IN" sz="1800" baseline="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84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%lf 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Roboto Condensed"/>
                          <a:ea typeface="+mn-ea"/>
                          <a:cs typeface="+mn-cs"/>
                        </a:rPr>
                        <a:t>scanf</a:t>
                      </a: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Roboto Condensed"/>
                          <a:ea typeface="+mn-ea"/>
                          <a:cs typeface="+mn-cs"/>
                        </a:rPr>
                        <a:t>(“%lf”, &amp;b)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Roboto Condensed"/>
                          <a:ea typeface="+mn-ea"/>
                          <a:cs typeface="+mn-cs"/>
                        </a:rPr>
                        <a:t>Accept floating value such as 1.5, 15.20 </a:t>
                      </a:r>
                      <a:r>
                        <a:rPr kumimoji="0" lang="en-I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Roboto Condensed"/>
                          <a:ea typeface="+mn-ea"/>
                          <a:cs typeface="+mn-cs"/>
                        </a:rPr>
                        <a:t>etc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Roboto Condensed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631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aseline="0" dirty="0"/>
                        <a:t> </a:t>
                      </a:r>
                      <a:r>
                        <a:rPr lang="en-IN" dirty="0"/>
                        <a:t>%Lf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Long Double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Roboto Condensed"/>
                          <a:ea typeface="+mn-ea"/>
                          <a:cs typeface="+mn-cs"/>
                        </a:rPr>
                        <a:t>scanf</a:t>
                      </a: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Roboto Condensed"/>
                          <a:ea typeface="+mn-ea"/>
                          <a:cs typeface="+mn-cs"/>
                        </a:rPr>
                        <a:t>(“%Lf”, &amp;b)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Roboto Condensed"/>
                          <a:ea typeface="+mn-ea"/>
                          <a:cs typeface="+mn-cs"/>
                        </a:rPr>
                        <a:t>Accept floating value such as 1.5, 15.20 </a:t>
                      </a:r>
                      <a:r>
                        <a:rPr kumimoji="0" lang="en-I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12121"/>
                          </a:solidFill>
                          <a:effectLst/>
                          <a:uLnTx/>
                          <a:uFillTx/>
                          <a:latin typeface="Roboto Condensed"/>
                          <a:ea typeface="+mn-ea"/>
                          <a:cs typeface="+mn-cs"/>
                        </a:rPr>
                        <a:t>etc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12121"/>
                        </a:solidFill>
                        <a:effectLst/>
                        <a:uLnTx/>
                        <a:uFillTx/>
                        <a:latin typeface="Roboto Condensed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864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%s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err="1">
                          <a:solidFill>
                            <a:schemeClr val="tx1"/>
                          </a:solidFill>
                        </a:rPr>
                        <a:t>scanf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(“%s”, 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Accept string value</a:t>
                      </a:r>
                      <a:r>
                        <a:rPr lang="en-IN" sz="1800" baseline="0" dirty="0">
                          <a:solidFill>
                            <a:schemeClr val="tx1"/>
                          </a:solidFill>
                        </a:rPr>
                        <a:t> such as diet, </a:t>
                      </a:r>
                      <a:r>
                        <a:rPr lang="en-IN" sz="1800" baseline="0" dirty="0" err="1">
                          <a:solidFill>
                            <a:schemeClr val="tx1"/>
                          </a:solidFill>
                        </a:rPr>
                        <a:t>india</a:t>
                      </a:r>
                      <a:r>
                        <a:rPr lang="en-IN" sz="1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IN" sz="1800" baseline="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75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%u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Unsigned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 err="1">
                          <a:solidFill>
                            <a:schemeClr val="tx1"/>
                          </a:solidFill>
                        </a:rPr>
                        <a:t>scanf</a:t>
                      </a:r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(“%u”, &amp;a)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Accept integer value</a:t>
                      </a:r>
                      <a:r>
                        <a:rPr lang="en-IN" sz="1800" baseline="0" dirty="0">
                          <a:solidFill>
                            <a:schemeClr val="tx1"/>
                          </a:solidFill>
                        </a:rPr>
                        <a:t> such as 1, 5, 25, 105 </a:t>
                      </a:r>
                      <a:r>
                        <a:rPr lang="en-IN" sz="1800" baseline="0" dirty="0" err="1">
                          <a:solidFill>
                            <a:schemeClr val="tx1"/>
                          </a:solidFill>
                        </a:rPr>
                        <a:t>etc</a:t>
                      </a:r>
                      <a:endParaRPr lang="en-I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613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31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the output when each of the statements is performed? Assume x=2 and y=3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latin typeface="+mj-lt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8761" y="1896940"/>
            <a:ext cx="4891515" cy="4413516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s-ES" sz="2400" dirty="0" err="1">
                <a:latin typeface="Consolas" panose="020B0609020204030204" pitchFamily="49" charset="0"/>
              </a:rPr>
              <a:t>printf</a:t>
            </a:r>
            <a:r>
              <a:rPr lang="es-ES" sz="2400" dirty="0">
                <a:latin typeface="Consolas" panose="020B0609020204030204" pitchFamily="49" charset="0"/>
              </a:rPr>
              <a:t>("%</a:t>
            </a:r>
            <a:r>
              <a:rPr lang="es-ES" sz="2400" dirty="0" err="1">
                <a:latin typeface="Consolas" panose="020B0609020204030204" pitchFamily="49" charset="0"/>
              </a:rPr>
              <a:t>d",x</a:t>
            </a:r>
            <a:r>
              <a:rPr lang="es-ES" sz="2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s-ES" sz="2400" dirty="0" err="1">
                <a:latin typeface="Consolas" panose="020B0609020204030204" pitchFamily="49" charset="0"/>
              </a:rPr>
              <a:t>printf</a:t>
            </a:r>
            <a:r>
              <a:rPr lang="es-ES" sz="2400" dirty="0">
                <a:latin typeface="Consolas" panose="020B0609020204030204" pitchFamily="49" charset="0"/>
              </a:rPr>
              <a:t>("%d",</a:t>
            </a:r>
            <a:r>
              <a:rPr lang="es-ES" sz="2400" dirty="0" err="1">
                <a:latin typeface="Consolas" panose="020B0609020204030204" pitchFamily="49" charset="0"/>
              </a:rPr>
              <a:t>x+x</a:t>
            </a:r>
            <a:r>
              <a:rPr lang="es-ES" sz="2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s-ES" sz="2400" dirty="0" err="1">
                <a:latin typeface="Consolas" panose="020B0609020204030204" pitchFamily="49" charset="0"/>
              </a:rPr>
              <a:t>printf</a:t>
            </a:r>
            <a:r>
              <a:rPr lang="es-ES" sz="2400" dirty="0">
                <a:latin typeface="Consolas" panose="020B0609020204030204" pitchFamily="49" charset="0"/>
              </a:rPr>
              <a:t>("x=");</a:t>
            </a:r>
          </a:p>
          <a:p>
            <a:pPr>
              <a:lnSpc>
                <a:spcPct val="130000"/>
              </a:lnSpc>
            </a:pPr>
            <a:r>
              <a:rPr lang="es-ES" sz="2400" dirty="0" err="1">
                <a:latin typeface="Consolas" panose="020B0609020204030204" pitchFamily="49" charset="0"/>
              </a:rPr>
              <a:t>printf</a:t>
            </a:r>
            <a:r>
              <a:rPr lang="es-ES" sz="2400" dirty="0">
                <a:latin typeface="Consolas" panose="020B0609020204030204" pitchFamily="49" charset="0"/>
              </a:rPr>
              <a:t>("x=%</a:t>
            </a:r>
            <a:r>
              <a:rPr lang="es-ES" sz="2400" dirty="0" err="1">
                <a:latin typeface="Consolas" panose="020B0609020204030204" pitchFamily="49" charset="0"/>
              </a:rPr>
              <a:t>d",x</a:t>
            </a:r>
            <a:r>
              <a:rPr lang="es-ES" sz="2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s-ES" sz="2400" dirty="0" err="1">
                <a:latin typeface="Consolas" panose="020B0609020204030204" pitchFamily="49" charset="0"/>
              </a:rPr>
              <a:t>printf</a:t>
            </a:r>
            <a:r>
              <a:rPr lang="es-ES" sz="2400" dirty="0">
                <a:latin typeface="Consolas" panose="020B0609020204030204" pitchFamily="49" charset="0"/>
              </a:rPr>
              <a:t>("%d=%d",</a:t>
            </a:r>
            <a:r>
              <a:rPr lang="es-ES" sz="2400" dirty="0" err="1">
                <a:latin typeface="Consolas" panose="020B0609020204030204" pitchFamily="49" charset="0"/>
              </a:rPr>
              <a:t>x+y,y+x</a:t>
            </a:r>
            <a:r>
              <a:rPr lang="es-ES" sz="2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s-ES" sz="2400" dirty="0">
                <a:latin typeface="Consolas" panose="020B0609020204030204" pitchFamily="49" charset="0"/>
              </a:rPr>
              <a:t>z=</a:t>
            </a:r>
            <a:r>
              <a:rPr lang="es-ES" sz="2400" dirty="0" err="1">
                <a:latin typeface="Consolas" panose="020B0609020204030204" pitchFamily="49" charset="0"/>
              </a:rPr>
              <a:t>x+y</a:t>
            </a:r>
            <a:r>
              <a:rPr lang="es-ES" sz="2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s-ES" sz="2400" dirty="0" err="1">
                <a:latin typeface="Consolas" panose="020B0609020204030204" pitchFamily="49" charset="0"/>
              </a:rPr>
              <a:t>scanf</a:t>
            </a:r>
            <a:r>
              <a:rPr lang="es-ES" sz="2400" dirty="0">
                <a:latin typeface="Consolas" panose="020B0609020204030204" pitchFamily="49" charset="0"/>
              </a:rPr>
              <a:t>("%</a:t>
            </a:r>
            <a:r>
              <a:rPr lang="es-ES" sz="2400" dirty="0" err="1">
                <a:latin typeface="Consolas" panose="020B0609020204030204" pitchFamily="49" charset="0"/>
              </a:rPr>
              <a:t>d%d</a:t>
            </a:r>
            <a:r>
              <a:rPr lang="es-ES" sz="2400" dirty="0">
                <a:latin typeface="Consolas" panose="020B0609020204030204" pitchFamily="49" charset="0"/>
              </a:rPr>
              <a:t>",&amp;</a:t>
            </a:r>
            <a:r>
              <a:rPr lang="es-ES" sz="2400" dirty="0" err="1">
                <a:latin typeface="Consolas" panose="020B0609020204030204" pitchFamily="49" charset="0"/>
              </a:rPr>
              <a:t>x,&amp;y</a:t>
            </a:r>
            <a:r>
              <a:rPr lang="es-ES" sz="2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30000"/>
              </a:lnSpc>
            </a:pPr>
            <a:r>
              <a:rPr lang="es-ES" sz="2400" dirty="0">
                <a:latin typeface="Consolas" panose="020B0609020204030204" pitchFamily="49" charset="0"/>
              </a:rPr>
              <a:t>/*</a:t>
            </a:r>
            <a:r>
              <a:rPr lang="es-ES" sz="2400" dirty="0" err="1">
                <a:latin typeface="Consolas" panose="020B0609020204030204" pitchFamily="49" charset="0"/>
              </a:rPr>
              <a:t>printf</a:t>
            </a:r>
            <a:r>
              <a:rPr lang="es-ES" sz="2400" dirty="0">
                <a:latin typeface="Consolas" panose="020B0609020204030204" pitchFamily="49" charset="0"/>
              </a:rPr>
              <a:t>("</a:t>
            </a:r>
            <a:r>
              <a:rPr lang="es-ES" sz="2400" dirty="0" err="1">
                <a:latin typeface="Consolas" panose="020B0609020204030204" pitchFamily="49" charset="0"/>
              </a:rPr>
              <a:t>x+y</a:t>
            </a:r>
            <a:r>
              <a:rPr lang="es-ES" sz="2400" dirty="0">
                <a:latin typeface="Consolas" panose="020B0609020204030204" pitchFamily="49" charset="0"/>
              </a:rPr>
              <a:t>=%d",</a:t>
            </a:r>
            <a:r>
              <a:rPr lang="es-ES" sz="2400" dirty="0" err="1">
                <a:latin typeface="Consolas" panose="020B0609020204030204" pitchFamily="49" charset="0"/>
              </a:rPr>
              <a:t>x+y</a:t>
            </a:r>
            <a:r>
              <a:rPr lang="es-ES" sz="2400" dirty="0">
                <a:latin typeface="Consolas" panose="020B0609020204030204" pitchFamily="49" charset="0"/>
              </a:rPr>
              <a:t>);*/</a:t>
            </a:r>
          </a:p>
          <a:p>
            <a:pPr>
              <a:lnSpc>
                <a:spcPct val="130000"/>
              </a:lnSpc>
            </a:pPr>
            <a:r>
              <a:rPr lang="es-ES" sz="2400" dirty="0" err="1">
                <a:latin typeface="Consolas" panose="020B0609020204030204" pitchFamily="49" charset="0"/>
              </a:rPr>
              <a:t>printf</a:t>
            </a:r>
            <a:r>
              <a:rPr lang="es-ES" sz="2400" dirty="0">
                <a:latin typeface="Consolas" panose="020B0609020204030204" pitchFamily="49" charset="0"/>
              </a:rPr>
              <a:t>("\n");</a:t>
            </a:r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6" name="Round Same Side Corner Rectangle 5"/>
          <p:cNvSpPr/>
          <p:nvPr/>
        </p:nvSpPr>
        <p:spPr>
          <a:xfrm>
            <a:off x="6358241" y="1523453"/>
            <a:ext cx="1661375" cy="373487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6358241" y="1906598"/>
            <a:ext cx="5473521" cy="2014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x=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x=2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5=5</a:t>
            </a:r>
          </a:p>
        </p:txBody>
      </p:sp>
      <p:sp>
        <p:nvSpPr>
          <p:cNvPr id="9" name="Round Same Side Corner Rectangle 8"/>
          <p:cNvSpPr/>
          <p:nvPr/>
        </p:nvSpPr>
        <p:spPr>
          <a:xfrm>
            <a:off x="468761" y="1523453"/>
            <a:ext cx="2179846" cy="373487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C000"/>
                </a:solidFill>
              </a:rPr>
              <a:t>I/O Operation</a:t>
            </a:r>
          </a:p>
        </p:txBody>
      </p:sp>
    </p:spTree>
    <p:extLst>
      <p:ext uri="{BB962C8B-B14F-4D97-AF65-F5344CB8AC3E}">
        <p14:creationId xmlns:p14="http://schemas.microsoft.com/office/powerpoint/2010/main" val="310243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and Flowchart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1699490"/>
            <a:ext cx="11929641" cy="151559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274850" y="1699489"/>
            <a:ext cx="11473806" cy="1346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US" sz="2400" dirty="0"/>
              <a:t>Step by step solution to any problem written in pseudocode form known as algorithm.</a:t>
            </a: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US" sz="2400" dirty="0"/>
              <a:t>It is written in the form of English statement along with spoken language</a:t>
            </a: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US" sz="2400" dirty="0"/>
              <a:t>It must have finite numbers of steps. </a:t>
            </a:r>
            <a:endParaRPr lang="en-US" dirty="0">
              <a:latin typeface="+mj-lt"/>
            </a:endParaRPr>
          </a:p>
        </p:txBody>
      </p:sp>
      <p:sp>
        <p:nvSpPr>
          <p:cNvPr id="24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274849" y="1045234"/>
            <a:ext cx="3105660" cy="654255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600" dirty="0">
                <a:solidFill>
                  <a:srgbClr val="FFFF00"/>
                </a:solidFill>
              </a:rPr>
              <a:t>Algorithm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274850" y="4203377"/>
            <a:ext cx="11473806" cy="1346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US" sz="2400" dirty="0"/>
              <a:t>Symbolic representation of an algorithm is known as flowchart.</a:t>
            </a: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US" sz="2400" dirty="0"/>
              <a:t>It is easy to understand compare to an algorithm.</a:t>
            </a:r>
          </a:p>
          <a:p>
            <a:pPr marL="265113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US" sz="2400" dirty="0"/>
              <a:t>Represents a flow of the process </a:t>
            </a:r>
          </a:p>
        </p:txBody>
      </p:sp>
      <p:sp>
        <p:nvSpPr>
          <p:cNvPr id="26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274849" y="3549122"/>
            <a:ext cx="3105660" cy="654255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600" dirty="0">
                <a:solidFill>
                  <a:srgbClr val="FFFF00"/>
                </a:solidFill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5564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a program that calculates squares and cubes of the numbers 0 to 5 and print like below</a:t>
            </a:r>
            <a:endParaRPr lang="en-US" dirty="0"/>
          </a:p>
        </p:txBody>
      </p:sp>
      <p:sp>
        <p:nvSpPr>
          <p:cNvPr id="6" name="Round Same Side Corner Rectangle 5"/>
          <p:cNvSpPr/>
          <p:nvPr/>
        </p:nvSpPr>
        <p:spPr>
          <a:xfrm>
            <a:off x="443216" y="1559172"/>
            <a:ext cx="1661375" cy="373487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443216" y="1942317"/>
            <a:ext cx="4736003" cy="28154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number	square	cube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0		0		0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1		1		1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2		4		8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3		9		27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4		16		64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5		25		125</a:t>
            </a:r>
          </a:p>
        </p:txBody>
      </p:sp>
    </p:spTree>
    <p:extLst>
      <p:ext uri="{BB962C8B-B14F-4D97-AF65-F5344CB8AC3E}">
        <p14:creationId xmlns:p14="http://schemas.microsoft.com/office/powerpoint/2010/main" val="32183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&amp; Output Operations</a:t>
            </a:r>
          </a:p>
        </p:txBody>
      </p:sp>
      <p:sp>
        <p:nvSpPr>
          <p:cNvPr id="4" name="Round Same Side Corner Rectangle 3"/>
          <p:cNvSpPr/>
          <p:nvPr/>
        </p:nvSpPr>
        <p:spPr>
          <a:xfrm>
            <a:off x="360609" y="862884"/>
            <a:ext cx="1661375" cy="373487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I/O Operation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60609" y="1236370"/>
            <a:ext cx="540912" cy="37420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6" name="Rectangle 5"/>
          <p:cNvSpPr/>
          <p:nvPr/>
        </p:nvSpPr>
        <p:spPr>
          <a:xfrm>
            <a:off x="901521" y="1246029"/>
            <a:ext cx="6746188" cy="37323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&lt;stdio.h&gt;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void main() 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	int user_input;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	printf("Please enter a number: ");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	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scanf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("%d", &amp;user_input);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	printf("You entered: %d", user_input);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7899042" y="862884"/>
            <a:ext cx="1661375" cy="373487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9" name="Rectangle 8"/>
          <p:cNvSpPr/>
          <p:nvPr/>
        </p:nvSpPr>
        <p:spPr>
          <a:xfrm>
            <a:off x="7899043" y="1246030"/>
            <a:ext cx="3267722" cy="711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bg1"/>
                </a:solidFill>
              </a:rPr>
              <a:t>Please enter a number: 10</a:t>
            </a:r>
          </a:p>
          <a:p>
            <a:r>
              <a:rPr lang="en-US" sz="2000" dirty="0">
                <a:solidFill>
                  <a:schemeClr val="bg1"/>
                </a:solidFill>
              </a:rPr>
              <a:t>You entered: 10</a:t>
            </a:r>
          </a:p>
        </p:txBody>
      </p:sp>
    </p:spTree>
    <p:extLst>
      <p:ext uri="{BB962C8B-B14F-4D97-AF65-F5344CB8AC3E}">
        <p14:creationId xmlns:p14="http://schemas.microsoft.com/office/powerpoint/2010/main" val="382689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9" y="711201"/>
            <a:ext cx="11929641" cy="5590565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smallest individual unit</a:t>
            </a:r>
            <a:r>
              <a:rPr lang="en-IN" dirty="0">
                <a:solidFill>
                  <a:srgbClr val="92D050"/>
                </a:solidFill>
              </a:rPr>
              <a:t> </a:t>
            </a:r>
            <a:r>
              <a:rPr lang="en-IN" dirty="0"/>
              <a:t>of a program is known as token.</a:t>
            </a:r>
          </a:p>
          <a:p>
            <a:r>
              <a:rPr lang="en-IN" dirty="0"/>
              <a:t>C has the following tokens:</a:t>
            </a:r>
          </a:p>
          <a:p>
            <a:pPr lvl="1"/>
            <a:r>
              <a:rPr lang="en-IN" dirty="0"/>
              <a:t>Keywords:</a:t>
            </a:r>
          </a:p>
          <a:p>
            <a:pPr lvl="2"/>
            <a:r>
              <a:rPr lang="en-IN" sz="2000" dirty="0"/>
              <a:t>C reserves a set of 32 words for its own use. These words are called keywords (or reserved words), and each of these keywords has a special meaning within the C language.</a:t>
            </a:r>
          </a:p>
          <a:p>
            <a:pPr lvl="1"/>
            <a:r>
              <a:rPr lang="en-IN" dirty="0"/>
              <a:t>Identifiers</a:t>
            </a:r>
          </a:p>
          <a:p>
            <a:pPr lvl="2"/>
            <a:r>
              <a:rPr lang="en-IN" sz="2000" dirty="0"/>
              <a:t>Identifiers are names that are given to various user defined program elements, such as variable, function and arrays.</a:t>
            </a:r>
          </a:p>
          <a:p>
            <a:pPr lvl="1"/>
            <a:r>
              <a:rPr lang="en-IN" dirty="0"/>
              <a:t>Constants</a:t>
            </a:r>
          </a:p>
          <a:p>
            <a:pPr lvl="2"/>
            <a:r>
              <a:rPr lang="en-IN" sz="2000" dirty="0"/>
              <a:t>Constants refer to fixed values that do not change during execution of program.</a:t>
            </a:r>
          </a:p>
          <a:p>
            <a:pPr lvl="1"/>
            <a:r>
              <a:rPr lang="en-IN" dirty="0"/>
              <a:t>Strings</a:t>
            </a:r>
          </a:p>
          <a:p>
            <a:pPr lvl="2"/>
            <a:r>
              <a:rPr lang="en-IN" sz="2000" dirty="0"/>
              <a:t>A string is a sequence of characters terminated with a null character </a:t>
            </a:r>
            <a:r>
              <a:rPr lang="en-IN" sz="2000" dirty="0">
                <a:solidFill>
                  <a:srgbClr val="C00000"/>
                </a:solidFill>
              </a:rPr>
              <a:t>\0</a:t>
            </a:r>
            <a:r>
              <a:rPr lang="en-IN" sz="2000" dirty="0"/>
              <a:t>.</a:t>
            </a:r>
          </a:p>
          <a:p>
            <a:pPr lvl="1"/>
            <a:r>
              <a:rPr lang="en-IN" dirty="0"/>
              <a:t>Special Symbols</a:t>
            </a:r>
          </a:p>
          <a:p>
            <a:pPr lvl="2"/>
            <a:r>
              <a:rPr lang="en-IN" sz="2000" dirty="0"/>
              <a:t>Symbols such as #, &amp;, =, *, ; are used in C for some specific function are called as special symbols.</a:t>
            </a:r>
          </a:p>
          <a:p>
            <a:pPr lvl="1"/>
            <a:r>
              <a:rPr lang="en-IN" dirty="0"/>
              <a:t>Operators</a:t>
            </a:r>
          </a:p>
          <a:p>
            <a:pPr lvl="2"/>
            <a:r>
              <a:rPr lang="en-IN" sz="2000" dirty="0"/>
              <a:t>An operator is a symbol that tells the compiler to </a:t>
            </a:r>
            <a:r>
              <a:rPr lang="en-IN" dirty="0"/>
              <a:t>perform certain mathematical operation.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1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Keywords are predefined, reserved words in C language which is associated with specific features.</a:t>
            </a:r>
          </a:p>
          <a:p>
            <a:r>
              <a:rPr lang="en-US" dirty="0"/>
              <a:t>They have special meaning to the compilers.</a:t>
            </a:r>
          </a:p>
          <a:p>
            <a:r>
              <a:rPr lang="en-US" dirty="0"/>
              <a:t>There are total 32 keywords in C.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65219"/>
              </p:ext>
            </p:extLst>
          </p:nvPr>
        </p:nvGraphicFramePr>
        <p:xfrm>
          <a:off x="894128" y="2865625"/>
          <a:ext cx="10403744" cy="1804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0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0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0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0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04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004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1148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continue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signed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struct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48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48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goto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sizeof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typedef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volatile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48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173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identifier is used for any variable, function, data definition, labels in program.</a:t>
            </a:r>
          </a:p>
          <a:p>
            <a:r>
              <a:rPr lang="en-US" dirty="0"/>
              <a:t>In C language, an identifier is a combination of alphanumeric characters.</a:t>
            </a:r>
          </a:p>
          <a:p>
            <a:r>
              <a:rPr lang="en-US" dirty="0"/>
              <a:t>First begin with a letter of the alphabet or an underline, and the remaining are an alphabet, digit, or the underline.</a:t>
            </a:r>
          </a:p>
          <a:p>
            <a:r>
              <a:rPr lang="en-US" dirty="0"/>
              <a:t>Identifiers must be unique.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0310" y="3500752"/>
            <a:ext cx="2653048" cy="22941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#include&lt;stdio.h&gt;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void main()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	int student;</a:t>
            </a:r>
          </a:p>
          <a:p>
            <a:r>
              <a:rPr lang="en-US" sz="2000" dirty="0">
                <a:solidFill>
                  <a:schemeClr val="tx1"/>
                </a:solidFill>
              </a:rPr>
              <a:t>	float marks;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Round Same Side Corner Rectangle 5"/>
          <p:cNvSpPr/>
          <p:nvPr/>
        </p:nvSpPr>
        <p:spPr>
          <a:xfrm>
            <a:off x="631065" y="3168203"/>
            <a:ext cx="1609859" cy="321972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Correct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631065" y="3500752"/>
            <a:ext cx="399245" cy="2294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7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4007762" y="4074543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7815330" y="3490175"/>
            <a:ext cx="2653048" cy="2304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#include&lt;stdio.h&gt;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void main()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	int student;</a:t>
            </a:r>
          </a:p>
          <a:p>
            <a:r>
              <a:rPr lang="en-US" sz="2000" dirty="0">
                <a:solidFill>
                  <a:schemeClr val="tx1"/>
                </a:solidFill>
              </a:rPr>
              <a:t>	float student;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Round Same Side Corner Rectangle 12"/>
          <p:cNvSpPr/>
          <p:nvPr/>
        </p:nvSpPr>
        <p:spPr>
          <a:xfrm>
            <a:off x="7416085" y="3157625"/>
            <a:ext cx="1609859" cy="321972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Incorrect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16085" y="3490173"/>
            <a:ext cx="399245" cy="23047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6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7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10790037" y="4074543"/>
            <a:ext cx="474562" cy="474562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380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Identifier</a:t>
            </a:r>
          </a:p>
        </p:txBody>
      </p:sp>
      <p:graphicFrame>
        <p:nvGraphicFramePr>
          <p:cNvPr id="16" name="Content Placeholder 6"/>
          <p:cNvGraphicFramePr>
            <a:graphicFrameLocks noGrp="1"/>
          </p:cNvGraphicFramePr>
          <p:nvPr>
            <p:ph idx="1"/>
          </p:nvPr>
        </p:nvGraphicFramePr>
        <p:xfrm>
          <a:off x="190500" y="860123"/>
          <a:ext cx="1933228" cy="418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562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1) </a:t>
                      </a:r>
                      <a:r>
                        <a:rPr lang="en-IN" sz="2200" u="none" strike="noStrike" dirty="0" err="1">
                          <a:effectLst/>
                        </a:rPr>
                        <a:t>Darshan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2) A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3) Age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4) void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5) MAX-ENTRIES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6) double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7) time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8) G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9) Sue's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990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10) return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7" name="Content Placeholder 6"/>
          <p:cNvGraphicFramePr>
            <a:graphicFrameLocks/>
          </p:cNvGraphicFramePr>
          <p:nvPr/>
        </p:nvGraphicFramePr>
        <p:xfrm>
          <a:off x="4630678" y="860122"/>
          <a:ext cx="1805998" cy="4601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12) xyz123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13) part#2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14) "char" 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15) #include 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16) </a:t>
                      </a:r>
                      <a:r>
                        <a:rPr lang="en-IN" sz="2200" u="none" strike="noStrike" dirty="0" err="1">
                          <a:effectLst/>
                        </a:rPr>
                        <a:t>This_is_a</a:t>
                      </a:r>
                      <a:r>
                        <a:rPr lang="en-IN" sz="2200" u="none" strike="noStrike" dirty="0">
                          <a:effectLst/>
                        </a:rPr>
                        <a:t>_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17) _xyz 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18) 9xyz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19) main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20) mutable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21) double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l" fontAlgn="b">
                        <a:lnSpc>
                          <a:spcPct val="150000"/>
                        </a:lnSpc>
                      </a:pPr>
                      <a:r>
                        <a:rPr lang="en-IN" sz="2200" u="none" strike="noStrike" dirty="0">
                          <a:effectLst/>
                        </a:rPr>
                        <a:t>22) </a:t>
                      </a:r>
                      <a:r>
                        <a:rPr lang="en-IN" sz="2200" u="none" strike="noStrike" dirty="0" err="1">
                          <a:effectLst/>
                        </a:rPr>
                        <a:t>max?out</a:t>
                      </a:r>
                      <a:endParaRPr lang="en-IN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33" marR="4233" marT="4233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2145262" y="899810"/>
            <a:ext cx="1933228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Valid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45262" y="1399612"/>
            <a:ext cx="1933228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Valid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145262" y="1901883"/>
            <a:ext cx="1933228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Valid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145262" y="2405754"/>
            <a:ext cx="2151468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FF0000"/>
                </a:solidFill>
              </a:rPr>
              <a:t>Reserved word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45262" y="2905556"/>
            <a:ext cx="1933228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FF0000"/>
                </a:solidFill>
              </a:rPr>
              <a:t>Invalid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45262" y="3407827"/>
            <a:ext cx="2151468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FF0000"/>
                </a:solidFill>
              </a:rPr>
              <a:t>Reserved word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145262" y="3939095"/>
            <a:ext cx="1933228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Valid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145262" y="4438897"/>
            <a:ext cx="1933228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Valid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145262" y="4941168"/>
            <a:ext cx="1933228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FF0000"/>
                </a:solidFill>
              </a:rPr>
              <a:t>Invalid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45262" y="5436730"/>
            <a:ext cx="2079460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FF0000"/>
                </a:solidFill>
              </a:rPr>
              <a:t>Reserved word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425162" y="874410"/>
            <a:ext cx="1933228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Valid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425162" y="1374212"/>
            <a:ext cx="1933228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FF0000"/>
                </a:solidFill>
              </a:rPr>
              <a:t>Invalid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425162" y="1876483"/>
            <a:ext cx="1933228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FF0000"/>
                </a:solidFill>
              </a:rPr>
              <a:t>Invalid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25162" y="2380354"/>
            <a:ext cx="2151468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FF0000"/>
                </a:solidFill>
              </a:rPr>
              <a:t>Invalid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25162" y="2880156"/>
            <a:ext cx="1933228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Valid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425162" y="3382427"/>
            <a:ext cx="2151468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accent3">
                    <a:lumMod val="50000"/>
                  </a:schemeClr>
                </a:solidFill>
              </a:rPr>
              <a:t>Valid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425162" y="3913695"/>
            <a:ext cx="1933228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FF0000"/>
                </a:solidFill>
              </a:rPr>
              <a:t>Invalid 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25162" y="4413497"/>
            <a:ext cx="2655524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FF0000"/>
                </a:solidFill>
              </a:rPr>
              <a:t>Standard identifier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25162" y="4915768"/>
            <a:ext cx="2323302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FF0000"/>
                </a:solidFill>
              </a:rPr>
              <a:t>Reserved word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25162" y="5411330"/>
            <a:ext cx="2079460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FF0000"/>
                </a:solidFill>
              </a:rPr>
              <a:t>Reserved word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425162" y="5911132"/>
            <a:ext cx="2655524" cy="468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FF0000"/>
                </a:solidFill>
              </a:rPr>
              <a:t>Invalid </a:t>
            </a:r>
          </a:p>
        </p:txBody>
      </p:sp>
    </p:spTree>
    <p:extLst>
      <p:ext uri="{BB962C8B-B14F-4D97-AF65-F5344CB8AC3E}">
        <p14:creationId xmlns:p14="http://schemas.microsoft.com/office/powerpoint/2010/main" val="166009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Exercise: What is output?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30307" y="1253461"/>
            <a:ext cx="2653048" cy="16131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void main()</a:t>
            </a:r>
          </a:p>
          <a:p>
            <a:r>
              <a:rPr lang="en-US" sz="2000" dirty="0">
                <a:solidFill>
                  <a:schemeClr val="tx1"/>
                </a:solidFill>
              </a:rPr>
              <a:t>{</a:t>
            </a:r>
          </a:p>
          <a:p>
            <a:r>
              <a:rPr lang="en-US" sz="2000" dirty="0">
                <a:solidFill>
                  <a:schemeClr val="tx1"/>
                </a:solidFill>
              </a:rPr>
              <a:t>	int student;</a:t>
            </a:r>
          </a:p>
          <a:p>
            <a:r>
              <a:rPr lang="en-US" sz="2000" dirty="0">
                <a:solidFill>
                  <a:schemeClr val="tx1"/>
                </a:solidFill>
              </a:rPr>
              <a:t>	float marks;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Round Same Side Corner Rectangle 5"/>
          <p:cNvSpPr/>
          <p:nvPr/>
        </p:nvSpPr>
        <p:spPr>
          <a:xfrm>
            <a:off x="631062" y="920912"/>
            <a:ext cx="1609859" cy="321972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Program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631062" y="1253461"/>
            <a:ext cx="399245" cy="16131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32536" y="1242883"/>
            <a:ext cx="4343524" cy="19089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void main() </a:t>
            </a:r>
          </a:p>
          <a:p>
            <a:r>
              <a:rPr lang="en-US" sz="2000" dirty="0">
                <a:solidFill>
                  <a:schemeClr val="tx1"/>
                </a:solidFill>
              </a:rPr>
              <a:t>{ 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a,b,c,res</a:t>
            </a:r>
            <a:r>
              <a:rPr lang="en-US" sz="2000" dirty="0">
                <a:solidFill>
                  <a:schemeClr val="tx1"/>
                </a:solidFill>
              </a:rPr>
              <a:t>; </a:t>
            </a:r>
          </a:p>
          <a:p>
            <a:r>
              <a:rPr lang="en-US" sz="2000" dirty="0">
                <a:solidFill>
                  <a:schemeClr val="tx1"/>
                </a:solidFill>
              </a:rPr>
              <a:t>	res = </a:t>
            </a:r>
            <a:r>
              <a:rPr lang="en-US" sz="2000" dirty="0" err="1">
                <a:solidFill>
                  <a:schemeClr val="tx1"/>
                </a:solidFill>
              </a:rPr>
              <a:t>a+b</a:t>
            </a:r>
            <a:r>
              <a:rPr lang="en-US" sz="2000" dirty="0">
                <a:solidFill>
                  <a:schemeClr val="tx1"/>
                </a:solidFill>
              </a:rPr>
              <a:t>*c; 	</a:t>
            </a:r>
          </a:p>
          <a:p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chemeClr val="tx1"/>
                </a:solidFill>
              </a:rPr>
              <a:t>printf</a:t>
            </a:r>
            <a:r>
              <a:rPr lang="en-US" sz="2000" dirty="0">
                <a:solidFill>
                  <a:schemeClr val="tx1"/>
                </a:solidFill>
              </a:rPr>
              <a:t>(“result is : %</a:t>
            </a:r>
            <a:r>
              <a:rPr lang="en-US" sz="2000" dirty="0" err="1">
                <a:solidFill>
                  <a:schemeClr val="tx1"/>
                </a:solidFill>
              </a:rPr>
              <a:t>d",res</a:t>
            </a:r>
            <a:r>
              <a:rPr lang="en-US" sz="2000" dirty="0">
                <a:solidFill>
                  <a:schemeClr val="tx1"/>
                </a:solidFill>
              </a:rPr>
              <a:t>); </a:t>
            </a:r>
          </a:p>
          <a:p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97687" y="1253460"/>
            <a:ext cx="334849" cy="18983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4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6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 Same Side Corner Rectangle 18"/>
          <p:cNvSpPr/>
          <p:nvPr/>
        </p:nvSpPr>
        <p:spPr>
          <a:xfrm>
            <a:off x="6095996" y="920912"/>
            <a:ext cx="1609859" cy="321972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Program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31064" y="3862122"/>
            <a:ext cx="27432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12</a:t>
            </a:r>
          </a:p>
        </p:txBody>
      </p:sp>
      <p:sp>
        <p:nvSpPr>
          <p:cNvPr id="23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631062" y="3561276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Answer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095995" y="3890460"/>
            <a:ext cx="27432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+mj-lt"/>
              </a:rPr>
              <a:t>30</a:t>
            </a:r>
          </a:p>
        </p:txBody>
      </p:sp>
      <p:sp>
        <p:nvSpPr>
          <p:cNvPr id="25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6095996" y="3561276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Answer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31059" y="4857496"/>
            <a:ext cx="3839337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Keyword: void, 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, float</a:t>
            </a:r>
          </a:p>
          <a:p>
            <a:r>
              <a:rPr lang="en-US" sz="2000" dirty="0">
                <a:latin typeface="+mj-lt"/>
              </a:rPr>
              <a:t>Identifier: main, student, marks</a:t>
            </a:r>
          </a:p>
          <a:p>
            <a:r>
              <a:rPr lang="en-US" sz="2000" dirty="0">
                <a:latin typeface="+mj-lt"/>
              </a:rPr>
              <a:t>Special symbols: (, ), ;, {, }</a:t>
            </a:r>
            <a:endParaRPr lang="pt-BR" sz="2000" dirty="0">
              <a:latin typeface="+mj-lt"/>
            </a:endParaRPr>
          </a:p>
        </p:txBody>
      </p:sp>
      <p:sp>
        <p:nvSpPr>
          <p:cNvPr id="2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631061" y="4528312"/>
            <a:ext cx="1609860" cy="357686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Explanation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095993" y="4861484"/>
            <a:ext cx="3839337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Keyword: void, </a:t>
            </a:r>
            <a:r>
              <a:rPr lang="en-US" sz="2000" dirty="0" err="1">
                <a:latin typeface="+mj-lt"/>
              </a:rPr>
              <a:t>int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Identifier: main, a, b, c, res, </a:t>
            </a:r>
            <a:r>
              <a:rPr lang="en-US" sz="2000" dirty="0" err="1">
                <a:latin typeface="+mj-lt"/>
              </a:rPr>
              <a:t>printf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Special symbols: (, ), ;, {, }, ,(comma)</a:t>
            </a:r>
          </a:p>
          <a:p>
            <a:r>
              <a:rPr lang="en-US" sz="2000" dirty="0">
                <a:latin typeface="+mj-lt"/>
              </a:rPr>
              <a:t>Operator: +,*,=</a:t>
            </a:r>
          </a:p>
          <a:p>
            <a:r>
              <a:rPr lang="en-US" sz="2000" dirty="0">
                <a:latin typeface="+mj-lt"/>
              </a:rPr>
              <a:t>String: “result is : %d”</a:t>
            </a:r>
            <a:endParaRPr lang="pt-BR" sz="2000" dirty="0">
              <a:latin typeface="+mj-lt"/>
            </a:endParaRPr>
          </a:p>
        </p:txBody>
      </p:sp>
      <p:sp>
        <p:nvSpPr>
          <p:cNvPr id="31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6092294" y="4528312"/>
            <a:ext cx="152770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232249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Exercise: Match the following pairs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3743" y="888825"/>
          <a:ext cx="2258289" cy="48209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16198">
                  <a:extLst>
                    <a:ext uri="{9D8B030D-6E8A-4147-A177-3AD203B41FA5}">
                      <a16:colId xmlns:a16="http://schemas.microsoft.com/office/drawing/2014/main" val="3856223976"/>
                    </a:ext>
                  </a:extLst>
                </a:gridCol>
                <a:gridCol w="1542091">
                  <a:extLst>
                    <a:ext uri="{9D8B030D-6E8A-4147-A177-3AD203B41FA5}">
                      <a16:colId xmlns:a16="http://schemas.microsoft.com/office/drawing/2014/main" val="3999965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Consolas" panose="020B0609020204030204" pitchFamily="49" charset="0"/>
                        </a:rPr>
                        <a:t>\n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292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</a:rPr>
                        <a:t>3.145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23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</a:rPr>
                        <a:t>-6513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95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</a:rPr>
                        <a:t>‘D’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21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</a:rPr>
                        <a:t>4.25e-3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</a:rPr>
                        <a:t>main()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2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</a:rPr>
                        <a:t>%f, %d,</a:t>
                      </a:r>
                      <a:r>
                        <a:rPr lang="en-IN" baseline="0" dirty="0">
                          <a:latin typeface="Consolas" panose="020B0609020204030204" pitchFamily="49" charset="0"/>
                        </a:rPr>
                        <a:t> %c</a:t>
                      </a:r>
                      <a:endParaRPr lang="en-IN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04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60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</a:t>
                      </a:r>
                      <a:r>
                        <a:rPr lang="en-IN" dirty="0" err="1"/>
                        <a:t>i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</a:rPr>
                        <a:t>Constant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63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</a:rPr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9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</a:rPr>
                        <a:t>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4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IN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8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n-IN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28279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747146"/>
              </p:ext>
            </p:extLst>
          </p:nvPr>
        </p:nvGraphicFramePr>
        <p:xfrm>
          <a:off x="2622068" y="888825"/>
          <a:ext cx="3323895" cy="48158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84550">
                  <a:extLst>
                    <a:ext uri="{9D8B030D-6E8A-4147-A177-3AD203B41FA5}">
                      <a16:colId xmlns:a16="http://schemas.microsoft.com/office/drawing/2014/main" val="2935520624"/>
                    </a:ext>
                  </a:extLst>
                </a:gridCol>
                <a:gridCol w="2639345">
                  <a:extLst>
                    <a:ext uri="{9D8B030D-6E8A-4147-A177-3AD203B41FA5}">
                      <a16:colId xmlns:a16="http://schemas.microsoft.com/office/drawing/2014/main" val="451012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Literal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00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Statement Terminator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838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Character Constant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8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Escape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3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Input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99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Integer</a:t>
                      </a:r>
                      <a:r>
                        <a:rPr lang="en-IN" baseline="0" dirty="0"/>
                        <a:t> Constant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2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Address of</a:t>
                      </a:r>
                      <a:r>
                        <a:rPr lang="en-IN" baseline="0" dirty="0"/>
                        <a:t> Operator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98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Output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324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Format</a:t>
                      </a:r>
                      <a:r>
                        <a:rPr lang="en-IN" baseline="0" dirty="0"/>
                        <a:t> Specifier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3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Exponential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20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Real Constant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36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1808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349778"/>
              </p:ext>
            </p:extLst>
          </p:nvPr>
        </p:nvGraphicFramePr>
        <p:xfrm>
          <a:off x="8432449" y="883745"/>
          <a:ext cx="3323895" cy="48209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609951">
                  <a:extLst>
                    <a:ext uri="{9D8B030D-6E8A-4147-A177-3AD203B41FA5}">
                      <a16:colId xmlns:a16="http://schemas.microsoft.com/office/drawing/2014/main" val="2935520624"/>
                    </a:ext>
                  </a:extLst>
                </a:gridCol>
                <a:gridCol w="2713944">
                  <a:extLst>
                    <a:ext uri="{9D8B030D-6E8A-4147-A177-3AD203B41FA5}">
                      <a16:colId xmlns:a16="http://schemas.microsoft.com/office/drawing/2014/main" val="451012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Escape Sequence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008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Real Constant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838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Integer</a:t>
                      </a:r>
                      <a:r>
                        <a:rPr lang="en-IN" baseline="0" dirty="0"/>
                        <a:t> Constant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8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Character Constant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437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Exponential 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5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998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Format</a:t>
                      </a:r>
                      <a:r>
                        <a:rPr lang="en-IN" baseline="0" dirty="0"/>
                        <a:t> Specifier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2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Statement Terminator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98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Literal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324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Identifier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3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Address of</a:t>
                      </a:r>
                      <a:r>
                        <a:rPr lang="en-IN" baseline="0" dirty="0"/>
                        <a:t> Operator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200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Output</a:t>
                      </a:r>
                      <a:r>
                        <a:rPr lang="en-IN" baseline="0" dirty="0"/>
                        <a:t> </a:t>
                      </a:r>
                      <a:r>
                        <a:rPr lang="en-IN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364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(5)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input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180816"/>
                  </a:ext>
                </a:extLst>
              </a:tr>
            </a:tbl>
          </a:graphicData>
        </a:graphic>
      </p:graphicFrame>
      <p:graphicFrame>
        <p:nvGraphicFramePr>
          <p:cNvPr id="11" name="Content Placeholder 3"/>
          <p:cNvGraphicFramePr>
            <a:graphicFrameLocks/>
          </p:cNvGraphicFramePr>
          <p:nvPr/>
        </p:nvGraphicFramePr>
        <p:xfrm>
          <a:off x="6174160" y="883745"/>
          <a:ext cx="2258289" cy="48209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716198">
                  <a:extLst>
                    <a:ext uri="{9D8B030D-6E8A-4147-A177-3AD203B41FA5}">
                      <a16:colId xmlns:a16="http://schemas.microsoft.com/office/drawing/2014/main" val="3856223976"/>
                    </a:ext>
                  </a:extLst>
                </a:gridCol>
                <a:gridCol w="1542091">
                  <a:extLst>
                    <a:ext uri="{9D8B030D-6E8A-4147-A177-3AD203B41FA5}">
                      <a16:colId xmlns:a16="http://schemas.microsoft.com/office/drawing/2014/main" val="3999965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latin typeface="Consolas" panose="020B0609020204030204" pitchFamily="49" charset="0"/>
                        </a:rPr>
                        <a:t>\n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292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</a:rPr>
                        <a:t>3.145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233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</a:rPr>
                        <a:t>-6513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95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</a:rPr>
                        <a:t>‘D’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21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</a:rPr>
                        <a:t>4.25e-3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3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</a:rPr>
                        <a:t>main()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12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</a:rPr>
                        <a:t>%f, %d,</a:t>
                      </a:r>
                      <a:r>
                        <a:rPr lang="en-IN" baseline="0" dirty="0">
                          <a:latin typeface="Consolas" panose="020B0609020204030204" pitchFamily="49" charset="0"/>
                        </a:rPr>
                        <a:t> %c</a:t>
                      </a:r>
                      <a:endParaRPr lang="en-IN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04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60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</a:t>
                      </a:r>
                      <a:r>
                        <a:rPr lang="en-IN" dirty="0" err="1"/>
                        <a:t>i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</a:rPr>
                        <a:t>Constant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63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(j)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</a:rPr>
                        <a:t>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94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onsolas" panose="020B0609020204030204" pitchFamily="49" charset="0"/>
                        </a:rPr>
                        <a:t>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44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IN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882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latin typeface="Consolas" panose="020B0609020204030204" pitchFamily="49" charset="0"/>
                        </a:rPr>
                        <a:t>scanf</a:t>
                      </a:r>
                      <a:r>
                        <a:rPr lang="en-IN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282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20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Operators in 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9178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Operators in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Arithmetic operators  (+, - , *, /, %)</a:t>
            </a:r>
          </a:p>
          <a:p>
            <a:r>
              <a:rPr lang="en-IN" dirty="0"/>
              <a:t>Relational operators  (&lt;, &lt;=, &gt;, &gt;=, ==, !=)</a:t>
            </a:r>
          </a:p>
          <a:p>
            <a:r>
              <a:rPr lang="en-IN" dirty="0"/>
              <a:t>Logical operators (&amp;&amp;, ||, !)</a:t>
            </a:r>
          </a:p>
          <a:p>
            <a:r>
              <a:rPr lang="en-IN" dirty="0"/>
              <a:t>Assignment operators (+=, -=, *=, /=)</a:t>
            </a:r>
          </a:p>
          <a:p>
            <a:r>
              <a:rPr lang="en-IN" dirty="0"/>
              <a:t>Increment and decrement operators  (++, --)</a:t>
            </a:r>
          </a:p>
          <a:p>
            <a:r>
              <a:rPr lang="en-IN" dirty="0"/>
              <a:t>Conditional operators (?:)</a:t>
            </a:r>
          </a:p>
          <a:p>
            <a:r>
              <a:rPr lang="en-IN" dirty="0"/>
              <a:t>Bitwise operators (&amp;, |, ^, &lt;&lt;, &gt;&gt;)</a:t>
            </a:r>
          </a:p>
          <a:p>
            <a:r>
              <a:rPr lang="en-IN" dirty="0"/>
              <a:t>Special operators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9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used in flowchart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1933043" y="3178624"/>
            <a:ext cx="2922497" cy="82296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7078341" y="3192949"/>
            <a:ext cx="2922497" cy="822960"/>
          </a:xfrm>
          <a:prstGeom prst="flowChartDecision">
            <a:avLst/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32691" y="5005171"/>
            <a:ext cx="2923200" cy="824400"/>
            <a:chOff x="2146779" y="4266198"/>
            <a:chExt cx="2662517" cy="612648"/>
          </a:xfrm>
        </p:grpSpPr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A44A2616-A732-4F4F-AFF9-A00BE4DC6DA1}"/>
                </a:ext>
              </a:extLst>
            </p:cNvPr>
            <p:cNvSpPr/>
            <p:nvPr/>
          </p:nvSpPr>
          <p:spPr>
            <a:xfrm>
              <a:off x="2146779" y="4266198"/>
              <a:ext cx="2662517" cy="612648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A44A2616-A732-4F4F-AFF9-A00BE4DC6DA1}"/>
                </a:ext>
              </a:extLst>
            </p:cNvPr>
            <p:cNvSpPr/>
            <p:nvPr/>
          </p:nvSpPr>
          <p:spPr>
            <a:xfrm>
              <a:off x="2435970" y="4266198"/>
              <a:ext cx="2084135" cy="612648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999589" y="4706322"/>
            <a:ext cx="1080000" cy="1080000"/>
            <a:chOff x="8086568" y="3930458"/>
            <a:chExt cx="778454" cy="85228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A1EF8B-FEF3-4934-82C2-0DD4F750454A}"/>
                </a:ext>
              </a:extLst>
            </p:cNvPr>
            <p:cNvCxnSpPr/>
            <p:nvPr/>
          </p:nvCxnSpPr>
          <p:spPr>
            <a:xfrm>
              <a:off x="8475794" y="4422746"/>
              <a:ext cx="3" cy="3600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DA1EF8B-FEF3-4934-82C2-0DD4F750454A}"/>
                </a:ext>
              </a:extLst>
            </p:cNvPr>
            <p:cNvCxnSpPr/>
            <p:nvPr/>
          </p:nvCxnSpPr>
          <p:spPr>
            <a:xfrm rot="16200000">
              <a:off x="8685020" y="4178453"/>
              <a:ext cx="3" cy="3600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DA1EF8B-FEF3-4934-82C2-0DD4F750454A}"/>
                </a:ext>
              </a:extLst>
            </p:cNvPr>
            <p:cNvCxnSpPr/>
            <p:nvPr/>
          </p:nvCxnSpPr>
          <p:spPr>
            <a:xfrm rot="5400000">
              <a:off x="8266566" y="4178453"/>
              <a:ext cx="3" cy="3600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A1EF8B-FEF3-4934-82C2-0DD4F750454A}"/>
                </a:ext>
              </a:extLst>
            </p:cNvPr>
            <p:cNvCxnSpPr/>
            <p:nvPr/>
          </p:nvCxnSpPr>
          <p:spPr>
            <a:xfrm flipV="1">
              <a:off x="8475794" y="3930458"/>
              <a:ext cx="3" cy="36000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932691" y="5860474"/>
            <a:ext cx="29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Subroutine</a:t>
            </a:r>
            <a:endParaRPr lang="en-IN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32691" y="2298023"/>
            <a:ext cx="29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Start / Stop</a:t>
            </a:r>
            <a:endParaRPr lang="en-IN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77989" y="2292905"/>
            <a:ext cx="29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Input / Output</a:t>
            </a:r>
            <a:endParaRPr lang="en-IN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32691" y="4014079"/>
            <a:ext cx="29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Process</a:t>
            </a:r>
            <a:endParaRPr lang="en-IN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77989" y="4045012"/>
            <a:ext cx="29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Decision Making</a:t>
            </a:r>
            <a:endParaRPr lang="en-IN" dirty="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77989" y="5852541"/>
            <a:ext cx="29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Arrows</a:t>
            </a:r>
            <a:endParaRPr lang="en-IN" dirty="0">
              <a:latin typeface="+mj-lt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1932690" y="1442363"/>
            <a:ext cx="2922849" cy="850542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7077636" y="1442363"/>
            <a:ext cx="2923201" cy="846685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026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Arithmetic operators are used for </a:t>
            </a:r>
            <a:r>
              <a:rPr lang="en-IN" dirty="0">
                <a:solidFill>
                  <a:srgbClr val="C00000"/>
                </a:solidFill>
              </a:rPr>
              <a:t>mathematical calculation</a:t>
            </a:r>
            <a:r>
              <a:rPr lang="en-IN" dirty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830777"/>
              </p:ext>
            </p:extLst>
          </p:nvPr>
        </p:nvGraphicFramePr>
        <p:xfrm>
          <a:off x="692597" y="1556793"/>
          <a:ext cx="1089838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1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6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Operator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Meaning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Example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Description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Addition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+ b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Addition of a and b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92597" y="2349273"/>
          <a:ext cx="108983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6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Subtraction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– b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Subtraction of b from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2597" y="3519734"/>
          <a:ext cx="108983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6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Modulo division- remainder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% b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Modulo of a by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92597" y="3137256"/>
          <a:ext cx="108983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6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Division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/ b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Division of a by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92597" y="2754778"/>
          <a:ext cx="10898388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76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Multiplication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* b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Multiplication of a and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93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Relational operators are used to </a:t>
            </a:r>
            <a:r>
              <a:rPr lang="en-IN" dirty="0">
                <a:solidFill>
                  <a:srgbClr val="C00000"/>
                </a:solidFill>
              </a:rPr>
              <a:t>compare two numbers and taking decisions </a:t>
            </a:r>
            <a:r>
              <a:rPr lang="en-IN" dirty="0"/>
              <a:t>based on their relation. </a:t>
            </a:r>
          </a:p>
          <a:p>
            <a:r>
              <a:rPr lang="en-IN" dirty="0"/>
              <a:t>Relational expressions are used in decision statements such as if, for, while, etc…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12293" y="2535587"/>
          <a:ext cx="1098854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2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Operator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Meaning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Example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Description</a:t>
                      </a:r>
                      <a:endParaRPr lang="en-IN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Is less than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</a:rPr>
                        <a:t> &lt; b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 is less than b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12296" y="3328067"/>
          <a:ext cx="1098854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2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Is less than or equal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&lt;= b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a is less than or equal to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2296" y="3724307"/>
          <a:ext cx="1098854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2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Is greater than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&gt; b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a is greater than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2295" y="4098558"/>
          <a:ext cx="1098854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2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Is greater than or equal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&gt;= b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a is greater than or equal to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12294" y="4483803"/>
          <a:ext cx="1098854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2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Is equal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== b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a is equal to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12293" y="4880043"/>
          <a:ext cx="1098854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26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Is not equal 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sz="2000" b="0" baseline="0" dirty="0">
                          <a:solidFill>
                            <a:schemeClr val="tx1"/>
                          </a:solidFill>
                        </a:rPr>
                        <a:t> != b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a is not equal to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04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Logical operators are used to </a:t>
            </a:r>
            <a:r>
              <a:rPr lang="en-IN" dirty="0">
                <a:solidFill>
                  <a:srgbClr val="C00000"/>
                </a:solidFill>
              </a:rPr>
              <a:t>test more than one condition </a:t>
            </a:r>
            <a:r>
              <a:rPr lang="en-IN" dirty="0"/>
              <a:t>and make decisions.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6687" y="1543914"/>
          <a:ext cx="93014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9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logical AND (Both non zero then true, either is zero then false)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76686" y="3404601"/>
          <a:ext cx="4072586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a&amp;&amp;b 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a||b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76687" y="2336394"/>
          <a:ext cx="930140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9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| |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logical OR (Both zero then false, either is non zero then true)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6686" y="2732634"/>
          <a:ext cx="930140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9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logical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(It reverses the state of the answer)</a:t>
                      </a:r>
                      <a:endParaRPr lang="en-IN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6686" y="4190011"/>
          <a:ext cx="407258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6686" y="4586251"/>
          <a:ext cx="407258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6686" y="4996632"/>
          <a:ext cx="407258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8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1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Assignment operators (=) is used to </a:t>
            </a:r>
            <a:r>
              <a:rPr lang="en-IN" dirty="0">
                <a:solidFill>
                  <a:srgbClr val="C00000"/>
                </a:solidFill>
              </a:rPr>
              <a:t>assign the result of an expression to a variable</a:t>
            </a:r>
            <a:r>
              <a:rPr lang="en-IN" dirty="0"/>
              <a:t>. </a:t>
            </a:r>
          </a:p>
          <a:p>
            <a:r>
              <a:rPr lang="en-IN" dirty="0"/>
              <a:t>Assignment operator stores a value in memory.</a:t>
            </a:r>
          </a:p>
          <a:p>
            <a:r>
              <a:rPr lang="en-IN" dirty="0"/>
              <a:t>C also supports shorthand assignment operators which simplify operation with assignment.</a:t>
            </a: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47898" y="2546206"/>
          <a:ext cx="7910491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9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Assigns value of right side to left side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7900" y="3338686"/>
          <a:ext cx="791049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9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+=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a += 1  is same as a = a + 1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7899" y="3734926"/>
          <a:ext cx="791049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9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-=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a -= 1  is same as a = a - 1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47898" y="4149254"/>
          <a:ext cx="791049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9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*=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a *= 1  is same as a = a *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47898" y="4545494"/>
          <a:ext cx="791049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9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/=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a /= 1  is same as a = a /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7898" y="4941734"/>
          <a:ext cx="791049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9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%=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a %= 1  is same as a = a %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44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Increment and Decrement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Increment (++) operator used to </a:t>
            </a:r>
            <a:r>
              <a:rPr lang="en-IN" dirty="0">
                <a:solidFill>
                  <a:srgbClr val="C00000"/>
                </a:solidFill>
              </a:rPr>
              <a:t>increase the value of the variable by one</a:t>
            </a:r>
            <a:r>
              <a:rPr lang="en-IN" dirty="0"/>
              <a:t>.</a:t>
            </a:r>
          </a:p>
          <a:p>
            <a:r>
              <a:rPr lang="en-IN" dirty="0"/>
              <a:t>Decrement (--) operator used to </a:t>
            </a:r>
            <a:r>
              <a:rPr lang="en-IN" dirty="0">
                <a:solidFill>
                  <a:srgbClr val="C00000"/>
                </a:solidFill>
              </a:rPr>
              <a:t>decrease the value of the variable by one</a:t>
            </a:r>
            <a:r>
              <a:rPr lang="en-IN" dirty="0"/>
              <a:t>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926480" y="2559879"/>
            <a:ext cx="235709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x=100;</a:t>
            </a:r>
          </a:p>
          <a:p>
            <a:r>
              <a:rPr lang="en-US" sz="2000" dirty="0">
                <a:latin typeface="+mj-lt"/>
              </a:rPr>
              <a:t>x++;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926480" y="2221459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5034841" y="2550643"/>
            <a:ext cx="336218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After the execution the value of x will be 101.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5034840" y="2221459"/>
            <a:ext cx="147679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Explanation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926480" y="3952976"/>
            <a:ext cx="235709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x=100;</a:t>
            </a:r>
          </a:p>
          <a:p>
            <a:r>
              <a:rPr lang="en-US" sz="2000" dirty="0">
                <a:latin typeface="+mj-lt"/>
              </a:rPr>
              <a:t>x--;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926480" y="362379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Example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5034841" y="3952976"/>
            <a:ext cx="336218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After the execution the value of x will be 99.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5034841" y="3623792"/>
            <a:ext cx="147679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183983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Increment and Decrement Operators (</a:t>
            </a:r>
            <a:r>
              <a:rPr lang="en-IN" dirty="0" err="1"/>
              <a:t>cont</a:t>
            </a:r>
            <a:r>
              <a:rPr lang="en-IN" dirty="0"/>
              <a:t>…)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284530" y="874196"/>
          <a:ext cx="11499639" cy="792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04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4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 increment operator (++x)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 of x is incremented before assigning it to the variable on the left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44304" y="2299894"/>
            <a:ext cx="235709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x=10;</a:t>
            </a:r>
          </a:p>
          <a:p>
            <a:r>
              <a:rPr lang="en-US" sz="2000" dirty="0">
                <a:latin typeface="+mj-lt"/>
              </a:rPr>
              <a:t>p=++x;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644304" y="197071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4029214" y="2303309"/>
            <a:ext cx="336218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First increment value of x by one then assign.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029214" y="1974125"/>
            <a:ext cx="1472102" cy="338428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Explanation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426328" y="2303309"/>
            <a:ext cx="2450592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x will be 11</a:t>
            </a:r>
          </a:p>
          <a:p>
            <a:r>
              <a:rPr lang="en-US" sz="2000" dirty="0">
                <a:latin typeface="+mj-lt"/>
              </a:rPr>
              <a:t>p will be 11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8426328" y="1974125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363716"/>
              </p:ext>
            </p:extLst>
          </p:nvPr>
        </p:nvGraphicFramePr>
        <p:xfrm>
          <a:off x="258772" y="3229900"/>
          <a:ext cx="11525397" cy="140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43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1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 increment operator (x++)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 value of x is stored in temporary variable then incremented  and after temporary</a:t>
                      </a:r>
                      <a:r>
                        <a:rPr lang="en-IN" sz="2000" b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variable value is</a:t>
                      </a:r>
                      <a:r>
                        <a:rPr lang="en-I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assigning it to the variable on the left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44305" y="5285045"/>
            <a:ext cx="233071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x=10;</a:t>
            </a:r>
          </a:p>
          <a:p>
            <a:r>
              <a:rPr lang="en-US" sz="2000" dirty="0">
                <a:latin typeface="+mj-lt"/>
              </a:rPr>
              <a:t>p=x++;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644304" y="4955861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4029214" y="5208722"/>
            <a:ext cx="427750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First value of x is stored in temp variable then value of x is incremented and then value of temp variable is stored in p.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041677" y="4890312"/>
            <a:ext cx="1614203" cy="31994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Explanation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426328" y="5285045"/>
            <a:ext cx="20477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x will be 11</a:t>
            </a:r>
          </a:p>
          <a:p>
            <a:r>
              <a:rPr lang="en-US" sz="2000" dirty="0">
                <a:latin typeface="+mj-lt"/>
              </a:rPr>
              <a:t>p will be 10</a:t>
            </a: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8426328" y="4955861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19" name="Rectangular Callout 18"/>
          <p:cNvSpPr/>
          <p:nvPr/>
        </p:nvSpPr>
        <p:spPr>
          <a:xfrm rot="4649483">
            <a:off x="2341751" y="4894157"/>
            <a:ext cx="1080567" cy="1235585"/>
          </a:xfrm>
          <a:prstGeom prst="wedgeRectCallout">
            <a:avLst>
              <a:gd name="adj1" fmla="val -2367"/>
              <a:gd name="adj2" fmla="val 105788"/>
            </a:avLst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r>
              <a:rPr lang="en-US" sz="2000" dirty="0">
                <a:solidFill>
                  <a:schemeClr val="tx1"/>
                </a:solidFill>
              </a:rPr>
              <a:t>temp = x;</a:t>
            </a:r>
          </a:p>
          <a:p>
            <a:r>
              <a:rPr lang="en-US" sz="2000" dirty="0">
                <a:solidFill>
                  <a:schemeClr val="tx1"/>
                </a:solidFill>
              </a:rPr>
              <a:t>x=x+1;</a:t>
            </a:r>
          </a:p>
          <a:p>
            <a:r>
              <a:rPr lang="en-US" sz="2000" dirty="0">
                <a:solidFill>
                  <a:schemeClr val="tx1"/>
                </a:solidFill>
              </a:rPr>
              <a:t>p = temp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7690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conditional operator</a:t>
            </a:r>
            <a:r>
              <a:rPr lang="en-IN" dirty="0">
                <a:solidFill>
                  <a:srgbClr val="92D050"/>
                </a:solidFill>
              </a:rPr>
              <a:t> </a:t>
            </a:r>
            <a:r>
              <a:rPr lang="en-IN" dirty="0"/>
              <a:t>is known as </a:t>
            </a:r>
            <a:r>
              <a:rPr lang="en-IN" dirty="0">
                <a:solidFill>
                  <a:srgbClr val="C00000"/>
                </a:solidFill>
              </a:rPr>
              <a:t>ternary operator</a:t>
            </a:r>
            <a:r>
              <a:rPr lang="en-IN" dirty="0"/>
              <a:t>.</a:t>
            </a:r>
          </a:p>
          <a:p>
            <a:r>
              <a:rPr lang="en-IN" dirty="0"/>
              <a:t>Syntax:</a:t>
            </a:r>
            <a:r>
              <a:rPr lang="en-IN" i="1" dirty="0"/>
              <a:t> exp1 ? exp2 : exp3</a:t>
            </a:r>
            <a:endParaRPr lang="en-IN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462925" y="2194293"/>
            <a:ext cx="978408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exp1 is evaluated first</a:t>
            </a:r>
          </a:p>
          <a:p>
            <a:r>
              <a:rPr lang="en-US" sz="2000" dirty="0">
                <a:latin typeface="+mj-lt"/>
              </a:rPr>
              <a:t>if exp1 is true(nonzero) then</a:t>
            </a:r>
          </a:p>
          <a:p>
            <a:r>
              <a:rPr lang="en-US" sz="2000" dirty="0">
                <a:latin typeface="+mj-lt"/>
              </a:rPr>
              <a:t>	- exp2 is evaluated and its value becomes the value of the expression</a:t>
            </a:r>
          </a:p>
          <a:p>
            <a:r>
              <a:rPr lang="en-US" sz="2000" dirty="0">
                <a:latin typeface="+mj-lt"/>
              </a:rPr>
              <a:t>If exp1 is false(zero) then</a:t>
            </a:r>
          </a:p>
          <a:p>
            <a:r>
              <a:rPr lang="en-US" sz="2000" dirty="0">
                <a:latin typeface="+mj-lt"/>
              </a:rPr>
              <a:t>	- exp3 is evaluated and its value becomes the value of the expression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62925" y="1865109"/>
            <a:ext cx="341634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Working of the ? : Operator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462925" y="4377954"/>
            <a:ext cx="235709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+mj-lt"/>
              </a:rPr>
              <a:t>m=2, n=3;</a:t>
            </a:r>
          </a:p>
          <a:p>
            <a:r>
              <a:rPr lang="pt-BR" sz="2000" dirty="0">
                <a:latin typeface="+mj-lt"/>
              </a:rPr>
              <a:t>r=(m&gt;n) ? m : n;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62925" y="404877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5810785" y="4377954"/>
            <a:ext cx="2357095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+mj-lt"/>
              </a:rPr>
              <a:t>m=2, n=3;</a:t>
            </a:r>
          </a:p>
          <a:p>
            <a:r>
              <a:rPr lang="pt-BR" sz="2000" dirty="0">
                <a:latin typeface="+mj-lt"/>
              </a:rPr>
              <a:t>r=(m&lt;n) ? m : n;</a:t>
            </a:r>
            <a:endParaRPr lang="en-US" sz="2000" dirty="0">
              <a:latin typeface="+mj-lt"/>
            </a:endParaRP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5810785" y="404877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Example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462924" y="5420028"/>
            <a:ext cx="27432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Value of r will be 3</a:t>
            </a:r>
            <a:endParaRPr lang="pt-BR" sz="2000" dirty="0">
              <a:latin typeface="+mj-lt"/>
            </a:endParaRP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62925" y="5090844"/>
            <a:ext cx="1454918" cy="32418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Explanation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5810784" y="5420028"/>
            <a:ext cx="27432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Value of r will be 2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5810785" y="5090844"/>
            <a:ext cx="1587542" cy="32418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6120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Exercise: What is output?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284485" y="888527"/>
            <a:ext cx="6656784" cy="2707062"/>
            <a:chOff x="4284485" y="888527"/>
            <a:chExt cx="6656784" cy="27070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D3284F-95E2-4F26-9D5F-AAD352CF22BD}"/>
                </a:ext>
              </a:extLst>
            </p:cNvPr>
            <p:cNvSpPr/>
            <p:nvPr/>
          </p:nvSpPr>
          <p:spPr>
            <a:xfrm>
              <a:off x="4284486" y="1287265"/>
              <a:ext cx="6656783" cy="2308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pt-BR" sz="2400" dirty="0">
                  <a:latin typeface="Consolas" panose="020B0609020204030204" pitchFamily="49" charset="0"/>
                </a:rPr>
                <a:t>void main()</a:t>
              </a:r>
            </a:p>
            <a:p>
              <a:r>
                <a:rPr lang="pt-BR" sz="2400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pt-BR" sz="2400" dirty="0">
                  <a:latin typeface="Consolas" panose="020B0609020204030204" pitchFamily="49" charset="0"/>
                </a:rPr>
                <a:t>    int a=0;</a:t>
              </a:r>
            </a:p>
            <a:p>
              <a:r>
                <a:rPr lang="pt-BR" sz="2400" dirty="0">
                  <a:latin typeface="Consolas" panose="020B0609020204030204" pitchFamily="49" charset="0"/>
                </a:rPr>
                <a:t>    a=5&gt;2 ? printf("4"): printf("3");</a:t>
              </a:r>
            </a:p>
            <a:p>
              <a:r>
                <a:rPr lang="pt-BR" sz="2400" dirty="0">
                  <a:latin typeface="Consolas" panose="020B0609020204030204" pitchFamily="49" charset="0"/>
                </a:rPr>
                <a:t>    printf("%d",a);</a:t>
              </a:r>
            </a:p>
            <a:p>
              <a:r>
                <a:rPr lang="pt-BR" sz="24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7DE2E865-9E82-412F-B6BA-A643E4B60DC8}"/>
                </a:ext>
              </a:extLst>
            </p:cNvPr>
            <p:cNvSpPr/>
            <p:nvPr/>
          </p:nvSpPr>
          <p:spPr>
            <a:xfrm>
              <a:off x="4284485" y="888527"/>
              <a:ext cx="1555061" cy="398738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2400" dirty="0">
                  <a:solidFill>
                    <a:srgbClr val="FFC000"/>
                  </a:solidFill>
                </a:rPr>
                <a:t>Example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41308" y="900088"/>
            <a:ext cx="4143176" cy="3064833"/>
            <a:chOff x="141308" y="900088"/>
            <a:chExt cx="3806378" cy="306483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3D3284F-95E2-4F26-9D5F-AAD352CF22BD}"/>
                </a:ext>
              </a:extLst>
            </p:cNvPr>
            <p:cNvSpPr/>
            <p:nvPr/>
          </p:nvSpPr>
          <p:spPr>
            <a:xfrm>
              <a:off x="141309" y="1287265"/>
              <a:ext cx="3806377" cy="26776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void main()</a:t>
              </a:r>
            </a:p>
            <a:p>
              <a:r>
                <a:rPr lang="en-US" sz="2400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2400" dirty="0">
                  <a:latin typeface="Consolas" panose="020B0609020204030204" pitchFamily="49" charset="0"/>
                </a:rPr>
                <a:t>    int a=0;</a:t>
              </a:r>
            </a:p>
            <a:p>
              <a:r>
                <a:rPr lang="en-US" sz="2400" dirty="0">
                  <a:latin typeface="Consolas" panose="020B0609020204030204" pitchFamily="49" charset="0"/>
                </a:rPr>
                <a:t>    a = (5&gt;2) ? 10 : 8;</a:t>
              </a:r>
            </a:p>
            <a:p>
              <a:r>
                <a:rPr lang="en-US" sz="2400" dirty="0">
                  <a:latin typeface="Consolas" panose="020B0609020204030204" pitchFamily="49" charset="0"/>
                </a:rPr>
                <a:t>    printf("%</a:t>
              </a:r>
              <a:r>
                <a:rPr lang="en-US" sz="2400" dirty="0" err="1">
                  <a:latin typeface="Consolas" panose="020B0609020204030204" pitchFamily="49" charset="0"/>
                </a:rPr>
                <a:t>d",a</a:t>
              </a:r>
              <a:r>
                <a:rPr lang="en-US" sz="2400" dirty="0"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>
                  <a:latin typeface="Consolas" panose="020B0609020204030204" pitchFamily="49" charset="0"/>
                </a:rPr>
                <a:t>}</a:t>
              </a:r>
              <a:endParaRPr lang="pt-BR" sz="2400" dirty="0">
                <a:latin typeface="Consolas" panose="020B0609020204030204" pitchFamily="49" charset="0"/>
              </a:endParaRPr>
            </a:p>
          </p:txBody>
        </p:sp>
        <p:sp>
          <p:nvSpPr>
            <p:cNvPr id="16" name="Rectangle: Top Corners Rounded 6">
              <a:extLst>
                <a:ext uri="{FF2B5EF4-FFF2-40B4-BE49-F238E27FC236}">
                  <a16:creationId xmlns:a16="http://schemas.microsoft.com/office/drawing/2014/main" id="{7DE2E865-9E82-412F-B6BA-A643E4B60DC8}"/>
                </a:ext>
              </a:extLst>
            </p:cNvPr>
            <p:cNvSpPr/>
            <p:nvPr/>
          </p:nvSpPr>
          <p:spPr>
            <a:xfrm>
              <a:off x="141308" y="900088"/>
              <a:ext cx="1555061" cy="387177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2400" dirty="0">
                  <a:solidFill>
                    <a:srgbClr val="FFC000"/>
                  </a:solidFill>
                </a:rPr>
                <a:t>Example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41308" y="3663257"/>
            <a:ext cx="5849589" cy="2695501"/>
            <a:chOff x="141308" y="900088"/>
            <a:chExt cx="5849589" cy="269550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D3284F-95E2-4F26-9D5F-AAD352CF22BD}"/>
                </a:ext>
              </a:extLst>
            </p:cNvPr>
            <p:cNvSpPr/>
            <p:nvPr/>
          </p:nvSpPr>
          <p:spPr>
            <a:xfrm>
              <a:off x="141309" y="1287265"/>
              <a:ext cx="5849588" cy="2308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void main()</a:t>
              </a:r>
            </a:p>
            <a:p>
              <a:r>
                <a:rPr lang="en-US" sz="2400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2400" dirty="0">
                  <a:latin typeface="Consolas" panose="020B0609020204030204" pitchFamily="49" charset="0"/>
                </a:rPr>
                <a:t>    int k = 8, m = 7, result;</a:t>
              </a:r>
            </a:p>
            <a:p>
              <a:r>
                <a:rPr lang="en-US" sz="2400" dirty="0">
                  <a:latin typeface="Consolas" panose="020B0609020204030204" pitchFamily="49" charset="0"/>
                </a:rPr>
                <a:t>    result = k &gt; m ? k++ : m + 4;</a:t>
              </a:r>
            </a:p>
            <a:p>
              <a:r>
                <a:rPr lang="en-US" sz="2400" dirty="0">
                  <a:latin typeface="Consolas" panose="020B0609020204030204" pitchFamily="49" charset="0"/>
                </a:rPr>
                <a:t>    printf("%</a:t>
              </a:r>
              <a:r>
                <a:rPr lang="en-US" sz="2400" dirty="0" err="1">
                  <a:latin typeface="Consolas" panose="020B0609020204030204" pitchFamily="49" charset="0"/>
                </a:rPr>
                <a:t>d,%d</a:t>
              </a:r>
              <a:r>
                <a:rPr lang="en-US" sz="2400" dirty="0">
                  <a:latin typeface="Consolas" panose="020B0609020204030204" pitchFamily="49" charset="0"/>
                </a:rPr>
                <a:t>", </a:t>
              </a:r>
              <a:r>
                <a:rPr lang="en-US" sz="2400" dirty="0" err="1">
                  <a:latin typeface="Consolas" panose="020B0609020204030204" pitchFamily="49" charset="0"/>
                </a:rPr>
                <a:t>result,k</a:t>
              </a:r>
              <a:r>
                <a:rPr lang="en-US" sz="2400" dirty="0"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400" dirty="0">
                  <a:latin typeface="Consolas" panose="020B0609020204030204" pitchFamily="49" charset="0"/>
                </a:rPr>
                <a:t>}</a:t>
              </a:r>
              <a:endParaRPr lang="pt-BR" sz="2400" dirty="0">
                <a:latin typeface="Consolas" panose="020B0609020204030204" pitchFamily="49" charset="0"/>
              </a:endParaRPr>
            </a:p>
          </p:txBody>
        </p:sp>
        <p:sp>
          <p:nvSpPr>
            <p:cNvPr id="23" name="Rectangle: Top Corners Rounded 6">
              <a:extLst>
                <a:ext uri="{FF2B5EF4-FFF2-40B4-BE49-F238E27FC236}">
                  <a16:creationId xmlns:a16="http://schemas.microsoft.com/office/drawing/2014/main" id="{7DE2E865-9E82-412F-B6BA-A643E4B60DC8}"/>
                </a:ext>
              </a:extLst>
            </p:cNvPr>
            <p:cNvSpPr/>
            <p:nvPr/>
          </p:nvSpPr>
          <p:spPr>
            <a:xfrm>
              <a:off x="141308" y="900088"/>
              <a:ext cx="1555061" cy="387177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2400" dirty="0">
                  <a:solidFill>
                    <a:srgbClr val="FFC000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160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Bitwise operators are used to perform </a:t>
            </a:r>
            <a:r>
              <a:rPr lang="en-IN" dirty="0">
                <a:solidFill>
                  <a:srgbClr val="C00000"/>
                </a:solidFill>
              </a:rPr>
              <a:t>operation bit by bit</a:t>
            </a:r>
            <a:r>
              <a:rPr lang="en-IN" dirty="0"/>
              <a:t>. </a:t>
            </a:r>
          </a:p>
          <a:p>
            <a:r>
              <a:rPr lang="en-IN" dirty="0"/>
              <a:t>Bitwise operators may not be applied to float or double.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9261" y="1917401"/>
          <a:ext cx="930140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bitwise 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9261" y="2709881"/>
          <a:ext cx="930140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87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|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bitwise 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9260" y="3106121"/>
          <a:ext cx="930140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875">
                <a:tc>
                  <a:txBody>
                    <a:bodyPr/>
                    <a:lstStyle/>
                    <a:p>
                      <a:pPr algn="ctr"/>
                      <a:r>
                        <a:rPr lang="en-IN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bitwise exclusive 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09260" y="3516107"/>
          <a:ext cx="930140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&lt;&lt;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shift left (shift left means multiply by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09260" y="3929594"/>
          <a:ext cx="9301409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4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8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&gt;&gt;</a:t>
                      </a:r>
                      <a:endParaRPr lang="en-IN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tx1"/>
                          </a:solidFill>
                        </a:rPr>
                        <a:t>shift right (shift right means divide by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11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3118404" y="956540"/>
            <a:ext cx="585216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+mj-lt"/>
              </a:rPr>
              <a:t>8 = 1000 (In Binary) and 6 = 0110 (In Binary)</a:t>
            </a:r>
            <a:endParaRPr lang="en-US" sz="2000" b="1" dirty="0">
              <a:effectLst/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426433" y="1850271"/>
            <a:ext cx="4572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a=8, b=6, c;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 = a &amp; b;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printf("Output = %d", c);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26434" y="1521087"/>
            <a:ext cx="3017520" cy="32527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Example: Bitwise &amp; (AND)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5774293" y="1850270"/>
            <a:ext cx="4572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a=8, b=6, c;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 = a | b;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("Output = %d", c);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5774293" y="1521087"/>
            <a:ext cx="2824761" cy="32527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Example:  Bitwise | (OR)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426432" y="3236737"/>
            <a:ext cx="27432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0</a:t>
            </a:r>
            <a:endParaRPr lang="pt-BR" sz="2000" dirty="0">
              <a:latin typeface="+mj-lt"/>
            </a:endParaRP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26434" y="2908520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5774291" y="3220813"/>
            <a:ext cx="274320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14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5774294" y="2907553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426433" y="4229015"/>
            <a:ext cx="4572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a=8, b;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b = a &lt;&lt;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printf("Output = %d", b);</a:t>
            </a:r>
            <a:endParaRPr lang="pt-BR" sz="2000" dirty="0">
              <a:latin typeface="Consolas" panose="020B0609020204030204" pitchFamily="49" charset="0"/>
            </a:endParaRP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26434" y="3899831"/>
            <a:ext cx="3535966" cy="329183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Example: Bitwise &lt;&lt; (Shift Left)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5774293" y="4229014"/>
            <a:ext cx="4572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a=8, b;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b = a &gt;&gt; 1;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printf("Output = %d", b);</a:t>
            </a: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5774294" y="3899831"/>
            <a:ext cx="3720688" cy="329183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Example:  Bitwise &gt;&gt; (Shift Right)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426432" y="5655120"/>
            <a:ext cx="475488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16 (multiplying a by a power of two)</a:t>
            </a:r>
            <a:endParaRPr lang="pt-BR" sz="2000" dirty="0">
              <a:latin typeface="+mj-lt"/>
            </a:endParaRPr>
          </a:p>
        </p:txBody>
      </p:sp>
      <p:sp>
        <p:nvSpPr>
          <p:cNvPr id="19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26434" y="5319254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5774291" y="5649678"/>
            <a:ext cx="4754880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4 (dividing a by a power of two)</a:t>
            </a:r>
          </a:p>
        </p:txBody>
      </p:sp>
      <p:sp>
        <p:nvSpPr>
          <p:cNvPr id="21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5774294" y="5320494"/>
            <a:ext cx="128016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23896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Number is positive or negative (Flowchart and Algorithm)</a:t>
            </a:r>
            <a:endParaRPr lang="en-US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1850542" y="3193145"/>
            <a:ext cx="2922497" cy="822960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no &gt;=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4795973" y="3223884"/>
            <a:ext cx="6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2591792" y="1266794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1193095" y="3211527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2591792" y="5604421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3311790" y="1876033"/>
            <a:ext cx="3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3311786" y="2855419"/>
            <a:ext cx="3" cy="360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16200000" flipH="1">
            <a:off x="4629532" y="3731971"/>
            <a:ext cx="908464" cy="653772"/>
          </a:xfrm>
          <a:prstGeom prst="bentConnector3">
            <a:avLst>
              <a:gd name="adj1" fmla="val -327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5400000">
            <a:off x="1061152" y="3731971"/>
            <a:ext cx="908464" cy="653772"/>
          </a:xfrm>
          <a:prstGeom prst="bentConnector3">
            <a:avLst>
              <a:gd name="adj1" fmla="val -327"/>
            </a:avLst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5400000">
            <a:off x="4323379" y="4844036"/>
            <a:ext cx="805570" cy="1368972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16200000" flipH="1">
            <a:off x="1488459" y="4839581"/>
            <a:ext cx="805570" cy="1368972"/>
          </a:xfrm>
          <a:prstGeom prst="bent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3898650" y="4503989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no is Negative</a:t>
            </a:r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1979786" y="2242771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no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8568" y="4513089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no is Positive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8B69F7-142A-45A5-8795-C8D78A28F496}"/>
              </a:ext>
            </a:extLst>
          </p:cNvPr>
          <p:cNvCxnSpPr/>
          <p:nvPr/>
        </p:nvCxnSpPr>
        <p:spPr>
          <a:xfrm>
            <a:off x="6594774" y="1173994"/>
            <a:ext cx="0" cy="50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 txBox="1">
            <a:spLocks/>
          </p:cNvSpPr>
          <p:nvPr/>
        </p:nvSpPr>
        <p:spPr>
          <a:xfrm>
            <a:off x="6626899" y="1098788"/>
            <a:ext cx="5384992" cy="52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1: </a:t>
            </a:r>
            <a:r>
              <a:rPr lang="en-IN" dirty="0">
                <a:solidFill>
                  <a:schemeClr val="tx1"/>
                </a:solidFill>
              </a:rPr>
              <a:t>Read no.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2: </a:t>
            </a:r>
            <a:r>
              <a:rPr lang="en-IN" dirty="0">
                <a:solidFill>
                  <a:schemeClr val="tx1"/>
                </a:solidFill>
              </a:rPr>
              <a:t>If no is greater than equal zero, 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</a:rPr>
              <a:t>	go to step 4.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3: </a:t>
            </a:r>
            <a:r>
              <a:rPr lang="en-IN" dirty="0">
                <a:solidFill>
                  <a:schemeClr val="tx1"/>
                </a:solidFill>
              </a:rPr>
              <a:t>Print no is a negative number, 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</a:rPr>
              <a:t>	go to step 5.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4: </a:t>
            </a:r>
            <a:r>
              <a:rPr lang="en-IN" dirty="0">
                <a:solidFill>
                  <a:schemeClr val="tx1"/>
                </a:solidFill>
              </a:rPr>
              <a:t>Print no is a positive number.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5: </a:t>
            </a:r>
            <a:r>
              <a:rPr lang="en-IN" dirty="0">
                <a:solidFill>
                  <a:schemeClr val="tx1"/>
                </a:solidFill>
              </a:rPr>
              <a:t>Stop.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5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15" grpId="0" animBg="1"/>
      <p:bldP spid="16" grpId="0" animBg="1"/>
      <p:bldP spid="1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 tricks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1308" y="757213"/>
            <a:ext cx="6202342" cy="2849390"/>
            <a:chOff x="141308" y="900088"/>
            <a:chExt cx="6202342" cy="28493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3D3284F-95E2-4F26-9D5F-AAD352CF22BD}"/>
                </a:ext>
              </a:extLst>
            </p:cNvPr>
            <p:cNvSpPr/>
            <p:nvPr/>
          </p:nvSpPr>
          <p:spPr>
            <a:xfrm>
              <a:off x="141309" y="1287265"/>
              <a:ext cx="6202341" cy="2462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pt-BR" sz="2200" dirty="0">
                  <a:latin typeface="Consolas" panose="020B0609020204030204" pitchFamily="49" charset="0"/>
                </a:rPr>
                <a:t>void main()</a:t>
              </a:r>
            </a:p>
            <a:p>
              <a:r>
                <a:rPr lang="pt-BR" sz="2200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pt-BR" sz="2200" dirty="0">
                  <a:latin typeface="Consolas" panose="020B0609020204030204" pitchFamily="49" charset="0"/>
                </a:rPr>
                <a:t>    int a = 24;</a:t>
              </a:r>
            </a:p>
            <a:p>
              <a:r>
                <a:rPr lang="pt-BR" sz="2200" dirty="0">
                  <a:latin typeface="Consolas" panose="020B0609020204030204" pitchFamily="49" charset="0"/>
                </a:rPr>
                <a:t>    printf("24/2=&gt;%d\n", (a &gt;&gt; 1));</a:t>
              </a:r>
            </a:p>
            <a:p>
              <a:r>
                <a:rPr lang="pt-BR" sz="2200" dirty="0">
                  <a:latin typeface="Consolas" panose="020B0609020204030204" pitchFamily="49" charset="0"/>
                </a:rPr>
                <a:t>    printf("24/4=&gt;%d\n", (a &gt;&gt; 2));</a:t>
              </a:r>
            </a:p>
            <a:p>
              <a:r>
                <a:rPr lang="pt-BR" sz="2200" dirty="0">
                  <a:latin typeface="Consolas" panose="020B0609020204030204" pitchFamily="49" charset="0"/>
                </a:rPr>
                <a:t>    printf("24/8=&gt;%d\n", (a &gt;&gt; 3));</a:t>
              </a:r>
            </a:p>
            <a:p>
              <a:r>
                <a:rPr lang="pt-BR" sz="22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" name="Rectangle: Top Corners Rounded 6">
              <a:extLst>
                <a:ext uri="{FF2B5EF4-FFF2-40B4-BE49-F238E27FC236}">
                  <a16:creationId xmlns:a16="http://schemas.microsoft.com/office/drawing/2014/main" id="{7DE2E865-9E82-412F-B6BA-A643E4B60DC8}"/>
                </a:ext>
              </a:extLst>
            </p:cNvPr>
            <p:cNvSpPr/>
            <p:nvPr/>
          </p:nvSpPr>
          <p:spPr>
            <a:xfrm>
              <a:off x="141308" y="900088"/>
              <a:ext cx="1555061" cy="387177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2400" dirty="0">
                  <a:solidFill>
                    <a:srgbClr val="FFC000"/>
                  </a:solidFill>
                </a:rPr>
                <a:t>Example</a:t>
              </a:r>
            </a:p>
          </p:txBody>
        </p:sp>
      </p:grpSp>
      <p:sp>
        <p:nvSpPr>
          <p:cNvPr id="7" name="Rounded Rectangular Callout 6"/>
          <p:cNvSpPr/>
          <p:nvPr/>
        </p:nvSpPr>
        <p:spPr>
          <a:xfrm>
            <a:off x="6972300" y="1144390"/>
            <a:ext cx="4848225" cy="919401"/>
          </a:xfrm>
          <a:prstGeom prst="wedgeRoundRectCallout">
            <a:avLst>
              <a:gd name="adj1" fmla="val -66142"/>
              <a:gd name="adj2" fmla="val 52399"/>
              <a:gd name="adj3" fmla="val 16667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Right shift (&gt;&gt;) operator is equivalent to division by 2</a:t>
            </a:r>
            <a:endParaRPr lang="en-IN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141308" y="3709963"/>
            <a:ext cx="6202342" cy="2849390"/>
            <a:chOff x="141308" y="900088"/>
            <a:chExt cx="6202342" cy="28493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D3284F-95E2-4F26-9D5F-AAD352CF22BD}"/>
                </a:ext>
              </a:extLst>
            </p:cNvPr>
            <p:cNvSpPr/>
            <p:nvPr/>
          </p:nvSpPr>
          <p:spPr>
            <a:xfrm>
              <a:off x="141309" y="1287265"/>
              <a:ext cx="6202341" cy="24622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pt-BR" sz="2200" dirty="0">
                  <a:latin typeface="Consolas" panose="020B0609020204030204" pitchFamily="49" charset="0"/>
                </a:rPr>
                <a:t>void main()</a:t>
              </a:r>
            </a:p>
            <a:p>
              <a:r>
                <a:rPr lang="pt-BR" sz="2200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pt-BR" sz="2200" dirty="0">
                  <a:latin typeface="Consolas" panose="020B0609020204030204" pitchFamily="49" charset="0"/>
                </a:rPr>
                <a:t>    int a = 12;</a:t>
              </a:r>
            </a:p>
            <a:p>
              <a:r>
                <a:rPr lang="pt-BR" sz="2200" dirty="0">
                  <a:latin typeface="Consolas" panose="020B0609020204030204" pitchFamily="49" charset="0"/>
                </a:rPr>
                <a:t>    printf("12*2=&gt;%d\n", (a &lt;&lt; 1));</a:t>
              </a:r>
            </a:p>
            <a:p>
              <a:r>
                <a:rPr lang="pt-BR" sz="2200" dirty="0">
                  <a:latin typeface="Consolas" panose="020B0609020204030204" pitchFamily="49" charset="0"/>
                </a:rPr>
                <a:t>    printf("12*4=&gt;%d\n", (a &lt;&lt; 2));</a:t>
              </a:r>
            </a:p>
            <a:p>
              <a:r>
                <a:rPr lang="pt-BR" sz="2200" dirty="0">
                  <a:latin typeface="Consolas" panose="020B0609020204030204" pitchFamily="49" charset="0"/>
                </a:rPr>
                <a:t>    printf("12*8=&gt;%d\n", (a &lt;&lt; 3));</a:t>
              </a:r>
            </a:p>
            <a:p>
              <a:r>
                <a:rPr lang="pt-BR" sz="22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0" name="Rectangle: Top Corners Rounded 6">
              <a:extLst>
                <a:ext uri="{FF2B5EF4-FFF2-40B4-BE49-F238E27FC236}">
                  <a16:creationId xmlns:a16="http://schemas.microsoft.com/office/drawing/2014/main" id="{7DE2E865-9E82-412F-B6BA-A643E4B60DC8}"/>
                </a:ext>
              </a:extLst>
            </p:cNvPr>
            <p:cNvSpPr/>
            <p:nvPr/>
          </p:nvSpPr>
          <p:spPr>
            <a:xfrm>
              <a:off x="141308" y="900088"/>
              <a:ext cx="1555061" cy="387177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2400" dirty="0">
                  <a:solidFill>
                    <a:srgbClr val="FFC000"/>
                  </a:solidFill>
                </a:rPr>
                <a:t>Example</a:t>
              </a:r>
            </a:p>
          </p:txBody>
        </p:sp>
      </p:grpSp>
      <p:sp>
        <p:nvSpPr>
          <p:cNvPr id="11" name="Rounded Rectangular Callout 10"/>
          <p:cNvSpPr/>
          <p:nvPr/>
        </p:nvSpPr>
        <p:spPr>
          <a:xfrm>
            <a:off x="6972300" y="4163815"/>
            <a:ext cx="4848225" cy="919401"/>
          </a:xfrm>
          <a:prstGeom prst="wedgeRoundRectCallout">
            <a:avLst>
              <a:gd name="adj1" fmla="val -66142"/>
              <a:gd name="adj2" fmla="val 52399"/>
              <a:gd name="adj3" fmla="val 16667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Left shift (&lt;&lt;) operator is equivalent to multiplication by 2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8931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Bitwise operators tricks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1308" y="757213"/>
            <a:ext cx="8783617" cy="2172281"/>
            <a:chOff x="141308" y="900088"/>
            <a:chExt cx="8783617" cy="217228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3D3284F-95E2-4F26-9D5F-AAD352CF22BD}"/>
                </a:ext>
              </a:extLst>
            </p:cNvPr>
            <p:cNvSpPr/>
            <p:nvPr/>
          </p:nvSpPr>
          <p:spPr>
            <a:xfrm>
              <a:off x="141309" y="1287265"/>
              <a:ext cx="8783616" cy="17851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200" dirty="0">
                  <a:latin typeface="Consolas" panose="020B0609020204030204" pitchFamily="49" charset="0"/>
                </a:rPr>
                <a:t>void main()</a:t>
              </a:r>
            </a:p>
            <a:p>
              <a:r>
                <a:rPr lang="en-US" sz="2200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2200" dirty="0">
                  <a:latin typeface="Consolas" panose="020B0609020204030204" pitchFamily="49" charset="0"/>
                </a:rPr>
                <a:t>    int n = 10;</a:t>
              </a:r>
            </a:p>
            <a:p>
              <a:r>
                <a:rPr lang="en-US" sz="2200" dirty="0">
                  <a:latin typeface="Consolas" panose="020B0609020204030204" pitchFamily="49" charset="0"/>
                </a:rPr>
                <a:t>    n &amp; 1? printf("ODD number"): printf("EVEN number");</a:t>
              </a:r>
            </a:p>
            <a:p>
              <a:r>
                <a:rPr lang="en-US" sz="2200" dirty="0">
                  <a:latin typeface="Consolas" panose="020B0609020204030204" pitchFamily="49" charset="0"/>
                </a:rPr>
                <a:t>}</a:t>
              </a:r>
              <a:endParaRPr lang="pt-BR" sz="2200" dirty="0">
                <a:latin typeface="Consolas" panose="020B0609020204030204" pitchFamily="49" charset="0"/>
              </a:endParaRPr>
            </a:p>
          </p:txBody>
        </p:sp>
        <p:sp>
          <p:nvSpPr>
            <p:cNvPr id="6" name="Rectangle: Top Corners Rounded 6">
              <a:extLst>
                <a:ext uri="{FF2B5EF4-FFF2-40B4-BE49-F238E27FC236}">
                  <a16:creationId xmlns:a16="http://schemas.microsoft.com/office/drawing/2014/main" id="{7DE2E865-9E82-412F-B6BA-A643E4B60DC8}"/>
                </a:ext>
              </a:extLst>
            </p:cNvPr>
            <p:cNvSpPr/>
            <p:nvPr/>
          </p:nvSpPr>
          <p:spPr>
            <a:xfrm>
              <a:off x="141308" y="900088"/>
              <a:ext cx="1555061" cy="387177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2400" dirty="0">
                  <a:solidFill>
                    <a:srgbClr val="FFC000"/>
                  </a:solidFill>
                </a:rPr>
                <a:t>Example</a:t>
              </a:r>
            </a:p>
          </p:txBody>
        </p:sp>
      </p:grpSp>
      <p:sp>
        <p:nvSpPr>
          <p:cNvPr id="7" name="Rounded Rectangular Callout 6"/>
          <p:cNvSpPr/>
          <p:nvPr/>
        </p:nvSpPr>
        <p:spPr>
          <a:xfrm>
            <a:off x="9461143" y="1058147"/>
            <a:ext cx="2599921" cy="1736646"/>
          </a:xfrm>
          <a:prstGeom prst="wedgeRoundRectCallout">
            <a:avLst>
              <a:gd name="adj1" fmla="val -70619"/>
              <a:gd name="adj2" fmla="val -15733"/>
              <a:gd name="adj3" fmla="val 16667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Use bitwise AND (&amp;) operator to check even or odd number</a:t>
            </a:r>
            <a:endParaRPr lang="en-IN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1308" y="3137658"/>
            <a:ext cx="8783617" cy="2510835"/>
            <a:chOff x="141308" y="900088"/>
            <a:chExt cx="8783617" cy="251083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D3284F-95E2-4F26-9D5F-AAD352CF22BD}"/>
                </a:ext>
              </a:extLst>
            </p:cNvPr>
            <p:cNvSpPr/>
            <p:nvPr/>
          </p:nvSpPr>
          <p:spPr>
            <a:xfrm>
              <a:off x="141309" y="1287265"/>
              <a:ext cx="8783616" cy="21236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pt-BR" sz="2200" dirty="0">
                  <a:latin typeface="Consolas" panose="020B0609020204030204" pitchFamily="49" charset="0"/>
                </a:rPr>
                <a:t>void main() </a:t>
              </a:r>
            </a:p>
            <a:p>
              <a:r>
                <a:rPr lang="pt-BR" sz="2200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pt-BR" sz="2200" dirty="0">
                  <a:latin typeface="Consolas" panose="020B0609020204030204" pitchFamily="49" charset="0"/>
                </a:rPr>
                <a:t>	int num1 = 10;</a:t>
              </a:r>
            </a:p>
            <a:p>
              <a:r>
                <a:rPr lang="pt-BR" sz="2200" dirty="0">
                  <a:latin typeface="Consolas" panose="020B0609020204030204" pitchFamily="49" charset="0"/>
                </a:rPr>
                <a:t>	int num2 = 10;</a:t>
              </a:r>
            </a:p>
            <a:p>
              <a:r>
                <a:rPr lang="pt-BR" sz="2200" dirty="0">
                  <a:latin typeface="Consolas" panose="020B0609020204030204" pitchFamily="49" charset="0"/>
                </a:rPr>
                <a:t>	num1^num2 ? printf("Not Equal"): printf("Equal");</a:t>
              </a:r>
            </a:p>
            <a:p>
              <a:r>
                <a:rPr lang="pt-BR" sz="22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4" name="Rectangle: Top Corners Rounded 6">
              <a:extLst>
                <a:ext uri="{FF2B5EF4-FFF2-40B4-BE49-F238E27FC236}">
                  <a16:creationId xmlns:a16="http://schemas.microsoft.com/office/drawing/2014/main" id="{7DE2E865-9E82-412F-B6BA-A643E4B60DC8}"/>
                </a:ext>
              </a:extLst>
            </p:cNvPr>
            <p:cNvSpPr/>
            <p:nvPr/>
          </p:nvSpPr>
          <p:spPr>
            <a:xfrm>
              <a:off x="141308" y="900088"/>
              <a:ext cx="1555061" cy="387177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2400" dirty="0">
                  <a:solidFill>
                    <a:srgbClr val="FFC000"/>
                  </a:solidFill>
                </a:rPr>
                <a:t>Example</a:t>
              </a:r>
            </a:p>
          </p:txBody>
        </p:sp>
      </p:grpSp>
      <p:sp>
        <p:nvSpPr>
          <p:cNvPr id="15" name="Rounded Rectangular Callout 14"/>
          <p:cNvSpPr/>
          <p:nvPr/>
        </p:nvSpPr>
        <p:spPr>
          <a:xfrm>
            <a:off x="9461142" y="3524835"/>
            <a:ext cx="2599921" cy="1736646"/>
          </a:xfrm>
          <a:prstGeom prst="wedgeRoundRectCallout">
            <a:avLst>
              <a:gd name="adj1" fmla="val -70619"/>
              <a:gd name="adj2" fmla="val -15733"/>
              <a:gd name="adj3" fmla="val 16667"/>
            </a:avLst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Use bitwise XOR (^) operator to check equality of two numbers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0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Special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68212" y="1069763"/>
          <a:ext cx="11047512" cy="914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31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4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&amp;</a:t>
                      </a:r>
                      <a:endParaRPr lang="en-IN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Address operator</a:t>
                      </a:r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, it is used to determine address of the variable.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468211" y="1984163"/>
          <a:ext cx="11047513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3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Pointer operator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, it is used to declare pointer variable and to get value from it.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68210" y="2441363"/>
          <a:ext cx="11047514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3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6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Comma operator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IN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It is used to link the related expressions together.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468210" y="2898563"/>
          <a:ext cx="11047514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3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6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sizeof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It returns the number of bytes the operand occupies.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468210" y="3355763"/>
          <a:ext cx="11047512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31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member selection operator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IN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used in structure.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468210" y="3812963"/>
          <a:ext cx="11047512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31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1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-&gt;</a:t>
                      </a:r>
                      <a:endParaRPr lang="en-IN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kern="12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member selection operator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</a:rPr>
                        <a:t>, used in pointer to structure.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33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Exercise: What is output?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663397" y="909614"/>
            <a:ext cx="4523055" cy="2024943"/>
            <a:chOff x="141308" y="900088"/>
            <a:chExt cx="4889554" cy="30771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3D3284F-95E2-4F26-9D5F-AAD352CF22BD}"/>
                </a:ext>
              </a:extLst>
            </p:cNvPr>
            <p:cNvSpPr/>
            <p:nvPr/>
          </p:nvSpPr>
          <p:spPr>
            <a:xfrm>
              <a:off x="141308" y="1339449"/>
              <a:ext cx="4889554" cy="26377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void main(){</a:t>
              </a:r>
            </a:p>
            <a:p>
              <a:r>
                <a:rPr lang="en-US" sz="2000" dirty="0">
                  <a:latin typeface="Consolas" panose="020B0609020204030204" pitchFamily="49" charset="0"/>
                </a:rPr>
                <a:t>  </a:t>
              </a:r>
              <a:r>
                <a:rPr lang="en-US" sz="2000" dirty="0" err="1">
                  <a:latin typeface="Consolas" panose="020B0609020204030204" pitchFamily="49" charset="0"/>
                </a:rPr>
                <a:t>int</a:t>
              </a:r>
              <a:r>
                <a:rPr lang="en-US" sz="2000" dirty="0">
                  <a:latin typeface="Consolas" panose="020B0609020204030204" pitchFamily="49" charset="0"/>
                </a:rPr>
                <a:t> a=5,b=10,c=0;</a:t>
              </a:r>
            </a:p>
            <a:p>
              <a:r>
                <a:rPr lang="en-US" sz="2000" dirty="0">
                  <a:latin typeface="Consolas" panose="020B0609020204030204" pitchFamily="49" charset="0"/>
                </a:rPr>
                <a:t>  c=(a++&amp;&amp;++b)||c;</a:t>
              </a:r>
            </a:p>
            <a:p>
              <a:r>
                <a:rPr lang="en-US" sz="2000" dirty="0">
                  <a:latin typeface="Consolas" panose="020B0609020204030204" pitchFamily="49" charset="0"/>
                </a:rPr>
                <a:t>  </a:t>
              </a:r>
              <a:r>
                <a:rPr lang="en-US" sz="2000" dirty="0" err="1">
                  <a:latin typeface="Consolas" panose="020B0609020204030204" pitchFamily="49" charset="0"/>
                </a:rPr>
                <a:t>printf</a:t>
              </a:r>
              <a:r>
                <a:rPr lang="en-US" sz="2000" dirty="0">
                  <a:latin typeface="Consolas" panose="020B0609020204030204" pitchFamily="49" charset="0"/>
                </a:rPr>
                <a:t>("%d %d %d",</a:t>
              </a:r>
              <a:r>
                <a:rPr lang="en-US" sz="2000" dirty="0" err="1">
                  <a:latin typeface="Consolas" panose="020B0609020204030204" pitchFamily="49" charset="0"/>
                </a:rPr>
                <a:t>a,b,c</a:t>
              </a:r>
              <a:r>
                <a:rPr lang="en-US" sz="2000" dirty="0"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000" dirty="0">
                  <a:latin typeface="Consolas" panose="020B0609020204030204" pitchFamily="49" charset="0"/>
                </a:rPr>
                <a:t>}</a:t>
              </a:r>
            </a:p>
            <a:p>
              <a:endParaRPr lang="pt-BR" sz="2200" dirty="0">
                <a:latin typeface="Consolas" panose="020B0609020204030204" pitchFamily="49" charset="0"/>
              </a:endParaRPr>
            </a:p>
          </p:txBody>
        </p:sp>
        <p:sp>
          <p:nvSpPr>
            <p:cNvPr id="6" name="Rectangle: Top Corners Rounded 6">
              <a:extLst>
                <a:ext uri="{FF2B5EF4-FFF2-40B4-BE49-F238E27FC236}">
                  <a16:creationId xmlns:a16="http://schemas.microsoft.com/office/drawing/2014/main" id="{7DE2E865-9E82-412F-B6BA-A643E4B60DC8}"/>
                </a:ext>
              </a:extLst>
            </p:cNvPr>
            <p:cNvSpPr/>
            <p:nvPr/>
          </p:nvSpPr>
          <p:spPr>
            <a:xfrm>
              <a:off x="141308" y="900088"/>
              <a:ext cx="2822705" cy="439361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2400" dirty="0">
                  <a:solidFill>
                    <a:srgbClr val="FFC000"/>
                  </a:solidFill>
                </a:rPr>
                <a:t>Example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46108" y="3676881"/>
            <a:ext cx="4523056" cy="1920341"/>
            <a:chOff x="141308" y="900088"/>
            <a:chExt cx="4889555" cy="257159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D3284F-95E2-4F26-9D5F-AAD352CF22BD}"/>
                </a:ext>
              </a:extLst>
            </p:cNvPr>
            <p:cNvSpPr/>
            <p:nvPr/>
          </p:nvSpPr>
          <p:spPr>
            <a:xfrm>
              <a:off x="141309" y="1287266"/>
              <a:ext cx="4889554" cy="21844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void main(){</a:t>
              </a:r>
            </a:p>
            <a:p>
              <a:r>
                <a:rPr lang="en-US" sz="2000" dirty="0">
                  <a:latin typeface="Consolas" panose="020B0609020204030204" pitchFamily="49" charset="0"/>
                </a:rPr>
                <a:t>  </a:t>
              </a:r>
              <a:r>
                <a:rPr lang="en-US" sz="2000" dirty="0" err="1">
                  <a:latin typeface="Consolas" panose="020B0609020204030204" pitchFamily="49" charset="0"/>
                </a:rPr>
                <a:t>int</a:t>
              </a:r>
              <a:r>
                <a:rPr lang="en-US" sz="2000" dirty="0">
                  <a:latin typeface="Consolas" panose="020B0609020204030204" pitchFamily="49" charset="0"/>
                </a:rPr>
                <a:t> a=5;</a:t>
              </a:r>
            </a:p>
            <a:p>
              <a:r>
                <a:rPr lang="en-US" sz="2000" dirty="0">
                  <a:latin typeface="Consolas" panose="020B0609020204030204" pitchFamily="49" charset="0"/>
                </a:rPr>
                <a:t>  a+=(</a:t>
              </a:r>
              <a:r>
                <a:rPr lang="en-US" sz="2000" dirty="0" err="1">
                  <a:latin typeface="Consolas" panose="020B0609020204030204" pitchFamily="49" charset="0"/>
                </a:rPr>
                <a:t>a,a</a:t>
              </a:r>
              <a:r>
                <a:rPr lang="en-US" sz="2000" dirty="0">
                  <a:latin typeface="Consolas" panose="020B0609020204030204" pitchFamily="49" charset="0"/>
                </a:rPr>
                <a:t>+=15,a*10);</a:t>
              </a:r>
            </a:p>
            <a:p>
              <a:r>
                <a:rPr lang="en-US" sz="2000" dirty="0">
                  <a:latin typeface="Consolas" panose="020B0609020204030204" pitchFamily="49" charset="0"/>
                </a:rPr>
                <a:t>  </a:t>
              </a:r>
              <a:r>
                <a:rPr lang="en-US" sz="2000" dirty="0" err="1">
                  <a:latin typeface="Consolas" panose="020B0609020204030204" pitchFamily="49" charset="0"/>
                </a:rPr>
                <a:t>printf</a:t>
              </a:r>
              <a:r>
                <a:rPr lang="en-US" sz="2000" dirty="0">
                  <a:latin typeface="Consolas" panose="020B0609020204030204" pitchFamily="49" charset="0"/>
                </a:rPr>
                <a:t>("%</a:t>
              </a:r>
              <a:r>
                <a:rPr lang="en-US" sz="2000" dirty="0" err="1">
                  <a:latin typeface="Consolas" panose="020B0609020204030204" pitchFamily="49" charset="0"/>
                </a:rPr>
                <a:t>d",a</a:t>
              </a:r>
              <a:r>
                <a:rPr lang="en-US" sz="2000" dirty="0"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000" dirty="0">
                  <a:latin typeface="Consolas" panose="020B0609020204030204" pitchFamily="49" charset="0"/>
                </a:rPr>
                <a:t>}</a:t>
              </a:r>
              <a:endParaRPr lang="pt-BR" sz="2200" dirty="0">
                <a:latin typeface="Consolas" panose="020B0609020204030204" pitchFamily="49" charset="0"/>
              </a:endParaRPr>
            </a:p>
          </p:txBody>
        </p:sp>
        <p:sp>
          <p:nvSpPr>
            <p:cNvPr id="17" name="Rectangle: Top Corners Rounded 6">
              <a:extLst>
                <a:ext uri="{FF2B5EF4-FFF2-40B4-BE49-F238E27FC236}">
                  <a16:creationId xmlns:a16="http://schemas.microsoft.com/office/drawing/2014/main" id="{7DE2E865-9E82-412F-B6BA-A643E4B60DC8}"/>
                </a:ext>
              </a:extLst>
            </p:cNvPr>
            <p:cNvSpPr/>
            <p:nvPr/>
          </p:nvSpPr>
          <p:spPr>
            <a:xfrm>
              <a:off x="141308" y="900088"/>
              <a:ext cx="2822705" cy="394638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2400" dirty="0">
                  <a:solidFill>
                    <a:srgbClr val="FFC000"/>
                  </a:solidFill>
                </a:rPr>
                <a:t>Example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6108" y="1062014"/>
            <a:ext cx="4523056" cy="1990603"/>
            <a:chOff x="141308" y="900088"/>
            <a:chExt cx="4889555" cy="266568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3D3284F-95E2-4F26-9D5F-AAD352CF22BD}"/>
                </a:ext>
              </a:extLst>
            </p:cNvPr>
            <p:cNvSpPr/>
            <p:nvPr/>
          </p:nvSpPr>
          <p:spPr>
            <a:xfrm>
              <a:off x="141309" y="1287265"/>
              <a:ext cx="4889554" cy="22785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void main(){</a:t>
              </a:r>
            </a:p>
            <a:p>
              <a:r>
                <a:rPr lang="en-US" sz="2000" dirty="0">
                  <a:latin typeface="Consolas" panose="020B0609020204030204" pitchFamily="49" charset="0"/>
                </a:rPr>
                <a:t>  </a:t>
              </a:r>
              <a:r>
                <a:rPr lang="en-US" sz="2000" dirty="0" err="1">
                  <a:latin typeface="Consolas" panose="020B0609020204030204" pitchFamily="49" charset="0"/>
                </a:rPr>
                <a:t>int</a:t>
              </a:r>
              <a:r>
                <a:rPr lang="en-US" sz="2000" dirty="0">
                  <a:latin typeface="Consolas" panose="020B0609020204030204" pitchFamily="49" charset="0"/>
                </a:rPr>
                <a:t> a=5,b=10,c=0;</a:t>
              </a:r>
            </a:p>
            <a:p>
              <a:r>
                <a:rPr lang="en-US" sz="2000" dirty="0">
                  <a:latin typeface="Consolas" panose="020B0609020204030204" pitchFamily="49" charset="0"/>
                </a:rPr>
                <a:t>  c=!(a++&amp;&amp;++b)||</a:t>
              </a:r>
              <a:r>
                <a:rPr lang="en-US" sz="2000" dirty="0" err="1">
                  <a:latin typeface="Consolas" panose="020B0609020204030204" pitchFamily="49" charset="0"/>
                </a:rPr>
                <a:t>c++</a:t>
              </a:r>
              <a:r>
                <a:rPr lang="en-US" sz="2000" dirty="0"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2000" dirty="0">
                  <a:latin typeface="Consolas" panose="020B0609020204030204" pitchFamily="49" charset="0"/>
                </a:rPr>
                <a:t>  </a:t>
              </a:r>
              <a:r>
                <a:rPr lang="en-US" sz="2000" dirty="0" err="1">
                  <a:latin typeface="Consolas" panose="020B0609020204030204" pitchFamily="49" charset="0"/>
                </a:rPr>
                <a:t>printf</a:t>
              </a:r>
              <a:r>
                <a:rPr lang="en-US" sz="2000" dirty="0">
                  <a:latin typeface="Consolas" panose="020B0609020204030204" pitchFamily="49" charset="0"/>
                </a:rPr>
                <a:t>("%d %d %d",</a:t>
              </a:r>
              <a:r>
                <a:rPr lang="en-US" sz="2000" dirty="0" err="1">
                  <a:latin typeface="Consolas" panose="020B0609020204030204" pitchFamily="49" charset="0"/>
                </a:rPr>
                <a:t>a,b,c</a:t>
              </a:r>
              <a:r>
                <a:rPr lang="en-US" sz="2000" dirty="0"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000" dirty="0">
                  <a:latin typeface="Consolas" panose="020B0609020204030204" pitchFamily="49" charset="0"/>
                </a:rPr>
                <a:t>}</a:t>
              </a:r>
            </a:p>
            <a:p>
              <a:endParaRPr lang="pt-BR" sz="2200" dirty="0">
                <a:latin typeface="Consolas" panose="020B0609020204030204" pitchFamily="49" charset="0"/>
              </a:endParaRPr>
            </a:p>
          </p:txBody>
        </p:sp>
        <p:sp>
          <p:nvSpPr>
            <p:cNvPr id="20" name="Rectangle: Top Corners Rounded 6">
              <a:extLst>
                <a:ext uri="{FF2B5EF4-FFF2-40B4-BE49-F238E27FC236}">
                  <a16:creationId xmlns:a16="http://schemas.microsoft.com/office/drawing/2014/main" id="{7DE2E865-9E82-412F-B6BA-A643E4B60DC8}"/>
                </a:ext>
              </a:extLst>
            </p:cNvPr>
            <p:cNvSpPr/>
            <p:nvPr/>
          </p:nvSpPr>
          <p:spPr>
            <a:xfrm>
              <a:off x="141308" y="900088"/>
              <a:ext cx="2822705" cy="394638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2400" dirty="0">
                  <a:solidFill>
                    <a:srgbClr val="FFC000"/>
                  </a:solidFill>
                </a:rPr>
                <a:t>Example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63396" y="3676881"/>
            <a:ext cx="4523056" cy="1920341"/>
            <a:chOff x="141308" y="900088"/>
            <a:chExt cx="4889555" cy="257159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3D3284F-95E2-4F26-9D5F-AAD352CF22BD}"/>
                </a:ext>
              </a:extLst>
            </p:cNvPr>
            <p:cNvSpPr/>
            <p:nvPr/>
          </p:nvSpPr>
          <p:spPr>
            <a:xfrm>
              <a:off x="141309" y="1287266"/>
              <a:ext cx="4889554" cy="21844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void main(){</a:t>
              </a:r>
            </a:p>
            <a:p>
              <a:r>
                <a:rPr lang="en-US" sz="2000" dirty="0">
                  <a:latin typeface="Consolas" panose="020B0609020204030204" pitchFamily="49" charset="0"/>
                </a:rPr>
                <a:t>  </a:t>
              </a:r>
              <a:r>
                <a:rPr lang="en-US" sz="2000" dirty="0" err="1">
                  <a:latin typeface="Consolas" panose="020B0609020204030204" pitchFamily="49" charset="0"/>
                </a:rPr>
                <a:t>int</a:t>
              </a:r>
              <a:r>
                <a:rPr lang="en-US" sz="2000" dirty="0">
                  <a:latin typeface="Consolas" panose="020B0609020204030204" pitchFamily="49" charset="0"/>
                </a:rPr>
                <a:t> a=5;</a:t>
              </a:r>
            </a:p>
            <a:p>
              <a:r>
                <a:rPr lang="en-US" sz="2000" dirty="0">
                  <a:latin typeface="Consolas" panose="020B0609020204030204" pitchFamily="49" charset="0"/>
                </a:rPr>
                <a:t>  a=a++;</a:t>
              </a:r>
            </a:p>
            <a:p>
              <a:r>
                <a:rPr lang="en-US" sz="2000" dirty="0">
                  <a:latin typeface="Consolas" panose="020B0609020204030204" pitchFamily="49" charset="0"/>
                </a:rPr>
                <a:t>  </a:t>
              </a:r>
              <a:r>
                <a:rPr lang="en-US" sz="2000" dirty="0" err="1">
                  <a:latin typeface="Consolas" panose="020B0609020204030204" pitchFamily="49" charset="0"/>
                </a:rPr>
                <a:t>printf</a:t>
              </a:r>
              <a:r>
                <a:rPr lang="en-US" sz="2000" dirty="0">
                  <a:latin typeface="Consolas" panose="020B0609020204030204" pitchFamily="49" charset="0"/>
                </a:rPr>
                <a:t>("%</a:t>
              </a:r>
              <a:r>
                <a:rPr lang="en-US" sz="2000" dirty="0" err="1">
                  <a:latin typeface="Consolas" panose="020B0609020204030204" pitchFamily="49" charset="0"/>
                </a:rPr>
                <a:t>d",a</a:t>
              </a:r>
              <a:r>
                <a:rPr lang="en-US" sz="2000" dirty="0"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2000" dirty="0">
                  <a:latin typeface="Consolas" panose="020B0609020204030204" pitchFamily="49" charset="0"/>
                </a:rPr>
                <a:t>}</a:t>
              </a:r>
              <a:endParaRPr lang="pt-BR" sz="2200" dirty="0">
                <a:latin typeface="Consolas" panose="020B0609020204030204" pitchFamily="49" charset="0"/>
              </a:endParaRPr>
            </a:p>
          </p:txBody>
        </p:sp>
        <p:sp>
          <p:nvSpPr>
            <p:cNvPr id="23" name="Rectangle: Top Corners Rounded 6">
              <a:extLst>
                <a:ext uri="{FF2B5EF4-FFF2-40B4-BE49-F238E27FC236}">
                  <a16:creationId xmlns:a16="http://schemas.microsoft.com/office/drawing/2014/main" id="{7DE2E865-9E82-412F-B6BA-A643E4B60DC8}"/>
                </a:ext>
              </a:extLst>
            </p:cNvPr>
            <p:cNvSpPr/>
            <p:nvPr/>
          </p:nvSpPr>
          <p:spPr>
            <a:xfrm>
              <a:off x="141308" y="900088"/>
              <a:ext cx="2822705" cy="394638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2400" dirty="0">
                  <a:solidFill>
                    <a:srgbClr val="FFC000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65519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877165"/>
            <a:ext cx="11295495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Arithmetic Expressions &amp; Evaluation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5938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expression is a combination of operators, constants and variables. </a:t>
            </a:r>
          </a:p>
          <a:p>
            <a:r>
              <a:rPr lang="en-IN" dirty="0"/>
              <a:t>An expression may consist of one or more operands, and zero or more operators to produce a value.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63137" y="3557896"/>
            <a:ext cx="3609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answer   =    a    +    b    *    c; </a:t>
            </a:r>
          </a:p>
        </p:txBody>
      </p:sp>
      <p:sp>
        <p:nvSpPr>
          <p:cNvPr id="5" name="Rectangle 4"/>
          <p:cNvSpPr/>
          <p:nvPr/>
        </p:nvSpPr>
        <p:spPr>
          <a:xfrm>
            <a:off x="3772804" y="2547029"/>
            <a:ext cx="1371600" cy="3657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  <a:latin typeface="Consolas" panose="020B0609020204030204" pitchFamily="49" charset="0"/>
              </a:rPr>
              <a:t>Operand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840195" y="4769731"/>
            <a:ext cx="274320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b="1" dirty="0">
                <a:latin typeface="Consolas" panose="020B0609020204030204" pitchFamily="49" charset="0"/>
              </a:rPr>
              <a:t>Variable to store the expression value </a:t>
            </a:r>
          </a:p>
        </p:txBody>
      </p:sp>
      <p:cxnSp>
        <p:nvCxnSpPr>
          <p:cNvPr id="7" name="Elbow Connector 6"/>
          <p:cNvCxnSpPr/>
          <p:nvPr/>
        </p:nvCxnSpPr>
        <p:spPr>
          <a:xfrm rot="5400000" flipH="1" flipV="1">
            <a:off x="3324814" y="4063631"/>
            <a:ext cx="851191" cy="5610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94258" y="2550514"/>
            <a:ext cx="1371600" cy="3657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  <a:latin typeface="Consolas" panose="020B0609020204030204" pitchFamily="49" charset="0"/>
              </a:rPr>
              <a:t>Operand 2</a:t>
            </a:r>
          </a:p>
        </p:txBody>
      </p:sp>
      <p:sp>
        <p:nvSpPr>
          <p:cNvPr id="9" name="Rectangle 8"/>
          <p:cNvSpPr/>
          <p:nvPr/>
        </p:nvSpPr>
        <p:spPr>
          <a:xfrm>
            <a:off x="6615712" y="2561011"/>
            <a:ext cx="1371600" cy="3657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FFC000"/>
                </a:solidFill>
                <a:latin typeface="Consolas" panose="020B0609020204030204" pitchFamily="49" charset="0"/>
              </a:rPr>
              <a:t>Operand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18152" y="4763227"/>
            <a:ext cx="1645920" cy="7078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Operator  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05068" y="4762277"/>
            <a:ext cx="149733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Operator 2</a:t>
            </a:r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4797158" y="4238626"/>
            <a:ext cx="928205" cy="134004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16200000" flipV="1">
            <a:off x="5902803" y="3914490"/>
            <a:ext cx="995743" cy="72679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/>
          <p:nvPr/>
        </p:nvCxnSpPr>
        <p:spPr>
          <a:xfrm rot="16200000" flipH="1">
            <a:off x="4304444" y="3014721"/>
            <a:ext cx="737457" cy="540734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>
            <a:off x="5329309" y="3277536"/>
            <a:ext cx="675615" cy="4990"/>
          </a:xfrm>
          <a:prstGeom prst="bentConnector3">
            <a:avLst>
              <a:gd name="adj1" fmla="val 2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>
            <a:off x="6351523" y="2987892"/>
            <a:ext cx="723476" cy="625171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60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190598" cy="5590565"/>
          </a:xfrm>
        </p:spPr>
        <p:txBody>
          <a:bodyPr/>
          <a:lstStyle/>
          <a:p>
            <a:r>
              <a:rPr lang="en-IN" dirty="0"/>
              <a:t>When there are multiple operators in an expression, they are evaluated according to their precedence and associativity. </a:t>
            </a:r>
          </a:p>
          <a:p>
            <a:r>
              <a:rPr lang="en-IN" dirty="0"/>
              <a:t>While evaluating an arithmetic statement, some issues may cope up. For example, does the expression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 * x – 3 * y</a:t>
            </a:r>
            <a:r>
              <a:rPr lang="en-IN" dirty="0"/>
              <a:t> correspond to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(2x)-(3y) </a:t>
            </a:r>
            <a:r>
              <a:rPr lang="en-IN" dirty="0"/>
              <a:t>or to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2(x-3y)</a:t>
            </a:r>
            <a:r>
              <a:rPr lang="en-IN" dirty="0"/>
              <a:t>?</a:t>
            </a:r>
          </a:p>
          <a:p>
            <a:r>
              <a:rPr lang="en-IN" dirty="0"/>
              <a:t>An expression is evaluated based on the </a:t>
            </a:r>
            <a:r>
              <a:rPr lang="en-IN" dirty="0">
                <a:solidFill>
                  <a:srgbClr val="C00000"/>
                </a:solidFill>
              </a:rPr>
              <a:t>operator precedence and associativity</a:t>
            </a:r>
            <a:r>
              <a:rPr lang="en-IN" dirty="0"/>
              <a:t>.</a:t>
            </a:r>
          </a:p>
          <a:p>
            <a:endParaRPr lang="en-US" dirty="0"/>
          </a:p>
        </p:txBody>
      </p:sp>
      <p:pic>
        <p:nvPicPr>
          <p:cNvPr id="1026" name="Picture 2" descr="Operators Precedence and Associativity in C with Table | Codinge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861" y="711201"/>
            <a:ext cx="5702056" cy="576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04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expression is evaluated based on the </a:t>
            </a:r>
            <a:r>
              <a:rPr lang="en-IN" dirty="0">
                <a:solidFill>
                  <a:srgbClr val="C00000"/>
                </a:solidFill>
              </a:rPr>
              <a:t>operator precedence and associativity</a:t>
            </a:r>
            <a:r>
              <a:rPr lang="en-IN" dirty="0"/>
              <a:t>. </a:t>
            </a:r>
          </a:p>
          <a:p>
            <a:r>
              <a:rPr lang="en-IN" dirty="0"/>
              <a:t>When there are multiple operators in an expression, they are evaluated according to their precedence and associativity.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precedence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Precedence of an operator is its </a:t>
            </a:r>
            <a:r>
              <a:rPr lang="en-IN" dirty="0">
                <a:solidFill>
                  <a:srgbClr val="C00000"/>
                </a:solidFill>
              </a:rPr>
              <a:t>priority </a:t>
            </a:r>
            <a:r>
              <a:rPr lang="en-IN" dirty="0"/>
              <a:t>in an expression for evaluation.</a:t>
            </a:r>
          </a:p>
          <a:p>
            <a:r>
              <a:rPr lang="en-IN" dirty="0"/>
              <a:t>The operator with higher precedence is evaluated first and the operator with the least precedence is evaluated last.</a:t>
            </a:r>
          </a:p>
          <a:p>
            <a:r>
              <a:rPr lang="en-IN" dirty="0"/>
              <a:t>Operator precedence is why the expression </a:t>
            </a:r>
            <a:r>
              <a:rPr lang="en-IN" dirty="0">
                <a:solidFill>
                  <a:srgbClr val="C00000"/>
                </a:solidFill>
              </a:rPr>
              <a:t>5 + 3 * 2 </a:t>
            </a:r>
            <a:r>
              <a:rPr lang="en-IN" dirty="0"/>
              <a:t>is calculated as </a:t>
            </a:r>
            <a:r>
              <a:rPr lang="en-IN" dirty="0">
                <a:solidFill>
                  <a:srgbClr val="C00000"/>
                </a:solidFill>
              </a:rPr>
              <a:t>5 + (3 * 2), </a:t>
            </a:r>
            <a:r>
              <a:rPr lang="en-IN" dirty="0"/>
              <a:t>giving </a:t>
            </a:r>
            <a:r>
              <a:rPr lang="en-IN" dirty="0">
                <a:solidFill>
                  <a:srgbClr val="C00000"/>
                </a:solidFill>
              </a:rPr>
              <a:t>11</a:t>
            </a:r>
            <a:r>
              <a:rPr lang="en-IN" dirty="0"/>
              <a:t>, and not as </a:t>
            </a:r>
            <a:r>
              <a:rPr lang="en-IN" dirty="0">
                <a:solidFill>
                  <a:srgbClr val="C00000"/>
                </a:solidFill>
              </a:rPr>
              <a:t>(5 + 3) * 2</a:t>
            </a:r>
            <a:r>
              <a:rPr lang="en-IN" dirty="0"/>
              <a:t>, giving </a:t>
            </a:r>
            <a:r>
              <a:rPr lang="en-IN" dirty="0">
                <a:solidFill>
                  <a:srgbClr val="C00000"/>
                </a:solidFill>
              </a:rPr>
              <a:t>16</a:t>
            </a:r>
            <a:r>
              <a:rPr lang="en-IN" dirty="0"/>
              <a:t>.</a:t>
            </a:r>
          </a:p>
          <a:p>
            <a:r>
              <a:rPr lang="en-IN" dirty="0"/>
              <a:t>We say that the multiplication operator </a:t>
            </a:r>
            <a:r>
              <a:rPr lang="en-IN" dirty="0">
                <a:solidFill>
                  <a:srgbClr val="C00000"/>
                </a:solidFill>
              </a:rPr>
              <a:t>(*)</a:t>
            </a:r>
            <a:r>
              <a:rPr lang="en-IN" dirty="0"/>
              <a:t> has higher "precedence" or "priority" than the addition operator </a:t>
            </a:r>
            <a:r>
              <a:rPr lang="en-IN" dirty="0">
                <a:solidFill>
                  <a:srgbClr val="C00000"/>
                </a:solidFill>
              </a:rPr>
              <a:t>(+)</a:t>
            </a:r>
            <a:r>
              <a:rPr lang="en-IN" dirty="0"/>
              <a:t>, so the multiplication must be performed first.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associativity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Associativity is the </a:t>
            </a:r>
            <a:r>
              <a:rPr lang="en-IN" dirty="0">
                <a:solidFill>
                  <a:srgbClr val="C00000"/>
                </a:solidFill>
              </a:rPr>
              <a:t>left-to-right</a:t>
            </a:r>
            <a:r>
              <a:rPr lang="en-IN" dirty="0"/>
              <a:t> or </a:t>
            </a:r>
            <a:r>
              <a:rPr lang="en-IN" dirty="0">
                <a:solidFill>
                  <a:srgbClr val="C00000"/>
                </a:solidFill>
              </a:rPr>
              <a:t>right-to-left</a:t>
            </a:r>
            <a:r>
              <a:rPr lang="en-IN" dirty="0"/>
              <a:t> order for grouping operands to operators that have the same precedence.</a:t>
            </a:r>
          </a:p>
          <a:p>
            <a:r>
              <a:rPr lang="en-IN" dirty="0"/>
              <a:t>Operator associativity is why the expression </a:t>
            </a:r>
            <a:r>
              <a:rPr lang="en-IN" dirty="0">
                <a:solidFill>
                  <a:srgbClr val="C00000"/>
                </a:solidFill>
              </a:rPr>
              <a:t>8 - 3 - 2 </a:t>
            </a:r>
            <a:r>
              <a:rPr lang="en-IN" dirty="0"/>
              <a:t>is calculated as </a:t>
            </a:r>
            <a:r>
              <a:rPr lang="en-IN" dirty="0">
                <a:solidFill>
                  <a:srgbClr val="C00000"/>
                </a:solidFill>
              </a:rPr>
              <a:t>(8 - 3) - 2</a:t>
            </a:r>
            <a:r>
              <a:rPr lang="en-IN" dirty="0"/>
              <a:t>, giving </a:t>
            </a:r>
            <a:r>
              <a:rPr lang="en-IN" dirty="0">
                <a:solidFill>
                  <a:srgbClr val="C00000"/>
                </a:solidFill>
              </a:rPr>
              <a:t>3</a:t>
            </a:r>
            <a:r>
              <a:rPr lang="en-IN" dirty="0"/>
              <a:t>, and not as </a:t>
            </a:r>
            <a:r>
              <a:rPr lang="en-IN" dirty="0">
                <a:solidFill>
                  <a:srgbClr val="C00000"/>
                </a:solidFill>
              </a:rPr>
              <a:t>8 - (3 - 2)</a:t>
            </a:r>
            <a:r>
              <a:rPr lang="en-IN" dirty="0"/>
              <a:t>, giving </a:t>
            </a:r>
            <a:r>
              <a:rPr lang="en-IN" dirty="0">
                <a:solidFill>
                  <a:srgbClr val="C00000"/>
                </a:solidFill>
              </a:rPr>
              <a:t>7</a:t>
            </a:r>
            <a:r>
              <a:rPr lang="en-IN" dirty="0"/>
              <a:t>.</a:t>
            </a:r>
          </a:p>
          <a:p>
            <a:r>
              <a:rPr lang="en-IN" dirty="0"/>
              <a:t>We say that the subtraction operator </a:t>
            </a:r>
            <a:r>
              <a:rPr lang="en-IN" dirty="0">
                <a:solidFill>
                  <a:srgbClr val="C00000"/>
                </a:solidFill>
              </a:rPr>
              <a:t>(-)</a:t>
            </a:r>
            <a:r>
              <a:rPr lang="en-IN" dirty="0"/>
              <a:t> is </a:t>
            </a:r>
            <a:r>
              <a:rPr lang="en-IN" dirty="0">
                <a:solidFill>
                  <a:srgbClr val="C00000"/>
                </a:solidFill>
              </a:rPr>
              <a:t>"left associative"</a:t>
            </a:r>
            <a:r>
              <a:rPr lang="en-IN" dirty="0"/>
              <a:t>, so the left subtraction must be performed first. </a:t>
            </a:r>
          </a:p>
          <a:p>
            <a:r>
              <a:rPr lang="en-IN" dirty="0"/>
              <a:t>When we can't decide by operator precedence alone in which order to calculate an expression, we must use associativity.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37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Number is odd or even </a:t>
            </a:r>
            <a:r>
              <a:rPr lang="en-US" sz="3600" dirty="0"/>
              <a:t>(Flowchart and Algorithm)</a:t>
            </a:r>
            <a:endParaRPr lang="en-US" dirty="0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1850542" y="3193145"/>
            <a:ext cx="2922497" cy="822960"/>
          </a:xfrm>
          <a:prstGeom prst="flowChartDecision">
            <a:avLst/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no % 2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4795973" y="3223884"/>
            <a:ext cx="6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8B69F7-142A-45A5-8795-C8D78A28F496}"/>
              </a:ext>
            </a:extLst>
          </p:cNvPr>
          <p:cNvCxnSpPr/>
          <p:nvPr/>
        </p:nvCxnSpPr>
        <p:spPr>
          <a:xfrm>
            <a:off x="6594774" y="1173994"/>
            <a:ext cx="0" cy="50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2591792" y="1266794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1193095" y="3211527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2591792" y="5604421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3311790" y="1876033"/>
            <a:ext cx="3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3311786" y="2855419"/>
            <a:ext cx="3" cy="360000"/>
          </a:xfrm>
          <a:prstGeom prst="straightConnector1">
            <a:avLst/>
          </a:prstGeom>
          <a:ln w="25400">
            <a:solidFill>
              <a:schemeClr val="tx1">
                <a:lumMod val="90000"/>
                <a:lumOff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16200000" flipH="1">
            <a:off x="4629532" y="3731971"/>
            <a:ext cx="908464" cy="653772"/>
          </a:xfrm>
          <a:prstGeom prst="bentConnector3">
            <a:avLst>
              <a:gd name="adj1" fmla="val -327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5400000">
            <a:off x="1061152" y="3731971"/>
            <a:ext cx="908464" cy="653772"/>
          </a:xfrm>
          <a:prstGeom prst="bentConnector3">
            <a:avLst>
              <a:gd name="adj1" fmla="val -327"/>
            </a:avLst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5400000">
            <a:off x="4323379" y="4844036"/>
            <a:ext cx="805570" cy="1368972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16200000" flipH="1">
            <a:off x="1488459" y="4839581"/>
            <a:ext cx="805570" cy="1368972"/>
          </a:xfrm>
          <a:prstGeom prst="bent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3898650" y="4503989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no is Odd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1979786" y="2242771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no</a:t>
            </a: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8568" y="4513089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no is Even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8B69F7-142A-45A5-8795-C8D78A28F496}"/>
              </a:ext>
            </a:extLst>
          </p:cNvPr>
          <p:cNvCxnSpPr/>
          <p:nvPr/>
        </p:nvCxnSpPr>
        <p:spPr>
          <a:xfrm>
            <a:off x="6594774" y="1173994"/>
            <a:ext cx="0" cy="50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 txBox="1">
            <a:spLocks/>
          </p:cNvSpPr>
          <p:nvPr/>
        </p:nvSpPr>
        <p:spPr>
          <a:xfrm>
            <a:off x="6626899" y="1098788"/>
            <a:ext cx="5384992" cy="52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1: </a:t>
            </a:r>
            <a:r>
              <a:rPr lang="en-IN" dirty="0">
                <a:solidFill>
                  <a:schemeClr val="tx1"/>
                </a:solidFill>
              </a:rPr>
              <a:t>Read no.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2: </a:t>
            </a:r>
            <a:r>
              <a:rPr lang="en-IN" dirty="0">
                <a:solidFill>
                  <a:schemeClr val="tx1"/>
                </a:solidFill>
              </a:rPr>
              <a:t>If no mod 2 = 0,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</a:rPr>
              <a:t>	go to step 4.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3: </a:t>
            </a:r>
            <a:r>
              <a:rPr lang="en-IN" dirty="0">
                <a:solidFill>
                  <a:schemeClr val="tx1"/>
                </a:solidFill>
              </a:rPr>
              <a:t>Print no is a odd, 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</a:rPr>
              <a:t>	go to step 5.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4: </a:t>
            </a:r>
            <a:r>
              <a:rPr lang="en-IN" dirty="0">
                <a:solidFill>
                  <a:schemeClr val="tx1"/>
                </a:solidFill>
              </a:rPr>
              <a:t>Print no is a even.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5: </a:t>
            </a:r>
            <a:r>
              <a:rPr lang="en-IN" dirty="0">
                <a:solidFill>
                  <a:schemeClr val="tx1"/>
                </a:solidFill>
              </a:rPr>
              <a:t>Stop.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2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7" grpId="0" animBg="1"/>
      <p:bldP spid="18" grpId="0" animBg="1"/>
      <p:bldP spid="1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Exercise: Arithmetic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onsolas" panose="020B0609020204030204" pitchFamily="49" charset="0"/>
              </a:rPr>
              <a:t>x = 7 + 3 * 6 / 2 - 1;</a:t>
            </a:r>
          </a:p>
          <a:p>
            <a:r>
              <a:rPr lang="en-IN" dirty="0">
                <a:latin typeface="Consolas" panose="020B0609020204030204" pitchFamily="49" charset="0"/>
              </a:rPr>
              <a:t>Output: 15</a:t>
            </a:r>
          </a:p>
          <a:p>
            <a:r>
              <a:rPr lang="en-IN" dirty="0">
                <a:latin typeface="Consolas" panose="020B0609020204030204" pitchFamily="49" charset="0"/>
              </a:rPr>
              <a:t>x = 2 % 2 + 2 * 2 – 2 / 2;</a:t>
            </a:r>
          </a:p>
          <a:p>
            <a:r>
              <a:rPr lang="en-IN" dirty="0">
                <a:latin typeface="Consolas" panose="020B0609020204030204" pitchFamily="49" charset="0"/>
              </a:rPr>
              <a:t>Output: 3</a:t>
            </a:r>
          </a:p>
          <a:p>
            <a:r>
              <a:rPr lang="en-IN" dirty="0">
                <a:latin typeface="Consolas" panose="020B0609020204030204" pitchFamily="49" charset="0"/>
              </a:rPr>
              <a:t>X = 2 * 3 / 4 + 4 / 4 + 8 – 2 + 5 / 8;</a:t>
            </a:r>
          </a:p>
          <a:p>
            <a:r>
              <a:rPr lang="en-IN" dirty="0">
                <a:latin typeface="Consolas" panose="020B0609020204030204" pitchFamily="49" charset="0"/>
              </a:rPr>
              <a:t>Output: 8</a:t>
            </a:r>
          </a:p>
          <a:p>
            <a:r>
              <a:rPr lang="en-IN" dirty="0">
                <a:latin typeface="Consolas" panose="020B0609020204030204" pitchFamily="49" charset="0"/>
              </a:rPr>
              <a:t>x = ( 3 * 9 * ( 3 + ( 9 * 3 / ( 3 ) ) ) );</a:t>
            </a:r>
          </a:p>
          <a:p>
            <a:r>
              <a:rPr lang="en-IN" dirty="0">
                <a:latin typeface="Consolas" panose="020B0609020204030204" pitchFamily="49" charset="0"/>
              </a:rPr>
              <a:t>Output: 324</a:t>
            </a:r>
          </a:p>
          <a:p>
            <a:r>
              <a:rPr lang="en-IN" dirty="0">
                <a:latin typeface="Consolas" panose="020B0609020204030204" pitchFamily="49" charset="0"/>
              </a:rPr>
              <a:t>x = 10/5/2/1;</a:t>
            </a:r>
          </a:p>
          <a:p>
            <a:r>
              <a:rPr lang="en-IN" dirty="0">
                <a:latin typeface="Consolas" panose="020B0609020204030204" pitchFamily="49" charset="0"/>
              </a:rPr>
              <a:t>Output: 1</a:t>
            </a:r>
          </a:p>
          <a:p>
            <a:r>
              <a:rPr lang="en-IN" dirty="0">
                <a:latin typeface="Consolas" panose="020B0609020204030204" pitchFamily="49" charset="0"/>
              </a:rPr>
              <a:t>x = 2-3+5*2/8%3;</a:t>
            </a:r>
          </a:p>
          <a:p>
            <a:r>
              <a:rPr lang="en-IN" dirty="0">
                <a:latin typeface="Consolas" panose="020B0609020204030204" pitchFamily="49" charset="0"/>
              </a:rPr>
              <a:t>Output: 0</a:t>
            </a:r>
          </a:p>
          <a:p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4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Exercise: Arithmetic Expression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8425331" y="882869"/>
            <a:ext cx="2743200" cy="919527"/>
            <a:chOff x="7233458" y="756745"/>
            <a:chExt cx="2743200" cy="9195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D3284F-95E2-4F26-9D5F-AAD352CF22BD}"/>
                </a:ext>
              </a:extLst>
            </p:cNvPr>
            <p:cNvSpPr/>
            <p:nvPr/>
          </p:nvSpPr>
          <p:spPr>
            <a:xfrm>
              <a:off x="7233458" y="1171710"/>
              <a:ext cx="2743200" cy="5045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-84</a:t>
              </a:r>
            </a:p>
          </p:txBody>
        </p:sp>
        <p:sp>
          <p:nvSpPr>
            <p:cNvPr id="11" name="Rectangle: Top Corners Rounded 6">
              <a:extLst>
                <a:ext uri="{FF2B5EF4-FFF2-40B4-BE49-F238E27FC236}">
                  <a16:creationId xmlns:a16="http://schemas.microsoft.com/office/drawing/2014/main" id="{7DE2E865-9E82-412F-B6BA-A643E4B60DC8}"/>
                </a:ext>
              </a:extLst>
            </p:cNvPr>
            <p:cNvSpPr/>
            <p:nvPr/>
          </p:nvSpPr>
          <p:spPr>
            <a:xfrm>
              <a:off x="7233459" y="756745"/>
              <a:ext cx="1280160" cy="414965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2000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6669" y="756745"/>
            <a:ext cx="7794825" cy="2723289"/>
            <a:chOff x="226669" y="756745"/>
            <a:chExt cx="7794825" cy="272328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D3284F-95E2-4F26-9D5F-AAD352CF22BD}"/>
                </a:ext>
              </a:extLst>
            </p:cNvPr>
            <p:cNvSpPr/>
            <p:nvPr/>
          </p:nvSpPr>
          <p:spPr>
            <a:xfrm>
              <a:off x="226669" y="1171710"/>
              <a:ext cx="7794825" cy="2308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fr-FR" sz="2400" dirty="0" err="1">
                  <a:latin typeface="Consolas" panose="020B0609020204030204" pitchFamily="49" charset="0"/>
                </a:rPr>
                <a:t>void</a:t>
              </a:r>
              <a:r>
                <a:rPr lang="fr-FR" sz="2400" dirty="0">
                  <a:latin typeface="Consolas" panose="020B0609020204030204" pitchFamily="49" charset="0"/>
                </a:rPr>
                <a:t> main()</a:t>
              </a:r>
            </a:p>
            <a:p>
              <a:r>
                <a:rPr lang="fr-FR" sz="2400" dirty="0">
                  <a:latin typeface="Consolas" panose="020B0609020204030204" pitchFamily="49" charset="0"/>
                </a:rPr>
                <a:t>{</a:t>
              </a:r>
            </a:p>
            <a:p>
              <a:r>
                <a:rPr lang="fr-FR" sz="2400" dirty="0">
                  <a:latin typeface="Consolas" panose="020B0609020204030204" pitchFamily="49" charset="0"/>
                </a:rPr>
                <a:t>	int a=3,b=2,x=5,y=4,ans;</a:t>
              </a:r>
            </a:p>
            <a:p>
              <a:r>
                <a:rPr lang="fr-FR" sz="2400" dirty="0">
                  <a:latin typeface="Consolas" panose="020B0609020204030204" pitchFamily="49" charset="0"/>
                </a:rPr>
                <a:t>	ans = 5*b*b*x-3*a*y*y-8*b*b*x+10*a*y;</a:t>
              </a:r>
            </a:p>
            <a:p>
              <a:r>
                <a:rPr lang="fr-FR" sz="2400" dirty="0">
                  <a:latin typeface="Consolas" panose="020B0609020204030204" pitchFamily="49" charset="0"/>
                </a:rPr>
                <a:t>	printf("%</a:t>
              </a:r>
              <a:r>
                <a:rPr lang="fr-FR" sz="2400" dirty="0" err="1">
                  <a:latin typeface="Consolas" panose="020B0609020204030204" pitchFamily="49" charset="0"/>
                </a:rPr>
                <a:t>d",ans</a:t>
              </a:r>
              <a:r>
                <a:rPr lang="fr-FR" sz="2400" dirty="0">
                  <a:latin typeface="Consolas" panose="020B0609020204030204" pitchFamily="49" charset="0"/>
                </a:rPr>
                <a:t>);</a:t>
              </a:r>
            </a:p>
            <a:p>
              <a:r>
                <a:rPr lang="fr-FR" sz="2400" dirty="0">
                  <a:latin typeface="Consolas" panose="020B0609020204030204" pitchFamily="49" charset="0"/>
                </a:rPr>
                <a:t>}</a:t>
              </a:r>
              <a:endParaRPr lang="pt-BR" sz="2400" dirty="0">
                <a:latin typeface="Consolas" panose="020B0609020204030204" pitchFamily="49" charset="0"/>
              </a:endParaRPr>
            </a:p>
          </p:txBody>
        </p:sp>
        <p:sp>
          <p:nvSpPr>
            <p:cNvPr id="22" name="Rectangle: Top Corners Rounded 6">
              <a:extLst>
                <a:ext uri="{FF2B5EF4-FFF2-40B4-BE49-F238E27FC236}">
                  <a16:creationId xmlns:a16="http://schemas.microsoft.com/office/drawing/2014/main" id="{7DE2E865-9E82-412F-B6BA-A643E4B60DC8}"/>
                </a:ext>
              </a:extLst>
            </p:cNvPr>
            <p:cNvSpPr/>
            <p:nvPr/>
          </p:nvSpPr>
          <p:spPr>
            <a:xfrm>
              <a:off x="226669" y="756745"/>
              <a:ext cx="1312045" cy="414965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2400" dirty="0">
                  <a:solidFill>
                    <a:srgbClr val="FFC000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61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Formatted Output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9589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Formatted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format specification for printing an integer number is: </a:t>
            </a:r>
            <a:r>
              <a:rPr lang="en-IN" b="1" dirty="0">
                <a:solidFill>
                  <a:srgbClr val="C00000"/>
                </a:solidFill>
              </a:rPr>
              <a:t>%</a:t>
            </a:r>
            <a:r>
              <a:rPr lang="en-IN" b="1" i="1" dirty="0">
                <a:solidFill>
                  <a:srgbClr val="C00000"/>
                </a:solidFill>
              </a:rPr>
              <a:t>w d</a:t>
            </a:r>
          </a:p>
          <a:p>
            <a:r>
              <a:rPr lang="en-IN" dirty="0"/>
              <a:t>where </a:t>
            </a:r>
            <a:r>
              <a:rPr lang="en-IN" b="1" dirty="0">
                <a:solidFill>
                  <a:srgbClr val="C00000"/>
                </a:solidFill>
              </a:rPr>
              <a:t>w</a:t>
            </a:r>
            <a:r>
              <a:rPr lang="en-IN" dirty="0"/>
              <a:t> specifies the minimum field width for the output. However, if a number is greater than the specified field width, it will be printed in full.</a:t>
            </a:r>
          </a:p>
          <a:p>
            <a:r>
              <a:rPr lang="en-IN" dirty="0"/>
              <a:t>The number is written right justified in the given field width.</a:t>
            </a:r>
          </a:p>
          <a:p>
            <a:r>
              <a:rPr lang="en-IN" dirty="0"/>
              <a:t>It is possible to force the printing to be left-justified by placing a minus sign directly after the %character.</a:t>
            </a:r>
          </a:p>
        </p:txBody>
      </p:sp>
    </p:spTree>
    <p:extLst>
      <p:ext uri="{BB962C8B-B14F-4D97-AF65-F5344CB8AC3E}">
        <p14:creationId xmlns:p14="http://schemas.microsoft.com/office/powerpoint/2010/main" val="15479946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Formatted Output integers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204090"/>
              </p:ext>
            </p:extLst>
          </p:nvPr>
        </p:nvGraphicFramePr>
        <p:xfrm>
          <a:off x="2032000" y="1160691"/>
          <a:ext cx="8128000" cy="454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396323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94233375"/>
                    </a:ext>
                  </a:extLst>
                </a:gridCol>
              </a:tblGrid>
              <a:tr h="45360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Format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909610"/>
                  </a:ext>
                </a:extLst>
              </a:tr>
              <a:tr h="816480">
                <a:tc>
                  <a:txBody>
                    <a:bodyPr/>
                    <a:lstStyle/>
                    <a:p>
                      <a:r>
                        <a:rPr lang="en-IN" sz="2400" dirty="0"/>
                        <a:t>printf(“%d”,9876)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  <a:p>
                      <a:endParaRPr lang="en-IN" sz="240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76583"/>
                  </a:ext>
                </a:extLst>
              </a:tr>
              <a:tr h="816480">
                <a:tc>
                  <a:txBody>
                    <a:bodyPr/>
                    <a:lstStyle/>
                    <a:p>
                      <a:r>
                        <a:rPr lang="en-IN" sz="2400" dirty="0" err="1"/>
                        <a:t>printf</a:t>
                      </a:r>
                      <a:r>
                        <a:rPr lang="en-IN" sz="2400" dirty="0"/>
                        <a:t>(“%6d”,9876)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  <a:p>
                      <a:endParaRPr lang="en-IN" sz="240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13647"/>
                  </a:ext>
                </a:extLst>
              </a:tr>
              <a:tr h="816480">
                <a:tc>
                  <a:txBody>
                    <a:bodyPr/>
                    <a:lstStyle/>
                    <a:p>
                      <a:r>
                        <a:rPr lang="en-IN" sz="2400" dirty="0"/>
                        <a:t>printf(“%d”,9876)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  <a:p>
                      <a:endParaRPr lang="en-IN" sz="240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238337"/>
                  </a:ext>
                </a:extLst>
              </a:tr>
              <a:tr h="816480">
                <a:tc>
                  <a:txBody>
                    <a:bodyPr/>
                    <a:lstStyle/>
                    <a:p>
                      <a:r>
                        <a:rPr lang="en-IN" sz="2400" dirty="0" err="1"/>
                        <a:t>printf</a:t>
                      </a:r>
                      <a:r>
                        <a:rPr lang="en-IN" sz="2400" dirty="0"/>
                        <a:t>(“%-6d”,9876)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  <a:p>
                      <a:endParaRPr lang="en-IN" sz="2400" dirty="0"/>
                    </a:p>
                  </a:txBody>
                  <a:tcPr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132689"/>
                  </a:ext>
                </a:extLst>
              </a:tr>
              <a:tr h="816480">
                <a:tc>
                  <a:txBody>
                    <a:bodyPr/>
                    <a:lstStyle/>
                    <a:p>
                      <a:r>
                        <a:rPr lang="en-IN" sz="2400" dirty="0" err="1"/>
                        <a:t>printf</a:t>
                      </a:r>
                      <a:r>
                        <a:rPr lang="en-IN" sz="2400" dirty="0"/>
                        <a:t>(“%06d”,9876)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  <a:p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44993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69642"/>
              </p:ext>
            </p:extLst>
          </p:nvPr>
        </p:nvGraphicFramePr>
        <p:xfrm>
          <a:off x="6542475" y="1732415"/>
          <a:ext cx="1980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1698115323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337033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9314402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975151410"/>
                    </a:ext>
                  </a:extLst>
                </a:gridCol>
              </a:tblGrid>
              <a:tr h="20117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5617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93230"/>
              </p:ext>
            </p:extLst>
          </p:nvPr>
        </p:nvGraphicFramePr>
        <p:xfrm>
          <a:off x="6542475" y="2562502"/>
          <a:ext cx="3028950" cy="5319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169811532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53233703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67943656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411318674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493144027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1975151410"/>
                    </a:ext>
                  </a:extLst>
                </a:gridCol>
              </a:tblGrid>
              <a:tr h="531917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5617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521181"/>
              </p:ext>
            </p:extLst>
          </p:nvPr>
        </p:nvGraphicFramePr>
        <p:xfrm>
          <a:off x="6542475" y="3438431"/>
          <a:ext cx="1980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000">
                  <a:extLst>
                    <a:ext uri="{9D8B030D-6E8A-4147-A177-3AD203B41FA5}">
                      <a16:colId xmlns:a16="http://schemas.microsoft.com/office/drawing/2014/main" val="1698115323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532337033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493144027"/>
                    </a:ext>
                  </a:extLst>
                </a:gridCol>
                <a:gridCol w="495000">
                  <a:extLst>
                    <a:ext uri="{9D8B030D-6E8A-4147-A177-3AD203B41FA5}">
                      <a16:colId xmlns:a16="http://schemas.microsoft.com/office/drawing/2014/main" val="1975151410"/>
                    </a:ext>
                  </a:extLst>
                </a:gridCol>
              </a:tblGrid>
              <a:tr h="20117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5617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576673"/>
              </p:ext>
            </p:extLst>
          </p:nvPr>
        </p:nvGraphicFramePr>
        <p:xfrm>
          <a:off x="6542475" y="4155574"/>
          <a:ext cx="3028950" cy="537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169811532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53233703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67943656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411318674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493144027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1975151410"/>
                    </a:ext>
                  </a:extLst>
                </a:gridCol>
              </a:tblGrid>
              <a:tr h="53706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5617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11163"/>
              </p:ext>
            </p:extLst>
          </p:nvPr>
        </p:nvGraphicFramePr>
        <p:xfrm>
          <a:off x="6542475" y="5031148"/>
          <a:ext cx="3028950" cy="537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825">
                  <a:extLst>
                    <a:ext uri="{9D8B030D-6E8A-4147-A177-3AD203B41FA5}">
                      <a16:colId xmlns:a16="http://schemas.microsoft.com/office/drawing/2014/main" val="169811532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53233703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67943656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4113186746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493144027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1975151410"/>
                    </a:ext>
                  </a:extLst>
                </a:gridCol>
              </a:tblGrid>
              <a:tr h="537063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56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30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Formatted 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226670" y="1336018"/>
            <a:ext cx="4881111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400" dirty="0">
                <a:latin typeface="Consolas" panose="020B0609020204030204" pitchFamily="49" charset="0"/>
              </a:rPr>
              <a:t>void main()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	int m = 12345;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	printf("%d\n",m);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	printf("%10d\n",m);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	printf("010%d\n",m);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	printf("%-10d\n",m);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	printf("%-10d\n",-m);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	printf("%10d\n",-m);</a:t>
            </a:r>
          </a:p>
          <a:p>
            <a:r>
              <a:rPr lang="pt-BR" sz="24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07781" y="2070174"/>
            <a:ext cx="2745584" cy="2723289"/>
            <a:chOff x="5107781" y="2014065"/>
            <a:chExt cx="2745584" cy="272328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D3284F-95E2-4F26-9D5F-AAD352CF22BD}"/>
                </a:ext>
              </a:extLst>
            </p:cNvPr>
            <p:cNvSpPr/>
            <p:nvPr/>
          </p:nvSpPr>
          <p:spPr>
            <a:xfrm>
              <a:off x="5110165" y="2429030"/>
              <a:ext cx="2743200" cy="230832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pt-BR" sz="2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12345</a:t>
              </a:r>
            </a:p>
            <a:p>
              <a:r>
                <a:rPr lang="pt-BR" sz="2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 12345</a:t>
              </a:r>
            </a:p>
            <a:p>
              <a:r>
                <a:rPr lang="pt-BR" sz="2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01012345</a:t>
              </a:r>
            </a:p>
            <a:p>
              <a:r>
                <a:rPr lang="pt-BR" sz="2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12345</a:t>
              </a:r>
            </a:p>
            <a:p>
              <a:r>
                <a:rPr lang="pt-BR" sz="2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-12345</a:t>
              </a:r>
            </a:p>
            <a:p>
              <a:r>
                <a:rPr lang="pt-BR" sz="2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-12345</a:t>
              </a:r>
            </a:p>
          </p:txBody>
        </p:sp>
        <p:sp>
          <p:nvSpPr>
            <p:cNvPr id="14" name="Rectangle: Top Corners Rounded 6">
              <a:extLst>
                <a:ext uri="{FF2B5EF4-FFF2-40B4-BE49-F238E27FC236}">
                  <a16:creationId xmlns:a16="http://schemas.microsoft.com/office/drawing/2014/main" id="{7DE2E865-9E82-412F-B6BA-A643E4B60DC8}"/>
                </a:ext>
              </a:extLst>
            </p:cNvPr>
            <p:cNvSpPr/>
            <p:nvPr/>
          </p:nvSpPr>
          <p:spPr>
            <a:xfrm>
              <a:off x="5107781" y="2014065"/>
              <a:ext cx="1280160" cy="414965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en-US" sz="2400" dirty="0">
                  <a:solidFill>
                    <a:srgbClr val="FFC000"/>
                  </a:solidFill>
                </a:rPr>
                <a:t>Output</a:t>
              </a:r>
            </a:p>
          </p:txBody>
        </p:sp>
      </p:grp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226669" y="878683"/>
            <a:ext cx="2766562" cy="457335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400" dirty="0">
                <a:solidFill>
                  <a:srgbClr val="FFC000"/>
                </a:solidFill>
              </a:rPr>
              <a:t>Formatted Output</a:t>
            </a:r>
          </a:p>
        </p:txBody>
      </p:sp>
    </p:spTree>
    <p:extLst>
      <p:ext uri="{BB962C8B-B14F-4D97-AF65-F5344CB8AC3E}">
        <p14:creationId xmlns:p14="http://schemas.microsoft.com/office/powerpoint/2010/main" val="33079259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Formatted Output real/float numbers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865109"/>
              </p:ext>
            </p:extLst>
          </p:nvPr>
        </p:nvGraphicFramePr>
        <p:xfrm>
          <a:off x="2032000" y="1619859"/>
          <a:ext cx="8128000" cy="367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396323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94233375"/>
                    </a:ext>
                  </a:extLst>
                </a:gridCol>
              </a:tblGrid>
              <a:tr h="45573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909610"/>
                  </a:ext>
                </a:extLst>
              </a:tr>
              <a:tr h="7401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printf("%7.4f",m);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776583"/>
                  </a:ext>
                </a:extLst>
              </a:tr>
              <a:tr h="7401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printf("%7.2f",m);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913647"/>
                  </a:ext>
                </a:extLst>
              </a:tr>
              <a:tr h="7401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printf("%-7.2f",m);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238337"/>
                  </a:ext>
                </a:extLst>
              </a:tr>
              <a:tr h="74017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printf("%</a:t>
                      </a:r>
                      <a:r>
                        <a:rPr lang="en-IN" sz="2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f",m</a:t>
                      </a:r>
                      <a:r>
                        <a:rPr lang="en-IN" sz="2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IN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13268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840331"/>
              </p:ext>
            </p:extLst>
          </p:nvPr>
        </p:nvGraphicFramePr>
        <p:xfrm>
          <a:off x="6191157" y="3072886"/>
          <a:ext cx="3816001" cy="382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143">
                  <a:extLst>
                    <a:ext uri="{9D8B030D-6E8A-4147-A177-3AD203B41FA5}">
                      <a16:colId xmlns:a16="http://schemas.microsoft.com/office/drawing/2014/main" val="74554768"/>
                    </a:ext>
                  </a:extLst>
                </a:gridCol>
                <a:gridCol w="545143">
                  <a:extLst>
                    <a:ext uri="{9D8B030D-6E8A-4147-A177-3AD203B41FA5}">
                      <a16:colId xmlns:a16="http://schemas.microsoft.com/office/drawing/2014/main" val="1877268558"/>
                    </a:ext>
                  </a:extLst>
                </a:gridCol>
                <a:gridCol w="545143">
                  <a:extLst>
                    <a:ext uri="{9D8B030D-6E8A-4147-A177-3AD203B41FA5}">
                      <a16:colId xmlns:a16="http://schemas.microsoft.com/office/drawing/2014/main" val="4152462853"/>
                    </a:ext>
                  </a:extLst>
                </a:gridCol>
                <a:gridCol w="545143">
                  <a:extLst>
                    <a:ext uri="{9D8B030D-6E8A-4147-A177-3AD203B41FA5}">
                      <a16:colId xmlns:a16="http://schemas.microsoft.com/office/drawing/2014/main" val="2244310345"/>
                    </a:ext>
                  </a:extLst>
                </a:gridCol>
                <a:gridCol w="545143">
                  <a:extLst>
                    <a:ext uri="{9D8B030D-6E8A-4147-A177-3AD203B41FA5}">
                      <a16:colId xmlns:a16="http://schemas.microsoft.com/office/drawing/2014/main" val="725153461"/>
                    </a:ext>
                  </a:extLst>
                </a:gridCol>
                <a:gridCol w="545143">
                  <a:extLst>
                    <a:ext uri="{9D8B030D-6E8A-4147-A177-3AD203B41FA5}">
                      <a16:colId xmlns:a16="http://schemas.microsoft.com/office/drawing/2014/main" val="3474578497"/>
                    </a:ext>
                  </a:extLst>
                </a:gridCol>
                <a:gridCol w="545143">
                  <a:extLst>
                    <a:ext uri="{9D8B030D-6E8A-4147-A177-3AD203B41FA5}">
                      <a16:colId xmlns:a16="http://schemas.microsoft.com/office/drawing/2014/main" val="2218755624"/>
                    </a:ext>
                  </a:extLst>
                </a:gridCol>
              </a:tblGrid>
              <a:tr h="382613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43961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79178"/>
              </p:ext>
            </p:extLst>
          </p:nvPr>
        </p:nvGraphicFramePr>
        <p:xfrm>
          <a:off x="6191159" y="2302592"/>
          <a:ext cx="381600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143">
                  <a:extLst>
                    <a:ext uri="{9D8B030D-6E8A-4147-A177-3AD203B41FA5}">
                      <a16:colId xmlns:a16="http://schemas.microsoft.com/office/drawing/2014/main" val="74554768"/>
                    </a:ext>
                  </a:extLst>
                </a:gridCol>
                <a:gridCol w="545143">
                  <a:extLst>
                    <a:ext uri="{9D8B030D-6E8A-4147-A177-3AD203B41FA5}">
                      <a16:colId xmlns:a16="http://schemas.microsoft.com/office/drawing/2014/main" val="1877268558"/>
                    </a:ext>
                  </a:extLst>
                </a:gridCol>
                <a:gridCol w="545143">
                  <a:extLst>
                    <a:ext uri="{9D8B030D-6E8A-4147-A177-3AD203B41FA5}">
                      <a16:colId xmlns:a16="http://schemas.microsoft.com/office/drawing/2014/main" val="4152462853"/>
                    </a:ext>
                  </a:extLst>
                </a:gridCol>
                <a:gridCol w="545143">
                  <a:extLst>
                    <a:ext uri="{9D8B030D-6E8A-4147-A177-3AD203B41FA5}">
                      <a16:colId xmlns:a16="http://schemas.microsoft.com/office/drawing/2014/main" val="2244310345"/>
                    </a:ext>
                  </a:extLst>
                </a:gridCol>
                <a:gridCol w="545143">
                  <a:extLst>
                    <a:ext uri="{9D8B030D-6E8A-4147-A177-3AD203B41FA5}">
                      <a16:colId xmlns:a16="http://schemas.microsoft.com/office/drawing/2014/main" val="725153461"/>
                    </a:ext>
                  </a:extLst>
                </a:gridCol>
                <a:gridCol w="545143">
                  <a:extLst>
                    <a:ext uri="{9D8B030D-6E8A-4147-A177-3AD203B41FA5}">
                      <a16:colId xmlns:a16="http://schemas.microsoft.com/office/drawing/2014/main" val="3474578497"/>
                    </a:ext>
                  </a:extLst>
                </a:gridCol>
                <a:gridCol w="545143">
                  <a:extLst>
                    <a:ext uri="{9D8B030D-6E8A-4147-A177-3AD203B41FA5}">
                      <a16:colId xmlns:a16="http://schemas.microsoft.com/office/drawing/2014/main" val="2218755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43961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70678"/>
              </p:ext>
            </p:extLst>
          </p:nvPr>
        </p:nvGraphicFramePr>
        <p:xfrm>
          <a:off x="6191158" y="3839943"/>
          <a:ext cx="381600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143">
                  <a:extLst>
                    <a:ext uri="{9D8B030D-6E8A-4147-A177-3AD203B41FA5}">
                      <a16:colId xmlns:a16="http://schemas.microsoft.com/office/drawing/2014/main" val="74554768"/>
                    </a:ext>
                  </a:extLst>
                </a:gridCol>
                <a:gridCol w="545143">
                  <a:extLst>
                    <a:ext uri="{9D8B030D-6E8A-4147-A177-3AD203B41FA5}">
                      <a16:colId xmlns:a16="http://schemas.microsoft.com/office/drawing/2014/main" val="1877268558"/>
                    </a:ext>
                  </a:extLst>
                </a:gridCol>
                <a:gridCol w="545143">
                  <a:extLst>
                    <a:ext uri="{9D8B030D-6E8A-4147-A177-3AD203B41FA5}">
                      <a16:colId xmlns:a16="http://schemas.microsoft.com/office/drawing/2014/main" val="4152462853"/>
                    </a:ext>
                  </a:extLst>
                </a:gridCol>
                <a:gridCol w="545143">
                  <a:extLst>
                    <a:ext uri="{9D8B030D-6E8A-4147-A177-3AD203B41FA5}">
                      <a16:colId xmlns:a16="http://schemas.microsoft.com/office/drawing/2014/main" val="2244310345"/>
                    </a:ext>
                  </a:extLst>
                </a:gridCol>
                <a:gridCol w="545143">
                  <a:extLst>
                    <a:ext uri="{9D8B030D-6E8A-4147-A177-3AD203B41FA5}">
                      <a16:colId xmlns:a16="http://schemas.microsoft.com/office/drawing/2014/main" val="725153461"/>
                    </a:ext>
                  </a:extLst>
                </a:gridCol>
                <a:gridCol w="545143">
                  <a:extLst>
                    <a:ext uri="{9D8B030D-6E8A-4147-A177-3AD203B41FA5}">
                      <a16:colId xmlns:a16="http://schemas.microsoft.com/office/drawing/2014/main" val="3474578497"/>
                    </a:ext>
                  </a:extLst>
                </a:gridCol>
                <a:gridCol w="545143">
                  <a:extLst>
                    <a:ext uri="{9D8B030D-6E8A-4147-A177-3AD203B41FA5}">
                      <a16:colId xmlns:a16="http://schemas.microsoft.com/office/drawing/2014/main" val="2218755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43961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045631"/>
              </p:ext>
            </p:extLst>
          </p:nvPr>
        </p:nvGraphicFramePr>
        <p:xfrm>
          <a:off x="6191157" y="4725646"/>
          <a:ext cx="381600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5143">
                  <a:extLst>
                    <a:ext uri="{9D8B030D-6E8A-4147-A177-3AD203B41FA5}">
                      <a16:colId xmlns:a16="http://schemas.microsoft.com/office/drawing/2014/main" val="74554768"/>
                    </a:ext>
                  </a:extLst>
                </a:gridCol>
                <a:gridCol w="545143">
                  <a:extLst>
                    <a:ext uri="{9D8B030D-6E8A-4147-A177-3AD203B41FA5}">
                      <a16:colId xmlns:a16="http://schemas.microsoft.com/office/drawing/2014/main" val="1877268558"/>
                    </a:ext>
                  </a:extLst>
                </a:gridCol>
                <a:gridCol w="545143">
                  <a:extLst>
                    <a:ext uri="{9D8B030D-6E8A-4147-A177-3AD203B41FA5}">
                      <a16:colId xmlns:a16="http://schemas.microsoft.com/office/drawing/2014/main" val="4152462853"/>
                    </a:ext>
                  </a:extLst>
                </a:gridCol>
                <a:gridCol w="545143">
                  <a:extLst>
                    <a:ext uri="{9D8B030D-6E8A-4147-A177-3AD203B41FA5}">
                      <a16:colId xmlns:a16="http://schemas.microsoft.com/office/drawing/2014/main" val="2244310345"/>
                    </a:ext>
                  </a:extLst>
                </a:gridCol>
                <a:gridCol w="545143">
                  <a:extLst>
                    <a:ext uri="{9D8B030D-6E8A-4147-A177-3AD203B41FA5}">
                      <a16:colId xmlns:a16="http://schemas.microsoft.com/office/drawing/2014/main" val="725153461"/>
                    </a:ext>
                  </a:extLst>
                </a:gridCol>
                <a:gridCol w="545143">
                  <a:extLst>
                    <a:ext uri="{9D8B030D-6E8A-4147-A177-3AD203B41FA5}">
                      <a16:colId xmlns:a16="http://schemas.microsoft.com/office/drawing/2014/main" val="3474578497"/>
                    </a:ext>
                  </a:extLst>
                </a:gridCol>
                <a:gridCol w="545143">
                  <a:extLst>
                    <a:ext uri="{9D8B030D-6E8A-4147-A177-3AD203B41FA5}">
                      <a16:colId xmlns:a16="http://schemas.microsoft.com/office/drawing/2014/main" val="22187556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43961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351864" y="942750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float</a:t>
            </a:r>
            <a:r>
              <a:rPr lang="fr-F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 m = 98.7654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60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Programming allows us to perform mathematical operations through the functions defined in </a:t>
            </a:r>
            <a:r>
              <a:rPr lang="en-US" dirty="0">
                <a:solidFill>
                  <a:srgbClr val="C00000"/>
                </a:solidFill>
              </a:rPr>
              <a:t>&lt;math.h&gt; </a:t>
            </a:r>
            <a:r>
              <a:rPr lang="en-US" dirty="0"/>
              <a:t>header file.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681138"/>
              </p:ext>
            </p:extLst>
          </p:nvPr>
        </p:nvGraphicFramePr>
        <p:xfrm>
          <a:off x="473656" y="1650047"/>
          <a:ext cx="11587164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3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  <a:latin typeface="+mj-lt"/>
                        </a:rPr>
                        <a:t>Sr</a:t>
                      </a:r>
                    </a:p>
                    <a:p>
                      <a:pPr algn="r"/>
                      <a:r>
                        <a:rPr lang="en-US" sz="2000" dirty="0">
                          <a:solidFill>
                            <a:srgbClr val="C00000"/>
                          </a:solidFill>
                          <a:latin typeface="+mj-lt"/>
                        </a:rPr>
                        <a:t>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+mj-lt"/>
                        </a:rPr>
                        <a:t>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  <a:latin typeface="+mj-lt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latin typeface="+mj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ceil(number)</a:t>
                      </a:r>
                      <a:endParaRPr lang="en-US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rounds up the given number &amp; returns the integer value which is greater than or equal to given number.</a:t>
                      </a:r>
                      <a:endParaRPr lang="en-US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88327"/>
              </p:ext>
            </p:extLst>
          </p:nvPr>
        </p:nvGraphicFramePr>
        <p:xfrm>
          <a:off x="473655" y="3018646"/>
          <a:ext cx="11587164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3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floor(number)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rounds down the given number &amp; returns the integer value which is less than or equal to given number.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85974"/>
              </p:ext>
            </p:extLst>
          </p:nvPr>
        </p:nvGraphicFramePr>
        <p:xfrm>
          <a:off x="473653" y="3698550"/>
          <a:ext cx="115871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3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216"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sqrt(number)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returns the square root of given number.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847014"/>
              </p:ext>
            </p:extLst>
          </p:nvPr>
        </p:nvGraphicFramePr>
        <p:xfrm>
          <a:off x="473653" y="4127593"/>
          <a:ext cx="11587164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3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pow(base, exponent)</a:t>
                      </a:r>
                      <a:endParaRPr lang="en-US" sz="2000" b="0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returns the power of given number.</a:t>
                      </a:r>
                      <a:endParaRPr lang="en-US" sz="2000" b="0" dirty="0">
                        <a:solidFill>
                          <a:srgbClr val="333333"/>
                        </a:solidFill>
                        <a:effectLst/>
                        <a:latin typeface="+mj-lt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211267"/>
              </p:ext>
            </p:extLst>
          </p:nvPr>
        </p:nvGraphicFramePr>
        <p:xfrm>
          <a:off x="473653" y="4889593"/>
          <a:ext cx="1158716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3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sz="2000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abs(number)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b="0" dirty="0">
                          <a:solidFill>
                            <a:srgbClr val="333333"/>
                          </a:solidFill>
                          <a:effectLst/>
                          <a:latin typeface="+mj-lt"/>
                        </a:rPr>
                        <a:t>returns the absolute value of given number.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39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>
            <a:off x="321972" y="1023096"/>
            <a:ext cx="183010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Math Function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972" y="1352282"/>
            <a:ext cx="450761" cy="44573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1</a:t>
            </a:r>
          </a:p>
          <a:p>
            <a:pPr algn="r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2</a:t>
            </a:r>
          </a:p>
          <a:p>
            <a:pPr algn="r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3</a:t>
            </a:r>
          </a:p>
          <a:p>
            <a:pPr algn="r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4</a:t>
            </a:r>
          </a:p>
          <a:p>
            <a:pPr algn="r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5</a:t>
            </a:r>
          </a:p>
          <a:p>
            <a:pPr algn="r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6</a:t>
            </a:r>
          </a:p>
          <a:p>
            <a:pPr algn="r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7</a:t>
            </a:r>
          </a:p>
          <a:p>
            <a:pPr algn="r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8</a:t>
            </a:r>
          </a:p>
          <a:p>
            <a:pPr algn="r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9</a:t>
            </a:r>
          </a:p>
          <a:p>
            <a:pPr algn="r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10</a:t>
            </a:r>
          </a:p>
          <a:p>
            <a:pPr algn="r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11</a:t>
            </a:r>
          </a:p>
          <a:p>
            <a:pPr algn="r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12</a:t>
            </a:r>
          </a:p>
          <a:p>
            <a:pPr algn="r"/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1314</a:t>
            </a:r>
          </a:p>
        </p:txBody>
      </p:sp>
      <p:sp>
        <p:nvSpPr>
          <p:cNvPr id="6" name="Rectangle 5"/>
          <p:cNvSpPr/>
          <p:nvPr/>
        </p:nvSpPr>
        <p:spPr>
          <a:xfrm>
            <a:off x="772733" y="1352281"/>
            <a:ext cx="7170540" cy="44573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&lt;stdio.h&gt;  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 &lt;math.h&gt;    </a:t>
            </a:r>
          </a:p>
          <a:p>
            <a:r>
              <a:rPr lang="en-US" sz="2000" dirty="0">
                <a:solidFill>
                  <a:srgbClr val="301B92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{    </a:t>
            </a:r>
          </a:p>
          <a:p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D81A60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(“Ceil: %f",ceil(3.6));    </a:t>
            </a:r>
          </a:p>
          <a:p>
            <a:r>
              <a:rPr lang="en-US" sz="2000" dirty="0">
                <a:solidFill>
                  <a:srgbClr val="D81A60"/>
                </a:solidFill>
                <a:latin typeface="Consolas" panose="020B0609020204030204" pitchFamily="49" charset="0"/>
              </a:rPr>
              <a:t>       printf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("\nCeil: %f",ceil(3.3));    </a:t>
            </a:r>
          </a:p>
          <a:p>
            <a:r>
              <a:rPr lang="en-US" sz="2000" dirty="0">
                <a:solidFill>
                  <a:srgbClr val="D81A60"/>
                </a:solidFill>
                <a:latin typeface="Consolas" panose="020B0609020204030204" pitchFamily="49" charset="0"/>
              </a:rPr>
              <a:t>       printf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("\nFloor: %f",floor(3.6));    </a:t>
            </a:r>
          </a:p>
          <a:p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D81A60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("\nFloor: %f",floor(3.2));    </a:t>
            </a:r>
          </a:p>
          <a:p>
            <a:r>
              <a:rPr lang="en-US" sz="2000" dirty="0">
                <a:solidFill>
                  <a:srgbClr val="D81A60"/>
                </a:solidFill>
                <a:latin typeface="Consolas" panose="020B0609020204030204" pitchFamily="49" charset="0"/>
              </a:rPr>
              <a:t>       printf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("\nSquare Root: %f",sqrt(16));    </a:t>
            </a:r>
          </a:p>
          <a:p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D81A60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("\nSquare Root: %f",sqrt(7));    </a:t>
            </a:r>
          </a:p>
          <a:p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D81A60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("\nPower: %f",pow(2,4));    </a:t>
            </a:r>
          </a:p>
          <a:p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D81A60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("\nPower: %f",pow(3,3));    </a:t>
            </a:r>
          </a:p>
          <a:p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en-US" sz="2000" dirty="0">
                <a:solidFill>
                  <a:srgbClr val="D81A60"/>
                </a:solidFill>
                <a:latin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("\nAbsolute: %d",abs(-12));       </a:t>
            </a:r>
          </a:p>
          <a:p>
            <a:r>
              <a:rPr lang="en-US" sz="2000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263164" y="1187688"/>
            <a:ext cx="3744109" cy="286232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Ceil: 4.000000</a:t>
            </a:r>
          </a:p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Ceil: 4.000000</a:t>
            </a:r>
          </a:p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Floor: 3.000000</a:t>
            </a:r>
          </a:p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Floor: 3.000000</a:t>
            </a:r>
          </a:p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Square Root: 4.000000</a:t>
            </a:r>
          </a:p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Square Root: 2.645751</a:t>
            </a:r>
          </a:p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Power: 16.000000</a:t>
            </a:r>
          </a:p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Power: 27.000000</a:t>
            </a:r>
          </a:p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Absolute: 12</a:t>
            </a:r>
          </a:p>
        </p:txBody>
      </p:sp>
      <p:sp>
        <p:nvSpPr>
          <p:cNvPr id="9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263163" y="858504"/>
            <a:ext cx="103785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>
                <a:solidFill>
                  <a:srgbClr val="FFC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4869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Thank you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3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Largest number from 2 numbers </a:t>
            </a:r>
            <a:r>
              <a:rPr lang="en-US" sz="3600" dirty="0"/>
              <a:t>(Flowchart and Algorithm)</a:t>
            </a:r>
            <a:endParaRPr lang="en-US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1850542" y="3193145"/>
            <a:ext cx="2922497" cy="822960"/>
          </a:xfrm>
          <a:prstGeom prst="flowChartDecision">
            <a:avLst/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a&gt;b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4795973" y="3223884"/>
            <a:ext cx="6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8568" y="4513089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a is largest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C8B69F7-142A-45A5-8795-C8D78A28F496}"/>
              </a:ext>
            </a:extLst>
          </p:cNvPr>
          <p:cNvCxnSpPr/>
          <p:nvPr/>
        </p:nvCxnSpPr>
        <p:spPr>
          <a:xfrm>
            <a:off x="6594774" y="1173994"/>
            <a:ext cx="0" cy="50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2591792" y="1266794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1193095" y="3211527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 txBox="1">
            <a:spLocks/>
          </p:cNvSpPr>
          <p:nvPr/>
        </p:nvSpPr>
        <p:spPr>
          <a:xfrm>
            <a:off x="6626899" y="1098788"/>
            <a:ext cx="5384992" cy="52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1: </a:t>
            </a:r>
            <a:r>
              <a:rPr lang="en-IN" dirty="0">
                <a:solidFill>
                  <a:schemeClr val="tx1"/>
                </a:solidFill>
              </a:rPr>
              <a:t>Read a, b.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2: </a:t>
            </a:r>
            <a:r>
              <a:rPr lang="en-IN" dirty="0">
                <a:solidFill>
                  <a:schemeClr val="tx1"/>
                </a:solidFill>
              </a:rPr>
              <a:t>If a&gt;b, 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</a:rPr>
              <a:t>	go to step 4.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3: </a:t>
            </a:r>
            <a:r>
              <a:rPr lang="en-IN" dirty="0">
                <a:solidFill>
                  <a:schemeClr val="tx1"/>
                </a:solidFill>
              </a:rPr>
              <a:t>Print b is largest number, </a:t>
            </a:r>
          </a:p>
          <a:p>
            <a:pPr marL="0" indent="0" algn="just">
              <a:buNone/>
            </a:pPr>
            <a:r>
              <a:rPr lang="en-IN" dirty="0">
                <a:solidFill>
                  <a:schemeClr val="tx1"/>
                </a:solidFill>
              </a:rPr>
              <a:t>	go to step 5.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4: </a:t>
            </a:r>
            <a:r>
              <a:rPr lang="en-IN" dirty="0">
                <a:solidFill>
                  <a:schemeClr val="tx1"/>
                </a:solidFill>
              </a:rPr>
              <a:t>Print a is largest number.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C00000"/>
                </a:solidFill>
              </a:rPr>
              <a:t>Step 5: </a:t>
            </a:r>
            <a:r>
              <a:rPr lang="en-IN" dirty="0">
                <a:solidFill>
                  <a:schemeClr val="tx1"/>
                </a:solidFill>
              </a:rPr>
              <a:t>Stop.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2591792" y="5604421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3311790" y="1876033"/>
            <a:ext cx="3" cy="360000"/>
          </a:xfrm>
          <a:prstGeom prst="straightConnector1">
            <a:avLst/>
          </a:prstGeom>
          <a:ln w="25400">
            <a:solidFill>
              <a:schemeClr val="tx1">
                <a:lumMod val="90000"/>
                <a:lumOff val="1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3311786" y="2855419"/>
            <a:ext cx="3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16200000" flipH="1">
            <a:off x="4629532" y="3731971"/>
            <a:ext cx="908464" cy="653772"/>
          </a:xfrm>
          <a:prstGeom prst="bentConnector3">
            <a:avLst>
              <a:gd name="adj1" fmla="val -327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5400000">
            <a:off x="1061152" y="3731971"/>
            <a:ext cx="908464" cy="653772"/>
          </a:xfrm>
          <a:prstGeom prst="bentConnector3">
            <a:avLst>
              <a:gd name="adj1" fmla="val -327"/>
            </a:avLst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5400000">
            <a:off x="4323379" y="4844036"/>
            <a:ext cx="805570" cy="1368972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16200000" flipH="1">
            <a:off x="1488459" y="4839581"/>
            <a:ext cx="805570" cy="1368972"/>
          </a:xfrm>
          <a:prstGeom prst="bent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3898650" y="4503989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b is largest</a:t>
            </a: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1979786" y="2242771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a, b</a:t>
            </a:r>
          </a:p>
        </p:txBody>
      </p:sp>
    </p:spTree>
    <p:extLst>
      <p:ext uri="{BB962C8B-B14F-4D97-AF65-F5344CB8AC3E}">
        <p14:creationId xmlns:p14="http://schemas.microsoft.com/office/powerpoint/2010/main" val="220751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 animBg="1"/>
      <p:bldP spid="9" grpId="0"/>
      <p:bldP spid="11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Largest number from 3 numbers (Flowchart)</a:t>
            </a:r>
            <a:endParaRPr lang="en-US" dirty="0"/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4578561" y="2922215"/>
            <a:ext cx="2922497" cy="822960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a&gt;b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7523992" y="2952954"/>
            <a:ext cx="6794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3156951" y="4952026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c is largest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5319811" y="995864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3921114" y="2940597"/>
            <a:ext cx="6150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5324942" y="5790688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6039809" y="1605103"/>
            <a:ext cx="3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6039805" y="2584489"/>
            <a:ext cx="3" cy="36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>
            <a:endCxn id="18" idx="0"/>
          </p:cNvCxnSpPr>
          <p:nvPr/>
        </p:nvCxnSpPr>
        <p:spPr>
          <a:xfrm>
            <a:off x="7523992" y="3331194"/>
            <a:ext cx="1856922" cy="448622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>
            <a:stCxn id="4" idx="1"/>
            <a:endCxn id="19" idx="0"/>
          </p:cNvCxnSpPr>
          <p:nvPr/>
        </p:nvCxnSpPr>
        <p:spPr>
          <a:xfrm rot="10800000" flipV="1">
            <a:off x="3078109" y="3333694"/>
            <a:ext cx="1500452" cy="446121"/>
          </a:xfrm>
          <a:prstGeom prst="bent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>
            <a:endCxn id="9" idx="3"/>
          </p:cNvCxnSpPr>
          <p:nvPr/>
        </p:nvCxnSpPr>
        <p:spPr>
          <a:xfrm rot="10800000" flipV="1">
            <a:off x="6764942" y="5564674"/>
            <a:ext cx="976678" cy="532338"/>
          </a:xfrm>
          <a:prstGeom prst="bentConnector3">
            <a:avLst>
              <a:gd name="adj1" fmla="val 3188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>
            <a:stCxn id="6" idx="3"/>
            <a:endCxn id="9" idx="1"/>
          </p:cNvCxnSpPr>
          <p:nvPr/>
        </p:nvCxnSpPr>
        <p:spPr>
          <a:xfrm rot="16200000" flipH="1">
            <a:off x="4482008" y="5254078"/>
            <a:ext cx="532338" cy="1153530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6268932" y="4942924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b is largest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4707805" y="1971841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</a:t>
            </a:r>
            <a:r>
              <a:rPr lang="en-US" dirty="0" err="1">
                <a:solidFill>
                  <a:schemeClr val="tx1"/>
                </a:solidFill>
              </a:rPr>
              <a:t>a,b,c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lowchart: Decision 17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7919665" y="3779816"/>
            <a:ext cx="2922497" cy="822960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b&gt;c</a:t>
            </a: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1616860" y="3779816"/>
            <a:ext cx="2922497" cy="822960"/>
          </a:xfrm>
          <a:prstGeom prst="flowChartDecis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Is a&gt;c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9380913" y="4942923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c is largest</a:t>
            </a: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44970" y="4911150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a is largest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1140013" y="3798199"/>
            <a:ext cx="6150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23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>
            <a:stCxn id="19" idx="1"/>
            <a:endCxn id="21" idx="0"/>
          </p:cNvCxnSpPr>
          <p:nvPr/>
        </p:nvCxnSpPr>
        <p:spPr>
          <a:xfrm rot="10800000" flipV="1">
            <a:off x="1376970" y="4191296"/>
            <a:ext cx="239890" cy="719854"/>
          </a:xfrm>
          <a:prstGeom prst="bent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7262218" y="3790784"/>
            <a:ext cx="6150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25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>
            <a:endCxn id="16" idx="0"/>
          </p:cNvCxnSpPr>
          <p:nvPr/>
        </p:nvCxnSpPr>
        <p:spPr>
          <a:xfrm rot="5400000">
            <a:off x="7380778" y="4404036"/>
            <a:ext cx="759043" cy="318733"/>
          </a:xfrm>
          <a:prstGeom prst="bentConnector3">
            <a:avLst>
              <a:gd name="adj1" fmla="val 862"/>
            </a:avLst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4570850" y="3813056"/>
            <a:ext cx="6794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27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>
            <a:stCxn id="19" idx="3"/>
          </p:cNvCxnSpPr>
          <p:nvPr/>
        </p:nvCxnSpPr>
        <p:spPr>
          <a:xfrm>
            <a:off x="4539357" y="4191296"/>
            <a:ext cx="271459" cy="760730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10744795" y="3815484"/>
            <a:ext cx="67941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29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>
            <a:stCxn id="18" idx="3"/>
          </p:cNvCxnSpPr>
          <p:nvPr/>
        </p:nvCxnSpPr>
        <p:spPr>
          <a:xfrm>
            <a:off x="10842162" y="4191296"/>
            <a:ext cx="622007" cy="751627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16200000" flipH="1">
            <a:off x="3064349" y="3837407"/>
            <a:ext cx="573214" cy="3947972"/>
          </a:xfrm>
          <a:prstGeom prst="bentConnector2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10800000" flipV="1">
            <a:off x="6783058" y="5555570"/>
            <a:ext cx="3972200" cy="541441"/>
          </a:xfrm>
          <a:prstGeom prst="bentConnector3">
            <a:avLst>
              <a:gd name="adj1" fmla="val 26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86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/>
      <p:bldP spid="9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4" grpId="0"/>
      <p:bldP spid="26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6759</Words>
  <Application>Microsoft Office PowerPoint</Application>
  <PresentationFormat>Widescreen</PresentationFormat>
  <Paragraphs>1398</Paragraphs>
  <Slides>79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7" baseType="lpstr">
      <vt:lpstr>Roboto Condensed</vt:lpstr>
      <vt:lpstr>Arial</vt:lpstr>
      <vt:lpstr>Calibri</vt:lpstr>
      <vt:lpstr>Roboto Condensed Light</vt:lpstr>
      <vt:lpstr>Wingdings</vt:lpstr>
      <vt:lpstr>Wingdings 3</vt:lpstr>
      <vt:lpstr>Consolas</vt:lpstr>
      <vt:lpstr>Office Theme</vt:lpstr>
      <vt:lpstr>Unit-1  Overview of C</vt:lpstr>
      <vt:lpstr>PowerPoint Presentation</vt:lpstr>
      <vt:lpstr>Algorithm and Flowchart</vt:lpstr>
      <vt:lpstr>Algorithm and Flowchart</vt:lpstr>
      <vt:lpstr>Symbols used in flowchart</vt:lpstr>
      <vt:lpstr>Number is positive or negative (Flowchart and Algorithm)</vt:lpstr>
      <vt:lpstr>Number is odd or even (Flowchart and Algorithm)</vt:lpstr>
      <vt:lpstr>Largest number from 2 numbers (Flowchart and Algorithm)</vt:lpstr>
      <vt:lpstr>Largest number from 3 numbers (Flowchart)</vt:lpstr>
      <vt:lpstr>Largest number from 3 numbers (Algorithm)</vt:lpstr>
      <vt:lpstr>Print 1 to 10</vt:lpstr>
      <vt:lpstr>Prime Number (Flowchart)</vt:lpstr>
      <vt:lpstr>Factorial (Flowchart)</vt:lpstr>
      <vt:lpstr>Overview of C</vt:lpstr>
      <vt:lpstr>Why C? </vt:lpstr>
      <vt:lpstr>Why C? (Continue)</vt:lpstr>
      <vt:lpstr>Why C? (Continue)</vt:lpstr>
      <vt:lpstr>History Of C</vt:lpstr>
      <vt:lpstr>Importance Of C</vt:lpstr>
      <vt:lpstr>Header Files</vt:lpstr>
      <vt:lpstr>Header Files</vt:lpstr>
      <vt:lpstr>Header Files</vt:lpstr>
      <vt:lpstr>Hello World</vt:lpstr>
      <vt:lpstr>Simple Hello World Program</vt:lpstr>
      <vt:lpstr>Escape Sequence</vt:lpstr>
      <vt:lpstr>Practice printf()</vt:lpstr>
      <vt:lpstr>Structure of C programs</vt:lpstr>
      <vt:lpstr>Structure of C Program</vt:lpstr>
      <vt:lpstr>Data Types</vt:lpstr>
      <vt:lpstr>Data Types</vt:lpstr>
      <vt:lpstr>Primary Data Type</vt:lpstr>
      <vt:lpstr>Primary Data Type (cont…)</vt:lpstr>
      <vt:lpstr>Primary Data Type (cont…)</vt:lpstr>
      <vt:lpstr>Input &amp; Output operation</vt:lpstr>
      <vt:lpstr>Input &amp; Output Operations</vt:lpstr>
      <vt:lpstr>printf()</vt:lpstr>
      <vt:lpstr>scanf()</vt:lpstr>
      <vt:lpstr>scanf() (cont…)</vt:lpstr>
      <vt:lpstr>Exercise</vt:lpstr>
      <vt:lpstr>Exercise</vt:lpstr>
      <vt:lpstr>Input &amp; Output Operations</vt:lpstr>
      <vt:lpstr>Tokens</vt:lpstr>
      <vt:lpstr>Keywords</vt:lpstr>
      <vt:lpstr>Identifier</vt:lpstr>
      <vt:lpstr>Exercise: Identifier</vt:lpstr>
      <vt:lpstr>Exercise: What is output?</vt:lpstr>
      <vt:lpstr>Exercise: Match the following pairs </vt:lpstr>
      <vt:lpstr>Operators in C</vt:lpstr>
      <vt:lpstr>Operators in C</vt:lpstr>
      <vt:lpstr>Arithmetic Operators</vt:lpstr>
      <vt:lpstr>Relational Operators</vt:lpstr>
      <vt:lpstr>Logical Operators</vt:lpstr>
      <vt:lpstr>Assignment Operators</vt:lpstr>
      <vt:lpstr>Increment and Decrement Operators</vt:lpstr>
      <vt:lpstr>Increment and Decrement Operators (cont…)</vt:lpstr>
      <vt:lpstr>Conditional Operators</vt:lpstr>
      <vt:lpstr>Exercise: What is output?</vt:lpstr>
      <vt:lpstr>Bitwise Operators</vt:lpstr>
      <vt:lpstr>Bitwise Operators</vt:lpstr>
      <vt:lpstr>Bitwise operators tricks</vt:lpstr>
      <vt:lpstr>Bitwise operators tricks</vt:lpstr>
      <vt:lpstr>Special Operators</vt:lpstr>
      <vt:lpstr>Exercise: What is output?</vt:lpstr>
      <vt:lpstr>Arithmetic Expressions &amp; Evaluation</vt:lpstr>
      <vt:lpstr>Arithmetic Expressions</vt:lpstr>
      <vt:lpstr>Evaluation of Expressions</vt:lpstr>
      <vt:lpstr>Evaluation of Expressions</vt:lpstr>
      <vt:lpstr>Operator precedence </vt:lpstr>
      <vt:lpstr>Operator associativity</vt:lpstr>
      <vt:lpstr>Exercise: Arithmetic Expression</vt:lpstr>
      <vt:lpstr>Exercise: Arithmetic Expression</vt:lpstr>
      <vt:lpstr>Formatted Output</vt:lpstr>
      <vt:lpstr>Formatted Output</vt:lpstr>
      <vt:lpstr>Formatted Output integers</vt:lpstr>
      <vt:lpstr>Formatted Output</vt:lpstr>
      <vt:lpstr>Formatted Output real/float numbers</vt:lpstr>
      <vt:lpstr>Math Functions</vt:lpstr>
      <vt:lpstr>Math Functions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385</cp:revision>
  <dcterms:created xsi:type="dcterms:W3CDTF">2020-05-01T05:09:15Z</dcterms:created>
  <dcterms:modified xsi:type="dcterms:W3CDTF">2023-09-03T03:14:43Z</dcterms:modified>
</cp:coreProperties>
</file>