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6"/>
  </p:notesMasterIdLst>
  <p:handoutMasterIdLst>
    <p:handoutMasterId r:id="rId77"/>
  </p:handoutMasterIdLst>
  <p:sldIdLst>
    <p:sldId id="283" r:id="rId2"/>
    <p:sldId id="376" r:id="rId3"/>
    <p:sldId id="345" r:id="rId4"/>
    <p:sldId id="346" r:id="rId5"/>
    <p:sldId id="347" r:id="rId6"/>
    <p:sldId id="348" r:id="rId7"/>
    <p:sldId id="349" r:id="rId8"/>
    <p:sldId id="350"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363" r:id="rId22"/>
    <p:sldId id="364" r:id="rId23"/>
    <p:sldId id="365" r:id="rId24"/>
    <p:sldId id="366" r:id="rId25"/>
    <p:sldId id="367" r:id="rId26"/>
    <p:sldId id="369" r:id="rId27"/>
    <p:sldId id="368" r:id="rId28"/>
    <p:sldId id="370" r:id="rId29"/>
    <p:sldId id="371" r:id="rId30"/>
    <p:sldId id="372" r:id="rId31"/>
    <p:sldId id="373" r:id="rId32"/>
    <p:sldId id="375" r:id="rId33"/>
    <p:sldId id="374" r:id="rId34"/>
    <p:sldId id="377" r:id="rId35"/>
    <p:sldId id="378" r:id="rId36"/>
    <p:sldId id="379" r:id="rId37"/>
    <p:sldId id="380" r:id="rId38"/>
    <p:sldId id="381" r:id="rId39"/>
    <p:sldId id="382" r:id="rId40"/>
    <p:sldId id="383" r:id="rId41"/>
    <p:sldId id="384" r:id="rId42"/>
    <p:sldId id="385" r:id="rId43"/>
    <p:sldId id="386" r:id="rId44"/>
    <p:sldId id="387" r:id="rId45"/>
    <p:sldId id="388" r:id="rId46"/>
    <p:sldId id="389" r:id="rId47"/>
    <p:sldId id="390" r:id="rId48"/>
    <p:sldId id="391" r:id="rId49"/>
    <p:sldId id="392" r:id="rId50"/>
    <p:sldId id="393" r:id="rId51"/>
    <p:sldId id="394" r:id="rId52"/>
    <p:sldId id="395" r:id="rId53"/>
    <p:sldId id="396" r:id="rId54"/>
    <p:sldId id="397" r:id="rId55"/>
    <p:sldId id="398" r:id="rId56"/>
    <p:sldId id="399" r:id="rId57"/>
    <p:sldId id="400" r:id="rId58"/>
    <p:sldId id="401" r:id="rId59"/>
    <p:sldId id="402" r:id="rId60"/>
    <p:sldId id="403" r:id="rId61"/>
    <p:sldId id="404" r:id="rId62"/>
    <p:sldId id="405" r:id="rId63"/>
    <p:sldId id="406" r:id="rId64"/>
    <p:sldId id="407" r:id="rId65"/>
    <p:sldId id="408" r:id="rId66"/>
    <p:sldId id="409" r:id="rId67"/>
    <p:sldId id="410" r:id="rId68"/>
    <p:sldId id="411" r:id="rId69"/>
    <p:sldId id="412" r:id="rId70"/>
    <p:sldId id="413" r:id="rId71"/>
    <p:sldId id="414" r:id="rId72"/>
    <p:sldId id="415" r:id="rId73"/>
    <p:sldId id="416" r:id="rId74"/>
    <p:sldId id="344" r:id="rId75"/>
  </p:sldIdLst>
  <p:sldSz cx="12192000" cy="6858000"/>
  <p:notesSz cx="6858000" cy="9144000"/>
  <p:embeddedFontLst>
    <p:embeddedFont>
      <p:font typeface="Roboto Condensed Light" pitchFamily="2" charset="0"/>
      <p:regular r:id="rId78"/>
    </p:embeddedFont>
    <p:embeddedFont>
      <p:font typeface="Segoe UI Black" panose="020B0A02040204020203" pitchFamily="34" charset="0"/>
      <p:bold r:id="rId79"/>
      <p:boldItalic r:id="rId80"/>
    </p:embeddedFont>
    <p:embeddedFont>
      <p:font typeface="Ebrima" panose="02000000000000000000" pitchFamily="2" charset="0"/>
      <p:regular r:id="rId81"/>
      <p:bold r:id="rId82"/>
    </p:embeddedFont>
    <p:embeddedFont>
      <p:font typeface="Consolas" panose="020B0609020204030204" pitchFamily="49" charset="0"/>
      <p:regular r:id="rId83"/>
      <p:bold r:id="rId84"/>
      <p:italic r:id="rId85"/>
      <p:boldItalic r:id="rId86"/>
    </p:embeddedFont>
    <p:embeddedFont>
      <p:font typeface="Roboto Condensed" pitchFamily="2" charset="0"/>
      <p:regular r:id="rId87"/>
      <p:bold r:id="rId88"/>
      <p:italic r:id="rId89"/>
      <p:boldItalic r:id="rId90"/>
    </p:embeddedFont>
    <p:embeddedFont>
      <p:font typeface="Calibri" panose="020F0502020204030204" pitchFamily="34" charset="0"/>
      <p:regular r:id="rId91"/>
      <p:bold r:id="rId92"/>
      <p:italic r:id="rId93"/>
      <p:boldItalic r:id="rId94"/>
    </p:embeddedFont>
    <p:embeddedFont>
      <p:font typeface="Shruti" panose="020B0502040204020203" pitchFamily="34" charset="0"/>
      <p:regular r:id="rId95"/>
      <p:bold r:id="rId96"/>
    </p:embeddedFont>
    <p:embeddedFont>
      <p:font typeface="Wingdings 3" panose="05040102010807070707" pitchFamily="18" charset="2"/>
      <p:regular r:id="rId97"/>
    </p:embeddedFont>
    <p:embeddedFont>
      <p:font typeface="Wingdings 2" panose="05020102010507070707" pitchFamily="18" charset="2"/>
      <p:regular r:id="rId9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44Cs4yJO5qexkIseSXWYwg==" hashData="TUywxJP7519bUglRqAw4NT3z7eEQTMcZXkSDJs5WfjN1IuMNmsBC7yqe6otJFIkV5apzOPFNa9HvFYBkrw4EPA=="/>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A825"/>
    <a:srgbClr val="D81A60"/>
    <a:srgbClr val="673BB7"/>
    <a:srgbClr val="301B92"/>
    <a:srgbClr val="EA1E63"/>
    <a:srgbClr val="B71B1C"/>
    <a:srgbClr val="D10233"/>
    <a:srgbClr val="ED524F"/>
    <a:srgbClr val="607D8B"/>
    <a:srgbClr val="F543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00" y="8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7.fntdata"/><Relationship Id="rId89" Type="http://schemas.openxmlformats.org/officeDocument/2006/relationships/font" Target="fonts/font12.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2.fntdata"/><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font" Target="fonts/font13.fntdata"/><Relationship Id="rId95" Type="http://schemas.openxmlformats.org/officeDocument/2006/relationships/font" Target="fonts/font18.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font" Target="fonts/font3.fntdata"/><Relationship Id="rId85" Type="http://schemas.openxmlformats.org/officeDocument/2006/relationships/font" Target="fonts/font8.fntdata"/><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6.fntdata"/><Relationship Id="rId88" Type="http://schemas.openxmlformats.org/officeDocument/2006/relationships/font" Target="fonts/font11.fntdata"/><Relationship Id="rId91" Type="http://schemas.openxmlformats.org/officeDocument/2006/relationships/font" Target="fonts/font14.fntdata"/><Relationship Id="rId96"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1.fntdata"/><Relationship Id="rId81" Type="http://schemas.openxmlformats.org/officeDocument/2006/relationships/font" Target="fonts/font4.fntdata"/><Relationship Id="rId86" Type="http://schemas.openxmlformats.org/officeDocument/2006/relationships/font" Target="fonts/font9.fntdata"/><Relationship Id="rId94" Type="http://schemas.openxmlformats.org/officeDocument/2006/relationships/font" Target="fonts/font17.fntdata"/><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97" Type="http://schemas.openxmlformats.org/officeDocument/2006/relationships/font" Target="fonts/font20.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5.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0.fntdata"/><Relationship Id="rId61" Type="http://schemas.openxmlformats.org/officeDocument/2006/relationships/slide" Target="slides/slide60.xml"/><Relationship Id="rId82"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handoutMaster" Target="handoutMasters/handoutMaster1.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6.fntdata"/><Relationship Id="rId98" Type="http://schemas.openxmlformats.org/officeDocument/2006/relationships/font" Target="fonts/font21.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0691E0-E0E7-464F-892B-71ACC2518A4D}" type="datetimeFigureOut">
              <a:rPr lang="en-US" smtClean="0"/>
              <a:t>8/28/2023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53689D-5810-4E66-9D5F-1657D824CFAB}" type="slidenum">
              <a:rPr lang="en-US" smtClean="0"/>
              <a:t>‹#›</a:t>
            </a:fld>
            <a:endParaRPr lang="en-US"/>
          </a:p>
        </p:txBody>
      </p:sp>
    </p:spTree>
    <p:extLst>
      <p:ext uri="{BB962C8B-B14F-4D97-AF65-F5344CB8AC3E}">
        <p14:creationId xmlns:p14="http://schemas.microsoft.com/office/powerpoint/2010/main" val="987096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8/28/2023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7.jpeg"/><Relationship Id="rId4" Type="http://schemas.openxmlformats.org/officeDocument/2006/relationships/image" Target="../media/image3.png"/><Relationship Id="rId9" Type="http://schemas.openxmlformats.org/officeDocument/2006/relationships/image" Target="../media/image12.jpeg"/></Relationships>
</file>

<file path=ppt/slideLayouts/_rels/slideLayout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584775"/>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Darshan</a:t>
            </a:r>
            <a:r>
              <a:rPr lang="en-US" sz="1600" dirty="0" smtClean="0"/>
              <a:t> Institute of Engineering &amp; Technology, Rajkot</a:t>
            </a:r>
          </a:p>
          <a:p>
            <a:endParaRPr lang="en-US" sz="1600" dirty="0"/>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xmlns="" id="{E75253BA-841C-4898-BAAF-3A16D7F9433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xmlns="" id="{65C24A8B-C009-4A74-9481-67BB67CA49B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088808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1" name="Picture 20">
            <a:extLst>
              <a:ext uri="{FF2B5EF4-FFF2-40B4-BE49-F238E27FC236}">
                <a16:creationId xmlns:a16="http://schemas.microsoft.com/office/drawing/2014/main" xmlns="" id="{8DCFBA18-DBB7-4232-9BDC-C0D95AE93AF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645704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5E75AD4F-9BB9-4005-AB78-4A6D388A4CD6}"/>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850339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4964C355-848F-46E4-BB2A-EA2EE69FEBA2}"/>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036D56FE-CA91-4481-9096-27448303AC2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316259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A561853C-B15A-4153-A982-7E7EB1213BC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5188163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B976521A-C815-4A64-A047-CE405ED0E59A}"/>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80652624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631765DD-2E04-4EE4-AFB7-43E328823E6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40122809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1018DFAF-9B15-4199-9C36-C730A2CE6C5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5328075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xmlns=""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xmlns=""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Mehul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Bhundiya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a:t>
            </a:r>
            <a:r>
              <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Decision Making</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5" name="Picture 34">
            <a:extLst>
              <a:ext uri="{FF2B5EF4-FFF2-40B4-BE49-F238E27FC236}">
                <a16:creationId xmlns:a16="http://schemas.microsoft.com/office/drawing/2014/main" xmlns="" id="{744A518A-BE68-4048-BDCB-77578CB57230}"/>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6513194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C248CBD5-99BA-4017-857A-5ED400F4365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1705025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xmlns=""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Vishal Kansagara</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57199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2301CS101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Decision </a:t>
            </a:r>
            <a:r>
              <a:rPr lang="en-US" sz="1200" kern="1200" dirty="0" smtClean="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Making &amp; Looping</a:t>
            </a:r>
            <a:endPar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endParaRPr>
          </a:p>
        </p:txBody>
      </p: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xmlns=""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xmlns=""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Mehul Bhundiya</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a:t>
            </a:r>
            <a:r>
              <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Decision Making</a:t>
            </a:r>
          </a:p>
        </p:txBody>
      </p: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xmlns=""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0" name="Group 9">
            <a:extLst>
              <a:ext uri="{FF2B5EF4-FFF2-40B4-BE49-F238E27FC236}">
                <a16:creationId xmlns:a16="http://schemas.microsoft.com/office/drawing/2014/main" xmlns="" id="{AE04132C-088A-4457-A3C3-1DC6427585FC}"/>
              </a:ext>
            </a:extLst>
          </p:cNvPr>
          <p:cNvGrpSpPr/>
          <p:nvPr userDrawn="1"/>
        </p:nvGrpSpPr>
        <p:grpSpPr>
          <a:xfrm>
            <a:off x="10677938" y="6350844"/>
            <a:ext cx="1339023" cy="407045"/>
            <a:chOff x="10721798" y="852808"/>
            <a:chExt cx="1339023" cy="407045"/>
          </a:xfrm>
        </p:grpSpPr>
        <p:pic>
          <p:nvPicPr>
            <p:cNvPr id="15" name="Picture 14">
              <a:extLst>
                <a:ext uri="{FF2B5EF4-FFF2-40B4-BE49-F238E27FC236}">
                  <a16:creationId xmlns:a16="http://schemas.microsoft.com/office/drawing/2014/main" xmlns="" id="{B49C31A0-0173-45C3-B715-F73A797EA64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a16="http://schemas.microsoft.com/office/drawing/2014/main" xmlns=""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Mehul Bhundiya</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xmlns=""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a:t>
            </a:r>
            <a:r>
              <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Decision Making</a:t>
            </a:r>
          </a:p>
        </p:txBody>
      </p:sp>
    </p:spTree>
    <p:extLst>
      <p:ext uri="{BB962C8B-B14F-4D97-AF65-F5344CB8AC3E}">
        <p14:creationId xmlns:p14="http://schemas.microsoft.com/office/powerpoint/2010/main" val="2971972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Mehul Bhundiya</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xmlns=""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a:t>
            </a:r>
            <a:r>
              <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Decision Making</a:t>
            </a:r>
          </a:p>
        </p:txBody>
      </p:sp>
    </p:spTree>
    <p:extLst>
      <p:ext uri="{BB962C8B-B14F-4D97-AF65-F5344CB8AC3E}">
        <p14:creationId xmlns:p14="http://schemas.microsoft.com/office/powerpoint/2010/main" val="32062478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Mehul Bhundiya</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a:t>
            </a:r>
            <a:r>
              <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Decision Making</a:t>
            </a:r>
          </a:p>
        </p:txBody>
      </p:sp>
    </p:spTree>
    <p:extLst>
      <p:ext uri="{BB962C8B-B14F-4D97-AF65-F5344CB8AC3E}">
        <p14:creationId xmlns:p14="http://schemas.microsoft.com/office/powerpoint/2010/main" val="42433145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8/28/2023</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0A5353-D4D5-43D7-A039-6CFC6871D64F}"/>
              </a:ext>
            </a:extLst>
          </p:cNvPr>
          <p:cNvSpPr>
            <a:spLocks noGrp="1"/>
          </p:cNvSpPr>
          <p:nvPr>
            <p:ph type="ctrTitle"/>
          </p:nvPr>
        </p:nvSpPr>
        <p:spPr>
          <a:xfrm>
            <a:off x="347730" y="1200507"/>
            <a:ext cx="7900343" cy="3024633"/>
          </a:xfrm>
        </p:spPr>
        <p:txBody>
          <a:bodyPr/>
          <a:lstStyle/>
          <a:p>
            <a:r>
              <a:rPr lang="en-US" sz="4800" b="0" dirty="0" smtClean="0">
                <a:latin typeface="Roboto Condensed Light" panose="02000000000000000000" pitchFamily="2" charset="0"/>
                <a:ea typeface="Roboto Condensed Light" panose="02000000000000000000" pitchFamily="2" charset="0"/>
              </a:rPr>
              <a:t>Unit-2</a:t>
            </a:r>
            <a:r>
              <a:rPr lang="en-US" dirty="0" smtClean="0"/>
              <a:t> </a:t>
            </a:r>
            <a:r>
              <a:rPr lang="en-US" dirty="0"/>
              <a:t/>
            </a:r>
            <a:br>
              <a:rPr lang="en-US" dirty="0"/>
            </a:br>
            <a:r>
              <a:rPr lang="en-US" b="0" dirty="0"/>
              <a:t>Decision Making &amp; Looping</a:t>
            </a:r>
          </a:p>
        </p:txBody>
      </p:sp>
      <p:sp>
        <p:nvSpPr>
          <p:cNvPr id="3" name="Text Placeholder 2">
            <a:extLst>
              <a:ext uri="{FF2B5EF4-FFF2-40B4-BE49-F238E27FC236}">
                <a16:creationId xmlns:a16="http://schemas.microsoft.com/office/drawing/2014/main" xmlns="" id="{E4D4005A-4647-4086-9144-7BCC7DFEFB1B}"/>
              </a:ext>
            </a:extLst>
          </p:cNvPr>
          <p:cNvSpPr>
            <a:spLocks noGrp="1"/>
          </p:cNvSpPr>
          <p:nvPr>
            <p:ph type="body" sz="quarter" idx="11"/>
          </p:nvPr>
        </p:nvSpPr>
        <p:spPr/>
        <p:txBody>
          <a:bodyPr/>
          <a:lstStyle/>
          <a:p>
            <a:r>
              <a:rPr lang="en-US" dirty="0"/>
              <a:t>Vishal.kansagara@darshan.ac.in</a:t>
            </a:r>
          </a:p>
        </p:txBody>
      </p:sp>
      <p:sp>
        <p:nvSpPr>
          <p:cNvPr id="4" name="Text Placeholder 3">
            <a:extLst>
              <a:ext uri="{FF2B5EF4-FFF2-40B4-BE49-F238E27FC236}">
                <a16:creationId xmlns:a16="http://schemas.microsoft.com/office/drawing/2014/main" xmlns="" id="{6F817D43-889A-4049-ACFD-9B3B648B6A91}"/>
              </a:ext>
            </a:extLst>
          </p:cNvPr>
          <p:cNvSpPr>
            <a:spLocks noGrp="1"/>
          </p:cNvSpPr>
          <p:nvPr>
            <p:ph type="body" sz="quarter" idx="12"/>
          </p:nvPr>
        </p:nvSpPr>
        <p:spPr/>
        <p:txBody>
          <a:bodyPr/>
          <a:lstStyle/>
          <a:p>
            <a:r>
              <a:rPr lang="en-US" dirty="0"/>
              <a:t>8200601076</a:t>
            </a:r>
          </a:p>
        </p:txBody>
      </p:sp>
      <p:sp>
        <p:nvSpPr>
          <p:cNvPr id="5" name="Text Placeholder 4">
            <a:extLst>
              <a:ext uri="{FF2B5EF4-FFF2-40B4-BE49-F238E27FC236}">
                <a16:creationId xmlns:a16="http://schemas.microsoft.com/office/drawing/2014/main" xmlns=""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a16="http://schemas.microsoft.com/office/drawing/2014/main" xmlns="" id="{1F7AB9BC-FE08-46B2-A19C-803CB5DF0CD1}"/>
              </a:ext>
            </a:extLst>
          </p:cNvPr>
          <p:cNvSpPr>
            <a:spLocks noGrp="1"/>
          </p:cNvSpPr>
          <p:nvPr>
            <p:ph type="body" sz="quarter" idx="14"/>
          </p:nvPr>
        </p:nvSpPr>
        <p:spPr/>
        <p:txBody>
          <a:bodyPr/>
          <a:lstStyle/>
          <a:p>
            <a:r>
              <a:rPr lang="en-US" dirty="0"/>
              <a:t>Prof. Vishal Kansagara</a:t>
            </a:r>
          </a:p>
        </p:txBody>
      </p:sp>
      <p:sp>
        <p:nvSpPr>
          <p:cNvPr id="1027" name="Text Placeholder 1026">
            <a:extLst>
              <a:ext uri="{FF2B5EF4-FFF2-40B4-BE49-F238E27FC236}">
                <a16:creationId xmlns:a16="http://schemas.microsoft.com/office/drawing/2014/main" xmlns="" id="{D1F0AA94-EAF3-4868-942A-0125EFC5C764}"/>
              </a:ext>
            </a:extLst>
          </p:cNvPr>
          <p:cNvSpPr>
            <a:spLocks noGrp="1"/>
          </p:cNvSpPr>
          <p:nvPr>
            <p:ph type="body" sz="quarter" idx="16"/>
          </p:nvPr>
        </p:nvSpPr>
        <p:spPr/>
        <p:txBody>
          <a:bodyPr/>
          <a:lstStyle/>
          <a:p>
            <a:r>
              <a:rPr lang="en-US" b="1" dirty="0"/>
              <a:t>Computer Programming Using C</a:t>
            </a:r>
            <a:r>
              <a:rPr lang="en-US" dirty="0">
                <a:latin typeface="Roboto Condensed Light" panose="02000000000000000000" pitchFamily="2" charset="0"/>
                <a:ea typeface="Roboto Condensed Light" panose="02000000000000000000" pitchFamily="2" charset="0"/>
              </a:rPr>
              <a:t>(PC)</a:t>
            </a:r>
          </a:p>
          <a:p>
            <a:r>
              <a:rPr lang="en-US" dirty="0">
                <a:latin typeface="Roboto Condensed Light" panose="02000000000000000000" pitchFamily="2" charset="0"/>
                <a:ea typeface="Roboto Condensed Light" panose="02000000000000000000" pitchFamily="2" charset="0"/>
              </a:rPr>
              <a:t>DU # </a:t>
            </a:r>
            <a:r>
              <a:rPr lang="en-US" dirty="0" smtClean="0"/>
              <a:t>2301CS101</a:t>
            </a:r>
            <a:endParaRPr lang="en-US" dirty="0">
              <a:latin typeface="Roboto Condensed Light" panose="02000000000000000000" pitchFamily="2" charset="0"/>
              <a:ea typeface="Roboto Condensed Light" panose="02000000000000000000" pitchFamily="2" charset="0"/>
            </a:endParaRPr>
          </a:p>
        </p:txBody>
      </p:sp>
      <p:sp>
        <p:nvSpPr>
          <p:cNvPr id="11" name="AutoShape 3">
            <a:extLst>
              <a:ext uri="{FF2B5EF4-FFF2-40B4-BE49-F238E27FC236}">
                <a16:creationId xmlns:a16="http://schemas.microsoft.com/office/drawing/2014/main" xmlns=""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 name="Picture Placeholder 7"/>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661001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Positive or Negative Number</a:t>
            </a:r>
          </a:p>
        </p:txBody>
      </p:sp>
      <p:sp>
        <p:nvSpPr>
          <p:cNvPr id="4" name="Rectangle 3">
            <a:extLst>
              <a:ext uri="{FF2B5EF4-FFF2-40B4-BE49-F238E27FC236}">
                <a16:creationId xmlns:a16="http://schemas.microsoft.com/office/drawing/2014/main" xmlns="" id="{D1398A39-DA79-443A-B149-0FEF04D5E58D}"/>
              </a:ext>
            </a:extLst>
          </p:cNvPr>
          <p:cNvSpPr/>
          <p:nvPr/>
        </p:nvSpPr>
        <p:spPr>
          <a:xfrm>
            <a:off x="939841" y="1444385"/>
            <a:ext cx="4777100" cy="4247317"/>
          </a:xfrm>
          <a:prstGeom prst="rect">
            <a:avLst/>
          </a:prstGeom>
          <a:solidFill>
            <a:schemeClr val="bg1">
              <a:lumMod val="95000"/>
            </a:schemeClr>
          </a:solidFill>
          <a:ln>
            <a:noFill/>
          </a:ln>
        </p:spPr>
        <p:txBody>
          <a:bodyPr wrap="square">
            <a:spAutoFit/>
          </a:bodyPr>
          <a:lstStyle/>
          <a:p>
            <a:r>
              <a:rPr lang="en-US" b="1" dirty="0">
                <a:latin typeface="+mj-lt"/>
              </a:rPr>
              <a:t>#include&lt;</a:t>
            </a:r>
            <a:r>
              <a:rPr lang="en-US" b="1" dirty="0" err="1">
                <a:latin typeface="+mj-lt"/>
              </a:rPr>
              <a:t>stdio.h</a:t>
            </a:r>
            <a:r>
              <a:rPr lang="en-US" b="1" dirty="0">
                <a:latin typeface="+mj-lt"/>
              </a:rPr>
              <a:t>&gt;</a:t>
            </a:r>
          </a:p>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a:t>
            </a:r>
          </a:p>
          <a:p>
            <a:r>
              <a:rPr lang="en-US" b="1" dirty="0">
                <a:latin typeface="+mj-lt"/>
              </a:rPr>
              <a:t>    </a:t>
            </a:r>
            <a:r>
              <a:rPr lang="en-US" b="1" dirty="0" err="1">
                <a:latin typeface="+mj-lt"/>
              </a:rPr>
              <a:t>printf</a:t>
            </a:r>
            <a:r>
              <a:rPr lang="en-US" b="1" dirty="0">
                <a:latin typeface="+mj-lt"/>
              </a:rPr>
              <a:t>("Enter Number:");</a:t>
            </a:r>
          </a:p>
          <a:p>
            <a:r>
              <a:rPr lang="en-US" b="1" dirty="0">
                <a:latin typeface="+mj-lt"/>
              </a:rPr>
              <a:t>    </a:t>
            </a:r>
            <a:r>
              <a:rPr lang="en-US" b="1" dirty="0" err="1">
                <a:latin typeface="+mj-lt"/>
              </a:rPr>
              <a:t>scanf</a:t>
            </a:r>
            <a:r>
              <a:rPr lang="en-US" b="1" dirty="0">
                <a:latin typeface="+mj-lt"/>
              </a:rPr>
              <a:t>("%</a:t>
            </a:r>
            <a:r>
              <a:rPr lang="en-US" b="1" dirty="0" err="1">
                <a:latin typeface="+mj-lt"/>
              </a:rPr>
              <a:t>d",&amp;a</a:t>
            </a:r>
            <a:r>
              <a:rPr lang="en-US" b="1" dirty="0">
                <a:latin typeface="+mj-lt"/>
              </a:rPr>
              <a:t>);</a:t>
            </a:r>
          </a:p>
          <a:p>
            <a:r>
              <a:rPr lang="en-US" b="1" dirty="0">
                <a:latin typeface="+mj-lt"/>
              </a:rPr>
              <a:t>    if(a &gt;= 0)</a:t>
            </a:r>
          </a:p>
          <a:p>
            <a:r>
              <a:rPr lang="en-US" b="1" dirty="0">
                <a:latin typeface="+mj-lt"/>
              </a:rPr>
              <a:t>    {</a:t>
            </a:r>
          </a:p>
          <a:p>
            <a:r>
              <a:rPr lang="en-US" b="1" dirty="0">
                <a:latin typeface="+mj-lt"/>
              </a:rPr>
              <a:t>        </a:t>
            </a:r>
            <a:r>
              <a:rPr lang="en-US" b="1" dirty="0" err="1">
                <a:latin typeface="+mj-lt"/>
              </a:rPr>
              <a:t>printf</a:t>
            </a:r>
            <a:r>
              <a:rPr lang="en-US" b="1" dirty="0">
                <a:latin typeface="+mj-lt"/>
              </a:rPr>
              <a:t>("Positive Number");</a:t>
            </a:r>
          </a:p>
          <a:p>
            <a:r>
              <a:rPr lang="en-US" b="1" dirty="0">
                <a:latin typeface="+mj-lt"/>
              </a:rPr>
              <a:t>    }</a:t>
            </a:r>
          </a:p>
          <a:p>
            <a:r>
              <a:rPr lang="en-US" b="1" dirty="0">
                <a:latin typeface="+mj-lt"/>
              </a:rPr>
              <a:t>    if(a &lt; 0)</a:t>
            </a:r>
          </a:p>
          <a:p>
            <a:r>
              <a:rPr lang="en-US" b="1" dirty="0">
                <a:latin typeface="+mj-lt"/>
              </a:rPr>
              <a:t>    {</a:t>
            </a:r>
          </a:p>
          <a:p>
            <a:r>
              <a:rPr lang="en-US" b="1" dirty="0">
                <a:latin typeface="+mj-lt"/>
              </a:rPr>
              <a:t>        </a:t>
            </a:r>
            <a:r>
              <a:rPr lang="en-US" b="1" dirty="0" err="1">
                <a:latin typeface="+mj-lt"/>
              </a:rPr>
              <a:t>printf</a:t>
            </a:r>
            <a:r>
              <a:rPr lang="en-US" b="1" dirty="0">
                <a:latin typeface="+mj-lt"/>
              </a:rPr>
              <a:t>("Negative Number");</a:t>
            </a:r>
          </a:p>
          <a:p>
            <a:r>
              <a:rPr lang="en-US" b="1" dirty="0">
                <a:latin typeface="+mj-lt"/>
              </a:rPr>
              <a:t>    }</a:t>
            </a:r>
          </a:p>
          <a:p>
            <a:r>
              <a:rPr lang="en-US" b="1" dirty="0">
                <a:latin typeface="+mj-lt"/>
              </a:rPr>
              <a:t>}</a:t>
            </a:r>
            <a:endParaRPr lang="en-US" b="1" dirty="0">
              <a:effectLst/>
              <a:latin typeface="+mj-lt"/>
            </a:endParaRPr>
          </a:p>
        </p:txBody>
      </p:sp>
      <p:sp>
        <p:nvSpPr>
          <p:cNvPr id="5" name="Rectangle 4">
            <a:extLst>
              <a:ext uri="{FF2B5EF4-FFF2-40B4-BE49-F238E27FC236}">
                <a16:creationId xmlns:a16="http://schemas.microsoft.com/office/drawing/2014/main" xmlns="" id="{C069A0A8-F683-4712-9714-F0527051DD3B}"/>
              </a:ext>
            </a:extLst>
          </p:cNvPr>
          <p:cNvSpPr/>
          <p:nvPr/>
        </p:nvSpPr>
        <p:spPr>
          <a:xfrm>
            <a:off x="439847" y="1444385"/>
            <a:ext cx="499993" cy="4247317"/>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a:solidFill>
                  <a:schemeClr val="tx1">
                    <a:lumMod val="75000"/>
                    <a:lumOff val="25000"/>
                  </a:schemeClr>
                </a:solidFill>
                <a:latin typeface="+mj-lt"/>
              </a:rPr>
              <a:t>9</a:t>
            </a:r>
          </a:p>
          <a:p>
            <a:pPr algn="r"/>
            <a:r>
              <a:rPr lang="en-US" b="1" dirty="0">
                <a:solidFill>
                  <a:schemeClr val="tx1">
                    <a:lumMod val="75000"/>
                    <a:lumOff val="25000"/>
                  </a:schemeClr>
                </a:solidFill>
                <a:effectLst/>
                <a:latin typeface="+mj-lt"/>
              </a:rPr>
              <a:t>10</a:t>
            </a:r>
          </a:p>
          <a:p>
            <a:pPr algn="r"/>
            <a:r>
              <a:rPr lang="en-US" b="1" dirty="0">
                <a:solidFill>
                  <a:schemeClr val="tx1">
                    <a:lumMod val="75000"/>
                    <a:lumOff val="25000"/>
                  </a:schemeClr>
                </a:solidFill>
                <a:latin typeface="+mj-lt"/>
              </a:rPr>
              <a:t>11</a:t>
            </a:r>
          </a:p>
          <a:p>
            <a:pPr algn="r"/>
            <a:r>
              <a:rPr lang="en-US" b="1" dirty="0">
                <a:solidFill>
                  <a:schemeClr val="tx1">
                    <a:lumMod val="75000"/>
                    <a:lumOff val="25000"/>
                  </a:schemeClr>
                </a:solidFill>
                <a:latin typeface="+mj-lt"/>
              </a:rPr>
              <a:t>12</a:t>
            </a:r>
          </a:p>
          <a:p>
            <a:pPr algn="r"/>
            <a:r>
              <a:rPr lang="en-US" b="1" dirty="0">
                <a:solidFill>
                  <a:schemeClr val="tx1">
                    <a:lumMod val="75000"/>
                    <a:lumOff val="25000"/>
                  </a:schemeClr>
                </a:solidFill>
                <a:latin typeface="+mj-lt"/>
              </a:rPr>
              <a:t>13</a:t>
            </a:r>
          </a:p>
          <a:p>
            <a:pPr algn="r"/>
            <a:r>
              <a:rPr lang="en-US" b="1" dirty="0">
                <a:solidFill>
                  <a:schemeClr val="tx1">
                    <a:lumMod val="75000"/>
                    <a:lumOff val="25000"/>
                  </a:schemeClr>
                </a:solidFill>
                <a:latin typeface="+mj-lt"/>
              </a:rPr>
              <a:t>14</a:t>
            </a:r>
          </a:p>
          <a:p>
            <a:pPr algn="r"/>
            <a:r>
              <a:rPr lang="en-US" b="1" dirty="0">
                <a:solidFill>
                  <a:schemeClr val="tx1">
                    <a:lumMod val="75000"/>
                    <a:lumOff val="25000"/>
                  </a:schemeClr>
                </a:solidFill>
                <a:latin typeface="+mj-lt"/>
              </a:rPr>
              <a:t>15</a:t>
            </a:r>
          </a:p>
        </p:txBody>
      </p:sp>
      <p:sp>
        <p:nvSpPr>
          <p:cNvPr id="6" name="Rectangle 5">
            <a:extLst>
              <a:ext uri="{FF2B5EF4-FFF2-40B4-BE49-F238E27FC236}">
                <a16:creationId xmlns:a16="http://schemas.microsoft.com/office/drawing/2014/main" xmlns="" id="{43D3284F-95E2-4F26-9D5F-AAD352CF22BD}"/>
              </a:ext>
            </a:extLst>
          </p:cNvPr>
          <p:cNvSpPr/>
          <p:nvPr/>
        </p:nvSpPr>
        <p:spPr>
          <a:xfrm>
            <a:off x="6023057" y="1444385"/>
            <a:ext cx="3996528" cy="646331"/>
          </a:xfrm>
          <a:prstGeom prst="rect">
            <a:avLst/>
          </a:prstGeom>
          <a:solidFill>
            <a:schemeClr val="tx1">
              <a:lumMod val="90000"/>
              <a:lumOff val="10000"/>
            </a:schemeClr>
          </a:solidFill>
          <a:ln>
            <a:noFill/>
          </a:ln>
        </p:spPr>
        <p:txBody>
          <a:bodyPr wrap="square">
            <a:spAutoFit/>
          </a:bodyPr>
          <a:lstStyle/>
          <a:p>
            <a:r>
              <a:rPr lang="pt-BR" dirty="0">
                <a:solidFill>
                  <a:schemeClr val="bg1"/>
                </a:solidFill>
                <a:latin typeface="+mj-lt"/>
              </a:rPr>
              <a:t>Enter Number:5</a:t>
            </a:r>
          </a:p>
          <a:p>
            <a:r>
              <a:rPr lang="pt-BR" dirty="0">
                <a:solidFill>
                  <a:schemeClr val="bg1"/>
                </a:solidFill>
                <a:latin typeface="+mj-lt"/>
              </a:rPr>
              <a:t>Positive Number</a:t>
            </a:r>
            <a:endParaRPr lang="en-US" dirty="0">
              <a:solidFill>
                <a:schemeClr val="bg1"/>
              </a:solidFill>
              <a:latin typeface="+mj-lt"/>
            </a:endParaRPr>
          </a:p>
        </p:txBody>
      </p:sp>
      <p:sp>
        <p:nvSpPr>
          <p:cNvPr id="7" name="Rectangle: Top Corners Rounded 6">
            <a:extLst>
              <a:ext uri="{FF2B5EF4-FFF2-40B4-BE49-F238E27FC236}">
                <a16:creationId xmlns:a16="http://schemas.microsoft.com/office/drawing/2014/main" xmlns="" id="{7DE2E865-9E82-412F-B6BA-A643E4B60DC8}"/>
              </a:ext>
            </a:extLst>
          </p:cNvPr>
          <p:cNvSpPr/>
          <p:nvPr/>
        </p:nvSpPr>
        <p:spPr>
          <a:xfrm>
            <a:off x="439847" y="1115201"/>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FC000"/>
                </a:solidFill>
                <a:latin typeface="+mj-lt"/>
              </a:rPr>
              <a:t>Program</a:t>
            </a: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6023056" y="1115201"/>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latin typeface="+mj-lt"/>
              </a:rPr>
              <a:t>Output</a:t>
            </a:r>
          </a:p>
        </p:txBody>
      </p:sp>
      <p:sp>
        <p:nvSpPr>
          <p:cNvPr id="9" name="Rectangle 8">
            <a:extLst>
              <a:ext uri="{FF2B5EF4-FFF2-40B4-BE49-F238E27FC236}">
                <a16:creationId xmlns:a16="http://schemas.microsoft.com/office/drawing/2014/main" xmlns="" id="{43D3284F-95E2-4F26-9D5F-AAD352CF22BD}"/>
              </a:ext>
            </a:extLst>
          </p:cNvPr>
          <p:cNvSpPr/>
          <p:nvPr/>
        </p:nvSpPr>
        <p:spPr>
          <a:xfrm>
            <a:off x="6023057" y="2587385"/>
            <a:ext cx="3996528" cy="646331"/>
          </a:xfrm>
          <a:prstGeom prst="rect">
            <a:avLst/>
          </a:prstGeom>
          <a:solidFill>
            <a:schemeClr val="tx1">
              <a:lumMod val="90000"/>
              <a:lumOff val="10000"/>
            </a:schemeClr>
          </a:solidFill>
          <a:ln>
            <a:noFill/>
          </a:ln>
        </p:spPr>
        <p:txBody>
          <a:bodyPr wrap="square">
            <a:spAutoFit/>
          </a:bodyPr>
          <a:lstStyle/>
          <a:p>
            <a:r>
              <a:rPr lang="en-US" dirty="0">
                <a:solidFill>
                  <a:schemeClr val="bg1"/>
                </a:solidFill>
                <a:latin typeface="+mj-lt"/>
              </a:rPr>
              <a:t>Enter Number: -5</a:t>
            </a:r>
          </a:p>
          <a:p>
            <a:r>
              <a:rPr lang="en-US" dirty="0">
                <a:solidFill>
                  <a:schemeClr val="bg1"/>
                </a:solidFill>
                <a:latin typeface="+mj-lt"/>
              </a:rPr>
              <a:t>Negative Number</a:t>
            </a:r>
          </a:p>
        </p:txBody>
      </p:sp>
      <p:sp>
        <p:nvSpPr>
          <p:cNvPr id="10" name="Rectangle: Top Corners Rounded 7">
            <a:extLst>
              <a:ext uri="{FF2B5EF4-FFF2-40B4-BE49-F238E27FC236}">
                <a16:creationId xmlns:a16="http://schemas.microsoft.com/office/drawing/2014/main" xmlns="" id="{44F07624-C23C-4B43-A144-CB0878CB992A}"/>
              </a:ext>
            </a:extLst>
          </p:cNvPr>
          <p:cNvSpPr/>
          <p:nvPr/>
        </p:nvSpPr>
        <p:spPr>
          <a:xfrm>
            <a:off x="6023056" y="2258201"/>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latin typeface="+mj-lt"/>
              </a:rPr>
              <a:t>Output</a:t>
            </a:r>
          </a:p>
        </p:txBody>
      </p:sp>
    </p:spTree>
    <p:extLst>
      <p:ext uri="{BB962C8B-B14F-4D97-AF65-F5344CB8AC3E}">
        <p14:creationId xmlns:p14="http://schemas.microsoft.com/office/powerpoint/2010/main" val="289606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Modulus Operator</a:t>
            </a:r>
          </a:p>
        </p:txBody>
      </p:sp>
      <p:sp>
        <p:nvSpPr>
          <p:cNvPr id="3" name="Content Placeholder 2"/>
          <p:cNvSpPr>
            <a:spLocks noGrp="1"/>
          </p:cNvSpPr>
          <p:nvPr>
            <p:ph idx="1"/>
          </p:nvPr>
        </p:nvSpPr>
        <p:spPr/>
        <p:txBody>
          <a:bodyPr/>
          <a:lstStyle/>
          <a:p>
            <a:r>
              <a:rPr lang="en-US" b="1" dirty="0">
                <a:solidFill>
                  <a:srgbClr val="C00000"/>
                </a:solidFill>
                <a:latin typeface="+mj-lt"/>
                <a:cs typeface="Consolas" panose="020B0609020204030204" pitchFamily="49" charset="0"/>
              </a:rPr>
              <a:t>%</a:t>
            </a:r>
            <a:r>
              <a:rPr lang="en-US" dirty="0">
                <a:latin typeface="+mj-lt"/>
              </a:rPr>
              <a:t> is modulus operator in C</a:t>
            </a:r>
          </a:p>
          <a:p>
            <a:r>
              <a:rPr lang="en-US" dirty="0">
                <a:latin typeface="+mj-lt"/>
              </a:rPr>
              <a:t>It divides the value of one expression (number) by the value of another expression (number), and returns the remainder.</a:t>
            </a:r>
          </a:p>
          <a:p>
            <a:r>
              <a:rPr lang="en-US" dirty="0">
                <a:latin typeface="+mj-lt"/>
              </a:rPr>
              <a:t>Syntax: </a:t>
            </a:r>
            <a:r>
              <a:rPr lang="en-US" b="1" dirty="0">
                <a:solidFill>
                  <a:srgbClr val="C00000"/>
                </a:solidFill>
                <a:latin typeface="+mj-lt"/>
                <a:cs typeface="Consolas" panose="020B0609020204030204" pitchFamily="49" charset="0"/>
              </a:rPr>
              <a:t>express1 % express2</a:t>
            </a:r>
          </a:p>
          <a:p>
            <a:r>
              <a:rPr lang="en-US" sz="2000" dirty="0">
                <a:latin typeface="+mj-lt"/>
              </a:rPr>
              <a:t>E.g.</a:t>
            </a:r>
          </a:p>
          <a:p>
            <a:pPr lvl="1"/>
            <a:r>
              <a:rPr lang="en-US" b="1" dirty="0">
                <a:solidFill>
                  <a:srgbClr val="C00000"/>
                </a:solidFill>
                <a:latin typeface="+mj-lt"/>
                <a:cs typeface="Consolas" panose="020B0609020204030204" pitchFamily="49" charset="0"/>
              </a:rPr>
              <a:t>7%2</a:t>
            </a:r>
            <a:r>
              <a:rPr lang="en-US" b="1" dirty="0">
                <a:solidFill>
                  <a:srgbClr val="C00000"/>
                </a:solidFill>
                <a:latin typeface="+mj-lt"/>
                <a:cs typeface="Courier New" panose="02070309020205020404" pitchFamily="49" charset="0"/>
              </a:rPr>
              <a:t> </a:t>
            </a:r>
            <a:r>
              <a:rPr lang="en-US" b="1" dirty="0">
                <a:latin typeface="+mj-lt"/>
                <a:cs typeface="Courier New" panose="02070309020205020404" pitchFamily="49" charset="0"/>
              </a:rPr>
              <a:t>		</a:t>
            </a:r>
            <a:r>
              <a:rPr lang="en-US" dirty="0">
                <a:latin typeface="+mj-lt"/>
              </a:rPr>
              <a:t>Answer: 1</a:t>
            </a:r>
          </a:p>
          <a:p>
            <a:pPr lvl="1"/>
            <a:r>
              <a:rPr lang="en-US" b="1" dirty="0">
                <a:solidFill>
                  <a:srgbClr val="C00000"/>
                </a:solidFill>
                <a:latin typeface="+mj-lt"/>
                <a:cs typeface="Consolas" panose="020B0609020204030204" pitchFamily="49" charset="0"/>
              </a:rPr>
              <a:t>6%2</a:t>
            </a:r>
            <a:r>
              <a:rPr lang="en-US" b="1" dirty="0">
                <a:solidFill>
                  <a:srgbClr val="C00000"/>
                </a:solidFill>
                <a:latin typeface="+mj-lt"/>
                <a:cs typeface="Courier New" panose="02070309020205020404" pitchFamily="49" charset="0"/>
              </a:rPr>
              <a:t> 	</a:t>
            </a:r>
            <a:r>
              <a:rPr lang="en-US" b="1" dirty="0">
                <a:latin typeface="+mj-lt"/>
                <a:cs typeface="Courier New" panose="02070309020205020404" pitchFamily="49" charset="0"/>
              </a:rPr>
              <a:t>	</a:t>
            </a:r>
            <a:r>
              <a:rPr lang="en-US" dirty="0">
                <a:latin typeface="+mj-lt"/>
              </a:rPr>
              <a:t>Answer: 0</a:t>
            </a:r>
          </a:p>
          <a:p>
            <a:pPr lvl="1"/>
            <a:r>
              <a:rPr lang="en-US" b="1" dirty="0">
                <a:solidFill>
                  <a:srgbClr val="C00000"/>
                </a:solidFill>
                <a:latin typeface="+mj-lt"/>
                <a:cs typeface="Consolas" panose="020B0609020204030204" pitchFamily="49" charset="0"/>
              </a:rPr>
              <a:t>25%10</a:t>
            </a:r>
            <a:r>
              <a:rPr lang="en-US" b="1" dirty="0">
                <a:latin typeface="+mj-lt"/>
                <a:cs typeface="Courier New" panose="02070309020205020404" pitchFamily="49" charset="0"/>
              </a:rPr>
              <a:t>		</a:t>
            </a:r>
            <a:r>
              <a:rPr lang="en-US" dirty="0">
                <a:latin typeface="+mj-lt"/>
              </a:rPr>
              <a:t>Answer: 5</a:t>
            </a:r>
          </a:p>
          <a:p>
            <a:pPr lvl="1"/>
            <a:r>
              <a:rPr lang="en-US" b="1" dirty="0">
                <a:solidFill>
                  <a:srgbClr val="C00000"/>
                </a:solidFill>
                <a:latin typeface="+mj-lt"/>
                <a:cs typeface="Consolas" panose="020B0609020204030204" pitchFamily="49" charset="0"/>
              </a:rPr>
              <a:t>37%28</a:t>
            </a:r>
            <a:r>
              <a:rPr lang="en-US" b="1" dirty="0">
                <a:latin typeface="+mj-lt"/>
                <a:cs typeface="Courier New" panose="02070309020205020404" pitchFamily="49" charset="0"/>
              </a:rPr>
              <a:t>		</a:t>
            </a:r>
            <a:r>
              <a:rPr lang="en-US" dirty="0">
                <a:latin typeface="+mj-lt"/>
              </a:rPr>
              <a:t>Answer: 9</a:t>
            </a:r>
          </a:p>
          <a:p>
            <a:endParaRPr lang="en-US" dirty="0">
              <a:latin typeface="+mj-lt"/>
            </a:endParaRPr>
          </a:p>
        </p:txBody>
      </p:sp>
    </p:spTree>
    <p:extLst>
      <p:ext uri="{BB962C8B-B14F-4D97-AF65-F5344CB8AC3E}">
        <p14:creationId xmlns:p14="http://schemas.microsoft.com/office/powerpoint/2010/main" val="5470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Odd or Even Number</a:t>
            </a:r>
          </a:p>
        </p:txBody>
      </p:sp>
      <p:sp>
        <p:nvSpPr>
          <p:cNvPr id="4" name="Rectangle 3">
            <a:extLst>
              <a:ext uri="{FF2B5EF4-FFF2-40B4-BE49-F238E27FC236}">
                <a16:creationId xmlns:a16="http://schemas.microsoft.com/office/drawing/2014/main" xmlns="" id="{D1398A39-DA79-443A-B149-0FEF04D5E58D}"/>
              </a:ext>
            </a:extLst>
          </p:cNvPr>
          <p:cNvSpPr/>
          <p:nvPr/>
        </p:nvSpPr>
        <p:spPr>
          <a:xfrm>
            <a:off x="1017115" y="1547416"/>
            <a:ext cx="4777100" cy="4247317"/>
          </a:xfrm>
          <a:prstGeom prst="rect">
            <a:avLst/>
          </a:prstGeom>
          <a:solidFill>
            <a:schemeClr val="bg1">
              <a:lumMod val="95000"/>
            </a:schemeClr>
          </a:solidFill>
          <a:ln>
            <a:noFill/>
          </a:ln>
        </p:spPr>
        <p:txBody>
          <a:bodyPr wrap="square">
            <a:spAutoFit/>
          </a:bodyPr>
          <a:lstStyle/>
          <a:p>
            <a:r>
              <a:rPr lang="en-US" b="1" dirty="0">
                <a:latin typeface="+mj-lt"/>
              </a:rPr>
              <a:t>#include&lt;</a:t>
            </a:r>
            <a:r>
              <a:rPr lang="en-US" b="1" dirty="0" err="1">
                <a:latin typeface="+mj-lt"/>
              </a:rPr>
              <a:t>stdio.h</a:t>
            </a:r>
            <a:r>
              <a:rPr lang="en-US" b="1" dirty="0">
                <a:latin typeface="+mj-lt"/>
              </a:rPr>
              <a:t>&gt;</a:t>
            </a:r>
          </a:p>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a:t>
            </a:r>
          </a:p>
          <a:p>
            <a:r>
              <a:rPr lang="en-US" b="1" dirty="0">
                <a:latin typeface="+mj-lt"/>
              </a:rPr>
              <a:t>    </a:t>
            </a:r>
            <a:r>
              <a:rPr lang="en-US" b="1" dirty="0" err="1">
                <a:latin typeface="+mj-lt"/>
              </a:rPr>
              <a:t>printf</a:t>
            </a:r>
            <a:r>
              <a:rPr lang="en-US" b="1" dirty="0">
                <a:latin typeface="+mj-lt"/>
              </a:rPr>
              <a:t>("Enter Number:");</a:t>
            </a:r>
          </a:p>
          <a:p>
            <a:r>
              <a:rPr lang="en-US" b="1" dirty="0">
                <a:latin typeface="+mj-lt"/>
              </a:rPr>
              <a:t>    </a:t>
            </a:r>
            <a:r>
              <a:rPr lang="en-US" b="1" dirty="0" err="1">
                <a:latin typeface="+mj-lt"/>
              </a:rPr>
              <a:t>scanf</a:t>
            </a:r>
            <a:r>
              <a:rPr lang="en-US" b="1" dirty="0">
                <a:latin typeface="+mj-lt"/>
              </a:rPr>
              <a:t>("%</a:t>
            </a:r>
            <a:r>
              <a:rPr lang="en-US" b="1" dirty="0" err="1">
                <a:latin typeface="+mj-lt"/>
              </a:rPr>
              <a:t>d",&amp;a</a:t>
            </a:r>
            <a:r>
              <a:rPr lang="en-US" b="1" dirty="0">
                <a:latin typeface="+mj-lt"/>
              </a:rPr>
              <a:t>);</a:t>
            </a:r>
          </a:p>
          <a:p>
            <a:r>
              <a:rPr lang="en-US" b="1" dirty="0">
                <a:latin typeface="+mj-lt"/>
              </a:rPr>
              <a:t>    if(a%2 == 0)</a:t>
            </a:r>
          </a:p>
          <a:p>
            <a:r>
              <a:rPr lang="en-US" b="1" dirty="0">
                <a:latin typeface="+mj-lt"/>
              </a:rPr>
              <a:t>    {</a:t>
            </a:r>
          </a:p>
          <a:p>
            <a:r>
              <a:rPr lang="en-US" b="1" dirty="0">
                <a:latin typeface="+mj-lt"/>
              </a:rPr>
              <a:t>        </a:t>
            </a:r>
            <a:r>
              <a:rPr lang="en-US" b="1" dirty="0" err="1">
                <a:latin typeface="+mj-lt"/>
              </a:rPr>
              <a:t>printf</a:t>
            </a:r>
            <a:r>
              <a:rPr lang="en-US" b="1" dirty="0">
                <a:latin typeface="+mj-lt"/>
              </a:rPr>
              <a:t>("Even Number");</a:t>
            </a:r>
          </a:p>
          <a:p>
            <a:r>
              <a:rPr lang="en-US" b="1" dirty="0">
                <a:latin typeface="+mj-lt"/>
              </a:rPr>
              <a:t>    }</a:t>
            </a:r>
          </a:p>
          <a:p>
            <a:r>
              <a:rPr lang="en-US" b="1" dirty="0">
                <a:latin typeface="+mj-lt"/>
              </a:rPr>
              <a:t>    if(a%2 != 0)</a:t>
            </a:r>
          </a:p>
          <a:p>
            <a:r>
              <a:rPr lang="en-US" b="1" dirty="0">
                <a:latin typeface="+mj-lt"/>
              </a:rPr>
              <a:t>    {</a:t>
            </a:r>
          </a:p>
          <a:p>
            <a:r>
              <a:rPr lang="en-US" b="1" dirty="0">
                <a:latin typeface="+mj-lt"/>
              </a:rPr>
              <a:t>        </a:t>
            </a:r>
            <a:r>
              <a:rPr lang="en-US" b="1" dirty="0" err="1">
                <a:latin typeface="+mj-lt"/>
              </a:rPr>
              <a:t>printf</a:t>
            </a:r>
            <a:r>
              <a:rPr lang="en-US" b="1" dirty="0">
                <a:latin typeface="+mj-lt"/>
              </a:rPr>
              <a:t>("Odd Number");</a:t>
            </a:r>
          </a:p>
          <a:p>
            <a:r>
              <a:rPr lang="en-US" b="1" dirty="0">
                <a:latin typeface="+mj-lt"/>
              </a:rPr>
              <a:t>    }</a:t>
            </a:r>
          </a:p>
          <a:p>
            <a:r>
              <a:rPr lang="en-US" b="1" dirty="0">
                <a:latin typeface="+mj-lt"/>
              </a:rPr>
              <a:t>}</a:t>
            </a:r>
            <a:endParaRPr lang="en-US" b="1" dirty="0">
              <a:effectLst/>
              <a:latin typeface="+mj-lt"/>
            </a:endParaRPr>
          </a:p>
        </p:txBody>
      </p:sp>
      <p:sp>
        <p:nvSpPr>
          <p:cNvPr id="5" name="Rectangle 4">
            <a:extLst>
              <a:ext uri="{FF2B5EF4-FFF2-40B4-BE49-F238E27FC236}">
                <a16:creationId xmlns:a16="http://schemas.microsoft.com/office/drawing/2014/main" xmlns="" id="{C069A0A8-F683-4712-9714-F0527051DD3B}"/>
              </a:ext>
            </a:extLst>
          </p:cNvPr>
          <p:cNvSpPr/>
          <p:nvPr/>
        </p:nvSpPr>
        <p:spPr>
          <a:xfrm>
            <a:off x="517121" y="1547416"/>
            <a:ext cx="499993" cy="4247317"/>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a:solidFill>
                  <a:schemeClr val="tx1">
                    <a:lumMod val="75000"/>
                    <a:lumOff val="25000"/>
                  </a:schemeClr>
                </a:solidFill>
                <a:latin typeface="+mj-lt"/>
              </a:rPr>
              <a:t>9</a:t>
            </a:r>
          </a:p>
          <a:p>
            <a:pPr algn="r"/>
            <a:r>
              <a:rPr lang="en-US" b="1" dirty="0">
                <a:solidFill>
                  <a:schemeClr val="tx1">
                    <a:lumMod val="75000"/>
                    <a:lumOff val="25000"/>
                  </a:schemeClr>
                </a:solidFill>
                <a:effectLst/>
                <a:latin typeface="+mj-lt"/>
              </a:rPr>
              <a:t>10</a:t>
            </a:r>
          </a:p>
          <a:p>
            <a:pPr algn="r"/>
            <a:r>
              <a:rPr lang="en-US" b="1" dirty="0">
                <a:solidFill>
                  <a:schemeClr val="tx1">
                    <a:lumMod val="75000"/>
                    <a:lumOff val="25000"/>
                  </a:schemeClr>
                </a:solidFill>
                <a:latin typeface="+mj-lt"/>
              </a:rPr>
              <a:t>11</a:t>
            </a:r>
          </a:p>
          <a:p>
            <a:pPr algn="r"/>
            <a:r>
              <a:rPr lang="en-US" b="1" dirty="0">
                <a:solidFill>
                  <a:schemeClr val="tx1">
                    <a:lumMod val="75000"/>
                    <a:lumOff val="25000"/>
                  </a:schemeClr>
                </a:solidFill>
                <a:latin typeface="+mj-lt"/>
              </a:rPr>
              <a:t>12</a:t>
            </a:r>
          </a:p>
          <a:p>
            <a:pPr algn="r"/>
            <a:r>
              <a:rPr lang="en-US" b="1" dirty="0">
                <a:solidFill>
                  <a:schemeClr val="tx1">
                    <a:lumMod val="75000"/>
                    <a:lumOff val="25000"/>
                  </a:schemeClr>
                </a:solidFill>
                <a:latin typeface="+mj-lt"/>
              </a:rPr>
              <a:t>13</a:t>
            </a:r>
          </a:p>
          <a:p>
            <a:pPr algn="r"/>
            <a:r>
              <a:rPr lang="en-US" b="1" dirty="0">
                <a:solidFill>
                  <a:schemeClr val="tx1">
                    <a:lumMod val="75000"/>
                    <a:lumOff val="25000"/>
                  </a:schemeClr>
                </a:solidFill>
                <a:latin typeface="+mj-lt"/>
              </a:rPr>
              <a:t>14</a:t>
            </a:r>
          </a:p>
          <a:p>
            <a:pPr algn="r"/>
            <a:r>
              <a:rPr lang="en-US" b="1" dirty="0">
                <a:solidFill>
                  <a:schemeClr val="tx1">
                    <a:lumMod val="75000"/>
                    <a:lumOff val="25000"/>
                  </a:schemeClr>
                </a:solidFill>
                <a:latin typeface="+mj-lt"/>
              </a:rPr>
              <a:t>15</a:t>
            </a:r>
          </a:p>
        </p:txBody>
      </p:sp>
      <p:sp>
        <p:nvSpPr>
          <p:cNvPr id="6" name="Rectangle 5">
            <a:extLst>
              <a:ext uri="{FF2B5EF4-FFF2-40B4-BE49-F238E27FC236}">
                <a16:creationId xmlns:a16="http://schemas.microsoft.com/office/drawing/2014/main" xmlns="" id="{43D3284F-95E2-4F26-9D5F-AAD352CF22BD}"/>
              </a:ext>
            </a:extLst>
          </p:cNvPr>
          <p:cNvSpPr/>
          <p:nvPr/>
        </p:nvSpPr>
        <p:spPr>
          <a:xfrm>
            <a:off x="6100331" y="1547416"/>
            <a:ext cx="3996528" cy="646331"/>
          </a:xfrm>
          <a:prstGeom prst="rect">
            <a:avLst/>
          </a:prstGeom>
          <a:solidFill>
            <a:schemeClr val="tx1">
              <a:lumMod val="90000"/>
              <a:lumOff val="10000"/>
            </a:schemeClr>
          </a:solidFill>
          <a:ln>
            <a:noFill/>
          </a:ln>
        </p:spPr>
        <p:txBody>
          <a:bodyPr wrap="square">
            <a:spAutoFit/>
          </a:bodyPr>
          <a:lstStyle/>
          <a:p>
            <a:r>
              <a:rPr lang="pt-BR" dirty="0">
                <a:solidFill>
                  <a:schemeClr val="bg1"/>
                </a:solidFill>
                <a:latin typeface="+mj-lt"/>
              </a:rPr>
              <a:t>Enter Number:12</a:t>
            </a:r>
          </a:p>
          <a:p>
            <a:r>
              <a:rPr lang="pt-BR" dirty="0">
                <a:solidFill>
                  <a:schemeClr val="bg1"/>
                </a:solidFill>
                <a:latin typeface="+mj-lt"/>
              </a:rPr>
              <a:t>Even Number</a:t>
            </a:r>
            <a:endParaRPr lang="en-US" dirty="0">
              <a:solidFill>
                <a:schemeClr val="bg1"/>
              </a:solidFill>
              <a:latin typeface="+mj-lt"/>
            </a:endParaRPr>
          </a:p>
        </p:txBody>
      </p:sp>
      <p:sp>
        <p:nvSpPr>
          <p:cNvPr id="7" name="Rectangle: Top Corners Rounded 6">
            <a:extLst>
              <a:ext uri="{FF2B5EF4-FFF2-40B4-BE49-F238E27FC236}">
                <a16:creationId xmlns:a16="http://schemas.microsoft.com/office/drawing/2014/main" xmlns="" id="{7DE2E865-9E82-412F-B6BA-A643E4B60DC8}"/>
              </a:ext>
            </a:extLst>
          </p:cNvPr>
          <p:cNvSpPr/>
          <p:nvPr/>
        </p:nvSpPr>
        <p:spPr>
          <a:xfrm>
            <a:off x="517121" y="1218232"/>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6100330" y="1218232"/>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
        <p:nvSpPr>
          <p:cNvPr id="9" name="Rectangle 8">
            <a:extLst>
              <a:ext uri="{FF2B5EF4-FFF2-40B4-BE49-F238E27FC236}">
                <a16:creationId xmlns:a16="http://schemas.microsoft.com/office/drawing/2014/main" xmlns="" id="{43D3284F-95E2-4F26-9D5F-AAD352CF22BD}"/>
              </a:ext>
            </a:extLst>
          </p:cNvPr>
          <p:cNvSpPr/>
          <p:nvPr/>
        </p:nvSpPr>
        <p:spPr>
          <a:xfrm>
            <a:off x="6100331" y="2690416"/>
            <a:ext cx="3996528" cy="646331"/>
          </a:xfrm>
          <a:prstGeom prst="rect">
            <a:avLst/>
          </a:prstGeom>
          <a:solidFill>
            <a:schemeClr val="tx1">
              <a:lumMod val="90000"/>
              <a:lumOff val="10000"/>
            </a:schemeClr>
          </a:solidFill>
          <a:ln>
            <a:noFill/>
          </a:ln>
        </p:spPr>
        <p:txBody>
          <a:bodyPr wrap="square">
            <a:spAutoFit/>
          </a:bodyPr>
          <a:lstStyle/>
          <a:p>
            <a:r>
              <a:rPr lang="en-US" dirty="0">
                <a:solidFill>
                  <a:schemeClr val="bg1"/>
                </a:solidFill>
                <a:latin typeface="+mj-lt"/>
              </a:rPr>
              <a:t>Enter Number:11</a:t>
            </a:r>
          </a:p>
          <a:p>
            <a:r>
              <a:rPr lang="en-US" dirty="0">
                <a:solidFill>
                  <a:schemeClr val="bg1"/>
                </a:solidFill>
                <a:latin typeface="+mj-lt"/>
              </a:rPr>
              <a:t>Odd Number</a:t>
            </a:r>
          </a:p>
        </p:txBody>
      </p:sp>
      <p:sp>
        <p:nvSpPr>
          <p:cNvPr id="10" name="Rectangle: Top Corners Rounded 7">
            <a:extLst>
              <a:ext uri="{FF2B5EF4-FFF2-40B4-BE49-F238E27FC236}">
                <a16:creationId xmlns:a16="http://schemas.microsoft.com/office/drawing/2014/main" xmlns="" id="{44F07624-C23C-4B43-A144-CB0878CB992A}"/>
              </a:ext>
            </a:extLst>
          </p:cNvPr>
          <p:cNvSpPr/>
          <p:nvPr/>
        </p:nvSpPr>
        <p:spPr>
          <a:xfrm>
            <a:off x="6100330" y="2361232"/>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309151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877165"/>
            <a:ext cx="10515600" cy="2852737"/>
          </a:xfrm>
        </p:spPr>
        <p:txBody>
          <a:bodyPr/>
          <a:lstStyle/>
          <a:p>
            <a:r>
              <a:rPr lang="en-US" dirty="0" err="1">
                <a:solidFill>
                  <a:schemeClr val="accent3"/>
                </a:solidFill>
              </a:rPr>
              <a:t>If..else</a:t>
            </a:r>
            <a:r>
              <a:rPr lang="en-US" dirty="0">
                <a:solidFill>
                  <a:schemeClr val="accent3"/>
                </a:solidFill>
              </a:rPr>
              <a:t> statement</a:t>
            </a: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8912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nsolas" panose="020B0609020204030204" pitchFamily="49" charset="0"/>
              </a:rPr>
              <a:t>if...else</a:t>
            </a:r>
            <a:endParaRPr lang="en-US" dirty="0">
              <a:solidFill>
                <a:schemeClr val="tx1"/>
              </a:solidFill>
            </a:endParaRPr>
          </a:p>
        </p:txBody>
      </p:sp>
      <p:sp>
        <p:nvSpPr>
          <p:cNvPr id="3" name="Content Placeholder 2"/>
          <p:cNvSpPr>
            <a:spLocks noGrp="1"/>
          </p:cNvSpPr>
          <p:nvPr>
            <p:ph idx="1"/>
          </p:nvPr>
        </p:nvSpPr>
        <p:spPr/>
        <p:txBody>
          <a:bodyPr/>
          <a:lstStyle/>
          <a:p>
            <a:r>
              <a:rPr lang="en-US" b="1" dirty="0">
                <a:solidFill>
                  <a:srgbClr val="C00000"/>
                </a:solidFill>
                <a:latin typeface="+mj-lt"/>
                <a:cs typeface="Courier New" panose="02070309020205020404" pitchFamily="49" charset="0"/>
              </a:rPr>
              <a:t>if…else</a:t>
            </a:r>
            <a:r>
              <a:rPr lang="en-US" dirty="0">
                <a:latin typeface="+mj-lt"/>
              </a:rPr>
              <a:t> is two branch decision making statement</a:t>
            </a:r>
          </a:p>
          <a:p>
            <a:r>
              <a:rPr lang="en-US" dirty="0">
                <a:latin typeface="+mj-lt"/>
              </a:rPr>
              <a:t>If condition is true then true part will be executed else false part will be executed</a:t>
            </a:r>
          </a:p>
          <a:p>
            <a:r>
              <a:rPr lang="en-US" b="1" dirty="0">
                <a:solidFill>
                  <a:srgbClr val="C00000"/>
                </a:solidFill>
                <a:latin typeface="+mj-lt"/>
                <a:cs typeface="Courier New" panose="02070309020205020404" pitchFamily="49" charset="0"/>
              </a:rPr>
              <a:t>else</a:t>
            </a:r>
            <a:r>
              <a:rPr lang="en-US" dirty="0">
                <a:latin typeface="+mj-lt"/>
                <a:cs typeface="Courier New" panose="02070309020205020404" pitchFamily="49" charset="0"/>
              </a:rPr>
              <a:t> is keyword</a:t>
            </a:r>
          </a:p>
          <a:p>
            <a:endParaRPr lang="en-US" dirty="0">
              <a:latin typeface="+mj-lt"/>
            </a:endParaRPr>
          </a:p>
          <a:p>
            <a:endParaRPr lang="en-US" dirty="0">
              <a:latin typeface="+mj-lt"/>
            </a:endParaRPr>
          </a:p>
        </p:txBody>
      </p:sp>
      <p:sp>
        <p:nvSpPr>
          <p:cNvPr id="4" name="Rectangle 3">
            <a:extLst>
              <a:ext uri="{FF2B5EF4-FFF2-40B4-BE49-F238E27FC236}">
                <a16:creationId xmlns:a16="http://schemas.microsoft.com/office/drawing/2014/main" xmlns="" id="{CE9CF278-0CFC-4F81-B2D4-28505379D37C}"/>
              </a:ext>
            </a:extLst>
          </p:cNvPr>
          <p:cNvSpPr/>
          <p:nvPr/>
        </p:nvSpPr>
        <p:spPr>
          <a:xfrm>
            <a:off x="566574" y="2932927"/>
            <a:ext cx="4777100" cy="2308324"/>
          </a:xfrm>
          <a:prstGeom prst="rect">
            <a:avLst/>
          </a:prstGeom>
          <a:solidFill>
            <a:schemeClr val="bg1">
              <a:lumMod val="95000"/>
            </a:schemeClr>
          </a:solidFill>
          <a:ln>
            <a:noFill/>
          </a:ln>
        </p:spPr>
        <p:txBody>
          <a:bodyPr wrap="square">
            <a:spAutoFit/>
          </a:bodyPr>
          <a:lstStyle/>
          <a:p>
            <a:r>
              <a:rPr lang="en-US" b="1" dirty="0">
                <a:latin typeface="+mj-lt"/>
              </a:rPr>
              <a:t>if(condition)</a:t>
            </a:r>
          </a:p>
          <a:p>
            <a:r>
              <a:rPr lang="en-US" b="1" dirty="0">
                <a:latin typeface="+mj-lt"/>
              </a:rPr>
              <a:t>{</a:t>
            </a:r>
          </a:p>
          <a:p>
            <a:r>
              <a:rPr lang="en-US" b="1" dirty="0">
                <a:latin typeface="+mj-lt"/>
              </a:rPr>
              <a:t>    </a:t>
            </a:r>
            <a:r>
              <a:rPr lang="en-US" b="1" dirty="0">
                <a:solidFill>
                  <a:srgbClr val="00B050"/>
                </a:solidFill>
                <a:latin typeface="+mj-lt"/>
              </a:rPr>
              <a:t>// true part</a:t>
            </a:r>
          </a:p>
          <a:p>
            <a:r>
              <a:rPr lang="en-US" b="1" dirty="0">
                <a:latin typeface="+mj-lt"/>
              </a:rPr>
              <a:t>}</a:t>
            </a:r>
          </a:p>
          <a:p>
            <a:r>
              <a:rPr lang="en-US" b="1" dirty="0">
                <a:latin typeface="+mj-lt"/>
              </a:rPr>
              <a:t>else</a:t>
            </a:r>
          </a:p>
          <a:p>
            <a:r>
              <a:rPr lang="en-US" b="1" dirty="0">
                <a:latin typeface="+mj-lt"/>
              </a:rPr>
              <a:t>{</a:t>
            </a:r>
          </a:p>
          <a:p>
            <a:r>
              <a:rPr lang="en-US" b="1" dirty="0">
                <a:latin typeface="+mj-lt"/>
              </a:rPr>
              <a:t>    </a:t>
            </a:r>
            <a:r>
              <a:rPr lang="en-US" b="1" dirty="0">
                <a:solidFill>
                  <a:srgbClr val="C00000"/>
                </a:solidFill>
                <a:latin typeface="+mj-lt"/>
              </a:rPr>
              <a:t>// false part</a:t>
            </a:r>
          </a:p>
          <a:p>
            <a:r>
              <a:rPr lang="en-US" b="1" dirty="0">
                <a:latin typeface="+mj-lt"/>
              </a:rPr>
              <a:t>}</a:t>
            </a:r>
            <a:endParaRPr lang="en-US" b="1" dirty="0">
              <a:effectLst/>
              <a:latin typeface="+mj-lt"/>
            </a:endParaRPr>
          </a:p>
        </p:txBody>
      </p:sp>
      <p:sp>
        <p:nvSpPr>
          <p:cNvPr id="5" name="Rectangle: Top Corners Rounded 6">
            <a:extLst>
              <a:ext uri="{FF2B5EF4-FFF2-40B4-BE49-F238E27FC236}">
                <a16:creationId xmlns:a16="http://schemas.microsoft.com/office/drawing/2014/main" xmlns="" id="{7DE2E865-9E82-412F-B6BA-A643E4B60DC8}"/>
              </a:ext>
            </a:extLst>
          </p:cNvPr>
          <p:cNvSpPr/>
          <p:nvPr/>
        </p:nvSpPr>
        <p:spPr>
          <a:xfrm>
            <a:off x="566574" y="260098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solidFill>
                  <a:srgbClr val="F9A825"/>
                </a:solidFill>
              </a:rPr>
              <a:t>Syntax</a:t>
            </a:r>
          </a:p>
        </p:txBody>
      </p:sp>
      <p:sp>
        <p:nvSpPr>
          <p:cNvPr id="6" name="TextBox 5">
            <a:extLst>
              <a:ext uri="{FF2B5EF4-FFF2-40B4-BE49-F238E27FC236}">
                <a16:creationId xmlns:a16="http://schemas.microsoft.com/office/drawing/2014/main" xmlns="" id="{9404EC91-3EDC-4DB1-8932-F4ADCFDA16B8}"/>
              </a:ext>
            </a:extLst>
          </p:cNvPr>
          <p:cNvSpPr txBox="1"/>
          <p:nvPr/>
        </p:nvSpPr>
        <p:spPr>
          <a:xfrm>
            <a:off x="7622782" y="2164666"/>
            <a:ext cx="3215308" cy="461665"/>
          </a:xfrm>
          <a:prstGeom prst="rect">
            <a:avLst/>
          </a:prstGeom>
          <a:noFill/>
        </p:spPr>
        <p:txBody>
          <a:bodyPr wrap="square" rtlCol="0">
            <a:spAutoFit/>
          </a:bodyPr>
          <a:lstStyle/>
          <a:p>
            <a:r>
              <a:rPr lang="en-US" sz="2400" dirty="0">
                <a:latin typeface="+mj-lt"/>
              </a:rPr>
              <a:t>Flowchart of </a:t>
            </a:r>
            <a:r>
              <a:rPr lang="en-US" sz="2400" b="1" dirty="0">
                <a:solidFill>
                  <a:srgbClr val="C00000"/>
                </a:solidFill>
                <a:latin typeface="+mj-lt"/>
                <a:cs typeface="Courier New" panose="02070309020205020404" pitchFamily="49" charset="0"/>
              </a:rPr>
              <a:t>if…else</a:t>
            </a:r>
            <a:endParaRPr lang="en-US" sz="2400" b="1" dirty="0">
              <a:solidFill>
                <a:srgbClr val="C00000"/>
              </a:solidFill>
              <a:latin typeface="+mj-lt"/>
            </a:endParaRPr>
          </a:p>
        </p:txBody>
      </p:sp>
      <p:cxnSp>
        <p:nvCxnSpPr>
          <p:cNvPr id="7" name="Straight Arrow Connector 6"/>
          <p:cNvCxnSpPr>
            <a:endCxn id="8" idx="0"/>
          </p:cNvCxnSpPr>
          <p:nvPr/>
        </p:nvCxnSpPr>
        <p:spPr>
          <a:xfrm>
            <a:off x="9230436" y="2765579"/>
            <a:ext cx="4" cy="54261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Flowchart: Decision 7"/>
          <p:cNvSpPr/>
          <p:nvPr/>
        </p:nvSpPr>
        <p:spPr>
          <a:xfrm>
            <a:off x="7769191" y="3308192"/>
            <a:ext cx="2922497" cy="822960"/>
          </a:xfrm>
          <a:prstGeom prst="flowChartDecisio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condition</a:t>
            </a:r>
          </a:p>
        </p:txBody>
      </p:sp>
      <p:cxnSp>
        <p:nvCxnSpPr>
          <p:cNvPr id="9" name="Elbow Connector 8"/>
          <p:cNvCxnSpPr>
            <a:stCxn id="8" idx="3"/>
            <a:endCxn id="12" idx="0"/>
          </p:cNvCxnSpPr>
          <p:nvPr/>
        </p:nvCxnSpPr>
        <p:spPr>
          <a:xfrm>
            <a:off x="10691688" y="3719672"/>
            <a:ext cx="159402" cy="734838"/>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052040" y="3262770"/>
            <a:ext cx="713209" cy="430887"/>
          </a:xfrm>
          <a:prstGeom prst="rect">
            <a:avLst/>
          </a:prstGeom>
          <a:noFill/>
        </p:spPr>
        <p:txBody>
          <a:bodyPr wrap="none" rtlCol="0">
            <a:spAutoFit/>
          </a:bodyPr>
          <a:lstStyle/>
          <a:p>
            <a:r>
              <a:rPr lang="en-US" sz="2200" dirty="0"/>
              <a:t>True</a:t>
            </a:r>
          </a:p>
        </p:txBody>
      </p:sp>
      <p:sp>
        <p:nvSpPr>
          <p:cNvPr id="11" name="TextBox 10"/>
          <p:cNvSpPr txBox="1"/>
          <p:nvPr/>
        </p:nvSpPr>
        <p:spPr>
          <a:xfrm>
            <a:off x="10717494" y="3271387"/>
            <a:ext cx="792974" cy="430887"/>
          </a:xfrm>
          <a:prstGeom prst="rect">
            <a:avLst/>
          </a:prstGeom>
          <a:noFill/>
        </p:spPr>
        <p:txBody>
          <a:bodyPr wrap="none" rtlCol="0">
            <a:spAutoFit/>
          </a:bodyPr>
          <a:lstStyle/>
          <a:p>
            <a:r>
              <a:rPr lang="en-US" sz="2200" dirty="0"/>
              <a:t>False</a:t>
            </a:r>
          </a:p>
        </p:txBody>
      </p:sp>
      <p:sp>
        <p:nvSpPr>
          <p:cNvPr id="12" name="Flowchart: Process 11"/>
          <p:cNvSpPr/>
          <p:nvPr/>
        </p:nvSpPr>
        <p:spPr>
          <a:xfrm>
            <a:off x="10135686" y="4454510"/>
            <a:ext cx="1430807"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13" name="Elbow Connector 12"/>
          <p:cNvCxnSpPr>
            <a:stCxn id="12" idx="2"/>
            <a:endCxn id="17" idx="3"/>
          </p:cNvCxnSpPr>
          <p:nvPr/>
        </p:nvCxnSpPr>
        <p:spPr>
          <a:xfrm rot="5400000">
            <a:off x="10141543" y="4871455"/>
            <a:ext cx="513844" cy="905250"/>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Flowchart: Process 13"/>
          <p:cNvSpPr/>
          <p:nvPr/>
        </p:nvSpPr>
        <p:spPr>
          <a:xfrm>
            <a:off x="6830728" y="4454509"/>
            <a:ext cx="1430807"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15" name="Elbow Connector 14"/>
          <p:cNvCxnSpPr>
            <a:stCxn id="8" idx="1"/>
            <a:endCxn id="14" idx="0"/>
          </p:cNvCxnSpPr>
          <p:nvPr/>
        </p:nvCxnSpPr>
        <p:spPr>
          <a:xfrm rot="10800000" flipV="1">
            <a:off x="7546133" y="3719671"/>
            <a:ext cx="223059" cy="734837"/>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4" idx="2"/>
            <a:endCxn id="17" idx="1"/>
          </p:cNvCxnSpPr>
          <p:nvPr/>
        </p:nvCxnSpPr>
        <p:spPr>
          <a:xfrm rot="16200000" flipH="1">
            <a:off x="7773660" y="4839628"/>
            <a:ext cx="513845" cy="968901"/>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Flowchart: Process 16"/>
          <p:cNvSpPr/>
          <p:nvPr/>
        </p:nvSpPr>
        <p:spPr>
          <a:xfrm>
            <a:off x="8515033" y="5274678"/>
            <a:ext cx="1430807"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spTree>
    <p:extLst>
      <p:ext uri="{BB962C8B-B14F-4D97-AF65-F5344CB8AC3E}">
        <p14:creationId xmlns:p14="http://schemas.microsoft.com/office/powerpoint/2010/main" val="169127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8" grpId="0" animBg="1"/>
      <p:bldP spid="10" grpId="0"/>
      <p:bldP spid="11" grpId="0"/>
      <p:bldP spid="12" grpId="0" animBg="1"/>
      <p:bldP spid="14"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Positive or Negative Number </a:t>
            </a:r>
            <a:r>
              <a:rPr lang="en-US" sz="2800" dirty="0"/>
              <a:t>using </a:t>
            </a:r>
            <a:r>
              <a:rPr lang="en-US" sz="2800" dirty="0">
                <a:solidFill>
                  <a:srgbClr val="C00000"/>
                </a:solidFill>
                <a:cs typeface="Consolas" panose="020B0609020204030204" pitchFamily="49" charset="0"/>
              </a:rPr>
              <a:t>if…else</a:t>
            </a:r>
            <a:endParaRPr lang="en-US" dirty="0">
              <a:solidFill>
                <a:srgbClr val="C00000"/>
              </a:solidFill>
            </a:endParaRPr>
          </a:p>
        </p:txBody>
      </p:sp>
      <p:sp>
        <p:nvSpPr>
          <p:cNvPr id="4" name="Rectangle 3">
            <a:extLst>
              <a:ext uri="{FF2B5EF4-FFF2-40B4-BE49-F238E27FC236}">
                <a16:creationId xmlns:a16="http://schemas.microsoft.com/office/drawing/2014/main" xmlns="" id="{D1398A39-DA79-443A-B149-0FEF04D5E58D}"/>
              </a:ext>
            </a:extLst>
          </p:cNvPr>
          <p:cNvSpPr/>
          <p:nvPr/>
        </p:nvSpPr>
        <p:spPr>
          <a:xfrm>
            <a:off x="914083" y="1379991"/>
            <a:ext cx="4777100" cy="4247317"/>
          </a:xfrm>
          <a:prstGeom prst="rect">
            <a:avLst/>
          </a:prstGeom>
          <a:solidFill>
            <a:schemeClr val="bg1">
              <a:lumMod val="95000"/>
            </a:schemeClr>
          </a:solidFill>
          <a:ln>
            <a:noFill/>
          </a:ln>
        </p:spPr>
        <p:txBody>
          <a:bodyPr wrap="square">
            <a:spAutoFit/>
          </a:bodyPr>
          <a:lstStyle/>
          <a:p>
            <a:r>
              <a:rPr lang="en-US" b="1" dirty="0">
                <a:latin typeface="+mj-lt"/>
              </a:rPr>
              <a:t>#include&lt;</a:t>
            </a:r>
            <a:r>
              <a:rPr lang="en-US" b="1" dirty="0" err="1">
                <a:latin typeface="+mj-lt"/>
              </a:rPr>
              <a:t>stdio.h</a:t>
            </a:r>
            <a:r>
              <a:rPr lang="en-US" b="1" dirty="0">
                <a:latin typeface="+mj-lt"/>
              </a:rPr>
              <a:t>&gt;</a:t>
            </a:r>
          </a:p>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a:t>
            </a:r>
          </a:p>
          <a:p>
            <a:r>
              <a:rPr lang="en-US" b="1" dirty="0">
                <a:latin typeface="+mj-lt"/>
              </a:rPr>
              <a:t>    </a:t>
            </a:r>
            <a:r>
              <a:rPr lang="en-US" b="1" dirty="0" err="1">
                <a:latin typeface="+mj-lt"/>
              </a:rPr>
              <a:t>printf</a:t>
            </a:r>
            <a:r>
              <a:rPr lang="en-US" b="1" dirty="0">
                <a:latin typeface="+mj-lt"/>
              </a:rPr>
              <a:t>("Enter Number:");</a:t>
            </a:r>
          </a:p>
          <a:p>
            <a:r>
              <a:rPr lang="en-US" b="1" dirty="0">
                <a:latin typeface="+mj-lt"/>
              </a:rPr>
              <a:t>    </a:t>
            </a:r>
            <a:r>
              <a:rPr lang="en-US" b="1" dirty="0" err="1">
                <a:latin typeface="+mj-lt"/>
              </a:rPr>
              <a:t>scanf</a:t>
            </a:r>
            <a:r>
              <a:rPr lang="en-US" b="1" dirty="0">
                <a:latin typeface="+mj-lt"/>
              </a:rPr>
              <a:t>("%</a:t>
            </a:r>
            <a:r>
              <a:rPr lang="en-US" b="1" dirty="0" err="1">
                <a:latin typeface="+mj-lt"/>
              </a:rPr>
              <a:t>d",&amp;a</a:t>
            </a:r>
            <a:r>
              <a:rPr lang="en-US" b="1" dirty="0">
                <a:latin typeface="+mj-lt"/>
              </a:rPr>
              <a:t>);</a:t>
            </a:r>
          </a:p>
          <a:p>
            <a:r>
              <a:rPr lang="en-US" b="1" dirty="0">
                <a:latin typeface="+mj-lt"/>
              </a:rPr>
              <a:t>    if(a &gt;= 0)</a:t>
            </a:r>
          </a:p>
          <a:p>
            <a:r>
              <a:rPr lang="en-US" b="1" dirty="0">
                <a:latin typeface="+mj-lt"/>
              </a:rPr>
              <a:t>    {</a:t>
            </a:r>
          </a:p>
          <a:p>
            <a:r>
              <a:rPr lang="en-US" b="1" dirty="0">
                <a:latin typeface="+mj-lt"/>
              </a:rPr>
              <a:t>        </a:t>
            </a:r>
            <a:r>
              <a:rPr lang="en-US" b="1" dirty="0" err="1">
                <a:latin typeface="+mj-lt"/>
              </a:rPr>
              <a:t>printf</a:t>
            </a:r>
            <a:r>
              <a:rPr lang="en-US" b="1" dirty="0">
                <a:latin typeface="+mj-lt"/>
              </a:rPr>
              <a:t>("Positive Number");</a:t>
            </a:r>
          </a:p>
          <a:p>
            <a:r>
              <a:rPr lang="en-US" b="1" dirty="0">
                <a:latin typeface="+mj-lt"/>
              </a:rPr>
              <a:t>    }</a:t>
            </a:r>
          </a:p>
          <a:p>
            <a:r>
              <a:rPr lang="en-US" b="1" dirty="0">
                <a:latin typeface="+mj-lt"/>
              </a:rPr>
              <a:t>    else</a:t>
            </a:r>
          </a:p>
          <a:p>
            <a:r>
              <a:rPr lang="en-US" b="1" dirty="0">
                <a:latin typeface="+mj-lt"/>
              </a:rPr>
              <a:t>    {</a:t>
            </a:r>
          </a:p>
          <a:p>
            <a:r>
              <a:rPr lang="en-US" b="1" dirty="0">
                <a:latin typeface="+mj-lt"/>
              </a:rPr>
              <a:t>        </a:t>
            </a:r>
            <a:r>
              <a:rPr lang="en-US" b="1" dirty="0" err="1">
                <a:latin typeface="+mj-lt"/>
              </a:rPr>
              <a:t>printf</a:t>
            </a:r>
            <a:r>
              <a:rPr lang="en-US" b="1" dirty="0">
                <a:latin typeface="+mj-lt"/>
              </a:rPr>
              <a:t>("Negative Number");</a:t>
            </a:r>
          </a:p>
          <a:p>
            <a:r>
              <a:rPr lang="en-US" b="1" dirty="0">
                <a:latin typeface="+mj-lt"/>
              </a:rPr>
              <a:t>    }</a:t>
            </a:r>
          </a:p>
          <a:p>
            <a:r>
              <a:rPr lang="en-US" b="1" dirty="0">
                <a:latin typeface="+mj-lt"/>
              </a:rPr>
              <a:t>}</a:t>
            </a:r>
            <a:endParaRPr lang="en-US" b="1" dirty="0">
              <a:effectLst/>
              <a:latin typeface="+mj-lt"/>
            </a:endParaRPr>
          </a:p>
        </p:txBody>
      </p:sp>
      <p:sp>
        <p:nvSpPr>
          <p:cNvPr id="5" name="Rectangle 4">
            <a:extLst>
              <a:ext uri="{FF2B5EF4-FFF2-40B4-BE49-F238E27FC236}">
                <a16:creationId xmlns:a16="http://schemas.microsoft.com/office/drawing/2014/main" xmlns="" id="{C069A0A8-F683-4712-9714-F0527051DD3B}"/>
              </a:ext>
            </a:extLst>
          </p:cNvPr>
          <p:cNvSpPr/>
          <p:nvPr/>
        </p:nvSpPr>
        <p:spPr>
          <a:xfrm>
            <a:off x="414089" y="1379991"/>
            <a:ext cx="499993" cy="4247317"/>
          </a:xfrm>
          <a:prstGeom prst="rect">
            <a:avLst/>
          </a:prstGeom>
          <a:solidFill>
            <a:schemeClr val="bg1">
              <a:lumMod val="85000"/>
            </a:schemeClr>
          </a:solidFill>
          <a:ln>
            <a:noFill/>
          </a:ln>
        </p:spPr>
        <p:txBody>
          <a:bodyPr wrap="square">
            <a:spAutoFit/>
          </a:bodyPr>
          <a:lstStyle/>
          <a:p>
            <a:pPr algn="r"/>
            <a:r>
              <a:rPr lang="en-US" b="1" dirty="0">
                <a:latin typeface="+mj-lt"/>
              </a:rPr>
              <a:t>1</a:t>
            </a:r>
          </a:p>
          <a:p>
            <a:pPr algn="r"/>
            <a:r>
              <a:rPr lang="en-US" b="1" dirty="0">
                <a:effectLst/>
                <a:latin typeface="+mj-lt"/>
              </a:rPr>
              <a:t>2</a:t>
            </a:r>
          </a:p>
          <a:p>
            <a:pPr algn="r"/>
            <a:r>
              <a:rPr lang="en-US" b="1" dirty="0">
                <a:latin typeface="+mj-lt"/>
              </a:rPr>
              <a:t>3</a:t>
            </a:r>
          </a:p>
          <a:p>
            <a:pPr algn="r"/>
            <a:r>
              <a:rPr lang="en-US" b="1" dirty="0">
                <a:effectLst/>
                <a:latin typeface="+mj-lt"/>
              </a:rPr>
              <a:t>4</a:t>
            </a:r>
          </a:p>
          <a:p>
            <a:pPr algn="r"/>
            <a:r>
              <a:rPr lang="en-US" b="1" dirty="0">
                <a:latin typeface="+mj-lt"/>
              </a:rPr>
              <a:t>5</a:t>
            </a:r>
          </a:p>
          <a:p>
            <a:pPr algn="r"/>
            <a:r>
              <a:rPr lang="en-US" b="1" dirty="0">
                <a:effectLst/>
                <a:latin typeface="+mj-lt"/>
              </a:rPr>
              <a:t>6</a:t>
            </a:r>
          </a:p>
          <a:p>
            <a:pPr algn="r"/>
            <a:r>
              <a:rPr lang="en-US" b="1" dirty="0">
                <a:latin typeface="+mj-lt"/>
              </a:rPr>
              <a:t>7</a:t>
            </a:r>
          </a:p>
          <a:p>
            <a:pPr algn="r"/>
            <a:r>
              <a:rPr lang="en-US" b="1" dirty="0">
                <a:effectLst/>
                <a:latin typeface="+mj-lt"/>
              </a:rPr>
              <a:t>8</a:t>
            </a:r>
          </a:p>
          <a:p>
            <a:pPr algn="r"/>
            <a:r>
              <a:rPr lang="en-US" b="1" dirty="0">
                <a:latin typeface="+mj-lt"/>
              </a:rPr>
              <a:t>9</a:t>
            </a:r>
          </a:p>
          <a:p>
            <a:pPr algn="r"/>
            <a:r>
              <a:rPr lang="en-US" b="1" dirty="0">
                <a:effectLst/>
                <a:latin typeface="+mj-lt"/>
              </a:rPr>
              <a:t>10</a:t>
            </a:r>
          </a:p>
          <a:p>
            <a:pPr algn="r"/>
            <a:r>
              <a:rPr lang="en-US" b="1" dirty="0">
                <a:latin typeface="+mj-lt"/>
              </a:rPr>
              <a:t>11</a:t>
            </a:r>
          </a:p>
          <a:p>
            <a:pPr algn="r"/>
            <a:r>
              <a:rPr lang="en-US" b="1" dirty="0">
                <a:latin typeface="+mj-lt"/>
              </a:rPr>
              <a:t>12</a:t>
            </a:r>
          </a:p>
          <a:p>
            <a:pPr algn="r"/>
            <a:r>
              <a:rPr lang="en-US" b="1" dirty="0">
                <a:latin typeface="+mj-lt"/>
              </a:rPr>
              <a:t>13</a:t>
            </a:r>
          </a:p>
          <a:p>
            <a:pPr algn="r"/>
            <a:r>
              <a:rPr lang="en-US" b="1" dirty="0">
                <a:latin typeface="+mj-lt"/>
              </a:rPr>
              <a:t>14</a:t>
            </a:r>
          </a:p>
          <a:p>
            <a:pPr algn="r"/>
            <a:r>
              <a:rPr lang="en-US" b="1" dirty="0">
                <a:latin typeface="+mj-lt"/>
              </a:rPr>
              <a:t>15</a:t>
            </a:r>
          </a:p>
        </p:txBody>
      </p:sp>
      <p:sp>
        <p:nvSpPr>
          <p:cNvPr id="6" name="Rectangle: Top Corners Rounded 6">
            <a:extLst>
              <a:ext uri="{FF2B5EF4-FFF2-40B4-BE49-F238E27FC236}">
                <a16:creationId xmlns:a16="http://schemas.microsoft.com/office/drawing/2014/main" xmlns="" id="{7DE2E865-9E82-412F-B6BA-A643E4B60DC8}"/>
              </a:ext>
            </a:extLst>
          </p:cNvPr>
          <p:cNvSpPr/>
          <p:nvPr/>
        </p:nvSpPr>
        <p:spPr>
          <a:xfrm>
            <a:off x="414089" y="105080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7" name="Rectangle 6">
            <a:extLst>
              <a:ext uri="{FF2B5EF4-FFF2-40B4-BE49-F238E27FC236}">
                <a16:creationId xmlns:a16="http://schemas.microsoft.com/office/drawing/2014/main" xmlns="" id="{43D3284F-95E2-4F26-9D5F-AAD352CF22BD}"/>
              </a:ext>
            </a:extLst>
          </p:cNvPr>
          <p:cNvSpPr/>
          <p:nvPr/>
        </p:nvSpPr>
        <p:spPr>
          <a:xfrm>
            <a:off x="6010178" y="1413367"/>
            <a:ext cx="3996528" cy="646331"/>
          </a:xfrm>
          <a:prstGeom prst="rect">
            <a:avLst/>
          </a:prstGeom>
          <a:solidFill>
            <a:schemeClr val="tx1">
              <a:lumMod val="90000"/>
              <a:lumOff val="10000"/>
            </a:schemeClr>
          </a:solidFill>
          <a:ln>
            <a:noFill/>
          </a:ln>
        </p:spPr>
        <p:txBody>
          <a:bodyPr wrap="square">
            <a:spAutoFit/>
          </a:bodyPr>
          <a:lstStyle/>
          <a:p>
            <a:r>
              <a:rPr lang="pt-BR" dirty="0">
                <a:solidFill>
                  <a:schemeClr val="bg1"/>
                </a:solidFill>
                <a:latin typeface="+mj-lt"/>
              </a:rPr>
              <a:t>Enter Number:5</a:t>
            </a:r>
          </a:p>
          <a:p>
            <a:r>
              <a:rPr lang="pt-BR" dirty="0">
                <a:solidFill>
                  <a:schemeClr val="bg1"/>
                </a:solidFill>
                <a:latin typeface="+mj-lt"/>
              </a:rPr>
              <a:t>Positive Number</a:t>
            </a:r>
            <a:endParaRPr lang="en-US" dirty="0">
              <a:solidFill>
                <a:schemeClr val="bg1"/>
              </a:solidFill>
              <a:latin typeface="+mj-lt"/>
            </a:endParaRP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6010177" y="1084183"/>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
        <p:nvSpPr>
          <p:cNvPr id="9" name="Rectangle 8">
            <a:extLst>
              <a:ext uri="{FF2B5EF4-FFF2-40B4-BE49-F238E27FC236}">
                <a16:creationId xmlns:a16="http://schemas.microsoft.com/office/drawing/2014/main" xmlns="" id="{43D3284F-95E2-4F26-9D5F-AAD352CF22BD}"/>
              </a:ext>
            </a:extLst>
          </p:cNvPr>
          <p:cNvSpPr/>
          <p:nvPr/>
        </p:nvSpPr>
        <p:spPr>
          <a:xfrm>
            <a:off x="6010178" y="2556367"/>
            <a:ext cx="3996528" cy="646331"/>
          </a:xfrm>
          <a:prstGeom prst="rect">
            <a:avLst/>
          </a:prstGeom>
          <a:solidFill>
            <a:schemeClr val="tx1">
              <a:lumMod val="90000"/>
              <a:lumOff val="10000"/>
            </a:schemeClr>
          </a:solidFill>
          <a:ln>
            <a:noFill/>
          </a:ln>
        </p:spPr>
        <p:txBody>
          <a:bodyPr wrap="square">
            <a:spAutoFit/>
          </a:bodyPr>
          <a:lstStyle/>
          <a:p>
            <a:r>
              <a:rPr lang="en-US" dirty="0">
                <a:solidFill>
                  <a:schemeClr val="bg1"/>
                </a:solidFill>
                <a:latin typeface="+mj-lt"/>
              </a:rPr>
              <a:t>Enter Number: -5</a:t>
            </a:r>
          </a:p>
          <a:p>
            <a:r>
              <a:rPr lang="en-US" dirty="0">
                <a:solidFill>
                  <a:schemeClr val="bg1"/>
                </a:solidFill>
                <a:latin typeface="+mj-lt"/>
              </a:rPr>
              <a:t>Negative Number</a:t>
            </a:r>
          </a:p>
        </p:txBody>
      </p:sp>
      <p:sp>
        <p:nvSpPr>
          <p:cNvPr id="10" name="Rectangle: Top Corners Rounded 7">
            <a:extLst>
              <a:ext uri="{FF2B5EF4-FFF2-40B4-BE49-F238E27FC236}">
                <a16:creationId xmlns:a16="http://schemas.microsoft.com/office/drawing/2014/main" xmlns="" id="{44F07624-C23C-4B43-A144-CB0878CB992A}"/>
              </a:ext>
            </a:extLst>
          </p:cNvPr>
          <p:cNvSpPr/>
          <p:nvPr/>
        </p:nvSpPr>
        <p:spPr>
          <a:xfrm>
            <a:off x="6010177" y="2227183"/>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112555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Odd or Even Number </a:t>
            </a:r>
            <a:r>
              <a:rPr lang="en-US" sz="2800" dirty="0"/>
              <a:t>using </a:t>
            </a:r>
            <a:r>
              <a:rPr lang="en-US" sz="2800" dirty="0">
                <a:solidFill>
                  <a:srgbClr val="C00000"/>
                </a:solidFill>
                <a:cs typeface="Consolas" panose="020B0609020204030204" pitchFamily="49" charset="0"/>
              </a:rPr>
              <a:t>if…else</a:t>
            </a:r>
            <a:endParaRPr lang="en-US" dirty="0">
              <a:solidFill>
                <a:srgbClr val="C00000"/>
              </a:solidFill>
            </a:endParaRPr>
          </a:p>
        </p:txBody>
      </p:sp>
      <p:sp>
        <p:nvSpPr>
          <p:cNvPr id="4" name="Rectangle 3">
            <a:extLst>
              <a:ext uri="{FF2B5EF4-FFF2-40B4-BE49-F238E27FC236}">
                <a16:creationId xmlns:a16="http://schemas.microsoft.com/office/drawing/2014/main" xmlns="" id="{D1398A39-DA79-443A-B149-0FEF04D5E58D}"/>
              </a:ext>
            </a:extLst>
          </p:cNvPr>
          <p:cNvSpPr/>
          <p:nvPr/>
        </p:nvSpPr>
        <p:spPr>
          <a:xfrm>
            <a:off x="978478" y="1405749"/>
            <a:ext cx="4777100" cy="4247317"/>
          </a:xfrm>
          <a:prstGeom prst="rect">
            <a:avLst/>
          </a:prstGeom>
          <a:solidFill>
            <a:schemeClr val="bg1">
              <a:lumMod val="95000"/>
            </a:schemeClr>
          </a:solidFill>
          <a:ln>
            <a:noFill/>
          </a:ln>
        </p:spPr>
        <p:txBody>
          <a:bodyPr wrap="square">
            <a:spAutoFit/>
          </a:bodyPr>
          <a:lstStyle/>
          <a:p>
            <a:r>
              <a:rPr lang="en-US" b="1" dirty="0">
                <a:latin typeface="+mj-lt"/>
              </a:rPr>
              <a:t>#include&lt;</a:t>
            </a:r>
            <a:r>
              <a:rPr lang="en-US" b="1" dirty="0" err="1">
                <a:latin typeface="+mj-lt"/>
              </a:rPr>
              <a:t>stdio.h</a:t>
            </a:r>
            <a:r>
              <a:rPr lang="en-US" b="1" dirty="0">
                <a:latin typeface="+mj-lt"/>
              </a:rPr>
              <a:t>&gt;</a:t>
            </a:r>
          </a:p>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a:t>
            </a:r>
          </a:p>
          <a:p>
            <a:r>
              <a:rPr lang="en-US" b="1" dirty="0">
                <a:latin typeface="+mj-lt"/>
              </a:rPr>
              <a:t>    printf("Enter Number:");</a:t>
            </a:r>
          </a:p>
          <a:p>
            <a:r>
              <a:rPr lang="en-US" b="1" dirty="0">
                <a:latin typeface="+mj-lt"/>
              </a:rPr>
              <a:t>    </a:t>
            </a:r>
            <a:r>
              <a:rPr lang="en-US" b="1" dirty="0" err="1">
                <a:latin typeface="+mj-lt"/>
              </a:rPr>
              <a:t>scanf</a:t>
            </a:r>
            <a:r>
              <a:rPr lang="en-US" b="1" dirty="0">
                <a:latin typeface="+mj-lt"/>
              </a:rPr>
              <a:t>("%</a:t>
            </a:r>
            <a:r>
              <a:rPr lang="en-US" b="1" dirty="0" err="1">
                <a:latin typeface="+mj-lt"/>
              </a:rPr>
              <a:t>d",&amp;a</a:t>
            </a:r>
            <a:r>
              <a:rPr lang="en-US" b="1" dirty="0">
                <a:latin typeface="+mj-lt"/>
              </a:rPr>
              <a:t>);</a:t>
            </a:r>
          </a:p>
          <a:p>
            <a:r>
              <a:rPr lang="en-US" b="1" dirty="0">
                <a:latin typeface="+mj-lt"/>
              </a:rPr>
              <a:t>    if(a%2 == 0)</a:t>
            </a:r>
          </a:p>
          <a:p>
            <a:r>
              <a:rPr lang="en-US" b="1" dirty="0">
                <a:latin typeface="+mj-lt"/>
              </a:rPr>
              <a:t>    {</a:t>
            </a:r>
          </a:p>
          <a:p>
            <a:r>
              <a:rPr lang="en-US" b="1" dirty="0">
                <a:latin typeface="+mj-lt"/>
              </a:rPr>
              <a:t>        printf("%d is Even Number", a);</a:t>
            </a:r>
          </a:p>
          <a:p>
            <a:r>
              <a:rPr lang="en-US" b="1" dirty="0">
                <a:latin typeface="+mj-lt"/>
              </a:rPr>
              <a:t>    }</a:t>
            </a:r>
          </a:p>
          <a:p>
            <a:r>
              <a:rPr lang="en-US" b="1" dirty="0">
                <a:latin typeface="+mj-lt"/>
              </a:rPr>
              <a:t>    else</a:t>
            </a:r>
          </a:p>
          <a:p>
            <a:r>
              <a:rPr lang="en-US" b="1" dirty="0">
                <a:latin typeface="+mj-lt"/>
              </a:rPr>
              <a:t>    {</a:t>
            </a:r>
          </a:p>
          <a:p>
            <a:r>
              <a:rPr lang="en-US" b="1" dirty="0">
                <a:latin typeface="+mj-lt"/>
              </a:rPr>
              <a:t>         printf("%d is Odd Number", a);</a:t>
            </a:r>
          </a:p>
          <a:p>
            <a:r>
              <a:rPr lang="en-US" b="1" dirty="0">
                <a:latin typeface="+mj-lt"/>
              </a:rPr>
              <a:t>    }</a:t>
            </a:r>
          </a:p>
          <a:p>
            <a:r>
              <a:rPr lang="en-US" b="1" dirty="0">
                <a:latin typeface="+mj-lt"/>
              </a:rPr>
              <a:t>}</a:t>
            </a:r>
            <a:endParaRPr lang="en-US" b="1" dirty="0">
              <a:effectLst/>
              <a:latin typeface="+mj-lt"/>
            </a:endParaRPr>
          </a:p>
        </p:txBody>
      </p:sp>
      <p:sp>
        <p:nvSpPr>
          <p:cNvPr id="5" name="Rectangle 4">
            <a:extLst>
              <a:ext uri="{FF2B5EF4-FFF2-40B4-BE49-F238E27FC236}">
                <a16:creationId xmlns:a16="http://schemas.microsoft.com/office/drawing/2014/main" xmlns="" id="{C069A0A8-F683-4712-9714-F0527051DD3B}"/>
              </a:ext>
            </a:extLst>
          </p:cNvPr>
          <p:cNvSpPr/>
          <p:nvPr/>
        </p:nvSpPr>
        <p:spPr>
          <a:xfrm>
            <a:off x="478484" y="1405749"/>
            <a:ext cx="499993" cy="4247317"/>
          </a:xfrm>
          <a:prstGeom prst="rect">
            <a:avLst/>
          </a:prstGeom>
          <a:solidFill>
            <a:schemeClr val="bg1">
              <a:lumMod val="85000"/>
            </a:schemeClr>
          </a:solidFill>
          <a:ln>
            <a:noFill/>
          </a:ln>
        </p:spPr>
        <p:txBody>
          <a:bodyPr wrap="square">
            <a:spAutoFit/>
          </a:bodyPr>
          <a:lstStyle/>
          <a:p>
            <a:pPr algn="r"/>
            <a:r>
              <a:rPr lang="en-US" b="1" dirty="0">
                <a:latin typeface="+mj-lt"/>
              </a:rPr>
              <a:t>1</a:t>
            </a:r>
          </a:p>
          <a:p>
            <a:pPr algn="r"/>
            <a:r>
              <a:rPr lang="en-US" b="1" dirty="0">
                <a:effectLst/>
                <a:latin typeface="+mj-lt"/>
              </a:rPr>
              <a:t>2</a:t>
            </a:r>
          </a:p>
          <a:p>
            <a:pPr algn="r"/>
            <a:r>
              <a:rPr lang="en-US" b="1" dirty="0">
                <a:latin typeface="+mj-lt"/>
              </a:rPr>
              <a:t>3</a:t>
            </a:r>
          </a:p>
          <a:p>
            <a:pPr algn="r"/>
            <a:r>
              <a:rPr lang="en-US" b="1" dirty="0">
                <a:effectLst/>
                <a:latin typeface="+mj-lt"/>
              </a:rPr>
              <a:t>4</a:t>
            </a:r>
          </a:p>
          <a:p>
            <a:pPr algn="r"/>
            <a:r>
              <a:rPr lang="en-US" b="1" dirty="0">
                <a:latin typeface="+mj-lt"/>
              </a:rPr>
              <a:t>5</a:t>
            </a:r>
          </a:p>
          <a:p>
            <a:pPr algn="r"/>
            <a:r>
              <a:rPr lang="en-US" b="1" dirty="0">
                <a:effectLst/>
                <a:latin typeface="+mj-lt"/>
              </a:rPr>
              <a:t>6</a:t>
            </a:r>
          </a:p>
          <a:p>
            <a:pPr algn="r"/>
            <a:r>
              <a:rPr lang="en-US" b="1" dirty="0">
                <a:latin typeface="+mj-lt"/>
              </a:rPr>
              <a:t>7</a:t>
            </a:r>
          </a:p>
          <a:p>
            <a:pPr algn="r"/>
            <a:r>
              <a:rPr lang="en-US" b="1" dirty="0">
                <a:effectLst/>
                <a:latin typeface="+mj-lt"/>
              </a:rPr>
              <a:t>8</a:t>
            </a:r>
          </a:p>
          <a:p>
            <a:pPr algn="r"/>
            <a:r>
              <a:rPr lang="en-US" b="1" dirty="0">
                <a:latin typeface="+mj-lt"/>
              </a:rPr>
              <a:t>9</a:t>
            </a:r>
          </a:p>
          <a:p>
            <a:pPr algn="r"/>
            <a:r>
              <a:rPr lang="en-US" b="1" dirty="0">
                <a:effectLst/>
                <a:latin typeface="+mj-lt"/>
              </a:rPr>
              <a:t>10</a:t>
            </a:r>
          </a:p>
          <a:p>
            <a:pPr algn="r"/>
            <a:r>
              <a:rPr lang="en-US" b="1" dirty="0">
                <a:latin typeface="+mj-lt"/>
              </a:rPr>
              <a:t>11</a:t>
            </a:r>
          </a:p>
          <a:p>
            <a:pPr algn="r"/>
            <a:r>
              <a:rPr lang="en-US" b="1" dirty="0">
                <a:latin typeface="+mj-lt"/>
              </a:rPr>
              <a:t>12</a:t>
            </a:r>
          </a:p>
          <a:p>
            <a:pPr algn="r"/>
            <a:r>
              <a:rPr lang="en-US" b="1" dirty="0">
                <a:latin typeface="+mj-lt"/>
              </a:rPr>
              <a:t>13</a:t>
            </a:r>
          </a:p>
          <a:p>
            <a:pPr algn="r"/>
            <a:r>
              <a:rPr lang="en-US" b="1" dirty="0">
                <a:latin typeface="+mj-lt"/>
              </a:rPr>
              <a:t>14</a:t>
            </a:r>
          </a:p>
          <a:p>
            <a:pPr algn="r"/>
            <a:r>
              <a:rPr lang="en-US" b="1" dirty="0">
                <a:latin typeface="+mj-lt"/>
              </a:rPr>
              <a:t>15</a:t>
            </a:r>
          </a:p>
        </p:txBody>
      </p:sp>
      <p:sp>
        <p:nvSpPr>
          <p:cNvPr id="6" name="Rectangle 5">
            <a:extLst>
              <a:ext uri="{FF2B5EF4-FFF2-40B4-BE49-F238E27FC236}">
                <a16:creationId xmlns:a16="http://schemas.microsoft.com/office/drawing/2014/main" xmlns="" id="{43D3284F-95E2-4F26-9D5F-AAD352CF22BD}"/>
              </a:ext>
            </a:extLst>
          </p:cNvPr>
          <p:cNvSpPr/>
          <p:nvPr/>
        </p:nvSpPr>
        <p:spPr>
          <a:xfrm>
            <a:off x="6061694" y="1405749"/>
            <a:ext cx="3996528" cy="646331"/>
          </a:xfrm>
          <a:prstGeom prst="rect">
            <a:avLst/>
          </a:prstGeom>
          <a:solidFill>
            <a:schemeClr val="tx1">
              <a:lumMod val="90000"/>
              <a:lumOff val="10000"/>
            </a:schemeClr>
          </a:solidFill>
          <a:ln>
            <a:noFill/>
          </a:ln>
        </p:spPr>
        <p:txBody>
          <a:bodyPr wrap="square">
            <a:spAutoFit/>
          </a:bodyPr>
          <a:lstStyle/>
          <a:p>
            <a:r>
              <a:rPr lang="en-IN" dirty="0">
                <a:solidFill>
                  <a:schemeClr val="bg1"/>
                </a:solidFill>
                <a:latin typeface="+mj-lt"/>
              </a:rPr>
              <a:t>Enter Number: 4</a:t>
            </a:r>
          </a:p>
          <a:p>
            <a:r>
              <a:rPr lang="en-IN" dirty="0">
                <a:solidFill>
                  <a:schemeClr val="bg1"/>
                </a:solidFill>
                <a:latin typeface="+mj-lt"/>
              </a:rPr>
              <a:t>4 is Event Number</a:t>
            </a:r>
            <a:endParaRPr lang="en-US" dirty="0">
              <a:solidFill>
                <a:schemeClr val="bg1"/>
              </a:solidFill>
              <a:latin typeface="+mj-lt"/>
            </a:endParaRPr>
          </a:p>
        </p:txBody>
      </p:sp>
      <p:sp>
        <p:nvSpPr>
          <p:cNvPr id="7" name="Rectangle: Top Corners Rounded 6">
            <a:extLst>
              <a:ext uri="{FF2B5EF4-FFF2-40B4-BE49-F238E27FC236}">
                <a16:creationId xmlns:a16="http://schemas.microsoft.com/office/drawing/2014/main" xmlns="" id="{7DE2E865-9E82-412F-B6BA-A643E4B60DC8}"/>
              </a:ext>
            </a:extLst>
          </p:cNvPr>
          <p:cNvSpPr/>
          <p:nvPr/>
        </p:nvSpPr>
        <p:spPr>
          <a:xfrm>
            <a:off x="478484" y="1076565"/>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6061693" y="1076565"/>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297855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latin typeface="Consolas" panose="020B0609020204030204" pitchFamily="49" charset="0"/>
                <a:cs typeface="Consolas" panose="020B0609020204030204" pitchFamily="49" charset="0"/>
              </a:rPr>
              <a:t>{ }</a:t>
            </a:r>
            <a:endParaRPr lang="en-US" dirty="0">
              <a:solidFill>
                <a:srgbClr val="C00000"/>
              </a:solidFill>
            </a:endParaRPr>
          </a:p>
        </p:txBody>
      </p:sp>
      <p:sp>
        <p:nvSpPr>
          <p:cNvPr id="3" name="Content Placeholder 2"/>
          <p:cNvSpPr>
            <a:spLocks noGrp="1"/>
          </p:cNvSpPr>
          <p:nvPr>
            <p:ph idx="1"/>
          </p:nvPr>
        </p:nvSpPr>
        <p:spPr/>
        <p:txBody>
          <a:bodyPr/>
          <a:lstStyle/>
          <a:p>
            <a:pPr>
              <a:lnSpc>
                <a:spcPct val="110000"/>
              </a:lnSpc>
              <a:spcBef>
                <a:spcPts val="0"/>
              </a:spcBef>
            </a:pPr>
            <a:r>
              <a:rPr lang="en-US" dirty="0">
                <a:latin typeface="+mj-lt"/>
                <a:cs typeface="Courier New" panose="02070309020205020404" pitchFamily="49" charset="0"/>
              </a:rPr>
              <a:t>If body of </a:t>
            </a:r>
            <a:r>
              <a:rPr lang="en-US" b="1" dirty="0">
                <a:solidFill>
                  <a:srgbClr val="C00000"/>
                </a:solidFill>
                <a:latin typeface="+mj-lt"/>
                <a:cs typeface="Courier New" panose="02070309020205020404" pitchFamily="49" charset="0"/>
              </a:rPr>
              <a:t>if</a:t>
            </a:r>
            <a:r>
              <a:rPr lang="en-US" dirty="0">
                <a:latin typeface="+mj-lt"/>
                <a:cs typeface="Courier New" panose="02070309020205020404" pitchFamily="49" charset="0"/>
              </a:rPr>
              <a:t> contains only one statement then </a:t>
            </a:r>
            <a:r>
              <a:rPr lang="en-US" b="1" dirty="0">
                <a:solidFill>
                  <a:srgbClr val="C00000"/>
                </a:solidFill>
                <a:latin typeface="+mj-lt"/>
                <a:cs typeface="Courier New" panose="02070309020205020404" pitchFamily="49" charset="0"/>
              </a:rPr>
              <a:t>{ }</a:t>
            </a:r>
            <a:r>
              <a:rPr lang="en-US" dirty="0">
                <a:latin typeface="+mj-lt"/>
                <a:cs typeface="Courier New" panose="02070309020205020404" pitchFamily="49" charset="0"/>
              </a:rPr>
              <a:t> are not compulsory</a:t>
            </a:r>
          </a:p>
          <a:p>
            <a:pPr>
              <a:lnSpc>
                <a:spcPct val="110000"/>
              </a:lnSpc>
              <a:spcBef>
                <a:spcPts val="0"/>
              </a:spcBef>
            </a:pPr>
            <a:r>
              <a:rPr lang="en-US" dirty="0">
                <a:latin typeface="+mj-lt"/>
                <a:cs typeface="Courier New" panose="02070309020205020404" pitchFamily="49" charset="0"/>
              </a:rPr>
              <a:t>But if body of </a:t>
            </a:r>
            <a:r>
              <a:rPr lang="en-US" b="1" dirty="0">
                <a:solidFill>
                  <a:srgbClr val="C00000"/>
                </a:solidFill>
                <a:latin typeface="+mj-lt"/>
                <a:cs typeface="Courier New" panose="02070309020205020404" pitchFamily="49" charset="0"/>
              </a:rPr>
              <a:t>if</a:t>
            </a:r>
            <a:r>
              <a:rPr lang="en-US" dirty="0">
                <a:latin typeface="+mj-lt"/>
                <a:cs typeface="Courier New" panose="02070309020205020404" pitchFamily="49" charset="0"/>
              </a:rPr>
              <a:t> contains more than one statements then </a:t>
            </a:r>
            <a:r>
              <a:rPr lang="en-US" b="1" dirty="0">
                <a:solidFill>
                  <a:srgbClr val="C00000"/>
                </a:solidFill>
                <a:latin typeface="+mj-lt"/>
                <a:cs typeface="Courier New" panose="02070309020205020404" pitchFamily="49" charset="0"/>
              </a:rPr>
              <a:t>{ }</a:t>
            </a:r>
            <a:r>
              <a:rPr lang="en-US" dirty="0">
                <a:latin typeface="+mj-lt"/>
                <a:cs typeface="Courier New" panose="02070309020205020404" pitchFamily="49" charset="0"/>
              </a:rPr>
              <a:t> are compulsory</a:t>
            </a:r>
          </a:p>
          <a:p>
            <a:endParaRPr lang="en-US" dirty="0">
              <a:latin typeface="+mj-lt"/>
            </a:endParaRPr>
          </a:p>
        </p:txBody>
      </p:sp>
      <p:sp>
        <p:nvSpPr>
          <p:cNvPr id="4" name="Rectangle 3">
            <a:extLst>
              <a:ext uri="{FF2B5EF4-FFF2-40B4-BE49-F238E27FC236}">
                <a16:creationId xmlns:a16="http://schemas.microsoft.com/office/drawing/2014/main" xmlns="" id="{CE9CF278-0CFC-4F81-B2D4-28505379D37C}"/>
              </a:ext>
            </a:extLst>
          </p:cNvPr>
          <p:cNvSpPr/>
          <p:nvPr/>
        </p:nvSpPr>
        <p:spPr>
          <a:xfrm>
            <a:off x="6691525" y="2118570"/>
            <a:ext cx="4570271" cy="1015663"/>
          </a:xfrm>
          <a:prstGeom prst="rect">
            <a:avLst/>
          </a:prstGeom>
          <a:solidFill>
            <a:schemeClr val="bg1">
              <a:lumMod val="95000"/>
            </a:schemeClr>
          </a:solidFill>
          <a:ln>
            <a:noFill/>
          </a:ln>
        </p:spPr>
        <p:txBody>
          <a:bodyPr wrap="square">
            <a:spAutoFit/>
          </a:bodyPr>
          <a:lstStyle/>
          <a:p>
            <a:r>
              <a:rPr lang="en-US" sz="2000" b="1" dirty="0">
                <a:latin typeface="+mj-lt"/>
              </a:rPr>
              <a:t>if(a &gt;= b)</a:t>
            </a:r>
          </a:p>
          <a:p>
            <a:r>
              <a:rPr lang="en-US" sz="2000" b="1" dirty="0">
                <a:latin typeface="+mj-lt"/>
              </a:rPr>
              <a:t>    </a:t>
            </a:r>
            <a:r>
              <a:rPr lang="en-US" sz="2000" b="1" dirty="0" err="1">
                <a:latin typeface="+mj-lt"/>
              </a:rPr>
              <a:t>printf</a:t>
            </a:r>
            <a:r>
              <a:rPr lang="en-US" sz="2000" b="1" dirty="0">
                <a:latin typeface="+mj-lt"/>
              </a:rPr>
              <a:t>("%d is largest", a);</a:t>
            </a:r>
          </a:p>
          <a:p>
            <a:endParaRPr lang="en-US" sz="2000" b="1" dirty="0">
              <a:effectLst/>
              <a:latin typeface="+mj-lt"/>
            </a:endParaRPr>
          </a:p>
        </p:txBody>
      </p:sp>
      <p:sp>
        <p:nvSpPr>
          <p:cNvPr id="5" name="Rectangle 4">
            <a:extLst>
              <a:ext uri="{FF2B5EF4-FFF2-40B4-BE49-F238E27FC236}">
                <a16:creationId xmlns:a16="http://schemas.microsoft.com/office/drawing/2014/main" xmlns="" id="{CE9CF278-0CFC-4F81-B2D4-28505379D37C}"/>
              </a:ext>
            </a:extLst>
          </p:cNvPr>
          <p:cNvSpPr/>
          <p:nvPr/>
        </p:nvSpPr>
        <p:spPr>
          <a:xfrm>
            <a:off x="423451" y="2118570"/>
            <a:ext cx="4777100" cy="1323439"/>
          </a:xfrm>
          <a:prstGeom prst="rect">
            <a:avLst/>
          </a:prstGeom>
          <a:solidFill>
            <a:schemeClr val="bg1">
              <a:lumMod val="95000"/>
            </a:schemeClr>
          </a:solidFill>
          <a:ln>
            <a:noFill/>
          </a:ln>
        </p:spPr>
        <p:txBody>
          <a:bodyPr wrap="square">
            <a:spAutoFit/>
          </a:bodyPr>
          <a:lstStyle/>
          <a:p>
            <a:r>
              <a:rPr lang="en-US" sz="2000" b="1" dirty="0">
                <a:latin typeface="+mj-lt"/>
              </a:rPr>
              <a:t>if(a &gt;= b)</a:t>
            </a:r>
          </a:p>
          <a:p>
            <a:r>
              <a:rPr lang="en-US" sz="2000" b="1" dirty="0">
                <a:latin typeface="+mj-lt"/>
              </a:rPr>
              <a:t>{</a:t>
            </a:r>
          </a:p>
          <a:p>
            <a:r>
              <a:rPr lang="en-US" sz="2000" b="1" dirty="0">
                <a:latin typeface="+mj-lt"/>
              </a:rPr>
              <a:t>    </a:t>
            </a:r>
            <a:r>
              <a:rPr lang="en-US" sz="2000" b="1" dirty="0" err="1">
                <a:latin typeface="+mj-lt"/>
              </a:rPr>
              <a:t>printf</a:t>
            </a:r>
            <a:r>
              <a:rPr lang="en-US" sz="2000" b="1" dirty="0">
                <a:latin typeface="+mj-lt"/>
              </a:rPr>
              <a:t>("%d is largest", a);</a:t>
            </a:r>
          </a:p>
          <a:p>
            <a:r>
              <a:rPr lang="en-US" sz="2000" b="1" dirty="0">
                <a:latin typeface="+mj-lt"/>
              </a:rPr>
              <a:t>}</a:t>
            </a:r>
            <a:endParaRPr lang="en-US" sz="2000" b="1" dirty="0">
              <a:effectLst/>
              <a:latin typeface="+mj-lt"/>
            </a:endParaRPr>
          </a:p>
        </p:txBody>
      </p:sp>
      <p:sp>
        <p:nvSpPr>
          <p:cNvPr id="6" name="TextBox 5"/>
          <p:cNvSpPr txBox="1"/>
          <p:nvPr/>
        </p:nvSpPr>
        <p:spPr>
          <a:xfrm>
            <a:off x="5341881" y="2335429"/>
            <a:ext cx="1208314" cy="830997"/>
          </a:xfrm>
          <a:prstGeom prst="rect">
            <a:avLst/>
          </a:prstGeom>
          <a:noFill/>
        </p:spPr>
        <p:txBody>
          <a:bodyPr wrap="square" rtlCol="0" anchor="ctr">
            <a:spAutoFit/>
          </a:bodyPr>
          <a:lstStyle/>
          <a:p>
            <a:pPr algn="ctr"/>
            <a:r>
              <a:rPr lang="en-IN" sz="2400" dirty="0">
                <a:solidFill>
                  <a:srgbClr val="C00000"/>
                </a:solidFill>
                <a:latin typeface="+mj-lt"/>
              </a:rPr>
              <a:t>Both are same</a:t>
            </a:r>
          </a:p>
        </p:txBody>
      </p:sp>
    </p:spTree>
    <p:extLst>
      <p:ext uri="{BB962C8B-B14F-4D97-AF65-F5344CB8AC3E}">
        <p14:creationId xmlns:p14="http://schemas.microsoft.com/office/powerpoint/2010/main" val="156586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904059"/>
            <a:ext cx="10515600" cy="2852737"/>
          </a:xfrm>
        </p:spPr>
        <p:txBody>
          <a:bodyPr/>
          <a:lstStyle/>
          <a:p>
            <a:r>
              <a:rPr lang="en-US" dirty="0">
                <a:solidFill>
                  <a:schemeClr val="accent3"/>
                </a:solidFill>
              </a:rPr>
              <a:t>If…else if…else if…else </a:t>
            </a:r>
            <a:br>
              <a:rPr lang="en-US" dirty="0">
                <a:solidFill>
                  <a:schemeClr val="accent3"/>
                </a:solidFill>
              </a:rPr>
            </a:br>
            <a:r>
              <a:rPr lang="en-US" dirty="0">
                <a:solidFill>
                  <a:schemeClr val="accent3"/>
                </a:solidFill>
              </a:rPr>
              <a:t>Ladder if</a:t>
            </a: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16933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6609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cs typeface="Consolas" panose="020B0609020204030204" pitchFamily="49" charset="0"/>
              </a:rPr>
              <a:t>if…else if…else if…else</a:t>
            </a:r>
            <a:endParaRPr lang="en-US" dirty="0">
              <a:solidFill>
                <a:srgbClr val="C00000"/>
              </a:solidFill>
            </a:endParaRPr>
          </a:p>
        </p:txBody>
      </p:sp>
      <p:sp>
        <p:nvSpPr>
          <p:cNvPr id="3" name="Content Placeholder 2"/>
          <p:cNvSpPr>
            <a:spLocks noGrp="1"/>
          </p:cNvSpPr>
          <p:nvPr>
            <p:ph idx="1"/>
          </p:nvPr>
        </p:nvSpPr>
        <p:spPr/>
        <p:txBody>
          <a:bodyPr/>
          <a:lstStyle/>
          <a:p>
            <a:r>
              <a:rPr lang="en-US" b="1" dirty="0">
                <a:solidFill>
                  <a:srgbClr val="C00000"/>
                </a:solidFill>
                <a:latin typeface="+mj-lt"/>
                <a:cs typeface="Courier New" panose="02070309020205020404" pitchFamily="49" charset="0"/>
              </a:rPr>
              <a:t>if…else</a:t>
            </a:r>
            <a:r>
              <a:rPr lang="en-US" sz="1100" b="1" dirty="0">
                <a:solidFill>
                  <a:srgbClr val="C00000"/>
                </a:solidFill>
                <a:latin typeface="+mj-lt"/>
                <a:cs typeface="Courier New" panose="02070309020205020404" pitchFamily="49" charset="0"/>
              </a:rPr>
              <a:t> </a:t>
            </a:r>
            <a:r>
              <a:rPr lang="en-US" b="1" dirty="0">
                <a:solidFill>
                  <a:srgbClr val="C00000"/>
                </a:solidFill>
                <a:latin typeface="+mj-lt"/>
                <a:cs typeface="Courier New" panose="02070309020205020404" pitchFamily="49" charset="0"/>
              </a:rPr>
              <a:t>if…else</a:t>
            </a:r>
            <a:r>
              <a:rPr lang="en-US" sz="1100" b="1" dirty="0">
                <a:solidFill>
                  <a:srgbClr val="C00000"/>
                </a:solidFill>
                <a:latin typeface="+mj-lt"/>
                <a:cs typeface="Courier New" panose="02070309020205020404" pitchFamily="49" charset="0"/>
              </a:rPr>
              <a:t> </a:t>
            </a:r>
            <a:r>
              <a:rPr lang="en-US" b="1" dirty="0">
                <a:solidFill>
                  <a:srgbClr val="C00000"/>
                </a:solidFill>
                <a:latin typeface="+mj-lt"/>
                <a:cs typeface="Courier New" panose="02070309020205020404" pitchFamily="49" charset="0"/>
              </a:rPr>
              <a:t>if…else</a:t>
            </a:r>
            <a:r>
              <a:rPr lang="en-US" dirty="0">
                <a:solidFill>
                  <a:srgbClr val="C00000"/>
                </a:solidFill>
                <a:latin typeface="+mj-lt"/>
              </a:rPr>
              <a:t> </a:t>
            </a:r>
            <a:r>
              <a:rPr lang="en-US" dirty="0">
                <a:latin typeface="+mj-lt"/>
              </a:rPr>
              <a:t>is multi branch decision making statement.</a:t>
            </a:r>
          </a:p>
          <a:p>
            <a:r>
              <a:rPr lang="en-US" dirty="0">
                <a:latin typeface="+mj-lt"/>
              </a:rPr>
              <a:t>If first </a:t>
            </a:r>
            <a:r>
              <a:rPr lang="en-US" b="1" dirty="0">
                <a:solidFill>
                  <a:srgbClr val="C00000"/>
                </a:solidFill>
                <a:latin typeface="+mj-lt"/>
                <a:cs typeface="Courier New" panose="02070309020205020404" pitchFamily="49" charset="0"/>
              </a:rPr>
              <a:t>if</a:t>
            </a:r>
            <a:r>
              <a:rPr lang="en-US" dirty="0">
                <a:latin typeface="+mj-lt"/>
              </a:rPr>
              <a:t> condition is true then remaining </a:t>
            </a:r>
            <a:r>
              <a:rPr lang="en-US" b="1" dirty="0">
                <a:solidFill>
                  <a:srgbClr val="C00000"/>
                </a:solidFill>
                <a:latin typeface="+mj-lt"/>
                <a:cs typeface="Courier New" panose="02070309020205020404" pitchFamily="49" charset="0"/>
              </a:rPr>
              <a:t>if</a:t>
            </a:r>
            <a:r>
              <a:rPr lang="en-US" dirty="0">
                <a:latin typeface="+mj-lt"/>
              </a:rPr>
              <a:t> conditions will not be evaluated.</a:t>
            </a:r>
          </a:p>
          <a:p>
            <a:r>
              <a:rPr lang="en-US" dirty="0">
                <a:latin typeface="+mj-lt"/>
              </a:rPr>
              <a:t>If first </a:t>
            </a:r>
            <a:r>
              <a:rPr lang="en-US" b="1" dirty="0">
                <a:solidFill>
                  <a:srgbClr val="C00000"/>
                </a:solidFill>
                <a:latin typeface="+mj-lt"/>
                <a:cs typeface="Courier New" panose="02070309020205020404" pitchFamily="49" charset="0"/>
              </a:rPr>
              <a:t>if</a:t>
            </a:r>
            <a:r>
              <a:rPr lang="en-US" dirty="0">
                <a:latin typeface="+mj-lt"/>
              </a:rPr>
              <a:t> condition is false then second </a:t>
            </a:r>
            <a:r>
              <a:rPr lang="en-US" b="1" dirty="0">
                <a:solidFill>
                  <a:srgbClr val="C00000"/>
                </a:solidFill>
                <a:latin typeface="+mj-lt"/>
                <a:cs typeface="Courier New" panose="02070309020205020404" pitchFamily="49" charset="0"/>
              </a:rPr>
              <a:t>if</a:t>
            </a:r>
            <a:r>
              <a:rPr lang="en-US" dirty="0">
                <a:latin typeface="+mj-lt"/>
              </a:rPr>
              <a:t> condition will be evaluated and if it is true then remaining </a:t>
            </a:r>
            <a:r>
              <a:rPr lang="en-US" b="1" dirty="0">
                <a:solidFill>
                  <a:srgbClr val="C00000"/>
                </a:solidFill>
                <a:latin typeface="+mj-lt"/>
                <a:cs typeface="Courier New" panose="02070309020205020404" pitchFamily="49" charset="0"/>
              </a:rPr>
              <a:t>if</a:t>
            </a:r>
            <a:r>
              <a:rPr lang="en-US" dirty="0">
                <a:latin typeface="+mj-lt"/>
              </a:rPr>
              <a:t> conditions will not be evaluated.</a:t>
            </a:r>
          </a:p>
          <a:p>
            <a:r>
              <a:rPr lang="en-US" b="1" dirty="0">
                <a:solidFill>
                  <a:srgbClr val="C00000"/>
                </a:solidFill>
                <a:latin typeface="+mj-lt"/>
                <a:cs typeface="Courier New" panose="02070309020205020404" pitchFamily="49" charset="0"/>
              </a:rPr>
              <a:t>if…else if…else if…else </a:t>
            </a:r>
            <a:r>
              <a:rPr lang="en-US" dirty="0">
                <a:latin typeface="+mj-lt"/>
              </a:rPr>
              <a:t>is also known as if…else if ladder</a:t>
            </a:r>
          </a:p>
          <a:p>
            <a:endParaRPr lang="en-US" dirty="0">
              <a:latin typeface="+mj-lt"/>
            </a:endParaRPr>
          </a:p>
        </p:txBody>
      </p:sp>
      <p:sp>
        <p:nvSpPr>
          <p:cNvPr id="4" name="Rectangle 3">
            <a:extLst>
              <a:ext uri="{FF2B5EF4-FFF2-40B4-BE49-F238E27FC236}">
                <a16:creationId xmlns:a16="http://schemas.microsoft.com/office/drawing/2014/main" xmlns="" id="{CE9CF278-0CFC-4F81-B2D4-28505379D37C}"/>
              </a:ext>
            </a:extLst>
          </p:cNvPr>
          <p:cNvSpPr/>
          <p:nvPr/>
        </p:nvSpPr>
        <p:spPr>
          <a:xfrm>
            <a:off x="262360" y="3692171"/>
            <a:ext cx="4777100" cy="1754326"/>
          </a:xfrm>
          <a:prstGeom prst="rect">
            <a:avLst/>
          </a:prstGeom>
          <a:solidFill>
            <a:schemeClr val="bg1">
              <a:lumMod val="95000"/>
            </a:schemeClr>
          </a:solidFill>
          <a:ln>
            <a:noFill/>
          </a:ln>
        </p:spPr>
        <p:txBody>
          <a:bodyPr wrap="square">
            <a:spAutoFit/>
          </a:bodyPr>
          <a:lstStyle/>
          <a:p>
            <a:r>
              <a:rPr lang="en-US" b="1" dirty="0">
                <a:solidFill>
                  <a:srgbClr val="673BB7"/>
                </a:solidFill>
                <a:latin typeface="+mj-lt"/>
              </a:rPr>
              <a:t>if</a:t>
            </a:r>
            <a:r>
              <a:rPr lang="en-US" b="1" dirty="0">
                <a:solidFill>
                  <a:schemeClr val="tx1">
                    <a:lumMod val="90000"/>
                    <a:lumOff val="10000"/>
                  </a:schemeClr>
                </a:solidFill>
                <a:latin typeface="+mj-lt"/>
              </a:rPr>
              <a:t>(condition-</a:t>
            </a:r>
            <a:r>
              <a:rPr lang="en-US" b="1" dirty="0">
                <a:solidFill>
                  <a:srgbClr val="00B050"/>
                </a:solidFill>
                <a:latin typeface="+mj-lt"/>
              </a:rPr>
              <a:t>1</a:t>
            </a:r>
            <a:r>
              <a:rPr lang="en-US" b="1" dirty="0">
                <a:solidFill>
                  <a:schemeClr val="tx1">
                    <a:lumMod val="90000"/>
                    <a:lumOff val="10000"/>
                  </a:schemeClr>
                </a:solidFill>
                <a:latin typeface="+mj-lt"/>
              </a:rPr>
              <a:t>)</a:t>
            </a:r>
          </a:p>
          <a:p>
            <a:r>
              <a:rPr lang="en-US" b="1" dirty="0">
                <a:solidFill>
                  <a:schemeClr val="tx1">
                    <a:lumMod val="90000"/>
                    <a:lumOff val="10000"/>
                  </a:schemeClr>
                </a:solidFill>
                <a:latin typeface="+mj-lt"/>
              </a:rPr>
              <a:t>  statement-1;</a:t>
            </a:r>
          </a:p>
          <a:p>
            <a:r>
              <a:rPr lang="en-US" b="1" dirty="0">
                <a:solidFill>
                  <a:srgbClr val="673BB7"/>
                </a:solidFill>
                <a:latin typeface="+mj-lt"/>
              </a:rPr>
              <a:t>else if</a:t>
            </a:r>
            <a:r>
              <a:rPr lang="en-US" b="1" dirty="0">
                <a:solidFill>
                  <a:schemeClr val="tx1">
                    <a:lumMod val="90000"/>
                    <a:lumOff val="10000"/>
                  </a:schemeClr>
                </a:solidFill>
                <a:latin typeface="+mj-lt"/>
              </a:rPr>
              <a:t>(condition-</a:t>
            </a:r>
            <a:r>
              <a:rPr lang="en-US" b="1" dirty="0">
                <a:solidFill>
                  <a:srgbClr val="00B050"/>
                </a:solidFill>
                <a:latin typeface="+mj-lt"/>
              </a:rPr>
              <a:t>2</a:t>
            </a:r>
            <a:r>
              <a:rPr lang="en-US" b="1" dirty="0">
                <a:solidFill>
                  <a:schemeClr val="tx1">
                    <a:lumMod val="90000"/>
                    <a:lumOff val="10000"/>
                  </a:schemeClr>
                </a:solidFill>
                <a:latin typeface="+mj-lt"/>
              </a:rPr>
              <a:t>)</a:t>
            </a:r>
          </a:p>
          <a:p>
            <a:r>
              <a:rPr lang="en-US" b="1" dirty="0">
                <a:solidFill>
                  <a:schemeClr val="tx1">
                    <a:lumMod val="90000"/>
                    <a:lumOff val="10000"/>
                  </a:schemeClr>
                </a:solidFill>
                <a:latin typeface="+mj-lt"/>
              </a:rPr>
              <a:t>  statement-2;</a:t>
            </a:r>
          </a:p>
          <a:p>
            <a:r>
              <a:rPr lang="en-US" b="1" dirty="0">
                <a:solidFill>
                  <a:srgbClr val="673BB7"/>
                </a:solidFill>
                <a:latin typeface="+mj-lt"/>
              </a:rPr>
              <a:t>else</a:t>
            </a:r>
          </a:p>
          <a:p>
            <a:r>
              <a:rPr lang="en-US" b="1" dirty="0">
                <a:solidFill>
                  <a:schemeClr val="tx1">
                    <a:lumMod val="90000"/>
                    <a:lumOff val="10000"/>
                  </a:schemeClr>
                </a:solidFill>
                <a:latin typeface="+mj-lt"/>
              </a:rPr>
              <a:t>  statement-3;</a:t>
            </a:r>
            <a:endParaRPr lang="en-US" b="1" dirty="0">
              <a:solidFill>
                <a:schemeClr val="tx1">
                  <a:lumMod val="90000"/>
                  <a:lumOff val="10000"/>
                </a:schemeClr>
              </a:solidFill>
              <a:effectLst/>
              <a:latin typeface="+mj-lt"/>
            </a:endParaRPr>
          </a:p>
        </p:txBody>
      </p:sp>
      <p:sp>
        <p:nvSpPr>
          <p:cNvPr id="5" name="Rectangle: Top Corners Rounded 6">
            <a:extLst>
              <a:ext uri="{FF2B5EF4-FFF2-40B4-BE49-F238E27FC236}">
                <a16:creationId xmlns:a16="http://schemas.microsoft.com/office/drawing/2014/main" xmlns="" id="{7DE2E865-9E82-412F-B6BA-A643E4B60DC8}"/>
              </a:ext>
            </a:extLst>
          </p:cNvPr>
          <p:cNvSpPr/>
          <p:nvPr/>
        </p:nvSpPr>
        <p:spPr>
          <a:xfrm>
            <a:off x="262360" y="336298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solidFill>
                  <a:srgbClr val="F9A825"/>
                </a:solidFill>
              </a:rPr>
              <a:t>Syntax</a:t>
            </a:r>
          </a:p>
        </p:txBody>
      </p:sp>
    </p:spTree>
    <p:extLst>
      <p:ext uri="{BB962C8B-B14F-4D97-AF65-F5344CB8AC3E}">
        <p14:creationId xmlns:p14="http://schemas.microsoft.com/office/powerpoint/2010/main" val="336331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458964" y="731706"/>
            <a:ext cx="9007807" cy="8863965"/>
          </a:xfrm>
          <a:prstGeom prst="rect">
            <a:avLst/>
          </a:prstGeom>
          <a:noFill/>
        </p:spPr>
        <p:txBody>
          <a:bodyPr wrap="square" rtlCol="0">
            <a:spAutoFit/>
          </a:bodyPr>
          <a:lstStyle/>
          <a:p>
            <a:r>
              <a:rPr lang="en-US" sz="2400" b="1" dirty="0"/>
              <a:t>Outline</a:t>
            </a:r>
          </a:p>
          <a:p>
            <a:pPr marL="800100" lvl="1" indent="-342900">
              <a:buFont typeface="Wingdings" panose="05000000000000000000" pitchFamily="2" charset="2"/>
              <a:buChar char="§"/>
            </a:pPr>
            <a:r>
              <a:rPr lang="en-US" sz="2600" dirty="0">
                <a:solidFill>
                  <a:schemeClr val="bg1">
                    <a:lumMod val="50000"/>
                  </a:schemeClr>
                </a:solidFill>
              </a:rPr>
              <a:t>Need of decision </a:t>
            </a:r>
            <a:r>
              <a:rPr lang="en-US" sz="2600" dirty="0" smtClean="0">
                <a:solidFill>
                  <a:schemeClr val="bg1">
                    <a:lumMod val="50000"/>
                  </a:schemeClr>
                </a:solidFill>
              </a:rPr>
              <a:t>making</a:t>
            </a:r>
          </a:p>
          <a:p>
            <a:pPr marL="800100" lvl="1" indent="-342900">
              <a:buFont typeface="Wingdings" panose="05000000000000000000" pitchFamily="2" charset="2"/>
              <a:buChar char="§"/>
            </a:pPr>
            <a:r>
              <a:rPr lang="en-US" sz="2600" dirty="0" smtClean="0">
                <a:solidFill>
                  <a:schemeClr val="bg1">
                    <a:lumMod val="50000"/>
                  </a:schemeClr>
                </a:solidFill>
              </a:rPr>
              <a:t>If statement</a:t>
            </a:r>
          </a:p>
          <a:p>
            <a:pPr marL="800100" lvl="1" indent="-342900">
              <a:buFont typeface="Wingdings" panose="05000000000000000000" pitchFamily="2" charset="2"/>
              <a:buChar char="§"/>
            </a:pPr>
            <a:r>
              <a:rPr lang="en-US" sz="2600" dirty="0">
                <a:solidFill>
                  <a:schemeClr val="bg1">
                    <a:lumMod val="50000"/>
                  </a:schemeClr>
                </a:solidFill>
              </a:rPr>
              <a:t>If</a:t>
            </a:r>
            <a:r>
              <a:rPr lang="en-US" sz="2600" dirty="0" smtClean="0">
                <a:solidFill>
                  <a:schemeClr val="bg1">
                    <a:lumMod val="50000"/>
                  </a:schemeClr>
                </a:solidFill>
              </a:rPr>
              <a:t>...</a:t>
            </a:r>
            <a:r>
              <a:rPr lang="en-US" sz="2600" dirty="0">
                <a:solidFill>
                  <a:schemeClr val="bg1">
                    <a:lumMod val="50000"/>
                  </a:schemeClr>
                </a:solidFill>
              </a:rPr>
              <a:t>else </a:t>
            </a:r>
            <a:r>
              <a:rPr lang="en-US" sz="2600" dirty="0" smtClean="0">
                <a:solidFill>
                  <a:schemeClr val="bg1">
                    <a:lumMod val="50000"/>
                  </a:schemeClr>
                </a:solidFill>
              </a:rPr>
              <a:t>statement</a:t>
            </a:r>
          </a:p>
          <a:p>
            <a:pPr marL="800100" lvl="1" indent="-342900">
              <a:buFont typeface="Wingdings" panose="05000000000000000000" pitchFamily="2" charset="2"/>
              <a:buChar char="§"/>
            </a:pPr>
            <a:r>
              <a:rPr lang="en-US" sz="2600" dirty="0">
                <a:solidFill>
                  <a:schemeClr val="bg1">
                    <a:lumMod val="50000"/>
                  </a:schemeClr>
                </a:solidFill>
              </a:rPr>
              <a:t>If…else if…else if…else </a:t>
            </a:r>
            <a:r>
              <a:rPr lang="en-US" sz="2600" dirty="0" smtClean="0">
                <a:solidFill>
                  <a:schemeClr val="bg1">
                    <a:lumMod val="50000"/>
                  </a:schemeClr>
                </a:solidFill>
              </a:rPr>
              <a:t>Ladder if</a:t>
            </a:r>
          </a:p>
          <a:p>
            <a:pPr marL="800100" lvl="1" indent="-342900">
              <a:buFont typeface="Wingdings" panose="05000000000000000000" pitchFamily="2" charset="2"/>
              <a:buChar char="§"/>
            </a:pPr>
            <a:r>
              <a:rPr lang="en-US" sz="2600" dirty="0">
                <a:solidFill>
                  <a:schemeClr val="bg1">
                    <a:lumMod val="50000"/>
                  </a:schemeClr>
                </a:solidFill>
              </a:rPr>
              <a:t>Nested </a:t>
            </a:r>
            <a:r>
              <a:rPr lang="en-US" sz="2600" dirty="0" smtClean="0">
                <a:solidFill>
                  <a:schemeClr val="bg1">
                    <a:lumMod val="50000"/>
                  </a:schemeClr>
                </a:solidFill>
              </a:rPr>
              <a:t>if</a:t>
            </a:r>
          </a:p>
          <a:p>
            <a:pPr marL="800100" lvl="1" indent="-342900">
              <a:buFont typeface="Wingdings" panose="05000000000000000000" pitchFamily="2" charset="2"/>
              <a:buChar char="§"/>
            </a:pPr>
            <a:r>
              <a:rPr lang="en-US" sz="2600" dirty="0">
                <a:solidFill>
                  <a:schemeClr val="bg1">
                    <a:lumMod val="50000"/>
                  </a:schemeClr>
                </a:solidFill>
              </a:rPr>
              <a:t>Conditional </a:t>
            </a:r>
            <a:r>
              <a:rPr lang="en-US" sz="2600" dirty="0" smtClean="0">
                <a:solidFill>
                  <a:schemeClr val="bg1">
                    <a:lumMod val="50000"/>
                  </a:schemeClr>
                </a:solidFill>
              </a:rPr>
              <a:t>operator</a:t>
            </a:r>
          </a:p>
          <a:p>
            <a:pPr marL="800100" lvl="1" indent="-342900">
              <a:buFont typeface="Wingdings" panose="05000000000000000000" pitchFamily="2" charset="2"/>
              <a:buChar char="§"/>
            </a:pPr>
            <a:r>
              <a:rPr lang="en-US" sz="2600" dirty="0" smtClean="0">
                <a:solidFill>
                  <a:schemeClr val="bg1">
                    <a:lumMod val="50000"/>
                  </a:schemeClr>
                </a:solidFill>
              </a:rPr>
              <a:t>Switch…case</a:t>
            </a:r>
          </a:p>
          <a:p>
            <a:pPr marL="800100" lvl="1" indent="-342900">
              <a:buFont typeface="Wingdings" panose="05000000000000000000" pitchFamily="2" charset="2"/>
              <a:buChar char="§"/>
            </a:pPr>
            <a:r>
              <a:rPr lang="en-US" sz="2600" dirty="0" smtClean="0">
                <a:solidFill>
                  <a:schemeClr val="bg1">
                    <a:lumMod val="50000"/>
                  </a:schemeClr>
                </a:solidFill>
              </a:rPr>
              <a:t>Loops</a:t>
            </a:r>
          </a:p>
          <a:p>
            <a:pPr marL="800100" lvl="1" indent="-342900">
              <a:buFont typeface="Wingdings" panose="05000000000000000000" pitchFamily="2" charset="2"/>
              <a:buChar char="§"/>
            </a:pPr>
            <a:r>
              <a:rPr lang="en-US" sz="2600" dirty="0" smtClean="0">
                <a:solidFill>
                  <a:schemeClr val="bg1">
                    <a:lumMod val="50000"/>
                  </a:schemeClr>
                </a:solidFill>
              </a:rPr>
              <a:t>While loop</a:t>
            </a:r>
          </a:p>
          <a:p>
            <a:pPr marL="800100" lvl="1" indent="-342900">
              <a:buFont typeface="Wingdings" panose="05000000000000000000" pitchFamily="2" charset="2"/>
              <a:buChar char="§"/>
            </a:pPr>
            <a:r>
              <a:rPr lang="en-US" sz="2600" dirty="0" smtClean="0">
                <a:solidFill>
                  <a:schemeClr val="bg1">
                    <a:lumMod val="50000"/>
                  </a:schemeClr>
                </a:solidFill>
              </a:rPr>
              <a:t>For loop</a:t>
            </a:r>
          </a:p>
          <a:p>
            <a:pPr marL="800100" lvl="1" indent="-342900">
              <a:buFont typeface="Wingdings" panose="05000000000000000000" pitchFamily="2" charset="2"/>
              <a:buChar char="§"/>
            </a:pPr>
            <a:r>
              <a:rPr lang="en-US" sz="2600" dirty="0" smtClean="0">
                <a:solidFill>
                  <a:schemeClr val="bg1">
                    <a:lumMod val="50000"/>
                  </a:schemeClr>
                </a:solidFill>
              </a:rPr>
              <a:t>Do…while loop</a:t>
            </a:r>
          </a:p>
          <a:p>
            <a:pPr marL="800100" lvl="1" indent="-342900">
              <a:buFont typeface="Wingdings" panose="05000000000000000000" pitchFamily="2" charset="2"/>
              <a:buChar char="§"/>
            </a:pPr>
            <a:r>
              <a:rPr lang="en-US" sz="2600" dirty="0" smtClean="0">
                <a:solidFill>
                  <a:schemeClr val="bg1">
                    <a:lumMod val="50000"/>
                  </a:schemeClr>
                </a:solidFill>
              </a:rPr>
              <a:t>Go-to statement</a:t>
            </a:r>
          </a:p>
          <a:p>
            <a:pPr marL="800100" lvl="1" indent="-342900">
              <a:buFont typeface="Wingdings" panose="05000000000000000000" pitchFamily="2" charset="2"/>
              <a:buChar char="§"/>
            </a:pPr>
            <a:r>
              <a:rPr lang="en-US" sz="2600" smtClean="0">
                <a:solidFill>
                  <a:schemeClr val="bg1">
                    <a:lumMod val="50000"/>
                  </a:schemeClr>
                </a:solidFill>
              </a:rPr>
              <a:t>Patterns</a:t>
            </a:r>
            <a:endParaRPr lang="en-US" sz="2600" dirty="0" smtClean="0">
              <a:solidFill>
                <a:schemeClr val="bg1">
                  <a:lumMod val="50000"/>
                </a:schemeClr>
              </a:solidFill>
            </a:endParaRPr>
          </a:p>
          <a:p>
            <a:pPr marL="800100" lvl="1" indent="-342900">
              <a:buFont typeface="Wingdings" panose="05000000000000000000" pitchFamily="2" charset="2"/>
              <a:buChar char="§"/>
            </a:pPr>
            <a:endParaRPr lang="en-US" sz="2600" dirty="0" smtClean="0">
              <a:solidFill>
                <a:schemeClr val="bg1">
                  <a:lumMod val="50000"/>
                </a:schemeClr>
              </a:solidFill>
            </a:endParaRPr>
          </a:p>
          <a:p>
            <a:pPr marL="800100" lvl="1" indent="-342900">
              <a:buFont typeface="Wingdings" panose="05000000000000000000" pitchFamily="2" charset="2"/>
              <a:buChar char="§"/>
            </a:pPr>
            <a:endParaRPr lang="en-US" sz="2600" dirty="0" smtClean="0">
              <a:solidFill>
                <a:schemeClr val="bg1">
                  <a:lumMod val="50000"/>
                </a:schemeClr>
              </a:solidFill>
            </a:endParaRPr>
          </a:p>
          <a:p>
            <a:pPr marL="800100" lvl="1" indent="-342900">
              <a:buFont typeface="Wingdings" panose="05000000000000000000" pitchFamily="2" charset="2"/>
              <a:buChar char="§"/>
            </a:pPr>
            <a:endParaRPr lang="en-US" sz="2600" dirty="0" smtClean="0">
              <a:solidFill>
                <a:schemeClr val="bg1">
                  <a:lumMod val="50000"/>
                </a:schemeClr>
              </a:solidFill>
            </a:endParaRPr>
          </a:p>
          <a:p>
            <a:pPr marL="800100" lvl="1" indent="-342900">
              <a:buFont typeface="Wingdings" panose="05000000000000000000" pitchFamily="2" charset="2"/>
              <a:buChar char="§"/>
            </a:pPr>
            <a:endParaRPr lang="en-US" sz="2600" dirty="0" smtClean="0">
              <a:solidFill>
                <a:schemeClr val="bg1">
                  <a:lumMod val="50000"/>
                </a:schemeClr>
              </a:solidFill>
            </a:endParaRPr>
          </a:p>
          <a:p>
            <a:pPr marL="800100" lvl="1" indent="-342900">
              <a:buFont typeface="Wingdings" panose="05000000000000000000" pitchFamily="2" charset="2"/>
              <a:buChar char="§"/>
            </a:pPr>
            <a:endParaRPr lang="en-US" sz="2600" dirty="0" smtClean="0">
              <a:solidFill>
                <a:schemeClr val="bg1">
                  <a:lumMod val="50000"/>
                </a:schemeClr>
              </a:solidFill>
            </a:endParaRPr>
          </a:p>
          <a:p>
            <a:pPr marL="800100" lvl="1" indent="-342900">
              <a:buFont typeface="Wingdings" panose="05000000000000000000" pitchFamily="2" charset="2"/>
              <a:buChar char="§"/>
            </a:pPr>
            <a:endParaRPr lang="en-US" sz="2600" dirty="0" smtClean="0">
              <a:solidFill>
                <a:schemeClr val="bg1">
                  <a:lumMod val="50000"/>
                </a:schemeClr>
              </a:solidFill>
            </a:endParaRPr>
          </a:p>
          <a:p>
            <a:pPr marL="800100" lvl="1" indent="-342900">
              <a:buFont typeface="Wingdings" panose="05000000000000000000" pitchFamily="2" charset="2"/>
              <a:buChar char="§"/>
            </a:pPr>
            <a:endParaRPr lang="en-US" sz="2600" dirty="0" smtClean="0">
              <a:solidFill>
                <a:schemeClr val="bg1">
                  <a:lumMod val="50000"/>
                </a:schemeClr>
              </a:solidFill>
            </a:endParaRPr>
          </a:p>
          <a:p>
            <a:pPr marL="800100" lvl="1" indent="-342900">
              <a:buFont typeface="Wingdings" panose="05000000000000000000" pitchFamily="2" charset="2"/>
              <a:buChar char="§"/>
            </a:pPr>
            <a:endParaRPr lang="en-US" sz="2600" dirty="0">
              <a:solidFill>
                <a:schemeClr val="bg1">
                  <a:lumMod val="50000"/>
                </a:schemeClr>
              </a:solidFill>
            </a:endParaRPr>
          </a:p>
        </p:txBody>
      </p:sp>
    </p:spTree>
    <p:extLst>
      <p:ext uri="{BB962C8B-B14F-4D97-AF65-F5344CB8AC3E}">
        <p14:creationId xmlns:p14="http://schemas.microsoft.com/office/powerpoint/2010/main" val="163347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cs typeface="Consolas" panose="020B0609020204030204" pitchFamily="49" charset="0"/>
              </a:rPr>
              <a:t>if…else if…else </a:t>
            </a:r>
            <a:r>
              <a:rPr lang="en-IN" dirty="0"/>
              <a:t>ladder flowchart</a:t>
            </a:r>
            <a:endParaRPr lang="en-US" dirty="0"/>
          </a:p>
        </p:txBody>
      </p:sp>
      <p:cxnSp>
        <p:nvCxnSpPr>
          <p:cNvPr id="30" name="Straight Arrow Connector 29"/>
          <p:cNvCxnSpPr>
            <a:endCxn id="31" idx="0"/>
          </p:cNvCxnSpPr>
          <p:nvPr/>
        </p:nvCxnSpPr>
        <p:spPr>
          <a:xfrm>
            <a:off x="2215614" y="1025941"/>
            <a:ext cx="0" cy="540406"/>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Flowchart: Decision 30"/>
          <p:cNvSpPr/>
          <p:nvPr/>
        </p:nvSpPr>
        <p:spPr>
          <a:xfrm>
            <a:off x="889734" y="1566347"/>
            <a:ext cx="2651760" cy="941698"/>
          </a:xfrm>
          <a:prstGeom prst="flowChartDecisio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condition1</a:t>
            </a:r>
          </a:p>
        </p:txBody>
      </p:sp>
      <p:cxnSp>
        <p:nvCxnSpPr>
          <p:cNvPr id="32" name="Elbow Connector 31"/>
          <p:cNvCxnSpPr>
            <a:stCxn id="31" idx="3"/>
            <a:endCxn id="37" idx="0"/>
          </p:cNvCxnSpPr>
          <p:nvPr/>
        </p:nvCxnSpPr>
        <p:spPr>
          <a:xfrm>
            <a:off x="3541494" y="2037196"/>
            <a:ext cx="934593" cy="465855"/>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499621" y="2559308"/>
            <a:ext cx="713209" cy="430887"/>
          </a:xfrm>
          <a:prstGeom prst="rect">
            <a:avLst/>
          </a:prstGeom>
          <a:noFill/>
          <a:ln>
            <a:noFill/>
          </a:ln>
        </p:spPr>
        <p:txBody>
          <a:bodyPr wrap="none" rtlCol="0">
            <a:spAutoFit/>
          </a:bodyPr>
          <a:lstStyle/>
          <a:p>
            <a:r>
              <a:rPr lang="en-US" sz="2200" dirty="0"/>
              <a:t>True</a:t>
            </a:r>
          </a:p>
        </p:txBody>
      </p:sp>
      <p:sp>
        <p:nvSpPr>
          <p:cNvPr id="34" name="TextBox 33"/>
          <p:cNvSpPr txBox="1"/>
          <p:nvPr/>
        </p:nvSpPr>
        <p:spPr>
          <a:xfrm>
            <a:off x="3592939" y="1586328"/>
            <a:ext cx="792974" cy="430887"/>
          </a:xfrm>
          <a:prstGeom prst="rect">
            <a:avLst/>
          </a:prstGeom>
          <a:noFill/>
          <a:ln>
            <a:noFill/>
          </a:ln>
        </p:spPr>
        <p:txBody>
          <a:bodyPr wrap="none" rtlCol="0">
            <a:spAutoFit/>
          </a:bodyPr>
          <a:lstStyle/>
          <a:p>
            <a:r>
              <a:rPr lang="en-US" sz="2200" dirty="0"/>
              <a:t>False</a:t>
            </a:r>
          </a:p>
        </p:txBody>
      </p:sp>
      <p:sp>
        <p:nvSpPr>
          <p:cNvPr id="35" name="Flowchart: Process 34"/>
          <p:cNvSpPr/>
          <p:nvPr/>
        </p:nvSpPr>
        <p:spPr>
          <a:xfrm>
            <a:off x="1500210" y="3265526"/>
            <a:ext cx="1431988"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36" name="Elbow Connector 35"/>
          <p:cNvCxnSpPr>
            <a:stCxn id="31" idx="2"/>
            <a:endCxn id="35" idx="0"/>
          </p:cNvCxnSpPr>
          <p:nvPr/>
        </p:nvCxnSpPr>
        <p:spPr>
          <a:xfrm rot="16200000" flipH="1">
            <a:off x="1837169" y="2886490"/>
            <a:ext cx="757481" cy="590"/>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Flowchart: Decision 36"/>
          <p:cNvSpPr/>
          <p:nvPr/>
        </p:nvSpPr>
        <p:spPr>
          <a:xfrm>
            <a:off x="3150207" y="2503051"/>
            <a:ext cx="2651760" cy="941698"/>
          </a:xfrm>
          <a:prstGeom prst="flowChartDecisio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condition2</a:t>
            </a:r>
          </a:p>
        </p:txBody>
      </p:sp>
      <p:cxnSp>
        <p:nvCxnSpPr>
          <p:cNvPr id="38" name="Elbow Connector 37"/>
          <p:cNvCxnSpPr>
            <a:stCxn id="37" idx="3"/>
            <a:endCxn id="43" idx="0"/>
          </p:cNvCxnSpPr>
          <p:nvPr/>
        </p:nvCxnSpPr>
        <p:spPr>
          <a:xfrm>
            <a:off x="5801967" y="2973900"/>
            <a:ext cx="1363583" cy="434948"/>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95699" y="3508891"/>
            <a:ext cx="713209" cy="430887"/>
          </a:xfrm>
          <a:prstGeom prst="rect">
            <a:avLst/>
          </a:prstGeom>
          <a:noFill/>
          <a:ln>
            <a:noFill/>
          </a:ln>
        </p:spPr>
        <p:txBody>
          <a:bodyPr wrap="none" rtlCol="0">
            <a:spAutoFit/>
          </a:bodyPr>
          <a:lstStyle/>
          <a:p>
            <a:r>
              <a:rPr lang="en-US" sz="2200" dirty="0"/>
              <a:t>True</a:t>
            </a:r>
          </a:p>
        </p:txBody>
      </p:sp>
      <p:sp>
        <p:nvSpPr>
          <p:cNvPr id="40" name="TextBox 39"/>
          <p:cNvSpPr txBox="1"/>
          <p:nvPr/>
        </p:nvSpPr>
        <p:spPr>
          <a:xfrm>
            <a:off x="5892049" y="2510153"/>
            <a:ext cx="792974" cy="430887"/>
          </a:xfrm>
          <a:prstGeom prst="rect">
            <a:avLst/>
          </a:prstGeom>
          <a:noFill/>
          <a:ln>
            <a:noFill/>
          </a:ln>
        </p:spPr>
        <p:txBody>
          <a:bodyPr wrap="none" rtlCol="0">
            <a:spAutoFit/>
          </a:bodyPr>
          <a:lstStyle/>
          <a:p>
            <a:r>
              <a:rPr lang="en-US" sz="2200" dirty="0"/>
              <a:t>False</a:t>
            </a:r>
          </a:p>
        </p:txBody>
      </p:sp>
      <p:sp>
        <p:nvSpPr>
          <p:cNvPr id="41" name="Flowchart: Process 40"/>
          <p:cNvSpPr/>
          <p:nvPr/>
        </p:nvSpPr>
        <p:spPr>
          <a:xfrm>
            <a:off x="3760683" y="4137836"/>
            <a:ext cx="1431988"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42" name="Elbow Connector 41"/>
          <p:cNvCxnSpPr>
            <a:stCxn id="37" idx="2"/>
            <a:endCxn id="41" idx="0"/>
          </p:cNvCxnSpPr>
          <p:nvPr/>
        </p:nvCxnSpPr>
        <p:spPr>
          <a:xfrm rot="16200000" flipH="1">
            <a:off x="4129839" y="3790997"/>
            <a:ext cx="693087" cy="590"/>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3" name="Flowchart: Decision 42"/>
          <p:cNvSpPr/>
          <p:nvPr/>
        </p:nvSpPr>
        <p:spPr>
          <a:xfrm>
            <a:off x="5839670" y="3408848"/>
            <a:ext cx="2651760" cy="941698"/>
          </a:xfrm>
          <a:prstGeom prst="flowChartDecisio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Condition 3</a:t>
            </a:r>
          </a:p>
        </p:txBody>
      </p:sp>
      <p:cxnSp>
        <p:nvCxnSpPr>
          <p:cNvPr id="44" name="Elbow Connector 43"/>
          <p:cNvCxnSpPr>
            <a:stCxn id="43" idx="3"/>
            <a:endCxn id="49" idx="0"/>
          </p:cNvCxnSpPr>
          <p:nvPr/>
        </p:nvCxnSpPr>
        <p:spPr>
          <a:xfrm>
            <a:off x="8491430" y="3879697"/>
            <a:ext cx="625770" cy="1081857"/>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449557" y="4285898"/>
            <a:ext cx="713209" cy="430887"/>
          </a:xfrm>
          <a:prstGeom prst="rect">
            <a:avLst/>
          </a:prstGeom>
          <a:noFill/>
          <a:ln>
            <a:noFill/>
          </a:ln>
        </p:spPr>
        <p:txBody>
          <a:bodyPr wrap="none" rtlCol="0">
            <a:spAutoFit/>
          </a:bodyPr>
          <a:lstStyle/>
          <a:p>
            <a:r>
              <a:rPr lang="en-US" sz="2200" dirty="0"/>
              <a:t>True</a:t>
            </a:r>
          </a:p>
        </p:txBody>
      </p:sp>
      <p:sp>
        <p:nvSpPr>
          <p:cNvPr id="46" name="TextBox 45"/>
          <p:cNvSpPr txBox="1"/>
          <p:nvPr/>
        </p:nvSpPr>
        <p:spPr>
          <a:xfrm>
            <a:off x="8542875" y="3377313"/>
            <a:ext cx="792974" cy="430887"/>
          </a:xfrm>
          <a:prstGeom prst="rect">
            <a:avLst/>
          </a:prstGeom>
          <a:noFill/>
          <a:ln>
            <a:noFill/>
          </a:ln>
        </p:spPr>
        <p:txBody>
          <a:bodyPr wrap="none" rtlCol="0">
            <a:spAutoFit/>
          </a:bodyPr>
          <a:lstStyle/>
          <a:p>
            <a:r>
              <a:rPr lang="en-US" sz="2200" dirty="0"/>
              <a:t>False</a:t>
            </a:r>
          </a:p>
        </p:txBody>
      </p:sp>
      <p:sp>
        <p:nvSpPr>
          <p:cNvPr id="47" name="Flowchart: Process 46"/>
          <p:cNvSpPr/>
          <p:nvPr/>
        </p:nvSpPr>
        <p:spPr>
          <a:xfrm>
            <a:off x="6450146" y="4992116"/>
            <a:ext cx="1431988"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48" name="Elbow Connector 47"/>
          <p:cNvCxnSpPr>
            <a:stCxn id="43" idx="2"/>
            <a:endCxn id="47" idx="0"/>
          </p:cNvCxnSpPr>
          <p:nvPr/>
        </p:nvCxnSpPr>
        <p:spPr>
          <a:xfrm rot="16200000" flipH="1">
            <a:off x="6845060" y="4671036"/>
            <a:ext cx="641570" cy="590"/>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9" name="Flowchart: Process 48"/>
          <p:cNvSpPr/>
          <p:nvPr/>
        </p:nvSpPr>
        <p:spPr>
          <a:xfrm>
            <a:off x="8401206" y="4961554"/>
            <a:ext cx="1431988"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50" name="Elbow Connector 49"/>
          <p:cNvCxnSpPr>
            <a:stCxn id="35" idx="2"/>
          </p:cNvCxnSpPr>
          <p:nvPr/>
        </p:nvCxnSpPr>
        <p:spPr>
          <a:xfrm rot="5400000">
            <a:off x="1007569" y="5086219"/>
            <a:ext cx="2416681" cy="590"/>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41" idx="1"/>
          </p:cNvCxnSpPr>
          <p:nvPr/>
        </p:nvCxnSpPr>
        <p:spPr>
          <a:xfrm rot="10800000">
            <a:off x="2190963" y="4441164"/>
            <a:ext cx="1569720" cy="2997"/>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47" idx="1"/>
          </p:cNvCxnSpPr>
          <p:nvPr/>
        </p:nvCxnSpPr>
        <p:spPr>
          <a:xfrm rot="10800000">
            <a:off x="2190964" y="5292244"/>
            <a:ext cx="4259182" cy="6196"/>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2"/>
          </p:cNvCxnSpPr>
          <p:nvPr/>
        </p:nvCxnSpPr>
        <p:spPr>
          <a:xfrm rot="5400000">
            <a:off x="5464713" y="2300451"/>
            <a:ext cx="378736" cy="6926238"/>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3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up)">
                                      <p:cBhvr>
                                        <p:cTn id="16" dur="500"/>
                                        <p:tgtEl>
                                          <p:spTgt spid="36"/>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up)">
                                      <p:cBhvr>
                                        <p:cTn id="19" dur="500"/>
                                        <p:tgtEl>
                                          <p:spTgt spid="33"/>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up)">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up)">
                                      <p:cBhvr>
                                        <p:cTn id="28" dur="500"/>
                                        <p:tgtEl>
                                          <p:spTgt spid="5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up)">
                                      <p:cBhvr>
                                        <p:cTn id="33" dur="500"/>
                                        <p:tgtEl>
                                          <p:spTgt spid="32"/>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up)">
                                      <p:cBhvr>
                                        <p:cTn id="36" dur="500"/>
                                        <p:tgtEl>
                                          <p:spTgt spid="34"/>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up)">
                                      <p:cBhvr>
                                        <p:cTn id="40" dur="500"/>
                                        <p:tgtEl>
                                          <p:spTgt spid="3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up)">
                                      <p:cBhvr>
                                        <p:cTn id="45" dur="500"/>
                                        <p:tgtEl>
                                          <p:spTgt spid="42"/>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wipe(up)">
                                      <p:cBhvr>
                                        <p:cTn id="48" dur="500"/>
                                        <p:tgtEl>
                                          <p:spTgt spid="39"/>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up)">
                                      <p:cBhvr>
                                        <p:cTn id="52" dur="500"/>
                                        <p:tgtEl>
                                          <p:spTgt spid="4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wipe(up)">
                                      <p:cBhvr>
                                        <p:cTn id="57" dur="500"/>
                                        <p:tgtEl>
                                          <p:spTgt spid="5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wipe(up)">
                                      <p:cBhvr>
                                        <p:cTn id="62" dur="500"/>
                                        <p:tgtEl>
                                          <p:spTgt spid="38"/>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up)">
                                      <p:cBhvr>
                                        <p:cTn id="69" dur="500"/>
                                        <p:tgtEl>
                                          <p:spTgt spid="4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wipe(up)">
                                      <p:cBhvr>
                                        <p:cTn id="74" dur="500"/>
                                        <p:tgtEl>
                                          <p:spTgt spid="48"/>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wipe(up)">
                                      <p:cBhvr>
                                        <p:cTn id="77" dur="500"/>
                                        <p:tgtEl>
                                          <p:spTgt spid="45"/>
                                        </p:tgtEl>
                                      </p:cBhvr>
                                    </p:animEffect>
                                  </p:childTnLst>
                                </p:cTn>
                              </p:par>
                            </p:childTnLst>
                          </p:cTn>
                        </p:par>
                        <p:par>
                          <p:cTn id="78" fill="hold">
                            <p:stCondLst>
                              <p:cond delay="500"/>
                            </p:stCondLst>
                            <p:childTnLst>
                              <p:par>
                                <p:cTn id="79" presetID="22" presetClass="entr" presetSubtype="1" fill="hold" grpId="0" nodeType="after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wipe(up)">
                                      <p:cBhvr>
                                        <p:cTn id="81" dur="500"/>
                                        <p:tgtEl>
                                          <p:spTgt spid="4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wipe(up)">
                                      <p:cBhvr>
                                        <p:cTn id="86" dur="500"/>
                                        <p:tgtEl>
                                          <p:spTgt spid="5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44"/>
                                        </p:tgtEl>
                                        <p:attrNameLst>
                                          <p:attrName>style.visibility</p:attrName>
                                        </p:attrNameLst>
                                      </p:cBhvr>
                                      <p:to>
                                        <p:strVal val="visible"/>
                                      </p:to>
                                    </p:set>
                                    <p:animEffect transition="in" filter="wipe(up)">
                                      <p:cBhvr>
                                        <p:cTn id="91" dur="500"/>
                                        <p:tgtEl>
                                          <p:spTgt spid="44"/>
                                        </p:tgtEl>
                                      </p:cBhvr>
                                    </p:animEffect>
                                  </p:childTnLst>
                                </p:cTn>
                              </p:par>
                              <p:par>
                                <p:cTn id="92" presetID="22" presetClass="entr" presetSubtype="1" fill="hold" grpId="0" nodeType="withEffect">
                                  <p:stCondLst>
                                    <p:cond delay="0"/>
                                  </p:stCondLst>
                                  <p:childTnLst>
                                    <p:set>
                                      <p:cBhvr>
                                        <p:cTn id="93" dur="1" fill="hold">
                                          <p:stCondLst>
                                            <p:cond delay="0"/>
                                          </p:stCondLst>
                                        </p:cTn>
                                        <p:tgtEl>
                                          <p:spTgt spid="46"/>
                                        </p:tgtEl>
                                        <p:attrNameLst>
                                          <p:attrName>style.visibility</p:attrName>
                                        </p:attrNameLst>
                                      </p:cBhvr>
                                      <p:to>
                                        <p:strVal val="visible"/>
                                      </p:to>
                                    </p:set>
                                    <p:animEffect transition="in" filter="wipe(up)">
                                      <p:cBhvr>
                                        <p:cTn id="94" dur="500"/>
                                        <p:tgtEl>
                                          <p:spTgt spid="46"/>
                                        </p:tgtEl>
                                      </p:cBhvr>
                                    </p:animEffect>
                                  </p:childTnLst>
                                </p:cTn>
                              </p:par>
                            </p:childTnLst>
                          </p:cTn>
                        </p:par>
                        <p:par>
                          <p:cTn id="95" fill="hold">
                            <p:stCondLst>
                              <p:cond delay="500"/>
                            </p:stCondLst>
                            <p:childTnLst>
                              <p:par>
                                <p:cTn id="96" presetID="22" presetClass="entr" presetSubtype="1" fill="hold" grpId="0" nodeType="after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wipe(up)">
                                      <p:cBhvr>
                                        <p:cTn id="98" dur="500"/>
                                        <p:tgtEl>
                                          <p:spTgt spid="49"/>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nodeType="click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wipe(up)">
                                      <p:cBhvr>
                                        <p:cTn id="10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p:bldP spid="34" grpId="0"/>
      <p:bldP spid="35" grpId="0" animBg="1"/>
      <p:bldP spid="37" grpId="0" animBg="1"/>
      <p:bldP spid="39" grpId="0"/>
      <p:bldP spid="40" grpId="0"/>
      <p:bldP spid="41" grpId="0" animBg="1"/>
      <p:bldP spid="43" grpId="0" animBg="1"/>
      <p:bldP spid="45" grpId="0"/>
      <p:bldP spid="46" grpId="0"/>
      <p:bldP spid="47" grpId="0" animBg="1"/>
      <p:bldP spid="4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WAP to print Zero, Positive or Negative Number</a:t>
            </a:r>
            <a:endParaRPr lang="en-US" dirty="0"/>
          </a:p>
        </p:txBody>
      </p:sp>
      <p:sp>
        <p:nvSpPr>
          <p:cNvPr id="4" name="Rectangle 3">
            <a:extLst>
              <a:ext uri="{FF2B5EF4-FFF2-40B4-BE49-F238E27FC236}">
                <a16:creationId xmlns:a16="http://schemas.microsoft.com/office/drawing/2014/main" xmlns="" id="{D1398A39-DA79-443A-B149-0FEF04D5E58D}"/>
              </a:ext>
            </a:extLst>
          </p:cNvPr>
          <p:cNvSpPr/>
          <p:nvPr/>
        </p:nvSpPr>
        <p:spPr>
          <a:xfrm>
            <a:off x="991357" y="1830751"/>
            <a:ext cx="4777100" cy="3693319"/>
          </a:xfrm>
          <a:prstGeom prst="rect">
            <a:avLst/>
          </a:prstGeom>
          <a:solidFill>
            <a:schemeClr val="bg1">
              <a:lumMod val="95000"/>
            </a:schemeClr>
          </a:solidFill>
          <a:ln>
            <a:noFill/>
          </a:ln>
        </p:spPr>
        <p:txBody>
          <a:bodyPr wrap="square">
            <a:spAutoFit/>
          </a:bodyPr>
          <a:lstStyle/>
          <a:p>
            <a:r>
              <a:rPr lang="en-US" b="1" dirty="0">
                <a:latin typeface="+mj-lt"/>
              </a:rPr>
              <a:t>#include&lt;</a:t>
            </a:r>
            <a:r>
              <a:rPr lang="en-US" b="1" dirty="0" err="1">
                <a:latin typeface="+mj-lt"/>
              </a:rPr>
              <a:t>stdio.h</a:t>
            </a:r>
            <a:r>
              <a:rPr lang="en-US" b="1" dirty="0">
                <a:latin typeface="+mj-lt"/>
              </a:rPr>
              <a:t>&gt;</a:t>
            </a:r>
          </a:p>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a:t>
            </a:r>
          </a:p>
          <a:p>
            <a:r>
              <a:rPr lang="en-US" b="1" dirty="0">
                <a:latin typeface="+mj-lt"/>
              </a:rPr>
              <a:t>    </a:t>
            </a:r>
            <a:r>
              <a:rPr lang="en-US" b="1" dirty="0" err="1">
                <a:latin typeface="+mj-lt"/>
              </a:rPr>
              <a:t>printf</a:t>
            </a:r>
            <a:r>
              <a:rPr lang="en-US" b="1" dirty="0">
                <a:latin typeface="+mj-lt"/>
              </a:rPr>
              <a:t>("Enter Number:");</a:t>
            </a:r>
          </a:p>
          <a:p>
            <a:r>
              <a:rPr lang="en-US" b="1" dirty="0">
                <a:latin typeface="+mj-lt"/>
              </a:rPr>
              <a:t>    </a:t>
            </a:r>
            <a:r>
              <a:rPr lang="en-US" b="1" dirty="0" err="1">
                <a:latin typeface="+mj-lt"/>
              </a:rPr>
              <a:t>scanf</a:t>
            </a:r>
            <a:r>
              <a:rPr lang="en-US" b="1" dirty="0">
                <a:latin typeface="+mj-lt"/>
              </a:rPr>
              <a:t>("%</a:t>
            </a:r>
            <a:r>
              <a:rPr lang="en-US" b="1" dirty="0" err="1">
                <a:latin typeface="+mj-lt"/>
              </a:rPr>
              <a:t>d",&amp;a</a:t>
            </a:r>
            <a:r>
              <a:rPr lang="en-US" b="1" dirty="0">
                <a:latin typeface="+mj-lt"/>
              </a:rPr>
              <a:t>);</a:t>
            </a:r>
          </a:p>
          <a:p>
            <a:r>
              <a:rPr lang="en-US" b="1" dirty="0">
                <a:latin typeface="+mj-lt"/>
              </a:rPr>
              <a:t>    if(a &gt; 0)</a:t>
            </a:r>
          </a:p>
          <a:p>
            <a:r>
              <a:rPr lang="en-US" b="1" dirty="0">
                <a:latin typeface="+mj-lt"/>
              </a:rPr>
              <a:t>        </a:t>
            </a:r>
            <a:r>
              <a:rPr lang="en-US" b="1" dirty="0" err="1">
                <a:latin typeface="+mj-lt"/>
              </a:rPr>
              <a:t>printf</a:t>
            </a:r>
            <a:r>
              <a:rPr lang="en-US" b="1" dirty="0">
                <a:latin typeface="+mj-lt"/>
              </a:rPr>
              <a:t>("Positive Number");</a:t>
            </a:r>
          </a:p>
          <a:p>
            <a:r>
              <a:rPr lang="en-US" b="1" dirty="0">
                <a:latin typeface="+mj-lt"/>
              </a:rPr>
              <a:t>    else if(a==0)</a:t>
            </a:r>
          </a:p>
          <a:p>
            <a:r>
              <a:rPr lang="en-US" b="1" dirty="0">
                <a:latin typeface="+mj-lt"/>
              </a:rPr>
              <a:t>        </a:t>
            </a:r>
            <a:r>
              <a:rPr lang="en-US" b="1" dirty="0" err="1">
                <a:latin typeface="+mj-lt"/>
              </a:rPr>
              <a:t>printf</a:t>
            </a:r>
            <a:r>
              <a:rPr lang="en-US" b="1" dirty="0">
                <a:latin typeface="+mj-lt"/>
              </a:rPr>
              <a:t>("Zero");</a:t>
            </a:r>
          </a:p>
          <a:p>
            <a:r>
              <a:rPr lang="en-US" b="1" dirty="0">
                <a:latin typeface="+mj-lt"/>
              </a:rPr>
              <a:t>    else</a:t>
            </a:r>
          </a:p>
          <a:p>
            <a:r>
              <a:rPr lang="en-US" b="1" dirty="0">
                <a:latin typeface="+mj-lt"/>
              </a:rPr>
              <a:t>        </a:t>
            </a:r>
            <a:r>
              <a:rPr lang="en-US" b="1" dirty="0" err="1">
                <a:latin typeface="+mj-lt"/>
              </a:rPr>
              <a:t>printf</a:t>
            </a:r>
            <a:r>
              <a:rPr lang="en-US" b="1" dirty="0">
                <a:latin typeface="+mj-lt"/>
              </a:rPr>
              <a:t>("Negative Number");</a:t>
            </a:r>
          </a:p>
          <a:p>
            <a:r>
              <a:rPr lang="en-US" b="1" dirty="0">
                <a:latin typeface="+mj-lt"/>
              </a:rPr>
              <a:t>}</a:t>
            </a:r>
            <a:endParaRPr lang="en-US" b="1" dirty="0">
              <a:effectLst/>
              <a:latin typeface="+mj-lt"/>
            </a:endParaRPr>
          </a:p>
        </p:txBody>
      </p:sp>
      <p:sp>
        <p:nvSpPr>
          <p:cNvPr id="5" name="Rectangle 4">
            <a:extLst>
              <a:ext uri="{FF2B5EF4-FFF2-40B4-BE49-F238E27FC236}">
                <a16:creationId xmlns:a16="http://schemas.microsoft.com/office/drawing/2014/main" xmlns="" id="{C069A0A8-F683-4712-9714-F0527051DD3B}"/>
              </a:ext>
            </a:extLst>
          </p:cNvPr>
          <p:cNvSpPr/>
          <p:nvPr/>
        </p:nvSpPr>
        <p:spPr>
          <a:xfrm>
            <a:off x="491363" y="1830751"/>
            <a:ext cx="499993" cy="3693319"/>
          </a:xfrm>
          <a:prstGeom prst="rect">
            <a:avLst/>
          </a:prstGeom>
          <a:solidFill>
            <a:schemeClr val="bg1">
              <a:lumMod val="85000"/>
            </a:schemeClr>
          </a:solidFill>
          <a:ln>
            <a:noFill/>
          </a:ln>
        </p:spPr>
        <p:txBody>
          <a:bodyPr wrap="square">
            <a:spAutoFit/>
          </a:bodyPr>
          <a:lstStyle/>
          <a:p>
            <a:pPr algn="r"/>
            <a:r>
              <a:rPr lang="en-US" b="1" dirty="0">
                <a:latin typeface="Consolas" panose="020B0609020204030204" pitchFamily="49" charset="0"/>
              </a:rPr>
              <a:t>1</a:t>
            </a:r>
          </a:p>
          <a:p>
            <a:pPr algn="r"/>
            <a:r>
              <a:rPr lang="en-US" b="1" dirty="0">
                <a:effectLst/>
                <a:latin typeface="Consolas" panose="020B0609020204030204" pitchFamily="49" charset="0"/>
              </a:rPr>
              <a:t>2</a:t>
            </a:r>
          </a:p>
          <a:p>
            <a:pPr algn="r"/>
            <a:r>
              <a:rPr lang="en-US" b="1" dirty="0">
                <a:latin typeface="Consolas" panose="020B0609020204030204" pitchFamily="49" charset="0"/>
              </a:rPr>
              <a:t>3</a:t>
            </a:r>
          </a:p>
          <a:p>
            <a:pPr algn="r"/>
            <a:r>
              <a:rPr lang="en-US" b="1" dirty="0">
                <a:effectLst/>
                <a:latin typeface="Consolas" panose="020B0609020204030204" pitchFamily="49" charset="0"/>
              </a:rPr>
              <a:t>4</a:t>
            </a:r>
          </a:p>
          <a:p>
            <a:pPr algn="r"/>
            <a:r>
              <a:rPr lang="en-US" b="1" dirty="0">
                <a:latin typeface="Consolas" panose="020B0609020204030204" pitchFamily="49" charset="0"/>
              </a:rPr>
              <a:t>5</a:t>
            </a:r>
          </a:p>
          <a:p>
            <a:pPr algn="r"/>
            <a:r>
              <a:rPr lang="en-US" b="1" dirty="0">
                <a:effectLst/>
                <a:latin typeface="Consolas" panose="020B0609020204030204" pitchFamily="49" charset="0"/>
              </a:rPr>
              <a:t>6</a:t>
            </a:r>
          </a:p>
          <a:p>
            <a:pPr algn="r"/>
            <a:r>
              <a:rPr lang="en-US" b="1" dirty="0">
                <a:latin typeface="Consolas" panose="020B0609020204030204" pitchFamily="49" charset="0"/>
              </a:rPr>
              <a:t>7</a:t>
            </a:r>
          </a:p>
          <a:p>
            <a:pPr algn="r"/>
            <a:r>
              <a:rPr lang="en-US" b="1" dirty="0">
                <a:effectLst/>
                <a:latin typeface="Consolas" panose="020B0609020204030204" pitchFamily="49" charset="0"/>
              </a:rPr>
              <a:t>8</a:t>
            </a:r>
          </a:p>
          <a:p>
            <a:pPr algn="r"/>
            <a:r>
              <a:rPr lang="en-US" b="1" dirty="0">
                <a:latin typeface="Consolas" panose="020B0609020204030204" pitchFamily="49" charset="0"/>
              </a:rPr>
              <a:t>9</a:t>
            </a:r>
          </a:p>
          <a:p>
            <a:pPr algn="r"/>
            <a:r>
              <a:rPr lang="en-US" b="1" dirty="0">
                <a:effectLst/>
                <a:latin typeface="Consolas" panose="020B0609020204030204" pitchFamily="49" charset="0"/>
              </a:rPr>
              <a:t>10</a:t>
            </a:r>
          </a:p>
          <a:p>
            <a:pPr algn="r"/>
            <a:r>
              <a:rPr lang="en-US" b="1" dirty="0">
                <a:latin typeface="Consolas" panose="020B0609020204030204" pitchFamily="49" charset="0"/>
              </a:rPr>
              <a:t>11</a:t>
            </a:r>
          </a:p>
          <a:p>
            <a:pPr algn="r"/>
            <a:r>
              <a:rPr lang="en-US" b="1" dirty="0">
                <a:latin typeface="Consolas" panose="020B0609020204030204" pitchFamily="49" charset="0"/>
              </a:rPr>
              <a:t>12</a:t>
            </a:r>
          </a:p>
          <a:p>
            <a:pPr algn="r"/>
            <a:r>
              <a:rPr lang="en-US" b="1" dirty="0">
                <a:latin typeface="Consolas" panose="020B0609020204030204" pitchFamily="49" charset="0"/>
              </a:rPr>
              <a:t>13</a:t>
            </a:r>
          </a:p>
        </p:txBody>
      </p:sp>
      <p:sp>
        <p:nvSpPr>
          <p:cNvPr id="6" name="Rectangle: Top Corners Rounded 6">
            <a:extLst>
              <a:ext uri="{FF2B5EF4-FFF2-40B4-BE49-F238E27FC236}">
                <a16:creationId xmlns:a16="http://schemas.microsoft.com/office/drawing/2014/main" xmlns="" id="{7DE2E865-9E82-412F-B6BA-A643E4B60DC8}"/>
              </a:ext>
            </a:extLst>
          </p:cNvPr>
          <p:cNvSpPr/>
          <p:nvPr/>
        </p:nvSpPr>
        <p:spPr>
          <a:xfrm>
            <a:off x="491363" y="150156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7" name="Rectangle 6">
            <a:extLst>
              <a:ext uri="{FF2B5EF4-FFF2-40B4-BE49-F238E27FC236}">
                <a16:creationId xmlns:a16="http://schemas.microsoft.com/office/drawing/2014/main" xmlns="" id="{43D3284F-95E2-4F26-9D5F-AAD352CF22BD}"/>
              </a:ext>
            </a:extLst>
          </p:cNvPr>
          <p:cNvSpPr/>
          <p:nvPr/>
        </p:nvSpPr>
        <p:spPr>
          <a:xfrm>
            <a:off x="6074573" y="1830751"/>
            <a:ext cx="3996528" cy="646331"/>
          </a:xfrm>
          <a:prstGeom prst="rect">
            <a:avLst/>
          </a:prstGeom>
          <a:solidFill>
            <a:schemeClr val="tx1">
              <a:lumMod val="90000"/>
              <a:lumOff val="10000"/>
            </a:schemeClr>
          </a:solidFill>
          <a:ln>
            <a:noFill/>
          </a:ln>
        </p:spPr>
        <p:txBody>
          <a:bodyPr wrap="square">
            <a:spAutoFit/>
          </a:bodyPr>
          <a:lstStyle/>
          <a:p>
            <a:r>
              <a:rPr lang="pt-BR" dirty="0">
                <a:solidFill>
                  <a:schemeClr val="bg1"/>
                </a:solidFill>
                <a:latin typeface="+mj-lt"/>
              </a:rPr>
              <a:t>Enter Number:5</a:t>
            </a:r>
          </a:p>
          <a:p>
            <a:r>
              <a:rPr lang="pt-BR" dirty="0">
                <a:solidFill>
                  <a:schemeClr val="bg1"/>
                </a:solidFill>
                <a:latin typeface="+mj-lt"/>
              </a:rPr>
              <a:t>Positive Number</a:t>
            </a:r>
            <a:endParaRPr lang="en-US" dirty="0">
              <a:solidFill>
                <a:schemeClr val="bg1"/>
              </a:solidFill>
              <a:latin typeface="+mj-lt"/>
            </a:endParaRP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6074572" y="1501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
        <p:nvSpPr>
          <p:cNvPr id="9" name="Rectangle 8">
            <a:extLst>
              <a:ext uri="{FF2B5EF4-FFF2-40B4-BE49-F238E27FC236}">
                <a16:creationId xmlns:a16="http://schemas.microsoft.com/office/drawing/2014/main" xmlns="" id="{43D3284F-95E2-4F26-9D5F-AAD352CF22BD}"/>
              </a:ext>
            </a:extLst>
          </p:cNvPr>
          <p:cNvSpPr/>
          <p:nvPr/>
        </p:nvSpPr>
        <p:spPr>
          <a:xfrm>
            <a:off x="6074573" y="2973751"/>
            <a:ext cx="3996528" cy="646331"/>
          </a:xfrm>
          <a:prstGeom prst="rect">
            <a:avLst/>
          </a:prstGeom>
          <a:solidFill>
            <a:schemeClr val="tx1">
              <a:lumMod val="90000"/>
              <a:lumOff val="10000"/>
            </a:schemeClr>
          </a:solidFill>
          <a:ln>
            <a:noFill/>
          </a:ln>
        </p:spPr>
        <p:txBody>
          <a:bodyPr wrap="square">
            <a:spAutoFit/>
          </a:bodyPr>
          <a:lstStyle/>
          <a:p>
            <a:r>
              <a:rPr lang="en-US" dirty="0">
                <a:solidFill>
                  <a:schemeClr val="bg1"/>
                </a:solidFill>
                <a:latin typeface="+mj-lt"/>
              </a:rPr>
              <a:t>Enter Number: -5</a:t>
            </a:r>
          </a:p>
          <a:p>
            <a:r>
              <a:rPr lang="en-US" dirty="0">
                <a:solidFill>
                  <a:schemeClr val="bg1"/>
                </a:solidFill>
                <a:latin typeface="+mj-lt"/>
              </a:rPr>
              <a:t>Negative Number</a:t>
            </a:r>
          </a:p>
        </p:txBody>
      </p:sp>
      <p:sp>
        <p:nvSpPr>
          <p:cNvPr id="10" name="Rectangle: Top Corners Rounded 7">
            <a:extLst>
              <a:ext uri="{FF2B5EF4-FFF2-40B4-BE49-F238E27FC236}">
                <a16:creationId xmlns:a16="http://schemas.microsoft.com/office/drawing/2014/main" xmlns="" id="{44F07624-C23C-4B43-A144-CB0878CB992A}"/>
              </a:ext>
            </a:extLst>
          </p:cNvPr>
          <p:cNvSpPr/>
          <p:nvPr/>
        </p:nvSpPr>
        <p:spPr>
          <a:xfrm>
            <a:off x="6074572" y="2644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138001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877165"/>
            <a:ext cx="10515600" cy="2852737"/>
          </a:xfrm>
        </p:spPr>
        <p:txBody>
          <a:bodyPr/>
          <a:lstStyle/>
          <a:p>
            <a:r>
              <a:rPr lang="en-US" dirty="0">
                <a:solidFill>
                  <a:schemeClr val="accent3"/>
                </a:solidFill>
              </a:rPr>
              <a:t>Nested if</a:t>
            </a: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7045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cs typeface="Consolas" panose="020B0609020204030204" pitchFamily="49" charset="0"/>
              </a:rPr>
              <a:t>Nested </a:t>
            </a:r>
            <a:r>
              <a:rPr lang="en-IN" dirty="0">
                <a:solidFill>
                  <a:srgbClr val="C00000"/>
                </a:solidFill>
                <a:cs typeface="Consolas" panose="020B0609020204030204" pitchFamily="49" charset="0"/>
              </a:rPr>
              <a:t>if</a:t>
            </a:r>
            <a:endParaRPr lang="en-US" dirty="0">
              <a:solidFill>
                <a:srgbClr val="C00000"/>
              </a:solidFill>
            </a:endParaRPr>
          </a:p>
        </p:txBody>
      </p:sp>
      <p:sp>
        <p:nvSpPr>
          <p:cNvPr id="3" name="Content Placeholder 2"/>
          <p:cNvSpPr>
            <a:spLocks noGrp="1"/>
          </p:cNvSpPr>
          <p:nvPr>
            <p:ph idx="1"/>
          </p:nvPr>
        </p:nvSpPr>
        <p:spPr/>
        <p:txBody>
          <a:bodyPr/>
          <a:lstStyle/>
          <a:p>
            <a:r>
              <a:rPr lang="en-US" dirty="0">
                <a:latin typeface="Roboto Condensed (Body)"/>
                <a:cs typeface="Courier New" panose="02070309020205020404" pitchFamily="49" charset="0"/>
              </a:rPr>
              <a:t>If condition-1 is true then condition-2 is evaluated. If it is true then statement-1 will be executed.</a:t>
            </a:r>
          </a:p>
          <a:p>
            <a:r>
              <a:rPr lang="en-US" dirty="0">
                <a:latin typeface="Roboto Condensed (Body)"/>
                <a:cs typeface="Courier New" panose="02070309020205020404" pitchFamily="49" charset="0"/>
              </a:rPr>
              <a:t>If condition-1 is false then statement-3 will be executed.</a:t>
            </a:r>
          </a:p>
          <a:p>
            <a:endParaRPr lang="en-US" dirty="0"/>
          </a:p>
        </p:txBody>
      </p:sp>
      <p:sp>
        <p:nvSpPr>
          <p:cNvPr id="4" name="Rectangle 3">
            <a:extLst>
              <a:ext uri="{FF2B5EF4-FFF2-40B4-BE49-F238E27FC236}">
                <a16:creationId xmlns:a16="http://schemas.microsoft.com/office/drawing/2014/main" xmlns="" id="{CE9CF278-0CFC-4F81-B2D4-28505379D37C}"/>
              </a:ext>
            </a:extLst>
          </p:cNvPr>
          <p:cNvSpPr/>
          <p:nvPr/>
        </p:nvSpPr>
        <p:spPr>
          <a:xfrm>
            <a:off x="580412" y="2761355"/>
            <a:ext cx="4777100" cy="3554819"/>
          </a:xfrm>
          <a:prstGeom prst="rect">
            <a:avLst/>
          </a:prstGeom>
          <a:solidFill>
            <a:schemeClr val="bg1">
              <a:lumMod val="95000"/>
            </a:schemeClr>
          </a:solidFill>
          <a:ln>
            <a:noFill/>
          </a:ln>
        </p:spPr>
        <p:txBody>
          <a:bodyPr wrap="square">
            <a:spAutoFit/>
          </a:bodyPr>
          <a:lstStyle/>
          <a:p>
            <a:r>
              <a:rPr lang="en-US" sz="1500" b="1" dirty="0">
                <a:latin typeface="+mj-lt"/>
              </a:rPr>
              <a:t>if(condition-1)</a:t>
            </a:r>
          </a:p>
          <a:p>
            <a:r>
              <a:rPr lang="en-US" sz="1500" b="1" dirty="0">
                <a:latin typeface="+mj-lt"/>
              </a:rPr>
              <a:t>{</a:t>
            </a:r>
          </a:p>
          <a:p>
            <a:r>
              <a:rPr lang="en-US" sz="1500" b="1" dirty="0">
                <a:latin typeface="+mj-lt"/>
              </a:rPr>
              <a:t>    if(condition-2)</a:t>
            </a:r>
          </a:p>
          <a:p>
            <a:r>
              <a:rPr lang="en-US" sz="1500" b="1" dirty="0">
                <a:latin typeface="+mj-lt"/>
              </a:rPr>
              <a:t>    {</a:t>
            </a:r>
          </a:p>
          <a:p>
            <a:r>
              <a:rPr lang="en-US" sz="1500" b="1" dirty="0">
                <a:latin typeface="+mj-lt"/>
              </a:rPr>
              <a:t>      statement-1;</a:t>
            </a:r>
          </a:p>
          <a:p>
            <a:r>
              <a:rPr lang="en-US" sz="1500" b="1" dirty="0">
                <a:latin typeface="+mj-lt"/>
              </a:rPr>
              <a:t>    }</a:t>
            </a:r>
          </a:p>
          <a:p>
            <a:r>
              <a:rPr lang="en-US" sz="1500" b="1" dirty="0">
                <a:latin typeface="+mj-lt"/>
              </a:rPr>
              <a:t>    else</a:t>
            </a:r>
          </a:p>
          <a:p>
            <a:r>
              <a:rPr lang="en-US" sz="1500" b="1" dirty="0">
                <a:latin typeface="+mj-lt"/>
              </a:rPr>
              <a:t>    {</a:t>
            </a:r>
          </a:p>
          <a:p>
            <a:r>
              <a:rPr lang="en-US" sz="1500" b="1" dirty="0">
                <a:latin typeface="+mj-lt"/>
              </a:rPr>
              <a:t>      statement-2;</a:t>
            </a:r>
          </a:p>
          <a:p>
            <a:r>
              <a:rPr lang="en-US" sz="1500" b="1" dirty="0">
                <a:latin typeface="+mj-lt"/>
              </a:rPr>
              <a:t>    }    </a:t>
            </a:r>
          </a:p>
          <a:p>
            <a:r>
              <a:rPr lang="en-US" sz="1500" b="1" dirty="0">
                <a:latin typeface="+mj-lt"/>
              </a:rPr>
              <a:t>}</a:t>
            </a:r>
          </a:p>
          <a:p>
            <a:r>
              <a:rPr lang="en-US" sz="1500" b="1" dirty="0">
                <a:latin typeface="+mj-lt"/>
              </a:rPr>
              <a:t>else</a:t>
            </a:r>
          </a:p>
          <a:p>
            <a:r>
              <a:rPr lang="en-US" sz="1500" b="1" dirty="0">
                <a:latin typeface="+mj-lt"/>
              </a:rPr>
              <a:t>{</a:t>
            </a:r>
          </a:p>
          <a:p>
            <a:r>
              <a:rPr lang="en-US" sz="1500" b="1" dirty="0">
                <a:latin typeface="+mj-lt"/>
              </a:rPr>
              <a:t>  statement-3;</a:t>
            </a:r>
          </a:p>
          <a:p>
            <a:r>
              <a:rPr lang="en-US" sz="1500" b="1" dirty="0">
                <a:latin typeface="+mj-lt"/>
              </a:rPr>
              <a:t>}</a:t>
            </a:r>
            <a:endParaRPr lang="en-US" sz="1500" b="1" dirty="0">
              <a:effectLst/>
              <a:latin typeface="+mj-lt"/>
            </a:endParaRPr>
          </a:p>
        </p:txBody>
      </p:sp>
      <p:sp>
        <p:nvSpPr>
          <p:cNvPr id="5" name="Rectangle: Top Corners Rounded 6">
            <a:extLst>
              <a:ext uri="{FF2B5EF4-FFF2-40B4-BE49-F238E27FC236}">
                <a16:creationId xmlns:a16="http://schemas.microsoft.com/office/drawing/2014/main" xmlns="" id="{7DE2E865-9E82-412F-B6BA-A643E4B60DC8}"/>
              </a:ext>
            </a:extLst>
          </p:cNvPr>
          <p:cNvSpPr/>
          <p:nvPr/>
        </p:nvSpPr>
        <p:spPr>
          <a:xfrm>
            <a:off x="580412" y="2432171"/>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solidFill>
                  <a:srgbClr val="F9A825"/>
                </a:solidFill>
              </a:rPr>
              <a:t>Syntax</a:t>
            </a:r>
          </a:p>
        </p:txBody>
      </p:sp>
    </p:spTree>
    <p:extLst>
      <p:ext uri="{BB962C8B-B14F-4D97-AF65-F5344CB8AC3E}">
        <p14:creationId xmlns:p14="http://schemas.microsoft.com/office/powerpoint/2010/main" val="273848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Nested </a:t>
            </a:r>
            <a:r>
              <a:rPr lang="en-IN" dirty="0">
                <a:solidFill>
                  <a:srgbClr val="C00000"/>
                </a:solidFill>
                <a:cs typeface="Consolas" panose="020B0609020204030204" pitchFamily="49" charset="0"/>
              </a:rPr>
              <a:t>if</a:t>
            </a:r>
            <a:r>
              <a:rPr lang="en-IN" dirty="0"/>
              <a:t> flowchart</a:t>
            </a:r>
            <a:endParaRPr lang="en-US" dirty="0"/>
          </a:p>
        </p:txBody>
      </p:sp>
      <p:cxnSp>
        <p:nvCxnSpPr>
          <p:cNvPr id="5" name="Straight Arrow Connector 4"/>
          <p:cNvCxnSpPr>
            <a:endCxn id="6" idx="0"/>
          </p:cNvCxnSpPr>
          <p:nvPr/>
        </p:nvCxnSpPr>
        <p:spPr>
          <a:xfrm>
            <a:off x="3761078" y="1141851"/>
            <a:ext cx="0" cy="540406"/>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Flowchart: Decision 5"/>
          <p:cNvSpPr/>
          <p:nvPr/>
        </p:nvSpPr>
        <p:spPr>
          <a:xfrm>
            <a:off x="2435198" y="1682257"/>
            <a:ext cx="2651760" cy="941698"/>
          </a:xfrm>
          <a:prstGeom prst="flowChartDecisio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condition1</a:t>
            </a:r>
          </a:p>
        </p:txBody>
      </p:sp>
      <p:cxnSp>
        <p:nvCxnSpPr>
          <p:cNvPr id="7" name="Elbow Connector 6"/>
          <p:cNvCxnSpPr>
            <a:stCxn id="6" idx="3"/>
            <a:endCxn id="11" idx="0"/>
          </p:cNvCxnSpPr>
          <p:nvPr/>
        </p:nvCxnSpPr>
        <p:spPr>
          <a:xfrm>
            <a:off x="5086958" y="2153106"/>
            <a:ext cx="934593" cy="465855"/>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23636" y="1702238"/>
            <a:ext cx="713209" cy="430887"/>
          </a:xfrm>
          <a:prstGeom prst="rect">
            <a:avLst/>
          </a:prstGeom>
          <a:noFill/>
          <a:ln>
            <a:noFill/>
          </a:ln>
        </p:spPr>
        <p:txBody>
          <a:bodyPr wrap="none" rtlCol="0">
            <a:spAutoFit/>
          </a:bodyPr>
          <a:lstStyle/>
          <a:p>
            <a:r>
              <a:rPr lang="en-US" sz="2200" dirty="0"/>
              <a:t>True</a:t>
            </a:r>
          </a:p>
        </p:txBody>
      </p:sp>
      <p:sp>
        <p:nvSpPr>
          <p:cNvPr id="9" name="TextBox 8"/>
          <p:cNvSpPr txBox="1"/>
          <p:nvPr/>
        </p:nvSpPr>
        <p:spPr>
          <a:xfrm>
            <a:off x="1625458" y="1702238"/>
            <a:ext cx="792974" cy="430887"/>
          </a:xfrm>
          <a:prstGeom prst="rect">
            <a:avLst/>
          </a:prstGeom>
          <a:noFill/>
          <a:ln>
            <a:noFill/>
          </a:ln>
        </p:spPr>
        <p:txBody>
          <a:bodyPr wrap="none" rtlCol="0">
            <a:spAutoFit/>
          </a:bodyPr>
          <a:lstStyle/>
          <a:p>
            <a:r>
              <a:rPr lang="en-US" sz="2200" dirty="0"/>
              <a:t>False</a:t>
            </a:r>
          </a:p>
        </p:txBody>
      </p:sp>
      <p:sp>
        <p:nvSpPr>
          <p:cNvPr id="10" name="Flowchart: Process 9"/>
          <p:cNvSpPr/>
          <p:nvPr/>
        </p:nvSpPr>
        <p:spPr>
          <a:xfrm>
            <a:off x="1028573" y="2783486"/>
            <a:ext cx="1431988"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Statement3</a:t>
            </a:r>
          </a:p>
        </p:txBody>
      </p:sp>
      <p:sp>
        <p:nvSpPr>
          <p:cNvPr id="11" name="Flowchart: Decision 10"/>
          <p:cNvSpPr/>
          <p:nvPr/>
        </p:nvSpPr>
        <p:spPr>
          <a:xfrm>
            <a:off x="4695671" y="2618961"/>
            <a:ext cx="2651760" cy="941698"/>
          </a:xfrm>
          <a:prstGeom prst="flowChartDecisio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condition2</a:t>
            </a:r>
          </a:p>
        </p:txBody>
      </p:sp>
      <p:sp>
        <p:nvSpPr>
          <p:cNvPr id="12" name="TextBox 11"/>
          <p:cNvSpPr txBox="1"/>
          <p:nvPr/>
        </p:nvSpPr>
        <p:spPr>
          <a:xfrm>
            <a:off x="5241163" y="3574001"/>
            <a:ext cx="713209" cy="430887"/>
          </a:xfrm>
          <a:prstGeom prst="rect">
            <a:avLst/>
          </a:prstGeom>
          <a:noFill/>
          <a:ln>
            <a:noFill/>
          </a:ln>
        </p:spPr>
        <p:txBody>
          <a:bodyPr wrap="none" rtlCol="0">
            <a:spAutoFit/>
          </a:bodyPr>
          <a:lstStyle/>
          <a:p>
            <a:r>
              <a:rPr lang="en-US" sz="2200" dirty="0"/>
              <a:t>True</a:t>
            </a:r>
          </a:p>
        </p:txBody>
      </p:sp>
      <p:sp>
        <p:nvSpPr>
          <p:cNvPr id="13" name="TextBox 12"/>
          <p:cNvSpPr txBox="1"/>
          <p:nvPr/>
        </p:nvSpPr>
        <p:spPr>
          <a:xfrm>
            <a:off x="7437513" y="2626063"/>
            <a:ext cx="792974" cy="430887"/>
          </a:xfrm>
          <a:prstGeom prst="rect">
            <a:avLst/>
          </a:prstGeom>
          <a:noFill/>
          <a:ln>
            <a:noFill/>
          </a:ln>
        </p:spPr>
        <p:txBody>
          <a:bodyPr wrap="none" rtlCol="0">
            <a:spAutoFit/>
          </a:bodyPr>
          <a:lstStyle/>
          <a:p>
            <a:r>
              <a:rPr lang="en-US" sz="2200" dirty="0"/>
              <a:t>False</a:t>
            </a:r>
          </a:p>
        </p:txBody>
      </p:sp>
      <p:sp>
        <p:nvSpPr>
          <p:cNvPr id="14" name="Flowchart: Process 13"/>
          <p:cNvSpPr/>
          <p:nvPr/>
        </p:nvSpPr>
        <p:spPr>
          <a:xfrm>
            <a:off x="5306147" y="4063246"/>
            <a:ext cx="1431988"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Statement 1</a:t>
            </a:r>
          </a:p>
        </p:txBody>
      </p:sp>
      <p:cxnSp>
        <p:nvCxnSpPr>
          <p:cNvPr id="15" name="Elbow Connector 14"/>
          <p:cNvCxnSpPr>
            <a:stCxn id="11" idx="2"/>
            <a:endCxn id="14" idx="0"/>
          </p:cNvCxnSpPr>
          <p:nvPr/>
        </p:nvCxnSpPr>
        <p:spPr>
          <a:xfrm rot="16200000" flipH="1">
            <a:off x="5770553" y="3811657"/>
            <a:ext cx="502587" cy="590"/>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Flowchart: Process 15"/>
          <p:cNvSpPr/>
          <p:nvPr/>
        </p:nvSpPr>
        <p:spPr>
          <a:xfrm>
            <a:off x="7639420" y="4063246"/>
            <a:ext cx="1431988"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Statement 2</a:t>
            </a:r>
          </a:p>
        </p:txBody>
      </p:sp>
      <p:sp>
        <p:nvSpPr>
          <p:cNvPr id="17" name="Flowchart: Process 16"/>
          <p:cNvSpPr/>
          <p:nvPr/>
        </p:nvSpPr>
        <p:spPr>
          <a:xfrm>
            <a:off x="5305557" y="5810404"/>
            <a:ext cx="1431988"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Next</a:t>
            </a:r>
          </a:p>
          <a:p>
            <a:pPr algn="ctr"/>
            <a:r>
              <a:rPr lang="en-US" sz="2000" dirty="0">
                <a:solidFill>
                  <a:schemeClr val="tx1"/>
                </a:solidFill>
              </a:rPr>
              <a:t>Statement</a:t>
            </a:r>
          </a:p>
        </p:txBody>
      </p:sp>
      <p:cxnSp>
        <p:nvCxnSpPr>
          <p:cNvPr id="18" name="Elbow Connector 17"/>
          <p:cNvCxnSpPr>
            <a:stCxn id="6" idx="1"/>
            <a:endCxn id="10" idx="0"/>
          </p:cNvCxnSpPr>
          <p:nvPr/>
        </p:nvCxnSpPr>
        <p:spPr>
          <a:xfrm rot="10800000" flipV="1">
            <a:off x="1744568" y="2153106"/>
            <a:ext cx="690631" cy="630380"/>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1" idx="3"/>
            <a:endCxn id="16" idx="0"/>
          </p:cNvCxnSpPr>
          <p:nvPr/>
        </p:nvCxnSpPr>
        <p:spPr>
          <a:xfrm>
            <a:off x="7347431" y="3089810"/>
            <a:ext cx="1007983" cy="973436"/>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792951" y="5014549"/>
            <a:ext cx="457200" cy="457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1" name="Straight Arrow Connector 20"/>
          <p:cNvCxnSpPr>
            <a:stCxn id="14" idx="2"/>
            <a:endCxn id="20" idx="0"/>
          </p:cNvCxnSpPr>
          <p:nvPr/>
        </p:nvCxnSpPr>
        <p:spPr>
          <a:xfrm flipH="1">
            <a:off x="6021551" y="4675894"/>
            <a:ext cx="590" cy="33865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0" idx="4"/>
            <a:endCxn id="17" idx="0"/>
          </p:cNvCxnSpPr>
          <p:nvPr/>
        </p:nvCxnSpPr>
        <p:spPr>
          <a:xfrm>
            <a:off x="6021551" y="5471749"/>
            <a:ext cx="0" cy="33865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0" idx="2"/>
            <a:endCxn id="20" idx="2"/>
          </p:cNvCxnSpPr>
          <p:nvPr/>
        </p:nvCxnSpPr>
        <p:spPr>
          <a:xfrm rot="16200000" flipH="1">
            <a:off x="2845252" y="2295449"/>
            <a:ext cx="1847015" cy="4048384"/>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6" idx="2"/>
            <a:endCxn id="20" idx="6"/>
          </p:cNvCxnSpPr>
          <p:nvPr/>
        </p:nvCxnSpPr>
        <p:spPr>
          <a:xfrm rot="5400000">
            <a:off x="7019156" y="3906890"/>
            <a:ext cx="567255" cy="2105263"/>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07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animBg="1"/>
      <p:bldP spid="11" grpId="0" animBg="1"/>
      <p:bldP spid="12" grpId="0"/>
      <p:bldP spid="13" grpId="0"/>
      <p:bldP spid="14" grpId="0" animBg="1"/>
      <p:bldP spid="16" grpId="0" animBg="1"/>
      <p:bldP spid="17"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WAP to print maximum from given three numbers</a:t>
            </a:r>
            <a:endParaRPr lang="en-US" dirty="0"/>
          </a:p>
        </p:txBody>
      </p:sp>
      <p:sp>
        <p:nvSpPr>
          <p:cNvPr id="4" name="Rectangle 3">
            <a:extLst>
              <a:ext uri="{FF2B5EF4-FFF2-40B4-BE49-F238E27FC236}">
                <a16:creationId xmlns:a16="http://schemas.microsoft.com/office/drawing/2014/main" xmlns="" id="{D1398A39-DA79-443A-B149-0FEF04D5E58D}"/>
              </a:ext>
            </a:extLst>
          </p:cNvPr>
          <p:cNvSpPr/>
          <p:nvPr/>
        </p:nvSpPr>
        <p:spPr>
          <a:xfrm>
            <a:off x="965600" y="1156041"/>
            <a:ext cx="4777100" cy="5355312"/>
          </a:xfrm>
          <a:prstGeom prst="rect">
            <a:avLst/>
          </a:prstGeom>
          <a:solidFill>
            <a:schemeClr val="bg1">
              <a:lumMod val="95000"/>
            </a:schemeClr>
          </a:solidFill>
          <a:ln>
            <a:noFill/>
          </a:ln>
        </p:spPr>
        <p:txBody>
          <a:bodyPr wrap="square">
            <a:spAutoFit/>
          </a:bodyPr>
          <a:lstStyle/>
          <a:p>
            <a:r>
              <a:rPr lang="en-US" b="1" dirty="0">
                <a:latin typeface="+mj-lt"/>
              </a:rPr>
              <a:t>void main(){</a:t>
            </a:r>
          </a:p>
          <a:p>
            <a:r>
              <a:rPr lang="en-US" b="1" dirty="0">
                <a:latin typeface="+mj-lt"/>
              </a:rPr>
              <a:t>    </a:t>
            </a:r>
            <a:r>
              <a:rPr lang="en-US" b="1" dirty="0" err="1">
                <a:latin typeface="+mj-lt"/>
              </a:rPr>
              <a:t>int</a:t>
            </a:r>
            <a:r>
              <a:rPr lang="en-US" b="1" dirty="0">
                <a:latin typeface="+mj-lt"/>
              </a:rPr>
              <a:t> a, b, c;</a:t>
            </a:r>
          </a:p>
          <a:p>
            <a:r>
              <a:rPr lang="en-US" b="1" dirty="0">
                <a:latin typeface="+mj-lt"/>
              </a:rPr>
              <a:t>    </a:t>
            </a:r>
            <a:r>
              <a:rPr lang="en-US" b="1" dirty="0" err="1">
                <a:latin typeface="+mj-lt"/>
              </a:rPr>
              <a:t>printf</a:t>
            </a:r>
            <a:r>
              <a:rPr lang="en-US" b="1" dirty="0">
                <a:latin typeface="+mj-lt"/>
              </a:rPr>
              <a:t>("Enter Three Numbers:");</a:t>
            </a:r>
          </a:p>
          <a:p>
            <a:r>
              <a:rPr lang="en-US" b="1" dirty="0">
                <a:latin typeface="+mj-lt"/>
              </a:rPr>
              <a:t>    </a:t>
            </a:r>
            <a:r>
              <a:rPr lang="en-US" b="1" dirty="0" err="1">
                <a:latin typeface="+mj-lt"/>
              </a:rPr>
              <a:t>scanf</a:t>
            </a:r>
            <a:r>
              <a:rPr lang="en-US" b="1" dirty="0">
                <a:latin typeface="+mj-lt"/>
              </a:rPr>
              <a:t>("%</a:t>
            </a:r>
            <a:r>
              <a:rPr lang="en-US" b="1" dirty="0" err="1">
                <a:latin typeface="+mj-lt"/>
              </a:rPr>
              <a:t>d%d%d</a:t>
            </a:r>
            <a:r>
              <a:rPr lang="en-US" b="1" dirty="0">
                <a:latin typeface="+mj-lt"/>
              </a:rPr>
              <a:t>",&amp;</a:t>
            </a:r>
            <a:r>
              <a:rPr lang="en-US" b="1" dirty="0" err="1">
                <a:latin typeface="+mj-lt"/>
              </a:rPr>
              <a:t>a,&amp;b,&amp;c</a:t>
            </a:r>
            <a:r>
              <a:rPr lang="en-US" b="1" dirty="0">
                <a:latin typeface="+mj-lt"/>
              </a:rPr>
              <a:t>);</a:t>
            </a:r>
          </a:p>
          <a:p>
            <a:r>
              <a:rPr lang="en-US" b="1" dirty="0">
                <a:latin typeface="+mj-lt"/>
              </a:rPr>
              <a:t>    if(a&gt;b)</a:t>
            </a:r>
          </a:p>
          <a:p>
            <a:r>
              <a:rPr lang="en-US" b="1" dirty="0">
                <a:latin typeface="+mj-lt"/>
              </a:rPr>
              <a:t>    {</a:t>
            </a:r>
          </a:p>
          <a:p>
            <a:r>
              <a:rPr lang="en-US" b="1" dirty="0">
                <a:latin typeface="+mj-lt"/>
              </a:rPr>
              <a:t>      if(a&gt;c)</a:t>
            </a:r>
          </a:p>
          <a:p>
            <a:r>
              <a:rPr lang="en-US" b="1" dirty="0">
                <a:latin typeface="+mj-lt"/>
              </a:rPr>
              <a:t>        </a:t>
            </a:r>
            <a:r>
              <a:rPr lang="en-US" b="1" dirty="0" err="1">
                <a:latin typeface="+mj-lt"/>
              </a:rPr>
              <a:t>printf</a:t>
            </a:r>
            <a:r>
              <a:rPr lang="en-US" b="1" dirty="0">
                <a:latin typeface="+mj-lt"/>
              </a:rPr>
              <a:t>("%d is </a:t>
            </a:r>
            <a:r>
              <a:rPr lang="en-US" b="1" dirty="0" err="1">
                <a:latin typeface="+mj-lt"/>
              </a:rPr>
              <a:t>max",a</a:t>
            </a:r>
            <a:r>
              <a:rPr lang="en-US" b="1" dirty="0">
                <a:latin typeface="+mj-lt"/>
              </a:rPr>
              <a:t>);</a:t>
            </a:r>
          </a:p>
          <a:p>
            <a:r>
              <a:rPr lang="en-US" b="1" dirty="0">
                <a:latin typeface="+mj-lt"/>
              </a:rPr>
              <a:t>      else</a:t>
            </a:r>
          </a:p>
          <a:p>
            <a:r>
              <a:rPr lang="en-US" b="1" dirty="0">
                <a:latin typeface="+mj-lt"/>
              </a:rPr>
              <a:t>        </a:t>
            </a:r>
            <a:r>
              <a:rPr lang="en-US" b="1" dirty="0" err="1">
                <a:latin typeface="+mj-lt"/>
              </a:rPr>
              <a:t>printf</a:t>
            </a:r>
            <a:r>
              <a:rPr lang="en-US" b="1" dirty="0">
                <a:latin typeface="+mj-lt"/>
              </a:rPr>
              <a:t>("%d is </a:t>
            </a:r>
            <a:r>
              <a:rPr lang="en-US" b="1" dirty="0" err="1">
                <a:latin typeface="+mj-lt"/>
              </a:rPr>
              <a:t>max",c</a:t>
            </a:r>
            <a:r>
              <a:rPr lang="en-US" b="1" dirty="0">
                <a:latin typeface="+mj-lt"/>
              </a:rPr>
              <a:t>);</a:t>
            </a:r>
          </a:p>
          <a:p>
            <a:r>
              <a:rPr lang="en-US" b="1" dirty="0">
                <a:latin typeface="+mj-lt"/>
              </a:rPr>
              <a:t>  }</a:t>
            </a:r>
          </a:p>
          <a:p>
            <a:r>
              <a:rPr lang="en-US" b="1" dirty="0">
                <a:latin typeface="+mj-lt"/>
              </a:rPr>
              <a:t>  else</a:t>
            </a:r>
          </a:p>
          <a:p>
            <a:r>
              <a:rPr lang="en-US" b="1" dirty="0">
                <a:latin typeface="+mj-lt"/>
              </a:rPr>
              <a:t>  {</a:t>
            </a:r>
          </a:p>
          <a:p>
            <a:r>
              <a:rPr lang="en-US" b="1" dirty="0">
                <a:latin typeface="+mj-lt"/>
              </a:rPr>
              <a:t>    if(b&gt;c)</a:t>
            </a:r>
          </a:p>
          <a:p>
            <a:r>
              <a:rPr lang="en-US" b="1" dirty="0">
                <a:latin typeface="+mj-lt"/>
              </a:rPr>
              <a:t>      </a:t>
            </a:r>
            <a:r>
              <a:rPr lang="en-US" b="1" dirty="0" err="1">
                <a:latin typeface="+mj-lt"/>
              </a:rPr>
              <a:t>printf</a:t>
            </a:r>
            <a:r>
              <a:rPr lang="en-US" b="1" dirty="0">
                <a:latin typeface="+mj-lt"/>
              </a:rPr>
              <a:t>("%d is </a:t>
            </a:r>
            <a:r>
              <a:rPr lang="en-US" b="1" dirty="0" err="1">
                <a:latin typeface="+mj-lt"/>
              </a:rPr>
              <a:t>max",b</a:t>
            </a:r>
            <a:r>
              <a:rPr lang="en-US" b="1" dirty="0">
                <a:latin typeface="+mj-lt"/>
              </a:rPr>
              <a:t>);</a:t>
            </a:r>
          </a:p>
          <a:p>
            <a:r>
              <a:rPr lang="en-US" b="1" dirty="0">
                <a:latin typeface="+mj-lt"/>
              </a:rPr>
              <a:t>    else</a:t>
            </a:r>
          </a:p>
          <a:p>
            <a:r>
              <a:rPr lang="en-US" b="1" dirty="0">
                <a:latin typeface="+mj-lt"/>
              </a:rPr>
              <a:t>      </a:t>
            </a:r>
            <a:r>
              <a:rPr lang="en-US" b="1" dirty="0" err="1">
                <a:latin typeface="+mj-lt"/>
              </a:rPr>
              <a:t>printf</a:t>
            </a:r>
            <a:r>
              <a:rPr lang="en-US" b="1" dirty="0">
                <a:latin typeface="+mj-lt"/>
              </a:rPr>
              <a:t>("%d is </a:t>
            </a:r>
            <a:r>
              <a:rPr lang="en-US" b="1" dirty="0" err="1">
                <a:latin typeface="+mj-lt"/>
              </a:rPr>
              <a:t>max",c</a:t>
            </a:r>
            <a:r>
              <a:rPr lang="en-US" b="1" dirty="0">
                <a:latin typeface="+mj-lt"/>
              </a:rPr>
              <a:t>);</a:t>
            </a:r>
          </a:p>
          <a:p>
            <a:r>
              <a:rPr lang="en-US" b="1" dirty="0">
                <a:latin typeface="+mj-lt"/>
              </a:rPr>
              <a:t>  }</a:t>
            </a:r>
          </a:p>
          <a:p>
            <a:r>
              <a:rPr lang="en-US" b="1" dirty="0">
                <a:latin typeface="+mj-lt"/>
              </a:rPr>
              <a:t>}</a:t>
            </a:r>
            <a:endParaRPr lang="en-US" b="1" dirty="0">
              <a:effectLst/>
              <a:latin typeface="+mj-lt"/>
            </a:endParaRPr>
          </a:p>
        </p:txBody>
      </p:sp>
      <p:sp>
        <p:nvSpPr>
          <p:cNvPr id="5" name="Rectangle 4">
            <a:extLst>
              <a:ext uri="{FF2B5EF4-FFF2-40B4-BE49-F238E27FC236}">
                <a16:creationId xmlns:a16="http://schemas.microsoft.com/office/drawing/2014/main" xmlns="" id="{C069A0A8-F683-4712-9714-F0527051DD3B}"/>
              </a:ext>
            </a:extLst>
          </p:cNvPr>
          <p:cNvSpPr/>
          <p:nvPr/>
        </p:nvSpPr>
        <p:spPr>
          <a:xfrm>
            <a:off x="465606" y="1156041"/>
            <a:ext cx="499993" cy="5355312"/>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a:solidFill>
                  <a:schemeClr val="tx1">
                    <a:lumMod val="75000"/>
                    <a:lumOff val="25000"/>
                  </a:schemeClr>
                </a:solidFill>
                <a:latin typeface="+mj-lt"/>
              </a:rPr>
              <a:t>9</a:t>
            </a:r>
          </a:p>
          <a:p>
            <a:pPr algn="r"/>
            <a:r>
              <a:rPr lang="en-US" b="1" dirty="0">
                <a:solidFill>
                  <a:schemeClr val="tx1">
                    <a:lumMod val="75000"/>
                    <a:lumOff val="25000"/>
                  </a:schemeClr>
                </a:solidFill>
                <a:effectLst/>
                <a:latin typeface="+mj-lt"/>
              </a:rPr>
              <a:t>10</a:t>
            </a:r>
          </a:p>
          <a:p>
            <a:pPr algn="r"/>
            <a:r>
              <a:rPr lang="en-US" b="1" dirty="0">
                <a:solidFill>
                  <a:schemeClr val="tx1">
                    <a:lumMod val="75000"/>
                    <a:lumOff val="25000"/>
                  </a:schemeClr>
                </a:solidFill>
                <a:latin typeface="+mj-lt"/>
              </a:rPr>
              <a:t>11</a:t>
            </a:r>
          </a:p>
          <a:p>
            <a:pPr algn="r"/>
            <a:r>
              <a:rPr lang="en-US" b="1" dirty="0">
                <a:solidFill>
                  <a:schemeClr val="tx1">
                    <a:lumMod val="75000"/>
                    <a:lumOff val="25000"/>
                  </a:schemeClr>
                </a:solidFill>
                <a:latin typeface="+mj-lt"/>
              </a:rPr>
              <a:t>12</a:t>
            </a:r>
          </a:p>
          <a:p>
            <a:pPr algn="r"/>
            <a:r>
              <a:rPr lang="en-US" b="1" dirty="0">
                <a:solidFill>
                  <a:schemeClr val="tx1">
                    <a:lumMod val="75000"/>
                    <a:lumOff val="25000"/>
                  </a:schemeClr>
                </a:solidFill>
                <a:latin typeface="+mj-lt"/>
              </a:rPr>
              <a:t>13</a:t>
            </a:r>
          </a:p>
          <a:p>
            <a:pPr algn="r"/>
            <a:r>
              <a:rPr lang="en-US" b="1" dirty="0">
                <a:solidFill>
                  <a:schemeClr val="tx1">
                    <a:lumMod val="75000"/>
                    <a:lumOff val="25000"/>
                  </a:schemeClr>
                </a:solidFill>
                <a:latin typeface="+mj-lt"/>
              </a:rPr>
              <a:t>14</a:t>
            </a:r>
          </a:p>
          <a:p>
            <a:pPr algn="r"/>
            <a:r>
              <a:rPr lang="en-US" b="1" dirty="0">
                <a:solidFill>
                  <a:schemeClr val="tx1">
                    <a:lumMod val="75000"/>
                    <a:lumOff val="25000"/>
                  </a:schemeClr>
                </a:solidFill>
                <a:latin typeface="+mj-lt"/>
              </a:rPr>
              <a:t>15</a:t>
            </a:r>
          </a:p>
          <a:p>
            <a:pPr algn="r"/>
            <a:r>
              <a:rPr lang="en-US" b="1" dirty="0">
                <a:solidFill>
                  <a:schemeClr val="tx1">
                    <a:lumMod val="75000"/>
                    <a:lumOff val="25000"/>
                  </a:schemeClr>
                </a:solidFill>
                <a:latin typeface="+mj-lt"/>
              </a:rPr>
              <a:t>16</a:t>
            </a:r>
          </a:p>
          <a:p>
            <a:pPr algn="r"/>
            <a:r>
              <a:rPr lang="en-US" b="1" dirty="0">
                <a:solidFill>
                  <a:schemeClr val="tx1">
                    <a:lumMod val="75000"/>
                    <a:lumOff val="25000"/>
                  </a:schemeClr>
                </a:solidFill>
                <a:latin typeface="+mj-lt"/>
              </a:rPr>
              <a:t>17</a:t>
            </a:r>
          </a:p>
          <a:p>
            <a:pPr algn="r"/>
            <a:r>
              <a:rPr lang="en-US" b="1" dirty="0">
                <a:solidFill>
                  <a:schemeClr val="tx1">
                    <a:lumMod val="75000"/>
                    <a:lumOff val="25000"/>
                  </a:schemeClr>
                </a:solidFill>
                <a:latin typeface="+mj-lt"/>
              </a:rPr>
              <a:t>18</a:t>
            </a:r>
          </a:p>
          <a:p>
            <a:pPr algn="r"/>
            <a:r>
              <a:rPr lang="en-US" b="1" dirty="0">
                <a:solidFill>
                  <a:schemeClr val="tx1">
                    <a:lumMod val="75000"/>
                    <a:lumOff val="25000"/>
                  </a:schemeClr>
                </a:solidFill>
                <a:latin typeface="+mj-lt"/>
              </a:rPr>
              <a:t>19</a:t>
            </a:r>
          </a:p>
        </p:txBody>
      </p:sp>
      <p:sp>
        <p:nvSpPr>
          <p:cNvPr id="6" name="Rectangle: Top Corners Rounded 6">
            <a:extLst>
              <a:ext uri="{FF2B5EF4-FFF2-40B4-BE49-F238E27FC236}">
                <a16:creationId xmlns:a16="http://schemas.microsoft.com/office/drawing/2014/main" xmlns="" id="{7DE2E865-9E82-412F-B6BA-A643E4B60DC8}"/>
              </a:ext>
            </a:extLst>
          </p:cNvPr>
          <p:cNvSpPr/>
          <p:nvPr/>
        </p:nvSpPr>
        <p:spPr>
          <a:xfrm>
            <a:off x="465606" y="82685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latin typeface="+mj-lt"/>
              </a:rPr>
              <a:t>Program</a:t>
            </a:r>
          </a:p>
        </p:txBody>
      </p:sp>
      <p:sp>
        <p:nvSpPr>
          <p:cNvPr id="7" name="Rectangle 6">
            <a:extLst>
              <a:ext uri="{FF2B5EF4-FFF2-40B4-BE49-F238E27FC236}">
                <a16:creationId xmlns:a16="http://schemas.microsoft.com/office/drawing/2014/main" xmlns="" id="{43D3284F-95E2-4F26-9D5F-AAD352CF22BD}"/>
              </a:ext>
            </a:extLst>
          </p:cNvPr>
          <p:cNvSpPr/>
          <p:nvPr/>
        </p:nvSpPr>
        <p:spPr>
          <a:xfrm>
            <a:off x="6048816" y="1714841"/>
            <a:ext cx="3996528" cy="1200329"/>
          </a:xfrm>
          <a:prstGeom prst="rect">
            <a:avLst/>
          </a:prstGeom>
          <a:solidFill>
            <a:schemeClr val="tx1">
              <a:lumMod val="90000"/>
              <a:lumOff val="10000"/>
            </a:schemeClr>
          </a:solidFill>
          <a:ln>
            <a:noFill/>
          </a:ln>
        </p:spPr>
        <p:txBody>
          <a:bodyPr wrap="square">
            <a:spAutoFit/>
          </a:bodyPr>
          <a:lstStyle/>
          <a:p>
            <a:r>
              <a:rPr lang="en-US" dirty="0">
                <a:solidFill>
                  <a:schemeClr val="bg1"/>
                </a:solidFill>
                <a:latin typeface="+mj-lt"/>
              </a:rPr>
              <a:t>Enter Three Numbers:7</a:t>
            </a:r>
          </a:p>
          <a:p>
            <a:r>
              <a:rPr lang="en-US" dirty="0">
                <a:solidFill>
                  <a:schemeClr val="bg1"/>
                </a:solidFill>
                <a:latin typeface="+mj-lt"/>
              </a:rPr>
              <a:t>5</a:t>
            </a:r>
          </a:p>
          <a:p>
            <a:r>
              <a:rPr lang="en-US" dirty="0">
                <a:solidFill>
                  <a:schemeClr val="bg1"/>
                </a:solidFill>
                <a:latin typeface="+mj-lt"/>
              </a:rPr>
              <a:t>9</a:t>
            </a:r>
          </a:p>
          <a:p>
            <a:r>
              <a:rPr lang="en-US" dirty="0">
                <a:solidFill>
                  <a:schemeClr val="bg1"/>
                </a:solidFill>
                <a:latin typeface="+mj-lt"/>
              </a:rPr>
              <a:t>9 is max</a:t>
            </a: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6048815" y="138565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latin typeface="+mj-lt"/>
              </a:rPr>
              <a:t>Output</a:t>
            </a:r>
          </a:p>
        </p:txBody>
      </p:sp>
    </p:spTree>
    <p:extLst>
      <p:ext uri="{BB962C8B-B14F-4D97-AF65-F5344CB8AC3E}">
        <p14:creationId xmlns:p14="http://schemas.microsoft.com/office/powerpoint/2010/main" val="145440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877165"/>
            <a:ext cx="10515600" cy="2852737"/>
          </a:xfrm>
        </p:spPr>
        <p:txBody>
          <a:bodyPr/>
          <a:lstStyle/>
          <a:p>
            <a:r>
              <a:rPr lang="en-US" dirty="0">
                <a:solidFill>
                  <a:schemeClr val="accent3"/>
                </a:solidFill>
              </a:rPr>
              <a:t>Conditional Operator</a:t>
            </a: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7791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Consolas" panose="020B0609020204030204" pitchFamily="49" charset="0"/>
                <a:cs typeface="Consolas" panose="020B0609020204030204" pitchFamily="49" charset="0"/>
              </a:rPr>
              <a:t> ? : </a:t>
            </a:r>
            <a:r>
              <a:rPr lang="en-US" sz="3200" dirty="0">
                <a:cs typeface="Consolas" panose="020B0609020204030204" pitchFamily="49" charset="0"/>
              </a:rPr>
              <a:t>(Conditional Operator)</a:t>
            </a:r>
            <a:endParaRPr lang="en-US" dirty="0"/>
          </a:p>
        </p:txBody>
      </p:sp>
      <p:sp>
        <p:nvSpPr>
          <p:cNvPr id="3" name="Content Placeholder 2"/>
          <p:cNvSpPr>
            <a:spLocks noGrp="1"/>
          </p:cNvSpPr>
          <p:nvPr>
            <p:ph idx="1"/>
          </p:nvPr>
        </p:nvSpPr>
        <p:spPr>
          <a:xfrm>
            <a:off x="131179" y="897396"/>
            <a:ext cx="11929641" cy="5590565"/>
          </a:xfrm>
        </p:spPr>
        <p:txBody>
          <a:bodyPr/>
          <a:lstStyle/>
          <a:p>
            <a:r>
              <a:rPr lang="en-US" dirty="0">
                <a:latin typeface="Roboto Condensed (Body)"/>
                <a:cs typeface="Courier New" panose="02070309020205020404" pitchFamily="49" charset="0"/>
              </a:rPr>
              <a:t>The conditional works operator is similar to the if-else.</a:t>
            </a:r>
          </a:p>
          <a:p>
            <a:r>
              <a:rPr lang="en-US" dirty="0">
                <a:latin typeface="Roboto Condensed (Body)"/>
              </a:rPr>
              <a:t>It is also known as a </a:t>
            </a:r>
            <a:r>
              <a:rPr lang="en-US" dirty="0">
                <a:solidFill>
                  <a:srgbClr val="C00000"/>
                </a:solidFill>
                <a:latin typeface="Roboto Condensed (Body)"/>
              </a:rPr>
              <a:t>ternary operator</a:t>
            </a:r>
            <a:r>
              <a:rPr lang="en-US" dirty="0">
                <a:latin typeface="Roboto Condensed (Body)"/>
              </a:rPr>
              <a:t>.</a:t>
            </a:r>
          </a:p>
          <a:p>
            <a:r>
              <a:rPr lang="en-US" dirty="0">
                <a:latin typeface="Roboto Condensed (Body)"/>
              </a:rPr>
              <a:t>It returns first value of expression (before colon(:))  if expression is true and second value of expression if expression is false.</a:t>
            </a:r>
          </a:p>
          <a:p>
            <a:endParaRPr lang="en-US" dirty="0"/>
          </a:p>
        </p:txBody>
      </p:sp>
      <p:sp>
        <p:nvSpPr>
          <p:cNvPr id="4" name="Rectangle 3"/>
          <p:cNvSpPr/>
          <p:nvPr/>
        </p:nvSpPr>
        <p:spPr>
          <a:xfrm>
            <a:off x="539908" y="3854433"/>
            <a:ext cx="6453320" cy="461665"/>
          </a:xfrm>
          <a:prstGeom prst="rect">
            <a:avLst/>
          </a:prstGeom>
          <a:ln>
            <a:noFill/>
          </a:ln>
        </p:spPr>
        <p:txBody>
          <a:bodyPr wrap="square">
            <a:spAutoFit/>
          </a:bodyPr>
          <a:lstStyle/>
          <a:p>
            <a:r>
              <a:rPr lang="en-US" sz="2400" dirty="0">
                <a:latin typeface="+mj-lt"/>
              </a:rPr>
              <a:t>variable = Expression1 ? Expression2 : Expression3</a:t>
            </a:r>
            <a:endParaRPr lang="en-US" sz="2400" b="0" dirty="0">
              <a:effectLst/>
              <a:latin typeface="+mj-lt"/>
            </a:endParaRPr>
          </a:p>
        </p:txBody>
      </p:sp>
      <p:sp>
        <p:nvSpPr>
          <p:cNvPr id="5" name="Freeform 4"/>
          <p:cNvSpPr/>
          <p:nvPr/>
        </p:nvSpPr>
        <p:spPr>
          <a:xfrm>
            <a:off x="2530787" y="3522055"/>
            <a:ext cx="2025337" cy="355600"/>
          </a:xfrm>
          <a:custGeom>
            <a:avLst/>
            <a:gdLst>
              <a:gd name="connsiteX0" fmla="*/ 0 w 2359025"/>
              <a:gd name="connsiteY0" fmla="*/ 352425 h 355600"/>
              <a:gd name="connsiteX1" fmla="*/ 0 w 2359025"/>
              <a:gd name="connsiteY1" fmla="*/ 0 h 355600"/>
              <a:gd name="connsiteX2" fmla="*/ 2359025 w 2359025"/>
              <a:gd name="connsiteY2" fmla="*/ 0 h 355600"/>
              <a:gd name="connsiteX3" fmla="*/ 2359025 w 2359025"/>
              <a:gd name="connsiteY3" fmla="*/ 355600 h 355600"/>
            </a:gdLst>
            <a:ahLst/>
            <a:cxnLst>
              <a:cxn ang="0">
                <a:pos x="connsiteX0" y="connsiteY0"/>
              </a:cxn>
              <a:cxn ang="0">
                <a:pos x="connsiteX1" y="connsiteY1"/>
              </a:cxn>
              <a:cxn ang="0">
                <a:pos x="connsiteX2" y="connsiteY2"/>
              </a:cxn>
              <a:cxn ang="0">
                <a:pos x="connsiteX3" y="connsiteY3"/>
              </a:cxn>
            </a:cxnLst>
            <a:rect l="l" t="t" r="r" b="b"/>
            <a:pathLst>
              <a:path w="2359025" h="355600">
                <a:moveTo>
                  <a:pt x="0" y="352425"/>
                </a:moveTo>
                <a:lnTo>
                  <a:pt x="0" y="0"/>
                </a:lnTo>
                <a:lnTo>
                  <a:pt x="2359025" y="0"/>
                </a:lnTo>
                <a:lnTo>
                  <a:pt x="2359025" y="355600"/>
                </a:lnTo>
              </a:path>
            </a:pathLst>
          </a:custGeom>
          <a:noFill/>
          <a:ln w="19050">
            <a:solidFill>
              <a:srgbClr val="F9A825"/>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Freeform 5"/>
          <p:cNvSpPr/>
          <p:nvPr/>
        </p:nvSpPr>
        <p:spPr>
          <a:xfrm>
            <a:off x="2391267" y="3230725"/>
            <a:ext cx="3704732" cy="622300"/>
          </a:xfrm>
          <a:custGeom>
            <a:avLst/>
            <a:gdLst>
              <a:gd name="connsiteX0" fmla="*/ 0 w 2359025"/>
              <a:gd name="connsiteY0" fmla="*/ 352425 h 355600"/>
              <a:gd name="connsiteX1" fmla="*/ 0 w 2359025"/>
              <a:gd name="connsiteY1" fmla="*/ 0 h 355600"/>
              <a:gd name="connsiteX2" fmla="*/ 2359025 w 2359025"/>
              <a:gd name="connsiteY2" fmla="*/ 0 h 355600"/>
              <a:gd name="connsiteX3" fmla="*/ 2359025 w 2359025"/>
              <a:gd name="connsiteY3" fmla="*/ 355600 h 355600"/>
            </a:gdLst>
            <a:ahLst/>
            <a:cxnLst>
              <a:cxn ang="0">
                <a:pos x="connsiteX0" y="connsiteY0"/>
              </a:cxn>
              <a:cxn ang="0">
                <a:pos x="connsiteX1" y="connsiteY1"/>
              </a:cxn>
              <a:cxn ang="0">
                <a:pos x="connsiteX2" y="connsiteY2"/>
              </a:cxn>
              <a:cxn ang="0">
                <a:pos x="connsiteX3" y="connsiteY3"/>
              </a:cxn>
            </a:cxnLst>
            <a:rect l="l" t="t" r="r" b="b"/>
            <a:pathLst>
              <a:path w="2359025" h="355600">
                <a:moveTo>
                  <a:pt x="0" y="352425"/>
                </a:moveTo>
                <a:lnTo>
                  <a:pt x="0" y="0"/>
                </a:lnTo>
                <a:lnTo>
                  <a:pt x="2359025" y="0"/>
                </a:lnTo>
                <a:lnTo>
                  <a:pt x="2359025" y="355600"/>
                </a:lnTo>
              </a:path>
            </a:pathLst>
          </a:custGeom>
          <a:noFill/>
          <a:ln w="1905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 name="Rectangle 6"/>
          <p:cNvSpPr/>
          <p:nvPr/>
        </p:nvSpPr>
        <p:spPr>
          <a:xfrm>
            <a:off x="4791477" y="3066432"/>
            <a:ext cx="619125" cy="259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pc="-100" dirty="0">
                <a:solidFill>
                  <a:schemeClr val="tx1"/>
                </a:solidFill>
                <a:latin typeface="+mj-lt"/>
              </a:rPr>
              <a:t>False</a:t>
            </a:r>
          </a:p>
        </p:txBody>
      </p:sp>
      <p:sp>
        <p:nvSpPr>
          <p:cNvPr id="8" name="Freeform 7"/>
          <p:cNvSpPr/>
          <p:nvPr/>
        </p:nvSpPr>
        <p:spPr>
          <a:xfrm>
            <a:off x="1714499" y="4233384"/>
            <a:ext cx="2841625" cy="368284"/>
          </a:xfrm>
          <a:custGeom>
            <a:avLst/>
            <a:gdLst>
              <a:gd name="connsiteX0" fmla="*/ 4381500 w 4381500"/>
              <a:gd name="connsiteY0" fmla="*/ 0 h 215900"/>
              <a:gd name="connsiteX1" fmla="*/ 4381500 w 4381500"/>
              <a:gd name="connsiteY1" fmla="*/ 215900 h 215900"/>
              <a:gd name="connsiteX2" fmla="*/ 0 w 4381500"/>
              <a:gd name="connsiteY2" fmla="*/ 215900 h 215900"/>
              <a:gd name="connsiteX3" fmla="*/ 0 w 4381500"/>
              <a:gd name="connsiteY3" fmla="*/ 6350 h 215900"/>
            </a:gdLst>
            <a:ahLst/>
            <a:cxnLst>
              <a:cxn ang="0">
                <a:pos x="connsiteX0" y="connsiteY0"/>
              </a:cxn>
              <a:cxn ang="0">
                <a:pos x="connsiteX1" y="connsiteY1"/>
              </a:cxn>
              <a:cxn ang="0">
                <a:pos x="connsiteX2" y="connsiteY2"/>
              </a:cxn>
              <a:cxn ang="0">
                <a:pos x="connsiteX3" y="connsiteY3"/>
              </a:cxn>
            </a:cxnLst>
            <a:rect l="l" t="t" r="r" b="b"/>
            <a:pathLst>
              <a:path w="4381500" h="215900">
                <a:moveTo>
                  <a:pt x="4381500" y="0"/>
                </a:moveTo>
                <a:lnTo>
                  <a:pt x="4381500" y="215900"/>
                </a:lnTo>
                <a:lnTo>
                  <a:pt x="0" y="215900"/>
                </a:lnTo>
                <a:lnTo>
                  <a:pt x="0" y="6350"/>
                </a:lnTo>
              </a:path>
            </a:pathLst>
          </a:custGeom>
          <a:noFill/>
          <a:ln w="19050">
            <a:solidFill>
              <a:srgbClr val="F9A825"/>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Freeform 8"/>
          <p:cNvSpPr/>
          <p:nvPr/>
        </p:nvSpPr>
        <p:spPr>
          <a:xfrm>
            <a:off x="1282343" y="4245755"/>
            <a:ext cx="5157094" cy="711827"/>
          </a:xfrm>
          <a:custGeom>
            <a:avLst/>
            <a:gdLst>
              <a:gd name="connsiteX0" fmla="*/ 4381500 w 4381500"/>
              <a:gd name="connsiteY0" fmla="*/ 0 h 215900"/>
              <a:gd name="connsiteX1" fmla="*/ 4381500 w 4381500"/>
              <a:gd name="connsiteY1" fmla="*/ 215900 h 215900"/>
              <a:gd name="connsiteX2" fmla="*/ 0 w 4381500"/>
              <a:gd name="connsiteY2" fmla="*/ 215900 h 215900"/>
              <a:gd name="connsiteX3" fmla="*/ 0 w 4381500"/>
              <a:gd name="connsiteY3" fmla="*/ 6350 h 215900"/>
            </a:gdLst>
            <a:ahLst/>
            <a:cxnLst>
              <a:cxn ang="0">
                <a:pos x="connsiteX0" y="connsiteY0"/>
              </a:cxn>
              <a:cxn ang="0">
                <a:pos x="connsiteX1" y="connsiteY1"/>
              </a:cxn>
              <a:cxn ang="0">
                <a:pos x="connsiteX2" y="connsiteY2"/>
              </a:cxn>
              <a:cxn ang="0">
                <a:pos x="connsiteX3" y="connsiteY3"/>
              </a:cxn>
            </a:cxnLst>
            <a:rect l="l" t="t" r="r" b="b"/>
            <a:pathLst>
              <a:path w="4381500" h="215900">
                <a:moveTo>
                  <a:pt x="4381500" y="0"/>
                </a:moveTo>
                <a:lnTo>
                  <a:pt x="4381500" y="215900"/>
                </a:lnTo>
                <a:lnTo>
                  <a:pt x="0" y="215900"/>
                </a:lnTo>
                <a:lnTo>
                  <a:pt x="0" y="6350"/>
                </a:lnTo>
              </a:path>
            </a:pathLst>
          </a:custGeom>
          <a:noFill/>
          <a:ln w="1905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Rectangle 9"/>
          <p:cNvSpPr/>
          <p:nvPr/>
        </p:nvSpPr>
        <p:spPr>
          <a:xfrm>
            <a:off x="2961915" y="4474291"/>
            <a:ext cx="1163079" cy="220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pc="-100" dirty="0">
                <a:solidFill>
                  <a:schemeClr val="tx1"/>
                </a:solidFill>
                <a:latin typeface="+mj-lt"/>
              </a:rPr>
              <a:t>Result value</a:t>
            </a:r>
          </a:p>
        </p:txBody>
      </p:sp>
      <p:sp>
        <p:nvSpPr>
          <p:cNvPr id="11" name="Rectangle 10"/>
          <p:cNvSpPr/>
          <p:nvPr/>
        </p:nvSpPr>
        <p:spPr>
          <a:xfrm>
            <a:off x="4162069" y="4827601"/>
            <a:ext cx="1301749" cy="259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pc="-100" dirty="0">
                <a:solidFill>
                  <a:schemeClr val="tx1"/>
                </a:solidFill>
                <a:latin typeface="+mj-lt"/>
              </a:rPr>
              <a:t>Result value</a:t>
            </a:r>
          </a:p>
        </p:txBody>
      </p:sp>
      <p:sp>
        <p:nvSpPr>
          <p:cNvPr id="20" name="Rectangle 19"/>
          <p:cNvSpPr/>
          <p:nvPr/>
        </p:nvSpPr>
        <p:spPr>
          <a:xfrm>
            <a:off x="3341687" y="3385889"/>
            <a:ext cx="563562" cy="259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pc="-100" dirty="0">
                <a:solidFill>
                  <a:schemeClr val="tx1"/>
                </a:solidFill>
              </a:rPr>
              <a:t>True</a:t>
            </a:r>
          </a:p>
        </p:txBody>
      </p:sp>
    </p:spTree>
    <p:extLst>
      <p:ext uri="{BB962C8B-B14F-4D97-AF65-F5344CB8AC3E}">
        <p14:creationId xmlns:p14="http://schemas.microsoft.com/office/powerpoint/2010/main" val="395414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operator flowchart</a:t>
            </a:r>
          </a:p>
        </p:txBody>
      </p:sp>
      <p:cxnSp>
        <p:nvCxnSpPr>
          <p:cNvPr id="5" name="Straight Arrow Connector 4"/>
          <p:cNvCxnSpPr/>
          <p:nvPr/>
        </p:nvCxnSpPr>
        <p:spPr>
          <a:xfrm>
            <a:off x="2931236" y="1152678"/>
            <a:ext cx="4" cy="365760"/>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Flowchart: Decision 5"/>
          <p:cNvSpPr/>
          <p:nvPr/>
        </p:nvSpPr>
        <p:spPr>
          <a:xfrm>
            <a:off x="1469991" y="1511300"/>
            <a:ext cx="2922497" cy="1057752"/>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Expression1</a:t>
            </a:r>
          </a:p>
        </p:txBody>
      </p:sp>
      <p:cxnSp>
        <p:nvCxnSpPr>
          <p:cNvPr id="7" name="Elbow Connector 6"/>
          <p:cNvCxnSpPr>
            <a:stCxn id="6" idx="3"/>
            <a:endCxn id="10" idx="0"/>
          </p:cNvCxnSpPr>
          <p:nvPr/>
        </p:nvCxnSpPr>
        <p:spPr>
          <a:xfrm>
            <a:off x="4392488" y="2040176"/>
            <a:ext cx="159402" cy="852234"/>
          </a:xfrm>
          <a:prstGeom prst="bentConnector2">
            <a:avLst/>
          </a:prstGeom>
          <a:ln w="2540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2840" y="1649870"/>
            <a:ext cx="713209" cy="430887"/>
          </a:xfrm>
          <a:prstGeom prst="rect">
            <a:avLst/>
          </a:prstGeom>
          <a:noFill/>
        </p:spPr>
        <p:txBody>
          <a:bodyPr wrap="none" rtlCol="0">
            <a:spAutoFit/>
          </a:bodyPr>
          <a:lstStyle/>
          <a:p>
            <a:r>
              <a:rPr lang="en-US" sz="2200" dirty="0"/>
              <a:t>True</a:t>
            </a:r>
          </a:p>
        </p:txBody>
      </p:sp>
      <p:sp>
        <p:nvSpPr>
          <p:cNvPr id="9" name="TextBox 8"/>
          <p:cNvSpPr txBox="1"/>
          <p:nvPr/>
        </p:nvSpPr>
        <p:spPr>
          <a:xfrm>
            <a:off x="4418294" y="1649870"/>
            <a:ext cx="792974" cy="430887"/>
          </a:xfrm>
          <a:prstGeom prst="rect">
            <a:avLst/>
          </a:prstGeom>
          <a:noFill/>
        </p:spPr>
        <p:txBody>
          <a:bodyPr wrap="none" rtlCol="0">
            <a:spAutoFit/>
          </a:bodyPr>
          <a:lstStyle/>
          <a:p>
            <a:r>
              <a:rPr lang="en-US" sz="2200" dirty="0"/>
              <a:t>False</a:t>
            </a:r>
          </a:p>
        </p:txBody>
      </p:sp>
      <p:sp>
        <p:nvSpPr>
          <p:cNvPr id="10" name="Flowchart: Process 9"/>
          <p:cNvSpPr/>
          <p:nvPr/>
        </p:nvSpPr>
        <p:spPr>
          <a:xfrm>
            <a:off x="3836486" y="2892410"/>
            <a:ext cx="1430807" cy="612648"/>
          </a:xfrm>
          <a:prstGeom prst="flowChartProcess">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Expression 3</a:t>
            </a:r>
          </a:p>
        </p:txBody>
      </p:sp>
      <p:cxnSp>
        <p:nvCxnSpPr>
          <p:cNvPr id="11" name="Elbow Connector 10"/>
          <p:cNvCxnSpPr>
            <a:stCxn id="10" idx="2"/>
            <a:endCxn id="15" idx="3"/>
          </p:cNvCxnSpPr>
          <p:nvPr/>
        </p:nvCxnSpPr>
        <p:spPr>
          <a:xfrm rot="5400000">
            <a:off x="3842343" y="3309355"/>
            <a:ext cx="513844" cy="905250"/>
          </a:xfrm>
          <a:prstGeom prst="bentConnector2">
            <a:avLst/>
          </a:prstGeom>
          <a:ln w="2540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Flowchart: Process 11"/>
          <p:cNvSpPr/>
          <p:nvPr/>
        </p:nvSpPr>
        <p:spPr>
          <a:xfrm>
            <a:off x="531528" y="2892409"/>
            <a:ext cx="1430807" cy="612648"/>
          </a:xfrm>
          <a:prstGeom prst="flowChartProcess">
            <a:avLst/>
          </a:prstGeom>
          <a:noFill/>
          <a:ln w="25400">
            <a:solidFill>
              <a:srgbClr val="F9A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Expression 2</a:t>
            </a:r>
          </a:p>
        </p:txBody>
      </p:sp>
      <p:cxnSp>
        <p:nvCxnSpPr>
          <p:cNvPr id="13" name="Elbow Connector 12"/>
          <p:cNvCxnSpPr>
            <a:stCxn id="6" idx="1"/>
            <a:endCxn id="12" idx="0"/>
          </p:cNvCxnSpPr>
          <p:nvPr/>
        </p:nvCxnSpPr>
        <p:spPr>
          <a:xfrm rot="10800000" flipV="1">
            <a:off x="1246933" y="2040175"/>
            <a:ext cx="223059" cy="852233"/>
          </a:xfrm>
          <a:prstGeom prst="bentConnector2">
            <a:avLst/>
          </a:prstGeom>
          <a:ln w="25400">
            <a:solidFill>
              <a:srgbClr val="F9A825"/>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2" idx="2"/>
            <a:endCxn id="15" idx="1"/>
          </p:cNvCxnSpPr>
          <p:nvPr/>
        </p:nvCxnSpPr>
        <p:spPr>
          <a:xfrm rot="16200000" flipH="1">
            <a:off x="1474460" y="3277528"/>
            <a:ext cx="513845" cy="968901"/>
          </a:xfrm>
          <a:prstGeom prst="bentConnector2">
            <a:avLst/>
          </a:prstGeom>
          <a:ln w="25400">
            <a:solidFill>
              <a:srgbClr val="F9A825"/>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Flowchart: Process 14"/>
          <p:cNvSpPr/>
          <p:nvPr/>
        </p:nvSpPr>
        <p:spPr>
          <a:xfrm>
            <a:off x="2215833" y="3712578"/>
            <a:ext cx="143080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Variable</a:t>
            </a:r>
          </a:p>
        </p:txBody>
      </p:sp>
      <p:sp>
        <p:nvSpPr>
          <p:cNvPr id="16" name="Content Placeholder 2"/>
          <p:cNvSpPr>
            <a:spLocks noGrp="1"/>
          </p:cNvSpPr>
          <p:nvPr>
            <p:ph idx="1"/>
          </p:nvPr>
        </p:nvSpPr>
        <p:spPr>
          <a:xfrm>
            <a:off x="5689600" y="1098788"/>
            <a:ext cx="6240041" cy="5220000"/>
          </a:xfrm>
        </p:spPr>
        <p:txBody>
          <a:bodyPr/>
          <a:lstStyle/>
          <a:p>
            <a:pPr algn="just"/>
            <a:r>
              <a:rPr lang="en-US" dirty="0">
                <a:cs typeface="Courier New" panose="02070309020205020404" pitchFamily="49" charset="0"/>
              </a:rPr>
              <a:t>Here, </a:t>
            </a:r>
            <a:r>
              <a:rPr lang="en-US" dirty="0">
                <a:solidFill>
                  <a:srgbClr val="92D050"/>
                </a:solidFill>
                <a:cs typeface="Courier New" panose="02070309020205020404" pitchFamily="49" charset="0"/>
              </a:rPr>
              <a:t>Expression1</a:t>
            </a:r>
            <a:r>
              <a:rPr lang="en-US" dirty="0">
                <a:cs typeface="Courier New" panose="02070309020205020404" pitchFamily="49" charset="0"/>
              </a:rPr>
              <a:t> is the condition to be evaluated.</a:t>
            </a:r>
          </a:p>
          <a:p>
            <a:pPr algn="just"/>
            <a:r>
              <a:rPr lang="en-US" dirty="0">
                <a:cs typeface="Courier New" panose="02070309020205020404" pitchFamily="49" charset="0"/>
              </a:rPr>
              <a:t>If the condition(Expression1) is </a:t>
            </a:r>
            <a:r>
              <a:rPr lang="en-US" dirty="0">
                <a:solidFill>
                  <a:srgbClr val="92D050"/>
                </a:solidFill>
                <a:cs typeface="Courier New" panose="02070309020205020404" pitchFamily="49" charset="0"/>
              </a:rPr>
              <a:t>True </a:t>
            </a:r>
            <a:r>
              <a:rPr lang="en-US" dirty="0">
                <a:cs typeface="Courier New" panose="02070309020205020404" pitchFamily="49" charset="0"/>
              </a:rPr>
              <a:t>then Expression2 will be executed and the result will be returned.</a:t>
            </a:r>
          </a:p>
          <a:p>
            <a:pPr algn="just"/>
            <a:r>
              <a:rPr lang="en-US" dirty="0">
                <a:cs typeface="Courier New" panose="02070309020205020404" pitchFamily="49" charset="0"/>
              </a:rPr>
              <a:t>Otherwise, if condition(Expression1) is </a:t>
            </a:r>
            <a:r>
              <a:rPr lang="en-US" dirty="0">
                <a:solidFill>
                  <a:srgbClr val="92D050"/>
                </a:solidFill>
                <a:cs typeface="Courier New" panose="02070309020205020404" pitchFamily="49" charset="0"/>
              </a:rPr>
              <a:t>false </a:t>
            </a:r>
            <a:r>
              <a:rPr lang="en-US" dirty="0">
                <a:cs typeface="Courier New" panose="02070309020205020404" pitchFamily="49" charset="0"/>
              </a:rPr>
              <a:t>then Expression3 will be executed and the result will be returned.</a:t>
            </a:r>
            <a:endParaRPr lang="en-US" dirty="0"/>
          </a:p>
        </p:txBody>
      </p:sp>
    </p:spTree>
    <p:extLst>
      <p:ext uri="{BB962C8B-B14F-4D97-AF65-F5344CB8AC3E}">
        <p14:creationId xmlns:p14="http://schemas.microsoft.com/office/powerpoint/2010/main" val="298009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animBg="1"/>
      <p:bldP spid="12"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WAP to find largest number from given 2 numbers using </a:t>
            </a:r>
            <a:r>
              <a:rPr lang="en-IN" dirty="0">
                <a:solidFill>
                  <a:srgbClr val="C00000"/>
                </a:solidFill>
                <a:latin typeface="Consolas" panose="020B0609020204030204" pitchFamily="49" charset="0"/>
                <a:cs typeface="Consolas" panose="020B0609020204030204" pitchFamily="49" charset="0"/>
              </a:rPr>
              <a:t>? :</a:t>
            </a:r>
            <a:endParaRPr lang="en-US" dirty="0">
              <a:solidFill>
                <a:srgbClr val="C00000"/>
              </a:solidFill>
            </a:endParaRPr>
          </a:p>
        </p:txBody>
      </p:sp>
      <p:sp>
        <p:nvSpPr>
          <p:cNvPr id="4" name="Rectangle 3">
            <a:extLst>
              <a:ext uri="{FF2B5EF4-FFF2-40B4-BE49-F238E27FC236}">
                <a16:creationId xmlns:a16="http://schemas.microsoft.com/office/drawing/2014/main" xmlns="" id="{D1398A39-DA79-443A-B149-0FEF04D5E58D}"/>
              </a:ext>
            </a:extLst>
          </p:cNvPr>
          <p:cNvSpPr/>
          <p:nvPr/>
        </p:nvSpPr>
        <p:spPr>
          <a:xfrm>
            <a:off x="991357" y="1573174"/>
            <a:ext cx="4777100" cy="2585323"/>
          </a:xfrm>
          <a:prstGeom prst="rect">
            <a:avLst/>
          </a:prstGeom>
          <a:solidFill>
            <a:schemeClr val="bg1">
              <a:lumMod val="95000"/>
            </a:schemeClr>
          </a:solidFill>
          <a:ln>
            <a:noFill/>
          </a:ln>
        </p:spPr>
        <p:txBody>
          <a:bodyPr wrap="square">
            <a:spAutoFit/>
          </a:bodyPr>
          <a:lstStyle/>
          <a:p>
            <a:r>
              <a:rPr lang="en-US" b="1" dirty="0">
                <a:latin typeface="+mj-lt"/>
              </a:rPr>
              <a:t>#include&lt;</a:t>
            </a:r>
            <a:r>
              <a:rPr lang="en-US" b="1" dirty="0" err="1">
                <a:latin typeface="+mj-lt"/>
              </a:rPr>
              <a:t>stdio.h</a:t>
            </a:r>
            <a:r>
              <a:rPr lang="en-US" b="1" dirty="0">
                <a:latin typeface="+mj-lt"/>
              </a:rPr>
              <a:t>&gt;</a:t>
            </a:r>
          </a:p>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 b, max;</a:t>
            </a:r>
          </a:p>
          <a:p>
            <a:r>
              <a:rPr lang="en-US" b="1" dirty="0">
                <a:latin typeface="+mj-lt"/>
              </a:rPr>
              <a:t>    </a:t>
            </a:r>
            <a:r>
              <a:rPr lang="en-US" b="1" dirty="0" err="1">
                <a:latin typeface="+mj-lt"/>
              </a:rPr>
              <a:t>printf</a:t>
            </a:r>
            <a:r>
              <a:rPr lang="en-US" b="1" dirty="0">
                <a:latin typeface="+mj-lt"/>
              </a:rPr>
              <a:t>("Enter Two Numbers:");</a:t>
            </a:r>
          </a:p>
          <a:p>
            <a:r>
              <a:rPr lang="en-US" b="1" dirty="0">
                <a:latin typeface="+mj-lt"/>
              </a:rPr>
              <a:t>    </a:t>
            </a:r>
            <a:r>
              <a:rPr lang="en-US" b="1" dirty="0" err="1">
                <a:latin typeface="+mj-lt"/>
              </a:rPr>
              <a:t>scanf</a:t>
            </a:r>
            <a:r>
              <a:rPr lang="en-US" b="1" dirty="0">
                <a:latin typeface="+mj-lt"/>
              </a:rPr>
              <a:t>("%</a:t>
            </a:r>
            <a:r>
              <a:rPr lang="en-US" b="1" dirty="0" err="1">
                <a:latin typeface="+mj-lt"/>
              </a:rPr>
              <a:t>d%d</a:t>
            </a:r>
            <a:r>
              <a:rPr lang="en-US" b="1" dirty="0">
                <a:latin typeface="+mj-lt"/>
              </a:rPr>
              <a:t>",&amp;</a:t>
            </a:r>
            <a:r>
              <a:rPr lang="en-US" b="1" dirty="0" err="1">
                <a:latin typeface="+mj-lt"/>
              </a:rPr>
              <a:t>a,&amp;b</a:t>
            </a:r>
            <a:r>
              <a:rPr lang="en-US" b="1" dirty="0">
                <a:latin typeface="+mj-lt"/>
              </a:rPr>
              <a:t>);</a:t>
            </a:r>
          </a:p>
          <a:p>
            <a:r>
              <a:rPr lang="en-US" b="1" dirty="0">
                <a:latin typeface="+mj-lt"/>
              </a:rPr>
              <a:t>    max = a&gt;</a:t>
            </a:r>
            <a:r>
              <a:rPr lang="en-US" b="1" dirty="0" err="1">
                <a:latin typeface="+mj-lt"/>
              </a:rPr>
              <a:t>b?a:b</a:t>
            </a:r>
            <a:r>
              <a:rPr lang="en-US" b="1" dirty="0">
                <a:latin typeface="+mj-lt"/>
              </a:rPr>
              <a:t>;</a:t>
            </a:r>
          </a:p>
          <a:p>
            <a:r>
              <a:rPr lang="en-US" b="1" dirty="0">
                <a:latin typeface="+mj-lt"/>
              </a:rPr>
              <a:t>    </a:t>
            </a:r>
            <a:r>
              <a:rPr lang="en-US" b="1" dirty="0" err="1">
                <a:latin typeface="+mj-lt"/>
              </a:rPr>
              <a:t>printf</a:t>
            </a:r>
            <a:r>
              <a:rPr lang="en-US" b="1" dirty="0">
                <a:latin typeface="+mj-lt"/>
              </a:rPr>
              <a:t>("%d is </a:t>
            </a:r>
            <a:r>
              <a:rPr lang="en-US" b="1" dirty="0" err="1">
                <a:latin typeface="+mj-lt"/>
              </a:rPr>
              <a:t>largest",max</a:t>
            </a:r>
            <a:r>
              <a:rPr lang="en-US" b="1" dirty="0">
                <a:latin typeface="+mj-lt"/>
              </a:rPr>
              <a:t>);</a:t>
            </a:r>
          </a:p>
          <a:p>
            <a:r>
              <a:rPr lang="en-US" b="1" dirty="0">
                <a:latin typeface="+mj-lt"/>
              </a:rPr>
              <a:t>}</a:t>
            </a:r>
            <a:endParaRPr lang="en-US" b="1" dirty="0">
              <a:effectLst/>
              <a:latin typeface="+mj-lt"/>
            </a:endParaRPr>
          </a:p>
        </p:txBody>
      </p:sp>
      <p:sp>
        <p:nvSpPr>
          <p:cNvPr id="5" name="Rectangle 4">
            <a:extLst>
              <a:ext uri="{FF2B5EF4-FFF2-40B4-BE49-F238E27FC236}">
                <a16:creationId xmlns:a16="http://schemas.microsoft.com/office/drawing/2014/main" xmlns="" id="{C069A0A8-F683-4712-9714-F0527051DD3B}"/>
              </a:ext>
            </a:extLst>
          </p:cNvPr>
          <p:cNvSpPr/>
          <p:nvPr/>
        </p:nvSpPr>
        <p:spPr>
          <a:xfrm>
            <a:off x="491363" y="1573174"/>
            <a:ext cx="499993" cy="2585323"/>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a:solidFill>
                  <a:schemeClr val="tx1">
                    <a:lumMod val="75000"/>
                    <a:lumOff val="25000"/>
                  </a:schemeClr>
                </a:solidFill>
                <a:latin typeface="+mj-lt"/>
              </a:rPr>
              <a:t>9</a:t>
            </a:r>
          </a:p>
        </p:txBody>
      </p:sp>
      <p:sp>
        <p:nvSpPr>
          <p:cNvPr id="6" name="Rectangle 5">
            <a:extLst>
              <a:ext uri="{FF2B5EF4-FFF2-40B4-BE49-F238E27FC236}">
                <a16:creationId xmlns:a16="http://schemas.microsoft.com/office/drawing/2014/main" xmlns="" id="{43D3284F-95E2-4F26-9D5F-AAD352CF22BD}"/>
              </a:ext>
            </a:extLst>
          </p:cNvPr>
          <p:cNvSpPr/>
          <p:nvPr/>
        </p:nvSpPr>
        <p:spPr>
          <a:xfrm>
            <a:off x="6074573" y="1573174"/>
            <a:ext cx="3996528" cy="923330"/>
          </a:xfrm>
          <a:prstGeom prst="rect">
            <a:avLst/>
          </a:prstGeom>
          <a:solidFill>
            <a:schemeClr val="tx1">
              <a:lumMod val="90000"/>
              <a:lumOff val="10000"/>
            </a:schemeClr>
          </a:solidFill>
          <a:ln>
            <a:noFill/>
          </a:ln>
        </p:spPr>
        <p:txBody>
          <a:bodyPr wrap="square">
            <a:spAutoFit/>
          </a:bodyPr>
          <a:lstStyle/>
          <a:p>
            <a:r>
              <a:rPr lang="en-IN" dirty="0">
                <a:solidFill>
                  <a:schemeClr val="bg1"/>
                </a:solidFill>
                <a:latin typeface="+mj-lt"/>
              </a:rPr>
              <a:t>Enter Two Numbers:4</a:t>
            </a:r>
          </a:p>
          <a:p>
            <a:r>
              <a:rPr lang="en-IN" dirty="0">
                <a:solidFill>
                  <a:schemeClr val="bg1"/>
                </a:solidFill>
                <a:latin typeface="+mj-lt"/>
              </a:rPr>
              <a:t>5</a:t>
            </a:r>
          </a:p>
          <a:p>
            <a:r>
              <a:rPr lang="en-IN" dirty="0">
                <a:solidFill>
                  <a:schemeClr val="bg1"/>
                </a:solidFill>
                <a:latin typeface="+mj-lt"/>
              </a:rPr>
              <a:t>5 is largest</a:t>
            </a:r>
            <a:endParaRPr lang="en-US" dirty="0">
              <a:solidFill>
                <a:schemeClr val="bg1"/>
              </a:solidFill>
              <a:latin typeface="+mj-lt"/>
            </a:endParaRPr>
          </a:p>
        </p:txBody>
      </p:sp>
      <p:sp>
        <p:nvSpPr>
          <p:cNvPr id="7" name="Rectangle: Top Corners Rounded 6">
            <a:extLst>
              <a:ext uri="{FF2B5EF4-FFF2-40B4-BE49-F238E27FC236}">
                <a16:creationId xmlns:a16="http://schemas.microsoft.com/office/drawing/2014/main" xmlns="" id="{7DE2E865-9E82-412F-B6BA-A643E4B60DC8}"/>
              </a:ext>
            </a:extLst>
          </p:cNvPr>
          <p:cNvSpPr/>
          <p:nvPr/>
        </p:nvSpPr>
        <p:spPr>
          <a:xfrm>
            <a:off x="491363" y="1243990"/>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6074572" y="1243990"/>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32307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decision making</a:t>
            </a:r>
          </a:p>
        </p:txBody>
      </p:sp>
      <p:sp>
        <p:nvSpPr>
          <p:cNvPr id="4" name="Rectangle 3">
            <a:extLst>
              <a:ext uri="{FF2B5EF4-FFF2-40B4-BE49-F238E27FC236}">
                <a16:creationId xmlns:a16="http://schemas.microsoft.com/office/drawing/2014/main" xmlns="" id="{43D3284F-95E2-4F26-9D5F-AAD352CF22BD}"/>
              </a:ext>
            </a:extLst>
          </p:cNvPr>
          <p:cNvSpPr/>
          <p:nvPr/>
        </p:nvSpPr>
        <p:spPr>
          <a:xfrm>
            <a:off x="7619661" y="2046093"/>
            <a:ext cx="2644800" cy="1200329"/>
          </a:xfrm>
          <a:prstGeom prst="rect">
            <a:avLst/>
          </a:prstGeom>
          <a:solidFill>
            <a:schemeClr val="bg1">
              <a:lumMod val="85000"/>
            </a:schemeClr>
          </a:solidFill>
          <a:ln>
            <a:noFill/>
          </a:ln>
        </p:spPr>
        <p:txBody>
          <a:bodyPr wrap="square">
            <a:spAutoFit/>
          </a:bodyPr>
          <a:lstStyle/>
          <a:p>
            <a:r>
              <a:rPr lang="en-US" b="1" dirty="0">
                <a:solidFill>
                  <a:srgbClr val="C00000"/>
                </a:solidFill>
                <a:latin typeface="Consolas" panose="020B0609020204030204" pitchFamily="49" charset="0"/>
              </a:rPr>
              <a:t>if</a:t>
            </a:r>
            <a:r>
              <a:rPr lang="en-US" b="1" dirty="0">
                <a:latin typeface="Consolas" panose="020B0609020204030204" pitchFamily="49" charset="0"/>
              </a:rPr>
              <a:t> number is odd</a:t>
            </a:r>
          </a:p>
          <a:p>
            <a:r>
              <a:rPr lang="en-US" b="1" dirty="0">
                <a:latin typeface="Consolas" panose="020B0609020204030204" pitchFamily="49" charset="0"/>
              </a:rPr>
              <a:t>{</a:t>
            </a:r>
          </a:p>
          <a:p>
            <a:r>
              <a:rPr lang="en-US" b="1" dirty="0">
                <a:latin typeface="Consolas" panose="020B0609020204030204" pitchFamily="49" charset="0"/>
              </a:rPr>
              <a:t>    </a:t>
            </a:r>
            <a:r>
              <a:rPr lang="en-US" b="1" dirty="0">
                <a:solidFill>
                  <a:srgbClr val="D81A60"/>
                </a:solidFill>
                <a:latin typeface="Consolas" panose="020B0609020204030204" pitchFamily="49" charset="0"/>
              </a:rPr>
              <a:t>/* code */</a:t>
            </a:r>
          </a:p>
          <a:p>
            <a:r>
              <a:rPr lang="en-US" b="1" dirty="0">
                <a:latin typeface="Consolas" panose="020B0609020204030204" pitchFamily="49" charset="0"/>
              </a:rPr>
              <a:t>}</a:t>
            </a:r>
          </a:p>
        </p:txBody>
      </p:sp>
      <p:sp>
        <p:nvSpPr>
          <p:cNvPr id="5" name="Rectangle 4">
            <a:extLst>
              <a:ext uri="{FF2B5EF4-FFF2-40B4-BE49-F238E27FC236}">
                <a16:creationId xmlns:a16="http://schemas.microsoft.com/office/drawing/2014/main" xmlns="" id="{43D3284F-95E2-4F26-9D5F-AAD352CF22BD}"/>
              </a:ext>
            </a:extLst>
          </p:cNvPr>
          <p:cNvSpPr/>
          <p:nvPr/>
        </p:nvSpPr>
        <p:spPr>
          <a:xfrm>
            <a:off x="7619660" y="3570093"/>
            <a:ext cx="2644801" cy="1200329"/>
          </a:xfrm>
          <a:prstGeom prst="rect">
            <a:avLst/>
          </a:prstGeom>
          <a:solidFill>
            <a:schemeClr val="bg1">
              <a:lumMod val="85000"/>
            </a:schemeClr>
          </a:solidFill>
          <a:ln>
            <a:noFill/>
          </a:ln>
        </p:spPr>
        <p:txBody>
          <a:bodyPr wrap="square">
            <a:spAutoFit/>
          </a:bodyPr>
          <a:lstStyle/>
          <a:p>
            <a:r>
              <a:rPr lang="en-US" b="1" dirty="0">
                <a:solidFill>
                  <a:srgbClr val="C00000"/>
                </a:solidFill>
                <a:latin typeface="Consolas" panose="020B0609020204030204" pitchFamily="49" charset="0"/>
              </a:rPr>
              <a:t>else</a:t>
            </a:r>
            <a:r>
              <a:rPr lang="en-US" b="1" dirty="0">
                <a:latin typeface="Consolas" panose="020B0609020204030204" pitchFamily="49" charset="0"/>
              </a:rPr>
              <a:t> number is even</a:t>
            </a:r>
          </a:p>
          <a:p>
            <a:r>
              <a:rPr lang="en-US" b="1" dirty="0">
                <a:latin typeface="Consolas" panose="020B0609020204030204" pitchFamily="49" charset="0"/>
              </a:rPr>
              <a:t>{</a:t>
            </a:r>
          </a:p>
          <a:p>
            <a:r>
              <a:rPr lang="en-US" b="1" dirty="0">
                <a:latin typeface="Consolas" panose="020B0609020204030204" pitchFamily="49" charset="0"/>
              </a:rPr>
              <a:t>    </a:t>
            </a:r>
            <a:r>
              <a:rPr lang="en-US" b="1" dirty="0">
                <a:solidFill>
                  <a:srgbClr val="D81A60"/>
                </a:solidFill>
                <a:latin typeface="Consolas" panose="020B0609020204030204" pitchFamily="49" charset="0"/>
              </a:rPr>
              <a:t>/* code */</a:t>
            </a:r>
          </a:p>
          <a:p>
            <a:r>
              <a:rPr lang="en-US" b="1" dirty="0">
                <a:latin typeface="Consolas" panose="020B0609020204030204" pitchFamily="49" charset="0"/>
              </a:rPr>
              <a:t>}</a:t>
            </a:r>
          </a:p>
        </p:txBody>
      </p:sp>
      <p:pic>
        <p:nvPicPr>
          <p:cNvPr id="6" name="Picture 5" descr="http://www.free-management-ebooks.com/news/wp-content/uploads/2015/01/decis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459" y="1480035"/>
            <a:ext cx="6219724" cy="4332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58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4"/>
                                        </p:tgtEl>
                                        <p:attrNameLst>
                                          <p:attrName>fillcolor</p:attrName>
                                        </p:attrNameLst>
                                      </p:cBhvr>
                                      <p:to>
                                        <a:schemeClr val="accent2"/>
                                      </p:to>
                                    </p:animClr>
                                    <p:set>
                                      <p:cBhvr>
                                        <p:cTn id="7" dur="2000" fill="hold"/>
                                        <p:tgtEl>
                                          <p:spTgt spid="4"/>
                                        </p:tgtEl>
                                        <p:attrNameLst>
                                          <p:attrName>fill.type</p:attrName>
                                        </p:attrNameLst>
                                      </p:cBhvr>
                                      <p:to>
                                        <p:strVal val="solid"/>
                                      </p:to>
                                    </p:set>
                                    <p:set>
                                      <p:cBhvr>
                                        <p:cTn id="8" dur="2000" fill="hold"/>
                                        <p:tgtEl>
                                          <p:spTgt spid="4"/>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grpId="0" nodeType="clickEffect">
                                  <p:stCondLst>
                                    <p:cond delay="0"/>
                                  </p:stCondLst>
                                  <p:childTnLst>
                                    <p:animClr clrSpc="rgb" dir="cw">
                                      <p:cBhvr>
                                        <p:cTn id="12" dur="500" fill="hold"/>
                                        <p:tgtEl>
                                          <p:spTgt spid="5"/>
                                        </p:tgtEl>
                                        <p:attrNameLst>
                                          <p:attrName>fillcolor</p:attrName>
                                        </p:attrNameLst>
                                      </p:cBhvr>
                                      <p:to>
                                        <a:srgbClr val="005D69"/>
                                      </p:to>
                                    </p:animClr>
                                    <p:set>
                                      <p:cBhvr>
                                        <p:cTn id="13" dur="500" fill="hold"/>
                                        <p:tgtEl>
                                          <p:spTgt spid="5"/>
                                        </p:tgtEl>
                                        <p:attrNameLst>
                                          <p:attrName>fill.type</p:attrName>
                                        </p:attrNameLst>
                                      </p:cBhvr>
                                      <p:to>
                                        <p:strVal val="solid"/>
                                      </p:to>
                                    </p:set>
                                    <p:set>
                                      <p:cBhvr>
                                        <p:cTn id="14" dur="5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877165"/>
            <a:ext cx="10515600" cy="2852737"/>
          </a:xfrm>
        </p:spPr>
        <p:txBody>
          <a:bodyPr/>
          <a:lstStyle/>
          <a:p>
            <a:r>
              <a:rPr lang="en-US" dirty="0">
                <a:solidFill>
                  <a:schemeClr val="accent3"/>
                </a:solidFill>
              </a:rPr>
              <a:t>S</a:t>
            </a:r>
            <a:r>
              <a:rPr lang="en-US" dirty="0" smtClean="0">
                <a:solidFill>
                  <a:schemeClr val="accent3"/>
                </a:solidFill>
              </a:rPr>
              <a:t>witch…case</a:t>
            </a:r>
            <a:endParaRPr lang="en-US" dirty="0">
              <a:solidFill>
                <a:schemeClr val="accent3"/>
              </a:solidFill>
            </a:endParaRP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9632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cs typeface="Consolas" panose="020B0609020204030204" pitchFamily="49" charset="0"/>
              </a:rPr>
              <a:t>switch...case</a:t>
            </a:r>
            <a:endParaRPr lang="en-US" dirty="0">
              <a:solidFill>
                <a:srgbClr val="C00000"/>
              </a:solidFill>
            </a:endParaRPr>
          </a:p>
        </p:txBody>
      </p:sp>
      <p:sp>
        <p:nvSpPr>
          <p:cNvPr id="3" name="Content Placeholder 2"/>
          <p:cNvSpPr>
            <a:spLocks noGrp="1"/>
          </p:cNvSpPr>
          <p:nvPr>
            <p:ph idx="1"/>
          </p:nvPr>
        </p:nvSpPr>
        <p:spPr>
          <a:xfrm>
            <a:off x="131180" y="863445"/>
            <a:ext cx="11929641" cy="939598"/>
          </a:xfrm>
        </p:spPr>
        <p:txBody>
          <a:bodyPr/>
          <a:lstStyle/>
          <a:p>
            <a:r>
              <a:rPr lang="en-US" dirty="0">
                <a:cs typeface="Consolas" panose="020B0609020204030204" pitchFamily="49" charset="0"/>
              </a:rPr>
              <a:t>The switch statement allows to execute one code block among many alternatives.</a:t>
            </a:r>
          </a:p>
          <a:p>
            <a:r>
              <a:rPr lang="en-US" dirty="0">
                <a:cs typeface="Consolas" panose="020B0609020204030204" pitchFamily="49" charset="0"/>
              </a:rPr>
              <a:t>It works similar to if...else..if ladder. </a:t>
            </a:r>
            <a:endParaRPr lang="en-US" dirty="0"/>
          </a:p>
          <a:p>
            <a:endParaRPr lang="en-US" dirty="0"/>
          </a:p>
        </p:txBody>
      </p:sp>
      <p:sp>
        <p:nvSpPr>
          <p:cNvPr id="4" name="Rectangle 3">
            <a:extLst>
              <a:ext uri="{FF2B5EF4-FFF2-40B4-BE49-F238E27FC236}">
                <a16:creationId xmlns:a16="http://schemas.microsoft.com/office/drawing/2014/main" xmlns="" id="{CE9CF278-0CFC-4F81-B2D4-28505379D37C}"/>
              </a:ext>
            </a:extLst>
          </p:cNvPr>
          <p:cNvSpPr/>
          <p:nvPr/>
        </p:nvSpPr>
        <p:spPr>
          <a:xfrm>
            <a:off x="558812" y="2422658"/>
            <a:ext cx="5079987" cy="3970318"/>
          </a:xfrm>
          <a:prstGeom prst="rect">
            <a:avLst/>
          </a:prstGeom>
          <a:solidFill>
            <a:schemeClr val="bg1">
              <a:lumMod val="95000"/>
            </a:schemeClr>
          </a:solidFill>
          <a:ln>
            <a:noFill/>
          </a:ln>
        </p:spPr>
        <p:txBody>
          <a:bodyPr wrap="square">
            <a:spAutoFit/>
          </a:bodyPr>
          <a:lstStyle/>
          <a:p>
            <a:r>
              <a:rPr lang="en-US" b="1" dirty="0">
                <a:latin typeface="+mj-lt"/>
              </a:rPr>
              <a:t>switch (expression)</a:t>
            </a:r>
          </a:p>
          <a:p>
            <a:r>
              <a:rPr lang="en-US" b="1" dirty="0">
                <a:latin typeface="+mj-lt"/>
              </a:rPr>
              <a:t>​{</a:t>
            </a:r>
          </a:p>
          <a:p>
            <a:r>
              <a:rPr lang="en-US" b="1" dirty="0">
                <a:latin typeface="+mj-lt"/>
              </a:rPr>
              <a:t>  </a:t>
            </a:r>
            <a:r>
              <a:rPr lang="en-US" b="1" dirty="0">
                <a:solidFill>
                  <a:srgbClr val="F9A825"/>
                </a:solidFill>
                <a:latin typeface="+mj-lt"/>
              </a:rPr>
              <a:t>  case</a:t>
            </a:r>
            <a:r>
              <a:rPr lang="en-US" b="1" dirty="0">
                <a:latin typeface="+mj-lt"/>
              </a:rPr>
              <a:t> constant1:</a:t>
            </a:r>
          </a:p>
          <a:p>
            <a:r>
              <a:rPr lang="en-US" b="1" dirty="0">
                <a:latin typeface="+mj-lt"/>
              </a:rPr>
              <a:t>      // statements</a:t>
            </a:r>
          </a:p>
          <a:p>
            <a:r>
              <a:rPr lang="en-US" b="1" dirty="0">
                <a:latin typeface="+mj-lt"/>
              </a:rPr>
              <a:t>      </a:t>
            </a:r>
            <a:r>
              <a:rPr lang="en-US" b="1" dirty="0">
                <a:solidFill>
                  <a:srgbClr val="C00000"/>
                </a:solidFill>
                <a:latin typeface="+mj-lt"/>
              </a:rPr>
              <a:t>break;</a:t>
            </a:r>
          </a:p>
          <a:p>
            <a:r>
              <a:rPr lang="en-US" b="1" dirty="0">
                <a:latin typeface="+mj-lt"/>
              </a:rPr>
              <a:t>    </a:t>
            </a:r>
            <a:r>
              <a:rPr lang="en-US" b="1" dirty="0">
                <a:solidFill>
                  <a:srgbClr val="F9A825"/>
                </a:solidFill>
                <a:latin typeface="+mj-lt"/>
              </a:rPr>
              <a:t>case</a:t>
            </a:r>
            <a:r>
              <a:rPr lang="en-US" b="1" dirty="0">
                <a:latin typeface="+mj-lt"/>
              </a:rPr>
              <a:t> constant2:</a:t>
            </a:r>
          </a:p>
          <a:p>
            <a:r>
              <a:rPr lang="en-US" b="1" dirty="0">
                <a:latin typeface="+mj-lt"/>
              </a:rPr>
              <a:t>      // statements</a:t>
            </a:r>
          </a:p>
          <a:p>
            <a:r>
              <a:rPr lang="en-US" b="1" dirty="0">
                <a:latin typeface="+mj-lt"/>
              </a:rPr>
              <a:t>      </a:t>
            </a:r>
            <a:r>
              <a:rPr lang="en-US" b="1" dirty="0">
                <a:solidFill>
                  <a:srgbClr val="C00000"/>
                </a:solidFill>
                <a:latin typeface="+mj-lt"/>
              </a:rPr>
              <a:t>break;</a:t>
            </a:r>
          </a:p>
          <a:p>
            <a:r>
              <a:rPr lang="en-US" b="1" dirty="0">
                <a:latin typeface="+mj-lt"/>
              </a:rPr>
              <a:t>    .</a:t>
            </a:r>
          </a:p>
          <a:p>
            <a:r>
              <a:rPr lang="en-US" b="1" dirty="0">
                <a:latin typeface="+mj-lt"/>
              </a:rPr>
              <a:t>    .</a:t>
            </a:r>
          </a:p>
          <a:p>
            <a:r>
              <a:rPr lang="en-US" b="1" dirty="0">
                <a:latin typeface="+mj-lt"/>
              </a:rPr>
              <a:t>    .</a:t>
            </a:r>
          </a:p>
          <a:p>
            <a:r>
              <a:rPr lang="en-US" b="1" dirty="0">
                <a:latin typeface="+mj-lt"/>
              </a:rPr>
              <a:t>    </a:t>
            </a:r>
            <a:r>
              <a:rPr lang="en-US" b="1" dirty="0">
                <a:solidFill>
                  <a:srgbClr val="F9A825"/>
                </a:solidFill>
                <a:latin typeface="+mj-lt"/>
              </a:rPr>
              <a:t>default</a:t>
            </a:r>
            <a:r>
              <a:rPr lang="en-US" b="1" dirty="0">
                <a:latin typeface="+mj-lt"/>
              </a:rPr>
              <a:t>:</a:t>
            </a:r>
          </a:p>
          <a:p>
            <a:r>
              <a:rPr lang="en-US" b="1" dirty="0">
                <a:latin typeface="+mj-lt"/>
              </a:rPr>
              <a:t>      // default statements</a:t>
            </a:r>
          </a:p>
          <a:p>
            <a:r>
              <a:rPr lang="en-US" b="1" dirty="0">
                <a:latin typeface="+mj-lt"/>
              </a:rPr>
              <a:t>}</a:t>
            </a:r>
            <a:endParaRPr lang="en-US" b="1" dirty="0">
              <a:effectLst/>
              <a:latin typeface="+mj-lt"/>
            </a:endParaRPr>
          </a:p>
        </p:txBody>
      </p:sp>
      <p:sp>
        <p:nvSpPr>
          <p:cNvPr id="5" name="Rectangle: Top Corners Rounded 6">
            <a:extLst>
              <a:ext uri="{FF2B5EF4-FFF2-40B4-BE49-F238E27FC236}">
                <a16:creationId xmlns:a16="http://schemas.microsoft.com/office/drawing/2014/main" xmlns="" id="{7DE2E865-9E82-412F-B6BA-A643E4B60DC8}"/>
              </a:ext>
            </a:extLst>
          </p:cNvPr>
          <p:cNvSpPr/>
          <p:nvPr/>
        </p:nvSpPr>
        <p:spPr>
          <a:xfrm>
            <a:off x="558812" y="2093474"/>
            <a:ext cx="11596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solidFill>
                  <a:srgbClr val="F9A825"/>
                </a:solidFill>
              </a:rPr>
              <a:t>Syntax</a:t>
            </a:r>
          </a:p>
        </p:txBody>
      </p:sp>
      <p:sp>
        <p:nvSpPr>
          <p:cNvPr id="6" name="Content Placeholder 2"/>
          <p:cNvSpPr txBox="1">
            <a:spLocks/>
          </p:cNvSpPr>
          <p:nvPr/>
        </p:nvSpPr>
        <p:spPr>
          <a:xfrm>
            <a:off x="5842000" y="2093474"/>
            <a:ext cx="6197600" cy="4299502"/>
          </a:xfrm>
          <a:prstGeom prst="rect">
            <a:avLst/>
          </a:prstGeom>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chemeClr val="tx1"/>
                </a:solidFill>
                <a:latin typeface="+mj-lt"/>
                <a:cs typeface="Consolas" panose="020B0609020204030204" pitchFamily="49" charset="0"/>
              </a:rPr>
              <a:t>The expression is evaluated once and compared with the values of each </a:t>
            </a:r>
            <a:r>
              <a:rPr lang="en-US" b="1" dirty="0">
                <a:solidFill>
                  <a:srgbClr val="C00000"/>
                </a:solidFill>
                <a:latin typeface="+mj-lt"/>
                <a:cs typeface="Consolas" panose="020B0609020204030204" pitchFamily="49" charset="0"/>
              </a:rPr>
              <a:t>case</a:t>
            </a:r>
            <a:r>
              <a:rPr lang="en-US" dirty="0">
                <a:solidFill>
                  <a:schemeClr val="tx1"/>
                </a:solidFill>
                <a:latin typeface="+mj-lt"/>
                <a:cs typeface="Consolas" panose="020B0609020204030204" pitchFamily="49" charset="0"/>
              </a:rPr>
              <a:t>.</a:t>
            </a:r>
          </a:p>
          <a:p>
            <a:pPr algn="just"/>
            <a:r>
              <a:rPr lang="en-US" dirty="0">
                <a:solidFill>
                  <a:schemeClr val="tx1"/>
                </a:solidFill>
                <a:latin typeface="+mj-lt"/>
                <a:cs typeface="Consolas" panose="020B0609020204030204" pitchFamily="49" charset="0"/>
              </a:rPr>
              <a:t>If there is a match, the corresponding statements after the matching </a:t>
            </a:r>
            <a:r>
              <a:rPr lang="en-US" b="1" dirty="0">
                <a:solidFill>
                  <a:srgbClr val="C00000"/>
                </a:solidFill>
                <a:latin typeface="+mj-lt"/>
                <a:cs typeface="Consolas" panose="020B0609020204030204" pitchFamily="49" charset="0"/>
              </a:rPr>
              <a:t>case</a:t>
            </a:r>
            <a:r>
              <a:rPr lang="en-US" dirty="0">
                <a:solidFill>
                  <a:schemeClr val="tx1"/>
                </a:solidFill>
                <a:latin typeface="+mj-lt"/>
                <a:cs typeface="Consolas" panose="020B0609020204030204" pitchFamily="49" charset="0"/>
              </a:rPr>
              <a:t> are executed. </a:t>
            </a:r>
          </a:p>
          <a:p>
            <a:pPr algn="just"/>
            <a:r>
              <a:rPr lang="en-US" dirty="0">
                <a:solidFill>
                  <a:schemeClr val="tx1"/>
                </a:solidFill>
                <a:latin typeface="+mj-lt"/>
                <a:cs typeface="Consolas" panose="020B0609020204030204" pitchFamily="49" charset="0"/>
              </a:rPr>
              <a:t>If there is no match, the </a:t>
            </a:r>
            <a:r>
              <a:rPr lang="en-US" b="1" dirty="0">
                <a:solidFill>
                  <a:srgbClr val="C00000"/>
                </a:solidFill>
                <a:latin typeface="+mj-lt"/>
                <a:cs typeface="Consolas" panose="020B0609020204030204" pitchFamily="49" charset="0"/>
              </a:rPr>
              <a:t>default</a:t>
            </a:r>
            <a:r>
              <a:rPr lang="en-US" dirty="0">
                <a:solidFill>
                  <a:srgbClr val="C00000"/>
                </a:solidFill>
                <a:latin typeface="+mj-lt"/>
                <a:cs typeface="Consolas" panose="020B0609020204030204" pitchFamily="49" charset="0"/>
              </a:rPr>
              <a:t> </a:t>
            </a:r>
            <a:r>
              <a:rPr lang="en-US" dirty="0">
                <a:solidFill>
                  <a:schemeClr val="tx1"/>
                </a:solidFill>
                <a:latin typeface="+mj-lt"/>
                <a:cs typeface="Consolas" panose="020B0609020204030204" pitchFamily="49" charset="0"/>
              </a:rPr>
              <a:t>statements are executed.</a:t>
            </a:r>
          </a:p>
          <a:p>
            <a:pPr algn="just"/>
            <a:r>
              <a:rPr lang="en-US" dirty="0">
                <a:solidFill>
                  <a:schemeClr val="tx1"/>
                </a:solidFill>
                <a:latin typeface="+mj-lt"/>
                <a:cs typeface="Consolas" panose="020B0609020204030204" pitchFamily="49" charset="0"/>
              </a:rPr>
              <a:t>If we do not use </a:t>
            </a:r>
            <a:r>
              <a:rPr lang="en-US" b="1" dirty="0">
                <a:solidFill>
                  <a:srgbClr val="C00000"/>
                </a:solidFill>
                <a:latin typeface="+mj-lt"/>
                <a:cs typeface="Consolas" panose="020B0609020204030204" pitchFamily="49" charset="0"/>
              </a:rPr>
              <a:t>break</a:t>
            </a:r>
            <a:r>
              <a:rPr lang="en-US" dirty="0">
                <a:solidFill>
                  <a:schemeClr val="tx1"/>
                </a:solidFill>
                <a:latin typeface="+mj-lt"/>
                <a:cs typeface="Consolas" panose="020B0609020204030204" pitchFamily="49" charset="0"/>
              </a:rPr>
              <a:t>, all statements after the matching label are executed.</a:t>
            </a:r>
          </a:p>
          <a:p>
            <a:pPr algn="just"/>
            <a:r>
              <a:rPr lang="en-US" dirty="0">
                <a:solidFill>
                  <a:schemeClr val="tx1"/>
                </a:solidFill>
                <a:latin typeface="+mj-lt"/>
                <a:cs typeface="Consolas" panose="020B0609020204030204" pitchFamily="49" charset="0"/>
              </a:rPr>
              <a:t>The </a:t>
            </a:r>
            <a:r>
              <a:rPr lang="en-US" b="1" dirty="0">
                <a:solidFill>
                  <a:srgbClr val="C00000"/>
                </a:solidFill>
                <a:latin typeface="+mj-lt"/>
                <a:cs typeface="Consolas" panose="020B0609020204030204" pitchFamily="49" charset="0"/>
              </a:rPr>
              <a:t>default</a:t>
            </a:r>
            <a:r>
              <a:rPr lang="en-US" dirty="0">
                <a:solidFill>
                  <a:schemeClr val="tx1"/>
                </a:solidFill>
                <a:latin typeface="+mj-lt"/>
                <a:cs typeface="Consolas" panose="020B0609020204030204" pitchFamily="49" charset="0"/>
              </a:rPr>
              <a:t> clause inside the switch statement is optional.</a:t>
            </a:r>
          </a:p>
        </p:txBody>
      </p:sp>
    </p:spTree>
    <p:extLst>
      <p:ext uri="{BB962C8B-B14F-4D97-AF65-F5344CB8AC3E}">
        <p14:creationId xmlns:p14="http://schemas.microsoft.com/office/powerpoint/2010/main" val="304814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WAP that asks day number and prints day name </a:t>
            </a:r>
            <a:r>
              <a:rPr lang="en-IN" sz="2400" dirty="0"/>
              <a:t>using </a:t>
            </a:r>
            <a:r>
              <a:rPr lang="en-IN" sz="2400" dirty="0">
                <a:solidFill>
                  <a:srgbClr val="C00000"/>
                </a:solidFill>
                <a:cs typeface="Consolas" panose="020B0609020204030204" pitchFamily="49" charset="0"/>
              </a:rPr>
              <a:t>switch…case</a:t>
            </a:r>
            <a:endParaRPr lang="en-US" dirty="0">
              <a:solidFill>
                <a:srgbClr val="C00000"/>
              </a:solidFill>
            </a:endParaRPr>
          </a:p>
        </p:txBody>
      </p:sp>
      <p:sp>
        <p:nvSpPr>
          <p:cNvPr id="4" name="Rectangle 3">
            <a:extLst>
              <a:ext uri="{FF2B5EF4-FFF2-40B4-BE49-F238E27FC236}">
                <a16:creationId xmlns:a16="http://schemas.microsoft.com/office/drawing/2014/main" xmlns="" id="{D1398A39-DA79-443A-B149-0FEF04D5E58D}"/>
              </a:ext>
            </a:extLst>
          </p:cNvPr>
          <p:cNvSpPr/>
          <p:nvPr/>
        </p:nvSpPr>
        <p:spPr>
          <a:xfrm>
            <a:off x="353086" y="1040385"/>
            <a:ext cx="4777100" cy="5355312"/>
          </a:xfrm>
          <a:prstGeom prst="rect">
            <a:avLst/>
          </a:prstGeom>
          <a:solidFill>
            <a:schemeClr val="bg1">
              <a:lumMod val="95000"/>
            </a:schemeClr>
          </a:solidFill>
          <a:ln>
            <a:noFill/>
          </a:ln>
        </p:spPr>
        <p:txBody>
          <a:bodyPr wrap="square">
            <a:spAutoFit/>
          </a:bodyPr>
          <a:lstStyle/>
          <a:p>
            <a:r>
              <a:rPr lang="en-US" b="1" dirty="0">
                <a:latin typeface="+mj-lt"/>
              </a:rPr>
              <a:t>void main(){</a:t>
            </a:r>
          </a:p>
          <a:p>
            <a:r>
              <a:rPr lang="en-US" b="1" dirty="0">
                <a:latin typeface="+mj-lt"/>
              </a:rPr>
              <a:t>    </a:t>
            </a:r>
            <a:r>
              <a:rPr lang="en-US" b="1" dirty="0" err="1">
                <a:latin typeface="+mj-lt"/>
              </a:rPr>
              <a:t>int</a:t>
            </a:r>
            <a:r>
              <a:rPr lang="en-US" b="1" dirty="0">
                <a:latin typeface="+mj-lt"/>
              </a:rPr>
              <a:t> day;</a:t>
            </a:r>
          </a:p>
          <a:p>
            <a:r>
              <a:rPr lang="en-US" b="1" dirty="0">
                <a:latin typeface="+mj-lt"/>
              </a:rPr>
              <a:t>    </a:t>
            </a:r>
            <a:r>
              <a:rPr lang="en-US" b="1" dirty="0" err="1">
                <a:latin typeface="+mj-lt"/>
              </a:rPr>
              <a:t>printf</a:t>
            </a:r>
            <a:r>
              <a:rPr lang="en-US" b="1" dirty="0">
                <a:latin typeface="+mj-lt"/>
              </a:rPr>
              <a:t>("Enter day number(1-7):");</a:t>
            </a:r>
          </a:p>
          <a:p>
            <a:r>
              <a:rPr lang="en-US" b="1" dirty="0">
                <a:latin typeface="+mj-lt"/>
              </a:rPr>
              <a:t>    </a:t>
            </a:r>
            <a:r>
              <a:rPr lang="en-US" b="1" dirty="0" err="1">
                <a:latin typeface="+mj-lt"/>
              </a:rPr>
              <a:t>scanf</a:t>
            </a:r>
            <a:r>
              <a:rPr lang="en-US" b="1" dirty="0">
                <a:latin typeface="+mj-lt"/>
              </a:rPr>
              <a:t>("%</a:t>
            </a:r>
            <a:r>
              <a:rPr lang="en-US" b="1" dirty="0" err="1">
                <a:latin typeface="+mj-lt"/>
              </a:rPr>
              <a:t>d",&amp;day</a:t>
            </a:r>
            <a:r>
              <a:rPr lang="en-US" b="1" dirty="0">
                <a:latin typeface="+mj-lt"/>
              </a:rPr>
              <a:t>);</a:t>
            </a:r>
          </a:p>
          <a:p>
            <a:r>
              <a:rPr lang="en-US" b="1" dirty="0">
                <a:latin typeface="+mj-lt"/>
              </a:rPr>
              <a:t>    switch(day)</a:t>
            </a:r>
          </a:p>
          <a:p>
            <a:r>
              <a:rPr lang="en-US" b="1" dirty="0">
                <a:latin typeface="+mj-lt"/>
              </a:rPr>
              <a:t>    {</a:t>
            </a:r>
          </a:p>
          <a:p>
            <a:r>
              <a:rPr lang="en-US" b="1" dirty="0">
                <a:latin typeface="+mj-lt"/>
              </a:rPr>
              <a:t>        case 1:</a:t>
            </a:r>
          </a:p>
          <a:p>
            <a:r>
              <a:rPr lang="en-US" b="1" dirty="0">
                <a:latin typeface="+mj-lt"/>
              </a:rPr>
              <a:t>                </a:t>
            </a:r>
            <a:r>
              <a:rPr lang="en-US" b="1" dirty="0" err="1">
                <a:latin typeface="+mj-lt"/>
              </a:rPr>
              <a:t>printf</a:t>
            </a:r>
            <a:r>
              <a:rPr lang="en-US" b="1" dirty="0">
                <a:latin typeface="+mj-lt"/>
              </a:rPr>
              <a:t>("Sunday");</a:t>
            </a:r>
          </a:p>
          <a:p>
            <a:r>
              <a:rPr lang="en-US" b="1" dirty="0">
                <a:latin typeface="+mj-lt"/>
              </a:rPr>
              <a:t>                break;</a:t>
            </a:r>
          </a:p>
          <a:p>
            <a:r>
              <a:rPr lang="en-US" b="1" dirty="0">
                <a:latin typeface="+mj-lt"/>
              </a:rPr>
              <a:t>        case 2:</a:t>
            </a:r>
          </a:p>
          <a:p>
            <a:r>
              <a:rPr lang="en-US" b="1" dirty="0">
                <a:latin typeface="+mj-lt"/>
              </a:rPr>
              <a:t>                </a:t>
            </a:r>
            <a:r>
              <a:rPr lang="en-US" b="1" dirty="0" err="1">
                <a:latin typeface="+mj-lt"/>
              </a:rPr>
              <a:t>printf</a:t>
            </a:r>
            <a:r>
              <a:rPr lang="en-US" b="1" dirty="0">
                <a:latin typeface="+mj-lt"/>
              </a:rPr>
              <a:t>("Monday");</a:t>
            </a:r>
          </a:p>
          <a:p>
            <a:r>
              <a:rPr lang="en-US" b="1" dirty="0">
                <a:latin typeface="+mj-lt"/>
              </a:rPr>
              <a:t>                break;</a:t>
            </a:r>
          </a:p>
          <a:p>
            <a:r>
              <a:rPr lang="en-US" b="1" dirty="0">
                <a:latin typeface="+mj-lt"/>
              </a:rPr>
              <a:t>        case 3:</a:t>
            </a:r>
          </a:p>
          <a:p>
            <a:r>
              <a:rPr lang="en-US" b="1" dirty="0">
                <a:latin typeface="+mj-lt"/>
              </a:rPr>
              <a:t>                </a:t>
            </a:r>
            <a:r>
              <a:rPr lang="en-US" b="1" dirty="0" err="1">
                <a:latin typeface="+mj-lt"/>
              </a:rPr>
              <a:t>printf</a:t>
            </a:r>
            <a:r>
              <a:rPr lang="en-US" b="1" dirty="0">
                <a:latin typeface="+mj-lt"/>
              </a:rPr>
              <a:t>("Tuesday");</a:t>
            </a:r>
          </a:p>
          <a:p>
            <a:r>
              <a:rPr lang="en-US" b="1" dirty="0">
                <a:latin typeface="+mj-lt"/>
              </a:rPr>
              <a:t>                break;</a:t>
            </a:r>
          </a:p>
          <a:p>
            <a:r>
              <a:rPr lang="en-US" b="1" dirty="0">
                <a:latin typeface="+mj-lt"/>
              </a:rPr>
              <a:t>        case 4:</a:t>
            </a:r>
          </a:p>
          <a:p>
            <a:r>
              <a:rPr lang="en-US" b="1" dirty="0">
                <a:latin typeface="+mj-lt"/>
              </a:rPr>
              <a:t>                </a:t>
            </a:r>
            <a:r>
              <a:rPr lang="en-US" b="1" dirty="0" err="1">
                <a:latin typeface="+mj-lt"/>
              </a:rPr>
              <a:t>printf</a:t>
            </a:r>
            <a:r>
              <a:rPr lang="en-US" b="1" dirty="0">
                <a:latin typeface="+mj-lt"/>
              </a:rPr>
              <a:t>("Wednesday");</a:t>
            </a:r>
          </a:p>
          <a:p>
            <a:r>
              <a:rPr lang="en-US" b="1" dirty="0">
                <a:latin typeface="+mj-lt"/>
              </a:rPr>
              <a:t>                break;</a:t>
            </a:r>
          </a:p>
          <a:p>
            <a:r>
              <a:rPr lang="en-US" b="1" dirty="0">
                <a:latin typeface="+mj-lt"/>
              </a:rPr>
              <a:t>        </a:t>
            </a:r>
          </a:p>
        </p:txBody>
      </p:sp>
      <p:sp>
        <p:nvSpPr>
          <p:cNvPr id="5" name="Rectangle 4">
            <a:extLst>
              <a:ext uri="{FF2B5EF4-FFF2-40B4-BE49-F238E27FC236}">
                <a16:creationId xmlns:a16="http://schemas.microsoft.com/office/drawing/2014/main" xmlns="" id="{43D3284F-95E2-4F26-9D5F-AAD352CF22BD}"/>
              </a:ext>
            </a:extLst>
          </p:cNvPr>
          <p:cNvSpPr/>
          <p:nvPr/>
        </p:nvSpPr>
        <p:spPr>
          <a:xfrm>
            <a:off x="5725297" y="5669071"/>
            <a:ext cx="4777100" cy="646331"/>
          </a:xfrm>
          <a:prstGeom prst="rect">
            <a:avLst/>
          </a:prstGeom>
          <a:solidFill>
            <a:schemeClr val="tx1">
              <a:lumMod val="90000"/>
              <a:lumOff val="10000"/>
            </a:schemeClr>
          </a:solidFill>
          <a:ln>
            <a:noFill/>
          </a:ln>
        </p:spPr>
        <p:txBody>
          <a:bodyPr wrap="square">
            <a:spAutoFit/>
          </a:bodyPr>
          <a:lstStyle/>
          <a:p>
            <a:r>
              <a:rPr lang="en-US" dirty="0">
                <a:solidFill>
                  <a:schemeClr val="bg1"/>
                </a:solidFill>
                <a:latin typeface="+mj-lt"/>
              </a:rPr>
              <a:t>Enter day number(1-7) : 5</a:t>
            </a:r>
          </a:p>
          <a:p>
            <a:r>
              <a:rPr lang="en-US" dirty="0">
                <a:solidFill>
                  <a:schemeClr val="bg1"/>
                </a:solidFill>
                <a:latin typeface="+mj-lt"/>
              </a:rPr>
              <a:t>Thursday</a:t>
            </a:r>
          </a:p>
        </p:txBody>
      </p:sp>
      <p:sp>
        <p:nvSpPr>
          <p:cNvPr id="6" name="Rectangle: Top Corners Rounded 7">
            <a:extLst>
              <a:ext uri="{FF2B5EF4-FFF2-40B4-BE49-F238E27FC236}">
                <a16:creationId xmlns:a16="http://schemas.microsoft.com/office/drawing/2014/main" xmlns="" id="{44F07624-C23C-4B43-A144-CB0878CB992A}"/>
              </a:ext>
            </a:extLst>
          </p:cNvPr>
          <p:cNvSpPr/>
          <p:nvPr/>
        </p:nvSpPr>
        <p:spPr>
          <a:xfrm>
            <a:off x="5725296" y="533988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
        <p:nvSpPr>
          <p:cNvPr id="7" name="Rectangle 6">
            <a:extLst>
              <a:ext uri="{FF2B5EF4-FFF2-40B4-BE49-F238E27FC236}">
                <a16:creationId xmlns:a16="http://schemas.microsoft.com/office/drawing/2014/main" xmlns="" id="{D1398A39-DA79-443A-B149-0FEF04D5E58D}"/>
              </a:ext>
            </a:extLst>
          </p:cNvPr>
          <p:cNvSpPr/>
          <p:nvPr/>
        </p:nvSpPr>
        <p:spPr>
          <a:xfrm>
            <a:off x="5725297" y="1040385"/>
            <a:ext cx="4777100" cy="3970318"/>
          </a:xfrm>
          <a:prstGeom prst="rect">
            <a:avLst/>
          </a:prstGeom>
          <a:solidFill>
            <a:schemeClr val="bg1">
              <a:lumMod val="95000"/>
            </a:schemeClr>
          </a:solidFill>
          <a:ln>
            <a:noFill/>
          </a:ln>
        </p:spPr>
        <p:txBody>
          <a:bodyPr wrap="square">
            <a:spAutoFit/>
          </a:bodyPr>
          <a:lstStyle/>
          <a:p>
            <a:r>
              <a:rPr lang="en-US" b="1" dirty="0">
                <a:latin typeface="+mj-lt"/>
              </a:rPr>
              <a:t>       </a:t>
            </a:r>
            <a:r>
              <a:rPr lang="en-US" b="1" dirty="0"/>
              <a:t>case 5:</a:t>
            </a:r>
          </a:p>
          <a:p>
            <a:r>
              <a:rPr lang="en-US" b="1" dirty="0"/>
              <a:t>                printf("Thursday");</a:t>
            </a:r>
          </a:p>
          <a:p>
            <a:r>
              <a:rPr lang="en-US" b="1" dirty="0"/>
              <a:t>                break;</a:t>
            </a:r>
          </a:p>
          <a:p>
            <a:r>
              <a:rPr lang="en-US" b="1" dirty="0"/>
              <a:t>        case 6:</a:t>
            </a:r>
          </a:p>
          <a:p>
            <a:r>
              <a:rPr lang="en-US" b="1" dirty="0"/>
              <a:t>                printf("Friday");</a:t>
            </a:r>
          </a:p>
          <a:p>
            <a:r>
              <a:rPr lang="en-US" b="1" dirty="0"/>
              <a:t>                break;</a:t>
            </a:r>
            <a:r>
              <a:rPr lang="en-US" b="1" dirty="0">
                <a:latin typeface="+mj-lt"/>
              </a:rPr>
              <a:t> </a:t>
            </a:r>
          </a:p>
          <a:p>
            <a:r>
              <a:rPr lang="en-US" b="1" dirty="0">
                <a:latin typeface="+mj-lt"/>
              </a:rPr>
              <a:t>       case 7:</a:t>
            </a:r>
          </a:p>
          <a:p>
            <a:r>
              <a:rPr lang="en-US" b="1" dirty="0">
                <a:latin typeface="+mj-lt"/>
              </a:rPr>
              <a:t>                </a:t>
            </a:r>
            <a:r>
              <a:rPr lang="en-US" b="1" dirty="0" err="1">
                <a:latin typeface="+mj-lt"/>
              </a:rPr>
              <a:t>printf</a:t>
            </a:r>
            <a:r>
              <a:rPr lang="en-US" b="1" dirty="0">
                <a:latin typeface="+mj-lt"/>
              </a:rPr>
              <a:t>("Saturday");</a:t>
            </a:r>
          </a:p>
          <a:p>
            <a:r>
              <a:rPr lang="en-US" b="1" dirty="0">
                <a:latin typeface="+mj-lt"/>
              </a:rPr>
              <a:t>                break;</a:t>
            </a:r>
          </a:p>
          <a:p>
            <a:r>
              <a:rPr lang="en-US" b="1" dirty="0">
                <a:latin typeface="+mj-lt"/>
              </a:rPr>
              <a:t>        default:</a:t>
            </a:r>
          </a:p>
          <a:p>
            <a:r>
              <a:rPr lang="en-US" b="1" dirty="0">
                <a:latin typeface="+mj-lt"/>
              </a:rPr>
              <a:t>                </a:t>
            </a:r>
            <a:r>
              <a:rPr lang="en-US" b="1" dirty="0" err="1">
                <a:latin typeface="+mj-lt"/>
              </a:rPr>
              <a:t>printf</a:t>
            </a:r>
            <a:r>
              <a:rPr lang="en-US" b="1" dirty="0">
                <a:latin typeface="+mj-lt"/>
              </a:rPr>
              <a:t>("Wrong input");</a:t>
            </a:r>
          </a:p>
          <a:p>
            <a:r>
              <a:rPr lang="en-US" b="1" dirty="0">
                <a:latin typeface="+mj-lt"/>
              </a:rPr>
              <a:t>                break;</a:t>
            </a:r>
          </a:p>
          <a:p>
            <a:r>
              <a:rPr lang="en-US" b="1" dirty="0">
                <a:latin typeface="+mj-lt"/>
              </a:rPr>
              <a:t>    } </a:t>
            </a:r>
          </a:p>
          <a:p>
            <a:r>
              <a:rPr lang="en-US" b="1" dirty="0">
                <a:latin typeface="+mj-lt"/>
              </a:rPr>
              <a:t>}</a:t>
            </a:r>
            <a:endParaRPr lang="en-US" b="1" dirty="0">
              <a:effectLst/>
              <a:latin typeface="+mj-lt"/>
            </a:endParaRPr>
          </a:p>
        </p:txBody>
      </p:sp>
    </p:spTree>
    <p:extLst>
      <p:ext uri="{BB962C8B-B14F-4D97-AF65-F5344CB8AC3E}">
        <p14:creationId xmlns:p14="http://schemas.microsoft.com/office/powerpoint/2010/main" val="406304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6"/>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5"/>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Practice programs</a:t>
            </a:r>
            <a:endParaRPr lang="en-US" dirty="0"/>
          </a:p>
        </p:txBody>
      </p:sp>
      <p:sp>
        <p:nvSpPr>
          <p:cNvPr id="3" name="Content Placeholder 2"/>
          <p:cNvSpPr>
            <a:spLocks noGrp="1"/>
          </p:cNvSpPr>
          <p:nvPr>
            <p:ph idx="1"/>
          </p:nvPr>
        </p:nvSpPr>
        <p:spPr/>
        <p:txBody>
          <a:bodyPr/>
          <a:lstStyle/>
          <a:p>
            <a:pPr marL="457200" indent="-457200">
              <a:buFont typeface="+mj-lt"/>
              <a:buAutoNum type="arabicParenR"/>
            </a:pPr>
            <a:r>
              <a:rPr lang="en-US" dirty="0"/>
              <a:t>Write a program to check whether entered character is vowel or not?</a:t>
            </a:r>
          </a:p>
          <a:p>
            <a:pPr marL="457200" indent="-457200">
              <a:buFont typeface="+mj-lt"/>
              <a:buAutoNum type="arabicParenR"/>
            </a:pPr>
            <a:r>
              <a:rPr lang="en-US" dirty="0"/>
              <a:t>Write a program to perform Addition, Subtraction, Multiplication and Division of 2 numbers as per user’s choice (using if…else/Nested if/Ladder if).</a:t>
            </a:r>
          </a:p>
          <a:p>
            <a:pPr marL="457200" indent="-457200">
              <a:buFont typeface="+mj-lt"/>
              <a:buAutoNum type="arabicParenR"/>
            </a:pPr>
            <a:r>
              <a:rPr lang="en-US" dirty="0"/>
              <a:t>Write a program to read marks of five subjects. Calculate percentage and print class accordingly. Fail below 35, Pass Class between 35 to 45, Second Class between 45 to 60, First Class between 60 to 70, Distinction if more than 70.</a:t>
            </a:r>
          </a:p>
          <a:p>
            <a:pPr marL="457200" indent="-457200">
              <a:buFont typeface="+mj-lt"/>
              <a:buAutoNum type="arabicParenR"/>
            </a:pPr>
            <a:r>
              <a:rPr lang="en-US" dirty="0"/>
              <a:t>Write a program to find out largest number from given 3 numbers (Conditional operator).</a:t>
            </a:r>
          </a:p>
          <a:p>
            <a:pPr marL="457200" indent="-457200">
              <a:buFont typeface="+mj-lt"/>
              <a:buAutoNum type="arabicParenR"/>
            </a:pPr>
            <a:r>
              <a:rPr lang="en-US" dirty="0"/>
              <a:t>Write a program to print number of days in the given month.</a:t>
            </a:r>
          </a:p>
          <a:p>
            <a:endParaRPr lang="en-US" dirty="0"/>
          </a:p>
        </p:txBody>
      </p:sp>
    </p:spTree>
    <p:extLst>
      <p:ext uri="{BB962C8B-B14F-4D97-AF65-F5344CB8AC3E}">
        <p14:creationId xmlns:p14="http://schemas.microsoft.com/office/powerpoint/2010/main" val="403243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A8568B-1B88-475B-A551-F03F8357914B}"/>
              </a:ext>
            </a:extLst>
          </p:cNvPr>
          <p:cNvSpPr>
            <a:spLocks noGrp="1"/>
          </p:cNvSpPr>
          <p:nvPr>
            <p:ph type="title"/>
          </p:nvPr>
        </p:nvSpPr>
        <p:spPr/>
        <p:txBody>
          <a:bodyPr/>
          <a:lstStyle/>
          <a:p>
            <a:r>
              <a:rPr lang="en-US" dirty="0" smtClean="0">
                <a:solidFill>
                  <a:srgbClr val="92D050"/>
                </a:solidFill>
              </a:rPr>
              <a:t>(Loops)</a:t>
            </a:r>
            <a:br>
              <a:rPr lang="en-US" dirty="0" smtClean="0">
                <a:solidFill>
                  <a:srgbClr val="92D050"/>
                </a:solidFill>
              </a:rPr>
            </a:br>
            <a:r>
              <a:rPr lang="en-US" dirty="0" smtClean="0">
                <a:solidFill>
                  <a:srgbClr val="92D050"/>
                </a:solidFill>
              </a:rPr>
              <a:t>Life </a:t>
            </a:r>
            <a:r>
              <a:rPr lang="en-US" dirty="0">
                <a:solidFill>
                  <a:srgbClr val="92D050"/>
                </a:solidFill>
              </a:rPr>
              <a:t>is all about Repetition.</a:t>
            </a:r>
          </a:p>
        </p:txBody>
      </p:sp>
      <p:sp>
        <p:nvSpPr>
          <p:cNvPr id="3" name="Text Placeholder 2">
            <a:extLst>
              <a:ext uri="{FF2B5EF4-FFF2-40B4-BE49-F238E27FC236}">
                <a16:creationId xmlns:a16="http://schemas.microsoft.com/office/drawing/2014/main" xmlns="" id="{35949AE2-6899-4EDA-9322-46CE0BD6ADFD}"/>
              </a:ext>
            </a:extLst>
          </p:cNvPr>
          <p:cNvSpPr>
            <a:spLocks noGrp="1"/>
          </p:cNvSpPr>
          <p:nvPr>
            <p:ph type="body" idx="1"/>
          </p:nvPr>
        </p:nvSpPr>
        <p:spPr/>
        <p:txBody>
          <a:bodyPr/>
          <a:lstStyle/>
          <a:p>
            <a:r>
              <a:rPr lang="en-US" dirty="0"/>
              <a:t>We do same thing everyday</a:t>
            </a:r>
          </a:p>
          <a:p>
            <a:endParaRPr lang="en-US" dirty="0"/>
          </a:p>
          <a:p>
            <a:endParaRPr lang="en-US" dirty="0"/>
          </a:p>
        </p:txBody>
      </p:sp>
    </p:spTree>
    <p:extLst>
      <p:ext uri="{BB962C8B-B14F-4D97-AF65-F5344CB8AC3E}">
        <p14:creationId xmlns:p14="http://schemas.microsoft.com/office/powerpoint/2010/main" val="3298782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loop?</a:t>
            </a:r>
          </a:p>
        </p:txBody>
      </p:sp>
      <p:sp>
        <p:nvSpPr>
          <p:cNvPr id="3" name="Content Placeholder 2"/>
          <p:cNvSpPr>
            <a:spLocks noGrp="1"/>
          </p:cNvSpPr>
          <p:nvPr>
            <p:ph idx="1"/>
          </p:nvPr>
        </p:nvSpPr>
        <p:spPr/>
        <p:txBody>
          <a:bodyPr/>
          <a:lstStyle/>
          <a:p>
            <a:r>
              <a:rPr lang="en-US" dirty="0"/>
              <a:t>Loop is used to execute the block of code several times according to the condition given in the loop. It means it executes the same code multiple times.</a:t>
            </a:r>
            <a:endParaRPr lang="en-IN" dirty="0"/>
          </a:p>
          <a:p>
            <a:endParaRPr lang="en-US" dirty="0"/>
          </a:p>
        </p:txBody>
      </p:sp>
      <p:sp>
        <p:nvSpPr>
          <p:cNvPr id="7" name="TextBox 6"/>
          <p:cNvSpPr txBox="1"/>
          <p:nvPr/>
        </p:nvSpPr>
        <p:spPr>
          <a:xfrm>
            <a:off x="4417454" y="2356834"/>
            <a:ext cx="1287887" cy="400110"/>
          </a:xfrm>
          <a:prstGeom prst="rect">
            <a:avLst/>
          </a:prstGeom>
          <a:noFill/>
        </p:spPr>
        <p:txBody>
          <a:bodyPr wrap="square" rtlCol="0">
            <a:spAutoFit/>
          </a:bodyPr>
          <a:lstStyle/>
          <a:p>
            <a:pPr algn="ctr"/>
            <a:r>
              <a:rPr lang="en-US" sz="2000" dirty="0"/>
              <a:t>“Hello”</a:t>
            </a:r>
            <a:endParaRPr lang="en-IN" sz="2000" dirty="0"/>
          </a:p>
        </p:txBody>
      </p:sp>
      <p:sp>
        <p:nvSpPr>
          <p:cNvPr id="8" name="Oval 7"/>
          <p:cNvSpPr/>
          <p:nvPr/>
        </p:nvSpPr>
        <p:spPr>
          <a:xfrm>
            <a:off x="5713927" y="2387612"/>
            <a:ext cx="386366" cy="369332"/>
          </a:xfrm>
          <a:prstGeom prst="ellipse">
            <a:avLst/>
          </a:prstGeom>
          <a:solidFill>
            <a:srgbClr val="F9A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5</a:t>
            </a:r>
            <a:endParaRPr lang="en-IN" sz="2000" b="1" dirty="0"/>
          </a:p>
        </p:txBody>
      </p:sp>
      <p:sp>
        <p:nvSpPr>
          <p:cNvPr id="9" name="Rectangle 8">
            <a:extLst>
              <a:ext uri="{FF2B5EF4-FFF2-40B4-BE49-F238E27FC236}">
                <a16:creationId xmlns:a16="http://schemas.microsoft.com/office/drawing/2014/main" xmlns="" id="{43D3284F-95E2-4F26-9D5F-AAD352CF22BD}"/>
              </a:ext>
            </a:extLst>
          </p:cNvPr>
          <p:cNvSpPr/>
          <p:nvPr/>
        </p:nvSpPr>
        <p:spPr>
          <a:xfrm>
            <a:off x="7739405" y="4332093"/>
            <a:ext cx="2357095" cy="1200329"/>
          </a:xfrm>
          <a:prstGeom prst="rect">
            <a:avLst/>
          </a:prstGeom>
          <a:solidFill>
            <a:schemeClr val="tx1">
              <a:lumMod val="90000"/>
              <a:lumOff val="10000"/>
            </a:schemeClr>
          </a:solidFill>
          <a:ln>
            <a:noFill/>
          </a:ln>
        </p:spPr>
        <p:txBody>
          <a:bodyPr wrap="square">
            <a:spAutoFit/>
          </a:bodyPr>
          <a:lstStyle/>
          <a:p>
            <a:r>
              <a:rPr lang="en-US" dirty="0">
                <a:solidFill>
                  <a:srgbClr val="D4D4D4"/>
                </a:solidFill>
                <a:latin typeface="+mj-lt"/>
              </a:rPr>
              <a:t>loop(condition)</a:t>
            </a:r>
          </a:p>
          <a:p>
            <a:r>
              <a:rPr lang="en-US" dirty="0">
                <a:solidFill>
                  <a:srgbClr val="D4D4D4"/>
                </a:solidFill>
                <a:latin typeface="+mj-lt"/>
              </a:rPr>
              <a:t>{</a:t>
            </a:r>
          </a:p>
          <a:p>
            <a:r>
              <a:rPr lang="en-US" dirty="0">
                <a:solidFill>
                  <a:srgbClr val="D4D4D4"/>
                </a:solidFill>
                <a:latin typeface="+mj-lt"/>
              </a:rPr>
              <a:t>    </a:t>
            </a:r>
            <a:r>
              <a:rPr lang="en-US" dirty="0">
                <a:solidFill>
                  <a:srgbClr val="6A9955"/>
                </a:solidFill>
                <a:latin typeface="+mj-lt"/>
              </a:rPr>
              <a:t>//statements</a:t>
            </a:r>
            <a:endParaRPr lang="en-US" dirty="0">
              <a:solidFill>
                <a:srgbClr val="D4D4D4"/>
              </a:solidFill>
              <a:latin typeface="+mj-lt"/>
            </a:endParaRPr>
          </a:p>
          <a:p>
            <a:r>
              <a:rPr lang="en-US" dirty="0">
                <a:solidFill>
                  <a:srgbClr val="D4D4D4"/>
                </a:solidFill>
                <a:latin typeface="+mj-lt"/>
              </a:rPr>
              <a:t>}</a:t>
            </a:r>
            <a:endParaRPr lang="en-US" b="0" dirty="0">
              <a:solidFill>
                <a:srgbClr val="D4D4D4"/>
              </a:solidFill>
              <a:effectLst/>
              <a:latin typeface="+mj-lt"/>
            </a:endParaRPr>
          </a:p>
        </p:txBody>
      </p:sp>
      <p:sp>
        <p:nvSpPr>
          <p:cNvPr id="10" name="Curved Left Arrow 9"/>
          <p:cNvSpPr/>
          <p:nvPr/>
        </p:nvSpPr>
        <p:spPr>
          <a:xfrm>
            <a:off x="10092320" y="4477922"/>
            <a:ext cx="965200" cy="1001542"/>
          </a:xfrm>
          <a:prstGeom prst="curvedLeftArrow">
            <a:avLst>
              <a:gd name="adj1" fmla="val 0"/>
              <a:gd name="adj2" fmla="val 18229"/>
              <a:gd name="adj3" fmla="val 18421"/>
            </a:avLst>
          </a:prstGeom>
          <a:solidFill>
            <a:srgbClr val="F9A825"/>
          </a:solidFill>
          <a:ln>
            <a:solidFill>
              <a:srgbClr val="F9A825"/>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urved Left Arrow 10"/>
          <p:cNvSpPr/>
          <p:nvPr/>
        </p:nvSpPr>
        <p:spPr>
          <a:xfrm rot="10800000">
            <a:off x="6774205" y="4422485"/>
            <a:ext cx="965200" cy="1001542"/>
          </a:xfrm>
          <a:prstGeom prst="curvedLeftArrow">
            <a:avLst>
              <a:gd name="adj1" fmla="val 0"/>
              <a:gd name="adj2" fmla="val 18229"/>
              <a:gd name="adj3" fmla="val 18421"/>
            </a:avLst>
          </a:prstGeom>
          <a:solidFill>
            <a:srgbClr val="F9A825"/>
          </a:solidFill>
          <a:ln>
            <a:solidFill>
              <a:srgbClr val="F9A825"/>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721040" y="3893781"/>
            <a:ext cx="2125191" cy="2169825"/>
          </a:xfrm>
          <a:prstGeom prst="rect">
            <a:avLst/>
          </a:prstGeom>
          <a:noFill/>
        </p:spPr>
        <p:txBody>
          <a:bodyPr wrap="square" rtlCol="0">
            <a:spAutoFit/>
          </a:bodyPr>
          <a:lstStyle/>
          <a:p>
            <a:pPr>
              <a:lnSpc>
                <a:spcPct val="150000"/>
              </a:lnSpc>
            </a:pPr>
            <a:r>
              <a:rPr lang="en-US" b="1" dirty="0" err="1">
                <a:latin typeface="+mj-lt"/>
              </a:rPr>
              <a:t>printf</a:t>
            </a:r>
            <a:r>
              <a:rPr lang="en-US" b="1" dirty="0">
                <a:latin typeface="+mj-lt"/>
              </a:rPr>
              <a:t>("Hello\n");</a:t>
            </a:r>
          </a:p>
          <a:p>
            <a:pPr>
              <a:lnSpc>
                <a:spcPct val="150000"/>
              </a:lnSpc>
            </a:pPr>
            <a:r>
              <a:rPr lang="en-US" b="1" dirty="0" err="1">
                <a:latin typeface="+mj-lt"/>
              </a:rPr>
              <a:t>printf</a:t>
            </a:r>
            <a:r>
              <a:rPr lang="en-US" b="1" dirty="0">
                <a:latin typeface="+mj-lt"/>
              </a:rPr>
              <a:t>("Hello\n");</a:t>
            </a:r>
          </a:p>
          <a:p>
            <a:pPr>
              <a:lnSpc>
                <a:spcPct val="150000"/>
              </a:lnSpc>
            </a:pPr>
            <a:r>
              <a:rPr lang="en-US" b="1" dirty="0" err="1">
                <a:latin typeface="+mj-lt"/>
              </a:rPr>
              <a:t>printf</a:t>
            </a:r>
            <a:r>
              <a:rPr lang="en-US" b="1" dirty="0">
                <a:latin typeface="+mj-lt"/>
              </a:rPr>
              <a:t>("Hello\n");</a:t>
            </a:r>
          </a:p>
          <a:p>
            <a:pPr>
              <a:lnSpc>
                <a:spcPct val="150000"/>
              </a:lnSpc>
            </a:pPr>
            <a:r>
              <a:rPr lang="en-US" b="1" dirty="0" err="1">
                <a:latin typeface="+mj-lt"/>
              </a:rPr>
              <a:t>printf</a:t>
            </a:r>
            <a:r>
              <a:rPr lang="en-US" b="1" dirty="0">
                <a:latin typeface="+mj-lt"/>
              </a:rPr>
              <a:t>("Hello\n");</a:t>
            </a:r>
          </a:p>
          <a:p>
            <a:pPr>
              <a:lnSpc>
                <a:spcPct val="150000"/>
              </a:lnSpc>
            </a:pPr>
            <a:r>
              <a:rPr lang="en-US" b="1" dirty="0" err="1">
                <a:latin typeface="+mj-lt"/>
              </a:rPr>
              <a:t>printf</a:t>
            </a:r>
            <a:r>
              <a:rPr lang="en-US" b="1" dirty="0">
                <a:latin typeface="+mj-lt"/>
              </a:rPr>
              <a:t>("Hello\n");</a:t>
            </a:r>
            <a:endParaRPr lang="en-US" b="1" dirty="0">
              <a:effectLst/>
              <a:latin typeface="+mj-lt"/>
            </a:endParaRPr>
          </a:p>
        </p:txBody>
      </p:sp>
      <p:sp>
        <p:nvSpPr>
          <p:cNvPr id="14" name="TextBox 13"/>
          <p:cNvSpPr txBox="1"/>
          <p:nvPr/>
        </p:nvSpPr>
        <p:spPr>
          <a:xfrm>
            <a:off x="3239309" y="3890856"/>
            <a:ext cx="2034863" cy="2169825"/>
          </a:xfrm>
          <a:prstGeom prst="rect">
            <a:avLst/>
          </a:prstGeom>
          <a:solidFill>
            <a:schemeClr val="bg1">
              <a:lumMod val="95000"/>
            </a:schemeClr>
          </a:solidFill>
          <a:ln>
            <a:noFill/>
          </a:ln>
        </p:spPr>
        <p:txBody>
          <a:bodyPr wrap="square" rtlCol="0">
            <a:spAutoFit/>
          </a:bodyPr>
          <a:lstStyle/>
          <a:p>
            <a:pPr>
              <a:lnSpc>
                <a:spcPct val="150000"/>
              </a:lnSpc>
            </a:pPr>
            <a:r>
              <a:rPr lang="en-US" dirty="0">
                <a:latin typeface="+mj-lt"/>
                <a:cs typeface="Consolas" panose="020B0609020204030204" pitchFamily="49" charset="0"/>
              </a:rPr>
              <a:t>Hello</a:t>
            </a:r>
          </a:p>
          <a:p>
            <a:pPr>
              <a:lnSpc>
                <a:spcPct val="150000"/>
              </a:lnSpc>
            </a:pPr>
            <a:r>
              <a:rPr lang="en-US" dirty="0">
                <a:latin typeface="+mj-lt"/>
                <a:cs typeface="Consolas" panose="020B0609020204030204" pitchFamily="49" charset="0"/>
              </a:rPr>
              <a:t>Hello</a:t>
            </a:r>
          </a:p>
          <a:p>
            <a:pPr>
              <a:lnSpc>
                <a:spcPct val="150000"/>
              </a:lnSpc>
            </a:pPr>
            <a:r>
              <a:rPr lang="en-US" dirty="0">
                <a:latin typeface="+mj-lt"/>
                <a:cs typeface="Consolas" panose="020B0609020204030204" pitchFamily="49" charset="0"/>
              </a:rPr>
              <a:t>Hello</a:t>
            </a:r>
          </a:p>
          <a:p>
            <a:pPr>
              <a:lnSpc>
                <a:spcPct val="150000"/>
              </a:lnSpc>
            </a:pPr>
            <a:r>
              <a:rPr lang="en-US" dirty="0">
                <a:latin typeface="+mj-lt"/>
                <a:cs typeface="Consolas" panose="020B0609020204030204" pitchFamily="49" charset="0"/>
              </a:rPr>
              <a:t>Hello</a:t>
            </a:r>
          </a:p>
          <a:p>
            <a:pPr>
              <a:lnSpc>
                <a:spcPct val="150000"/>
              </a:lnSpc>
            </a:pPr>
            <a:r>
              <a:rPr lang="en-US" dirty="0">
                <a:latin typeface="+mj-lt"/>
                <a:cs typeface="Consolas" panose="020B0609020204030204" pitchFamily="49" charset="0"/>
              </a:rPr>
              <a:t>Hello</a:t>
            </a:r>
            <a:endParaRPr lang="en-IN" dirty="0">
              <a:latin typeface="+mj-lt"/>
              <a:cs typeface="Consolas" panose="020B0609020204030204" pitchFamily="49" charset="0"/>
            </a:endParaRPr>
          </a:p>
        </p:txBody>
      </p:sp>
      <p:sp>
        <p:nvSpPr>
          <p:cNvPr id="15" name="Rectangle: Top Corners Rounded 7">
            <a:extLst>
              <a:ext uri="{FF2B5EF4-FFF2-40B4-BE49-F238E27FC236}">
                <a16:creationId xmlns:a16="http://schemas.microsoft.com/office/drawing/2014/main" xmlns="" id="{44F07624-C23C-4B43-A144-CB0878CB992A}"/>
              </a:ext>
            </a:extLst>
          </p:cNvPr>
          <p:cNvSpPr/>
          <p:nvPr/>
        </p:nvSpPr>
        <p:spPr>
          <a:xfrm>
            <a:off x="3239309" y="356459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381871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1" grpId="0" animBg="1"/>
      <p:bldP spid="14" grpId="0" animBg="1"/>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Consolas" panose="020B0609020204030204" pitchFamily="49" charset="0"/>
              </a:rPr>
              <a:t>if</a:t>
            </a:r>
            <a:r>
              <a:rPr lang="en-US" dirty="0"/>
              <a:t> v/s </a:t>
            </a:r>
            <a:r>
              <a:rPr lang="en-US" dirty="0">
                <a:solidFill>
                  <a:srgbClr val="C00000"/>
                </a:solidFill>
                <a:latin typeface="Consolas" panose="020B0609020204030204" pitchFamily="49" charset="0"/>
              </a:rPr>
              <a:t>while</a:t>
            </a:r>
            <a:endParaRPr lang="en-US" dirty="0">
              <a:solidFill>
                <a:srgbClr val="C00000"/>
              </a:solidFill>
            </a:endParaRPr>
          </a:p>
        </p:txBody>
      </p:sp>
      <p:cxnSp>
        <p:nvCxnSpPr>
          <p:cNvPr id="21" name="Elbow Connector 10">
            <a:extLst>
              <a:ext uri="{FF2B5EF4-FFF2-40B4-BE49-F238E27FC236}">
                <a16:creationId xmlns:a16="http://schemas.microsoft.com/office/drawing/2014/main" xmlns="" id="{F6F7AE6B-FA07-4029-819A-7180D7D063DD}"/>
              </a:ext>
            </a:extLst>
          </p:cNvPr>
          <p:cNvCxnSpPr>
            <a:stCxn id="23" idx="3"/>
          </p:cNvCxnSpPr>
          <p:nvPr/>
        </p:nvCxnSpPr>
        <p:spPr>
          <a:xfrm flipH="1">
            <a:off x="3478036" y="3271913"/>
            <a:ext cx="1461251" cy="1939074"/>
          </a:xfrm>
          <a:prstGeom prst="bentConnector4">
            <a:avLst>
              <a:gd name="adj1" fmla="val -32208"/>
              <a:gd name="adj2" fmla="val 9875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3DA1EF8B-FEF3-4934-82C2-0DD4F750454A}"/>
              </a:ext>
            </a:extLst>
          </p:cNvPr>
          <p:cNvCxnSpPr>
            <a:endCxn id="23" idx="0"/>
          </p:cNvCxnSpPr>
          <p:nvPr/>
        </p:nvCxnSpPr>
        <p:spPr>
          <a:xfrm>
            <a:off x="3478036" y="2113161"/>
            <a:ext cx="3" cy="747272"/>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Flowchart: Decision 22">
            <a:extLst>
              <a:ext uri="{FF2B5EF4-FFF2-40B4-BE49-F238E27FC236}">
                <a16:creationId xmlns:a16="http://schemas.microsoft.com/office/drawing/2014/main" xmlns="" id="{EC4E2ACA-5419-4BF4-8EE0-6291E03D8AF6}"/>
              </a:ext>
            </a:extLst>
          </p:cNvPr>
          <p:cNvSpPr/>
          <p:nvPr/>
        </p:nvSpPr>
        <p:spPr>
          <a:xfrm>
            <a:off x="2016790" y="2860433"/>
            <a:ext cx="2922497" cy="822960"/>
          </a:xfrm>
          <a:prstGeom prst="flowChartDecisio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condition</a:t>
            </a:r>
          </a:p>
        </p:txBody>
      </p:sp>
      <p:sp>
        <p:nvSpPr>
          <p:cNvPr id="24" name="TextBox 23">
            <a:extLst>
              <a:ext uri="{FF2B5EF4-FFF2-40B4-BE49-F238E27FC236}">
                <a16:creationId xmlns:a16="http://schemas.microsoft.com/office/drawing/2014/main" xmlns="" id="{87D908FA-99E6-4CB0-9819-4A795B260466}"/>
              </a:ext>
            </a:extLst>
          </p:cNvPr>
          <p:cNvSpPr txBox="1"/>
          <p:nvPr/>
        </p:nvSpPr>
        <p:spPr>
          <a:xfrm>
            <a:off x="2766091" y="3717875"/>
            <a:ext cx="713209" cy="430887"/>
          </a:xfrm>
          <a:prstGeom prst="rect">
            <a:avLst/>
          </a:prstGeom>
          <a:noFill/>
          <a:ln>
            <a:noFill/>
          </a:ln>
        </p:spPr>
        <p:txBody>
          <a:bodyPr wrap="none" rtlCol="0">
            <a:spAutoFit/>
          </a:bodyPr>
          <a:lstStyle/>
          <a:p>
            <a:r>
              <a:rPr lang="en-US" sz="2200" dirty="0"/>
              <a:t>True</a:t>
            </a:r>
          </a:p>
        </p:txBody>
      </p:sp>
      <p:sp>
        <p:nvSpPr>
          <p:cNvPr id="25" name="TextBox 24">
            <a:extLst>
              <a:ext uri="{FF2B5EF4-FFF2-40B4-BE49-F238E27FC236}">
                <a16:creationId xmlns:a16="http://schemas.microsoft.com/office/drawing/2014/main" xmlns="" id="{5EEEE01C-1EF4-464A-935E-1C323B64DEEC}"/>
              </a:ext>
            </a:extLst>
          </p:cNvPr>
          <p:cNvSpPr txBox="1"/>
          <p:nvPr/>
        </p:nvSpPr>
        <p:spPr>
          <a:xfrm>
            <a:off x="4965093" y="2836504"/>
            <a:ext cx="792974" cy="430887"/>
          </a:xfrm>
          <a:prstGeom prst="rect">
            <a:avLst/>
          </a:prstGeom>
          <a:noFill/>
          <a:ln>
            <a:noFill/>
          </a:ln>
        </p:spPr>
        <p:txBody>
          <a:bodyPr wrap="none" rtlCol="0">
            <a:spAutoFit/>
          </a:bodyPr>
          <a:lstStyle/>
          <a:p>
            <a:r>
              <a:rPr lang="en-US" sz="2200" dirty="0"/>
              <a:t>False</a:t>
            </a:r>
          </a:p>
        </p:txBody>
      </p:sp>
      <p:sp>
        <p:nvSpPr>
          <p:cNvPr id="26" name="Flowchart: Process 25">
            <a:extLst>
              <a:ext uri="{FF2B5EF4-FFF2-40B4-BE49-F238E27FC236}">
                <a16:creationId xmlns:a16="http://schemas.microsoft.com/office/drawing/2014/main" xmlns="" id="{A44A2616-A732-4F4F-AFF9-A00BE4DC6DA1}"/>
              </a:ext>
            </a:extLst>
          </p:cNvPr>
          <p:cNvSpPr/>
          <p:nvPr/>
        </p:nvSpPr>
        <p:spPr>
          <a:xfrm>
            <a:off x="2146779" y="4266198"/>
            <a:ext cx="2662517"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27" name="Elbow Connector 14">
            <a:extLst>
              <a:ext uri="{FF2B5EF4-FFF2-40B4-BE49-F238E27FC236}">
                <a16:creationId xmlns:a16="http://schemas.microsoft.com/office/drawing/2014/main" xmlns="" id="{EA190C7E-82F2-4443-9B4E-422E0F9FFDF5}"/>
              </a:ext>
            </a:extLst>
          </p:cNvPr>
          <p:cNvCxnSpPr>
            <a:stCxn id="26" idx="2"/>
          </p:cNvCxnSpPr>
          <p:nvPr/>
        </p:nvCxnSpPr>
        <p:spPr>
          <a:xfrm rot="5400000">
            <a:off x="3048566" y="5308316"/>
            <a:ext cx="858942" cy="2"/>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410FE9DF-0E2C-4EC9-8B2D-3D10F318B8ED}"/>
              </a:ext>
            </a:extLst>
          </p:cNvPr>
          <p:cNvCxnSpPr>
            <a:endCxn id="29" idx="0"/>
          </p:cNvCxnSpPr>
          <p:nvPr/>
        </p:nvCxnSpPr>
        <p:spPr>
          <a:xfrm>
            <a:off x="8334388" y="2074792"/>
            <a:ext cx="3" cy="747272"/>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Flowchart: Decision 28">
            <a:extLst>
              <a:ext uri="{FF2B5EF4-FFF2-40B4-BE49-F238E27FC236}">
                <a16:creationId xmlns:a16="http://schemas.microsoft.com/office/drawing/2014/main" xmlns="" id="{C22ED188-DA07-4BB6-9865-1F9706823EF6}"/>
              </a:ext>
            </a:extLst>
          </p:cNvPr>
          <p:cNvSpPr/>
          <p:nvPr/>
        </p:nvSpPr>
        <p:spPr>
          <a:xfrm>
            <a:off x="6873142" y="2822064"/>
            <a:ext cx="2922497" cy="822960"/>
          </a:xfrm>
          <a:prstGeom prst="flowChartDecisio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condition</a:t>
            </a:r>
          </a:p>
        </p:txBody>
      </p:sp>
      <p:cxnSp>
        <p:nvCxnSpPr>
          <p:cNvPr id="30" name="Elbow Connector 19">
            <a:extLst>
              <a:ext uri="{FF2B5EF4-FFF2-40B4-BE49-F238E27FC236}">
                <a16:creationId xmlns:a16="http://schemas.microsoft.com/office/drawing/2014/main" xmlns="" id="{4C264304-F80A-4629-85A3-BCC5889597A3}"/>
              </a:ext>
            </a:extLst>
          </p:cNvPr>
          <p:cNvCxnSpPr>
            <a:stCxn id="29" idx="3"/>
          </p:cNvCxnSpPr>
          <p:nvPr/>
        </p:nvCxnSpPr>
        <p:spPr>
          <a:xfrm flipH="1">
            <a:off x="8490186" y="3233544"/>
            <a:ext cx="1305453" cy="2677481"/>
          </a:xfrm>
          <a:prstGeom prst="bentConnector4">
            <a:avLst>
              <a:gd name="adj1" fmla="val -17511"/>
              <a:gd name="adj2" fmla="val 7727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Flowchart: Process 30">
            <a:extLst>
              <a:ext uri="{FF2B5EF4-FFF2-40B4-BE49-F238E27FC236}">
                <a16:creationId xmlns:a16="http://schemas.microsoft.com/office/drawing/2014/main" xmlns="" id="{E96D584B-953E-4C48-A881-B5C5FE71E9BA}"/>
              </a:ext>
            </a:extLst>
          </p:cNvPr>
          <p:cNvSpPr/>
          <p:nvPr/>
        </p:nvSpPr>
        <p:spPr>
          <a:xfrm>
            <a:off x="7003131" y="4227829"/>
            <a:ext cx="2662517"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32" name="Elbow Connector 23">
            <a:extLst>
              <a:ext uri="{FF2B5EF4-FFF2-40B4-BE49-F238E27FC236}">
                <a16:creationId xmlns:a16="http://schemas.microsoft.com/office/drawing/2014/main" xmlns="" id="{56AF8C7E-7BE7-4006-AABC-41053479E0ED}"/>
              </a:ext>
            </a:extLst>
          </p:cNvPr>
          <p:cNvCxnSpPr>
            <a:stCxn id="31" idx="1"/>
            <a:endCxn id="29" idx="1"/>
          </p:cNvCxnSpPr>
          <p:nvPr/>
        </p:nvCxnSpPr>
        <p:spPr>
          <a:xfrm rot="10800000">
            <a:off x="6873143" y="3233545"/>
            <a:ext cx="129989" cy="1300609"/>
          </a:xfrm>
          <a:prstGeom prst="bentConnector3">
            <a:avLst>
              <a:gd name="adj1" fmla="val 41034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9C8B69F7-142A-45A5-8795-C8D78A28F496}"/>
              </a:ext>
            </a:extLst>
          </p:cNvPr>
          <p:cNvCxnSpPr/>
          <p:nvPr/>
        </p:nvCxnSpPr>
        <p:spPr>
          <a:xfrm>
            <a:off x="6096000" y="1173994"/>
            <a:ext cx="0" cy="5011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xmlns="" id="{87277CAF-424F-4084-87D7-8C082F6F7DC5}"/>
              </a:ext>
            </a:extLst>
          </p:cNvPr>
          <p:cNvGrpSpPr/>
          <p:nvPr/>
        </p:nvGrpSpPr>
        <p:grpSpPr>
          <a:xfrm>
            <a:off x="2734001" y="1392481"/>
            <a:ext cx="6805335" cy="642313"/>
            <a:chOff x="2620254" y="1392481"/>
            <a:chExt cx="6805335" cy="642313"/>
          </a:xfrm>
        </p:grpSpPr>
        <p:sp>
          <p:nvSpPr>
            <p:cNvPr id="35" name="TextBox 34">
              <a:extLst>
                <a:ext uri="{FF2B5EF4-FFF2-40B4-BE49-F238E27FC236}">
                  <a16:creationId xmlns:a16="http://schemas.microsoft.com/office/drawing/2014/main" xmlns="" id="{9404EC91-3EDC-4DB1-8932-F4ADCFDA16B8}"/>
                </a:ext>
              </a:extLst>
            </p:cNvPr>
            <p:cNvSpPr txBox="1"/>
            <p:nvPr/>
          </p:nvSpPr>
          <p:spPr>
            <a:xfrm>
              <a:off x="2620254" y="1482805"/>
              <a:ext cx="1951175" cy="461665"/>
            </a:xfrm>
            <a:prstGeom prst="rect">
              <a:avLst/>
            </a:prstGeom>
            <a:noFill/>
            <a:ln>
              <a:noFill/>
            </a:ln>
          </p:spPr>
          <p:txBody>
            <a:bodyPr wrap="none" rtlCol="0">
              <a:spAutoFit/>
            </a:bodyPr>
            <a:lstStyle/>
            <a:p>
              <a:r>
                <a:rPr lang="en-US" sz="2400" dirty="0">
                  <a:latin typeface="+mj-lt"/>
                </a:rPr>
                <a:t>Flowchart of </a:t>
              </a:r>
              <a:r>
                <a:rPr lang="en-US" sz="2400" b="1" dirty="0">
                  <a:solidFill>
                    <a:srgbClr val="C00000"/>
                  </a:solidFill>
                  <a:latin typeface="+mj-lt"/>
                  <a:cs typeface="Courier New" panose="02070309020205020404" pitchFamily="49" charset="0"/>
                </a:rPr>
                <a:t>if</a:t>
              </a:r>
              <a:endParaRPr lang="en-US" sz="2400" b="1" dirty="0">
                <a:solidFill>
                  <a:srgbClr val="C00000"/>
                </a:solidFill>
                <a:latin typeface="+mj-lt"/>
              </a:endParaRPr>
            </a:p>
          </p:txBody>
        </p:sp>
        <p:sp>
          <p:nvSpPr>
            <p:cNvPr id="36" name="TextBox 35">
              <a:extLst>
                <a:ext uri="{FF2B5EF4-FFF2-40B4-BE49-F238E27FC236}">
                  <a16:creationId xmlns:a16="http://schemas.microsoft.com/office/drawing/2014/main" xmlns="" id="{51CCE78C-A460-4395-B824-4357B640BBCE}"/>
                </a:ext>
              </a:extLst>
            </p:cNvPr>
            <p:cNvSpPr txBox="1"/>
            <p:nvPr/>
          </p:nvSpPr>
          <p:spPr>
            <a:xfrm>
              <a:off x="7003131" y="1482805"/>
              <a:ext cx="2422458" cy="461665"/>
            </a:xfrm>
            <a:prstGeom prst="rect">
              <a:avLst/>
            </a:prstGeom>
            <a:noFill/>
            <a:ln>
              <a:noFill/>
            </a:ln>
          </p:spPr>
          <p:txBody>
            <a:bodyPr wrap="none" rtlCol="0">
              <a:spAutoFit/>
            </a:bodyPr>
            <a:lstStyle/>
            <a:p>
              <a:r>
                <a:rPr lang="en-US" sz="2400" dirty="0">
                  <a:latin typeface="+mj-lt"/>
                </a:rPr>
                <a:t>Flowchart of </a:t>
              </a:r>
              <a:r>
                <a:rPr lang="en-US" sz="2400" b="1" dirty="0">
                  <a:solidFill>
                    <a:srgbClr val="C00000"/>
                  </a:solidFill>
                  <a:latin typeface="+mj-lt"/>
                  <a:cs typeface="Courier New" panose="02070309020205020404" pitchFamily="49" charset="0"/>
                </a:rPr>
                <a:t>while</a:t>
              </a:r>
              <a:endParaRPr lang="en-US" sz="2400" dirty="0">
                <a:solidFill>
                  <a:srgbClr val="C00000"/>
                </a:solidFill>
                <a:latin typeface="+mj-lt"/>
              </a:endParaRPr>
            </a:p>
          </p:txBody>
        </p:sp>
        <p:sp>
          <p:nvSpPr>
            <p:cNvPr id="37" name="Oval 36">
              <a:extLst>
                <a:ext uri="{FF2B5EF4-FFF2-40B4-BE49-F238E27FC236}">
                  <a16:creationId xmlns:a16="http://schemas.microsoft.com/office/drawing/2014/main" xmlns="" id="{2160E941-A950-4CDA-BB3F-3B402E7D8BCE}"/>
                </a:ext>
              </a:extLst>
            </p:cNvPr>
            <p:cNvSpPr/>
            <p:nvPr/>
          </p:nvSpPr>
          <p:spPr>
            <a:xfrm>
              <a:off x="5650052" y="1392481"/>
              <a:ext cx="642313" cy="642313"/>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v/s</a:t>
              </a:r>
            </a:p>
          </p:txBody>
        </p:sp>
      </p:grpSp>
      <p:cxnSp>
        <p:nvCxnSpPr>
          <p:cNvPr id="38" name="Elbow Connector 9">
            <a:extLst>
              <a:ext uri="{FF2B5EF4-FFF2-40B4-BE49-F238E27FC236}">
                <a16:creationId xmlns:a16="http://schemas.microsoft.com/office/drawing/2014/main" xmlns="" id="{6FD10F4B-0582-4B3C-BC15-56AEC3E70752}"/>
              </a:ext>
            </a:extLst>
          </p:cNvPr>
          <p:cNvCxnSpPr/>
          <p:nvPr/>
        </p:nvCxnSpPr>
        <p:spPr>
          <a:xfrm rot="5400000">
            <a:off x="3186639" y="3974793"/>
            <a:ext cx="582805" cy="5"/>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xmlns="" id="{81EDC37D-B6D9-44BE-951B-44220334B88E}"/>
              </a:ext>
            </a:extLst>
          </p:cNvPr>
          <p:cNvSpPr txBox="1"/>
          <p:nvPr/>
        </p:nvSpPr>
        <p:spPr>
          <a:xfrm>
            <a:off x="9821445" y="2798135"/>
            <a:ext cx="792974" cy="430887"/>
          </a:xfrm>
          <a:prstGeom prst="rect">
            <a:avLst/>
          </a:prstGeom>
          <a:noFill/>
          <a:ln>
            <a:noFill/>
          </a:ln>
        </p:spPr>
        <p:txBody>
          <a:bodyPr wrap="none" rtlCol="0">
            <a:spAutoFit/>
          </a:bodyPr>
          <a:lstStyle/>
          <a:p>
            <a:r>
              <a:rPr lang="en-US" sz="2200" dirty="0"/>
              <a:t>False</a:t>
            </a:r>
          </a:p>
        </p:txBody>
      </p:sp>
      <p:sp>
        <p:nvSpPr>
          <p:cNvPr id="40" name="TextBox 39">
            <a:extLst>
              <a:ext uri="{FF2B5EF4-FFF2-40B4-BE49-F238E27FC236}">
                <a16:creationId xmlns:a16="http://schemas.microsoft.com/office/drawing/2014/main" xmlns="" id="{87D908FA-99E6-4CB0-9819-4A795B260466}"/>
              </a:ext>
            </a:extLst>
          </p:cNvPr>
          <p:cNvSpPr txBox="1"/>
          <p:nvPr/>
        </p:nvSpPr>
        <p:spPr>
          <a:xfrm>
            <a:off x="7596792" y="3653784"/>
            <a:ext cx="713209" cy="430887"/>
          </a:xfrm>
          <a:prstGeom prst="rect">
            <a:avLst/>
          </a:prstGeom>
          <a:noFill/>
          <a:ln>
            <a:noFill/>
          </a:ln>
        </p:spPr>
        <p:txBody>
          <a:bodyPr wrap="none" rtlCol="0">
            <a:spAutoFit/>
          </a:bodyPr>
          <a:lstStyle/>
          <a:p>
            <a:r>
              <a:rPr lang="en-US" sz="2200" dirty="0"/>
              <a:t>True</a:t>
            </a:r>
          </a:p>
        </p:txBody>
      </p:sp>
      <p:cxnSp>
        <p:nvCxnSpPr>
          <p:cNvPr id="41" name="Straight Arrow Connector 40">
            <a:extLst>
              <a:ext uri="{FF2B5EF4-FFF2-40B4-BE49-F238E27FC236}">
                <a16:creationId xmlns:a16="http://schemas.microsoft.com/office/drawing/2014/main" xmlns="" id="{410FE9DF-0E2C-4EC9-8B2D-3D10F318B8ED}"/>
              </a:ext>
            </a:extLst>
          </p:cNvPr>
          <p:cNvCxnSpPr>
            <a:endCxn id="31" idx="0"/>
          </p:cNvCxnSpPr>
          <p:nvPr/>
        </p:nvCxnSpPr>
        <p:spPr>
          <a:xfrm>
            <a:off x="8328104" y="3632795"/>
            <a:ext cx="6286" cy="59503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6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p:bldP spid="26" grpId="0" animBg="1"/>
      <p:bldP spid="29" grpId="0" animBg="1"/>
      <p:bldP spid="31" grpId="0" animBg="1"/>
      <p:bldP spid="39" grpId="0"/>
      <p:bldP spid="4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 or Iterative Statements in C</a:t>
            </a:r>
          </a:p>
        </p:txBody>
      </p:sp>
      <p:sp>
        <p:nvSpPr>
          <p:cNvPr id="4" name="Content Placeholder 2">
            <a:extLst>
              <a:ext uri="{FF2B5EF4-FFF2-40B4-BE49-F238E27FC236}">
                <a16:creationId xmlns:a16="http://schemas.microsoft.com/office/drawing/2014/main" xmlns="" id="{9B5BDCB4-4EEE-45B4-8D35-78F9504F3588}"/>
              </a:ext>
            </a:extLst>
          </p:cNvPr>
          <p:cNvSpPr>
            <a:spLocks noGrp="1"/>
          </p:cNvSpPr>
          <p:nvPr>
            <p:ph idx="1"/>
          </p:nvPr>
        </p:nvSpPr>
        <p:spPr>
          <a:xfrm>
            <a:off x="373732" y="1911217"/>
            <a:ext cx="5211161" cy="1105540"/>
          </a:xfrm>
        </p:spPr>
        <p:txBody>
          <a:bodyPr/>
          <a:lstStyle/>
          <a:p>
            <a:pPr marL="457200" lvl="1" indent="0">
              <a:buNone/>
            </a:pPr>
            <a:r>
              <a:rPr lang="en-US" dirty="0">
                <a:latin typeface="+mj-lt"/>
              </a:rPr>
              <a:t>Entry Controlled Loop:	</a:t>
            </a:r>
            <a:r>
              <a:rPr lang="en-US" b="1" dirty="0">
                <a:solidFill>
                  <a:srgbClr val="C00000"/>
                </a:solidFill>
                <a:latin typeface="+mj-lt"/>
              </a:rPr>
              <a:t>while</a:t>
            </a:r>
            <a:r>
              <a:rPr lang="en-US" dirty="0">
                <a:solidFill>
                  <a:srgbClr val="C00000"/>
                </a:solidFill>
                <a:latin typeface="+mj-lt"/>
              </a:rPr>
              <a:t>, </a:t>
            </a:r>
            <a:r>
              <a:rPr lang="en-US" b="1" dirty="0">
                <a:solidFill>
                  <a:srgbClr val="C00000"/>
                </a:solidFill>
                <a:latin typeface="+mj-lt"/>
              </a:rPr>
              <a:t>for</a:t>
            </a:r>
          </a:p>
          <a:p>
            <a:pPr marL="457200" lvl="1" indent="0">
              <a:buNone/>
            </a:pPr>
            <a:r>
              <a:rPr lang="en-US" dirty="0">
                <a:latin typeface="+mj-lt"/>
              </a:rPr>
              <a:t>Exit Controlled Loop:	</a:t>
            </a:r>
            <a:r>
              <a:rPr lang="en-US" b="1" dirty="0">
                <a:solidFill>
                  <a:srgbClr val="C00000"/>
                </a:solidFill>
                <a:latin typeface="+mj-lt"/>
              </a:rPr>
              <a:t>do…while</a:t>
            </a:r>
          </a:p>
          <a:p>
            <a:pPr marL="457200" lvl="1" indent="0">
              <a:buNone/>
            </a:pPr>
            <a:r>
              <a:rPr lang="en-US" dirty="0">
                <a:latin typeface="+mj-lt"/>
              </a:rPr>
              <a:t>Virtual Loop:		</a:t>
            </a:r>
            <a:r>
              <a:rPr lang="en-US" b="1" dirty="0" err="1">
                <a:solidFill>
                  <a:srgbClr val="C00000"/>
                </a:solidFill>
                <a:latin typeface="+mj-lt"/>
              </a:rPr>
              <a:t>goto</a:t>
            </a:r>
            <a:endParaRPr lang="en-US" b="1" dirty="0">
              <a:solidFill>
                <a:srgbClr val="C00000"/>
              </a:solidFill>
              <a:latin typeface="+mj-lt"/>
            </a:endParaRPr>
          </a:p>
        </p:txBody>
      </p:sp>
      <p:sp>
        <p:nvSpPr>
          <p:cNvPr id="5" name="TextBox 4"/>
          <p:cNvSpPr txBox="1"/>
          <p:nvPr/>
        </p:nvSpPr>
        <p:spPr>
          <a:xfrm>
            <a:off x="476518" y="1103334"/>
            <a:ext cx="5396004" cy="523220"/>
          </a:xfrm>
          <a:prstGeom prst="rect">
            <a:avLst/>
          </a:prstGeom>
          <a:noFill/>
        </p:spPr>
        <p:txBody>
          <a:bodyPr wrap="square" rtlCol="0">
            <a:spAutoFit/>
          </a:bodyPr>
          <a:lstStyle/>
          <a:p>
            <a:r>
              <a:rPr lang="en-US" sz="2800" dirty="0">
                <a:solidFill>
                  <a:srgbClr val="92D050"/>
                </a:solidFill>
              </a:rPr>
              <a:t>Looping Statements are</a:t>
            </a:r>
            <a:endParaRPr lang="en-IN" sz="2800" dirty="0">
              <a:solidFill>
                <a:srgbClr val="92D050"/>
              </a:solidFill>
            </a:endParaRPr>
          </a:p>
        </p:txBody>
      </p:sp>
      <p:cxnSp>
        <p:nvCxnSpPr>
          <p:cNvPr id="6" name="Straight Connector 5"/>
          <p:cNvCxnSpPr/>
          <p:nvPr/>
        </p:nvCxnSpPr>
        <p:spPr>
          <a:xfrm>
            <a:off x="605308" y="1865110"/>
            <a:ext cx="0" cy="1151647"/>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05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877165"/>
            <a:ext cx="10515600" cy="2852737"/>
          </a:xfrm>
        </p:spPr>
        <p:txBody>
          <a:bodyPr/>
          <a:lstStyle/>
          <a:p>
            <a:r>
              <a:rPr lang="en-US" dirty="0">
                <a:solidFill>
                  <a:schemeClr val="accent3"/>
                </a:solidFill>
              </a:rPr>
              <a:t>While loop</a:t>
            </a: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0584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While</a:t>
            </a:r>
            <a:r>
              <a:rPr lang="en-US" dirty="0"/>
              <a:t> Loop</a:t>
            </a:r>
          </a:p>
        </p:txBody>
      </p:sp>
      <p:sp>
        <p:nvSpPr>
          <p:cNvPr id="3" name="Content Placeholder 2"/>
          <p:cNvSpPr>
            <a:spLocks noGrp="1"/>
          </p:cNvSpPr>
          <p:nvPr>
            <p:ph idx="1"/>
          </p:nvPr>
        </p:nvSpPr>
        <p:spPr/>
        <p:txBody>
          <a:bodyPr/>
          <a:lstStyle/>
          <a:p>
            <a:r>
              <a:rPr lang="en-US" dirty="0">
                <a:solidFill>
                  <a:srgbClr val="C00000"/>
                </a:solidFill>
                <a:latin typeface="Consolas" panose="020B0609020204030204" pitchFamily="49" charset="0"/>
              </a:rPr>
              <a:t>while</a:t>
            </a:r>
            <a:r>
              <a:rPr lang="en-US" dirty="0">
                <a:solidFill>
                  <a:srgbClr val="C00000"/>
                </a:solidFill>
              </a:rPr>
              <a:t> </a:t>
            </a:r>
            <a:r>
              <a:rPr lang="en-US" dirty="0"/>
              <a:t>is an entry controlled loop</a:t>
            </a:r>
          </a:p>
          <a:p>
            <a:r>
              <a:rPr lang="en-US" dirty="0"/>
              <a:t>Statements inside the body of </a:t>
            </a:r>
            <a:r>
              <a:rPr lang="en-US" dirty="0">
                <a:solidFill>
                  <a:srgbClr val="C00000"/>
                </a:solidFill>
                <a:latin typeface="Consolas" panose="020B0609020204030204" pitchFamily="49" charset="0"/>
              </a:rPr>
              <a:t>while</a:t>
            </a:r>
            <a:r>
              <a:rPr lang="en-US" dirty="0">
                <a:solidFill>
                  <a:srgbClr val="C00000"/>
                </a:solidFill>
              </a:rPr>
              <a:t> </a:t>
            </a:r>
            <a:r>
              <a:rPr lang="en-US" dirty="0"/>
              <a:t>are repeatedly executed till the condition is true</a:t>
            </a:r>
          </a:p>
          <a:p>
            <a:r>
              <a:rPr lang="en-US" dirty="0">
                <a:solidFill>
                  <a:srgbClr val="C00000"/>
                </a:solidFill>
                <a:latin typeface="Consolas" panose="020B0609020204030204" pitchFamily="49" charset="0"/>
              </a:rPr>
              <a:t>while</a:t>
            </a:r>
            <a:r>
              <a:rPr lang="en-US" dirty="0">
                <a:solidFill>
                  <a:srgbClr val="C00000"/>
                </a:solidFill>
              </a:rPr>
              <a:t> </a:t>
            </a:r>
            <a:r>
              <a:rPr lang="en-US" dirty="0"/>
              <a:t>is keyword</a:t>
            </a:r>
          </a:p>
        </p:txBody>
      </p:sp>
      <p:sp>
        <p:nvSpPr>
          <p:cNvPr id="4" name="Rectangle 3">
            <a:extLst>
              <a:ext uri="{FF2B5EF4-FFF2-40B4-BE49-F238E27FC236}">
                <a16:creationId xmlns:a16="http://schemas.microsoft.com/office/drawing/2014/main" xmlns="" id="{CE9CF278-0CFC-4F81-B2D4-28505379D37C}"/>
              </a:ext>
            </a:extLst>
          </p:cNvPr>
          <p:cNvSpPr/>
          <p:nvPr/>
        </p:nvSpPr>
        <p:spPr>
          <a:xfrm>
            <a:off x="504176" y="2854074"/>
            <a:ext cx="4777100" cy="1477328"/>
          </a:xfrm>
          <a:prstGeom prst="rect">
            <a:avLst/>
          </a:prstGeom>
          <a:solidFill>
            <a:schemeClr val="bg1">
              <a:lumMod val="95000"/>
            </a:schemeClr>
          </a:solidFill>
          <a:ln>
            <a:noFill/>
          </a:ln>
        </p:spPr>
        <p:txBody>
          <a:bodyPr wrap="square">
            <a:spAutoFit/>
          </a:bodyPr>
          <a:lstStyle/>
          <a:p>
            <a:r>
              <a:rPr lang="en-US" b="1" dirty="0">
                <a:latin typeface="+mj-lt"/>
              </a:rPr>
              <a:t>while(condition)</a:t>
            </a:r>
          </a:p>
          <a:p>
            <a:r>
              <a:rPr lang="en-US" b="1" dirty="0">
                <a:latin typeface="+mj-lt"/>
              </a:rPr>
              <a:t>{</a:t>
            </a:r>
          </a:p>
          <a:p>
            <a:r>
              <a:rPr lang="en-US" b="1" dirty="0">
                <a:latin typeface="+mj-lt"/>
              </a:rPr>
              <a:t>    // Body of the while</a:t>
            </a:r>
          </a:p>
          <a:p>
            <a:r>
              <a:rPr lang="en-US" b="1" dirty="0">
                <a:latin typeface="+mj-lt"/>
              </a:rPr>
              <a:t>    // true part</a:t>
            </a:r>
          </a:p>
          <a:p>
            <a:r>
              <a:rPr lang="en-US" b="1" dirty="0">
                <a:latin typeface="+mj-lt"/>
              </a:rPr>
              <a:t>}</a:t>
            </a:r>
            <a:endParaRPr lang="en-US" b="1" dirty="0">
              <a:effectLst/>
              <a:latin typeface="+mj-lt"/>
            </a:endParaRPr>
          </a:p>
        </p:txBody>
      </p:sp>
      <p:sp>
        <p:nvSpPr>
          <p:cNvPr id="5" name="Rectangle: Top Corners Rounded 7">
            <a:extLst>
              <a:ext uri="{FF2B5EF4-FFF2-40B4-BE49-F238E27FC236}">
                <a16:creationId xmlns:a16="http://schemas.microsoft.com/office/drawing/2014/main" xmlns="" id="{44F07624-C23C-4B43-A144-CB0878CB992A}"/>
              </a:ext>
            </a:extLst>
          </p:cNvPr>
          <p:cNvSpPr/>
          <p:nvPr/>
        </p:nvSpPr>
        <p:spPr>
          <a:xfrm>
            <a:off x="504176" y="2524890"/>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Syntax</a:t>
            </a:r>
          </a:p>
        </p:txBody>
      </p:sp>
    </p:spTree>
    <p:extLst>
      <p:ext uri="{BB962C8B-B14F-4D97-AF65-F5344CB8AC3E}">
        <p14:creationId xmlns:p14="http://schemas.microsoft.com/office/powerpoint/2010/main" val="192037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Making or Conditional Statement</a:t>
            </a:r>
          </a:p>
        </p:txBody>
      </p:sp>
      <p:sp>
        <p:nvSpPr>
          <p:cNvPr id="3" name="Content Placeholder 2"/>
          <p:cNvSpPr>
            <a:spLocks noGrp="1"/>
          </p:cNvSpPr>
          <p:nvPr>
            <p:ph idx="1"/>
          </p:nvPr>
        </p:nvSpPr>
        <p:spPr/>
        <p:txBody>
          <a:bodyPr/>
          <a:lstStyle/>
          <a:p>
            <a:r>
              <a:rPr lang="en-US" dirty="0"/>
              <a:t>C program statements are executed </a:t>
            </a:r>
            <a:r>
              <a:rPr lang="en-US" dirty="0">
                <a:solidFill>
                  <a:srgbClr val="C00000"/>
                </a:solidFill>
              </a:rPr>
              <a:t>sequentially</a:t>
            </a:r>
            <a:r>
              <a:rPr lang="en-US" dirty="0"/>
              <a:t>.</a:t>
            </a:r>
          </a:p>
          <a:p>
            <a:r>
              <a:rPr lang="en-US" dirty="0"/>
              <a:t>Decision Making statements are used to </a:t>
            </a:r>
            <a:r>
              <a:rPr lang="en-US" dirty="0">
                <a:solidFill>
                  <a:srgbClr val="C00000"/>
                </a:solidFill>
              </a:rPr>
              <a:t>control the flow </a:t>
            </a:r>
            <a:r>
              <a:rPr lang="en-US" dirty="0"/>
              <a:t>of program.</a:t>
            </a:r>
          </a:p>
          <a:p>
            <a:r>
              <a:rPr lang="en-US" dirty="0"/>
              <a:t>It allows us to control whether a program segment is executed or not.</a:t>
            </a:r>
          </a:p>
          <a:p>
            <a:r>
              <a:rPr lang="en-US" dirty="0"/>
              <a:t>It evaluates condition or logical expression first and based on its result (either true or false), the control is transferred to particular statement.</a:t>
            </a:r>
          </a:p>
          <a:p>
            <a:r>
              <a:rPr lang="en-US" dirty="0"/>
              <a:t>If result is true then it takes one path else it takes another path.</a:t>
            </a:r>
          </a:p>
          <a:p>
            <a:endParaRPr lang="en-US" dirty="0"/>
          </a:p>
        </p:txBody>
      </p:sp>
    </p:spTree>
    <p:extLst>
      <p:ext uri="{BB962C8B-B14F-4D97-AF65-F5344CB8AC3E}">
        <p14:creationId xmlns:p14="http://schemas.microsoft.com/office/powerpoint/2010/main" val="91587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1 to n(while loop)</a:t>
            </a:r>
          </a:p>
        </p:txBody>
      </p:sp>
      <p:sp>
        <p:nvSpPr>
          <p:cNvPr id="9" name="Rectangle 8">
            <a:extLst>
              <a:ext uri="{FF2B5EF4-FFF2-40B4-BE49-F238E27FC236}">
                <a16:creationId xmlns:a16="http://schemas.microsoft.com/office/drawing/2014/main" xmlns="" id="{D1398A39-DA79-443A-B149-0FEF04D5E58D}"/>
              </a:ext>
            </a:extLst>
          </p:cNvPr>
          <p:cNvSpPr/>
          <p:nvPr/>
        </p:nvSpPr>
        <p:spPr>
          <a:xfrm>
            <a:off x="991357" y="1830751"/>
            <a:ext cx="4777100" cy="3693319"/>
          </a:xfrm>
          <a:prstGeom prst="rect">
            <a:avLst/>
          </a:prstGeom>
          <a:solidFill>
            <a:schemeClr val="bg1">
              <a:lumMod val="95000"/>
            </a:schemeClr>
          </a:solidFill>
          <a:ln>
            <a:noFill/>
          </a:ln>
        </p:spPr>
        <p:txBody>
          <a:bodyPr wrap="square">
            <a:spAutoFit/>
          </a:bodyPr>
          <a:lstStyle/>
          <a:p>
            <a:r>
              <a:rPr lang="en-US" b="1" dirty="0">
                <a:latin typeface="+mj-lt"/>
              </a:rPr>
              <a:t>#include &lt;</a:t>
            </a:r>
            <a:r>
              <a:rPr lang="en-US" b="1" dirty="0" err="1">
                <a:latin typeface="+mj-lt"/>
              </a:rPr>
              <a:t>stdio.h</a:t>
            </a:r>
            <a:r>
              <a:rPr lang="en-US" b="1" dirty="0">
                <a:latin typeface="+mj-lt"/>
              </a:rPr>
              <a:t>&gt;</a:t>
            </a:r>
          </a:p>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t>
            </a:r>
            <a:r>
              <a:rPr lang="en-US" b="1" dirty="0" err="1">
                <a:latin typeface="+mj-lt"/>
              </a:rPr>
              <a:t>i,n</a:t>
            </a:r>
            <a:r>
              <a:rPr lang="en-US" b="1" dirty="0">
                <a:latin typeface="+mj-lt"/>
              </a:rPr>
              <a:t>;</a:t>
            </a:r>
          </a:p>
          <a:p>
            <a:r>
              <a:rPr lang="en-US" b="1" dirty="0">
                <a:latin typeface="+mj-lt"/>
              </a:rPr>
              <a:t>    </a:t>
            </a:r>
            <a:r>
              <a:rPr lang="en-US" b="1" dirty="0" err="1">
                <a:latin typeface="+mj-lt"/>
              </a:rPr>
              <a:t>i</a:t>
            </a:r>
            <a:r>
              <a:rPr lang="en-US" b="1" dirty="0">
                <a:latin typeface="+mj-lt"/>
              </a:rPr>
              <a:t>=1;</a:t>
            </a:r>
          </a:p>
          <a:p>
            <a:r>
              <a:rPr lang="en-US" b="1" dirty="0">
                <a:latin typeface="+mj-lt"/>
              </a:rPr>
              <a:t>    </a:t>
            </a:r>
            <a:r>
              <a:rPr lang="en-US" b="1" dirty="0" err="1">
                <a:latin typeface="+mj-lt"/>
              </a:rPr>
              <a:t>printf</a:t>
            </a:r>
            <a:r>
              <a:rPr lang="en-US" b="1" dirty="0">
                <a:latin typeface="+mj-lt"/>
              </a:rPr>
              <a:t>("Enter n:");</a:t>
            </a:r>
          </a:p>
          <a:p>
            <a:r>
              <a:rPr lang="en-US" b="1" dirty="0">
                <a:latin typeface="+mj-lt"/>
              </a:rPr>
              <a:t>    </a:t>
            </a:r>
            <a:r>
              <a:rPr lang="en-US" b="1" dirty="0" err="1">
                <a:latin typeface="+mj-lt"/>
              </a:rPr>
              <a:t>scanf</a:t>
            </a:r>
            <a:r>
              <a:rPr lang="en-US" b="1" dirty="0">
                <a:latin typeface="+mj-lt"/>
              </a:rPr>
              <a:t>("%</a:t>
            </a:r>
            <a:r>
              <a:rPr lang="en-US" b="1" dirty="0" err="1">
                <a:latin typeface="+mj-lt"/>
              </a:rPr>
              <a:t>d",&amp;n</a:t>
            </a:r>
            <a:r>
              <a:rPr lang="en-US" b="1" dirty="0">
                <a:latin typeface="+mj-lt"/>
              </a:rPr>
              <a:t>);</a:t>
            </a:r>
          </a:p>
          <a:p>
            <a:r>
              <a:rPr lang="en-US" b="1" dirty="0">
                <a:latin typeface="+mj-lt"/>
              </a:rPr>
              <a:t>    while(</a:t>
            </a:r>
            <a:r>
              <a:rPr lang="en-US" b="1" dirty="0" err="1">
                <a:latin typeface="+mj-lt"/>
              </a:rPr>
              <a:t>i</a:t>
            </a:r>
            <a:r>
              <a:rPr lang="en-US" b="1" dirty="0">
                <a:latin typeface="+mj-lt"/>
              </a:rPr>
              <a:t>&lt;=n)</a:t>
            </a:r>
          </a:p>
          <a:p>
            <a:r>
              <a:rPr lang="en-US" b="1" dirty="0">
                <a:latin typeface="+mj-lt"/>
              </a:rPr>
              <a:t>    {</a:t>
            </a:r>
          </a:p>
          <a:p>
            <a:r>
              <a:rPr lang="en-US" b="1" dirty="0">
                <a:latin typeface="+mj-lt"/>
              </a:rPr>
              <a:t>        </a:t>
            </a:r>
            <a:r>
              <a:rPr lang="en-US" b="1" dirty="0" err="1">
                <a:latin typeface="+mj-lt"/>
              </a:rPr>
              <a:t>printf</a:t>
            </a:r>
            <a:r>
              <a:rPr lang="en-US" b="1" dirty="0">
                <a:latin typeface="+mj-lt"/>
              </a:rPr>
              <a:t>("%d\n",</a:t>
            </a:r>
            <a:r>
              <a:rPr lang="en-US" b="1" dirty="0" err="1">
                <a:latin typeface="+mj-lt"/>
              </a:rPr>
              <a:t>i</a:t>
            </a:r>
            <a:r>
              <a:rPr lang="en-US" b="1" dirty="0">
                <a:latin typeface="+mj-lt"/>
              </a:rPr>
              <a:t>);</a:t>
            </a:r>
          </a:p>
          <a:p>
            <a:r>
              <a:rPr lang="en-US" b="1" dirty="0">
                <a:latin typeface="+mj-lt"/>
              </a:rPr>
              <a:t>        </a:t>
            </a:r>
            <a:r>
              <a:rPr lang="en-US" b="1" dirty="0" err="1">
                <a:latin typeface="+mj-lt"/>
              </a:rPr>
              <a:t>i</a:t>
            </a:r>
            <a:r>
              <a:rPr lang="en-US" b="1" dirty="0">
                <a:latin typeface="+mj-lt"/>
              </a:rPr>
              <a:t>=i+1;</a:t>
            </a:r>
          </a:p>
          <a:p>
            <a:r>
              <a:rPr lang="en-US" b="1" dirty="0">
                <a:latin typeface="+mj-lt"/>
              </a:rPr>
              <a:t>    }</a:t>
            </a:r>
          </a:p>
          <a:p>
            <a:r>
              <a:rPr lang="en-US" b="1" dirty="0">
                <a:latin typeface="+mj-lt"/>
              </a:rPr>
              <a:t>}</a:t>
            </a:r>
            <a:endParaRPr lang="en-US" b="1" dirty="0">
              <a:effectLst/>
              <a:latin typeface="+mj-lt"/>
            </a:endParaRPr>
          </a:p>
        </p:txBody>
      </p:sp>
      <p:sp>
        <p:nvSpPr>
          <p:cNvPr id="10" name="Rectangle 9">
            <a:extLst>
              <a:ext uri="{FF2B5EF4-FFF2-40B4-BE49-F238E27FC236}">
                <a16:creationId xmlns:a16="http://schemas.microsoft.com/office/drawing/2014/main" xmlns="" id="{C069A0A8-F683-4712-9714-F0527051DD3B}"/>
              </a:ext>
            </a:extLst>
          </p:cNvPr>
          <p:cNvSpPr/>
          <p:nvPr/>
        </p:nvSpPr>
        <p:spPr>
          <a:xfrm>
            <a:off x="491363" y="1830751"/>
            <a:ext cx="499993" cy="3693319"/>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a:solidFill>
                  <a:schemeClr val="tx1">
                    <a:lumMod val="75000"/>
                    <a:lumOff val="25000"/>
                  </a:schemeClr>
                </a:solidFill>
                <a:latin typeface="+mj-lt"/>
              </a:rPr>
              <a:t>9</a:t>
            </a:r>
          </a:p>
          <a:p>
            <a:pPr algn="r"/>
            <a:r>
              <a:rPr lang="en-US" b="1" dirty="0">
                <a:solidFill>
                  <a:schemeClr val="tx1">
                    <a:lumMod val="75000"/>
                    <a:lumOff val="25000"/>
                  </a:schemeClr>
                </a:solidFill>
                <a:effectLst/>
                <a:latin typeface="+mj-lt"/>
              </a:rPr>
              <a:t>10</a:t>
            </a:r>
          </a:p>
          <a:p>
            <a:pPr algn="r"/>
            <a:r>
              <a:rPr lang="en-US" b="1" dirty="0">
                <a:solidFill>
                  <a:schemeClr val="tx1">
                    <a:lumMod val="75000"/>
                    <a:lumOff val="25000"/>
                  </a:schemeClr>
                </a:solidFill>
                <a:latin typeface="+mj-lt"/>
              </a:rPr>
              <a:t>11</a:t>
            </a:r>
          </a:p>
          <a:p>
            <a:pPr algn="r"/>
            <a:r>
              <a:rPr lang="en-US" b="1" dirty="0">
                <a:solidFill>
                  <a:schemeClr val="tx1">
                    <a:lumMod val="75000"/>
                    <a:lumOff val="25000"/>
                  </a:schemeClr>
                </a:solidFill>
                <a:effectLst/>
                <a:latin typeface="+mj-lt"/>
              </a:rPr>
              <a:t>12</a:t>
            </a:r>
          </a:p>
          <a:p>
            <a:pPr algn="r"/>
            <a:r>
              <a:rPr lang="en-US" b="1" dirty="0">
                <a:solidFill>
                  <a:schemeClr val="tx1">
                    <a:lumMod val="75000"/>
                    <a:lumOff val="25000"/>
                  </a:schemeClr>
                </a:solidFill>
                <a:latin typeface="+mj-lt"/>
              </a:rPr>
              <a:t>13</a:t>
            </a:r>
            <a:endParaRPr lang="en-US" b="1" dirty="0">
              <a:solidFill>
                <a:schemeClr val="tx1">
                  <a:lumMod val="75000"/>
                  <a:lumOff val="25000"/>
                </a:schemeClr>
              </a:solidFill>
              <a:effectLst/>
              <a:latin typeface="+mj-lt"/>
            </a:endParaRPr>
          </a:p>
        </p:txBody>
      </p:sp>
      <p:sp>
        <p:nvSpPr>
          <p:cNvPr id="11" name="Rectangle 10">
            <a:extLst>
              <a:ext uri="{FF2B5EF4-FFF2-40B4-BE49-F238E27FC236}">
                <a16:creationId xmlns:a16="http://schemas.microsoft.com/office/drawing/2014/main" xmlns="" id="{43D3284F-95E2-4F26-9D5F-AAD352CF22BD}"/>
              </a:ext>
            </a:extLst>
          </p:cNvPr>
          <p:cNvSpPr/>
          <p:nvPr/>
        </p:nvSpPr>
        <p:spPr>
          <a:xfrm>
            <a:off x="6074573" y="1830751"/>
            <a:ext cx="3996528" cy="3139321"/>
          </a:xfrm>
          <a:prstGeom prst="rect">
            <a:avLst/>
          </a:prstGeom>
          <a:solidFill>
            <a:schemeClr val="tx1">
              <a:lumMod val="90000"/>
              <a:lumOff val="10000"/>
            </a:schemeClr>
          </a:solidFill>
          <a:ln>
            <a:noFill/>
          </a:ln>
        </p:spPr>
        <p:txBody>
          <a:bodyPr wrap="square">
            <a:spAutoFit/>
          </a:bodyPr>
          <a:lstStyle/>
          <a:p>
            <a:r>
              <a:rPr lang="pt-BR" dirty="0">
                <a:solidFill>
                  <a:schemeClr val="bg1"/>
                </a:solidFill>
                <a:latin typeface="+mj-lt"/>
              </a:rPr>
              <a:t>Enter n:10</a:t>
            </a:r>
          </a:p>
          <a:p>
            <a:r>
              <a:rPr lang="pt-BR" dirty="0">
                <a:solidFill>
                  <a:schemeClr val="bg1"/>
                </a:solidFill>
                <a:latin typeface="+mj-lt"/>
              </a:rPr>
              <a:t>1</a:t>
            </a:r>
          </a:p>
          <a:p>
            <a:r>
              <a:rPr lang="pt-BR" dirty="0">
                <a:solidFill>
                  <a:schemeClr val="bg1"/>
                </a:solidFill>
                <a:latin typeface="+mj-lt"/>
              </a:rPr>
              <a:t>2</a:t>
            </a:r>
          </a:p>
          <a:p>
            <a:r>
              <a:rPr lang="pt-BR" dirty="0">
                <a:solidFill>
                  <a:schemeClr val="bg1"/>
                </a:solidFill>
                <a:latin typeface="+mj-lt"/>
              </a:rPr>
              <a:t>3</a:t>
            </a:r>
          </a:p>
          <a:p>
            <a:r>
              <a:rPr lang="pt-BR" dirty="0">
                <a:solidFill>
                  <a:schemeClr val="bg1"/>
                </a:solidFill>
                <a:latin typeface="+mj-lt"/>
              </a:rPr>
              <a:t>4</a:t>
            </a:r>
          </a:p>
          <a:p>
            <a:r>
              <a:rPr lang="pt-BR" dirty="0">
                <a:solidFill>
                  <a:schemeClr val="bg1"/>
                </a:solidFill>
                <a:latin typeface="+mj-lt"/>
              </a:rPr>
              <a:t>5</a:t>
            </a:r>
          </a:p>
          <a:p>
            <a:r>
              <a:rPr lang="pt-BR" dirty="0">
                <a:solidFill>
                  <a:schemeClr val="bg1"/>
                </a:solidFill>
                <a:latin typeface="+mj-lt"/>
              </a:rPr>
              <a:t>6</a:t>
            </a:r>
          </a:p>
          <a:p>
            <a:r>
              <a:rPr lang="pt-BR" dirty="0">
                <a:solidFill>
                  <a:schemeClr val="bg1"/>
                </a:solidFill>
                <a:latin typeface="+mj-lt"/>
              </a:rPr>
              <a:t>7</a:t>
            </a:r>
          </a:p>
          <a:p>
            <a:r>
              <a:rPr lang="pt-BR" dirty="0">
                <a:solidFill>
                  <a:schemeClr val="bg1"/>
                </a:solidFill>
                <a:latin typeface="+mj-lt"/>
              </a:rPr>
              <a:t>8</a:t>
            </a:r>
          </a:p>
          <a:p>
            <a:r>
              <a:rPr lang="pt-BR" dirty="0">
                <a:solidFill>
                  <a:schemeClr val="bg1"/>
                </a:solidFill>
                <a:latin typeface="+mj-lt"/>
              </a:rPr>
              <a:t>9</a:t>
            </a:r>
          </a:p>
          <a:p>
            <a:r>
              <a:rPr lang="pt-BR" dirty="0">
                <a:solidFill>
                  <a:schemeClr val="bg1"/>
                </a:solidFill>
                <a:latin typeface="+mj-lt"/>
              </a:rPr>
              <a:t>10</a:t>
            </a:r>
            <a:endParaRPr lang="en-US" dirty="0">
              <a:solidFill>
                <a:schemeClr val="bg1"/>
              </a:solidFill>
              <a:latin typeface="+mj-lt"/>
            </a:endParaRPr>
          </a:p>
        </p:txBody>
      </p:sp>
      <p:sp>
        <p:nvSpPr>
          <p:cNvPr id="12" name="Rectangle: Top Corners Rounded 6">
            <a:extLst>
              <a:ext uri="{FF2B5EF4-FFF2-40B4-BE49-F238E27FC236}">
                <a16:creationId xmlns:a16="http://schemas.microsoft.com/office/drawing/2014/main" xmlns="" id="{7DE2E865-9E82-412F-B6BA-A643E4B60DC8}"/>
              </a:ext>
            </a:extLst>
          </p:cNvPr>
          <p:cNvSpPr/>
          <p:nvPr/>
        </p:nvSpPr>
        <p:spPr>
          <a:xfrm>
            <a:off x="491363" y="150156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13" name="Rectangle: Top Corners Rounded 7">
            <a:extLst>
              <a:ext uri="{FF2B5EF4-FFF2-40B4-BE49-F238E27FC236}">
                <a16:creationId xmlns:a16="http://schemas.microsoft.com/office/drawing/2014/main" xmlns="" id="{44F07624-C23C-4B43-A144-CB0878CB992A}"/>
              </a:ext>
            </a:extLst>
          </p:cNvPr>
          <p:cNvSpPr/>
          <p:nvPr/>
        </p:nvSpPr>
        <p:spPr>
          <a:xfrm>
            <a:off x="6074572" y="1501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2632750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multiplication table(while loop)</a:t>
            </a:r>
          </a:p>
        </p:txBody>
      </p:sp>
      <p:sp>
        <p:nvSpPr>
          <p:cNvPr id="4" name="Rectangle 3">
            <a:extLst>
              <a:ext uri="{FF2B5EF4-FFF2-40B4-BE49-F238E27FC236}">
                <a16:creationId xmlns:a16="http://schemas.microsoft.com/office/drawing/2014/main" xmlns="" id="{D1398A39-DA79-443A-B149-0FEF04D5E58D}"/>
              </a:ext>
            </a:extLst>
          </p:cNvPr>
          <p:cNvSpPr/>
          <p:nvPr/>
        </p:nvSpPr>
        <p:spPr>
          <a:xfrm>
            <a:off x="991357" y="1830751"/>
            <a:ext cx="6668400" cy="3416320"/>
          </a:xfrm>
          <a:prstGeom prst="rect">
            <a:avLst/>
          </a:prstGeom>
          <a:solidFill>
            <a:schemeClr val="bg1">
              <a:lumMod val="95000"/>
            </a:schemeClr>
          </a:solidFill>
          <a:ln>
            <a:noFill/>
          </a:ln>
        </p:spPr>
        <p:txBody>
          <a:bodyPr wrap="square">
            <a:spAutoFit/>
          </a:bodyPr>
          <a:lstStyle/>
          <a:p>
            <a:r>
              <a:rPr lang="en-US" b="1" dirty="0">
                <a:latin typeface="+mj-lt"/>
              </a:rPr>
              <a:t>#include&lt;</a:t>
            </a:r>
            <a:r>
              <a:rPr lang="en-US" b="1" dirty="0" err="1">
                <a:latin typeface="+mj-lt"/>
              </a:rPr>
              <a:t>stdio.h</a:t>
            </a:r>
            <a:r>
              <a:rPr lang="en-US" b="1" dirty="0">
                <a:latin typeface="+mj-lt"/>
              </a:rPr>
              <a:t>&gt;</a:t>
            </a:r>
          </a:p>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t>
            </a:r>
            <a:r>
              <a:rPr lang="en-US" b="1" dirty="0" err="1">
                <a:latin typeface="+mj-lt"/>
              </a:rPr>
              <a:t>i</a:t>
            </a:r>
            <a:r>
              <a:rPr lang="en-US" b="1" dirty="0">
                <a:latin typeface="+mj-lt"/>
              </a:rPr>
              <a:t>=1,n;</a:t>
            </a:r>
          </a:p>
          <a:p>
            <a:r>
              <a:rPr lang="en-US" b="1" dirty="0">
                <a:latin typeface="+mj-lt"/>
              </a:rPr>
              <a:t>    </a:t>
            </a:r>
            <a:r>
              <a:rPr lang="en-US" b="1" dirty="0" err="1">
                <a:latin typeface="+mj-lt"/>
              </a:rPr>
              <a:t>printf</a:t>
            </a:r>
            <a:r>
              <a:rPr lang="en-US" b="1" dirty="0">
                <a:latin typeface="+mj-lt"/>
              </a:rPr>
              <a:t>("Enter n for multiplication table:");</a:t>
            </a:r>
          </a:p>
          <a:p>
            <a:r>
              <a:rPr lang="en-US" b="1" dirty="0">
                <a:latin typeface="+mj-lt"/>
              </a:rPr>
              <a:t>    </a:t>
            </a:r>
            <a:r>
              <a:rPr lang="en-US" b="1" dirty="0" err="1">
                <a:latin typeface="+mj-lt"/>
              </a:rPr>
              <a:t>scanf</a:t>
            </a:r>
            <a:r>
              <a:rPr lang="en-US" b="1" dirty="0">
                <a:latin typeface="+mj-lt"/>
              </a:rPr>
              <a:t>("%</a:t>
            </a:r>
            <a:r>
              <a:rPr lang="en-US" b="1" dirty="0" err="1">
                <a:latin typeface="+mj-lt"/>
              </a:rPr>
              <a:t>d",&amp;n</a:t>
            </a:r>
            <a:r>
              <a:rPr lang="en-US" b="1" dirty="0">
                <a:latin typeface="+mj-lt"/>
              </a:rPr>
              <a:t>);</a:t>
            </a:r>
          </a:p>
          <a:p>
            <a:r>
              <a:rPr lang="en-US" b="1" dirty="0">
                <a:latin typeface="+mj-lt"/>
              </a:rPr>
              <a:t>    while(</a:t>
            </a:r>
            <a:r>
              <a:rPr lang="en-US" b="1" dirty="0" err="1">
                <a:latin typeface="+mj-lt"/>
              </a:rPr>
              <a:t>i</a:t>
            </a:r>
            <a:r>
              <a:rPr lang="en-US" b="1" dirty="0">
                <a:latin typeface="+mj-lt"/>
              </a:rPr>
              <a:t>&lt;=10)</a:t>
            </a:r>
          </a:p>
          <a:p>
            <a:r>
              <a:rPr lang="en-US" b="1" dirty="0">
                <a:latin typeface="+mj-lt"/>
              </a:rPr>
              <a:t>    {</a:t>
            </a:r>
          </a:p>
          <a:p>
            <a:r>
              <a:rPr lang="en-US" b="1" dirty="0">
                <a:latin typeface="+mj-lt"/>
              </a:rPr>
              <a:t>        </a:t>
            </a:r>
            <a:r>
              <a:rPr lang="en-US" b="1" dirty="0" err="1">
                <a:latin typeface="+mj-lt"/>
              </a:rPr>
              <a:t>printf</a:t>
            </a:r>
            <a:r>
              <a:rPr lang="en-US" b="1" dirty="0">
                <a:latin typeface="+mj-lt"/>
              </a:rPr>
              <a:t>("%d * %d = %d\n",</a:t>
            </a:r>
            <a:r>
              <a:rPr lang="en-US" b="1" dirty="0" err="1">
                <a:latin typeface="+mj-lt"/>
              </a:rPr>
              <a:t>n,i,n</a:t>
            </a:r>
            <a:r>
              <a:rPr lang="en-US" b="1" dirty="0">
                <a:latin typeface="+mj-lt"/>
              </a:rPr>
              <a:t>*</a:t>
            </a:r>
            <a:r>
              <a:rPr lang="en-US" b="1" dirty="0" err="1">
                <a:latin typeface="+mj-lt"/>
              </a:rPr>
              <a:t>i</a:t>
            </a:r>
            <a:r>
              <a:rPr lang="en-US" b="1" dirty="0">
                <a:latin typeface="+mj-lt"/>
              </a:rPr>
              <a:t>);</a:t>
            </a:r>
          </a:p>
          <a:p>
            <a:r>
              <a:rPr lang="en-US" b="1" dirty="0">
                <a:latin typeface="+mj-lt"/>
              </a:rPr>
              <a:t>        </a:t>
            </a:r>
            <a:r>
              <a:rPr lang="en-US" b="1" dirty="0" err="1">
                <a:latin typeface="+mj-lt"/>
              </a:rPr>
              <a:t>i</a:t>
            </a:r>
            <a:r>
              <a:rPr lang="en-US" b="1" dirty="0">
                <a:latin typeface="+mj-lt"/>
              </a:rPr>
              <a:t>=i+1;</a:t>
            </a:r>
          </a:p>
          <a:p>
            <a:r>
              <a:rPr lang="en-US" b="1" dirty="0">
                <a:latin typeface="+mj-lt"/>
              </a:rPr>
              <a:t>    }</a:t>
            </a:r>
          </a:p>
          <a:p>
            <a:r>
              <a:rPr lang="en-US" b="1" dirty="0">
                <a:latin typeface="+mj-lt"/>
              </a:rPr>
              <a:t>}</a:t>
            </a:r>
            <a:endParaRPr lang="en-US" b="1" dirty="0">
              <a:effectLst/>
              <a:latin typeface="+mj-lt"/>
            </a:endParaRPr>
          </a:p>
        </p:txBody>
      </p:sp>
      <p:sp>
        <p:nvSpPr>
          <p:cNvPr id="5" name="Rectangle 4">
            <a:extLst>
              <a:ext uri="{FF2B5EF4-FFF2-40B4-BE49-F238E27FC236}">
                <a16:creationId xmlns:a16="http://schemas.microsoft.com/office/drawing/2014/main" xmlns="" id="{C069A0A8-F683-4712-9714-F0527051DD3B}"/>
              </a:ext>
            </a:extLst>
          </p:cNvPr>
          <p:cNvSpPr/>
          <p:nvPr/>
        </p:nvSpPr>
        <p:spPr>
          <a:xfrm>
            <a:off x="491363" y="1830751"/>
            <a:ext cx="499993" cy="3416320"/>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a:solidFill>
                  <a:schemeClr val="tx1">
                    <a:lumMod val="75000"/>
                    <a:lumOff val="25000"/>
                  </a:schemeClr>
                </a:solidFill>
                <a:latin typeface="+mj-lt"/>
              </a:rPr>
              <a:t>9</a:t>
            </a:r>
          </a:p>
          <a:p>
            <a:pPr algn="r"/>
            <a:r>
              <a:rPr lang="en-US" b="1" dirty="0">
                <a:solidFill>
                  <a:schemeClr val="tx1">
                    <a:lumMod val="75000"/>
                    <a:lumOff val="25000"/>
                  </a:schemeClr>
                </a:solidFill>
                <a:effectLst/>
                <a:latin typeface="+mj-lt"/>
              </a:rPr>
              <a:t>10</a:t>
            </a:r>
          </a:p>
          <a:p>
            <a:pPr algn="r"/>
            <a:r>
              <a:rPr lang="en-US" b="1" dirty="0">
                <a:solidFill>
                  <a:schemeClr val="tx1">
                    <a:lumMod val="75000"/>
                    <a:lumOff val="25000"/>
                  </a:schemeClr>
                </a:solidFill>
                <a:latin typeface="+mj-lt"/>
              </a:rPr>
              <a:t>11</a:t>
            </a:r>
          </a:p>
          <a:p>
            <a:pPr algn="r"/>
            <a:r>
              <a:rPr lang="en-US" b="1" dirty="0">
                <a:solidFill>
                  <a:schemeClr val="tx1">
                    <a:lumMod val="75000"/>
                    <a:lumOff val="25000"/>
                  </a:schemeClr>
                </a:solidFill>
                <a:effectLst/>
                <a:latin typeface="+mj-lt"/>
              </a:rPr>
              <a:t>12</a:t>
            </a:r>
          </a:p>
        </p:txBody>
      </p:sp>
      <p:sp>
        <p:nvSpPr>
          <p:cNvPr id="6" name="Rectangle 5">
            <a:extLst>
              <a:ext uri="{FF2B5EF4-FFF2-40B4-BE49-F238E27FC236}">
                <a16:creationId xmlns:a16="http://schemas.microsoft.com/office/drawing/2014/main" xmlns="" id="{43D3284F-95E2-4F26-9D5F-AAD352CF22BD}"/>
              </a:ext>
            </a:extLst>
          </p:cNvPr>
          <p:cNvSpPr/>
          <p:nvPr/>
        </p:nvSpPr>
        <p:spPr>
          <a:xfrm>
            <a:off x="7876869" y="1830751"/>
            <a:ext cx="3996528" cy="2800767"/>
          </a:xfrm>
          <a:prstGeom prst="rect">
            <a:avLst/>
          </a:prstGeom>
          <a:solidFill>
            <a:schemeClr val="tx1">
              <a:lumMod val="90000"/>
              <a:lumOff val="10000"/>
            </a:schemeClr>
          </a:solidFill>
          <a:ln>
            <a:noFill/>
          </a:ln>
        </p:spPr>
        <p:txBody>
          <a:bodyPr wrap="square">
            <a:spAutoFit/>
          </a:bodyPr>
          <a:lstStyle/>
          <a:p>
            <a:r>
              <a:rPr lang="en-US" sz="1600" dirty="0">
                <a:solidFill>
                  <a:schemeClr val="bg1"/>
                </a:solidFill>
                <a:latin typeface="+mj-lt"/>
              </a:rPr>
              <a:t>Enter n for multiplication table:5</a:t>
            </a:r>
          </a:p>
          <a:p>
            <a:r>
              <a:rPr lang="en-US" sz="1600" dirty="0">
                <a:solidFill>
                  <a:schemeClr val="bg1"/>
                </a:solidFill>
                <a:latin typeface="+mj-lt"/>
              </a:rPr>
              <a:t>5 * 1  = 5</a:t>
            </a:r>
          </a:p>
          <a:p>
            <a:r>
              <a:rPr lang="en-US" sz="1600" dirty="0">
                <a:solidFill>
                  <a:schemeClr val="bg1"/>
                </a:solidFill>
                <a:latin typeface="+mj-lt"/>
              </a:rPr>
              <a:t>5 * 2  = 10</a:t>
            </a:r>
          </a:p>
          <a:p>
            <a:r>
              <a:rPr lang="en-US" sz="1600" dirty="0">
                <a:solidFill>
                  <a:schemeClr val="bg1"/>
                </a:solidFill>
                <a:latin typeface="+mj-lt"/>
              </a:rPr>
              <a:t>5 * 3  = 15</a:t>
            </a:r>
          </a:p>
          <a:p>
            <a:r>
              <a:rPr lang="en-US" sz="1600" dirty="0">
                <a:solidFill>
                  <a:schemeClr val="bg1"/>
                </a:solidFill>
                <a:latin typeface="+mj-lt"/>
              </a:rPr>
              <a:t>5 * 4  = 20</a:t>
            </a:r>
          </a:p>
          <a:p>
            <a:r>
              <a:rPr lang="en-US" sz="1600" dirty="0">
                <a:solidFill>
                  <a:schemeClr val="bg1"/>
                </a:solidFill>
                <a:latin typeface="+mj-lt"/>
              </a:rPr>
              <a:t>5 * 5  = 25</a:t>
            </a:r>
          </a:p>
          <a:p>
            <a:r>
              <a:rPr lang="en-US" sz="1600" dirty="0">
                <a:solidFill>
                  <a:schemeClr val="bg1"/>
                </a:solidFill>
                <a:latin typeface="+mj-lt"/>
              </a:rPr>
              <a:t>5 * 6  = 30</a:t>
            </a:r>
          </a:p>
          <a:p>
            <a:r>
              <a:rPr lang="en-US" sz="1600" dirty="0">
                <a:solidFill>
                  <a:schemeClr val="bg1"/>
                </a:solidFill>
                <a:latin typeface="+mj-lt"/>
              </a:rPr>
              <a:t>5 * 7  = 35</a:t>
            </a:r>
          </a:p>
          <a:p>
            <a:r>
              <a:rPr lang="en-US" sz="1600" dirty="0">
                <a:solidFill>
                  <a:schemeClr val="bg1"/>
                </a:solidFill>
                <a:latin typeface="+mj-lt"/>
              </a:rPr>
              <a:t>5 * 8  = 40</a:t>
            </a:r>
          </a:p>
          <a:p>
            <a:r>
              <a:rPr lang="en-US" sz="1600" dirty="0">
                <a:solidFill>
                  <a:schemeClr val="bg1"/>
                </a:solidFill>
                <a:latin typeface="+mj-lt"/>
              </a:rPr>
              <a:t>5 * 9  = 45</a:t>
            </a:r>
          </a:p>
          <a:p>
            <a:r>
              <a:rPr lang="en-US" sz="1600" dirty="0">
                <a:solidFill>
                  <a:schemeClr val="bg1"/>
                </a:solidFill>
                <a:latin typeface="+mj-lt"/>
              </a:rPr>
              <a:t>5 * 10 = 50</a:t>
            </a:r>
          </a:p>
        </p:txBody>
      </p:sp>
      <p:sp>
        <p:nvSpPr>
          <p:cNvPr id="7" name="Rectangle: Top Corners Rounded 6">
            <a:extLst>
              <a:ext uri="{FF2B5EF4-FFF2-40B4-BE49-F238E27FC236}">
                <a16:creationId xmlns:a16="http://schemas.microsoft.com/office/drawing/2014/main" xmlns="" id="{7DE2E865-9E82-412F-B6BA-A643E4B60DC8}"/>
              </a:ext>
            </a:extLst>
          </p:cNvPr>
          <p:cNvSpPr/>
          <p:nvPr/>
        </p:nvSpPr>
        <p:spPr>
          <a:xfrm>
            <a:off x="491363" y="150156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7876868" y="1501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62121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Sum of 5 numbers entered by user(while loop)</a:t>
            </a:r>
          </a:p>
        </p:txBody>
      </p:sp>
      <p:sp>
        <p:nvSpPr>
          <p:cNvPr id="4" name="Rectangle 3">
            <a:extLst>
              <a:ext uri="{FF2B5EF4-FFF2-40B4-BE49-F238E27FC236}">
                <a16:creationId xmlns:a16="http://schemas.microsoft.com/office/drawing/2014/main" xmlns="" id="{D1398A39-DA79-443A-B149-0FEF04D5E58D}"/>
              </a:ext>
            </a:extLst>
          </p:cNvPr>
          <p:cNvSpPr/>
          <p:nvPr/>
        </p:nvSpPr>
        <p:spPr>
          <a:xfrm>
            <a:off x="991357" y="1830751"/>
            <a:ext cx="6668400" cy="3693319"/>
          </a:xfrm>
          <a:prstGeom prst="rect">
            <a:avLst/>
          </a:prstGeom>
          <a:solidFill>
            <a:schemeClr val="bg1">
              <a:lumMod val="95000"/>
            </a:schemeClr>
          </a:solidFill>
          <a:ln>
            <a:noFill/>
          </a:ln>
        </p:spPr>
        <p:txBody>
          <a:bodyPr wrap="square">
            <a:spAutoFit/>
          </a:bodyPr>
          <a:lstStyle/>
          <a:p>
            <a:r>
              <a:rPr lang="en-US" b="1" dirty="0">
                <a:latin typeface="+mj-lt"/>
              </a:rPr>
              <a:t>#include&lt;</a:t>
            </a:r>
            <a:r>
              <a:rPr lang="en-US" b="1" dirty="0" err="1">
                <a:latin typeface="+mj-lt"/>
              </a:rPr>
              <a:t>stdio.h</a:t>
            </a:r>
            <a:r>
              <a:rPr lang="en-US" b="1" dirty="0">
                <a:latin typeface="+mj-lt"/>
              </a:rPr>
              <a:t>&gt;</a:t>
            </a:r>
          </a:p>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sum=0, </a:t>
            </a:r>
            <a:r>
              <a:rPr lang="en-US" b="1" dirty="0" err="1">
                <a:latin typeface="+mj-lt"/>
              </a:rPr>
              <a:t>i</a:t>
            </a:r>
            <a:r>
              <a:rPr lang="en-US" b="1" dirty="0">
                <a:latin typeface="+mj-lt"/>
              </a:rPr>
              <a:t>=1,n;</a:t>
            </a:r>
          </a:p>
          <a:p>
            <a:r>
              <a:rPr lang="en-US" b="1" dirty="0">
                <a:latin typeface="+mj-lt"/>
              </a:rPr>
              <a:t>    while(</a:t>
            </a:r>
            <a:r>
              <a:rPr lang="en-US" b="1" dirty="0" err="1">
                <a:latin typeface="+mj-lt"/>
              </a:rPr>
              <a:t>i</a:t>
            </a:r>
            <a:r>
              <a:rPr lang="en-US" b="1" dirty="0">
                <a:latin typeface="+mj-lt"/>
              </a:rPr>
              <a:t>&lt;=5)</a:t>
            </a:r>
          </a:p>
          <a:p>
            <a:r>
              <a:rPr lang="en-US" b="1" dirty="0">
                <a:latin typeface="+mj-lt"/>
              </a:rPr>
              <a:t>    {</a:t>
            </a:r>
          </a:p>
          <a:p>
            <a:r>
              <a:rPr lang="en-US" b="1" dirty="0">
                <a:latin typeface="+mj-lt"/>
              </a:rPr>
              <a:t>        </a:t>
            </a:r>
            <a:r>
              <a:rPr lang="en-US" b="1" dirty="0" err="1">
                <a:latin typeface="+mj-lt"/>
              </a:rPr>
              <a:t>printf</a:t>
            </a:r>
            <a:r>
              <a:rPr lang="en-US" b="1" dirty="0">
                <a:latin typeface="+mj-lt"/>
              </a:rPr>
              <a:t>("Enter a number=");</a:t>
            </a:r>
          </a:p>
          <a:p>
            <a:r>
              <a:rPr lang="en-US" b="1" dirty="0">
                <a:latin typeface="+mj-lt"/>
              </a:rPr>
              <a:t>        </a:t>
            </a:r>
            <a:r>
              <a:rPr lang="en-US" b="1" dirty="0" err="1">
                <a:latin typeface="+mj-lt"/>
              </a:rPr>
              <a:t>scanf</a:t>
            </a:r>
            <a:r>
              <a:rPr lang="en-US" b="1" dirty="0">
                <a:latin typeface="+mj-lt"/>
              </a:rPr>
              <a:t>("%</a:t>
            </a:r>
            <a:r>
              <a:rPr lang="en-US" b="1" dirty="0" err="1">
                <a:latin typeface="+mj-lt"/>
              </a:rPr>
              <a:t>d",&amp;n</a:t>
            </a:r>
            <a:r>
              <a:rPr lang="en-US" b="1" dirty="0">
                <a:latin typeface="+mj-lt"/>
              </a:rPr>
              <a:t>);</a:t>
            </a:r>
          </a:p>
          <a:p>
            <a:r>
              <a:rPr lang="en-US" b="1" dirty="0">
                <a:latin typeface="+mj-lt"/>
              </a:rPr>
              <a:t>        sum=</a:t>
            </a:r>
            <a:r>
              <a:rPr lang="en-US" b="1" dirty="0" err="1">
                <a:latin typeface="+mj-lt"/>
              </a:rPr>
              <a:t>sum+n</a:t>
            </a:r>
            <a:r>
              <a:rPr lang="en-US" b="1" dirty="0">
                <a:latin typeface="+mj-lt"/>
              </a:rPr>
              <a:t>;</a:t>
            </a:r>
          </a:p>
          <a:p>
            <a:r>
              <a:rPr lang="en-US" b="1" dirty="0">
                <a:latin typeface="+mj-lt"/>
              </a:rPr>
              <a:t>        </a:t>
            </a:r>
            <a:r>
              <a:rPr lang="en-US" b="1" dirty="0" err="1">
                <a:latin typeface="+mj-lt"/>
              </a:rPr>
              <a:t>i</a:t>
            </a:r>
            <a:r>
              <a:rPr lang="en-US" b="1" dirty="0">
                <a:latin typeface="+mj-lt"/>
              </a:rPr>
              <a:t>=i+1;</a:t>
            </a:r>
          </a:p>
          <a:p>
            <a:r>
              <a:rPr lang="en-US" b="1" dirty="0">
                <a:latin typeface="+mj-lt"/>
              </a:rPr>
              <a:t>    }</a:t>
            </a:r>
          </a:p>
          <a:p>
            <a:r>
              <a:rPr lang="en-US" b="1" dirty="0">
                <a:latin typeface="+mj-lt"/>
              </a:rPr>
              <a:t>    </a:t>
            </a:r>
            <a:r>
              <a:rPr lang="en-US" b="1" dirty="0" err="1">
                <a:latin typeface="+mj-lt"/>
              </a:rPr>
              <a:t>printf</a:t>
            </a:r>
            <a:r>
              <a:rPr lang="en-US" b="1" dirty="0">
                <a:latin typeface="+mj-lt"/>
              </a:rPr>
              <a:t>("Sum is=%</a:t>
            </a:r>
            <a:r>
              <a:rPr lang="en-US" b="1" dirty="0" err="1">
                <a:latin typeface="+mj-lt"/>
              </a:rPr>
              <a:t>d",sum</a:t>
            </a:r>
            <a:r>
              <a:rPr lang="en-US" b="1" dirty="0">
                <a:latin typeface="+mj-lt"/>
              </a:rPr>
              <a:t>);</a:t>
            </a:r>
          </a:p>
          <a:p>
            <a:r>
              <a:rPr lang="en-US" b="1" dirty="0">
                <a:latin typeface="+mj-lt"/>
              </a:rPr>
              <a:t>}</a:t>
            </a:r>
            <a:endParaRPr lang="en-US" b="1" dirty="0">
              <a:effectLst/>
              <a:latin typeface="+mj-lt"/>
            </a:endParaRPr>
          </a:p>
        </p:txBody>
      </p:sp>
      <p:sp>
        <p:nvSpPr>
          <p:cNvPr id="5" name="Rectangle 4">
            <a:extLst>
              <a:ext uri="{FF2B5EF4-FFF2-40B4-BE49-F238E27FC236}">
                <a16:creationId xmlns:a16="http://schemas.microsoft.com/office/drawing/2014/main" xmlns="" id="{C069A0A8-F683-4712-9714-F0527051DD3B}"/>
              </a:ext>
            </a:extLst>
          </p:cNvPr>
          <p:cNvSpPr/>
          <p:nvPr/>
        </p:nvSpPr>
        <p:spPr>
          <a:xfrm>
            <a:off x="491363" y="1830751"/>
            <a:ext cx="499993" cy="3693319"/>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a:solidFill>
                  <a:schemeClr val="tx1">
                    <a:lumMod val="75000"/>
                    <a:lumOff val="25000"/>
                  </a:schemeClr>
                </a:solidFill>
                <a:latin typeface="+mj-lt"/>
              </a:rPr>
              <a:t>9</a:t>
            </a:r>
          </a:p>
          <a:p>
            <a:pPr algn="r"/>
            <a:r>
              <a:rPr lang="en-US" b="1" dirty="0">
                <a:solidFill>
                  <a:schemeClr val="tx1">
                    <a:lumMod val="75000"/>
                    <a:lumOff val="25000"/>
                  </a:schemeClr>
                </a:solidFill>
                <a:effectLst/>
                <a:latin typeface="+mj-lt"/>
              </a:rPr>
              <a:t>10</a:t>
            </a:r>
          </a:p>
          <a:p>
            <a:pPr algn="r"/>
            <a:r>
              <a:rPr lang="en-US" b="1" dirty="0">
                <a:solidFill>
                  <a:schemeClr val="tx1">
                    <a:lumMod val="75000"/>
                    <a:lumOff val="25000"/>
                  </a:schemeClr>
                </a:solidFill>
                <a:latin typeface="+mj-lt"/>
              </a:rPr>
              <a:t>11</a:t>
            </a:r>
          </a:p>
          <a:p>
            <a:pPr algn="r"/>
            <a:r>
              <a:rPr lang="en-US" b="1" dirty="0">
                <a:solidFill>
                  <a:schemeClr val="tx1">
                    <a:lumMod val="75000"/>
                    <a:lumOff val="25000"/>
                  </a:schemeClr>
                </a:solidFill>
                <a:effectLst/>
                <a:latin typeface="+mj-lt"/>
              </a:rPr>
              <a:t>12</a:t>
            </a:r>
          </a:p>
          <a:p>
            <a:pPr algn="r"/>
            <a:r>
              <a:rPr lang="en-US" b="1" dirty="0">
                <a:solidFill>
                  <a:schemeClr val="tx1">
                    <a:lumMod val="75000"/>
                    <a:lumOff val="25000"/>
                  </a:schemeClr>
                </a:solidFill>
                <a:latin typeface="+mj-lt"/>
              </a:rPr>
              <a:t>13</a:t>
            </a:r>
            <a:endParaRPr lang="en-US" b="1" dirty="0">
              <a:solidFill>
                <a:schemeClr val="tx1">
                  <a:lumMod val="75000"/>
                  <a:lumOff val="25000"/>
                </a:schemeClr>
              </a:solidFill>
              <a:effectLst/>
              <a:latin typeface="+mj-lt"/>
            </a:endParaRPr>
          </a:p>
        </p:txBody>
      </p:sp>
      <p:sp>
        <p:nvSpPr>
          <p:cNvPr id="6" name="Rectangle 5">
            <a:extLst>
              <a:ext uri="{FF2B5EF4-FFF2-40B4-BE49-F238E27FC236}">
                <a16:creationId xmlns:a16="http://schemas.microsoft.com/office/drawing/2014/main" xmlns="" id="{43D3284F-95E2-4F26-9D5F-AAD352CF22BD}"/>
              </a:ext>
            </a:extLst>
          </p:cNvPr>
          <p:cNvSpPr/>
          <p:nvPr/>
        </p:nvSpPr>
        <p:spPr>
          <a:xfrm>
            <a:off x="7876869" y="1830751"/>
            <a:ext cx="3996528" cy="1569660"/>
          </a:xfrm>
          <a:prstGeom prst="rect">
            <a:avLst/>
          </a:prstGeom>
          <a:solidFill>
            <a:schemeClr val="tx1">
              <a:lumMod val="90000"/>
              <a:lumOff val="10000"/>
            </a:schemeClr>
          </a:solidFill>
          <a:ln>
            <a:noFill/>
          </a:ln>
        </p:spPr>
        <p:txBody>
          <a:bodyPr wrap="square">
            <a:spAutoFit/>
          </a:bodyPr>
          <a:lstStyle/>
          <a:p>
            <a:r>
              <a:rPr lang="en-US" sz="1600" dirty="0">
                <a:solidFill>
                  <a:schemeClr val="bg1"/>
                </a:solidFill>
                <a:latin typeface="+mj-lt"/>
              </a:rPr>
              <a:t>Enter a number=10</a:t>
            </a:r>
          </a:p>
          <a:p>
            <a:r>
              <a:rPr lang="en-US" sz="1600" dirty="0">
                <a:solidFill>
                  <a:schemeClr val="bg1"/>
                </a:solidFill>
                <a:latin typeface="+mj-lt"/>
              </a:rPr>
              <a:t>Enter a number=20</a:t>
            </a:r>
          </a:p>
          <a:p>
            <a:r>
              <a:rPr lang="en-US" sz="1600" dirty="0">
                <a:solidFill>
                  <a:schemeClr val="bg1"/>
                </a:solidFill>
                <a:latin typeface="+mj-lt"/>
              </a:rPr>
              <a:t>Enter a number=30</a:t>
            </a:r>
          </a:p>
          <a:p>
            <a:r>
              <a:rPr lang="en-US" sz="1600" dirty="0">
                <a:solidFill>
                  <a:schemeClr val="bg1"/>
                </a:solidFill>
                <a:latin typeface="+mj-lt"/>
              </a:rPr>
              <a:t>Enter a number=40</a:t>
            </a:r>
          </a:p>
          <a:p>
            <a:r>
              <a:rPr lang="en-US" sz="1600" dirty="0">
                <a:solidFill>
                  <a:schemeClr val="bg1"/>
                </a:solidFill>
                <a:latin typeface="+mj-lt"/>
              </a:rPr>
              <a:t>Enter a number=50</a:t>
            </a:r>
          </a:p>
          <a:p>
            <a:r>
              <a:rPr lang="en-US" sz="1600" dirty="0">
                <a:solidFill>
                  <a:schemeClr val="bg1"/>
                </a:solidFill>
                <a:latin typeface="+mj-lt"/>
              </a:rPr>
              <a:t>Sum is=150</a:t>
            </a:r>
          </a:p>
        </p:txBody>
      </p:sp>
      <p:sp>
        <p:nvSpPr>
          <p:cNvPr id="7" name="Rectangle: Top Corners Rounded 6">
            <a:extLst>
              <a:ext uri="{FF2B5EF4-FFF2-40B4-BE49-F238E27FC236}">
                <a16:creationId xmlns:a16="http://schemas.microsoft.com/office/drawing/2014/main" xmlns="" id="{7DE2E865-9E82-412F-B6BA-A643E4B60DC8}"/>
              </a:ext>
            </a:extLst>
          </p:cNvPr>
          <p:cNvSpPr/>
          <p:nvPr/>
        </p:nvSpPr>
        <p:spPr>
          <a:xfrm>
            <a:off x="491363" y="150156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7876868" y="1501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178756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and Logic</a:t>
            </a:r>
          </a:p>
        </p:txBody>
      </p:sp>
      <p:sp>
        <p:nvSpPr>
          <p:cNvPr id="4" name="Content Placeholder 2"/>
          <p:cNvSpPr>
            <a:spLocks noGrp="1"/>
          </p:cNvSpPr>
          <p:nvPr>
            <p:ph idx="1"/>
          </p:nvPr>
        </p:nvSpPr>
        <p:spPr>
          <a:xfrm>
            <a:off x="6637760" y="1397579"/>
            <a:ext cx="4398540" cy="2012712"/>
          </a:xfrm>
          <a:solidFill>
            <a:schemeClr val="bg1">
              <a:lumMod val="95000"/>
            </a:schemeClr>
          </a:solidFill>
        </p:spPr>
        <p:txBody>
          <a:bodyPr/>
          <a:lstStyle/>
          <a:p>
            <a:pPr marL="457200" indent="-457200">
              <a:buFont typeface="+mj-lt"/>
              <a:buAutoNum type="arabicPeriod"/>
            </a:pPr>
            <a:r>
              <a:rPr lang="en-US" sz="2000" dirty="0">
                <a:latin typeface="+mj-lt"/>
              </a:rPr>
              <a:t>Breath control </a:t>
            </a:r>
          </a:p>
          <a:p>
            <a:pPr marL="457200" indent="-457200">
              <a:buFont typeface="+mj-lt"/>
              <a:buAutoNum type="arabicPeriod"/>
            </a:pPr>
            <a:r>
              <a:rPr lang="en-US" sz="2000" dirty="0">
                <a:latin typeface="+mj-lt"/>
              </a:rPr>
              <a:t>Kicking legs</a:t>
            </a:r>
          </a:p>
          <a:p>
            <a:pPr marL="457200" indent="-457200">
              <a:buFont typeface="+mj-lt"/>
              <a:buAutoNum type="arabicPeriod"/>
            </a:pPr>
            <a:r>
              <a:rPr lang="en-US" sz="2000" dirty="0">
                <a:latin typeface="+mj-lt"/>
              </a:rPr>
              <a:t>Back stroke with arms</a:t>
            </a:r>
          </a:p>
          <a:p>
            <a:pPr marL="457200" indent="-457200">
              <a:buFont typeface="+mj-lt"/>
              <a:buAutoNum type="arabicPeriod"/>
            </a:pPr>
            <a:r>
              <a:rPr lang="en-US" sz="2000" dirty="0">
                <a:latin typeface="+mj-lt"/>
              </a:rPr>
              <a:t>Front stroke with arms</a:t>
            </a:r>
          </a:p>
          <a:p>
            <a:pPr marL="457200" indent="-457200">
              <a:buFont typeface="+mj-lt"/>
              <a:buAutoNum type="arabicPeriod"/>
            </a:pPr>
            <a:r>
              <a:rPr lang="en-US" sz="2000" dirty="0">
                <a:latin typeface="+mj-lt"/>
              </a:rPr>
              <a:t>Crawling in water</a:t>
            </a:r>
            <a:endParaRPr lang="en-IN" sz="2000" dirty="0">
              <a:latin typeface="+mj-lt"/>
            </a:endParaRPr>
          </a:p>
        </p:txBody>
      </p:sp>
      <p:sp>
        <p:nvSpPr>
          <p:cNvPr id="5" name="Rectangle: Top Corners Rounded 6">
            <a:extLst>
              <a:ext uri="{FF2B5EF4-FFF2-40B4-BE49-F238E27FC236}">
                <a16:creationId xmlns:a16="http://schemas.microsoft.com/office/drawing/2014/main" xmlns="" id="{7DE2E865-9E82-412F-B6BA-A643E4B60DC8}"/>
              </a:ext>
            </a:extLst>
          </p:cNvPr>
          <p:cNvSpPr/>
          <p:nvPr/>
        </p:nvSpPr>
        <p:spPr>
          <a:xfrm>
            <a:off x="6637759" y="1068395"/>
            <a:ext cx="173153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Swimming Rules</a:t>
            </a:r>
          </a:p>
        </p:txBody>
      </p:sp>
      <p:sp>
        <p:nvSpPr>
          <p:cNvPr id="6" name="Content Placeholder 2"/>
          <p:cNvSpPr txBox="1">
            <a:spLocks/>
          </p:cNvSpPr>
          <p:nvPr/>
        </p:nvSpPr>
        <p:spPr>
          <a:xfrm>
            <a:off x="871960" y="4096671"/>
            <a:ext cx="4398540" cy="1505640"/>
          </a:xfrm>
          <a:prstGeom prst="rect">
            <a:avLst/>
          </a:prstGeom>
          <a:solidFill>
            <a:srgbClr val="373737"/>
          </a:solidFill>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800" b="1" dirty="0">
                <a:solidFill>
                  <a:srgbClr val="569CD6"/>
                </a:solidFill>
                <a:latin typeface="+mj-lt"/>
              </a:rPr>
              <a:t>while</a:t>
            </a:r>
            <a:r>
              <a:rPr lang="en-US" sz="1800" b="1" dirty="0">
                <a:solidFill>
                  <a:srgbClr val="D4D4D4"/>
                </a:solidFill>
                <a:latin typeface="+mj-lt"/>
              </a:rPr>
              <a:t>(condition)</a:t>
            </a:r>
          </a:p>
          <a:p>
            <a:pPr marL="0" indent="0">
              <a:lnSpc>
                <a:spcPct val="100000"/>
              </a:lnSpc>
              <a:spcBef>
                <a:spcPts val="0"/>
              </a:spcBef>
              <a:buNone/>
            </a:pPr>
            <a:r>
              <a:rPr lang="en-US" sz="1800" b="1" dirty="0">
                <a:solidFill>
                  <a:srgbClr val="D4D4D4"/>
                </a:solidFill>
                <a:latin typeface="+mj-lt"/>
              </a:rPr>
              <a:t>{</a:t>
            </a:r>
          </a:p>
          <a:p>
            <a:pPr marL="0" indent="0">
              <a:lnSpc>
                <a:spcPct val="100000"/>
              </a:lnSpc>
              <a:spcBef>
                <a:spcPts val="0"/>
              </a:spcBef>
              <a:buNone/>
            </a:pPr>
            <a:r>
              <a:rPr lang="en-US" sz="1800" b="1" dirty="0">
                <a:solidFill>
                  <a:srgbClr val="D4D4D4"/>
                </a:solidFill>
                <a:latin typeface="+mj-lt"/>
              </a:rPr>
              <a:t>    </a:t>
            </a:r>
            <a:r>
              <a:rPr lang="en-US" sz="1800" b="1" dirty="0">
                <a:solidFill>
                  <a:srgbClr val="6A9955"/>
                </a:solidFill>
                <a:latin typeface="+mj-lt"/>
              </a:rPr>
              <a:t>// Body of the while</a:t>
            </a:r>
            <a:endParaRPr lang="en-US" sz="1800" b="1" dirty="0">
              <a:solidFill>
                <a:srgbClr val="D4D4D4"/>
              </a:solidFill>
              <a:latin typeface="+mj-lt"/>
            </a:endParaRPr>
          </a:p>
          <a:p>
            <a:pPr marL="0" indent="0">
              <a:lnSpc>
                <a:spcPct val="100000"/>
              </a:lnSpc>
              <a:spcBef>
                <a:spcPts val="0"/>
              </a:spcBef>
              <a:buNone/>
            </a:pPr>
            <a:r>
              <a:rPr lang="en-US" sz="1800" b="1" dirty="0">
                <a:solidFill>
                  <a:srgbClr val="D4D4D4"/>
                </a:solidFill>
                <a:latin typeface="+mj-lt"/>
              </a:rPr>
              <a:t>    </a:t>
            </a:r>
            <a:r>
              <a:rPr lang="en-US" sz="1800" b="1" dirty="0">
                <a:solidFill>
                  <a:srgbClr val="6A9955"/>
                </a:solidFill>
                <a:latin typeface="+mj-lt"/>
              </a:rPr>
              <a:t>// true part</a:t>
            </a:r>
            <a:endParaRPr lang="en-US" sz="1800" b="1" dirty="0">
              <a:solidFill>
                <a:srgbClr val="D4D4D4"/>
              </a:solidFill>
              <a:latin typeface="+mj-lt"/>
            </a:endParaRPr>
          </a:p>
          <a:p>
            <a:pPr marL="0" indent="0">
              <a:lnSpc>
                <a:spcPct val="100000"/>
              </a:lnSpc>
              <a:spcBef>
                <a:spcPts val="0"/>
              </a:spcBef>
              <a:buNone/>
            </a:pPr>
            <a:r>
              <a:rPr lang="en-US" sz="1800" b="1" dirty="0">
                <a:solidFill>
                  <a:srgbClr val="D4D4D4"/>
                </a:solidFill>
                <a:latin typeface="+mj-lt"/>
              </a:rPr>
              <a:t>}</a:t>
            </a:r>
            <a:endParaRPr lang="en-US" sz="1800" b="1" dirty="0">
              <a:solidFill>
                <a:srgbClr val="D4D4D4"/>
              </a:solidFill>
              <a:effectLst/>
              <a:latin typeface="+mj-lt"/>
            </a:endParaRPr>
          </a:p>
        </p:txBody>
      </p:sp>
      <p:sp>
        <p:nvSpPr>
          <p:cNvPr id="7" name="Rectangle: Top Corners Rounded 6">
            <a:extLst>
              <a:ext uri="{FF2B5EF4-FFF2-40B4-BE49-F238E27FC236}">
                <a16:creationId xmlns:a16="http://schemas.microsoft.com/office/drawing/2014/main" xmlns="" id="{7DE2E865-9E82-412F-B6BA-A643E4B60DC8}"/>
              </a:ext>
            </a:extLst>
          </p:cNvPr>
          <p:cNvSpPr/>
          <p:nvPr/>
        </p:nvSpPr>
        <p:spPr>
          <a:xfrm>
            <a:off x="871958" y="3767487"/>
            <a:ext cx="108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Syntax</a:t>
            </a:r>
          </a:p>
        </p:txBody>
      </p:sp>
      <p:sp>
        <p:nvSpPr>
          <p:cNvPr id="8" name="Content Placeholder 2"/>
          <p:cNvSpPr txBox="1">
            <a:spLocks/>
          </p:cNvSpPr>
          <p:nvPr/>
        </p:nvSpPr>
        <p:spPr>
          <a:xfrm>
            <a:off x="6637760" y="4096670"/>
            <a:ext cx="4398540" cy="1764000"/>
          </a:xfrm>
          <a:prstGeom prst="rect">
            <a:avLst/>
          </a:prstGeom>
          <a:solidFill>
            <a:srgbClr val="373737"/>
          </a:solidFill>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nn-NO" sz="1800" b="1" dirty="0">
                <a:solidFill>
                  <a:srgbClr val="569CD6"/>
                </a:solidFill>
                <a:latin typeface="+mj-lt"/>
              </a:rPr>
              <a:t>int</a:t>
            </a:r>
            <a:r>
              <a:rPr lang="nn-NO" sz="1800" b="1" dirty="0">
                <a:solidFill>
                  <a:srgbClr val="D4D4D4"/>
                </a:solidFill>
                <a:latin typeface="+mj-lt"/>
              </a:rPr>
              <a:t> i = </a:t>
            </a:r>
            <a:r>
              <a:rPr lang="nn-NO" sz="1800" b="1" dirty="0">
                <a:solidFill>
                  <a:srgbClr val="B5CEA8"/>
                </a:solidFill>
                <a:latin typeface="+mj-lt"/>
              </a:rPr>
              <a:t>1</a:t>
            </a:r>
            <a:r>
              <a:rPr lang="nn-NO" sz="1800" b="1" dirty="0">
                <a:solidFill>
                  <a:srgbClr val="D4D4D4"/>
                </a:solidFill>
                <a:latin typeface="+mj-lt"/>
              </a:rPr>
              <a:t>;</a:t>
            </a:r>
          </a:p>
          <a:p>
            <a:pPr marL="0" indent="0">
              <a:lnSpc>
                <a:spcPct val="100000"/>
              </a:lnSpc>
              <a:spcBef>
                <a:spcPts val="0"/>
              </a:spcBef>
              <a:buNone/>
            </a:pPr>
            <a:r>
              <a:rPr lang="nn-NO" sz="1800" b="1" dirty="0">
                <a:solidFill>
                  <a:srgbClr val="569CD6"/>
                </a:solidFill>
                <a:latin typeface="+mj-lt"/>
              </a:rPr>
              <a:t>while</a:t>
            </a:r>
            <a:r>
              <a:rPr lang="nn-NO" sz="1800" b="1" dirty="0">
                <a:solidFill>
                  <a:srgbClr val="D4D4D4"/>
                </a:solidFill>
                <a:latin typeface="+mj-lt"/>
              </a:rPr>
              <a:t> (i &lt;= </a:t>
            </a:r>
            <a:r>
              <a:rPr lang="nn-NO" sz="1800" b="1" dirty="0">
                <a:solidFill>
                  <a:srgbClr val="B5CEA8"/>
                </a:solidFill>
                <a:latin typeface="+mj-lt"/>
              </a:rPr>
              <a:t>5</a:t>
            </a:r>
            <a:r>
              <a:rPr lang="nn-NO" sz="1800" b="1" dirty="0">
                <a:solidFill>
                  <a:srgbClr val="D4D4D4"/>
                </a:solidFill>
                <a:latin typeface="+mj-lt"/>
              </a:rPr>
              <a:t>)</a:t>
            </a:r>
          </a:p>
          <a:p>
            <a:pPr marL="0" indent="0">
              <a:lnSpc>
                <a:spcPct val="100000"/>
              </a:lnSpc>
              <a:spcBef>
                <a:spcPts val="0"/>
              </a:spcBef>
              <a:buNone/>
            </a:pPr>
            <a:r>
              <a:rPr lang="nn-NO" sz="1800" b="1" dirty="0">
                <a:solidFill>
                  <a:srgbClr val="D4D4D4"/>
                </a:solidFill>
                <a:latin typeface="+mj-lt"/>
              </a:rPr>
              <a:t>{</a:t>
            </a:r>
          </a:p>
          <a:p>
            <a:pPr marL="0" indent="0">
              <a:lnSpc>
                <a:spcPct val="100000"/>
              </a:lnSpc>
              <a:spcBef>
                <a:spcPts val="0"/>
              </a:spcBef>
              <a:buNone/>
            </a:pPr>
            <a:r>
              <a:rPr lang="nn-NO" sz="1800" b="1" dirty="0">
                <a:solidFill>
                  <a:srgbClr val="D4D4D4"/>
                </a:solidFill>
                <a:latin typeface="+mj-lt"/>
              </a:rPr>
              <a:t>    printf(</a:t>
            </a:r>
            <a:r>
              <a:rPr lang="nn-NO" sz="1800" b="1" dirty="0">
                <a:solidFill>
                  <a:srgbClr val="CE9178"/>
                </a:solidFill>
                <a:latin typeface="+mj-lt"/>
              </a:rPr>
              <a:t>"%d\n"</a:t>
            </a:r>
            <a:r>
              <a:rPr lang="nn-NO" sz="1800" b="1" dirty="0">
                <a:solidFill>
                  <a:srgbClr val="D4D4D4"/>
                </a:solidFill>
                <a:latin typeface="+mj-lt"/>
              </a:rPr>
              <a:t>, i);</a:t>
            </a:r>
          </a:p>
          <a:p>
            <a:pPr marL="0" indent="0">
              <a:lnSpc>
                <a:spcPct val="100000"/>
              </a:lnSpc>
              <a:spcBef>
                <a:spcPts val="0"/>
              </a:spcBef>
              <a:buNone/>
            </a:pPr>
            <a:r>
              <a:rPr lang="nn-NO" sz="1800" b="1" dirty="0">
                <a:solidFill>
                  <a:srgbClr val="D4D4D4"/>
                </a:solidFill>
                <a:latin typeface="+mj-lt"/>
              </a:rPr>
              <a:t>    i=i+</a:t>
            </a:r>
            <a:r>
              <a:rPr lang="nn-NO" sz="1800" b="1" dirty="0">
                <a:solidFill>
                  <a:srgbClr val="B5CEA8"/>
                </a:solidFill>
                <a:latin typeface="+mj-lt"/>
              </a:rPr>
              <a:t>1</a:t>
            </a:r>
            <a:r>
              <a:rPr lang="nn-NO" sz="1800" b="1" dirty="0">
                <a:solidFill>
                  <a:srgbClr val="D4D4D4"/>
                </a:solidFill>
                <a:latin typeface="+mj-lt"/>
              </a:rPr>
              <a:t>;</a:t>
            </a:r>
          </a:p>
          <a:p>
            <a:pPr marL="0" indent="0">
              <a:lnSpc>
                <a:spcPct val="100000"/>
              </a:lnSpc>
              <a:spcBef>
                <a:spcPts val="0"/>
              </a:spcBef>
              <a:buNone/>
            </a:pPr>
            <a:r>
              <a:rPr lang="nn-NO" sz="1800" b="1" dirty="0">
                <a:solidFill>
                  <a:srgbClr val="D4D4D4"/>
                </a:solidFill>
                <a:latin typeface="+mj-lt"/>
              </a:rPr>
              <a:t>}</a:t>
            </a:r>
            <a:endParaRPr lang="nn-NO" sz="1800" b="1" dirty="0">
              <a:solidFill>
                <a:srgbClr val="D4D4D4"/>
              </a:solidFill>
              <a:effectLst/>
              <a:latin typeface="+mj-lt"/>
            </a:endParaRPr>
          </a:p>
        </p:txBody>
      </p:sp>
      <p:sp>
        <p:nvSpPr>
          <p:cNvPr id="9" name="Rectangle: Top Corners Rounded 6">
            <a:extLst>
              <a:ext uri="{FF2B5EF4-FFF2-40B4-BE49-F238E27FC236}">
                <a16:creationId xmlns:a16="http://schemas.microsoft.com/office/drawing/2014/main" xmlns="" id="{7DE2E865-9E82-412F-B6BA-A643E4B60DC8}"/>
              </a:ext>
            </a:extLst>
          </p:cNvPr>
          <p:cNvSpPr/>
          <p:nvPr/>
        </p:nvSpPr>
        <p:spPr>
          <a:xfrm>
            <a:off x="6637758" y="3767487"/>
            <a:ext cx="108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Logic</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958" y="1422791"/>
            <a:ext cx="2983914" cy="2014142"/>
          </a:xfrm>
          <a:prstGeom prst="rect">
            <a:avLst/>
          </a:prstGeom>
        </p:spPr>
      </p:pic>
      <p:sp>
        <p:nvSpPr>
          <p:cNvPr id="11" name="Rectangle: Top Corners Rounded 6">
            <a:extLst>
              <a:ext uri="{FF2B5EF4-FFF2-40B4-BE49-F238E27FC236}">
                <a16:creationId xmlns:a16="http://schemas.microsoft.com/office/drawing/2014/main" xmlns="" id="{7DE2E865-9E82-412F-B6BA-A643E4B60DC8}"/>
              </a:ext>
            </a:extLst>
          </p:cNvPr>
          <p:cNvSpPr/>
          <p:nvPr/>
        </p:nvSpPr>
        <p:spPr>
          <a:xfrm>
            <a:off x="871958" y="1085409"/>
            <a:ext cx="100584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To Swim</a:t>
            </a:r>
          </a:p>
        </p:txBody>
      </p:sp>
    </p:spTree>
    <p:extLst>
      <p:ext uri="{BB962C8B-B14F-4D97-AF65-F5344CB8AC3E}">
        <p14:creationId xmlns:p14="http://schemas.microsoft.com/office/powerpoint/2010/main" val="360311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2" end="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P spid="7" grpId="0" animBg="1"/>
      <p:bldP spid="8" grpId="0" animBg="1"/>
      <p:bldP spid="9" grpId="0" animBg="1"/>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build logic? Step-1 </a:t>
            </a:r>
          </a:p>
        </p:txBody>
      </p:sp>
      <p:sp>
        <p:nvSpPr>
          <p:cNvPr id="3" name="Content Placeholder 2"/>
          <p:cNvSpPr>
            <a:spLocks noGrp="1"/>
          </p:cNvSpPr>
          <p:nvPr>
            <p:ph idx="1"/>
          </p:nvPr>
        </p:nvSpPr>
        <p:spPr/>
        <p:txBody>
          <a:bodyPr/>
          <a:lstStyle/>
          <a:p>
            <a:r>
              <a:rPr lang="en-US" b="1" dirty="0">
                <a:solidFill>
                  <a:srgbClr val="C00000"/>
                </a:solidFill>
              </a:rPr>
              <a:t>Step 1: Understand the problem statement</a:t>
            </a:r>
          </a:p>
          <a:p>
            <a:pPr marL="1420813" indent="-342900"/>
            <a:r>
              <a:rPr lang="en-US" sz="2000" dirty="0"/>
              <a:t>e.g. Write a program to find factors of a number.</a:t>
            </a:r>
          </a:p>
          <a:p>
            <a:pPr marL="1420813" indent="-342900"/>
            <a:r>
              <a:rPr lang="en-US" sz="2000" dirty="0"/>
              <a:t>Run following questions through mind</a:t>
            </a:r>
          </a:p>
          <a:p>
            <a:r>
              <a:rPr lang="en-US" dirty="0">
                <a:solidFill>
                  <a:srgbClr val="C00000"/>
                </a:solidFill>
              </a:rPr>
              <a:t>What is the factor of a number?</a:t>
            </a:r>
          </a:p>
          <a:p>
            <a:pPr marL="900112" lvl="1" indent="-342900"/>
            <a:r>
              <a:rPr lang="en-US" sz="1800" dirty="0"/>
              <a:t>Factor is a number that divides another number evenly with no remainder.</a:t>
            </a:r>
          </a:p>
          <a:p>
            <a:pPr marL="900112" lvl="1" indent="-342900"/>
            <a:r>
              <a:rPr lang="en-US" sz="1800" dirty="0"/>
              <a:t>For example, 1,2,3,4,6,12 are factors of 12.</a:t>
            </a:r>
          </a:p>
          <a:p>
            <a:r>
              <a:rPr lang="en-US" dirty="0">
                <a:solidFill>
                  <a:srgbClr val="C00000"/>
                </a:solidFill>
              </a:rPr>
              <a:t>How many variables needed? What should be their data types?(Inputs/Outputs) </a:t>
            </a:r>
          </a:p>
          <a:p>
            <a:pPr marL="900112" lvl="1" indent="-342900"/>
            <a:r>
              <a:rPr lang="en-US" sz="1800" dirty="0"/>
              <a:t>To get number from user we need variable </a:t>
            </a:r>
            <a:r>
              <a:rPr lang="en-US" sz="1800" b="1" dirty="0">
                <a:solidFill>
                  <a:srgbClr val="C00000"/>
                </a:solidFill>
                <a:latin typeface="+mj-lt"/>
              </a:rPr>
              <a:t>n</a:t>
            </a:r>
            <a:r>
              <a:rPr lang="en-US" sz="1800" dirty="0"/>
              <a:t>.</a:t>
            </a:r>
          </a:p>
          <a:p>
            <a:pPr marL="900112" lvl="1" indent="-342900"/>
            <a:r>
              <a:rPr lang="en-US" sz="1800" dirty="0"/>
              <a:t>Now we need to divide </a:t>
            </a:r>
            <a:r>
              <a:rPr lang="en-US" sz="1800" b="1" dirty="0">
                <a:solidFill>
                  <a:srgbClr val="C00000"/>
                </a:solidFill>
                <a:latin typeface="+mj-lt"/>
              </a:rPr>
              <a:t>n</a:t>
            </a:r>
            <a:r>
              <a:rPr lang="en-US" sz="1800" dirty="0"/>
              <a:t> with 1,2,3,...,n. For this we will declare a loop variable </a:t>
            </a:r>
            <a:r>
              <a:rPr lang="en-US" sz="1800" b="1" dirty="0" err="1">
                <a:solidFill>
                  <a:srgbClr val="C00000"/>
                </a:solidFill>
                <a:latin typeface="Consolas" panose="020B0609020204030204" pitchFamily="49" charset="0"/>
              </a:rPr>
              <a:t>i</a:t>
            </a:r>
            <a:r>
              <a:rPr lang="en-US" sz="1800" dirty="0"/>
              <a:t> initialized as 1.</a:t>
            </a:r>
          </a:p>
          <a:p>
            <a:pPr marL="900112" lvl="1" indent="-342900"/>
            <a:r>
              <a:rPr lang="en-US" sz="1800" dirty="0"/>
              <a:t>Both variables should be of </a:t>
            </a:r>
            <a:r>
              <a:rPr lang="en-US" sz="1800" dirty="0">
                <a:solidFill>
                  <a:srgbClr val="C00000"/>
                </a:solidFill>
                <a:latin typeface="+mj-lt"/>
              </a:rPr>
              <a:t>integer </a:t>
            </a:r>
            <a:r>
              <a:rPr lang="en-US" sz="1800" dirty="0"/>
              <a:t>data type.</a:t>
            </a:r>
          </a:p>
          <a:p>
            <a:r>
              <a:rPr lang="en-US" dirty="0">
                <a:solidFill>
                  <a:srgbClr val="C00000"/>
                </a:solidFill>
              </a:rPr>
              <a:t>What control structure you require?</a:t>
            </a:r>
          </a:p>
          <a:p>
            <a:pPr marL="900112" lvl="1" indent="-342900"/>
            <a:r>
              <a:rPr lang="en-US" sz="1800" dirty="0"/>
              <a:t>First we need </a:t>
            </a:r>
            <a:r>
              <a:rPr lang="en-US" sz="1800" dirty="0">
                <a:solidFill>
                  <a:srgbClr val="C00000"/>
                </a:solidFill>
                <a:latin typeface="+mj-lt"/>
              </a:rPr>
              <a:t>a</a:t>
            </a:r>
            <a:r>
              <a:rPr lang="en-US" sz="1800" dirty="0">
                <a:solidFill>
                  <a:srgbClr val="92D050"/>
                </a:solidFill>
                <a:latin typeface="Consolas" panose="020B0609020204030204" pitchFamily="49" charset="0"/>
              </a:rPr>
              <a:t> </a:t>
            </a:r>
            <a:r>
              <a:rPr lang="en-US" sz="1800" dirty="0">
                <a:solidFill>
                  <a:srgbClr val="C00000"/>
                </a:solidFill>
                <a:latin typeface="+mj-lt"/>
              </a:rPr>
              <a:t>loop </a:t>
            </a:r>
            <a:r>
              <a:rPr lang="en-US" sz="1800" dirty="0"/>
              <a:t>to divide </a:t>
            </a:r>
            <a:r>
              <a:rPr lang="en-US" sz="1800" b="1" dirty="0">
                <a:solidFill>
                  <a:srgbClr val="C00000"/>
                </a:solidFill>
                <a:latin typeface="+mj-lt"/>
              </a:rPr>
              <a:t>n</a:t>
            </a:r>
            <a:r>
              <a:rPr lang="en-US" sz="1800" dirty="0"/>
              <a:t> by 1,2,3,…,n, loop will start from 1 and ends at </a:t>
            </a:r>
            <a:r>
              <a:rPr lang="en-US" sz="1800" b="1" dirty="0">
                <a:solidFill>
                  <a:srgbClr val="C00000"/>
                </a:solidFill>
                <a:latin typeface="Consolas" panose="020B0609020204030204" pitchFamily="49" charset="0"/>
              </a:rPr>
              <a:t>n</a:t>
            </a:r>
            <a:r>
              <a:rPr lang="en-US" sz="1800" dirty="0">
                <a:solidFill>
                  <a:srgbClr val="C00000"/>
                </a:solidFill>
              </a:rPr>
              <a:t>.</a:t>
            </a:r>
          </a:p>
          <a:p>
            <a:pPr marL="900112" lvl="1" indent="-342900"/>
            <a:r>
              <a:rPr lang="en-US" sz="1800" dirty="0"/>
              <a:t>Inside loop we need </a:t>
            </a:r>
            <a:r>
              <a:rPr lang="en-US" sz="1800" dirty="0">
                <a:solidFill>
                  <a:srgbClr val="C00000"/>
                </a:solidFill>
                <a:latin typeface="+mj-lt"/>
              </a:rPr>
              <a:t>if structure </a:t>
            </a:r>
            <a:r>
              <a:rPr lang="en-US" sz="1800" dirty="0"/>
              <a:t>to check </a:t>
            </a:r>
            <a:r>
              <a:rPr lang="en-US" sz="1800" b="1" dirty="0" err="1">
                <a:solidFill>
                  <a:srgbClr val="C00000"/>
                </a:solidFill>
                <a:latin typeface="+mj-lt"/>
              </a:rPr>
              <a:t>n%i</a:t>
            </a:r>
            <a:r>
              <a:rPr lang="en-US" sz="1800" b="1" dirty="0">
                <a:solidFill>
                  <a:srgbClr val="C00000"/>
                </a:solidFill>
                <a:latin typeface="+mj-lt"/>
              </a:rPr>
              <a:t>==0</a:t>
            </a:r>
            <a:r>
              <a:rPr lang="en-US" sz="1800" b="1" dirty="0">
                <a:solidFill>
                  <a:srgbClr val="92D050"/>
                </a:solidFill>
                <a:latin typeface="Consolas" panose="020B0609020204030204" pitchFamily="49" charset="0"/>
              </a:rPr>
              <a:t> </a:t>
            </a:r>
            <a:r>
              <a:rPr lang="en-US" sz="1800" dirty="0"/>
              <a:t>(Number </a:t>
            </a:r>
            <a:r>
              <a:rPr lang="en-US" sz="1800" dirty="0">
                <a:latin typeface="Consolas" panose="020B0609020204030204" pitchFamily="49" charset="0"/>
              </a:rPr>
              <a:t>n</a:t>
            </a:r>
            <a:r>
              <a:rPr lang="en-US" sz="1800" dirty="0"/>
              <a:t> is evenly divisible by </a:t>
            </a:r>
            <a:r>
              <a:rPr lang="en-US" sz="1800" b="1" dirty="0" err="1">
                <a:solidFill>
                  <a:srgbClr val="C00000"/>
                </a:solidFill>
                <a:latin typeface="Consolas" panose="020B0609020204030204" pitchFamily="49" charset="0"/>
              </a:rPr>
              <a:t>i</a:t>
            </a:r>
            <a:r>
              <a:rPr lang="en-US" sz="1800" dirty="0">
                <a:solidFill>
                  <a:srgbClr val="C00000"/>
                </a:solidFill>
              </a:rPr>
              <a:t> </a:t>
            </a:r>
            <a:r>
              <a:rPr lang="en-US" sz="1800" dirty="0"/>
              <a:t>or not).</a:t>
            </a:r>
            <a:endParaRPr lang="en-IN" sz="1800" dirty="0"/>
          </a:p>
          <a:p>
            <a:endParaRPr lang="en-US" dirty="0"/>
          </a:p>
          <a:p>
            <a:endParaRPr lang="en-US" dirty="0"/>
          </a:p>
        </p:txBody>
      </p:sp>
    </p:spTree>
    <p:extLst>
      <p:ext uri="{BB962C8B-B14F-4D97-AF65-F5344CB8AC3E}">
        <p14:creationId xmlns:p14="http://schemas.microsoft.com/office/powerpoint/2010/main" val="416108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build logic? Step-2</a:t>
            </a:r>
          </a:p>
        </p:txBody>
      </p:sp>
      <p:sp>
        <p:nvSpPr>
          <p:cNvPr id="3" name="Content Placeholder 2"/>
          <p:cNvSpPr>
            <a:spLocks noGrp="1"/>
          </p:cNvSpPr>
          <p:nvPr>
            <p:ph idx="1"/>
          </p:nvPr>
        </p:nvSpPr>
        <p:spPr/>
        <p:txBody>
          <a:bodyPr/>
          <a:lstStyle/>
          <a:p>
            <a:r>
              <a:rPr lang="en-US" b="1" dirty="0">
                <a:solidFill>
                  <a:srgbClr val="C00000"/>
                </a:solidFill>
              </a:rPr>
              <a:t>Step 2: Think for 1 or 2 examples</a:t>
            </a:r>
          </a:p>
          <a:p>
            <a:pPr marL="355600" indent="-342900"/>
            <a:r>
              <a:rPr lang="en-US" dirty="0"/>
              <a:t>Consider </a:t>
            </a:r>
            <a:r>
              <a:rPr lang="en-US" dirty="0">
                <a:latin typeface="Consolas" panose="020B0609020204030204" pitchFamily="49" charset="0"/>
              </a:rPr>
              <a:t>n=6</a:t>
            </a:r>
            <a:r>
              <a:rPr lang="en-US" dirty="0"/>
              <a:t>, now take </a:t>
            </a:r>
            <a:r>
              <a:rPr lang="en-US" dirty="0" err="1">
                <a:latin typeface="Consolas" panose="020B0609020204030204" pitchFamily="49" charset="0"/>
              </a:rPr>
              <a:t>i</a:t>
            </a:r>
            <a:r>
              <a:rPr lang="en-US" dirty="0">
                <a:latin typeface="Consolas" panose="020B0609020204030204" pitchFamily="49" charset="0"/>
              </a:rPr>
              <a:t>=1</a:t>
            </a:r>
          </a:p>
          <a:p>
            <a:pPr marL="900112" lvl="1" indent="-342900"/>
            <a:r>
              <a:rPr lang="en-US" sz="1600" dirty="0">
                <a:latin typeface="+mj-lt"/>
              </a:rPr>
              <a:t>6%1==0, TRUE; So, 1 is factor of 6</a:t>
            </a:r>
          </a:p>
          <a:p>
            <a:pPr marL="900112" lvl="1" indent="-342900"/>
            <a:r>
              <a:rPr lang="en-US" sz="1600" dirty="0">
                <a:latin typeface="+mj-lt"/>
              </a:rPr>
              <a:t>6%2==0, TRUE; So, 2 is factor of 6</a:t>
            </a:r>
          </a:p>
          <a:p>
            <a:pPr marL="900112" lvl="1" indent="-342900"/>
            <a:r>
              <a:rPr lang="en-US" sz="1600" dirty="0">
                <a:latin typeface="+mj-lt"/>
              </a:rPr>
              <a:t>6%3==0, TRUE; So, 3 is factor of 6</a:t>
            </a:r>
          </a:p>
          <a:p>
            <a:pPr marL="900112" lvl="1" indent="-342900"/>
            <a:r>
              <a:rPr lang="en-US" sz="1600" dirty="0">
                <a:latin typeface="+mj-lt"/>
              </a:rPr>
              <a:t>6%4==2, FALSE; S0, 4 is not factor of 6</a:t>
            </a:r>
          </a:p>
          <a:p>
            <a:pPr marL="900112" lvl="1" indent="-342900"/>
            <a:r>
              <a:rPr lang="en-US" sz="1600" dirty="0">
                <a:latin typeface="+mj-lt"/>
              </a:rPr>
              <a:t>6%5==1, FALSE; S0, 5 is not factor of 6</a:t>
            </a:r>
          </a:p>
          <a:p>
            <a:pPr marL="900112" lvl="1" indent="-342900"/>
            <a:r>
              <a:rPr lang="en-US" sz="1600" dirty="0">
                <a:latin typeface="+mj-lt"/>
              </a:rPr>
              <a:t>6%6==0, TRUE; S0, 6 is factor of 6</a:t>
            </a:r>
          </a:p>
          <a:p>
            <a:pPr marL="355600" indent="-342900"/>
            <a:r>
              <a:rPr lang="en-US" dirty="0"/>
              <a:t>From this we can infer that loop variable </a:t>
            </a:r>
            <a:r>
              <a:rPr lang="en-US" b="1" dirty="0" err="1">
                <a:solidFill>
                  <a:srgbClr val="C00000"/>
                </a:solidFill>
                <a:latin typeface="Consolas" panose="020B0609020204030204" pitchFamily="49" charset="0"/>
              </a:rPr>
              <a:t>i</a:t>
            </a:r>
            <a:r>
              <a:rPr lang="en-US" dirty="0"/>
              <a:t> starts with </a:t>
            </a:r>
            <a:r>
              <a:rPr lang="en-US" dirty="0">
                <a:latin typeface="Consolas" panose="020B0609020204030204" pitchFamily="49" charset="0"/>
              </a:rPr>
              <a:t>1</a:t>
            </a:r>
            <a:r>
              <a:rPr lang="en-US" dirty="0"/>
              <a:t> and incremented by one for next iteration then ends at value </a:t>
            </a:r>
            <a:r>
              <a:rPr lang="en-US" b="1" dirty="0">
                <a:solidFill>
                  <a:srgbClr val="C00000"/>
                </a:solidFill>
                <a:latin typeface="Consolas" panose="020B0609020204030204" pitchFamily="49" charset="0"/>
              </a:rPr>
              <a:t>n</a:t>
            </a:r>
            <a:r>
              <a:rPr lang="en-US" dirty="0">
                <a:latin typeface="Consolas" panose="020B0609020204030204" pitchFamily="49" charset="0"/>
              </a:rPr>
              <a:t>.</a:t>
            </a:r>
          </a:p>
          <a:p>
            <a:pPr marL="355600" indent="-342900"/>
            <a:r>
              <a:rPr lang="en-US" dirty="0"/>
              <a:t>Consider </a:t>
            </a:r>
            <a:r>
              <a:rPr lang="en-US" dirty="0">
                <a:latin typeface="Consolas" panose="020B0609020204030204" pitchFamily="49" charset="0"/>
              </a:rPr>
              <a:t>n=10</a:t>
            </a:r>
            <a:r>
              <a:rPr lang="en-US" dirty="0"/>
              <a:t>, factors are </a:t>
            </a:r>
            <a:r>
              <a:rPr lang="en-US" dirty="0">
                <a:latin typeface="Consolas" panose="020B0609020204030204" pitchFamily="49" charset="0"/>
              </a:rPr>
              <a:t>1,2,5,10</a:t>
            </a:r>
          </a:p>
          <a:p>
            <a:pPr marL="355600" indent="-342900"/>
            <a:r>
              <a:rPr lang="en-US" dirty="0"/>
              <a:t>Consider </a:t>
            </a:r>
            <a:r>
              <a:rPr lang="en-US" dirty="0">
                <a:latin typeface="Consolas" panose="020B0609020204030204" pitchFamily="49" charset="0"/>
              </a:rPr>
              <a:t>n=11</a:t>
            </a:r>
            <a:r>
              <a:rPr lang="en-US" dirty="0"/>
              <a:t>, factor is </a:t>
            </a:r>
            <a:r>
              <a:rPr lang="en-US" dirty="0">
                <a:latin typeface="Consolas" panose="020B0609020204030204" pitchFamily="49" charset="0"/>
              </a:rPr>
              <a:t>1,11</a:t>
            </a:r>
          </a:p>
          <a:p>
            <a:pPr marL="355600" indent="-342900"/>
            <a:r>
              <a:rPr lang="en-US" dirty="0"/>
              <a:t>From this we can infer that 1 and number itself are always factors of any number </a:t>
            </a:r>
            <a:r>
              <a:rPr lang="en-US" b="1" dirty="0">
                <a:solidFill>
                  <a:srgbClr val="C00000"/>
                </a:solidFill>
                <a:latin typeface="Consolas" panose="020B0609020204030204" pitchFamily="49" charset="0"/>
              </a:rPr>
              <a:t>n</a:t>
            </a:r>
            <a:r>
              <a:rPr lang="en-US" dirty="0"/>
              <a:t>. </a:t>
            </a:r>
            <a:endParaRPr lang="en-IN" dirty="0">
              <a:latin typeface="Consolas" panose="020B0609020204030204" pitchFamily="49" charset="0"/>
            </a:endParaRPr>
          </a:p>
          <a:p>
            <a:endParaRPr lang="en-US" dirty="0"/>
          </a:p>
        </p:txBody>
      </p:sp>
    </p:spTree>
    <p:extLst>
      <p:ext uri="{BB962C8B-B14F-4D97-AF65-F5344CB8AC3E}">
        <p14:creationId xmlns:p14="http://schemas.microsoft.com/office/powerpoint/2010/main" val="2813090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build logic? Step-3</a:t>
            </a:r>
          </a:p>
        </p:txBody>
      </p:sp>
      <p:sp>
        <p:nvSpPr>
          <p:cNvPr id="6" name="Content Placeholder 2"/>
          <p:cNvSpPr>
            <a:spLocks noGrp="1"/>
          </p:cNvSpPr>
          <p:nvPr>
            <p:ph idx="1"/>
          </p:nvPr>
        </p:nvSpPr>
        <p:spPr>
          <a:xfrm>
            <a:off x="262360" y="968162"/>
            <a:ext cx="11667281" cy="465123"/>
          </a:xfrm>
        </p:spPr>
        <p:txBody>
          <a:bodyPr/>
          <a:lstStyle/>
          <a:p>
            <a:pPr marL="0" indent="0">
              <a:buNone/>
            </a:pPr>
            <a:r>
              <a:rPr lang="en-US" b="1" dirty="0">
                <a:solidFill>
                  <a:srgbClr val="C00000"/>
                </a:solidFill>
              </a:rPr>
              <a:t>Step 3: Draw flowchart/steps on paper or in mind</a:t>
            </a:r>
          </a:p>
          <a:p>
            <a:pPr marL="12700" indent="0">
              <a:buNone/>
            </a:pPr>
            <a:endParaRPr lang="en-IN" sz="1600" dirty="0">
              <a:solidFill>
                <a:srgbClr val="C00000"/>
              </a:solidFill>
            </a:endParaRPr>
          </a:p>
          <a:p>
            <a:pPr marL="0" lvl="1" indent="0" algn="ctr">
              <a:buNone/>
            </a:pPr>
            <a:endParaRPr lang="en-IN" sz="2400" dirty="0">
              <a:solidFill>
                <a:srgbClr val="C00000"/>
              </a:solidFill>
            </a:endParaRPr>
          </a:p>
        </p:txBody>
      </p:sp>
      <p:sp>
        <p:nvSpPr>
          <p:cNvPr id="7" name="Rectangle 6">
            <a:extLst>
              <a:ext uri="{FF2B5EF4-FFF2-40B4-BE49-F238E27FC236}">
                <a16:creationId xmlns:a16="http://schemas.microsoft.com/office/drawing/2014/main" xmlns="" id="{D1398A39-DA79-443A-B149-0FEF04D5E58D}"/>
              </a:ext>
            </a:extLst>
          </p:cNvPr>
          <p:cNvSpPr/>
          <p:nvPr/>
        </p:nvSpPr>
        <p:spPr>
          <a:xfrm>
            <a:off x="7216301" y="2189285"/>
            <a:ext cx="4777100" cy="2862322"/>
          </a:xfrm>
          <a:prstGeom prst="rect">
            <a:avLst/>
          </a:prstGeom>
          <a:solidFill>
            <a:schemeClr val="tx1">
              <a:lumMod val="90000"/>
              <a:lumOff val="10000"/>
            </a:schemeClr>
          </a:solidFill>
          <a:ln>
            <a:noFill/>
          </a:ln>
        </p:spPr>
        <p:txBody>
          <a:bodyPr wrap="square">
            <a:spAutoFit/>
          </a:bodyPr>
          <a:lstStyle/>
          <a:p>
            <a:r>
              <a:rPr lang="en-US" dirty="0">
                <a:solidFill>
                  <a:srgbClr val="92D050"/>
                </a:solidFill>
                <a:latin typeface="+mj-lt"/>
              </a:rPr>
              <a:t>Step 1:</a:t>
            </a:r>
            <a:r>
              <a:rPr lang="en-US" dirty="0">
                <a:solidFill>
                  <a:schemeClr val="bg1"/>
                </a:solidFill>
                <a:latin typeface="+mj-lt"/>
              </a:rPr>
              <a:t> Start</a:t>
            </a:r>
          </a:p>
          <a:p>
            <a:r>
              <a:rPr lang="en-US" dirty="0">
                <a:solidFill>
                  <a:srgbClr val="92D050"/>
                </a:solidFill>
                <a:latin typeface="+mj-lt"/>
              </a:rPr>
              <a:t>Step 2:</a:t>
            </a:r>
            <a:r>
              <a:rPr lang="en-US" dirty="0">
                <a:solidFill>
                  <a:schemeClr val="bg1"/>
                </a:solidFill>
                <a:latin typeface="+mj-lt"/>
              </a:rPr>
              <a:t> Declare variables </a:t>
            </a:r>
            <a:r>
              <a:rPr lang="en-US" dirty="0" err="1">
                <a:solidFill>
                  <a:schemeClr val="bg1"/>
                </a:solidFill>
                <a:latin typeface="+mj-lt"/>
              </a:rPr>
              <a:t>n,i</a:t>
            </a:r>
            <a:endParaRPr lang="en-US" dirty="0">
              <a:solidFill>
                <a:schemeClr val="bg1"/>
              </a:solidFill>
              <a:latin typeface="+mj-lt"/>
            </a:endParaRPr>
          </a:p>
          <a:p>
            <a:r>
              <a:rPr lang="en-US" dirty="0">
                <a:solidFill>
                  <a:srgbClr val="92D050"/>
                </a:solidFill>
                <a:latin typeface="+mj-lt"/>
              </a:rPr>
              <a:t>Step 3:</a:t>
            </a:r>
            <a:r>
              <a:rPr lang="en-US" dirty="0">
                <a:solidFill>
                  <a:schemeClr val="bg1"/>
                </a:solidFill>
                <a:latin typeface="+mj-lt"/>
              </a:rPr>
              <a:t> Initialize variable         </a:t>
            </a:r>
          </a:p>
          <a:p>
            <a:r>
              <a:rPr lang="en-US" dirty="0">
                <a:solidFill>
                  <a:schemeClr val="bg1"/>
                </a:solidFill>
                <a:latin typeface="+mj-lt"/>
              </a:rPr>
              <a:t>        </a:t>
            </a:r>
            <a:r>
              <a:rPr lang="en-US" dirty="0" err="1">
                <a:solidFill>
                  <a:schemeClr val="bg1"/>
                </a:solidFill>
                <a:latin typeface="+mj-lt"/>
              </a:rPr>
              <a:t>i</a:t>
            </a:r>
            <a:r>
              <a:rPr lang="en-US" dirty="0">
                <a:solidFill>
                  <a:schemeClr val="bg1"/>
                </a:solidFill>
                <a:latin typeface="+mj-lt"/>
              </a:rPr>
              <a:t> ← 1</a:t>
            </a:r>
          </a:p>
          <a:p>
            <a:r>
              <a:rPr lang="en-US" dirty="0">
                <a:solidFill>
                  <a:srgbClr val="92D050"/>
                </a:solidFill>
                <a:latin typeface="+mj-lt"/>
              </a:rPr>
              <a:t>Step 4:</a:t>
            </a:r>
            <a:r>
              <a:rPr lang="en-US" dirty="0">
                <a:solidFill>
                  <a:schemeClr val="bg1"/>
                </a:solidFill>
                <a:latin typeface="+mj-lt"/>
              </a:rPr>
              <a:t> Read value of n</a:t>
            </a:r>
          </a:p>
          <a:p>
            <a:r>
              <a:rPr lang="en-US" dirty="0">
                <a:solidFill>
                  <a:srgbClr val="92D050"/>
                </a:solidFill>
                <a:latin typeface="+mj-lt"/>
              </a:rPr>
              <a:t>Step 5:</a:t>
            </a:r>
            <a:r>
              <a:rPr lang="en-US" dirty="0">
                <a:solidFill>
                  <a:schemeClr val="bg1"/>
                </a:solidFill>
                <a:latin typeface="+mj-lt"/>
              </a:rPr>
              <a:t> Repeat the steps until </a:t>
            </a:r>
            <a:r>
              <a:rPr lang="en-US" dirty="0" err="1">
                <a:solidFill>
                  <a:schemeClr val="bg1"/>
                </a:solidFill>
                <a:latin typeface="+mj-lt"/>
              </a:rPr>
              <a:t>i</a:t>
            </a:r>
            <a:r>
              <a:rPr lang="en-US" dirty="0">
                <a:solidFill>
                  <a:schemeClr val="bg1"/>
                </a:solidFill>
                <a:latin typeface="+mj-lt"/>
              </a:rPr>
              <a:t> = n</a:t>
            </a:r>
          </a:p>
          <a:p>
            <a:r>
              <a:rPr lang="en-US" dirty="0">
                <a:solidFill>
                  <a:schemeClr val="bg1"/>
                </a:solidFill>
                <a:latin typeface="+mj-lt"/>
              </a:rPr>
              <a:t>     </a:t>
            </a:r>
            <a:r>
              <a:rPr lang="en-US" dirty="0">
                <a:solidFill>
                  <a:srgbClr val="92D050"/>
                </a:solidFill>
                <a:latin typeface="+mj-lt"/>
              </a:rPr>
              <a:t>5.1:</a:t>
            </a:r>
            <a:r>
              <a:rPr lang="en-US" dirty="0">
                <a:solidFill>
                  <a:schemeClr val="bg1"/>
                </a:solidFill>
                <a:latin typeface="+mj-lt"/>
              </a:rPr>
              <a:t> if </a:t>
            </a:r>
            <a:r>
              <a:rPr lang="en-US" dirty="0" err="1">
                <a:solidFill>
                  <a:schemeClr val="bg1"/>
                </a:solidFill>
                <a:latin typeface="+mj-lt"/>
              </a:rPr>
              <a:t>n%i</a:t>
            </a:r>
            <a:r>
              <a:rPr lang="en-US" dirty="0">
                <a:solidFill>
                  <a:schemeClr val="bg1"/>
                </a:solidFill>
                <a:latin typeface="+mj-lt"/>
              </a:rPr>
              <a:t> == 0</a:t>
            </a:r>
          </a:p>
          <a:p>
            <a:r>
              <a:rPr lang="en-US" dirty="0">
                <a:solidFill>
                  <a:schemeClr val="bg1"/>
                </a:solidFill>
                <a:latin typeface="+mj-lt"/>
              </a:rPr>
              <a:t>     	   Display </a:t>
            </a:r>
            <a:r>
              <a:rPr lang="en-US" dirty="0" err="1">
                <a:solidFill>
                  <a:schemeClr val="bg1"/>
                </a:solidFill>
                <a:latin typeface="+mj-lt"/>
              </a:rPr>
              <a:t>i</a:t>
            </a:r>
            <a:r>
              <a:rPr lang="en-US" dirty="0">
                <a:solidFill>
                  <a:schemeClr val="bg1"/>
                </a:solidFill>
                <a:latin typeface="+mj-lt"/>
              </a:rPr>
              <a:t> </a:t>
            </a:r>
          </a:p>
          <a:p>
            <a:r>
              <a:rPr lang="en-US" dirty="0">
                <a:solidFill>
                  <a:schemeClr val="bg1"/>
                </a:solidFill>
                <a:latin typeface="+mj-lt"/>
              </a:rPr>
              <a:t>     </a:t>
            </a:r>
            <a:r>
              <a:rPr lang="en-US" dirty="0">
                <a:solidFill>
                  <a:srgbClr val="92D050"/>
                </a:solidFill>
                <a:latin typeface="+mj-lt"/>
              </a:rPr>
              <a:t>5.2:</a:t>
            </a:r>
            <a:r>
              <a:rPr lang="en-US" dirty="0">
                <a:solidFill>
                  <a:schemeClr val="bg1"/>
                </a:solidFill>
                <a:latin typeface="+mj-lt"/>
              </a:rPr>
              <a:t> </a:t>
            </a:r>
            <a:r>
              <a:rPr lang="en-US" dirty="0" err="1">
                <a:solidFill>
                  <a:schemeClr val="bg1"/>
                </a:solidFill>
                <a:latin typeface="+mj-lt"/>
              </a:rPr>
              <a:t>i</a:t>
            </a:r>
            <a:r>
              <a:rPr lang="en-US" dirty="0">
                <a:solidFill>
                  <a:schemeClr val="bg1"/>
                </a:solidFill>
                <a:latin typeface="+mj-lt"/>
              </a:rPr>
              <a:t>=i+1</a:t>
            </a:r>
          </a:p>
          <a:p>
            <a:r>
              <a:rPr lang="en-US" dirty="0">
                <a:solidFill>
                  <a:srgbClr val="92D050"/>
                </a:solidFill>
                <a:latin typeface="+mj-lt"/>
              </a:rPr>
              <a:t>Step 7:</a:t>
            </a:r>
            <a:r>
              <a:rPr lang="en-US" dirty="0">
                <a:solidFill>
                  <a:schemeClr val="bg1"/>
                </a:solidFill>
                <a:latin typeface="+mj-lt"/>
              </a:rPr>
              <a:t> Stop</a:t>
            </a:r>
          </a:p>
        </p:txBody>
      </p:sp>
      <p:sp>
        <p:nvSpPr>
          <p:cNvPr id="8" name="Rectangle: Top Corners Rounded 6">
            <a:extLst>
              <a:ext uri="{FF2B5EF4-FFF2-40B4-BE49-F238E27FC236}">
                <a16:creationId xmlns:a16="http://schemas.microsoft.com/office/drawing/2014/main" xmlns="" id="{7DE2E865-9E82-412F-B6BA-A643E4B60DC8}"/>
              </a:ext>
            </a:extLst>
          </p:cNvPr>
          <p:cNvSpPr/>
          <p:nvPr/>
        </p:nvSpPr>
        <p:spPr>
          <a:xfrm>
            <a:off x="7216301" y="1860101"/>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Steps</a:t>
            </a:r>
          </a:p>
        </p:txBody>
      </p:sp>
      <p:cxnSp>
        <p:nvCxnSpPr>
          <p:cNvPr id="9" name="Straight Connector 8">
            <a:extLst>
              <a:ext uri="{FF2B5EF4-FFF2-40B4-BE49-F238E27FC236}">
                <a16:creationId xmlns:a16="http://schemas.microsoft.com/office/drawing/2014/main" xmlns="" id="{9C8B69F7-142A-45A5-8795-C8D78A28F496}"/>
              </a:ext>
            </a:extLst>
          </p:cNvPr>
          <p:cNvCxnSpPr/>
          <p:nvPr/>
        </p:nvCxnSpPr>
        <p:spPr>
          <a:xfrm>
            <a:off x="6546171" y="1667481"/>
            <a:ext cx="0" cy="468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3DA1EF8B-FEF3-4934-82C2-0DD4F750454A}"/>
              </a:ext>
            </a:extLst>
          </p:cNvPr>
          <p:cNvCxnSpPr/>
          <p:nvPr/>
        </p:nvCxnSpPr>
        <p:spPr>
          <a:xfrm>
            <a:off x="4315952" y="1827616"/>
            <a:ext cx="3" cy="27432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87D908FA-99E6-4CB0-9819-4A795B260466}"/>
              </a:ext>
            </a:extLst>
          </p:cNvPr>
          <p:cNvSpPr txBox="1"/>
          <p:nvPr/>
        </p:nvSpPr>
        <p:spPr>
          <a:xfrm>
            <a:off x="2412729" y="3778854"/>
            <a:ext cx="639919" cy="400110"/>
          </a:xfrm>
          <a:prstGeom prst="rect">
            <a:avLst/>
          </a:prstGeom>
          <a:noFill/>
        </p:spPr>
        <p:txBody>
          <a:bodyPr wrap="none" rtlCol="0">
            <a:spAutoFit/>
          </a:bodyPr>
          <a:lstStyle/>
          <a:p>
            <a:r>
              <a:rPr lang="en-US" sz="2000" dirty="0"/>
              <a:t>True</a:t>
            </a:r>
          </a:p>
        </p:txBody>
      </p:sp>
      <p:sp>
        <p:nvSpPr>
          <p:cNvPr id="12" name="TextBox 11">
            <a:extLst>
              <a:ext uri="{FF2B5EF4-FFF2-40B4-BE49-F238E27FC236}">
                <a16:creationId xmlns:a16="http://schemas.microsoft.com/office/drawing/2014/main" xmlns="" id="{5EEEE01C-1EF4-464A-935E-1C323B64DEEC}"/>
              </a:ext>
            </a:extLst>
          </p:cNvPr>
          <p:cNvSpPr txBox="1"/>
          <p:nvPr/>
        </p:nvSpPr>
        <p:spPr>
          <a:xfrm>
            <a:off x="4336017" y="4541253"/>
            <a:ext cx="736227" cy="400110"/>
          </a:xfrm>
          <a:prstGeom prst="rect">
            <a:avLst/>
          </a:prstGeom>
          <a:noFill/>
        </p:spPr>
        <p:txBody>
          <a:bodyPr wrap="none" rtlCol="0">
            <a:spAutoFit/>
          </a:bodyPr>
          <a:lstStyle/>
          <a:p>
            <a:r>
              <a:rPr lang="en-US" sz="2000" dirty="0"/>
              <a:t>False</a:t>
            </a:r>
          </a:p>
        </p:txBody>
      </p:sp>
      <p:sp>
        <p:nvSpPr>
          <p:cNvPr id="13" name="Rounded Rectangle 12">
            <a:extLst>
              <a:ext uri="{FF2B5EF4-FFF2-40B4-BE49-F238E27FC236}">
                <a16:creationId xmlns:a16="http://schemas.microsoft.com/office/drawing/2014/main" xmlns="" id="{A44A2616-A732-4F4F-AFF9-A00BE4DC6DA1}"/>
              </a:ext>
            </a:extLst>
          </p:cNvPr>
          <p:cNvSpPr/>
          <p:nvPr/>
        </p:nvSpPr>
        <p:spPr>
          <a:xfrm>
            <a:off x="3594933" y="1467626"/>
            <a:ext cx="1413012" cy="365760"/>
          </a:xfrm>
          <a:prstGeom prst="roundRect">
            <a:avLst>
              <a:gd name="adj" fmla="val 50000"/>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mj-lt"/>
              </a:rPr>
              <a:t>Start</a:t>
            </a:r>
          </a:p>
        </p:txBody>
      </p:sp>
      <p:sp>
        <p:nvSpPr>
          <p:cNvPr id="14" name="Rectangle 13">
            <a:extLst>
              <a:ext uri="{FF2B5EF4-FFF2-40B4-BE49-F238E27FC236}">
                <a16:creationId xmlns:a16="http://schemas.microsoft.com/office/drawing/2014/main" xmlns="" id="{A44A2616-A732-4F4F-AFF9-A00BE4DC6DA1}"/>
              </a:ext>
            </a:extLst>
          </p:cNvPr>
          <p:cNvSpPr/>
          <p:nvPr/>
        </p:nvSpPr>
        <p:spPr>
          <a:xfrm>
            <a:off x="3609447" y="2109884"/>
            <a:ext cx="1413012" cy="3657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mj-lt"/>
              </a:rPr>
              <a:t>i</a:t>
            </a:r>
            <a:r>
              <a:rPr lang="en-US" sz="2000" dirty="0">
                <a:solidFill>
                  <a:schemeClr val="tx1"/>
                </a:solidFill>
                <a:latin typeface="+mj-lt"/>
              </a:rPr>
              <a:t>=1</a:t>
            </a:r>
          </a:p>
        </p:txBody>
      </p:sp>
      <p:cxnSp>
        <p:nvCxnSpPr>
          <p:cNvPr id="15" name="Straight Arrow Connector 14">
            <a:extLst>
              <a:ext uri="{FF2B5EF4-FFF2-40B4-BE49-F238E27FC236}">
                <a16:creationId xmlns:a16="http://schemas.microsoft.com/office/drawing/2014/main" xmlns="" id="{3DA1EF8B-FEF3-4934-82C2-0DD4F750454A}"/>
              </a:ext>
            </a:extLst>
          </p:cNvPr>
          <p:cNvCxnSpPr/>
          <p:nvPr/>
        </p:nvCxnSpPr>
        <p:spPr>
          <a:xfrm>
            <a:off x="4315952" y="2486424"/>
            <a:ext cx="3" cy="27432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Flowchart: Data 15">
            <a:extLst>
              <a:ext uri="{FF2B5EF4-FFF2-40B4-BE49-F238E27FC236}">
                <a16:creationId xmlns:a16="http://schemas.microsoft.com/office/drawing/2014/main" xmlns="" id="{A44A2616-A732-4F4F-AFF9-A00BE4DC6DA1}"/>
              </a:ext>
            </a:extLst>
          </p:cNvPr>
          <p:cNvSpPr/>
          <p:nvPr/>
        </p:nvSpPr>
        <p:spPr>
          <a:xfrm>
            <a:off x="3286484" y="2769695"/>
            <a:ext cx="2058938" cy="365760"/>
          </a:xfrm>
          <a:prstGeom prst="flowChartInputOutpu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mj-lt"/>
              </a:rPr>
              <a:t>read n</a:t>
            </a:r>
          </a:p>
        </p:txBody>
      </p:sp>
      <p:cxnSp>
        <p:nvCxnSpPr>
          <p:cNvPr id="17" name="Straight Arrow Connector 16">
            <a:extLst>
              <a:ext uri="{FF2B5EF4-FFF2-40B4-BE49-F238E27FC236}">
                <a16:creationId xmlns:a16="http://schemas.microsoft.com/office/drawing/2014/main" xmlns="" id="{3DA1EF8B-FEF3-4934-82C2-0DD4F750454A}"/>
              </a:ext>
            </a:extLst>
          </p:cNvPr>
          <p:cNvCxnSpPr/>
          <p:nvPr/>
        </p:nvCxnSpPr>
        <p:spPr>
          <a:xfrm>
            <a:off x="4315953" y="3139722"/>
            <a:ext cx="3" cy="32400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Diamond 17">
            <a:extLst>
              <a:ext uri="{FF2B5EF4-FFF2-40B4-BE49-F238E27FC236}">
                <a16:creationId xmlns:a16="http://schemas.microsoft.com/office/drawing/2014/main" xmlns="" id="{A44A2616-A732-4F4F-AFF9-A00BE4DC6DA1}"/>
              </a:ext>
            </a:extLst>
          </p:cNvPr>
          <p:cNvSpPr/>
          <p:nvPr/>
        </p:nvSpPr>
        <p:spPr>
          <a:xfrm>
            <a:off x="3423317" y="3483562"/>
            <a:ext cx="1785270" cy="695402"/>
          </a:xfrm>
          <a:prstGeom prst="diamond">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mj-lt"/>
              </a:rPr>
              <a:t>i</a:t>
            </a:r>
            <a:r>
              <a:rPr lang="en-US" sz="2000" dirty="0">
                <a:solidFill>
                  <a:schemeClr val="tx1"/>
                </a:solidFill>
                <a:latin typeface="+mj-lt"/>
              </a:rPr>
              <a:t>&lt;=n?</a:t>
            </a:r>
          </a:p>
        </p:txBody>
      </p:sp>
      <p:sp>
        <p:nvSpPr>
          <p:cNvPr id="19" name="Flowchart: Data 18">
            <a:extLst>
              <a:ext uri="{FF2B5EF4-FFF2-40B4-BE49-F238E27FC236}">
                <a16:creationId xmlns:a16="http://schemas.microsoft.com/office/drawing/2014/main" xmlns="" id="{A44A2616-A732-4F4F-AFF9-A00BE4DC6DA1}"/>
              </a:ext>
            </a:extLst>
          </p:cNvPr>
          <p:cNvSpPr/>
          <p:nvPr/>
        </p:nvSpPr>
        <p:spPr>
          <a:xfrm>
            <a:off x="442378" y="4993411"/>
            <a:ext cx="2304000" cy="365760"/>
          </a:xfrm>
          <a:prstGeom prst="flowChartInputOutpu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mj-lt"/>
              </a:rPr>
              <a:t>print </a:t>
            </a:r>
            <a:r>
              <a:rPr lang="en-US" sz="2000" dirty="0" err="1">
                <a:solidFill>
                  <a:schemeClr val="tx1"/>
                </a:solidFill>
                <a:latin typeface="+mj-lt"/>
              </a:rPr>
              <a:t>i</a:t>
            </a:r>
            <a:endParaRPr lang="en-US" sz="2000" dirty="0">
              <a:solidFill>
                <a:schemeClr val="tx1"/>
              </a:solidFill>
              <a:latin typeface="+mj-lt"/>
            </a:endParaRPr>
          </a:p>
        </p:txBody>
      </p:sp>
      <p:sp>
        <p:nvSpPr>
          <p:cNvPr id="20" name="Rounded Rectangle 19">
            <a:extLst>
              <a:ext uri="{FF2B5EF4-FFF2-40B4-BE49-F238E27FC236}">
                <a16:creationId xmlns:a16="http://schemas.microsoft.com/office/drawing/2014/main" xmlns="" id="{A44A2616-A732-4F4F-AFF9-A00BE4DC6DA1}"/>
              </a:ext>
            </a:extLst>
          </p:cNvPr>
          <p:cNvSpPr/>
          <p:nvPr/>
        </p:nvSpPr>
        <p:spPr>
          <a:xfrm>
            <a:off x="3609445" y="6045691"/>
            <a:ext cx="1413012" cy="365760"/>
          </a:xfrm>
          <a:prstGeom prst="roundRect">
            <a:avLst>
              <a:gd name="adj" fmla="val 50000"/>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mj-lt"/>
              </a:rPr>
              <a:t>Stop</a:t>
            </a:r>
          </a:p>
        </p:txBody>
      </p:sp>
      <p:sp>
        <p:nvSpPr>
          <p:cNvPr id="21" name="Diamond 20">
            <a:extLst>
              <a:ext uri="{FF2B5EF4-FFF2-40B4-BE49-F238E27FC236}">
                <a16:creationId xmlns:a16="http://schemas.microsoft.com/office/drawing/2014/main" xmlns="" id="{A44A2616-A732-4F4F-AFF9-A00BE4DC6DA1}"/>
              </a:ext>
            </a:extLst>
          </p:cNvPr>
          <p:cNvSpPr/>
          <p:nvPr/>
        </p:nvSpPr>
        <p:spPr>
          <a:xfrm>
            <a:off x="1966810" y="4203294"/>
            <a:ext cx="2353098" cy="695402"/>
          </a:xfrm>
          <a:prstGeom prst="diamond">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mj-lt"/>
              </a:rPr>
              <a:t>n%i</a:t>
            </a:r>
            <a:r>
              <a:rPr lang="en-US" sz="2000" dirty="0">
                <a:solidFill>
                  <a:schemeClr val="tx1"/>
                </a:solidFill>
                <a:latin typeface="+mj-lt"/>
              </a:rPr>
              <a:t>==0?</a:t>
            </a:r>
          </a:p>
        </p:txBody>
      </p:sp>
      <p:cxnSp>
        <p:nvCxnSpPr>
          <p:cNvPr id="22" name="Elbow Connector 21"/>
          <p:cNvCxnSpPr>
            <a:stCxn id="18" idx="1"/>
            <a:endCxn id="21" idx="0"/>
          </p:cNvCxnSpPr>
          <p:nvPr/>
        </p:nvCxnSpPr>
        <p:spPr>
          <a:xfrm rot="10800000" flipV="1">
            <a:off x="3143359" y="3831262"/>
            <a:ext cx="279958" cy="372031"/>
          </a:xfrm>
          <a:prstGeom prst="bentConnector2">
            <a:avLst/>
          </a:prstGeom>
          <a:ln w="28575">
            <a:solidFill>
              <a:srgbClr val="F9A825"/>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xmlns="" id="{A44A2616-A732-4F4F-AFF9-A00BE4DC6DA1}"/>
              </a:ext>
            </a:extLst>
          </p:cNvPr>
          <p:cNvSpPr/>
          <p:nvPr/>
        </p:nvSpPr>
        <p:spPr>
          <a:xfrm>
            <a:off x="887871" y="5737367"/>
            <a:ext cx="1413012" cy="3657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mj-lt"/>
              </a:rPr>
              <a:t>i</a:t>
            </a:r>
            <a:r>
              <a:rPr lang="en-US" sz="2000" dirty="0">
                <a:solidFill>
                  <a:schemeClr val="tx1"/>
                </a:solidFill>
                <a:latin typeface="+mj-lt"/>
              </a:rPr>
              <a:t>=i+1</a:t>
            </a:r>
          </a:p>
        </p:txBody>
      </p:sp>
      <p:cxnSp>
        <p:nvCxnSpPr>
          <p:cNvPr id="24" name="Elbow Connector 23"/>
          <p:cNvCxnSpPr>
            <a:stCxn id="21" idx="3"/>
          </p:cNvCxnSpPr>
          <p:nvPr/>
        </p:nvCxnSpPr>
        <p:spPr>
          <a:xfrm flipH="1">
            <a:off x="2300884" y="4550995"/>
            <a:ext cx="2019024" cy="1355805"/>
          </a:xfrm>
          <a:prstGeom prst="bentConnector3">
            <a:avLst>
              <a:gd name="adj1" fmla="val -3349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21" idx="1"/>
            <a:endCxn id="19" idx="1"/>
          </p:cNvCxnSpPr>
          <p:nvPr/>
        </p:nvCxnSpPr>
        <p:spPr>
          <a:xfrm rot="10800000" flipV="1">
            <a:off x="1594378" y="4550995"/>
            <a:ext cx="372432" cy="442416"/>
          </a:xfrm>
          <a:prstGeom prst="bentConnector2">
            <a:avLst/>
          </a:prstGeom>
          <a:ln w="28575">
            <a:solidFill>
              <a:srgbClr val="F9A825"/>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xmlns="" id="{87D908FA-99E6-4CB0-9819-4A795B260466}"/>
              </a:ext>
            </a:extLst>
          </p:cNvPr>
          <p:cNvSpPr txBox="1"/>
          <p:nvPr/>
        </p:nvSpPr>
        <p:spPr>
          <a:xfrm>
            <a:off x="794614" y="4498586"/>
            <a:ext cx="639919" cy="400110"/>
          </a:xfrm>
          <a:prstGeom prst="rect">
            <a:avLst/>
          </a:prstGeom>
          <a:noFill/>
        </p:spPr>
        <p:txBody>
          <a:bodyPr wrap="none" rtlCol="0">
            <a:spAutoFit/>
          </a:bodyPr>
          <a:lstStyle/>
          <a:p>
            <a:r>
              <a:rPr lang="en-US" sz="2000" dirty="0"/>
              <a:t>True</a:t>
            </a:r>
          </a:p>
        </p:txBody>
      </p:sp>
      <p:cxnSp>
        <p:nvCxnSpPr>
          <p:cNvPr id="27" name="Straight Arrow Connector 26">
            <a:extLst>
              <a:ext uri="{FF2B5EF4-FFF2-40B4-BE49-F238E27FC236}">
                <a16:creationId xmlns:a16="http://schemas.microsoft.com/office/drawing/2014/main" xmlns="" id="{3DA1EF8B-FEF3-4934-82C2-0DD4F750454A}"/>
              </a:ext>
            </a:extLst>
          </p:cNvPr>
          <p:cNvCxnSpPr/>
          <p:nvPr/>
        </p:nvCxnSpPr>
        <p:spPr>
          <a:xfrm>
            <a:off x="1594376" y="5386269"/>
            <a:ext cx="3" cy="324000"/>
          </a:xfrm>
          <a:prstGeom prst="straightConnector1">
            <a:avLst/>
          </a:prstGeom>
          <a:ln w="25400">
            <a:solidFill>
              <a:srgbClr val="F9A825"/>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3" idx="1"/>
          </p:cNvCxnSpPr>
          <p:nvPr/>
        </p:nvCxnSpPr>
        <p:spPr>
          <a:xfrm rot="10800000" flipH="1">
            <a:off x="887870" y="3265165"/>
            <a:ext cx="3428081" cy="2655082"/>
          </a:xfrm>
          <a:prstGeom prst="bentConnector3">
            <a:avLst>
              <a:gd name="adj1" fmla="val -18100"/>
            </a:avLst>
          </a:prstGeom>
          <a:ln w="28575">
            <a:solidFill>
              <a:srgbClr val="F9A825"/>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8" idx="3"/>
            <a:endCxn id="20" idx="3"/>
          </p:cNvCxnSpPr>
          <p:nvPr/>
        </p:nvCxnSpPr>
        <p:spPr>
          <a:xfrm flipH="1">
            <a:off x="5022457" y="3831263"/>
            <a:ext cx="186130" cy="2397308"/>
          </a:xfrm>
          <a:prstGeom prst="bentConnector3">
            <a:avLst>
              <a:gd name="adj1" fmla="val -373569"/>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xmlns="" id="{5EEEE01C-1EF4-464A-935E-1C323B64DEEC}"/>
              </a:ext>
            </a:extLst>
          </p:cNvPr>
          <p:cNvSpPr txBox="1"/>
          <p:nvPr/>
        </p:nvSpPr>
        <p:spPr>
          <a:xfrm>
            <a:off x="5191115" y="3836625"/>
            <a:ext cx="736227" cy="400110"/>
          </a:xfrm>
          <a:prstGeom prst="rect">
            <a:avLst/>
          </a:prstGeom>
          <a:noFill/>
        </p:spPr>
        <p:txBody>
          <a:bodyPr wrap="none" rtlCol="0">
            <a:spAutoFit/>
          </a:bodyPr>
          <a:lstStyle/>
          <a:p>
            <a:r>
              <a:rPr lang="en-US" sz="2000" dirty="0"/>
              <a:t>False</a:t>
            </a:r>
          </a:p>
        </p:txBody>
      </p:sp>
    </p:spTree>
    <p:extLst>
      <p:ext uri="{BB962C8B-B14F-4D97-AF65-F5344CB8AC3E}">
        <p14:creationId xmlns:p14="http://schemas.microsoft.com/office/powerpoint/2010/main" val="282568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P spid="8" grpId="0" animBg="1"/>
      <p:bldP spid="11" grpId="0"/>
      <p:bldP spid="12" grpId="0"/>
      <p:bldP spid="13" grpId="0" animBg="1"/>
      <p:bldP spid="14" grpId="0" animBg="1"/>
      <p:bldP spid="16" grpId="0" animBg="1"/>
      <p:bldP spid="18" grpId="0" animBg="1"/>
      <p:bldP spid="19" grpId="0" animBg="1"/>
      <p:bldP spid="20" grpId="0" animBg="1"/>
      <p:bldP spid="21" grpId="0" animBg="1"/>
      <p:bldP spid="23" grpId="0" animBg="1"/>
      <p:bldP spid="26" grpId="0"/>
      <p:bldP spid="3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build logic? Step-4</a:t>
            </a:r>
          </a:p>
        </p:txBody>
      </p:sp>
      <p:sp>
        <p:nvSpPr>
          <p:cNvPr id="3" name="Content Placeholder 2"/>
          <p:cNvSpPr>
            <a:spLocks noGrp="1"/>
          </p:cNvSpPr>
          <p:nvPr>
            <p:ph idx="1"/>
          </p:nvPr>
        </p:nvSpPr>
        <p:spPr>
          <a:xfrm>
            <a:off x="131180" y="863445"/>
            <a:ext cx="11929641" cy="1441874"/>
          </a:xfrm>
        </p:spPr>
        <p:txBody>
          <a:bodyPr/>
          <a:lstStyle/>
          <a:p>
            <a:pPr marL="0" indent="0">
              <a:buNone/>
            </a:pPr>
            <a:r>
              <a:rPr lang="en-US" b="1" dirty="0">
                <a:solidFill>
                  <a:srgbClr val="C00000"/>
                </a:solidFill>
              </a:rPr>
              <a:t>Step 4: Writing Pseudo-code</a:t>
            </a:r>
          </a:p>
          <a:p>
            <a:pPr marL="355600" indent="-342900"/>
            <a:r>
              <a:rPr lang="en-US" dirty="0">
                <a:latin typeface="+mj-lt"/>
              </a:rPr>
              <a:t>Pseudo-code is an informal way to express the design of a computer program or an algorithm. </a:t>
            </a:r>
          </a:p>
          <a:p>
            <a:pPr marL="355600" indent="-342900"/>
            <a:r>
              <a:rPr lang="en-US" dirty="0">
                <a:latin typeface="+mj-lt"/>
              </a:rPr>
              <a:t>It does not require any strict programming language syntax.</a:t>
            </a:r>
          </a:p>
          <a:p>
            <a:endParaRPr lang="en-US" dirty="0"/>
          </a:p>
        </p:txBody>
      </p:sp>
      <p:sp>
        <p:nvSpPr>
          <p:cNvPr id="4" name="Rectangle 3">
            <a:extLst>
              <a:ext uri="{FF2B5EF4-FFF2-40B4-BE49-F238E27FC236}">
                <a16:creationId xmlns:a16="http://schemas.microsoft.com/office/drawing/2014/main" xmlns="" id="{D1398A39-DA79-443A-B149-0FEF04D5E58D}"/>
              </a:ext>
            </a:extLst>
          </p:cNvPr>
          <p:cNvSpPr/>
          <p:nvPr/>
        </p:nvSpPr>
        <p:spPr>
          <a:xfrm>
            <a:off x="255912" y="2786747"/>
            <a:ext cx="4777100" cy="2585323"/>
          </a:xfrm>
          <a:prstGeom prst="rect">
            <a:avLst/>
          </a:prstGeom>
          <a:solidFill>
            <a:schemeClr val="tx1">
              <a:lumMod val="90000"/>
              <a:lumOff val="10000"/>
            </a:schemeClr>
          </a:solidFill>
          <a:ln>
            <a:noFill/>
          </a:ln>
        </p:spPr>
        <p:txBody>
          <a:bodyPr wrap="square">
            <a:spAutoFit/>
          </a:bodyPr>
          <a:lstStyle/>
          <a:p>
            <a:r>
              <a:rPr lang="en-US" b="1" dirty="0">
                <a:solidFill>
                  <a:srgbClr val="D4D4D4"/>
                </a:solidFill>
                <a:latin typeface="+mj-lt"/>
              </a:rPr>
              <a:t>Initialize </a:t>
            </a:r>
            <a:r>
              <a:rPr lang="en-US" b="1" dirty="0" err="1">
                <a:solidFill>
                  <a:srgbClr val="D4D4D4"/>
                </a:solidFill>
                <a:latin typeface="+mj-lt"/>
              </a:rPr>
              <a:t>i</a:t>
            </a:r>
            <a:r>
              <a:rPr lang="en-US" b="1" dirty="0">
                <a:solidFill>
                  <a:srgbClr val="D4D4D4"/>
                </a:solidFill>
                <a:latin typeface="+mj-lt"/>
              </a:rPr>
              <a:t>=</a:t>
            </a:r>
            <a:r>
              <a:rPr lang="en-US" b="1" dirty="0">
                <a:solidFill>
                  <a:srgbClr val="B5CEA8"/>
                </a:solidFill>
                <a:latin typeface="+mj-lt"/>
              </a:rPr>
              <a:t>1</a:t>
            </a:r>
            <a:r>
              <a:rPr lang="en-US" b="1" dirty="0">
                <a:solidFill>
                  <a:srgbClr val="D4D4D4"/>
                </a:solidFill>
                <a:latin typeface="+mj-lt"/>
              </a:rPr>
              <a:t> integer</a:t>
            </a:r>
          </a:p>
          <a:p>
            <a:r>
              <a:rPr lang="en-US" b="1" dirty="0">
                <a:solidFill>
                  <a:srgbClr val="D4D4D4"/>
                </a:solidFill>
                <a:latin typeface="+mj-lt"/>
              </a:rPr>
              <a:t>Declare n as integer</a:t>
            </a:r>
          </a:p>
          <a:p>
            <a:r>
              <a:rPr lang="en-US" b="1" dirty="0">
                <a:solidFill>
                  <a:srgbClr val="D4D4D4"/>
                </a:solidFill>
                <a:latin typeface="+mj-lt"/>
              </a:rPr>
              <a:t>Input n</a:t>
            </a:r>
          </a:p>
          <a:p>
            <a:r>
              <a:rPr lang="en-US" b="1" dirty="0">
                <a:solidFill>
                  <a:srgbClr val="569CD6"/>
                </a:solidFill>
                <a:latin typeface="+mj-lt"/>
              </a:rPr>
              <a:t>while</a:t>
            </a:r>
            <a:r>
              <a:rPr lang="en-US" b="1" dirty="0">
                <a:solidFill>
                  <a:srgbClr val="D4D4D4"/>
                </a:solidFill>
                <a:latin typeface="+mj-lt"/>
              </a:rPr>
              <a:t> </a:t>
            </a:r>
            <a:r>
              <a:rPr lang="en-US" b="1" dirty="0" err="1">
                <a:solidFill>
                  <a:srgbClr val="D4D4D4"/>
                </a:solidFill>
                <a:latin typeface="+mj-lt"/>
              </a:rPr>
              <a:t>i</a:t>
            </a:r>
            <a:r>
              <a:rPr lang="en-US" b="1" dirty="0">
                <a:solidFill>
                  <a:srgbClr val="D4D4D4"/>
                </a:solidFill>
                <a:latin typeface="+mj-lt"/>
              </a:rPr>
              <a:t>&lt;n</a:t>
            </a:r>
          </a:p>
          <a:p>
            <a:r>
              <a:rPr lang="en-US" b="1" dirty="0">
                <a:solidFill>
                  <a:srgbClr val="D4D4D4"/>
                </a:solidFill>
                <a:latin typeface="+mj-lt"/>
              </a:rPr>
              <a:t>    </a:t>
            </a:r>
            <a:r>
              <a:rPr lang="en-US" b="1" dirty="0">
                <a:solidFill>
                  <a:srgbClr val="569CD6"/>
                </a:solidFill>
                <a:latin typeface="+mj-lt"/>
              </a:rPr>
              <a:t>if</a:t>
            </a:r>
            <a:r>
              <a:rPr lang="en-US" b="1" dirty="0">
                <a:solidFill>
                  <a:srgbClr val="D4D4D4"/>
                </a:solidFill>
                <a:latin typeface="+mj-lt"/>
              </a:rPr>
              <a:t> </a:t>
            </a:r>
            <a:r>
              <a:rPr lang="en-US" b="1" dirty="0" err="1">
                <a:solidFill>
                  <a:srgbClr val="D4D4D4"/>
                </a:solidFill>
                <a:latin typeface="+mj-lt"/>
              </a:rPr>
              <a:t>n%i</a:t>
            </a:r>
            <a:endParaRPr lang="en-US" b="1" dirty="0">
              <a:solidFill>
                <a:srgbClr val="D4D4D4"/>
              </a:solidFill>
              <a:latin typeface="+mj-lt"/>
            </a:endParaRPr>
          </a:p>
          <a:p>
            <a:r>
              <a:rPr lang="en-US" b="1" dirty="0">
                <a:solidFill>
                  <a:srgbClr val="D4D4D4"/>
                </a:solidFill>
                <a:latin typeface="+mj-lt"/>
              </a:rPr>
              <a:t>        print </a:t>
            </a:r>
            <a:r>
              <a:rPr lang="en-US" b="1" dirty="0" err="1">
                <a:solidFill>
                  <a:srgbClr val="D4D4D4"/>
                </a:solidFill>
                <a:latin typeface="+mj-lt"/>
              </a:rPr>
              <a:t>i</a:t>
            </a:r>
            <a:endParaRPr lang="en-US" b="1" dirty="0">
              <a:solidFill>
                <a:srgbClr val="D4D4D4"/>
              </a:solidFill>
              <a:latin typeface="+mj-lt"/>
            </a:endParaRPr>
          </a:p>
          <a:p>
            <a:r>
              <a:rPr lang="en-US" b="1" dirty="0">
                <a:solidFill>
                  <a:srgbClr val="D4D4D4"/>
                </a:solidFill>
                <a:latin typeface="+mj-lt"/>
              </a:rPr>
              <a:t>    end </a:t>
            </a:r>
            <a:r>
              <a:rPr lang="en-US" b="1" dirty="0">
                <a:solidFill>
                  <a:srgbClr val="569CD6"/>
                </a:solidFill>
                <a:latin typeface="+mj-lt"/>
              </a:rPr>
              <a:t>if</a:t>
            </a:r>
            <a:endParaRPr lang="en-US" b="1" dirty="0">
              <a:solidFill>
                <a:srgbClr val="D4D4D4"/>
              </a:solidFill>
              <a:latin typeface="+mj-lt"/>
            </a:endParaRPr>
          </a:p>
          <a:p>
            <a:r>
              <a:rPr lang="en-US" b="1" dirty="0">
                <a:solidFill>
                  <a:srgbClr val="D4D4D4"/>
                </a:solidFill>
                <a:latin typeface="+mj-lt"/>
              </a:rPr>
              <a:t>    increment </a:t>
            </a:r>
            <a:r>
              <a:rPr lang="en-US" b="1" dirty="0" err="1">
                <a:solidFill>
                  <a:srgbClr val="D4D4D4"/>
                </a:solidFill>
                <a:latin typeface="+mj-lt"/>
              </a:rPr>
              <a:t>i</a:t>
            </a:r>
            <a:r>
              <a:rPr lang="en-US" b="1" dirty="0">
                <a:solidFill>
                  <a:srgbClr val="D4D4D4"/>
                </a:solidFill>
                <a:latin typeface="+mj-lt"/>
              </a:rPr>
              <a:t>=i+</a:t>
            </a:r>
            <a:r>
              <a:rPr lang="en-US" b="1" dirty="0">
                <a:solidFill>
                  <a:srgbClr val="B5CEA8"/>
                </a:solidFill>
                <a:latin typeface="+mj-lt"/>
              </a:rPr>
              <a:t>1</a:t>
            </a:r>
            <a:endParaRPr lang="en-US" b="1" dirty="0">
              <a:solidFill>
                <a:srgbClr val="D4D4D4"/>
              </a:solidFill>
              <a:latin typeface="+mj-lt"/>
            </a:endParaRPr>
          </a:p>
          <a:p>
            <a:r>
              <a:rPr lang="en-US" b="1" dirty="0">
                <a:solidFill>
                  <a:srgbClr val="D4D4D4"/>
                </a:solidFill>
                <a:latin typeface="+mj-lt"/>
              </a:rPr>
              <a:t>end </a:t>
            </a:r>
            <a:r>
              <a:rPr lang="en-US" b="1" dirty="0">
                <a:solidFill>
                  <a:srgbClr val="569CD6"/>
                </a:solidFill>
                <a:latin typeface="+mj-lt"/>
              </a:rPr>
              <a:t>while</a:t>
            </a:r>
            <a:endParaRPr lang="en-US" b="1" dirty="0">
              <a:solidFill>
                <a:srgbClr val="D4D4D4"/>
              </a:solidFill>
              <a:effectLst/>
              <a:latin typeface="+mj-lt"/>
            </a:endParaRPr>
          </a:p>
        </p:txBody>
      </p:sp>
      <p:sp>
        <p:nvSpPr>
          <p:cNvPr id="5" name="Rectangle: Top Corners Rounded 6">
            <a:extLst>
              <a:ext uri="{FF2B5EF4-FFF2-40B4-BE49-F238E27FC236}">
                <a16:creationId xmlns:a16="http://schemas.microsoft.com/office/drawing/2014/main" xmlns="" id="{7DE2E865-9E82-412F-B6BA-A643E4B60DC8}"/>
              </a:ext>
            </a:extLst>
          </p:cNvPr>
          <p:cNvSpPr/>
          <p:nvPr/>
        </p:nvSpPr>
        <p:spPr>
          <a:xfrm>
            <a:off x="255912" y="2457563"/>
            <a:ext cx="146484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Pseudo-code</a:t>
            </a:r>
          </a:p>
        </p:txBody>
      </p:sp>
    </p:spTree>
    <p:extLst>
      <p:ext uri="{BB962C8B-B14F-4D97-AF65-F5344CB8AC3E}">
        <p14:creationId xmlns:p14="http://schemas.microsoft.com/office/powerpoint/2010/main" val="253278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find factors of a number(while loop)</a:t>
            </a:r>
          </a:p>
        </p:txBody>
      </p:sp>
      <p:sp>
        <p:nvSpPr>
          <p:cNvPr id="9" name="Rectangle 8">
            <a:extLst>
              <a:ext uri="{FF2B5EF4-FFF2-40B4-BE49-F238E27FC236}">
                <a16:creationId xmlns:a16="http://schemas.microsoft.com/office/drawing/2014/main" xmlns="" id="{D1398A39-DA79-443A-B149-0FEF04D5E58D}"/>
              </a:ext>
            </a:extLst>
          </p:cNvPr>
          <p:cNvSpPr/>
          <p:nvPr/>
        </p:nvSpPr>
        <p:spPr>
          <a:xfrm>
            <a:off x="991357" y="1830751"/>
            <a:ext cx="6668400" cy="3693319"/>
          </a:xfrm>
          <a:prstGeom prst="rect">
            <a:avLst/>
          </a:prstGeom>
          <a:solidFill>
            <a:schemeClr val="bg1">
              <a:lumMod val="95000"/>
            </a:schemeClr>
          </a:solidFill>
          <a:ln>
            <a:noFill/>
          </a:ln>
        </p:spPr>
        <p:txBody>
          <a:bodyPr wrap="square">
            <a:spAutoFit/>
          </a:bodyPr>
          <a:lstStyle/>
          <a:p>
            <a:r>
              <a:rPr lang="en-US" b="1" dirty="0">
                <a:latin typeface="+mj-lt"/>
              </a:rPr>
              <a:t>#include &lt;</a:t>
            </a:r>
            <a:r>
              <a:rPr lang="en-US" b="1" dirty="0" err="1">
                <a:latin typeface="+mj-lt"/>
              </a:rPr>
              <a:t>stdio.h</a:t>
            </a:r>
            <a:r>
              <a:rPr lang="en-US" b="1" dirty="0">
                <a:latin typeface="+mj-lt"/>
              </a:rPr>
              <a:t>&gt;</a:t>
            </a:r>
          </a:p>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t>
            </a:r>
            <a:r>
              <a:rPr lang="en-US" b="1" dirty="0" err="1">
                <a:latin typeface="+mj-lt"/>
              </a:rPr>
              <a:t>i</a:t>
            </a:r>
            <a:r>
              <a:rPr lang="en-US" b="1" dirty="0">
                <a:latin typeface="+mj-lt"/>
              </a:rPr>
              <a:t>=1,n;</a:t>
            </a:r>
          </a:p>
          <a:p>
            <a:r>
              <a:rPr lang="en-US" b="1" dirty="0">
                <a:latin typeface="+mj-lt"/>
              </a:rPr>
              <a:t>    </a:t>
            </a:r>
            <a:r>
              <a:rPr lang="en-US" b="1" dirty="0" err="1">
                <a:latin typeface="+mj-lt"/>
              </a:rPr>
              <a:t>printf</a:t>
            </a:r>
            <a:r>
              <a:rPr lang="en-US" b="1" dirty="0">
                <a:latin typeface="+mj-lt"/>
              </a:rPr>
              <a:t>("Enter n to find factors=");</a:t>
            </a:r>
          </a:p>
          <a:p>
            <a:r>
              <a:rPr lang="en-US" b="1" dirty="0">
                <a:latin typeface="+mj-lt"/>
              </a:rPr>
              <a:t>    </a:t>
            </a:r>
            <a:r>
              <a:rPr lang="en-US" b="1" dirty="0" err="1">
                <a:latin typeface="+mj-lt"/>
              </a:rPr>
              <a:t>scanf</a:t>
            </a:r>
            <a:r>
              <a:rPr lang="en-US" b="1" dirty="0">
                <a:latin typeface="+mj-lt"/>
              </a:rPr>
              <a:t>("%</a:t>
            </a:r>
            <a:r>
              <a:rPr lang="en-US" b="1" dirty="0" err="1">
                <a:latin typeface="+mj-lt"/>
              </a:rPr>
              <a:t>d",&amp;n</a:t>
            </a:r>
            <a:r>
              <a:rPr lang="en-US" b="1" dirty="0">
                <a:latin typeface="+mj-lt"/>
              </a:rPr>
              <a:t>);</a:t>
            </a:r>
          </a:p>
          <a:p>
            <a:r>
              <a:rPr lang="en-US" b="1" dirty="0">
                <a:latin typeface="+mj-lt"/>
              </a:rPr>
              <a:t>    while(</a:t>
            </a:r>
            <a:r>
              <a:rPr lang="en-US" b="1" dirty="0" err="1">
                <a:latin typeface="+mj-lt"/>
              </a:rPr>
              <a:t>i</a:t>
            </a:r>
            <a:r>
              <a:rPr lang="en-US" b="1" dirty="0">
                <a:latin typeface="+mj-lt"/>
              </a:rPr>
              <a:t>&lt;=n)</a:t>
            </a:r>
          </a:p>
          <a:p>
            <a:r>
              <a:rPr lang="en-US" b="1" dirty="0">
                <a:latin typeface="+mj-lt"/>
              </a:rPr>
              <a:t>    {</a:t>
            </a:r>
          </a:p>
          <a:p>
            <a:r>
              <a:rPr lang="en-US" b="1" dirty="0">
                <a:latin typeface="+mj-lt"/>
              </a:rPr>
              <a:t>        if(</a:t>
            </a:r>
            <a:r>
              <a:rPr lang="en-US" b="1" dirty="0" err="1">
                <a:latin typeface="+mj-lt"/>
              </a:rPr>
              <a:t>n%i</a:t>
            </a:r>
            <a:r>
              <a:rPr lang="en-US" b="1" dirty="0">
                <a:latin typeface="+mj-lt"/>
              </a:rPr>
              <a:t>==0)</a:t>
            </a:r>
          </a:p>
          <a:p>
            <a:r>
              <a:rPr lang="en-US" b="1" dirty="0">
                <a:latin typeface="+mj-lt"/>
              </a:rPr>
              <a:t>            </a:t>
            </a:r>
            <a:r>
              <a:rPr lang="en-US" b="1" dirty="0" err="1">
                <a:latin typeface="+mj-lt"/>
              </a:rPr>
              <a:t>printf</a:t>
            </a:r>
            <a:r>
              <a:rPr lang="en-US" b="1" dirty="0">
                <a:latin typeface="+mj-lt"/>
              </a:rPr>
              <a:t>("%d,",</a:t>
            </a:r>
            <a:r>
              <a:rPr lang="en-US" b="1" dirty="0" err="1">
                <a:latin typeface="+mj-lt"/>
              </a:rPr>
              <a:t>i</a:t>
            </a:r>
            <a:r>
              <a:rPr lang="en-US" b="1" dirty="0">
                <a:latin typeface="+mj-lt"/>
              </a:rPr>
              <a:t>);</a:t>
            </a:r>
          </a:p>
          <a:p>
            <a:r>
              <a:rPr lang="en-US" b="1" dirty="0">
                <a:latin typeface="+mj-lt"/>
              </a:rPr>
              <a:t>        </a:t>
            </a:r>
            <a:r>
              <a:rPr lang="en-US" b="1" dirty="0" err="1">
                <a:latin typeface="+mj-lt"/>
              </a:rPr>
              <a:t>i</a:t>
            </a:r>
            <a:r>
              <a:rPr lang="en-US" b="1" dirty="0">
                <a:latin typeface="+mj-lt"/>
              </a:rPr>
              <a:t>=i+1;</a:t>
            </a:r>
          </a:p>
          <a:p>
            <a:r>
              <a:rPr lang="en-US" b="1" dirty="0">
                <a:latin typeface="+mj-lt"/>
              </a:rPr>
              <a:t>    }</a:t>
            </a:r>
          </a:p>
          <a:p>
            <a:r>
              <a:rPr lang="en-US" b="1" dirty="0">
                <a:latin typeface="+mj-lt"/>
              </a:rPr>
              <a:t>}</a:t>
            </a:r>
            <a:endParaRPr lang="en-US" b="1" dirty="0">
              <a:effectLst/>
              <a:latin typeface="+mj-lt"/>
            </a:endParaRPr>
          </a:p>
        </p:txBody>
      </p:sp>
      <p:sp>
        <p:nvSpPr>
          <p:cNvPr id="10" name="Rectangle 9">
            <a:extLst>
              <a:ext uri="{FF2B5EF4-FFF2-40B4-BE49-F238E27FC236}">
                <a16:creationId xmlns:a16="http://schemas.microsoft.com/office/drawing/2014/main" xmlns="" id="{C069A0A8-F683-4712-9714-F0527051DD3B}"/>
              </a:ext>
            </a:extLst>
          </p:cNvPr>
          <p:cNvSpPr/>
          <p:nvPr/>
        </p:nvSpPr>
        <p:spPr>
          <a:xfrm>
            <a:off x="491363" y="1830751"/>
            <a:ext cx="499993" cy="3693319"/>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a:solidFill>
                  <a:schemeClr val="tx1">
                    <a:lumMod val="75000"/>
                    <a:lumOff val="25000"/>
                  </a:schemeClr>
                </a:solidFill>
                <a:latin typeface="+mj-lt"/>
              </a:rPr>
              <a:t>9</a:t>
            </a:r>
          </a:p>
          <a:p>
            <a:pPr algn="r"/>
            <a:r>
              <a:rPr lang="en-US" b="1" dirty="0">
                <a:solidFill>
                  <a:schemeClr val="tx1">
                    <a:lumMod val="75000"/>
                    <a:lumOff val="25000"/>
                  </a:schemeClr>
                </a:solidFill>
                <a:effectLst/>
                <a:latin typeface="+mj-lt"/>
              </a:rPr>
              <a:t>10</a:t>
            </a:r>
          </a:p>
          <a:p>
            <a:pPr algn="r"/>
            <a:r>
              <a:rPr lang="en-US" b="1" dirty="0">
                <a:solidFill>
                  <a:schemeClr val="tx1">
                    <a:lumMod val="75000"/>
                    <a:lumOff val="25000"/>
                  </a:schemeClr>
                </a:solidFill>
                <a:latin typeface="+mj-lt"/>
              </a:rPr>
              <a:t>11</a:t>
            </a:r>
          </a:p>
          <a:p>
            <a:pPr algn="r"/>
            <a:r>
              <a:rPr lang="en-US" b="1" dirty="0">
                <a:solidFill>
                  <a:schemeClr val="tx1">
                    <a:lumMod val="75000"/>
                    <a:lumOff val="25000"/>
                  </a:schemeClr>
                </a:solidFill>
                <a:effectLst/>
                <a:latin typeface="+mj-lt"/>
              </a:rPr>
              <a:t>12</a:t>
            </a:r>
          </a:p>
          <a:p>
            <a:pPr algn="r"/>
            <a:r>
              <a:rPr lang="en-US" b="1" dirty="0">
                <a:solidFill>
                  <a:schemeClr val="tx1">
                    <a:lumMod val="75000"/>
                    <a:lumOff val="25000"/>
                  </a:schemeClr>
                </a:solidFill>
                <a:latin typeface="+mj-lt"/>
              </a:rPr>
              <a:t>13</a:t>
            </a:r>
            <a:endParaRPr lang="en-US" b="1" dirty="0">
              <a:solidFill>
                <a:schemeClr val="tx1">
                  <a:lumMod val="75000"/>
                  <a:lumOff val="25000"/>
                </a:schemeClr>
              </a:solidFill>
              <a:effectLst/>
              <a:latin typeface="+mj-lt"/>
            </a:endParaRPr>
          </a:p>
        </p:txBody>
      </p:sp>
      <p:sp>
        <p:nvSpPr>
          <p:cNvPr id="11" name="Rectangle 10">
            <a:extLst>
              <a:ext uri="{FF2B5EF4-FFF2-40B4-BE49-F238E27FC236}">
                <a16:creationId xmlns:a16="http://schemas.microsoft.com/office/drawing/2014/main" xmlns="" id="{43D3284F-95E2-4F26-9D5F-AAD352CF22BD}"/>
              </a:ext>
            </a:extLst>
          </p:cNvPr>
          <p:cNvSpPr/>
          <p:nvPr/>
        </p:nvSpPr>
        <p:spPr>
          <a:xfrm>
            <a:off x="7876869" y="1830751"/>
            <a:ext cx="3996528" cy="584775"/>
          </a:xfrm>
          <a:prstGeom prst="rect">
            <a:avLst/>
          </a:prstGeom>
          <a:solidFill>
            <a:schemeClr val="tx1">
              <a:lumMod val="90000"/>
              <a:lumOff val="10000"/>
            </a:schemeClr>
          </a:solidFill>
          <a:ln>
            <a:noFill/>
          </a:ln>
        </p:spPr>
        <p:txBody>
          <a:bodyPr wrap="square">
            <a:spAutoFit/>
          </a:bodyPr>
          <a:lstStyle/>
          <a:p>
            <a:r>
              <a:rPr lang="en-US" sz="1600" dirty="0">
                <a:solidFill>
                  <a:schemeClr val="bg1"/>
                </a:solidFill>
                <a:latin typeface="+mj-lt"/>
              </a:rPr>
              <a:t>Enter n to find factors=12</a:t>
            </a:r>
          </a:p>
          <a:p>
            <a:r>
              <a:rPr lang="en-US" sz="1600" dirty="0">
                <a:solidFill>
                  <a:schemeClr val="bg1"/>
                </a:solidFill>
                <a:latin typeface="+mj-lt"/>
              </a:rPr>
              <a:t>1,2,3,4,6,12,</a:t>
            </a:r>
          </a:p>
        </p:txBody>
      </p:sp>
      <p:sp>
        <p:nvSpPr>
          <p:cNvPr id="12" name="Rectangle: Top Corners Rounded 6">
            <a:extLst>
              <a:ext uri="{FF2B5EF4-FFF2-40B4-BE49-F238E27FC236}">
                <a16:creationId xmlns:a16="http://schemas.microsoft.com/office/drawing/2014/main" xmlns="" id="{7DE2E865-9E82-412F-B6BA-A643E4B60DC8}"/>
              </a:ext>
            </a:extLst>
          </p:cNvPr>
          <p:cNvSpPr/>
          <p:nvPr/>
        </p:nvSpPr>
        <p:spPr>
          <a:xfrm>
            <a:off x="491363" y="150156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13" name="Rectangle: Top Corners Rounded 7">
            <a:extLst>
              <a:ext uri="{FF2B5EF4-FFF2-40B4-BE49-F238E27FC236}">
                <a16:creationId xmlns:a16="http://schemas.microsoft.com/office/drawing/2014/main" xmlns="" id="{44F07624-C23C-4B43-A144-CB0878CB992A}"/>
              </a:ext>
            </a:extLst>
          </p:cNvPr>
          <p:cNvSpPr/>
          <p:nvPr/>
        </p:nvSpPr>
        <p:spPr>
          <a:xfrm>
            <a:off x="7876868" y="1501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149388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reverse a number(while loop)</a:t>
            </a:r>
          </a:p>
        </p:txBody>
      </p:sp>
      <p:sp>
        <p:nvSpPr>
          <p:cNvPr id="5" name="Rectangle 4">
            <a:extLst>
              <a:ext uri="{FF2B5EF4-FFF2-40B4-BE49-F238E27FC236}">
                <a16:creationId xmlns:a16="http://schemas.microsoft.com/office/drawing/2014/main" xmlns="" id="{D1398A39-DA79-443A-B149-0FEF04D5E58D}"/>
              </a:ext>
            </a:extLst>
          </p:cNvPr>
          <p:cNvSpPr/>
          <p:nvPr/>
        </p:nvSpPr>
        <p:spPr>
          <a:xfrm>
            <a:off x="991357" y="1830751"/>
            <a:ext cx="6668400" cy="3416320"/>
          </a:xfrm>
          <a:prstGeom prst="rect">
            <a:avLst/>
          </a:prstGeom>
          <a:solidFill>
            <a:schemeClr val="bg1">
              <a:lumMod val="95000"/>
            </a:schemeClr>
          </a:solidFill>
          <a:ln>
            <a:noFill/>
          </a:ln>
        </p:spPr>
        <p:txBody>
          <a:bodyPr wrap="square">
            <a:spAutoFit/>
          </a:bodyPr>
          <a:lstStyle/>
          <a:p>
            <a:r>
              <a:rPr lang="en-US" b="1" dirty="0">
                <a:latin typeface="+mj-lt"/>
              </a:rPr>
              <a:t>#include &lt;</a:t>
            </a:r>
            <a:r>
              <a:rPr lang="en-US" b="1" dirty="0" err="1">
                <a:latin typeface="+mj-lt"/>
              </a:rPr>
              <a:t>stdio.h</a:t>
            </a:r>
            <a:r>
              <a:rPr lang="en-US" b="1" dirty="0">
                <a:latin typeface="+mj-lt"/>
              </a:rPr>
              <a:t>&gt;</a:t>
            </a:r>
          </a:p>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n;</a:t>
            </a:r>
          </a:p>
          <a:p>
            <a:r>
              <a:rPr lang="en-US" b="1" dirty="0">
                <a:latin typeface="+mj-lt"/>
              </a:rPr>
              <a:t>    </a:t>
            </a:r>
            <a:r>
              <a:rPr lang="en-US" b="1" dirty="0" err="1">
                <a:latin typeface="+mj-lt"/>
              </a:rPr>
              <a:t>printf</a:t>
            </a:r>
            <a:r>
              <a:rPr lang="en-US" b="1" dirty="0">
                <a:latin typeface="+mj-lt"/>
              </a:rPr>
              <a:t>("Enter a number=");</a:t>
            </a:r>
          </a:p>
          <a:p>
            <a:r>
              <a:rPr lang="en-US" b="1" dirty="0">
                <a:latin typeface="+mj-lt"/>
              </a:rPr>
              <a:t>    </a:t>
            </a:r>
            <a:r>
              <a:rPr lang="en-US" b="1" dirty="0" err="1">
                <a:latin typeface="+mj-lt"/>
              </a:rPr>
              <a:t>scanf</a:t>
            </a:r>
            <a:r>
              <a:rPr lang="en-US" b="1" dirty="0">
                <a:latin typeface="+mj-lt"/>
              </a:rPr>
              <a:t>("%</a:t>
            </a:r>
            <a:r>
              <a:rPr lang="en-US" b="1" dirty="0" err="1">
                <a:latin typeface="+mj-lt"/>
              </a:rPr>
              <a:t>d",&amp;n</a:t>
            </a:r>
            <a:r>
              <a:rPr lang="en-US" b="1" dirty="0">
                <a:latin typeface="+mj-lt"/>
              </a:rPr>
              <a:t>);</a:t>
            </a:r>
          </a:p>
          <a:p>
            <a:r>
              <a:rPr lang="en-US" b="1" dirty="0">
                <a:latin typeface="+mj-lt"/>
              </a:rPr>
              <a:t>    while(n!=0)</a:t>
            </a:r>
          </a:p>
          <a:p>
            <a:r>
              <a:rPr lang="en-US" b="1" dirty="0">
                <a:latin typeface="+mj-lt"/>
              </a:rPr>
              <a:t>    {</a:t>
            </a:r>
          </a:p>
          <a:p>
            <a:r>
              <a:rPr lang="en-US" b="1" dirty="0">
                <a:latin typeface="+mj-lt"/>
              </a:rPr>
              <a:t>        </a:t>
            </a:r>
            <a:r>
              <a:rPr lang="en-US" b="1" dirty="0" err="1">
                <a:latin typeface="+mj-lt"/>
              </a:rPr>
              <a:t>printf</a:t>
            </a:r>
            <a:r>
              <a:rPr lang="en-US" b="1" dirty="0">
                <a:latin typeface="+mj-lt"/>
              </a:rPr>
              <a:t>("%d",n%10);</a:t>
            </a:r>
          </a:p>
          <a:p>
            <a:r>
              <a:rPr lang="en-US" b="1" dirty="0">
                <a:latin typeface="+mj-lt"/>
              </a:rPr>
              <a:t>        n=n/10;</a:t>
            </a:r>
          </a:p>
          <a:p>
            <a:r>
              <a:rPr lang="en-US" b="1" dirty="0">
                <a:latin typeface="+mj-lt"/>
              </a:rPr>
              <a:t>    }</a:t>
            </a:r>
          </a:p>
          <a:p>
            <a:r>
              <a:rPr lang="en-US" b="1" dirty="0">
                <a:latin typeface="+mj-lt"/>
              </a:rPr>
              <a:t>}</a:t>
            </a:r>
            <a:endParaRPr lang="en-US" b="1" dirty="0">
              <a:effectLst/>
              <a:latin typeface="+mj-lt"/>
            </a:endParaRPr>
          </a:p>
        </p:txBody>
      </p:sp>
      <p:sp>
        <p:nvSpPr>
          <p:cNvPr id="6" name="Rectangle 5">
            <a:extLst>
              <a:ext uri="{FF2B5EF4-FFF2-40B4-BE49-F238E27FC236}">
                <a16:creationId xmlns:a16="http://schemas.microsoft.com/office/drawing/2014/main" xmlns="" id="{C069A0A8-F683-4712-9714-F0527051DD3B}"/>
              </a:ext>
            </a:extLst>
          </p:cNvPr>
          <p:cNvSpPr/>
          <p:nvPr/>
        </p:nvSpPr>
        <p:spPr>
          <a:xfrm>
            <a:off x="491363" y="1830751"/>
            <a:ext cx="499993" cy="3416320"/>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a:solidFill>
                  <a:schemeClr val="tx1">
                    <a:lumMod val="75000"/>
                    <a:lumOff val="25000"/>
                  </a:schemeClr>
                </a:solidFill>
                <a:latin typeface="+mj-lt"/>
              </a:rPr>
              <a:t>9</a:t>
            </a:r>
          </a:p>
          <a:p>
            <a:pPr algn="r"/>
            <a:r>
              <a:rPr lang="en-US" b="1" dirty="0">
                <a:solidFill>
                  <a:schemeClr val="tx1">
                    <a:lumMod val="75000"/>
                    <a:lumOff val="25000"/>
                  </a:schemeClr>
                </a:solidFill>
                <a:effectLst/>
                <a:latin typeface="+mj-lt"/>
              </a:rPr>
              <a:t>10</a:t>
            </a:r>
          </a:p>
          <a:p>
            <a:pPr algn="r"/>
            <a:r>
              <a:rPr lang="en-US" b="1" dirty="0">
                <a:solidFill>
                  <a:schemeClr val="tx1">
                    <a:lumMod val="75000"/>
                    <a:lumOff val="25000"/>
                  </a:schemeClr>
                </a:solidFill>
                <a:latin typeface="+mj-lt"/>
              </a:rPr>
              <a:t>11</a:t>
            </a:r>
          </a:p>
          <a:p>
            <a:pPr algn="r"/>
            <a:r>
              <a:rPr lang="en-US" b="1" dirty="0">
                <a:solidFill>
                  <a:schemeClr val="tx1">
                    <a:lumMod val="75000"/>
                    <a:lumOff val="25000"/>
                  </a:schemeClr>
                </a:solidFill>
                <a:effectLst/>
                <a:latin typeface="+mj-lt"/>
              </a:rPr>
              <a:t>12</a:t>
            </a:r>
          </a:p>
        </p:txBody>
      </p:sp>
      <p:sp>
        <p:nvSpPr>
          <p:cNvPr id="7" name="Rectangle 6">
            <a:extLst>
              <a:ext uri="{FF2B5EF4-FFF2-40B4-BE49-F238E27FC236}">
                <a16:creationId xmlns:a16="http://schemas.microsoft.com/office/drawing/2014/main" xmlns="" id="{43D3284F-95E2-4F26-9D5F-AAD352CF22BD}"/>
              </a:ext>
            </a:extLst>
          </p:cNvPr>
          <p:cNvSpPr/>
          <p:nvPr/>
        </p:nvSpPr>
        <p:spPr>
          <a:xfrm>
            <a:off x="7876869" y="1830751"/>
            <a:ext cx="3996528" cy="584775"/>
          </a:xfrm>
          <a:prstGeom prst="rect">
            <a:avLst/>
          </a:prstGeom>
          <a:solidFill>
            <a:schemeClr val="tx1">
              <a:lumMod val="90000"/>
              <a:lumOff val="10000"/>
            </a:schemeClr>
          </a:solidFill>
          <a:ln>
            <a:noFill/>
          </a:ln>
        </p:spPr>
        <p:txBody>
          <a:bodyPr wrap="square">
            <a:spAutoFit/>
          </a:bodyPr>
          <a:lstStyle/>
          <a:p>
            <a:r>
              <a:rPr lang="en-US" sz="1600" dirty="0">
                <a:solidFill>
                  <a:schemeClr val="bg1"/>
                </a:solidFill>
                <a:latin typeface="+mj-lt"/>
              </a:rPr>
              <a:t>Enter a number=1234</a:t>
            </a:r>
          </a:p>
          <a:p>
            <a:r>
              <a:rPr lang="en-US" sz="1600" dirty="0">
                <a:solidFill>
                  <a:schemeClr val="bg1"/>
                </a:solidFill>
                <a:latin typeface="+mj-lt"/>
              </a:rPr>
              <a:t>4321</a:t>
            </a:r>
          </a:p>
        </p:txBody>
      </p:sp>
      <p:sp>
        <p:nvSpPr>
          <p:cNvPr id="8" name="Rectangle: Top Corners Rounded 6">
            <a:extLst>
              <a:ext uri="{FF2B5EF4-FFF2-40B4-BE49-F238E27FC236}">
                <a16:creationId xmlns:a16="http://schemas.microsoft.com/office/drawing/2014/main" xmlns="" id="{7DE2E865-9E82-412F-B6BA-A643E4B60DC8}"/>
              </a:ext>
            </a:extLst>
          </p:cNvPr>
          <p:cNvSpPr/>
          <p:nvPr/>
        </p:nvSpPr>
        <p:spPr>
          <a:xfrm>
            <a:off x="491363" y="150156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9" name="Rectangle: Top Corners Rounded 7">
            <a:extLst>
              <a:ext uri="{FF2B5EF4-FFF2-40B4-BE49-F238E27FC236}">
                <a16:creationId xmlns:a16="http://schemas.microsoft.com/office/drawing/2014/main" xmlns="" id="{44F07624-C23C-4B43-A144-CB0878CB992A}"/>
              </a:ext>
            </a:extLst>
          </p:cNvPr>
          <p:cNvSpPr/>
          <p:nvPr/>
        </p:nvSpPr>
        <p:spPr>
          <a:xfrm>
            <a:off x="7876868" y="1501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128345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Making Statements in C</a:t>
            </a:r>
          </a:p>
        </p:txBody>
      </p:sp>
      <p:sp>
        <p:nvSpPr>
          <p:cNvPr id="6" name="Content Placeholder 2">
            <a:extLst>
              <a:ext uri="{FF2B5EF4-FFF2-40B4-BE49-F238E27FC236}">
                <a16:creationId xmlns:a16="http://schemas.microsoft.com/office/drawing/2014/main" xmlns="" id="{9B5BDCB4-4EEE-45B4-8D35-78F9504F3588}"/>
              </a:ext>
            </a:extLst>
          </p:cNvPr>
          <p:cNvSpPr>
            <a:spLocks noGrp="1"/>
          </p:cNvSpPr>
          <p:nvPr>
            <p:ph idx="1"/>
          </p:nvPr>
        </p:nvSpPr>
        <p:spPr>
          <a:xfrm>
            <a:off x="671596" y="3476560"/>
            <a:ext cx="2671180" cy="410184"/>
          </a:xfrm>
        </p:spPr>
        <p:txBody>
          <a:bodyPr/>
          <a:lstStyle/>
          <a:p>
            <a:pPr marL="0" lvl="1" indent="0" algn="just">
              <a:buNone/>
            </a:pPr>
            <a:r>
              <a:rPr lang="en-US" dirty="0"/>
              <a:t>n-way Decision:</a:t>
            </a:r>
            <a:endParaRPr lang="en-US" b="1" dirty="0">
              <a:latin typeface="Courier New" panose="02070309020205020404" pitchFamily="49" charset="0"/>
              <a:cs typeface="Courier New" panose="02070309020205020404" pitchFamily="49" charset="0"/>
            </a:endParaRPr>
          </a:p>
        </p:txBody>
      </p:sp>
      <p:cxnSp>
        <p:nvCxnSpPr>
          <p:cNvPr id="7" name="Straight Connector 6"/>
          <p:cNvCxnSpPr/>
          <p:nvPr/>
        </p:nvCxnSpPr>
        <p:spPr>
          <a:xfrm>
            <a:off x="502275" y="1993898"/>
            <a:ext cx="0" cy="1737360"/>
          </a:xfrm>
          <a:prstGeom prst="line">
            <a:avLst/>
          </a:prstGeom>
          <a:ln w="38100">
            <a:solidFill>
              <a:srgbClr val="F9A825"/>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3485" y="1232122"/>
            <a:ext cx="5396004" cy="523220"/>
          </a:xfrm>
          <a:prstGeom prst="rect">
            <a:avLst/>
          </a:prstGeom>
          <a:noFill/>
        </p:spPr>
        <p:txBody>
          <a:bodyPr wrap="square" rtlCol="0">
            <a:spAutoFit/>
          </a:bodyPr>
          <a:lstStyle/>
          <a:p>
            <a:r>
              <a:rPr lang="en-US" sz="2800" dirty="0">
                <a:solidFill>
                  <a:srgbClr val="F9A825"/>
                </a:solidFill>
              </a:rPr>
              <a:t>Decision Making Statements are</a:t>
            </a:r>
            <a:endParaRPr lang="en-IN" sz="2800" dirty="0">
              <a:solidFill>
                <a:srgbClr val="F9A825"/>
              </a:solidFill>
            </a:endParaRPr>
          </a:p>
        </p:txBody>
      </p:sp>
      <p:sp>
        <p:nvSpPr>
          <p:cNvPr id="9" name="Content Placeholder 2">
            <a:extLst>
              <a:ext uri="{FF2B5EF4-FFF2-40B4-BE49-F238E27FC236}">
                <a16:creationId xmlns:a16="http://schemas.microsoft.com/office/drawing/2014/main" xmlns="" id="{9B5BDCB4-4EEE-45B4-8D35-78F9504F3588}"/>
              </a:ext>
            </a:extLst>
          </p:cNvPr>
          <p:cNvSpPr txBox="1">
            <a:spLocks/>
          </p:cNvSpPr>
          <p:nvPr/>
        </p:nvSpPr>
        <p:spPr>
          <a:xfrm>
            <a:off x="3172649" y="1993897"/>
            <a:ext cx="5768586" cy="295245"/>
          </a:xfrm>
          <a:prstGeom prst="rect">
            <a:avLst/>
          </a:prstGeom>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en-US" dirty="0">
                <a:solidFill>
                  <a:srgbClr val="F92672"/>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a:cs typeface="Consolas" panose="020B0609020204030204" pitchFamily="49" charset="0"/>
              </a:rPr>
              <a:t>(Also known as simple if) </a:t>
            </a:r>
          </a:p>
        </p:txBody>
      </p:sp>
      <p:sp>
        <p:nvSpPr>
          <p:cNvPr id="12" name="Content Placeholder 2">
            <a:extLst>
              <a:ext uri="{FF2B5EF4-FFF2-40B4-BE49-F238E27FC236}">
                <a16:creationId xmlns:a16="http://schemas.microsoft.com/office/drawing/2014/main" xmlns="" id="{9B5BDCB4-4EEE-45B4-8D35-78F9504F3588}"/>
              </a:ext>
            </a:extLst>
          </p:cNvPr>
          <p:cNvSpPr txBox="1">
            <a:spLocks/>
          </p:cNvSpPr>
          <p:nvPr/>
        </p:nvSpPr>
        <p:spPr>
          <a:xfrm>
            <a:off x="628112" y="2006776"/>
            <a:ext cx="2671180" cy="282366"/>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Wingdings 3" panose="05040102010807070707" pitchFamily="18" charset="2"/>
              <a:buNone/>
            </a:pPr>
            <a:r>
              <a:rPr lang="en-US" dirty="0"/>
              <a:t>One way Decision:</a:t>
            </a:r>
          </a:p>
        </p:txBody>
      </p:sp>
      <p:sp>
        <p:nvSpPr>
          <p:cNvPr id="13" name="Content Placeholder 2">
            <a:extLst>
              <a:ext uri="{FF2B5EF4-FFF2-40B4-BE49-F238E27FC236}">
                <a16:creationId xmlns:a16="http://schemas.microsoft.com/office/drawing/2014/main" xmlns="" id="{9B5BDCB4-4EEE-45B4-8D35-78F9504F3588}"/>
              </a:ext>
            </a:extLst>
          </p:cNvPr>
          <p:cNvSpPr txBox="1">
            <a:spLocks/>
          </p:cNvSpPr>
          <p:nvPr/>
        </p:nvSpPr>
        <p:spPr>
          <a:xfrm>
            <a:off x="3172649" y="3464734"/>
            <a:ext cx="5768586" cy="397976"/>
          </a:xfrm>
          <a:prstGeom prst="rect">
            <a:avLst/>
          </a:prstGeom>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buNone/>
            </a:pPr>
            <a:r>
              <a:rPr lang="en-US" dirty="0">
                <a:solidFill>
                  <a:srgbClr val="F92672"/>
                </a:solidFill>
                <a:latin typeface="Consolas" panose="020B0609020204030204" pitchFamily="49" charset="0"/>
                <a:cs typeface="Consolas" panose="020B0609020204030204" pitchFamily="49" charset="0"/>
              </a:rPr>
              <a:t>switch…case</a:t>
            </a:r>
            <a:endParaRPr lang="en-US" b="1" dirty="0">
              <a:solidFill>
                <a:srgbClr val="F92672"/>
              </a:solidFill>
              <a:latin typeface="Consolas" panose="020B0609020204030204" pitchFamily="49" charset="0"/>
              <a:cs typeface="Consolas" panose="020B0609020204030204" pitchFamily="49" charset="0"/>
            </a:endParaRPr>
          </a:p>
        </p:txBody>
      </p:sp>
      <p:sp>
        <p:nvSpPr>
          <p:cNvPr id="15" name="Content Placeholder 2">
            <a:extLst>
              <a:ext uri="{FF2B5EF4-FFF2-40B4-BE49-F238E27FC236}">
                <a16:creationId xmlns:a16="http://schemas.microsoft.com/office/drawing/2014/main" xmlns="" id="{9B5BDCB4-4EEE-45B4-8D35-78F9504F3588}"/>
              </a:ext>
            </a:extLst>
          </p:cNvPr>
          <p:cNvSpPr txBox="1">
            <a:spLocks/>
          </p:cNvSpPr>
          <p:nvPr/>
        </p:nvSpPr>
        <p:spPr>
          <a:xfrm>
            <a:off x="628112" y="2385492"/>
            <a:ext cx="2671180" cy="3176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Wingdings 3" panose="05040102010807070707" pitchFamily="18" charset="2"/>
              <a:buNone/>
            </a:pPr>
            <a:r>
              <a:rPr lang="en-US" dirty="0"/>
              <a:t>Two way Decision:</a:t>
            </a:r>
            <a:endParaRPr lang="en-US" b="1" dirty="0">
              <a:latin typeface="Courier New" panose="02070309020205020404" pitchFamily="49" charset="0"/>
              <a:cs typeface="Courier New" panose="02070309020205020404" pitchFamily="49" charset="0"/>
            </a:endParaRPr>
          </a:p>
        </p:txBody>
      </p:sp>
      <p:sp>
        <p:nvSpPr>
          <p:cNvPr id="16" name="Content Placeholder 2">
            <a:extLst>
              <a:ext uri="{FF2B5EF4-FFF2-40B4-BE49-F238E27FC236}">
                <a16:creationId xmlns:a16="http://schemas.microsoft.com/office/drawing/2014/main" xmlns="" id="{9B5BDCB4-4EEE-45B4-8D35-78F9504F3588}"/>
              </a:ext>
            </a:extLst>
          </p:cNvPr>
          <p:cNvSpPr txBox="1">
            <a:spLocks/>
          </p:cNvSpPr>
          <p:nvPr/>
        </p:nvSpPr>
        <p:spPr>
          <a:xfrm>
            <a:off x="3172649" y="2348603"/>
            <a:ext cx="5768586" cy="401136"/>
          </a:xfrm>
          <a:prstGeom prst="rect">
            <a:avLst/>
          </a:prstGeom>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en-US" dirty="0">
                <a:solidFill>
                  <a:srgbClr val="F92672"/>
                </a:solidFill>
                <a:latin typeface="Consolas" panose="020B0609020204030204" pitchFamily="49" charset="0"/>
                <a:cs typeface="Consolas" panose="020B0609020204030204" pitchFamily="49" charset="0"/>
              </a:rPr>
              <a:t>if…else</a:t>
            </a:r>
          </a:p>
        </p:txBody>
      </p:sp>
      <p:sp>
        <p:nvSpPr>
          <p:cNvPr id="17" name="Content Placeholder 2">
            <a:extLst>
              <a:ext uri="{FF2B5EF4-FFF2-40B4-BE49-F238E27FC236}">
                <a16:creationId xmlns:a16="http://schemas.microsoft.com/office/drawing/2014/main" xmlns="" id="{9B5BDCB4-4EEE-45B4-8D35-78F9504F3588}"/>
              </a:ext>
            </a:extLst>
          </p:cNvPr>
          <p:cNvSpPr txBox="1">
            <a:spLocks/>
          </p:cNvSpPr>
          <p:nvPr/>
        </p:nvSpPr>
        <p:spPr>
          <a:xfrm>
            <a:off x="628112" y="2749739"/>
            <a:ext cx="2671180" cy="35139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Wingdings 3" panose="05040102010807070707" pitchFamily="18" charset="2"/>
              <a:buNone/>
            </a:pPr>
            <a:r>
              <a:rPr lang="en-US" dirty="0"/>
              <a:t>Multi way Decision:</a:t>
            </a:r>
            <a:endParaRPr lang="en-US" b="1" dirty="0">
              <a:latin typeface="Courier New" panose="02070309020205020404" pitchFamily="49" charset="0"/>
              <a:cs typeface="Courier New" panose="02070309020205020404" pitchFamily="49" charset="0"/>
            </a:endParaRPr>
          </a:p>
        </p:txBody>
      </p:sp>
      <p:sp>
        <p:nvSpPr>
          <p:cNvPr id="18" name="Content Placeholder 2">
            <a:extLst>
              <a:ext uri="{FF2B5EF4-FFF2-40B4-BE49-F238E27FC236}">
                <a16:creationId xmlns:a16="http://schemas.microsoft.com/office/drawing/2014/main" xmlns="" id="{9B5BDCB4-4EEE-45B4-8D35-78F9504F3588}"/>
              </a:ext>
            </a:extLst>
          </p:cNvPr>
          <p:cNvSpPr txBox="1">
            <a:spLocks/>
          </p:cNvSpPr>
          <p:nvPr/>
        </p:nvSpPr>
        <p:spPr>
          <a:xfrm>
            <a:off x="3211707" y="2749739"/>
            <a:ext cx="5768586" cy="351393"/>
          </a:xfrm>
          <a:prstGeom prst="rect">
            <a:avLst/>
          </a:prstGeom>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buNone/>
            </a:pPr>
            <a:r>
              <a:rPr lang="en-US" dirty="0">
                <a:solidFill>
                  <a:srgbClr val="F92672"/>
                </a:solidFill>
                <a:latin typeface="Consolas" panose="020B0609020204030204" pitchFamily="49" charset="0"/>
                <a:cs typeface="Consolas" panose="020B0609020204030204" pitchFamily="49" charset="0"/>
              </a:rPr>
              <a:t>if…else if…else if…else</a:t>
            </a:r>
          </a:p>
        </p:txBody>
      </p:sp>
      <p:sp>
        <p:nvSpPr>
          <p:cNvPr id="19" name="Content Placeholder 2">
            <a:extLst>
              <a:ext uri="{FF2B5EF4-FFF2-40B4-BE49-F238E27FC236}">
                <a16:creationId xmlns:a16="http://schemas.microsoft.com/office/drawing/2014/main" xmlns="" id="{9B5BDCB4-4EEE-45B4-8D35-78F9504F3588}"/>
              </a:ext>
            </a:extLst>
          </p:cNvPr>
          <p:cNvSpPr txBox="1">
            <a:spLocks/>
          </p:cNvSpPr>
          <p:nvPr/>
        </p:nvSpPr>
        <p:spPr>
          <a:xfrm>
            <a:off x="628112" y="3101132"/>
            <a:ext cx="2671180" cy="375428"/>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Wingdings 3" panose="05040102010807070707" pitchFamily="18" charset="2"/>
              <a:buNone/>
            </a:pPr>
            <a:r>
              <a:rPr lang="en-US" dirty="0"/>
              <a:t>Two way Decision:</a:t>
            </a:r>
            <a:endParaRPr lang="en-US" b="1" dirty="0">
              <a:latin typeface="Courier New" panose="02070309020205020404" pitchFamily="49" charset="0"/>
              <a:cs typeface="Courier New" panose="02070309020205020404" pitchFamily="49" charset="0"/>
            </a:endParaRPr>
          </a:p>
        </p:txBody>
      </p:sp>
      <p:sp>
        <p:nvSpPr>
          <p:cNvPr id="20" name="Content Placeholder 2">
            <a:extLst>
              <a:ext uri="{FF2B5EF4-FFF2-40B4-BE49-F238E27FC236}">
                <a16:creationId xmlns:a16="http://schemas.microsoft.com/office/drawing/2014/main" xmlns="" id="{9B5BDCB4-4EEE-45B4-8D35-78F9504F3588}"/>
              </a:ext>
            </a:extLst>
          </p:cNvPr>
          <p:cNvSpPr txBox="1">
            <a:spLocks/>
          </p:cNvSpPr>
          <p:nvPr/>
        </p:nvSpPr>
        <p:spPr>
          <a:xfrm>
            <a:off x="3211707" y="3106444"/>
            <a:ext cx="5768586" cy="346081"/>
          </a:xfrm>
          <a:prstGeom prst="rect">
            <a:avLst/>
          </a:prstGeom>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buNone/>
            </a:pPr>
            <a:r>
              <a:rPr lang="en-US" dirty="0">
                <a:solidFill>
                  <a:srgbClr val="F92672"/>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(Conditional Operator)</a:t>
            </a:r>
          </a:p>
        </p:txBody>
      </p:sp>
    </p:spTree>
    <p:extLst>
      <p:ext uri="{BB962C8B-B14F-4D97-AF65-F5344CB8AC3E}">
        <p14:creationId xmlns:p14="http://schemas.microsoft.com/office/powerpoint/2010/main" val="156426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P spid="12" grpId="0"/>
      <p:bldP spid="13" grpId="0"/>
      <p:bldP spid="15" grpId="0"/>
      <p:bldP spid="16" grpId="0"/>
      <p:bldP spid="17" grpId="0"/>
      <p:bldP spid="18" grpId="0"/>
      <p:bldP spid="19" grpId="0"/>
      <p:bldP spid="2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check given number is perfect or not(while loop)	</a:t>
            </a:r>
          </a:p>
        </p:txBody>
      </p:sp>
      <p:sp>
        <p:nvSpPr>
          <p:cNvPr id="4" name="Rectangle 3">
            <a:extLst>
              <a:ext uri="{FF2B5EF4-FFF2-40B4-BE49-F238E27FC236}">
                <a16:creationId xmlns:a16="http://schemas.microsoft.com/office/drawing/2014/main" xmlns="" id="{D1398A39-DA79-443A-B149-0FEF04D5E58D}"/>
              </a:ext>
            </a:extLst>
          </p:cNvPr>
          <p:cNvSpPr/>
          <p:nvPr/>
        </p:nvSpPr>
        <p:spPr>
          <a:xfrm>
            <a:off x="802671" y="1034416"/>
            <a:ext cx="6668400" cy="5355312"/>
          </a:xfrm>
          <a:prstGeom prst="rect">
            <a:avLst/>
          </a:prstGeom>
          <a:solidFill>
            <a:schemeClr val="bg1">
              <a:lumMod val="95000"/>
            </a:schemeClr>
          </a:solidFill>
          <a:ln>
            <a:noFill/>
          </a:ln>
        </p:spPr>
        <p:txBody>
          <a:bodyPr wrap="square">
            <a:spAutoFit/>
          </a:bodyPr>
          <a:lstStyle/>
          <a:p>
            <a:r>
              <a:rPr lang="en-US" b="1" dirty="0">
                <a:latin typeface="+mj-lt"/>
              </a:rPr>
              <a:t>void main(){</a:t>
            </a:r>
          </a:p>
          <a:p>
            <a:r>
              <a:rPr lang="en-US" b="1" dirty="0">
                <a:latin typeface="+mj-lt"/>
              </a:rPr>
              <a:t>    </a:t>
            </a:r>
            <a:r>
              <a:rPr lang="en-US" b="1" dirty="0" err="1">
                <a:latin typeface="+mj-lt"/>
              </a:rPr>
              <a:t>int</a:t>
            </a:r>
            <a:r>
              <a:rPr lang="en-US" b="1" dirty="0">
                <a:latin typeface="+mj-lt"/>
              </a:rPr>
              <a:t> </a:t>
            </a:r>
            <a:r>
              <a:rPr lang="en-US" b="1" dirty="0" err="1">
                <a:latin typeface="+mj-lt"/>
              </a:rPr>
              <a:t>i</a:t>
            </a:r>
            <a:r>
              <a:rPr lang="en-US" b="1" dirty="0">
                <a:latin typeface="+mj-lt"/>
              </a:rPr>
              <a:t>=1,n,sum=0;</a:t>
            </a:r>
          </a:p>
          <a:p>
            <a:r>
              <a:rPr lang="en-US" b="1" dirty="0">
                <a:latin typeface="+mj-lt"/>
              </a:rPr>
              <a:t>    </a:t>
            </a:r>
            <a:r>
              <a:rPr lang="en-US" b="1" dirty="0" err="1">
                <a:latin typeface="+mj-lt"/>
              </a:rPr>
              <a:t>printf</a:t>
            </a:r>
            <a:r>
              <a:rPr lang="en-US" b="1" dirty="0">
                <a:latin typeface="+mj-lt"/>
              </a:rPr>
              <a:t>("Enter a number:");</a:t>
            </a:r>
          </a:p>
          <a:p>
            <a:r>
              <a:rPr lang="en-US" b="1" dirty="0">
                <a:latin typeface="+mj-lt"/>
              </a:rPr>
              <a:t>    </a:t>
            </a:r>
            <a:r>
              <a:rPr lang="en-US" b="1" dirty="0" err="1">
                <a:latin typeface="+mj-lt"/>
              </a:rPr>
              <a:t>scanf</a:t>
            </a:r>
            <a:r>
              <a:rPr lang="en-US" b="1" dirty="0">
                <a:latin typeface="+mj-lt"/>
              </a:rPr>
              <a:t>("%</a:t>
            </a:r>
            <a:r>
              <a:rPr lang="en-US" b="1" dirty="0" err="1">
                <a:latin typeface="+mj-lt"/>
              </a:rPr>
              <a:t>d",&amp;n</a:t>
            </a:r>
            <a:r>
              <a:rPr lang="en-US" b="1" dirty="0">
                <a:latin typeface="+mj-lt"/>
              </a:rPr>
              <a:t>);</a:t>
            </a:r>
          </a:p>
          <a:p>
            <a:r>
              <a:rPr lang="en-US" b="1" dirty="0">
                <a:latin typeface="+mj-lt"/>
              </a:rPr>
              <a:t>    while(</a:t>
            </a:r>
            <a:r>
              <a:rPr lang="en-US" b="1" dirty="0" err="1">
                <a:latin typeface="+mj-lt"/>
              </a:rPr>
              <a:t>i</a:t>
            </a:r>
            <a:r>
              <a:rPr lang="en-US" b="1" dirty="0">
                <a:latin typeface="+mj-lt"/>
              </a:rPr>
              <a:t>&lt;n)</a:t>
            </a:r>
          </a:p>
          <a:p>
            <a:r>
              <a:rPr lang="en-US" b="1" dirty="0">
                <a:latin typeface="+mj-lt"/>
              </a:rPr>
              <a:t>    {</a:t>
            </a:r>
          </a:p>
          <a:p>
            <a:r>
              <a:rPr lang="en-US" b="1" dirty="0">
                <a:latin typeface="+mj-lt"/>
              </a:rPr>
              <a:t>        if(</a:t>
            </a:r>
            <a:r>
              <a:rPr lang="en-US" b="1" dirty="0" err="1">
                <a:latin typeface="+mj-lt"/>
              </a:rPr>
              <a:t>n%i</a:t>
            </a:r>
            <a:r>
              <a:rPr lang="en-US" b="1" dirty="0">
                <a:latin typeface="+mj-lt"/>
              </a:rPr>
              <a:t>==0)</a:t>
            </a:r>
          </a:p>
          <a:p>
            <a:r>
              <a:rPr lang="en-US" b="1" dirty="0">
                <a:latin typeface="+mj-lt"/>
              </a:rPr>
              <a:t>        {</a:t>
            </a:r>
          </a:p>
          <a:p>
            <a:r>
              <a:rPr lang="en-US" b="1" dirty="0">
                <a:latin typeface="+mj-lt"/>
              </a:rPr>
              <a:t>            </a:t>
            </a:r>
            <a:r>
              <a:rPr lang="en-US" b="1" dirty="0" err="1">
                <a:latin typeface="+mj-lt"/>
              </a:rPr>
              <a:t>printf</a:t>
            </a:r>
            <a:r>
              <a:rPr lang="en-US" b="1" dirty="0">
                <a:latin typeface="+mj-lt"/>
              </a:rPr>
              <a:t>("%d+",</a:t>
            </a:r>
            <a:r>
              <a:rPr lang="en-US" b="1" dirty="0" err="1">
                <a:latin typeface="+mj-lt"/>
              </a:rPr>
              <a:t>i</a:t>
            </a:r>
            <a:r>
              <a:rPr lang="en-US" b="1" dirty="0">
                <a:latin typeface="+mj-lt"/>
              </a:rPr>
              <a:t>);</a:t>
            </a:r>
          </a:p>
          <a:p>
            <a:r>
              <a:rPr lang="en-US" b="1" dirty="0">
                <a:latin typeface="+mj-lt"/>
              </a:rPr>
              <a:t>            sum=</a:t>
            </a:r>
            <a:r>
              <a:rPr lang="en-US" b="1" dirty="0" err="1">
                <a:latin typeface="+mj-lt"/>
              </a:rPr>
              <a:t>sum+i</a:t>
            </a:r>
            <a:r>
              <a:rPr lang="en-US" b="1" dirty="0">
                <a:latin typeface="+mj-lt"/>
              </a:rPr>
              <a:t>;</a:t>
            </a:r>
          </a:p>
          <a:p>
            <a:r>
              <a:rPr lang="en-US" b="1" dirty="0">
                <a:latin typeface="+mj-lt"/>
              </a:rPr>
              <a:t>        }</a:t>
            </a:r>
          </a:p>
          <a:p>
            <a:r>
              <a:rPr lang="en-US" b="1" dirty="0">
                <a:latin typeface="+mj-lt"/>
              </a:rPr>
              <a:t>        </a:t>
            </a:r>
            <a:r>
              <a:rPr lang="en-US" b="1" dirty="0" err="1">
                <a:latin typeface="+mj-lt"/>
              </a:rPr>
              <a:t>i</a:t>
            </a:r>
            <a:r>
              <a:rPr lang="en-US" b="1" dirty="0">
                <a:latin typeface="+mj-lt"/>
              </a:rPr>
              <a:t>=i+1;</a:t>
            </a:r>
          </a:p>
          <a:p>
            <a:r>
              <a:rPr lang="en-US" b="1" dirty="0">
                <a:latin typeface="+mj-lt"/>
              </a:rPr>
              <a:t>    }</a:t>
            </a:r>
          </a:p>
          <a:p>
            <a:r>
              <a:rPr lang="en-US" b="1" dirty="0">
                <a:latin typeface="+mj-lt"/>
              </a:rPr>
              <a:t>    </a:t>
            </a:r>
            <a:r>
              <a:rPr lang="en-US" b="1" dirty="0" err="1">
                <a:latin typeface="+mj-lt"/>
              </a:rPr>
              <a:t>printf</a:t>
            </a:r>
            <a:r>
              <a:rPr lang="en-US" b="1" dirty="0">
                <a:latin typeface="+mj-lt"/>
              </a:rPr>
              <a:t>("=%</a:t>
            </a:r>
            <a:r>
              <a:rPr lang="en-US" b="1" dirty="0" err="1">
                <a:latin typeface="+mj-lt"/>
              </a:rPr>
              <a:t>d",sum</a:t>
            </a:r>
            <a:r>
              <a:rPr lang="en-US" b="1" dirty="0">
                <a:latin typeface="+mj-lt"/>
              </a:rPr>
              <a:t>);</a:t>
            </a:r>
          </a:p>
          <a:p>
            <a:r>
              <a:rPr lang="en-US" b="1" dirty="0">
                <a:latin typeface="+mj-lt"/>
              </a:rPr>
              <a:t>    if(sum==n)</a:t>
            </a:r>
          </a:p>
          <a:p>
            <a:r>
              <a:rPr lang="en-US" b="1" dirty="0">
                <a:latin typeface="+mj-lt"/>
              </a:rPr>
              <a:t>        </a:t>
            </a:r>
            <a:r>
              <a:rPr lang="en-US" b="1" dirty="0" err="1">
                <a:latin typeface="+mj-lt"/>
              </a:rPr>
              <a:t>printf</a:t>
            </a:r>
            <a:r>
              <a:rPr lang="en-US" b="1" dirty="0">
                <a:latin typeface="+mj-lt"/>
              </a:rPr>
              <a:t>("\</a:t>
            </a:r>
            <a:r>
              <a:rPr lang="en-US" b="1" dirty="0" err="1">
                <a:latin typeface="+mj-lt"/>
              </a:rPr>
              <a:t>n%d</a:t>
            </a:r>
            <a:r>
              <a:rPr lang="en-US" b="1" dirty="0">
                <a:latin typeface="+mj-lt"/>
              </a:rPr>
              <a:t> is a perfect </a:t>
            </a:r>
            <a:r>
              <a:rPr lang="en-US" b="1" dirty="0" err="1">
                <a:latin typeface="+mj-lt"/>
              </a:rPr>
              <a:t>number",n</a:t>
            </a:r>
            <a:r>
              <a:rPr lang="en-US" b="1" dirty="0">
                <a:latin typeface="+mj-lt"/>
              </a:rPr>
              <a:t>);</a:t>
            </a:r>
          </a:p>
          <a:p>
            <a:r>
              <a:rPr lang="en-US" b="1" dirty="0">
                <a:latin typeface="+mj-lt"/>
              </a:rPr>
              <a:t>    else</a:t>
            </a:r>
          </a:p>
          <a:p>
            <a:r>
              <a:rPr lang="en-US" b="1" dirty="0">
                <a:latin typeface="+mj-lt"/>
              </a:rPr>
              <a:t>        </a:t>
            </a:r>
            <a:r>
              <a:rPr lang="en-US" b="1" dirty="0" err="1">
                <a:latin typeface="+mj-lt"/>
              </a:rPr>
              <a:t>printf</a:t>
            </a:r>
            <a:r>
              <a:rPr lang="en-US" b="1" dirty="0">
                <a:latin typeface="+mj-lt"/>
              </a:rPr>
              <a:t>("\</a:t>
            </a:r>
            <a:r>
              <a:rPr lang="en-US" b="1" dirty="0" err="1">
                <a:latin typeface="+mj-lt"/>
              </a:rPr>
              <a:t>n%d</a:t>
            </a:r>
            <a:r>
              <a:rPr lang="en-US" b="1" dirty="0">
                <a:latin typeface="+mj-lt"/>
              </a:rPr>
              <a:t> is not a perfect </a:t>
            </a:r>
            <a:r>
              <a:rPr lang="en-US" b="1" dirty="0" err="1">
                <a:latin typeface="+mj-lt"/>
              </a:rPr>
              <a:t>number",n</a:t>
            </a:r>
            <a:r>
              <a:rPr lang="en-US" b="1" dirty="0">
                <a:latin typeface="+mj-lt"/>
              </a:rPr>
              <a:t>);</a:t>
            </a:r>
          </a:p>
          <a:p>
            <a:r>
              <a:rPr lang="en-US" b="1" dirty="0">
                <a:latin typeface="+mj-lt"/>
              </a:rPr>
              <a:t>}</a:t>
            </a:r>
            <a:endParaRPr lang="en-US" b="1" dirty="0">
              <a:effectLst/>
              <a:latin typeface="+mj-lt"/>
            </a:endParaRPr>
          </a:p>
        </p:txBody>
      </p:sp>
      <p:sp>
        <p:nvSpPr>
          <p:cNvPr id="5" name="Rectangle 4">
            <a:extLst>
              <a:ext uri="{FF2B5EF4-FFF2-40B4-BE49-F238E27FC236}">
                <a16:creationId xmlns:a16="http://schemas.microsoft.com/office/drawing/2014/main" xmlns="" id="{C069A0A8-F683-4712-9714-F0527051DD3B}"/>
              </a:ext>
            </a:extLst>
          </p:cNvPr>
          <p:cNvSpPr/>
          <p:nvPr/>
        </p:nvSpPr>
        <p:spPr>
          <a:xfrm>
            <a:off x="302677" y="1034416"/>
            <a:ext cx="499993" cy="5355312"/>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a:solidFill>
                  <a:schemeClr val="tx1">
                    <a:lumMod val="75000"/>
                    <a:lumOff val="25000"/>
                  </a:schemeClr>
                </a:solidFill>
                <a:latin typeface="+mj-lt"/>
              </a:rPr>
              <a:t>9</a:t>
            </a:r>
          </a:p>
          <a:p>
            <a:pPr algn="r"/>
            <a:r>
              <a:rPr lang="en-US" b="1" dirty="0">
                <a:solidFill>
                  <a:schemeClr val="tx1">
                    <a:lumMod val="75000"/>
                    <a:lumOff val="25000"/>
                  </a:schemeClr>
                </a:solidFill>
                <a:effectLst/>
                <a:latin typeface="+mj-lt"/>
              </a:rPr>
              <a:t>10</a:t>
            </a:r>
          </a:p>
          <a:p>
            <a:pPr algn="r"/>
            <a:r>
              <a:rPr lang="en-US" b="1" dirty="0">
                <a:solidFill>
                  <a:schemeClr val="tx1">
                    <a:lumMod val="75000"/>
                    <a:lumOff val="25000"/>
                  </a:schemeClr>
                </a:solidFill>
                <a:latin typeface="+mj-lt"/>
              </a:rPr>
              <a:t>11</a:t>
            </a:r>
          </a:p>
          <a:p>
            <a:pPr algn="r"/>
            <a:r>
              <a:rPr lang="en-US" b="1" dirty="0">
                <a:solidFill>
                  <a:schemeClr val="tx1">
                    <a:lumMod val="75000"/>
                    <a:lumOff val="25000"/>
                  </a:schemeClr>
                </a:solidFill>
                <a:effectLst/>
                <a:latin typeface="+mj-lt"/>
              </a:rPr>
              <a:t>12</a:t>
            </a:r>
          </a:p>
          <a:p>
            <a:pPr algn="r"/>
            <a:r>
              <a:rPr lang="en-US" b="1" dirty="0">
                <a:solidFill>
                  <a:schemeClr val="tx1">
                    <a:lumMod val="75000"/>
                    <a:lumOff val="25000"/>
                  </a:schemeClr>
                </a:solidFill>
                <a:latin typeface="+mj-lt"/>
              </a:rPr>
              <a:t>13</a:t>
            </a:r>
          </a:p>
          <a:p>
            <a:pPr algn="r"/>
            <a:r>
              <a:rPr lang="en-US" b="1" dirty="0">
                <a:solidFill>
                  <a:schemeClr val="tx1">
                    <a:lumMod val="75000"/>
                    <a:lumOff val="25000"/>
                  </a:schemeClr>
                </a:solidFill>
                <a:effectLst/>
                <a:latin typeface="+mj-lt"/>
              </a:rPr>
              <a:t>14</a:t>
            </a:r>
          </a:p>
          <a:p>
            <a:pPr algn="r"/>
            <a:r>
              <a:rPr lang="en-US" b="1" dirty="0">
                <a:solidFill>
                  <a:schemeClr val="tx1">
                    <a:lumMod val="75000"/>
                    <a:lumOff val="25000"/>
                  </a:schemeClr>
                </a:solidFill>
                <a:latin typeface="+mj-lt"/>
              </a:rPr>
              <a:t>15</a:t>
            </a:r>
          </a:p>
          <a:p>
            <a:pPr algn="r"/>
            <a:r>
              <a:rPr lang="en-US" b="1" dirty="0">
                <a:solidFill>
                  <a:schemeClr val="tx1">
                    <a:lumMod val="75000"/>
                    <a:lumOff val="25000"/>
                  </a:schemeClr>
                </a:solidFill>
                <a:effectLst/>
                <a:latin typeface="+mj-lt"/>
              </a:rPr>
              <a:t>16</a:t>
            </a:r>
          </a:p>
          <a:p>
            <a:pPr algn="r"/>
            <a:r>
              <a:rPr lang="en-US" b="1" dirty="0">
                <a:solidFill>
                  <a:schemeClr val="tx1">
                    <a:lumMod val="75000"/>
                    <a:lumOff val="25000"/>
                  </a:schemeClr>
                </a:solidFill>
                <a:latin typeface="+mj-lt"/>
              </a:rPr>
              <a:t>17</a:t>
            </a:r>
          </a:p>
          <a:p>
            <a:pPr algn="r"/>
            <a:r>
              <a:rPr lang="en-US" b="1" dirty="0">
                <a:solidFill>
                  <a:schemeClr val="tx1">
                    <a:lumMod val="75000"/>
                    <a:lumOff val="25000"/>
                  </a:schemeClr>
                </a:solidFill>
                <a:effectLst/>
                <a:latin typeface="+mj-lt"/>
              </a:rPr>
              <a:t>18</a:t>
            </a:r>
          </a:p>
          <a:p>
            <a:pPr algn="r"/>
            <a:r>
              <a:rPr lang="en-US" b="1" dirty="0">
                <a:solidFill>
                  <a:schemeClr val="tx1">
                    <a:lumMod val="75000"/>
                    <a:lumOff val="25000"/>
                  </a:schemeClr>
                </a:solidFill>
                <a:latin typeface="+mj-lt"/>
              </a:rPr>
              <a:t>19</a:t>
            </a:r>
          </a:p>
        </p:txBody>
      </p:sp>
      <p:sp>
        <p:nvSpPr>
          <p:cNvPr id="6" name="Rectangle 5">
            <a:extLst>
              <a:ext uri="{FF2B5EF4-FFF2-40B4-BE49-F238E27FC236}">
                <a16:creationId xmlns:a16="http://schemas.microsoft.com/office/drawing/2014/main" xmlns="" id="{43D3284F-95E2-4F26-9D5F-AAD352CF22BD}"/>
              </a:ext>
            </a:extLst>
          </p:cNvPr>
          <p:cNvSpPr/>
          <p:nvPr/>
        </p:nvSpPr>
        <p:spPr>
          <a:xfrm>
            <a:off x="7876869" y="1363600"/>
            <a:ext cx="3996528" cy="830997"/>
          </a:xfrm>
          <a:prstGeom prst="rect">
            <a:avLst/>
          </a:prstGeom>
          <a:solidFill>
            <a:schemeClr val="tx1">
              <a:lumMod val="90000"/>
              <a:lumOff val="10000"/>
            </a:schemeClr>
          </a:solidFill>
          <a:ln>
            <a:noFill/>
          </a:ln>
        </p:spPr>
        <p:txBody>
          <a:bodyPr wrap="square">
            <a:spAutoFit/>
          </a:bodyPr>
          <a:lstStyle/>
          <a:p>
            <a:r>
              <a:rPr lang="en-US" sz="1600" dirty="0">
                <a:solidFill>
                  <a:schemeClr val="bg1"/>
                </a:solidFill>
                <a:latin typeface="+mj-lt"/>
              </a:rPr>
              <a:t>Enter a number:6</a:t>
            </a:r>
          </a:p>
          <a:p>
            <a:r>
              <a:rPr lang="en-US" sz="1600" dirty="0">
                <a:solidFill>
                  <a:schemeClr val="bg1"/>
                </a:solidFill>
                <a:latin typeface="+mj-lt"/>
              </a:rPr>
              <a:t>1+2+3=6</a:t>
            </a:r>
          </a:p>
          <a:p>
            <a:r>
              <a:rPr lang="en-US" sz="1600" dirty="0">
                <a:solidFill>
                  <a:schemeClr val="bg1"/>
                </a:solidFill>
                <a:latin typeface="+mj-lt"/>
              </a:rPr>
              <a:t>6 is a perfect number</a:t>
            </a:r>
          </a:p>
        </p:txBody>
      </p:sp>
      <p:sp>
        <p:nvSpPr>
          <p:cNvPr id="7" name="Rectangle: Top Corners Rounded 7">
            <a:extLst>
              <a:ext uri="{FF2B5EF4-FFF2-40B4-BE49-F238E27FC236}">
                <a16:creationId xmlns:a16="http://schemas.microsoft.com/office/drawing/2014/main" xmlns="" id="{44F07624-C23C-4B43-A144-CB0878CB992A}"/>
              </a:ext>
            </a:extLst>
          </p:cNvPr>
          <p:cNvSpPr/>
          <p:nvPr/>
        </p:nvSpPr>
        <p:spPr>
          <a:xfrm>
            <a:off x="7876868" y="1034416"/>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
        <p:nvSpPr>
          <p:cNvPr id="8" name="Rectangle 7">
            <a:extLst>
              <a:ext uri="{FF2B5EF4-FFF2-40B4-BE49-F238E27FC236}">
                <a16:creationId xmlns:a16="http://schemas.microsoft.com/office/drawing/2014/main" xmlns="" id="{43D3284F-95E2-4F26-9D5F-AAD352CF22BD}"/>
              </a:ext>
            </a:extLst>
          </p:cNvPr>
          <p:cNvSpPr/>
          <p:nvPr/>
        </p:nvSpPr>
        <p:spPr>
          <a:xfrm>
            <a:off x="7876868" y="2709848"/>
            <a:ext cx="3996528" cy="830997"/>
          </a:xfrm>
          <a:prstGeom prst="rect">
            <a:avLst/>
          </a:prstGeom>
          <a:solidFill>
            <a:schemeClr val="tx1">
              <a:lumMod val="90000"/>
              <a:lumOff val="10000"/>
            </a:schemeClr>
          </a:solidFill>
          <a:ln>
            <a:noFill/>
          </a:ln>
        </p:spPr>
        <p:txBody>
          <a:bodyPr wrap="square">
            <a:spAutoFit/>
          </a:bodyPr>
          <a:lstStyle/>
          <a:p>
            <a:r>
              <a:rPr lang="en-US" sz="1600" dirty="0">
                <a:solidFill>
                  <a:schemeClr val="bg1"/>
                </a:solidFill>
                <a:latin typeface="+mj-lt"/>
              </a:rPr>
              <a:t>Enter a number:8</a:t>
            </a:r>
          </a:p>
          <a:p>
            <a:r>
              <a:rPr lang="en-US" sz="1600" dirty="0">
                <a:solidFill>
                  <a:schemeClr val="bg1"/>
                </a:solidFill>
                <a:latin typeface="+mj-lt"/>
              </a:rPr>
              <a:t>1+2+4+=7</a:t>
            </a:r>
          </a:p>
          <a:p>
            <a:r>
              <a:rPr lang="en-US" sz="1600" dirty="0">
                <a:solidFill>
                  <a:schemeClr val="bg1"/>
                </a:solidFill>
                <a:latin typeface="+mj-lt"/>
              </a:rPr>
              <a:t>8 is not a perfect number</a:t>
            </a:r>
          </a:p>
        </p:txBody>
      </p:sp>
      <p:sp>
        <p:nvSpPr>
          <p:cNvPr id="9" name="Rectangle: Top Corners Rounded 7">
            <a:extLst>
              <a:ext uri="{FF2B5EF4-FFF2-40B4-BE49-F238E27FC236}">
                <a16:creationId xmlns:a16="http://schemas.microsoft.com/office/drawing/2014/main" xmlns="" id="{44F07624-C23C-4B43-A144-CB0878CB992A}"/>
              </a:ext>
            </a:extLst>
          </p:cNvPr>
          <p:cNvSpPr/>
          <p:nvPr/>
        </p:nvSpPr>
        <p:spPr>
          <a:xfrm>
            <a:off x="7876867" y="2380664"/>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
        <p:nvSpPr>
          <p:cNvPr id="10" name="Rectangle 9">
            <a:extLst>
              <a:ext uri="{FF2B5EF4-FFF2-40B4-BE49-F238E27FC236}">
                <a16:creationId xmlns:a16="http://schemas.microsoft.com/office/drawing/2014/main" xmlns="" id="{43D3284F-95E2-4F26-9D5F-AAD352CF22BD}"/>
              </a:ext>
            </a:extLst>
          </p:cNvPr>
          <p:cNvSpPr/>
          <p:nvPr/>
        </p:nvSpPr>
        <p:spPr>
          <a:xfrm>
            <a:off x="7876867" y="4056096"/>
            <a:ext cx="3996528" cy="830997"/>
          </a:xfrm>
          <a:prstGeom prst="rect">
            <a:avLst/>
          </a:prstGeom>
          <a:solidFill>
            <a:schemeClr val="tx1">
              <a:lumMod val="90000"/>
              <a:lumOff val="10000"/>
            </a:schemeClr>
          </a:solidFill>
          <a:ln>
            <a:noFill/>
          </a:ln>
        </p:spPr>
        <p:txBody>
          <a:bodyPr wrap="square">
            <a:spAutoFit/>
          </a:bodyPr>
          <a:lstStyle/>
          <a:p>
            <a:r>
              <a:rPr lang="en-US" sz="1600" dirty="0">
                <a:solidFill>
                  <a:schemeClr val="bg1"/>
                </a:solidFill>
                <a:latin typeface="+mj-lt"/>
              </a:rPr>
              <a:t>Enter a number:496</a:t>
            </a:r>
          </a:p>
          <a:p>
            <a:r>
              <a:rPr lang="en-US" sz="1600" dirty="0">
                <a:solidFill>
                  <a:schemeClr val="bg1"/>
                </a:solidFill>
                <a:latin typeface="+mj-lt"/>
              </a:rPr>
              <a:t>1+2+4+8+16+31+62+124+248+=496</a:t>
            </a:r>
          </a:p>
          <a:p>
            <a:r>
              <a:rPr lang="en-US" sz="1600" dirty="0">
                <a:solidFill>
                  <a:schemeClr val="bg1"/>
                </a:solidFill>
                <a:latin typeface="+mj-lt"/>
              </a:rPr>
              <a:t>496 is a perfect number</a:t>
            </a:r>
          </a:p>
        </p:txBody>
      </p:sp>
      <p:sp>
        <p:nvSpPr>
          <p:cNvPr id="11" name="Rectangle: Top Corners Rounded 7">
            <a:extLst>
              <a:ext uri="{FF2B5EF4-FFF2-40B4-BE49-F238E27FC236}">
                <a16:creationId xmlns:a16="http://schemas.microsoft.com/office/drawing/2014/main" xmlns="" id="{44F07624-C23C-4B43-A144-CB0878CB992A}"/>
              </a:ext>
            </a:extLst>
          </p:cNvPr>
          <p:cNvSpPr/>
          <p:nvPr/>
        </p:nvSpPr>
        <p:spPr>
          <a:xfrm>
            <a:off x="7876866" y="3726912"/>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257010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check given number is prime or not(while loop)</a:t>
            </a:r>
          </a:p>
        </p:txBody>
      </p:sp>
      <p:sp>
        <p:nvSpPr>
          <p:cNvPr id="10" name="Rectangle 9">
            <a:extLst>
              <a:ext uri="{FF2B5EF4-FFF2-40B4-BE49-F238E27FC236}">
                <a16:creationId xmlns:a16="http://schemas.microsoft.com/office/drawing/2014/main" xmlns="" id="{D1398A39-DA79-443A-B149-0FEF04D5E58D}"/>
              </a:ext>
            </a:extLst>
          </p:cNvPr>
          <p:cNvSpPr/>
          <p:nvPr/>
        </p:nvSpPr>
        <p:spPr>
          <a:xfrm>
            <a:off x="802671" y="1034416"/>
            <a:ext cx="6668400" cy="5355312"/>
          </a:xfrm>
          <a:prstGeom prst="rect">
            <a:avLst/>
          </a:prstGeom>
          <a:solidFill>
            <a:schemeClr val="bg1">
              <a:lumMod val="95000"/>
            </a:schemeClr>
          </a:solidFill>
          <a:ln>
            <a:noFill/>
          </a:ln>
        </p:spPr>
        <p:txBody>
          <a:bodyPr wrap="square">
            <a:spAutoFit/>
          </a:bodyPr>
          <a:lstStyle/>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n, </a:t>
            </a:r>
            <a:r>
              <a:rPr lang="en-US" b="1" dirty="0" err="1">
                <a:latin typeface="+mj-lt"/>
              </a:rPr>
              <a:t>i</a:t>
            </a:r>
            <a:r>
              <a:rPr lang="en-US" b="1" dirty="0">
                <a:latin typeface="+mj-lt"/>
              </a:rPr>
              <a:t>=2,flag=0;</a:t>
            </a:r>
          </a:p>
          <a:p>
            <a:r>
              <a:rPr lang="en-US" b="1" dirty="0">
                <a:latin typeface="+mj-lt"/>
              </a:rPr>
              <a:t>    </a:t>
            </a:r>
            <a:r>
              <a:rPr lang="en-US" b="1" dirty="0" err="1">
                <a:latin typeface="+mj-lt"/>
              </a:rPr>
              <a:t>printf</a:t>
            </a:r>
            <a:r>
              <a:rPr lang="en-US" b="1" dirty="0">
                <a:latin typeface="+mj-lt"/>
              </a:rPr>
              <a:t>("Enter a number:");</a:t>
            </a:r>
          </a:p>
          <a:p>
            <a:r>
              <a:rPr lang="en-US" b="1" dirty="0">
                <a:latin typeface="+mj-lt"/>
              </a:rPr>
              <a:t>    </a:t>
            </a:r>
            <a:r>
              <a:rPr lang="en-US" b="1" dirty="0" err="1">
                <a:latin typeface="+mj-lt"/>
              </a:rPr>
              <a:t>scanf</a:t>
            </a:r>
            <a:r>
              <a:rPr lang="en-US" b="1" dirty="0">
                <a:latin typeface="+mj-lt"/>
              </a:rPr>
              <a:t>("%</a:t>
            </a:r>
            <a:r>
              <a:rPr lang="en-US" b="1" dirty="0" err="1">
                <a:latin typeface="+mj-lt"/>
              </a:rPr>
              <a:t>d",&amp;n</a:t>
            </a:r>
            <a:r>
              <a:rPr lang="en-US" b="1" dirty="0">
                <a:latin typeface="+mj-lt"/>
              </a:rPr>
              <a:t>);</a:t>
            </a:r>
          </a:p>
          <a:p>
            <a:r>
              <a:rPr lang="en-US" b="1" dirty="0">
                <a:latin typeface="+mj-lt"/>
              </a:rPr>
              <a:t>    while(</a:t>
            </a:r>
            <a:r>
              <a:rPr lang="en-US" b="1" dirty="0" err="1">
                <a:latin typeface="+mj-lt"/>
              </a:rPr>
              <a:t>i</a:t>
            </a:r>
            <a:r>
              <a:rPr lang="en-US" b="1" dirty="0">
                <a:latin typeface="+mj-lt"/>
              </a:rPr>
              <a:t>&lt;=n/2)</a:t>
            </a:r>
          </a:p>
          <a:p>
            <a:r>
              <a:rPr lang="en-US" b="1" dirty="0">
                <a:latin typeface="+mj-lt"/>
              </a:rPr>
              <a:t>    {</a:t>
            </a:r>
          </a:p>
          <a:p>
            <a:r>
              <a:rPr lang="en-US" b="1" dirty="0">
                <a:latin typeface="+mj-lt"/>
              </a:rPr>
              <a:t>        if(</a:t>
            </a:r>
            <a:r>
              <a:rPr lang="en-US" b="1" dirty="0" err="1">
                <a:latin typeface="+mj-lt"/>
              </a:rPr>
              <a:t>n%i</a:t>
            </a:r>
            <a:r>
              <a:rPr lang="en-US" b="1" dirty="0">
                <a:latin typeface="+mj-lt"/>
              </a:rPr>
              <a:t>==0)</a:t>
            </a:r>
          </a:p>
          <a:p>
            <a:r>
              <a:rPr lang="en-US" b="1" dirty="0">
                <a:latin typeface="+mj-lt"/>
              </a:rPr>
              <a:t>        {</a:t>
            </a:r>
          </a:p>
          <a:p>
            <a:r>
              <a:rPr lang="en-US" b="1" dirty="0">
                <a:latin typeface="+mj-lt"/>
              </a:rPr>
              <a:t>            flag=1;</a:t>
            </a:r>
          </a:p>
          <a:p>
            <a:r>
              <a:rPr lang="en-US" b="1" dirty="0">
                <a:latin typeface="+mj-lt"/>
              </a:rPr>
              <a:t>            break;</a:t>
            </a:r>
          </a:p>
          <a:p>
            <a:r>
              <a:rPr lang="en-US" b="1" dirty="0">
                <a:latin typeface="+mj-lt"/>
              </a:rPr>
              <a:t>        }</a:t>
            </a:r>
          </a:p>
          <a:p>
            <a:r>
              <a:rPr lang="en-US" b="1" dirty="0">
                <a:latin typeface="+mj-lt"/>
              </a:rPr>
              <a:t>        </a:t>
            </a:r>
            <a:r>
              <a:rPr lang="en-US" b="1" dirty="0" err="1">
                <a:latin typeface="+mj-lt"/>
              </a:rPr>
              <a:t>i</a:t>
            </a:r>
            <a:r>
              <a:rPr lang="en-US" b="1" dirty="0">
                <a:latin typeface="+mj-lt"/>
              </a:rPr>
              <a:t>++;</a:t>
            </a:r>
          </a:p>
          <a:p>
            <a:r>
              <a:rPr lang="en-US" b="1" dirty="0">
                <a:latin typeface="+mj-lt"/>
              </a:rPr>
              <a:t>    }</a:t>
            </a:r>
          </a:p>
          <a:p>
            <a:r>
              <a:rPr lang="en-US" b="1" dirty="0">
                <a:latin typeface="+mj-lt"/>
              </a:rPr>
              <a:t>    if (flag==0)</a:t>
            </a:r>
          </a:p>
          <a:p>
            <a:r>
              <a:rPr lang="en-US" b="1" dirty="0">
                <a:latin typeface="+mj-lt"/>
              </a:rPr>
              <a:t>        </a:t>
            </a:r>
            <a:r>
              <a:rPr lang="en-US" b="1" dirty="0" err="1">
                <a:latin typeface="+mj-lt"/>
              </a:rPr>
              <a:t>printf</a:t>
            </a:r>
            <a:r>
              <a:rPr lang="en-US" b="1" dirty="0">
                <a:latin typeface="+mj-lt"/>
              </a:rPr>
              <a:t>("%d is a prime </a:t>
            </a:r>
            <a:r>
              <a:rPr lang="en-US" b="1" dirty="0" err="1">
                <a:latin typeface="+mj-lt"/>
              </a:rPr>
              <a:t>number",n</a:t>
            </a:r>
            <a:r>
              <a:rPr lang="en-US" b="1" dirty="0">
                <a:latin typeface="+mj-lt"/>
              </a:rPr>
              <a:t>);</a:t>
            </a:r>
          </a:p>
          <a:p>
            <a:r>
              <a:rPr lang="en-US" b="1" dirty="0">
                <a:latin typeface="+mj-lt"/>
              </a:rPr>
              <a:t>    else</a:t>
            </a:r>
          </a:p>
          <a:p>
            <a:r>
              <a:rPr lang="en-US" b="1" dirty="0">
                <a:latin typeface="+mj-lt"/>
              </a:rPr>
              <a:t>        </a:t>
            </a:r>
            <a:r>
              <a:rPr lang="en-US" b="1" dirty="0" err="1">
                <a:latin typeface="+mj-lt"/>
              </a:rPr>
              <a:t>printf</a:t>
            </a:r>
            <a:r>
              <a:rPr lang="en-US" b="1" dirty="0">
                <a:latin typeface="+mj-lt"/>
              </a:rPr>
              <a:t>("%d is not a prime </a:t>
            </a:r>
            <a:r>
              <a:rPr lang="en-US" b="1" dirty="0" err="1">
                <a:latin typeface="+mj-lt"/>
              </a:rPr>
              <a:t>number",n</a:t>
            </a:r>
            <a:r>
              <a:rPr lang="en-US" b="1" dirty="0">
                <a:latin typeface="+mj-lt"/>
              </a:rPr>
              <a:t>);</a:t>
            </a:r>
          </a:p>
          <a:p>
            <a:r>
              <a:rPr lang="en-US" b="1" dirty="0">
                <a:latin typeface="+mj-lt"/>
              </a:rPr>
              <a:t>}</a:t>
            </a:r>
            <a:endParaRPr lang="en-US" b="1" dirty="0">
              <a:effectLst/>
              <a:latin typeface="+mj-lt"/>
            </a:endParaRPr>
          </a:p>
        </p:txBody>
      </p:sp>
      <p:sp>
        <p:nvSpPr>
          <p:cNvPr id="11" name="Rectangle 10">
            <a:extLst>
              <a:ext uri="{FF2B5EF4-FFF2-40B4-BE49-F238E27FC236}">
                <a16:creationId xmlns:a16="http://schemas.microsoft.com/office/drawing/2014/main" xmlns="" id="{C069A0A8-F683-4712-9714-F0527051DD3B}"/>
              </a:ext>
            </a:extLst>
          </p:cNvPr>
          <p:cNvSpPr/>
          <p:nvPr/>
        </p:nvSpPr>
        <p:spPr>
          <a:xfrm>
            <a:off x="302677" y="1034416"/>
            <a:ext cx="499993" cy="5355312"/>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a:solidFill>
                  <a:schemeClr val="tx1">
                    <a:lumMod val="75000"/>
                    <a:lumOff val="25000"/>
                  </a:schemeClr>
                </a:solidFill>
                <a:latin typeface="+mj-lt"/>
              </a:rPr>
              <a:t>9</a:t>
            </a:r>
          </a:p>
          <a:p>
            <a:pPr algn="r"/>
            <a:r>
              <a:rPr lang="en-US" b="1" dirty="0">
                <a:solidFill>
                  <a:schemeClr val="tx1">
                    <a:lumMod val="75000"/>
                    <a:lumOff val="25000"/>
                  </a:schemeClr>
                </a:solidFill>
                <a:effectLst/>
                <a:latin typeface="+mj-lt"/>
              </a:rPr>
              <a:t>10</a:t>
            </a:r>
          </a:p>
          <a:p>
            <a:pPr algn="r"/>
            <a:r>
              <a:rPr lang="en-US" b="1" dirty="0">
                <a:solidFill>
                  <a:schemeClr val="tx1">
                    <a:lumMod val="75000"/>
                    <a:lumOff val="25000"/>
                  </a:schemeClr>
                </a:solidFill>
                <a:latin typeface="+mj-lt"/>
              </a:rPr>
              <a:t>11</a:t>
            </a:r>
          </a:p>
          <a:p>
            <a:pPr algn="r"/>
            <a:r>
              <a:rPr lang="en-US" b="1" dirty="0">
                <a:solidFill>
                  <a:schemeClr val="tx1">
                    <a:lumMod val="75000"/>
                    <a:lumOff val="25000"/>
                  </a:schemeClr>
                </a:solidFill>
                <a:effectLst/>
                <a:latin typeface="+mj-lt"/>
              </a:rPr>
              <a:t>12</a:t>
            </a:r>
          </a:p>
          <a:p>
            <a:pPr algn="r"/>
            <a:r>
              <a:rPr lang="en-US" b="1" dirty="0">
                <a:solidFill>
                  <a:schemeClr val="tx1">
                    <a:lumMod val="75000"/>
                    <a:lumOff val="25000"/>
                  </a:schemeClr>
                </a:solidFill>
                <a:latin typeface="+mj-lt"/>
              </a:rPr>
              <a:t>13</a:t>
            </a:r>
          </a:p>
          <a:p>
            <a:pPr algn="r"/>
            <a:r>
              <a:rPr lang="en-US" b="1" dirty="0">
                <a:solidFill>
                  <a:schemeClr val="tx1">
                    <a:lumMod val="75000"/>
                    <a:lumOff val="25000"/>
                  </a:schemeClr>
                </a:solidFill>
                <a:effectLst/>
                <a:latin typeface="+mj-lt"/>
              </a:rPr>
              <a:t>14</a:t>
            </a:r>
          </a:p>
          <a:p>
            <a:pPr algn="r"/>
            <a:r>
              <a:rPr lang="en-US" b="1" dirty="0">
                <a:solidFill>
                  <a:schemeClr val="tx1">
                    <a:lumMod val="75000"/>
                    <a:lumOff val="25000"/>
                  </a:schemeClr>
                </a:solidFill>
                <a:latin typeface="+mj-lt"/>
              </a:rPr>
              <a:t>15</a:t>
            </a:r>
          </a:p>
          <a:p>
            <a:pPr algn="r"/>
            <a:r>
              <a:rPr lang="en-US" b="1" dirty="0">
                <a:solidFill>
                  <a:schemeClr val="tx1">
                    <a:lumMod val="75000"/>
                    <a:lumOff val="25000"/>
                  </a:schemeClr>
                </a:solidFill>
                <a:effectLst/>
                <a:latin typeface="+mj-lt"/>
              </a:rPr>
              <a:t>16</a:t>
            </a:r>
          </a:p>
          <a:p>
            <a:pPr algn="r"/>
            <a:r>
              <a:rPr lang="en-US" b="1" dirty="0">
                <a:solidFill>
                  <a:schemeClr val="tx1">
                    <a:lumMod val="75000"/>
                    <a:lumOff val="25000"/>
                  </a:schemeClr>
                </a:solidFill>
                <a:latin typeface="+mj-lt"/>
              </a:rPr>
              <a:t>17</a:t>
            </a:r>
          </a:p>
          <a:p>
            <a:pPr algn="r"/>
            <a:r>
              <a:rPr lang="en-US" b="1" dirty="0">
                <a:solidFill>
                  <a:schemeClr val="tx1">
                    <a:lumMod val="75000"/>
                    <a:lumOff val="25000"/>
                  </a:schemeClr>
                </a:solidFill>
                <a:effectLst/>
                <a:latin typeface="+mj-lt"/>
              </a:rPr>
              <a:t>18</a:t>
            </a:r>
          </a:p>
          <a:p>
            <a:pPr algn="r"/>
            <a:r>
              <a:rPr lang="en-US" b="1" dirty="0">
                <a:solidFill>
                  <a:schemeClr val="tx1">
                    <a:lumMod val="75000"/>
                    <a:lumOff val="25000"/>
                  </a:schemeClr>
                </a:solidFill>
                <a:latin typeface="+mj-lt"/>
              </a:rPr>
              <a:t>19</a:t>
            </a:r>
          </a:p>
        </p:txBody>
      </p:sp>
      <p:sp>
        <p:nvSpPr>
          <p:cNvPr id="12" name="Rectangle 11">
            <a:extLst>
              <a:ext uri="{FF2B5EF4-FFF2-40B4-BE49-F238E27FC236}">
                <a16:creationId xmlns:a16="http://schemas.microsoft.com/office/drawing/2014/main" xmlns="" id="{43D3284F-95E2-4F26-9D5F-AAD352CF22BD}"/>
              </a:ext>
            </a:extLst>
          </p:cNvPr>
          <p:cNvSpPr/>
          <p:nvPr/>
        </p:nvSpPr>
        <p:spPr>
          <a:xfrm>
            <a:off x="7876869" y="1384097"/>
            <a:ext cx="3996528" cy="584775"/>
          </a:xfrm>
          <a:prstGeom prst="rect">
            <a:avLst/>
          </a:prstGeom>
          <a:solidFill>
            <a:schemeClr val="tx1">
              <a:lumMod val="90000"/>
              <a:lumOff val="10000"/>
            </a:schemeClr>
          </a:solidFill>
          <a:ln>
            <a:noFill/>
          </a:ln>
        </p:spPr>
        <p:txBody>
          <a:bodyPr wrap="square">
            <a:spAutoFit/>
          </a:bodyPr>
          <a:lstStyle/>
          <a:p>
            <a:r>
              <a:rPr lang="en-US" sz="1600" dirty="0">
                <a:solidFill>
                  <a:schemeClr val="bg1"/>
                </a:solidFill>
                <a:latin typeface="+mj-lt"/>
              </a:rPr>
              <a:t>Enter a number:7</a:t>
            </a:r>
          </a:p>
          <a:p>
            <a:r>
              <a:rPr lang="en-US" sz="1600" dirty="0">
                <a:solidFill>
                  <a:schemeClr val="bg1"/>
                </a:solidFill>
                <a:latin typeface="+mj-lt"/>
              </a:rPr>
              <a:t>7 is a prime number</a:t>
            </a:r>
          </a:p>
        </p:txBody>
      </p:sp>
      <p:sp>
        <p:nvSpPr>
          <p:cNvPr id="13" name="Rectangle: Top Corners Rounded 7">
            <a:extLst>
              <a:ext uri="{FF2B5EF4-FFF2-40B4-BE49-F238E27FC236}">
                <a16:creationId xmlns:a16="http://schemas.microsoft.com/office/drawing/2014/main" xmlns="" id="{44F07624-C23C-4B43-A144-CB0878CB992A}"/>
              </a:ext>
            </a:extLst>
          </p:cNvPr>
          <p:cNvSpPr/>
          <p:nvPr/>
        </p:nvSpPr>
        <p:spPr>
          <a:xfrm>
            <a:off x="7876868" y="1054913"/>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
        <p:nvSpPr>
          <p:cNvPr id="14" name="Rectangle 13">
            <a:extLst>
              <a:ext uri="{FF2B5EF4-FFF2-40B4-BE49-F238E27FC236}">
                <a16:creationId xmlns:a16="http://schemas.microsoft.com/office/drawing/2014/main" xmlns="" id="{43D3284F-95E2-4F26-9D5F-AAD352CF22BD}"/>
              </a:ext>
            </a:extLst>
          </p:cNvPr>
          <p:cNvSpPr/>
          <p:nvPr/>
        </p:nvSpPr>
        <p:spPr>
          <a:xfrm>
            <a:off x="7876868" y="2730345"/>
            <a:ext cx="3996528" cy="584775"/>
          </a:xfrm>
          <a:prstGeom prst="rect">
            <a:avLst/>
          </a:prstGeom>
          <a:solidFill>
            <a:schemeClr val="tx1">
              <a:lumMod val="90000"/>
              <a:lumOff val="10000"/>
            </a:schemeClr>
          </a:solidFill>
          <a:ln>
            <a:noFill/>
          </a:ln>
        </p:spPr>
        <p:txBody>
          <a:bodyPr wrap="square">
            <a:spAutoFit/>
          </a:bodyPr>
          <a:lstStyle/>
          <a:p>
            <a:r>
              <a:rPr lang="en-US" sz="1600" dirty="0">
                <a:solidFill>
                  <a:schemeClr val="bg1"/>
                </a:solidFill>
                <a:latin typeface="+mj-lt"/>
              </a:rPr>
              <a:t>Enter a number:9</a:t>
            </a:r>
          </a:p>
          <a:p>
            <a:r>
              <a:rPr lang="en-US" sz="1600" dirty="0">
                <a:solidFill>
                  <a:schemeClr val="bg1"/>
                </a:solidFill>
                <a:latin typeface="+mj-lt"/>
              </a:rPr>
              <a:t>9 is not a prime number</a:t>
            </a:r>
          </a:p>
        </p:txBody>
      </p:sp>
      <p:sp>
        <p:nvSpPr>
          <p:cNvPr id="15" name="Rectangle: Top Corners Rounded 7">
            <a:extLst>
              <a:ext uri="{FF2B5EF4-FFF2-40B4-BE49-F238E27FC236}">
                <a16:creationId xmlns:a16="http://schemas.microsoft.com/office/drawing/2014/main" xmlns="" id="{44F07624-C23C-4B43-A144-CB0878CB992A}"/>
              </a:ext>
            </a:extLst>
          </p:cNvPr>
          <p:cNvSpPr/>
          <p:nvPr/>
        </p:nvSpPr>
        <p:spPr>
          <a:xfrm>
            <a:off x="7876867" y="2401161"/>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50836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0">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
                                            <p:txEl>
                                              <p:pRg st="14" end="1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0">
                                            <p:txEl>
                                              <p:pRg st="15" end="1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0">
                                            <p:txEl>
                                              <p:pRg st="16" end="1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0">
                                            <p:txEl>
                                              <p:pRg st="17" end="1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0">
                                            <p:txEl>
                                              <p:pRg st="18" end="1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877165"/>
            <a:ext cx="10515600" cy="2852737"/>
          </a:xfrm>
        </p:spPr>
        <p:txBody>
          <a:bodyPr/>
          <a:lstStyle/>
          <a:p>
            <a:r>
              <a:rPr lang="en-US" dirty="0">
                <a:solidFill>
                  <a:schemeClr val="accent3"/>
                </a:solidFill>
              </a:rPr>
              <a:t>for loop</a:t>
            </a: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75863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for</a:t>
            </a:r>
            <a:r>
              <a:rPr lang="en-US" dirty="0"/>
              <a:t> Loop	</a:t>
            </a:r>
          </a:p>
        </p:txBody>
      </p:sp>
      <p:sp>
        <p:nvSpPr>
          <p:cNvPr id="4" name="Content Placeholder 2">
            <a:extLst>
              <a:ext uri="{FF2B5EF4-FFF2-40B4-BE49-F238E27FC236}">
                <a16:creationId xmlns:a16="http://schemas.microsoft.com/office/drawing/2014/main" xmlns="" id="{A4875244-7210-41B5-8475-0FEF8621F7A5}"/>
              </a:ext>
            </a:extLst>
          </p:cNvPr>
          <p:cNvSpPr>
            <a:spLocks noGrp="1"/>
          </p:cNvSpPr>
          <p:nvPr>
            <p:ph idx="1"/>
          </p:nvPr>
        </p:nvSpPr>
        <p:spPr>
          <a:xfrm>
            <a:off x="262360" y="1098788"/>
            <a:ext cx="11667281" cy="1365012"/>
          </a:xfrm>
        </p:spPr>
        <p:txBody>
          <a:bodyPr/>
          <a:lstStyle/>
          <a:p>
            <a:r>
              <a:rPr lang="en-US" dirty="0">
                <a:latin typeface="+mj-lt"/>
              </a:rPr>
              <a:t>for</a:t>
            </a:r>
            <a:r>
              <a:rPr lang="en-US" b="1" dirty="0">
                <a:latin typeface="+mj-lt"/>
              </a:rPr>
              <a:t> </a:t>
            </a:r>
            <a:r>
              <a:rPr lang="en-US" dirty="0">
                <a:latin typeface="+mj-lt"/>
              </a:rPr>
              <a:t>is an entry controlled loop</a:t>
            </a:r>
          </a:p>
          <a:p>
            <a:r>
              <a:rPr lang="en-US" dirty="0">
                <a:latin typeface="+mj-lt"/>
              </a:rPr>
              <a:t>Statements inside the body of </a:t>
            </a:r>
            <a:r>
              <a:rPr lang="en-US" b="1" dirty="0">
                <a:latin typeface="+mj-lt"/>
              </a:rPr>
              <a:t>for</a:t>
            </a:r>
            <a:r>
              <a:rPr lang="en-US" dirty="0">
                <a:latin typeface="+mj-lt"/>
              </a:rPr>
              <a:t> are repeatedly executed till the condition is true</a:t>
            </a:r>
          </a:p>
          <a:p>
            <a:r>
              <a:rPr lang="en-US" b="1" dirty="0">
                <a:latin typeface="+mj-lt"/>
              </a:rPr>
              <a:t>for</a:t>
            </a:r>
            <a:r>
              <a:rPr lang="en-US" dirty="0">
                <a:latin typeface="+mj-lt"/>
              </a:rPr>
              <a:t> is keyword</a:t>
            </a:r>
          </a:p>
          <a:p>
            <a:endParaRPr lang="en-US" dirty="0">
              <a:latin typeface="+mj-lt"/>
            </a:endParaRPr>
          </a:p>
        </p:txBody>
      </p:sp>
      <p:sp>
        <p:nvSpPr>
          <p:cNvPr id="5" name="Rectangle 4">
            <a:extLst>
              <a:ext uri="{FF2B5EF4-FFF2-40B4-BE49-F238E27FC236}">
                <a16:creationId xmlns:a16="http://schemas.microsoft.com/office/drawing/2014/main" xmlns="" id="{CE9CF278-0CFC-4F81-B2D4-28505379D37C}"/>
              </a:ext>
            </a:extLst>
          </p:cNvPr>
          <p:cNvSpPr/>
          <p:nvPr/>
        </p:nvSpPr>
        <p:spPr>
          <a:xfrm>
            <a:off x="3095870" y="2593161"/>
            <a:ext cx="6835530" cy="1200329"/>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mj-lt"/>
              </a:rPr>
              <a:t>for</a:t>
            </a:r>
            <a:r>
              <a:rPr lang="en-US" b="1" dirty="0">
                <a:solidFill>
                  <a:srgbClr val="D4D4D4"/>
                </a:solidFill>
                <a:latin typeface="+mj-lt"/>
              </a:rPr>
              <a:t> (initialization; condition; </a:t>
            </a:r>
            <a:r>
              <a:rPr lang="en-US" b="1" dirty="0" err="1">
                <a:solidFill>
                  <a:srgbClr val="D4D4D4"/>
                </a:solidFill>
                <a:latin typeface="+mj-lt"/>
              </a:rPr>
              <a:t>updateStatement</a:t>
            </a:r>
            <a:r>
              <a:rPr lang="en-US" b="1" dirty="0">
                <a:solidFill>
                  <a:srgbClr val="D4D4D4"/>
                </a:solidFill>
                <a:latin typeface="+mj-lt"/>
              </a:rPr>
              <a:t>)</a:t>
            </a:r>
          </a:p>
          <a:p>
            <a:r>
              <a:rPr lang="en-US" b="1" dirty="0">
                <a:solidFill>
                  <a:srgbClr val="D4D4D4"/>
                </a:solidFill>
                <a:latin typeface="+mj-lt"/>
              </a:rPr>
              <a:t>{</a:t>
            </a:r>
          </a:p>
          <a:p>
            <a:r>
              <a:rPr lang="en-US" b="1" dirty="0">
                <a:solidFill>
                  <a:srgbClr val="D4D4D4"/>
                </a:solidFill>
                <a:latin typeface="+mj-lt"/>
              </a:rPr>
              <a:t>    </a:t>
            </a:r>
            <a:r>
              <a:rPr lang="en-US" b="1" dirty="0">
                <a:solidFill>
                  <a:srgbClr val="6A9955"/>
                </a:solidFill>
                <a:latin typeface="+mj-lt"/>
              </a:rPr>
              <a:t>// statements</a:t>
            </a:r>
            <a:endParaRPr lang="en-US" b="1" dirty="0">
              <a:solidFill>
                <a:srgbClr val="D4D4D4"/>
              </a:solidFill>
              <a:latin typeface="+mj-lt"/>
            </a:endParaRPr>
          </a:p>
          <a:p>
            <a:r>
              <a:rPr lang="en-US" b="1" dirty="0">
                <a:solidFill>
                  <a:srgbClr val="D4D4D4"/>
                </a:solidFill>
                <a:latin typeface="+mj-lt"/>
              </a:rPr>
              <a:t>}</a:t>
            </a:r>
            <a:endParaRPr lang="en-US" b="1" dirty="0">
              <a:solidFill>
                <a:srgbClr val="D4D4D4"/>
              </a:solidFill>
              <a:effectLst/>
              <a:latin typeface="+mj-lt"/>
            </a:endParaRPr>
          </a:p>
        </p:txBody>
      </p:sp>
      <p:sp>
        <p:nvSpPr>
          <p:cNvPr id="6" name="Content Placeholder 2">
            <a:extLst>
              <a:ext uri="{FF2B5EF4-FFF2-40B4-BE49-F238E27FC236}">
                <a16:creationId xmlns:a16="http://schemas.microsoft.com/office/drawing/2014/main" xmlns="" id="{A4875244-7210-41B5-8475-0FEF8621F7A5}"/>
              </a:ext>
            </a:extLst>
          </p:cNvPr>
          <p:cNvSpPr txBox="1">
            <a:spLocks/>
          </p:cNvSpPr>
          <p:nvPr/>
        </p:nvSpPr>
        <p:spPr>
          <a:xfrm>
            <a:off x="262360" y="3912512"/>
            <a:ext cx="11667281" cy="2450188"/>
          </a:xfrm>
          <a:prstGeom prst="rect">
            <a:avLst/>
          </a:prstGeom>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latin typeface="+mj-lt"/>
              </a:rPr>
              <a:t>The initialization statement is executed </a:t>
            </a:r>
            <a:r>
              <a:rPr lang="en-US" dirty="0">
                <a:solidFill>
                  <a:srgbClr val="C00000"/>
                </a:solidFill>
                <a:latin typeface="+mj-lt"/>
              </a:rPr>
              <a:t>only once</a:t>
            </a:r>
            <a:r>
              <a:rPr lang="en-US" dirty="0">
                <a:solidFill>
                  <a:schemeClr val="tx1"/>
                </a:solidFill>
                <a:latin typeface="+mj-lt"/>
              </a:rPr>
              <a:t>.</a:t>
            </a:r>
          </a:p>
          <a:p>
            <a:r>
              <a:rPr lang="en-US" dirty="0">
                <a:solidFill>
                  <a:schemeClr val="tx1"/>
                </a:solidFill>
                <a:latin typeface="+mj-lt"/>
              </a:rPr>
              <a:t>Then, the condition is evaluated. If the condition is false, the </a:t>
            </a:r>
            <a:r>
              <a:rPr lang="en-US" dirty="0">
                <a:solidFill>
                  <a:srgbClr val="C00000"/>
                </a:solidFill>
                <a:latin typeface="+mj-lt"/>
              </a:rPr>
              <a:t>for</a:t>
            </a:r>
            <a:r>
              <a:rPr lang="en-US" dirty="0">
                <a:solidFill>
                  <a:schemeClr val="tx1"/>
                </a:solidFill>
                <a:latin typeface="+mj-lt"/>
              </a:rPr>
              <a:t> loop is terminated.</a:t>
            </a:r>
          </a:p>
          <a:p>
            <a:r>
              <a:rPr lang="en-US" dirty="0">
                <a:solidFill>
                  <a:schemeClr val="tx1"/>
                </a:solidFill>
                <a:latin typeface="+mj-lt"/>
              </a:rPr>
              <a:t>If the condition is </a:t>
            </a:r>
            <a:r>
              <a:rPr lang="en-US" dirty="0">
                <a:solidFill>
                  <a:srgbClr val="C00000"/>
                </a:solidFill>
                <a:latin typeface="+mj-lt"/>
              </a:rPr>
              <a:t>true</a:t>
            </a:r>
            <a:r>
              <a:rPr lang="en-US" dirty="0">
                <a:solidFill>
                  <a:schemeClr val="tx1"/>
                </a:solidFill>
                <a:latin typeface="+mj-lt"/>
              </a:rPr>
              <a:t>, statements inside the body of </a:t>
            </a:r>
            <a:r>
              <a:rPr lang="en-US" dirty="0">
                <a:solidFill>
                  <a:srgbClr val="C00000"/>
                </a:solidFill>
                <a:latin typeface="+mj-lt"/>
              </a:rPr>
              <a:t>for loop</a:t>
            </a:r>
            <a:r>
              <a:rPr lang="en-US" dirty="0">
                <a:solidFill>
                  <a:schemeClr val="tx1"/>
                </a:solidFill>
                <a:latin typeface="+mj-lt"/>
              </a:rPr>
              <a:t> are executed, and the update statement is updated.</a:t>
            </a:r>
          </a:p>
          <a:p>
            <a:r>
              <a:rPr lang="en-US" dirty="0">
                <a:solidFill>
                  <a:schemeClr val="tx1"/>
                </a:solidFill>
                <a:latin typeface="+mj-lt"/>
              </a:rPr>
              <a:t>Again the </a:t>
            </a:r>
            <a:r>
              <a:rPr lang="en-US" dirty="0">
                <a:solidFill>
                  <a:srgbClr val="C00000"/>
                </a:solidFill>
                <a:latin typeface="+mj-lt"/>
              </a:rPr>
              <a:t>condition</a:t>
            </a:r>
            <a:r>
              <a:rPr lang="en-US" dirty="0">
                <a:solidFill>
                  <a:schemeClr val="tx1"/>
                </a:solidFill>
                <a:latin typeface="+mj-lt"/>
              </a:rPr>
              <a:t> is evaluated.</a:t>
            </a:r>
          </a:p>
        </p:txBody>
      </p:sp>
      <p:sp>
        <p:nvSpPr>
          <p:cNvPr id="7" name="Rectangle: Top Corners Rounded 7">
            <a:extLst>
              <a:ext uri="{FF2B5EF4-FFF2-40B4-BE49-F238E27FC236}">
                <a16:creationId xmlns:a16="http://schemas.microsoft.com/office/drawing/2014/main" xmlns="" id="{44F07624-C23C-4B43-A144-CB0878CB992A}"/>
              </a:ext>
            </a:extLst>
          </p:cNvPr>
          <p:cNvSpPr/>
          <p:nvPr/>
        </p:nvSpPr>
        <p:spPr>
          <a:xfrm>
            <a:off x="3095870" y="226397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Syntax</a:t>
            </a:r>
          </a:p>
        </p:txBody>
      </p:sp>
    </p:spTree>
    <p:extLst>
      <p:ext uri="{BB962C8B-B14F-4D97-AF65-F5344CB8AC3E}">
        <p14:creationId xmlns:p14="http://schemas.microsoft.com/office/powerpoint/2010/main" val="58704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numbers 1 to n (for loop)</a:t>
            </a:r>
          </a:p>
        </p:txBody>
      </p:sp>
      <p:sp>
        <p:nvSpPr>
          <p:cNvPr id="4" name="Rectangle 3">
            <a:extLst>
              <a:ext uri="{FF2B5EF4-FFF2-40B4-BE49-F238E27FC236}">
                <a16:creationId xmlns:a16="http://schemas.microsoft.com/office/drawing/2014/main" xmlns="" id="{D1398A39-DA79-443A-B149-0FEF04D5E58D}"/>
              </a:ext>
            </a:extLst>
          </p:cNvPr>
          <p:cNvSpPr/>
          <p:nvPr/>
        </p:nvSpPr>
        <p:spPr>
          <a:xfrm>
            <a:off x="991357" y="1830751"/>
            <a:ext cx="4777100" cy="3139321"/>
          </a:xfrm>
          <a:prstGeom prst="rect">
            <a:avLst/>
          </a:prstGeom>
          <a:solidFill>
            <a:schemeClr val="bg1">
              <a:lumMod val="95000"/>
            </a:schemeClr>
          </a:solidFill>
          <a:ln>
            <a:noFill/>
          </a:ln>
        </p:spPr>
        <p:txBody>
          <a:bodyPr wrap="square">
            <a:spAutoFit/>
          </a:bodyPr>
          <a:lstStyle/>
          <a:p>
            <a:r>
              <a:rPr lang="en-US" b="1" dirty="0">
                <a:latin typeface="+mj-lt"/>
              </a:rPr>
              <a:t>#include&lt;</a:t>
            </a:r>
            <a:r>
              <a:rPr lang="en-US" b="1" dirty="0" err="1">
                <a:latin typeface="+mj-lt"/>
              </a:rPr>
              <a:t>stdio.h</a:t>
            </a:r>
            <a:r>
              <a:rPr lang="en-US" b="1" dirty="0">
                <a:latin typeface="+mj-lt"/>
              </a:rPr>
              <a:t>&gt;</a:t>
            </a:r>
          </a:p>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t>
            </a:r>
            <a:r>
              <a:rPr lang="en-US" b="1" dirty="0" err="1">
                <a:latin typeface="+mj-lt"/>
              </a:rPr>
              <a:t>i,n</a:t>
            </a:r>
            <a:r>
              <a:rPr lang="en-US" b="1" dirty="0">
                <a:latin typeface="+mj-lt"/>
              </a:rPr>
              <a:t>;</a:t>
            </a:r>
          </a:p>
          <a:p>
            <a:r>
              <a:rPr lang="en-US" b="1" dirty="0">
                <a:latin typeface="+mj-lt"/>
              </a:rPr>
              <a:t>    </a:t>
            </a:r>
            <a:r>
              <a:rPr lang="en-US" b="1" dirty="0" err="1">
                <a:latin typeface="+mj-lt"/>
              </a:rPr>
              <a:t>printf</a:t>
            </a:r>
            <a:r>
              <a:rPr lang="en-US" b="1" dirty="0">
                <a:latin typeface="+mj-lt"/>
              </a:rPr>
              <a:t>("Enter a number:");</a:t>
            </a:r>
          </a:p>
          <a:p>
            <a:r>
              <a:rPr lang="en-US" b="1" dirty="0">
                <a:latin typeface="+mj-lt"/>
              </a:rPr>
              <a:t>    </a:t>
            </a:r>
            <a:r>
              <a:rPr lang="en-US" b="1" dirty="0" err="1">
                <a:latin typeface="+mj-lt"/>
              </a:rPr>
              <a:t>scanf</a:t>
            </a:r>
            <a:r>
              <a:rPr lang="en-US" b="1" dirty="0">
                <a:latin typeface="+mj-lt"/>
              </a:rPr>
              <a:t>("%</a:t>
            </a:r>
            <a:r>
              <a:rPr lang="en-US" b="1" dirty="0" err="1">
                <a:latin typeface="+mj-lt"/>
              </a:rPr>
              <a:t>d",&amp;n</a:t>
            </a:r>
            <a:r>
              <a:rPr lang="en-US" b="1" dirty="0">
                <a:latin typeface="+mj-lt"/>
              </a:rPr>
              <a:t>);</a:t>
            </a:r>
          </a:p>
          <a:p>
            <a:r>
              <a:rPr lang="en-US" b="1" dirty="0">
                <a:latin typeface="+mj-lt"/>
              </a:rPr>
              <a:t>    for(</a:t>
            </a:r>
            <a:r>
              <a:rPr lang="en-US" b="1" dirty="0" err="1">
                <a:latin typeface="+mj-lt"/>
              </a:rPr>
              <a:t>i</a:t>
            </a:r>
            <a:r>
              <a:rPr lang="en-US" b="1" dirty="0">
                <a:latin typeface="+mj-lt"/>
              </a:rPr>
              <a:t>=1;i&lt;=</a:t>
            </a:r>
            <a:r>
              <a:rPr lang="en-US" b="1" dirty="0" err="1">
                <a:latin typeface="+mj-lt"/>
              </a:rPr>
              <a:t>n;i</a:t>
            </a:r>
            <a:r>
              <a:rPr lang="en-US" b="1" dirty="0">
                <a:latin typeface="+mj-lt"/>
              </a:rPr>
              <a:t>++)</a:t>
            </a:r>
          </a:p>
          <a:p>
            <a:r>
              <a:rPr lang="en-US" b="1" dirty="0">
                <a:latin typeface="+mj-lt"/>
              </a:rPr>
              <a:t>    {</a:t>
            </a:r>
          </a:p>
          <a:p>
            <a:r>
              <a:rPr lang="en-US" b="1" dirty="0">
                <a:latin typeface="+mj-lt"/>
              </a:rPr>
              <a:t>        </a:t>
            </a:r>
            <a:r>
              <a:rPr lang="en-US" b="1" dirty="0" err="1">
                <a:latin typeface="+mj-lt"/>
              </a:rPr>
              <a:t>printf</a:t>
            </a:r>
            <a:r>
              <a:rPr lang="en-US" b="1" dirty="0">
                <a:latin typeface="+mj-lt"/>
              </a:rPr>
              <a:t>("%d\n",</a:t>
            </a:r>
            <a:r>
              <a:rPr lang="en-US" b="1" dirty="0" err="1">
                <a:latin typeface="+mj-lt"/>
              </a:rPr>
              <a:t>i</a:t>
            </a:r>
            <a:r>
              <a:rPr lang="en-US" b="1" dirty="0">
                <a:latin typeface="+mj-lt"/>
              </a:rPr>
              <a:t>);</a:t>
            </a:r>
          </a:p>
          <a:p>
            <a:r>
              <a:rPr lang="en-US" b="1" dirty="0">
                <a:latin typeface="+mj-lt"/>
              </a:rPr>
              <a:t>    }</a:t>
            </a:r>
          </a:p>
          <a:p>
            <a:r>
              <a:rPr lang="en-US" b="1" dirty="0">
                <a:latin typeface="+mj-lt"/>
              </a:rPr>
              <a:t>}</a:t>
            </a:r>
            <a:endParaRPr lang="en-US" b="1" dirty="0">
              <a:effectLst/>
              <a:latin typeface="+mj-lt"/>
            </a:endParaRPr>
          </a:p>
        </p:txBody>
      </p:sp>
      <p:sp>
        <p:nvSpPr>
          <p:cNvPr id="5" name="Rectangle 4">
            <a:extLst>
              <a:ext uri="{FF2B5EF4-FFF2-40B4-BE49-F238E27FC236}">
                <a16:creationId xmlns:a16="http://schemas.microsoft.com/office/drawing/2014/main" xmlns="" id="{C069A0A8-F683-4712-9714-F0527051DD3B}"/>
              </a:ext>
            </a:extLst>
          </p:cNvPr>
          <p:cNvSpPr/>
          <p:nvPr/>
        </p:nvSpPr>
        <p:spPr>
          <a:xfrm>
            <a:off x="491363" y="1830751"/>
            <a:ext cx="499993" cy="3139321"/>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a:solidFill>
                  <a:schemeClr val="tx1">
                    <a:lumMod val="75000"/>
                    <a:lumOff val="25000"/>
                  </a:schemeClr>
                </a:solidFill>
                <a:latin typeface="+mj-lt"/>
              </a:rPr>
              <a:t>9</a:t>
            </a:r>
          </a:p>
          <a:p>
            <a:pPr algn="r"/>
            <a:r>
              <a:rPr lang="en-US" b="1" dirty="0">
                <a:solidFill>
                  <a:schemeClr val="tx1">
                    <a:lumMod val="75000"/>
                    <a:lumOff val="25000"/>
                  </a:schemeClr>
                </a:solidFill>
                <a:effectLst/>
                <a:latin typeface="+mj-lt"/>
              </a:rPr>
              <a:t>10</a:t>
            </a:r>
          </a:p>
          <a:p>
            <a:pPr algn="r"/>
            <a:r>
              <a:rPr lang="en-US" b="1" dirty="0">
                <a:solidFill>
                  <a:schemeClr val="tx1">
                    <a:lumMod val="75000"/>
                    <a:lumOff val="25000"/>
                  </a:schemeClr>
                </a:solidFill>
                <a:latin typeface="+mj-lt"/>
              </a:rPr>
              <a:t>11</a:t>
            </a:r>
          </a:p>
        </p:txBody>
      </p:sp>
      <p:sp>
        <p:nvSpPr>
          <p:cNvPr id="6" name="Rectangle 5">
            <a:extLst>
              <a:ext uri="{FF2B5EF4-FFF2-40B4-BE49-F238E27FC236}">
                <a16:creationId xmlns:a16="http://schemas.microsoft.com/office/drawing/2014/main" xmlns="" id="{43D3284F-95E2-4F26-9D5F-AAD352CF22BD}"/>
              </a:ext>
            </a:extLst>
          </p:cNvPr>
          <p:cNvSpPr/>
          <p:nvPr/>
        </p:nvSpPr>
        <p:spPr>
          <a:xfrm>
            <a:off x="6074573" y="1830751"/>
            <a:ext cx="3996528" cy="1754326"/>
          </a:xfrm>
          <a:prstGeom prst="rect">
            <a:avLst/>
          </a:prstGeom>
          <a:solidFill>
            <a:schemeClr val="tx1"/>
          </a:solidFill>
          <a:ln>
            <a:noFill/>
          </a:ln>
        </p:spPr>
        <p:txBody>
          <a:bodyPr wrap="square">
            <a:spAutoFit/>
          </a:bodyPr>
          <a:lstStyle/>
          <a:p>
            <a:r>
              <a:rPr lang="en-US" dirty="0">
                <a:solidFill>
                  <a:schemeClr val="bg1"/>
                </a:solidFill>
                <a:latin typeface="+mj-lt"/>
              </a:rPr>
              <a:t>Enter a number:5</a:t>
            </a:r>
          </a:p>
          <a:p>
            <a:r>
              <a:rPr lang="en-US" dirty="0">
                <a:solidFill>
                  <a:schemeClr val="bg1"/>
                </a:solidFill>
                <a:latin typeface="+mj-lt"/>
              </a:rPr>
              <a:t>1</a:t>
            </a:r>
          </a:p>
          <a:p>
            <a:r>
              <a:rPr lang="en-US" dirty="0">
                <a:solidFill>
                  <a:schemeClr val="bg1"/>
                </a:solidFill>
                <a:latin typeface="+mj-lt"/>
              </a:rPr>
              <a:t>2</a:t>
            </a:r>
          </a:p>
          <a:p>
            <a:r>
              <a:rPr lang="en-US" dirty="0">
                <a:solidFill>
                  <a:schemeClr val="bg1"/>
                </a:solidFill>
                <a:latin typeface="+mj-lt"/>
              </a:rPr>
              <a:t>3</a:t>
            </a:r>
          </a:p>
          <a:p>
            <a:r>
              <a:rPr lang="en-US" dirty="0">
                <a:solidFill>
                  <a:schemeClr val="bg1"/>
                </a:solidFill>
                <a:latin typeface="+mj-lt"/>
              </a:rPr>
              <a:t>4</a:t>
            </a:r>
          </a:p>
          <a:p>
            <a:r>
              <a:rPr lang="en-US" dirty="0">
                <a:solidFill>
                  <a:schemeClr val="bg1"/>
                </a:solidFill>
                <a:latin typeface="+mj-lt"/>
              </a:rPr>
              <a:t>5</a:t>
            </a:r>
          </a:p>
        </p:txBody>
      </p:sp>
      <p:sp>
        <p:nvSpPr>
          <p:cNvPr id="7" name="Rectangle: Top Corners Rounded 6">
            <a:extLst>
              <a:ext uri="{FF2B5EF4-FFF2-40B4-BE49-F238E27FC236}">
                <a16:creationId xmlns:a16="http://schemas.microsoft.com/office/drawing/2014/main" xmlns="" id="{7DE2E865-9E82-412F-B6BA-A643E4B60DC8}"/>
              </a:ext>
            </a:extLst>
          </p:cNvPr>
          <p:cNvSpPr/>
          <p:nvPr/>
        </p:nvSpPr>
        <p:spPr>
          <a:xfrm>
            <a:off x="491363" y="150156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6074572" y="1501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34150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find factors of a number (for loop)	</a:t>
            </a:r>
          </a:p>
        </p:txBody>
      </p:sp>
      <p:sp>
        <p:nvSpPr>
          <p:cNvPr id="4" name="Rectangle 3">
            <a:extLst>
              <a:ext uri="{FF2B5EF4-FFF2-40B4-BE49-F238E27FC236}">
                <a16:creationId xmlns:a16="http://schemas.microsoft.com/office/drawing/2014/main" xmlns="" id="{D1398A39-DA79-443A-B149-0FEF04D5E58D}"/>
              </a:ext>
            </a:extLst>
          </p:cNvPr>
          <p:cNvSpPr/>
          <p:nvPr/>
        </p:nvSpPr>
        <p:spPr>
          <a:xfrm>
            <a:off x="901205" y="1508779"/>
            <a:ext cx="6668400" cy="3416320"/>
          </a:xfrm>
          <a:prstGeom prst="rect">
            <a:avLst/>
          </a:prstGeom>
          <a:solidFill>
            <a:schemeClr val="bg1">
              <a:lumMod val="95000"/>
            </a:schemeClr>
          </a:solidFill>
          <a:ln>
            <a:noFill/>
          </a:ln>
        </p:spPr>
        <p:txBody>
          <a:bodyPr wrap="square">
            <a:spAutoFit/>
          </a:bodyPr>
          <a:lstStyle/>
          <a:p>
            <a:r>
              <a:rPr lang="en-US" b="1" dirty="0">
                <a:latin typeface="+mj-lt"/>
                <a:ea typeface="Ebrima" panose="02000000000000000000" pitchFamily="2" charset="0"/>
                <a:cs typeface="Ebrima" panose="02000000000000000000" pitchFamily="2" charset="0"/>
              </a:rPr>
              <a:t>#include &lt;</a:t>
            </a:r>
            <a:r>
              <a:rPr lang="en-US" b="1" dirty="0" err="1">
                <a:latin typeface="+mj-lt"/>
                <a:ea typeface="Ebrima" panose="02000000000000000000" pitchFamily="2" charset="0"/>
                <a:cs typeface="Ebrima" panose="02000000000000000000" pitchFamily="2" charset="0"/>
              </a:rPr>
              <a:t>stdio.h</a:t>
            </a:r>
            <a:r>
              <a:rPr lang="en-US" b="1" dirty="0">
                <a:latin typeface="+mj-lt"/>
                <a:ea typeface="Ebrima" panose="02000000000000000000" pitchFamily="2" charset="0"/>
                <a:cs typeface="Ebrima" panose="02000000000000000000" pitchFamily="2" charset="0"/>
              </a:rPr>
              <a:t>&gt;</a:t>
            </a:r>
          </a:p>
          <a:p>
            <a:r>
              <a:rPr lang="en-US" b="1" dirty="0">
                <a:latin typeface="+mj-lt"/>
                <a:ea typeface="Ebrima" panose="02000000000000000000" pitchFamily="2" charset="0"/>
                <a:cs typeface="Ebrima" panose="02000000000000000000" pitchFamily="2" charset="0"/>
              </a:rPr>
              <a:t>void main()</a:t>
            </a:r>
          </a:p>
          <a:p>
            <a:r>
              <a:rPr lang="en-US" b="1" dirty="0">
                <a:latin typeface="+mj-lt"/>
                <a:ea typeface="Ebrima" panose="02000000000000000000" pitchFamily="2" charset="0"/>
                <a:cs typeface="Ebrima" panose="02000000000000000000" pitchFamily="2" charset="0"/>
              </a:rPr>
              <a:t>{</a:t>
            </a:r>
          </a:p>
          <a:p>
            <a:r>
              <a:rPr lang="en-US" b="1" dirty="0">
                <a:latin typeface="+mj-lt"/>
                <a:ea typeface="Ebrima" panose="02000000000000000000" pitchFamily="2" charset="0"/>
                <a:cs typeface="Ebrima" panose="02000000000000000000" pitchFamily="2" charset="0"/>
              </a:rPr>
              <a:t>    </a:t>
            </a:r>
            <a:r>
              <a:rPr lang="en-US" b="1" dirty="0" err="1">
                <a:latin typeface="+mj-lt"/>
                <a:ea typeface="Ebrima" panose="02000000000000000000" pitchFamily="2" charset="0"/>
                <a:cs typeface="Ebrima" panose="02000000000000000000" pitchFamily="2" charset="0"/>
              </a:rPr>
              <a:t>int</a:t>
            </a:r>
            <a:r>
              <a:rPr lang="en-US" b="1" dirty="0">
                <a:latin typeface="+mj-lt"/>
                <a:ea typeface="Ebrima" panose="02000000000000000000" pitchFamily="2" charset="0"/>
                <a:cs typeface="Ebrima" panose="02000000000000000000" pitchFamily="2" charset="0"/>
              </a:rPr>
              <a:t> </a:t>
            </a:r>
            <a:r>
              <a:rPr lang="en-US" b="1" dirty="0" err="1">
                <a:latin typeface="+mj-lt"/>
                <a:ea typeface="Ebrima" panose="02000000000000000000" pitchFamily="2" charset="0"/>
                <a:cs typeface="Ebrima" panose="02000000000000000000" pitchFamily="2" charset="0"/>
              </a:rPr>
              <a:t>i,n</a:t>
            </a:r>
            <a:r>
              <a:rPr lang="en-US" b="1" dirty="0">
                <a:latin typeface="+mj-lt"/>
                <a:ea typeface="Ebrima" panose="02000000000000000000" pitchFamily="2" charset="0"/>
                <a:cs typeface="Ebrima" panose="02000000000000000000" pitchFamily="2" charset="0"/>
              </a:rPr>
              <a:t>;</a:t>
            </a:r>
          </a:p>
          <a:p>
            <a:r>
              <a:rPr lang="en-US" b="1" dirty="0">
                <a:latin typeface="+mj-lt"/>
                <a:ea typeface="Ebrima" panose="02000000000000000000" pitchFamily="2" charset="0"/>
                <a:cs typeface="Ebrima" panose="02000000000000000000" pitchFamily="2" charset="0"/>
              </a:rPr>
              <a:t>    </a:t>
            </a:r>
            <a:r>
              <a:rPr lang="en-US" b="1" dirty="0" err="1">
                <a:latin typeface="+mj-lt"/>
                <a:ea typeface="Ebrima" panose="02000000000000000000" pitchFamily="2" charset="0"/>
                <a:cs typeface="Ebrima" panose="02000000000000000000" pitchFamily="2" charset="0"/>
              </a:rPr>
              <a:t>printf</a:t>
            </a:r>
            <a:r>
              <a:rPr lang="en-US" b="1" dirty="0">
                <a:latin typeface="+mj-lt"/>
                <a:ea typeface="Ebrima" panose="02000000000000000000" pitchFamily="2" charset="0"/>
                <a:cs typeface="Ebrima" panose="02000000000000000000" pitchFamily="2" charset="0"/>
              </a:rPr>
              <a:t>("Enter n to find factors=");</a:t>
            </a:r>
          </a:p>
          <a:p>
            <a:r>
              <a:rPr lang="en-US" b="1" dirty="0">
                <a:latin typeface="+mj-lt"/>
                <a:ea typeface="Ebrima" panose="02000000000000000000" pitchFamily="2" charset="0"/>
                <a:cs typeface="Ebrima" panose="02000000000000000000" pitchFamily="2" charset="0"/>
              </a:rPr>
              <a:t>    </a:t>
            </a:r>
            <a:r>
              <a:rPr lang="en-US" b="1" dirty="0" err="1">
                <a:latin typeface="+mj-lt"/>
                <a:ea typeface="Ebrima" panose="02000000000000000000" pitchFamily="2" charset="0"/>
                <a:cs typeface="Ebrima" panose="02000000000000000000" pitchFamily="2" charset="0"/>
              </a:rPr>
              <a:t>scanf</a:t>
            </a:r>
            <a:r>
              <a:rPr lang="en-US" b="1" dirty="0">
                <a:latin typeface="+mj-lt"/>
                <a:ea typeface="Ebrima" panose="02000000000000000000" pitchFamily="2" charset="0"/>
                <a:cs typeface="Ebrima" panose="02000000000000000000" pitchFamily="2" charset="0"/>
              </a:rPr>
              <a:t>("%</a:t>
            </a:r>
            <a:r>
              <a:rPr lang="en-US" b="1" dirty="0" err="1">
                <a:latin typeface="+mj-lt"/>
                <a:ea typeface="Ebrima" panose="02000000000000000000" pitchFamily="2" charset="0"/>
                <a:cs typeface="Ebrima" panose="02000000000000000000" pitchFamily="2" charset="0"/>
              </a:rPr>
              <a:t>d",&amp;n</a:t>
            </a:r>
            <a:r>
              <a:rPr lang="en-US" b="1" dirty="0">
                <a:latin typeface="+mj-lt"/>
                <a:ea typeface="Ebrima" panose="02000000000000000000" pitchFamily="2" charset="0"/>
                <a:cs typeface="Ebrima" panose="02000000000000000000" pitchFamily="2" charset="0"/>
              </a:rPr>
              <a:t>);</a:t>
            </a:r>
          </a:p>
          <a:p>
            <a:r>
              <a:rPr lang="en-US" b="1" dirty="0">
                <a:latin typeface="+mj-lt"/>
                <a:ea typeface="Ebrima" panose="02000000000000000000" pitchFamily="2" charset="0"/>
                <a:cs typeface="Ebrima" panose="02000000000000000000" pitchFamily="2" charset="0"/>
              </a:rPr>
              <a:t>    for(</a:t>
            </a:r>
            <a:r>
              <a:rPr lang="en-US" b="1" dirty="0" err="1">
                <a:latin typeface="+mj-lt"/>
                <a:ea typeface="Ebrima" panose="02000000000000000000" pitchFamily="2" charset="0"/>
                <a:cs typeface="Ebrima" panose="02000000000000000000" pitchFamily="2" charset="0"/>
              </a:rPr>
              <a:t>i</a:t>
            </a:r>
            <a:r>
              <a:rPr lang="en-US" b="1" dirty="0">
                <a:latin typeface="+mj-lt"/>
                <a:ea typeface="Ebrima" panose="02000000000000000000" pitchFamily="2" charset="0"/>
                <a:cs typeface="Ebrima" panose="02000000000000000000" pitchFamily="2" charset="0"/>
              </a:rPr>
              <a:t>=1;i&lt;=</a:t>
            </a:r>
            <a:r>
              <a:rPr lang="en-US" b="1" dirty="0" err="1">
                <a:latin typeface="+mj-lt"/>
                <a:ea typeface="Ebrima" panose="02000000000000000000" pitchFamily="2" charset="0"/>
                <a:cs typeface="Ebrima" panose="02000000000000000000" pitchFamily="2" charset="0"/>
              </a:rPr>
              <a:t>n;i</a:t>
            </a:r>
            <a:r>
              <a:rPr lang="en-US" b="1" dirty="0">
                <a:latin typeface="+mj-lt"/>
                <a:ea typeface="Ebrima" panose="02000000000000000000" pitchFamily="2" charset="0"/>
                <a:cs typeface="Ebrima" panose="02000000000000000000" pitchFamily="2" charset="0"/>
              </a:rPr>
              <a:t>++)</a:t>
            </a:r>
          </a:p>
          <a:p>
            <a:r>
              <a:rPr lang="en-US" b="1" dirty="0">
                <a:latin typeface="+mj-lt"/>
                <a:ea typeface="Ebrima" panose="02000000000000000000" pitchFamily="2" charset="0"/>
                <a:cs typeface="Ebrima" panose="02000000000000000000" pitchFamily="2" charset="0"/>
              </a:rPr>
              <a:t>    {</a:t>
            </a:r>
          </a:p>
          <a:p>
            <a:r>
              <a:rPr lang="en-US" b="1" dirty="0">
                <a:latin typeface="+mj-lt"/>
                <a:ea typeface="Ebrima" panose="02000000000000000000" pitchFamily="2" charset="0"/>
                <a:cs typeface="Ebrima" panose="02000000000000000000" pitchFamily="2" charset="0"/>
              </a:rPr>
              <a:t>        if(</a:t>
            </a:r>
            <a:r>
              <a:rPr lang="en-US" b="1" dirty="0" err="1">
                <a:latin typeface="+mj-lt"/>
                <a:ea typeface="Ebrima" panose="02000000000000000000" pitchFamily="2" charset="0"/>
                <a:cs typeface="Ebrima" panose="02000000000000000000" pitchFamily="2" charset="0"/>
              </a:rPr>
              <a:t>n%i</a:t>
            </a:r>
            <a:r>
              <a:rPr lang="en-US" b="1" dirty="0">
                <a:latin typeface="+mj-lt"/>
                <a:ea typeface="Ebrima" panose="02000000000000000000" pitchFamily="2" charset="0"/>
                <a:cs typeface="Ebrima" panose="02000000000000000000" pitchFamily="2" charset="0"/>
              </a:rPr>
              <a:t>==0)</a:t>
            </a:r>
          </a:p>
          <a:p>
            <a:r>
              <a:rPr lang="en-US" b="1" dirty="0">
                <a:latin typeface="+mj-lt"/>
                <a:ea typeface="Ebrima" panose="02000000000000000000" pitchFamily="2" charset="0"/>
                <a:cs typeface="Ebrima" panose="02000000000000000000" pitchFamily="2" charset="0"/>
              </a:rPr>
              <a:t>            </a:t>
            </a:r>
            <a:r>
              <a:rPr lang="en-US" b="1" dirty="0" err="1">
                <a:latin typeface="+mj-lt"/>
                <a:ea typeface="Ebrima" panose="02000000000000000000" pitchFamily="2" charset="0"/>
                <a:cs typeface="Ebrima" panose="02000000000000000000" pitchFamily="2" charset="0"/>
              </a:rPr>
              <a:t>printf</a:t>
            </a:r>
            <a:r>
              <a:rPr lang="en-US" b="1" dirty="0">
                <a:latin typeface="+mj-lt"/>
                <a:ea typeface="Ebrima" panose="02000000000000000000" pitchFamily="2" charset="0"/>
                <a:cs typeface="Ebrima" panose="02000000000000000000" pitchFamily="2" charset="0"/>
              </a:rPr>
              <a:t>("%d,",</a:t>
            </a:r>
            <a:r>
              <a:rPr lang="en-US" b="1" dirty="0" err="1">
                <a:latin typeface="+mj-lt"/>
                <a:ea typeface="Ebrima" panose="02000000000000000000" pitchFamily="2" charset="0"/>
                <a:cs typeface="Ebrima" panose="02000000000000000000" pitchFamily="2" charset="0"/>
              </a:rPr>
              <a:t>i</a:t>
            </a:r>
            <a:r>
              <a:rPr lang="en-US" b="1" dirty="0">
                <a:latin typeface="+mj-lt"/>
                <a:ea typeface="Ebrima" panose="02000000000000000000" pitchFamily="2" charset="0"/>
                <a:cs typeface="Ebrima" panose="02000000000000000000" pitchFamily="2" charset="0"/>
              </a:rPr>
              <a:t>);</a:t>
            </a:r>
          </a:p>
          <a:p>
            <a:r>
              <a:rPr lang="en-US" b="1" dirty="0">
                <a:latin typeface="+mj-lt"/>
                <a:ea typeface="Ebrima" panose="02000000000000000000" pitchFamily="2" charset="0"/>
                <a:cs typeface="Ebrima" panose="02000000000000000000" pitchFamily="2" charset="0"/>
              </a:rPr>
              <a:t>    }</a:t>
            </a:r>
          </a:p>
          <a:p>
            <a:r>
              <a:rPr lang="en-US" b="1" dirty="0">
                <a:latin typeface="+mj-lt"/>
                <a:ea typeface="Ebrima" panose="02000000000000000000" pitchFamily="2" charset="0"/>
                <a:cs typeface="Ebrima" panose="02000000000000000000" pitchFamily="2" charset="0"/>
              </a:rPr>
              <a:t>}</a:t>
            </a:r>
            <a:endParaRPr lang="en-US" b="1" dirty="0">
              <a:effectLst/>
              <a:latin typeface="+mj-lt"/>
              <a:ea typeface="Ebrima" panose="02000000000000000000" pitchFamily="2" charset="0"/>
              <a:cs typeface="Ebrima" panose="02000000000000000000" pitchFamily="2" charset="0"/>
            </a:endParaRPr>
          </a:p>
        </p:txBody>
      </p:sp>
      <p:sp>
        <p:nvSpPr>
          <p:cNvPr id="5" name="Rectangle 4">
            <a:extLst>
              <a:ext uri="{FF2B5EF4-FFF2-40B4-BE49-F238E27FC236}">
                <a16:creationId xmlns:a16="http://schemas.microsoft.com/office/drawing/2014/main" xmlns="" id="{C069A0A8-F683-4712-9714-F0527051DD3B}"/>
              </a:ext>
            </a:extLst>
          </p:cNvPr>
          <p:cNvSpPr/>
          <p:nvPr/>
        </p:nvSpPr>
        <p:spPr>
          <a:xfrm>
            <a:off x="401211" y="1508779"/>
            <a:ext cx="499993" cy="3416320"/>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ea typeface="Ebrima" panose="02000000000000000000" pitchFamily="2" charset="0"/>
                <a:cs typeface="Ebrima" panose="02000000000000000000" pitchFamily="2" charset="0"/>
              </a:rPr>
              <a:t>1</a:t>
            </a:r>
          </a:p>
          <a:p>
            <a:pPr algn="r"/>
            <a:r>
              <a:rPr lang="en-US" b="1" dirty="0">
                <a:solidFill>
                  <a:schemeClr val="tx1">
                    <a:lumMod val="75000"/>
                    <a:lumOff val="25000"/>
                  </a:schemeClr>
                </a:solidFill>
                <a:effectLst/>
                <a:latin typeface="+mj-lt"/>
                <a:ea typeface="Ebrima" panose="02000000000000000000" pitchFamily="2" charset="0"/>
                <a:cs typeface="Ebrima" panose="02000000000000000000" pitchFamily="2" charset="0"/>
              </a:rPr>
              <a:t>2</a:t>
            </a:r>
          </a:p>
          <a:p>
            <a:pPr algn="r"/>
            <a:r>
              <a:rPr lang="en-US" b="1" dirty="0">
                <a:solidFill>
                  <a:schemeClr val="tx1">
                    <a:lumMod val="75000"/>
                    <a:lumOff val="25000"/>
                  </a:schemeClr>
                </a:solidFill>
                <a:latin typeface="+mj-lt"/>
                <a:ea typeface="Ebrima" panose="02000000000000000000" pitchFamily="2" charset="0"/>
                <a:cs typeface="Ebrima" panose="02000000000000000000" pitchFamily="2" charset="0"/>
              </a:rPr>
              <a:t>3</a:t>
            </a:r>
          </a:p>
          <a:p>
            <a:pPr algn="r"/>
            <a:r>
              <a:rPr lang="en-US" b="1" dirty="0">
                <a:solidFill>
                  <a:schemeClr val="tx1">
                    <a:lumMod val="75000"/>
                    <a:lumOff val="25000"/>
                  </a:schemeClr>
                </a:solidFill>
                <a:effectLst/>
                <a:latin typeface="+mj-lt"/>
                <a:ea typeface="Ebrima" panose="02000000000000000000" pitchFamily="2" charset="0"/>
                <a:cs typeface="Ebrima" panose="02000000000000000000" pitchFamily="2" charset="0"/>
              </a:rPr>
              <a:t>4</a:t>
            </a:r>
          </a:p>
          <a:p>
            <a:pPr algn="r"/>
            <a:r>
              <a:rPr lang="en-US" b="1" dirty="0">
                <a:solidFill>
                  <a:schemeClr val="tx1">
                    <a:lumMod val="75000"/>
                    <a:lumOff val="25000"/>
                  </a:schemeClr>
                </a:solidFill>
                <a:latin typeface="+mj-lt"/>
                <a:ea typeface="Ebrima" panose="02000000000000000000" pitchFamily="2" charset="0"/>
                <a:cs typeface="Ebrima" panose="02000000000000000000" pitchFamily="2" charset="0"/>
              </a:rPr>
              <a:t>5</a:t>
            </a:r>
          </a:p>
          <a:p>
            <a:pPr algn="r"/>
            <a:r>
              <a:rPr lang="en-US" b="1" dirty="0">
                <a:solidFill>
                  <a:schemeClr val="tx1">
                    <a:lumMod val="75000"/>
                    <a:lumOff val="25000"/>
                  </a:schemeClr>
                </a:solidFill>
                <a:effectLst/>
                <a:latin typeface="+mj-lt"/>
                <a:ea typeface="Ebrima" panose="02000000000000000000" pitchFamily="2" charset="0"/>
                <a:cs typeface="Ebrima" panose="02000000000000000000" pitchFamily="2" charset="0"/>
              </a:rPr>
              <a:t>6</a:t>
            </a:r>
          </a:p>
          <a:p>
            <a:pPr algn="r"/>
            <a:r>
              <a:rPr lang="en-US" b="1" dirty="0">
                <a:solidFill>
                  <a:schemeClr val="tx1">
                    <a:lumMod val="75000"/>
                    <a:lumOff val="25000"/>
                  </a:schemeClr>
                </a:solidFill>
                <a:latin typeface="+mj-lt"/>
                <a:ea typeface="Ebrima" panose="02000000000000000000" pitchFamily="2" charset="0"/>
                <a:cs typeface="Ebrima" panose="02000000000000000000" pitchFamily="2" charset="0"/>
              </a:rPr>
              <a:t>7</a:t>
            </a:r>
          </a:p>
          <a:p>
            <a:pPr algn="r"/>
            <a:r>
              <a:rPr lang="en-US" b="1" dirty="0">
                <a:solidFill>
                  <a:schemeClr val="tx1">
                    <a:lumMod val="75000"/>
                    <a:lumOff val="25000"/>
                  </a:schemeClr>
                </a:solidFill>
                <a:effectLst/>
                <a:latin typeface="+mj-lt"/>
                <a:ea typeface="Ebrima" panose="02000000000000000000" pitchFamily="2" charset="0"/>
                <a:cs typeface="Ebrima" panose="02000000000000000000" pitchFamily="2" charset="0"/>
              </a:rPr>
              <a:t>8</a:t>
            </a:r>
          </a:p>
          <a:p>
            <a:pPr algn="r"/>
            <a:r>
              <a:rPr lang="en-US" b="1" dirty="0">
                <a:solidFill>
                  <a:schemeClr val="tx1">
                    <a:lumMod val="75000"/>
                    <a:lumOff val="25000"/>
                  </a:schemeClr>
                </a:solidFill>
                <a:latin typeface="+mj-lt"/>
                <a:ea typeface="Ebrima" panose="02000000000000000000" pitchFamily="2" charset="0"/>
                <a:cs typeface="Ebrima" panose="02000000000000000000" pitchFamily="2" charset="0"/>
              </a:rPr>
              <a:t>9</a:t>
            </a:r>
          </a:p>
          <a:p>
            <a:pPr algn="r"/>
            <a:r>
              <a:rPr lang="en-US" b="1" dirty="0">
                <a:solidFill>
                  <a:schemeClr val="tx1">
                    <a:lumMod val="75000"/>
                    <a:lumOff val="25000"/>
                  </a:schemeClr>
                </a:solidFill>
                <a:effectLst/>
                <a:latin typeface="+mj-lt"/>
                <a:ea typeface="Ebrima" panose="02000000000000000000" pitchFamily="2" charset="0"/>
                <a:cs typeface="Ebrima" panose="02000000000000000000" pitchFamily="2" charset="0"/>
              </a:rPr>
              <a:t>10</a:t>
            </a:r>
          </a:p>
          <a:p>
            <a:pPr algn="r"/>
            <a:r>
              <a:rPr lang="en-US" b="1" dirty="0">
                <a:solidFill>
                  <a:schemeClr val="tx1">
                    <a:lumMod val="75000"/>
                    <a:lumOff val="25000"/>
                  </a:schemeClr>
                </a:solidFill>
                <a:latin typeface="+mj-lt"/>
                <a:ea typeface="Ebrima" panose="02000000000000000000" pitchFamily="2" charset="0"/>
                <a:cs typeface="Ebrima" panose="02000000000000000000" pitchFamily="2" charset="0"/>
              </a:rPr>
              <a:t>11</a:t>
            </a:r>
          </a:p>
          <a:p>
            <a:pPr algn="r"/>
            <a:r>
              <a:rPr lang="en-US" b="1" dirty="0">
                <a:solidFill>
                  <a:schemeClr val="tx1">
                    <a:lumMod val="75000"/>
                    <a:lumOff val="25000"/>
                  </a:schemeClr>
                </a:solidFill>
                <a:effectLst/>
                <a:latin typeface="+mj-lt"/>
                <a:ea typeface="Ebrima" panose="02000000000000000000" pitchFamily="2" charset="0"/>
                <a:cs typeface="Ebrima" panose="02000000000000000000" pitchFamily="2" charset="0"/>
              </a:rPr>
              <a:t>12</a:t>
            </a:r>
          </a:p>
        </p:txBody>
      </p:sp>
      <p:sp>
        <p:nvSpPr>
          <p:cNvPr id="6" name="Rectangle 5">
            <a:extLst>
              <a:ext uri="{FF2B5EF4-FFF2-40B4-BE49-F238E27FC236}">
                <a16:creationId xmlns:a16="http://schemas.microsoft.com/office/drawing/2014/main" xmlns="" id="{43D3284F-95E2-4F26-9D5F-AAD352CF22BD}"/>
              </a:ext>
            </a:extLst>
          </p:cNvPr>
          <p:cNvSpPr/>
          <p:nvPr/>
        </p:nvSpPr>
        <p:spPr>
          <a:xfrm>
            <a:off x="7786717" y="1508779"/>
            <a:ext cx="3996528" cy="584775"/>
          </a:xfrm>
          <a:prstGeom prst="rect">
            <a:avLst/>
          </a:prstGeom>
          <a:solidFill>
            <a:schemeClr val="tx1">
              <a:lumMod val="90000"/>
              <a:lumOff val="10000"/>
            </a:schemeClr>
          </a:solidFill>
          <a:ln>
            <a:noFill/>
          </a:ln>
        </p:spPr>
        <p:txBody>
          <a:bodyPr wrap="square">
            <a:spAutoFit/>
          </a:bodyPr>
          <a:lstStyle/>
          <a:p>
            <a:r>
              <a:rPr lang="en-US" sz="1600" dirty="0">
                <a:solidFill>
                  <a:schemeClr val="bg1"/>
                </a:solidFill>
                <a:latin typeface="+mj-lt"/>
                <a:ea typeface="Ebrima" panose="02000000000000000000" pitchFamily="2" charset="0"/>
                <a:cs typeface="Ebrima" panose="02000000000000000000" pitchFamily="2" charset="0"/>
              </a:rPr>
              <a:t>Enter n to find factors=12</a:t>
            </a:r>
          </a:p>
          <a:p>
            <a:r>
              <a:rPr lang="en-US" sz="1600" dirty="0">
                <a:solidFill>
                  <a:schemeClr val="bg1"/>
                </a:solidFill>
                <a:latin typeface="+mj-lt"/>
                <a:ea typeface="Ebrima" panose="02000000000000000000" pitchFamily="2" charset="0"/>
                <a:cs typeface="Ebrima" panose="02000000000000000000" pitchFamily="2" charset="0"/>
              </a:rPr>
              <a:t>1,2,3,4,6,12,</a:t>
            </a:r>
          </a:p>
        </p:txBody>
      </p:sp>
      <p:sp>
        <p:nvSpPr>
          <p:cNvPr id="7" name="Rectangle: Top Corners Rounded 6">
            <a:extLst>
              <a:ext uri="{FF2B5EF4-FFF2-40B4-BE49-F238E27FC236}">
                <a16:creationId xmlns:a16="http://schemas.microsoft.com/office/drawing/2014/main" xmlns="" id="{7DE2E865-9E82-412F-B6BA-A643E4B60DC8}"/>
              </a:ext>
            </a:extLst>
          </p:cNvPr>
          <p:cNvSpPr/>
          <p:nvPr/>
        </p:nvSpPr>
        <p:spPr>
          <a:xfrm>
            <a:off x="401211" y="1179595"/>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7786716" y="1179595"/>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57716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check given number is perfect or not(for loop)</a:t>
            </a:r>
          </a:p>
        </p:txBody>
      </p:sp>
      <p:sp>
        <p:nvSpPr>
          <p:cNvPr id="4" name="Rectangle 3">
            <a:extLst>
              <a:ext uri="{FF2B5EF4-FFF2-40B4-BE49-F238E27FC236}">
                <a16:creationId xmlns:a16="http://schemas.microsoft.com/office/drawing/2014/main" xmlns="" id="{D1398A39-DA79-443A-B149-0FEF04D5E58D}"/>
              </a:ext>
            </a:extLst>
          </p:cNvPr>
          <p:cNvSpPr/>
          <p:nvPr/>
        </p:nvSpPr>
        <p:spPr>
          <a:xfrm>
            <a:off x="802671" y="1034416"/>
            <a:ext cx="6668400" cy="5078313"/>
          </a:xfrm>
          <a:prstGeom prst="rect">
            <a:avLst/>
          </a:prstGeom>
          <a:solidFill>
            <a:schemeClr val="bg1">
              <a:lumMod val="95000"/>
            </a:schemeClr>
          </a:solidFill>
          <a:ln>
            <a:noFill/>
          </a:ln>
        </p:spPr>
        <p:txBody>
          <a:bodyPr wrap="square">
            <a:spAutoFit/>
          </a:bodyPr>
          <a:lstStyle/>
          <a:p>
            <a:r>
              <a:rPr lang="en-US" b="1" dirty="0">
                <a:latin typeface="+mj-lt"/>
              </a:rPr>
              <a:t>void main(){</a:t>
            </a:r>
          </a:p>
          <a:p>
            <a:r>
              <a:rPr lang="en-US" b="1" dirty="0">
                <a:latin typeface="+mj-lt"/>
              </a:rPr>
              <a:t>    </a:t>
            </a:r>
            <a:r>
              <a:rPr lang="en-US" b="1" dirty="0" err="1">
                <a:latin typeface="+mj-lt"/>
              </a:rPr>
              <a:t>int</a:t>
            </a:r>
            <a:r>
              <a:rPr lang="en-US" b="1" dirty="0">
                <a:latin typeface="+mj-lt"/>
              </a:rPr>
              <a:t> </a:t>
            </a:r>
            <a:r>
              <a:rPr lang="en-US" b="1" dirty="0" err="1">
                <a:latin typeface="+mj-lt"/>
              </a:rPr>
              <a:t>i,n,sum</a:t>
            </a:r>
            <a:r>
              <a:rPr lang="en-US" b="1" dirty="0">
                <a:latin typeface="+mj-lt"/>
              </a:rPr>
              <a:t>=0;</a:t>
            </a:r>
          </a:p>
          <a:p>
            <a:r>
              <a:rPr lang="en-US" b="1" dirty="0">
                <a:latin typeface="+mj-lt"/>
              </a:rPr>
              <a:t>    </a:t>
            </a:r>
            <a:r>
              <a:rPr lang="en-US" b="1" dirty="0" err="1">
                <a:latin typeface="+mj-lt"/>
              </a:rPr>
              <a:t>printf</a:t>
            </a:r>
            <a:r>
              <a:rPr lang="en-US" b="1" dirty="0">
                <a:latin typeface="+mj-lt"/>
              </a:rPr>
              <a:t>("Enter a number:");</a:t>
            </a:r>
          </a:p>
          <a:p>
            <a:r>
              <a:rPr lang="en-US" b="1" dirty="0">
                <a:latin typeface="+mj-lt"/>
              </a:rPr>
              <a:t>    </a:t>
            </a:r>
            <a:r>
              <a:rPr lang="en-US" b="1" dirty="0" err="1">
                <a:latin typeface="+mj-lt"/>
              </a:rPr>
              <a:t>scanf</a:t>
            </a:r>
            <a:r>
              <a:rPr lang="en-US" b="1" dirty="0">
                <a:latin typeface="+mj-lt"/>
              </a:rPr>
              <a:t>("%</a:t>
            </a:r>
            <a:r>
              <a:rPr lang="en-US" b="1" dirty="0" err="1">
                <a:latin typeface="+mj-lt"/>
              </a:rPr>
              <a:t>d",&amp;n</a:t>
            </a:r>
            <a:r>
              <a:rPr lang="en-US" b="1" dirty="0">
                <a:latin typeface="+mj-lt"/>
              </a:rPr>
              <a:t>);</a:t>
            </a:r>
          </a:p>
          <a:p>
            <a:r>
              <a:rPr lang="en-US" b="1" dirty="0">
                <a:latin typeface="+mj-lt"/>
              </a:rPr>
              <a:t>    for(</a:t>
            </a:r>
            <a:r>
              <a:rPr lang="en-US" b="1" dirty="0" err="1">
                <a:latin typeface="+mj-lt"/>
              </a:rPr>
              <a:t>i</a:t>
            </a:r>
            <a:r>
              <a:rPr lang="en-US" b="1" dirty="0">
                <a:latin typeface="+mj-lt"/>
              </a:rPr>
              <a:t>=1;i&lt;</a:t>
            </a:r>
            <a:r>
              <a:rPr lang="en-US" b="1" dirty="0" err="1">
                <a:latin typeface="+mj-lt"/>
              </a:rPr>
              <a:t>n;i</a:t>
            </a:r>
            <a:r>
              <a:rPr lang="en-US" b="1" dirty="0">
                <a:latin typeface="+mj-lt"/>
              </a:rPr>
              <a:t>++)</a:t>
            </a:r>
          </a:p>
          <a:p>
            <a:r>
              <a:rPr lang="en-US" b="1" dirty="0">
                <a:latin typeface="+mj-lt"/>
              </a:rPr>
              <a:t>    {</a:t>
            </a:r>
          </a:p>
          <a:p>
            <a:r>
              <a:rPr lang="en-US" b="1" dirty="0">
                <a:latin typeface="+mj-lt"/>
              </a:rPr>
              <a:t>        if(</a:t>
            </a:r>
            <a:r>
              <a:rPr lang="en-US" b="1" dirty="0" err="1">
                <a:latin typeface="+mj-lt"/>
              </a:rPr>
              <a:t>n%i</a:t>
            </a:r>
            <a:r>
              <a:rPr lang="en-US" b="1" dirty="0">
                <a:latin typeface="+mj-lt"/>
              </a:rPr>
              <a:t>==0)</a:t>
            </a:r>
          </a:p>
          <a:p>
            <a:r>
              <a:rPr lang="en-US" b="1" dirty="0">
                <a:latin typeface="+mj-lt"/>
              </a:rPr>
              <a:t>        {</a:t>
            </a:r>
          </a:p>
          <a:p>
            <a:r>
              <a:rPr lang="en-US" b="1" dirty="0">
                <a:latin typeface="+mj-lt"/>
              </a:rPr>
              <a:t>            </a:t>
            </a:r>
            <a:r>
              <a:rPr lang="en-US" b="1" dirty="0" err="1">
                <a:latin typeface="+mj-lt"/>
              </a:rPr>
              <a:t>printf</a:t>
            </a:r>
            <a:r>
              <a:rPr lang="en-US" b="1" dirty="0">
                <a:latin typeface="+mj-lt"/>
              </a:rPr>
              <a:t>("%d+",</a:t>
            </a:r>
            <a:r>
              <a:rPr lang="en-US" b="1" dirty="0" err="1">
                <a:latin typeface="+mj-lt"/>
              </a:rPr>
              <a:t>i</a:t>
            </a:r>
            <a:r>
              <a:rPr lang="en-US" b="1" dirty="0">
                <a:latin typeface="+mj-lt"/>
              </a:rPr>
              <a:t>);</a:t>
            </a:r>
          </a:p>
          <a:p>
            <a:r>
              <a:rPr lang="en-US" b="1" dirty="0">
                <a:latin typeface="+mj-lt"/>
              </a:rPr>
              <a:t>            sum=</a:t>
            </a:r>
            <a:r>
              <a:rPr lang="en-US" b="1" dirty="0" err="1">
                <a:latin typeface="+mj-lt"/>
              </a:rPr>
              <a:t>sum+i</a:t>
            </a:r>
            <a:r>
              <a:rPr lang="en-US" b="1" dirty="0">
                <a:latin typeface="+mj-lt"/>
              </a:rPr>
              <a:t>;</a:t>
            </a:r>
          </a:p>
          <a:p>
            <a:r>
              <a:rPr lang="en-US" b="1" dirty="0">
                <a:latin typeface="+mj-lt"/>
              </a:rPr>
              <a:t>        }</a:t>
            </a:r>
          </a:p>
          <a:p>
            <a:r>
              <a:rPr lang="en-US" b="1" dirty="0">
                <a:latin typeface="+mj-lt"/>
              </a:rPr>
              <a:t>    }</a:t>
            </a:r>
          </a:p>
          <a:p>
            <a:r>
              <a:rPr lang="en-US" b="1" dirty="0">
                <a:latin typeface="+mj-lt"/>
              </a:rPr>
              <a:t>    </a:t>
            </a:r>
            <a:r>
              <a:rPr lang="en-US" b="1" dirty="0" err="1">
                <a:latin typeface="+mj-lt"/>
              </a:rPr>
              <a:t>printf</a:t>
            </a:r>
            <a:r>
              <a:rPr lang="en-US" b="1" dirty="0">
                <a:latin typeface="+mj-lt"/>
              </a:rPr>
              <a:t>("=%</a:t>
            </a:r>
            <a:r>
              <a:rPr lang="en-US" b="1" dirty="0" err="1">
                <a:latin typeface="+mj-lt"/>
              </a:rPr>
              <a:t>d",sum</a:t>
            </a:r>
            <a:r>
              <a:rPr lang="en-US" b="1" dirty="0">
                <a:latin typeface="+mj-lt"/>
              </a:rPr>
              <a:t>);</a:t>
            </a:r>
          </a:p>
          <a:p>
            <a:r>
              <a:rPr lang="en-US" b="1" dirty="0">
                <a:latin typeface="+mj-lt"/>
              </a:rPr>
              <a:t>    if(sum==n)</a:t>
            </a:r>
          </a:p>
          <a:p>
            <a:r>
              <a:rPr lang="en-US" b="1" dirty="0">
                <a:latin typeface="+mj-lt"/>
              </a:rPr>
              <a:t>        </a:t>
            </a:r>
            <a:r>
              <a:rPr lang="en-US" b="1" dirty="0" err="1">
                <a:latin typeface="+mj-lt"/>
              </a:rPr>
              <a:t>printf</a:t>
            </a:r>
            <a:r>
              <a:rPr lang="en-US" b="1" dirty="0">
                <a:latin typeface="+mj-lt"/>
              </a:rPr>
              <a:t>("\</a:t>
            </a:r>
            <a:r>
              <a:rPr lang="en-US" b="1" dirty="0" err="1">
                <a:latin typeface="+mj-lt"/>
              </a:rPr>
              <a:t>n%d</a:t>
            </a:r>
            <a:r>
              <a:rPr lang="en-US" b="1" dirty="0">
                <a:latin typeface="+mj-lt"/>
              </a:rPr>
              <a:t> is a perfect </a:t>
            </a:r>
            <a:r>
              <a:rPr lang="en-US" b="1" dirty="0" err="1">
                <a:latin typeface="+mj-lt"/>
              </a:rPr>
              <a:t>number",n</a:t>
            </a:r>
            <a:r>
              <a:rPr lang="en-US" b="1" dirty="0">
                <a:latin typeface="+mj-lt"/>
              </a:rPr>
              <a:t>);</a:t>
            </a:r>
          </a:p>
          <a:p>
            <a:r>
              <a:rPr lang="en-US" b="1" dirty="0">
                <a:latin typeface="+mj-lt"/>
              </a:rPr>
              <a:t>    else</a:t>
            </a:r>
          </a:p>
          <a:p>
            <a:r>
              <a:rPr lang="en-US" b="1" dirty="0">
                <a:latin typeface="+mj-lt"/>
              </a:rPr>
              <a:t>        </a:t>
            </a:r>
            <a:r>
              <a:rPr lang="en-US" b="1" dirty="0" err="1">
                <a:latin typeface="+mj-lt"/>
              </a:rPr>
              <a:t>printf</a:t>
            </a:r>
            <a:r>
              <a:rPr lang="en-US" b="1" dirty="0">
                <a:latin typeface="+mj-lt"/>
              </a:rPr>
              <a:t>("\</a:t>
            </a:r>
            <a:r>
              <a:rPr lang="en-US" b="1" dirty="0" err="1">
                <a:latin typeface="+mj-lt"/>
              </a:rPr>
              <a:t>n%d</a:t>
            </a:r>
            <a:r>
              <a:rPr lang="en-US" b="1" dirty="0">
                <a:latin typeface="+mj-lt"/>
              </a:rPr>
              <a:t> is not a perfect </a:t>
            </a:r>
            <a:r>
              <a:rPr lang="en-US" b="1" dirty="0" err="1">
                <a:latin typeface="+mj-lt"/>
              </a:rPr>
              <a:t>number",n</a:t>
            </a:r>
            <a:r>
              <a:rPr lang="en-US" b="1" dirty="0">
                <a:latin typeface="+mj-lt"/>
              </a:rPr>
              <a:t>);</a:t>
            </a:r>
          </a:p>
          <a:p>
            <a:r>
              <a:rPr lang="en-US" b="1" dirty="0">
                <a:latin typeface="+mj-lt"/>
              </a:rPr>
              <a:t>}</a:t>
            </a:r>
            <a:endParaRPr lang="en-US" b="1" dirty="0">
              <a:effectLst/>
              <a:latin typeface="+mj-lt"/>
            </a:endParaRPr>
          </a:p>
        </p:txBody>
      </p:sp>
      <p:sp>
        <p:nvSpPr>
          <p:cNvPr id="5" name="Rectangle 4">
            <a:extLst>
              <a:ext uri="{FF2B5EF4-FFF2-40B4-BE49-F238E27FC236}">
                <a16:creationId xmlns:a16="http://schemas.microsoft.com/office/drawing/2014/main" xmlns="" id="{C069A0A8-F683-4712-9714-F0527051DD3B}"/>
              </a:ext>
            </a:extLst>
          </p:cNvPr>
          <p:cNvSpPr/>
          <p:nvPr/>
        </p:nvSpPr>
        <p:spPr>
          <a:xfrm>
            <a:off x="302677" y="1034416"/>
            <a:ext cx="499993" cy="5078313"/>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a:solidFill>
                  <a:schemeClr val="tx1">
                    <a:lumMod val="75000"/>
                    <a:lumOff val="25000"/>
                  </a:schemeClr>
                </a:solidFill>
                <a:latin typeface="+mj-lt"/>
              </a:rPr>
              <a:t>9</a:t>
            </a:r>
          </a:p>
          <a:p>
            <a:pPr algn="r"/>
            <a:r>
              <a:rPr lang="en-US" b="1" dirty="0">
                <a:solidFill>
                  <a:schemeClr val="tx1">
                    <a:lumMod val="75000"/>
                    <a:lumOff val="25000"/>
                  </a:schemeClr>
                </a:solidFill>
                <a:effectLst/>
                <a:latin typeface="+mj-lt"/>
              </a:rPr>
              <a:t>10</a:t>
            </a:r>
          </a:p>
          <a:p>
            <a:pPr algn="r"/>
            <a:r>
              <a:rPr lang="en-US" b="1" dirty="0">
                <a:solidFill>
                  <a:schemeClr val="tx1">
                    <a:lumMod val="75000"/>
                    <a:lumOff val="25000"/>
                  </a:schemeClr>
                </a:solidFill>
                <a:latin typeface="+mj-lt"/>
              </a:rPr>
              <a:t>11</a:t>
            </a:r>
          </a:p>
          <a:p>
            <a:pPr algn="r"/>
            <a:r>
              <a:rPr lang="en-US" b="1" dirty="0">
                <a:solidFill>
                  <a:schemeClr val="tx1">
                    <a:lumMod val="75000"/>
                    <a:lumOff val="25000"/>
                  </a:schemeClr>
                </a:solidFill>
                <a:effectLst/>
                <a:latin typeface="+mj-lt"/>
              </a:rPr>
              <a:t>12</a:t>
            </a:r>
          </a:p>
          <a:p>
            <a:pPr algn="r"/>
            <a:r>
              <a:rPr lang="en-US" b="1" dirty="0">
                <a:solidFill>
                  <a:schemeClr val="tx1">
                    <a:lumMod val="75000"/>
                    <a:lumOff val="25000"/>
                  </a:schemeClr>
                </a:solidFill>
                <a:latin typeface="+mj-lt"/>
              </a:rPr>
              <a:t>13</a:t>
            </a:r>
          </a:p>
          <a:p>
            <a:pPr algn="r"/>
            <a:r>
              <a:rPr lang="en-US" b="1" dirty="0">
                <a:solidFill>
                  <a:schemeClr val="tx1">
                    <a:lumMod val="75000"/>
                    <a:lumOff val="25000"/>
                  </a:schemeClr>
                </a:solidFill>
                <a:effectLst/>
                <a:latin typeface="+mj-lt"/>
              </a:rPr>
              <a:t>14</a:t>
            </a:r>
          </a:p>
          <a:p>
            <a:pPr algn="r"/>
            <a:r>
              <a:rPr lang="en-US" b="1" dirty="0">
                <a:solidFill>
                  <a:schemeClr val="tx1">
                    <a:lumMod val="75000"/>
                    <a:lumOff val="25000"/>
                  </a:schemeClr>
                </a:solidFill>
                <a:latin typeface="+mj-lt"/>
              </a:rPr>
              <a:t>15</a:t>
            </a:r>
          </a:p>
          <a:p>
            <a:pPr algn="r"/>
            <a:r>
              <a:rPr lang="en-US" b="1" dirty="0">
                <a:solidFill>
                  <a:schemeClr val="tx1">
                    <a:lumMod val="75000"/>
                    <a:lumOff val="25000"/>
                  </a:schemeClr>
                </a:solidFill>
                <a:effectLst/>
                <a:latin typeface="+mj-lt"/>
              </a:rPr>
              <a:t>16</a:t>
            </a:r>
          </a:p>
          <a:p>
            <a:pPr algn="r"/>
            <a:r>
              <a:rPr lang="en-US" b="1" dirty="0">
                <a:solidFill>
                  <a:schemeClr val="tx1">
                    <a:lumMod val="75000"/>
                    <a:lumOff val="25000"/>
                  </a:schemeClr>
                </a:solidFill>
                <a:latin typeface="+mj-lt"/>
              </a:rPr>
              <a:t>17</a:t>
            </a:r>
          </a:p>
          <a:p>
            <a:pPr algn="r"/>
            <a:r>
              <a:rPr lang="en-US" b="1" dirty="0">
                <a:solidFill>
                  <a:schemeClr val="tx1">
                    <a:lumMod val="75000"/>
                    <a:lumOff val="25000"/>
                  </a:schemeClr>
                </a:solidFill>
                <a:effectLst/>
                <a:latin typeface="+mj-lt"/>
              </a:rPr>
              <a:t>18</a:t>
            </a:r>
          </a:p>
        </p:txBody>
      </p:sp>
      <p:sp>
        <p:nvSpPr>
          <p:cNvPr id="6" name="Rectangle 5">
            <a:extLst>
              <a:ext uri="{FF2B5EF4-FFF2-40B4-BE49-F238E27FC236}">
                <a16:creationId xmlns:a16="http://schemas.microsoft.com/office/drawing/2014/main" xmlns="" id="{43D3284F-95E2-4F26-9D5F-AAD352CF22BD}"/>
              </a:ext>
            </a:extLst>
          </p:cNvPr>
          <p:cNvSpPr/>
          <p:nvPr/>
        </p:nvSpPr>
        <p:spPr>
          <a:xfrm>
            <a:off x="7863990" y="1363600"/>
            <a:ext cx="3996528" cy="830997"/>
          </a:xfrm>
          <a:prstGeom prst="rect">
            <a:avLst/>
          </a:prstGeom>
          <a:solidFill>
            <a:schemeClr val="tx1">
              <a:lumMod val="90000"/>
              <a:lumOff val="10000"/>
            </a:schemeClr>
          </a:solidFill>
          <a:ln>
            <a:noFill/>
          </a:ln>
        </p:spPr>
        <p:txBody>
          <a:bodyPr wrap="square">
            <a:spAutoFit/>
          </a:bodyPr>
          <a:lstStyle/>
          <a:p>
            <a:r>
              <a:rPr lang="en-US" sz="1600" dirty="0">
                <a:solidFill>
                  <a:schemeClr val="bg1"/>
                </a:solidFill>
                <a:latin typeface="+mj-lt"/>
              </a:rPr>
              <a:t>Enter a number:6</a:t>
            </a:r>
          </a:p>
          <a:p>
            <a:r>
              <a:rPr lang="en-US" sz="1600" dirty="0">
                <a:solidFill>
                  <a:schemeClr val="bg1"/>
                </a:solidFill>
                <a:latin typeface="+mj-lt"/>
              </a:rPr>
              <a:t>1+2+3=6</a:t>
            </a:r>
          </a:p>
          <a:p>
            <a:r>
              <a:rPr lang="en-US" sz="1600" dirty="0">
                <a:solidFill>
                  <a:schemeClr val="bg1"/>
                </a:solidFill>
                <a:latin typeface="+mj-lt"/>
              </a:rPr>
              <a:t>6 is a perfect number</a:t>
            </a:r>
          </a:p>
        </p:txBody>
      </p:sp>
      <p:sp>
        <p:nvSpPr>
          <p:cNvPr id="7" name="Rectangle: Top Corners Rounded 7">
            <a:extLst>
              <a:ext uri="{FF2B5EF4-FFF2-40B4-BE49-F238E27FC236}">
                <a16:creationId xmlns:a16="http://schemas.microsoft.com/office/drawing/2014/main" xmlns="" id="{44F07624-C23C-4B43-A144-CB0878CB992A}"/>
              </a:ext>
            </a:extLst>
          </p:cNvPr>
          <p:cNvSpPr/>
          <p:nvPr/>
        </p:nvSpPr>
        <p:spPr>
          <a:xfrm>
            <a:off x="7863989" y="1034416"/>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
        <p:nvSpPr>
          <p:cNvPr id="8" name="Rectangle 7">
            <a:extLst>
              <a:ext uri="{FF2B5EF4-FFF2-40B4-BE49-F238E27FC236}">
                <a16:creationId xmlns:a16="http://schemas.microsoft.com/office/drawing/2014/main" xmlns="" id="{43D3284F-95E2-4F26-9D5F-AAD352CF22BD}"/>
              </a:ext>
            </a:extLst>
          </p:cNvPr>
          <p:cNvSpPr/>
          <p:nvPr/>
        </p:nvSpPr>
        <p:spPr>
          <a:xfrm>
            <a:off x="7863989" y="2709848"/>
            <a:ext cx="3996528" cy="830997"/>
          </a:xfrm>
          <a:prstGeom prst="rect">
            <a:avLst/>
          </a:prstGeom>
          <a:solidFill>
            <a:schemeClr val="tx1">
              <a:lumMod val="90000"/>
              <a:lumOff val="10000"/>
            </a:schemeClr>
          </a:solidFill>
          <a:ln>
            <a:noFill/>
          </a:ln>
        </p:spPr>
        <p:txBody>
          <a:bodyPr wrap="square">
            <a:spAutoFit/>
          </a:bodyPr>
          <a:lstStyle/>
          <a:p>
            <a:r>
              <a:rPr lang="en-US" sz="1600" dirty="0">
                <a:solidFill>
                  <a:schemeClr val="bg1"/>
                </a:solidFill>
                <a:latin typeface="+mj-lt"/>
              </a:rPr>
              <a:t>Enter a number:8</a:t>
            </a:r>
          </a:p>
          <a:p>
            <a:r>
              <a:rPr lang="en-US" sz="1600" dirty="0">
                <a:solidFill>
                  <a:schemeClr val="bg1"/>
                </a:solidFill>
                <a:latin typeface="+mj-lt"/>
              </a:rPr>
              <a:t>1+2+4+=7</a:t>
            </a:r>
          </a:p>
          <a:p>
            <a:r>
              <a:rPr lang="en-US" sz="1600" dirty="0">
                <a:solidFill>
                  <a:schemeClr val="bg1"/>
                </a:solidFill>
                <a:latin typeface="+mj-lt"/>
              </a:rPr>
              <a:t>8 is not a perfect number</a:t>
            </a:r>
          </a:p>
        </p:txBody>
      </p:sp>
      <p:sp>
        <p:nvSpPr>
          <p:cNvPr id="9" name="Rectangle: Top Corners Rounded 7">
            <a:extLst>
              <a:ext uri="{FF2B5EF4-FFF2-40B4-BE49-F238E27FC236}">
                <a16:creationId xmlns:a16="http://schemas.microsoft.com/office/drawing/2014/main" xmlns="" id="{44F07624-C23C-4B43-A144-CB0878CB992A}"/>
              </a:ext>
            </a:extLst>
          </p:cNvPr>
          <p:cNvSpPr/>
          <p:nvPr/>
        </p:nvSpPr>
        <p:spPr>
          <a:xfrm>
            <a:off x="7863988" y="2380664"/>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
        <p:nvSpPr>
          <p:cNvPr id="10" name="Rectangle 9">
            <a:extLst>
              <a:ext uri="{FF2B5EF4-FFF2-40B4-BE49-F238E27FC236}">
                <a16:creationId xmlns:a16="http://schemas.microsoft.com/office/drawing/2014/main" xmlns="" id="{43D3284F-95E2-4F26-9D5F-AAD352CF22BD}"/>
              </a:ext>
            </a:extLst>
          </p:cNvPr>
          <p:cNvSpPr/>
          <p:nvPr/>
        </p:nvSpPr>
        <p:spPr>
          <a:xfrm>
            <a:off x="7863988" y="4056096"/>
            <a:ext cx="3996528" cy="830997"/>
          </a:xfrm>
          <a:prstGeom prst="rect">
            <a:avLst/>
          </a:prstGeom>
          <a:solidFill>
            <a:schemeClr val="tx1">
              <a:lumMod val="90000"/>
              <a:lumOff val="10000"/>
            </a:schemeClr>
          </a:solidFill>
          <a:ln>
            <a:noFill/>
          </a:ln>
        </p:spPr>
        <p:txBody>
          <a:bodyPr wrap="square">
            <a:spAutoFit/>
          </a:bodyPr>
          <a:lstStyle/>
          <a:p>
            <a:r>
              <a:rPr lang="en-US" sz="1600" dirty="0">
                <a:solidFill>
                  <a:schemeClr val="bg1"/>
                </a:solidFill>
                <a:latin typeface="+mj-lt"/>
              </a:rPr>
              <a:t>Enter a number:496</a:t>
            </a:r>
          </a:p>
          <a:p>
            <a:r>
              <a:rPr lang="en-US" sz="1600" dirty="0">
                <a:solidFill>
                  <a:schemeClr val="bg1"/>
                </a:solidFill>
                <a:latin typeface="+mj-lt"/>
              </a:rPr>
              <a:t>1+2+4+8+16+31+62+124+248+=496</a:t>
            </a:r>
          </a:p>
          <a:p>
            <a:r>
              <a:rPr lang="en-US" sz="1600" dirty="0">
                <a:solidFill>
                  <a:schemeClr val="bg1"/>
                </a:solidFill>
                <a:latin typeface="+mj-lt"/>
              </a:rPr>
              <a:t>496 is a perfect number</a:t>
            </a:r>
          </a:p>
        </p:txBody>
      </p:sp>
      <p:sp>
        <p:nvSpPr>
          <p:cNvPr id="11" name="Rectangle: Top Corners Rounded 7">
            <a:extLst>
              <a:ext uri="{FF2B5EF4-FFF2-40B4-BE49-F238E27FC236}">
                <a16:creationId xmlns:a16="http://schemas.microsoft.com/office/drawing/2014/main" xmlns="" id="{44F07624-C23C-4B43-A144-CB0878CB992A}"/>
              </a:ext>
            </a:extLst>
          </p:cNvPr>
          <p:cNvSpPr/>
          <p:nvPr/>
        </p:nvSpPr>
        <p:spPr>
          <a:xfrm>
            <a:off x="7863987" y="3726912"/>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268177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877165"/>
            <a:ext cx="10515600" cy="2852737"/>
          </a:xfrm>
        </p:spPr>
        <p:txBody>
          <a:bodyPr/>
          <a:lstStyle/>
          <a:p>
            <a:r>
              <a:rPr lang="en-US" dirty="0">
                <a:solidFill>
                  <a:schemeClr val="accent3"/>
                </a:solidFill>
              </a:rPr>
              <a:t>do while loop</a:t>
            </a: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66082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do while </a:t>
            </a:r>
            <a:r>
              <a:rPr lang="en-US" dirty="0"/>
              <a:t>Loop</a:t>
            </a:r>
          </a:p>
        </p:txBody>
      </p:sp>
      <p:sp>
        <p:nvSpPr>
          <p:cNvPr id="4" name="Content Placeholder 2">
            <a:extLst>
              <a:ext uri="{FF2B5EF4-FFF2-40B4-BE49-F238E27FC236}">
                <a16:creationId xmlns:a16="http://schemas.microsoft.com/office/drawing/2014/main" xmlns="" id="{A4875244-7210-41B5-8475-0FEF8621F7A5}"/>
              </a:ext>
            </a:extLst>
          </p:cNvPr>
          <p:cNvSpPr>
            <a:spLocks noGrp="1"/>
          </p:cNvSpPr>
          <p:nvPr>
            <p:ph idx="1"/>
          </p:nvPr>
        </p:nvSpPr>
        <p:spPr>
          <a:xfrm>
            <a:off x="262360" y="1098788"/>
            <a:ext cx="11667281" cy="1365012"/>
          </a:xfrm>
        </p:spPr>
        <p:txBody>
          <a:bodyPr/>
          <a:lstStyle/>
          <a:p>
            <a:pPr algn="just"/>
            <a:r>
              <a:rPr lang="en-US" dirty="0">
                <a:solidFill>
                  <a:srgbClr val="C00000"/>
                </a:solidFill>
                <a:latin typeface="+mj-lt"/>
              </a:rPr>
              <a:t>do</a:t>
            </a:r>
            <a:r>
              <a:rPr lang="en-US" b="1" dirty="0">
                <a:solidFill>
                  <a:srgbClr val="C00000"/>
                </a:solidFill>
                <a:latin typeface="+mj-lt"/>
              </a:rPr>
              <a:t> </a:t>
            </a:r>
            <a:r>
              <a:rPr lang="en-US" dirty="0">
                <a:solidFill>
                  <a:srgbClr val="C00000"/>
                </a:solidFill>
                <a:latin typeface="+mj-lt"/>
              </a:rPr>
              <a:t>while</a:t>
            </a:r>
            <a:r>
              <a:rPr lang="en-US" b="1" dirty="0">
                <a:solidFill>
                  <a:srgbClr val="C00000"/>
                </a:solidFill>
                <a:latin typeface="+mj-lt"/>
              </a:rPr>
              <a:t> </a:t>
            </a:r>
            <a:r>
              <a:rPr lang="en-US" dirty="0">
                <a:latin typeface="+mj-lt"/>
              </a:rPr>
              <a:t>is an exit controlled loop.</a:t>
            </a:r>
          </a:p>
          <a:p>
            <a:pPr algn="just"/>
            <a:r>
              <a:rPr lang="en-US" dirty="0">
                <a:latin typeface="+mj-lt"/>
              </a:rPr>
              <a:t>Statements inside the body of </a:t>
            </a:r>
            <a:r>
              <a:rPr lang="en-US" dirty="0">
                <a:solidFill>
                  <a:srgbClr val="C00000"/>
                </a:solidFill>
                <a:latin typeface="+mj-lt"/>
              </a:rPr>
              <a:t>do while </a:t>
            </a:r>
            <a:r>
              <a:rPr lang="en-US" dirty="0">
                <a:latin typeface="+mj-lt"/>
              </a:rPr>
              <a:t>are repeatedly executed till the condition is true.</a:t>
            </a:r>
          </a:p>
          <a:p>
            <a:pPr algn="just"/>
            <a:r>
              <a:rPr lang="en-US" dirty="0">
                <a:solidFill>
                  <a:srgbClr val="C00000"/>
                </a:solidFill>
                <a:latin typeface="+mj-lt"/>
              </a:rPr>
              <a:t>Do</a:t>
            </a:r>
            <a:r>
              <a:rPr lang="en-US" dirty="0">
                <a:latin typeface="+mj-lt"/>
              </a:rPr>
              <a:t> and </a:t>
            </a:r>
            <a:r>
              <a:rPr lang="en-US" dirty="0">
                <a:solidFill>
                  <a:srgbClr val="C00000"/>
                </a:solidFill>
                <a:latin typeface="+mj-lt"/>
              </a:rPr>
              <a:t>while</a:t>
            </a:r>
            <a:r>
              <a:rPr lang="en-US" dirty="0">
                <a:latin typeface="+mj-lt"/>
              </a:rPr>
              <a:t> are keywords.</a:t>
            </a:r>
          </a:p>
        </p:txBody>
      </p:sp>
      <p:sp>
        <p:nvSpPr>
          <p:cNvPr id="5" name="Rectangle 4">
            <a:extLst>
              <a:ext uri="{FF2B5EF4-FFF2-40B4-BE49-F238E27FC236}">
                <a16:creationId xmlns:a16="http://schemas.microsoft.com/office/drawing/2014/main" xmlns="" id="{CE9CF278-0CFC-4F81-B2D4-28505379D37C}"/>
              </a:ext>
            </a:extLst>
          </p:cNvPr>
          <p:cNvSpPr/>
          <p:nvPr/>
        </p:nvSpPr>
        <p:spPr>
          <a:xfrm>
            <a:off x="4747253" y="2773642"/>
            <a:ext cx="3004675" cy="1477328"/>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mj-lt"/>
              </a:rPr>
              <a:t>do</a:t>
            </a:r>
            <a:endParaRPr lang="en-US" b="1" dirty="0">
              <a:solidFill>
                <a:srgbClr val="D4D4D4"/>
              </a:solidFill>
              <a:latin typeface="+mj-lt"/>
            </a:endParaRPr>
          </a:p>
          <a:p>
            <a:r>
              <a:rPr lang="en-US" b="1" dirty="0">
                <a:solidFill>
                  <a:srgbClr val="D4D4D4"/>
                </a:solidFill>
                <a:latin typeface="+mj-lt"/>
              </a:rPr>
              <a:t>{</a:t>
            </a:r>
          </a:p>
          <a:p>
            <a:r>
              <a:rPr lang="en-US" b="1" dirty="0">
                <a:solidFill>
                  <a:srgbClr val="D4D4D4"/>
                </a:solidFill>
                <a:latin typeface="+mj-lt"/>
              </a:rPr>
              <a:t>   </a:t>
            </a:r>
            <a:r>
              <a:rPr lang="en-US" b="1" dirty="0">
                <a:solidFill>
                  <a:srgbClr val="6A9955"/>
                </a:solidFill>
                <a:latin typeface="+mj-lt"/>
              </a:rPr>
              <a:t>// statement</a:t>
            </a:r>
            <a:endParaRPr lang="en-US" b="1" dirty="0">
              <a:solidFill>
                <a:srgbClr val="D4D4D4"/>
              </a:solidFill>
              <a:latin typeface="+mj-lt"/>
            </a:endParaRPr>
          </a:p>
          <a:p>
            <a:r>
              <a:rPr lang="en-US" b="1" dirty="0">
                <a:solidFill>
                  <a:srgbClr val="D4D4D4"/>
                </a:solidFill>
                <a:latin typeface="+mj-lt"/>
              </a:rPr>
              <a:t>}</a:t>
            </a:r>
          </a:p>
          <a:p>
            <a:r>
              <a:rPr lang="en-US" b="1" dirty="0">
                <a:solidFill>
                  <a:srgbClr val="569CD6"/>
                </a:solidFill>
                <a:latin typeface="+mj-lt"/>
              </a:rPr>
              <a:t>while</a:t>
            </a:r>
            <a:r>
              <a:rPr lang="en-US" b="1" dirty="0">
                <a:solidFill>
                  <a:srgbClr val="D4D4D4"/>
                </a:solidFill>
                <a:latin typeface="+mj-lt"/>
              </a:rPr>
              <a:t> (condition);</a:t>
            </a:r>
            <a:endParaRPr lang="en-US" b="1" dirty="0">
              <a:solidFill>
                <a:srgbClr val="D4D4D4"/>
              </a:solidFill>
              <a:effectLst/>
              <a:latin typeface="+mj-lt"/>
            </a:endParaRPr>
          </a:p>
        </p:txBody>
      </p:sp>
      <p:sp>
        <p:nvSpPr>
          <p:cNvPr id="6" name="Content Placeholder 2">
            <a:extLst>
              <a:ext uri="{FF2B5EF4-FFF2-40B4-BE49-F238E27FC236}">
                <a16:creationId xmlns:a16="http://schemas.microsoft.com/office/drawing/2014/main" xmlns="" id="{A4875244-7210-41B5-8475-0FEF8621F7A5}"/>
              </a:ext>
            </a:extLst>
          </p:cNvPr>
          <p:cNvSpPr txBox="1">
            <a:spLocks/>
          </p:cNvSpPr>
          <p:nvPr/>
        </p:nvSpPr>
        <p:spPr>
          <a:xfrm>
            <a:off x="262360" y="4343103"/>
            <a:ext cx="11667281" cy="2084201"/>
          </a:xfrm>
          <a:prstGeom prst="rect">
            <a:avLst/>
          </a:prstGeom>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chemeClr val="tx1"/>
                </a:solidFill>
              </a:rPr>
              <a:t>Loop body will be executed </a:t>
            </a:r>
            <a:r>
              <a:rPr lang="en-US" dirty="0">
                <a:solidFill>
                  <a:srgbClr val="C00000"/>
                </a:solidFill>
              </a:rPr>
              <a:t>first</a:t>
            </a:r>
            <a:r>
              <a:rPr lang="en-US" dirty="0">
                <a:solidFill>
                  <a:schemeClr val="tx1"/>
                </a:solidFill>
              </a:rPr>
              <a:t>, and then condition is checked.</a:t>
            </a:r>
          </a:p>
          <a:p>
            <a:pPr algn="just"/>
            <a:r>
              <a:rPr lang="en-US" dirty="0">
                <a:solidFill>
                  <a:schemeClr val="tx1"/>
                </a:solidFill>
              </a:rPr>
              <a:t>If the condition is </a:t>
            </a:r>
            <a:r>
              <a:rPr lang="en-US" dirty="0">
                <a:solidFill>
                  <a:srgbClr val="C00000"/>
                </a:solidFill>
              </a:rPr>
              <a:t>true</a:t>
            </a:r>
            <a:r>
              <a:rPr lang="en-US" dirty="0">
                <a:solidFill>
                  <a:schemeClr val="tx1"/>
                </a:solidFill>
              </a:rPr>
              <a:t>, the body of the loop is executed again and the condition is evaluated. </a:t>
            </a:r>
          </a:p>
          <a:p>
            <a:pPr algn="just"/>
            <a:r>
              <a:rPr lang="en-US" dirty="0">
                <a:solidFill>
                  <a:schemeClr val="tx1"/>
                </a:solidFill>
              </a:rPr>
              <a:t>This process goes on until the condition becomes </a:t>
            </a:r>
            <a:r>
              <a:rPr lang="en-US" dirty="0">
                <a:solidFill>
                  <a:srgbClr val="C00000"/>
                </a:solidFill>
              </a:rPr>
              <a:t>false</a:t>
            </a:r>
            <a:r>
              <a:rPr lang="en-US" dirty="0">
                <a:solidFill>
                  <a:schemeClr val="tx1"/>
                </a:solidFill>
              </a:rPr>
              <a:t>.</a:t>
            </a:r>
          </a:p>
          <a:p>
            <a:pPr algn="just"/>
            <a:r>
              <a:rPr lang="en-US" dirty="0">
                <a:solidFill>
                  <a:schemeClr val="tx1"/>
                </a:solidFill>
              </a:rPr>
              <a:t>If the condition is false, the loop ends.</a:t>
            </a:r>
          </a:p>
        </p:txBody>
      </p:sp>
      <p:sp>
        <p:nvSpPr>
          <p:cNvPr id="7" name="Rectangle: Top Corners Rounded 7">
            <a:extLst>
              <a:ext uri="{FF2B5EF4-FFF2-40B4-BE49-F238E27FC236}">
                <a16:creationId xmlns:a16="http://schemas.microsoft.com/office/drawing/2014/main" xmlns="" id="{44F07624-C23C-4B43-A144-CB0878CB992A}"/>
              </a:ext>
            </a:extLst>
          </p:cNvPr>
          <p:cNvSpPr/>
          <p:nvPr/>
        </p:nvSpPr>
        <p:spPr>
          <a:xfrm>
            <a:off x="4747253" y="2444458"/>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Syntax</a:t>
            </a:r>
          </a:p>
        </p:txBody>
      </p:sp>
    </p:spTree>
    <p:extLst>
      <p:ext uri="{BB962C8B-B14F-4D97-AF65-F5344CB8AC3E}">
        <p14:creationId xmlns:p14="http://schemas.microsoft.com/office/powerpoint/2010/main" val="136141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Odd numbers between 1 to n(do while loop)</a:t>
            </a:r>
          </a:p>
        </p:txBody>
      </p:sp>
      <p:sp>
        <p:nvSpPr>
          <p:cNvPr id="4" name="Rectangle 3">
            <a:extLst>
              <a:ext uri="{FF2B5EF4-FFF2-40B4-BE49-F238E27FC236}">
                <a16:creationId xmlns:a16="http://schemas.microsoft.com/office/drawing/2014/main" xmlns="" id="{D1398A39-DA79-443A-B149-0FEF04D5E58D}"/>
              </a:ext>
            </a:extLst>
          </p:cNvPr>
          <p:cNvSpPr/>
          <p:nvPr/>
        </p:nvSpPr>
        <p:spPr>
          <a:xfrm>
            <a:off x="875447" y="1341354"/>
            <a:ext cx="6668400" cy="4247317"/>
          </a:xfrm>
          <a:prstGeom prst="rect">
            <a:avLst/>
          </a:prstGeom>
          <a:solidFill>
            <a:schemeClr val="bg1">
              <a:lumMod val="95000"/>
            </a:schemeClr>
          </a:solidFill>
          <a:ln>
            <a:noFill/>
          </a:ln>
        </p:spPr>
        <p:txBody>
          <a:bodyPr wrap="square">
            <a:spAutoFit/>
          </a:bodyPr>
          <a:lstStyle/>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t>
            </a:r>
            <a:r>
              <a:rPr lang="en-US" b="1" dirty="0" err="1">
                <a:latin typeface="+mj-lt"/>
              </a:rPr>
              <a:t>i</a:t>
            </a:r>
            <a:r>
              <a:rPr lang="en-US" b="1" dirty="0">
                <a:latin typeface="+mj-lt"/>
              </a:rPr>
              <a:t>=1,n;</a:t>
            </a:r>
          </a:p>
          <a:p>
            <a:r>
              <a:rPr lang="en-US" b="1" dirty="0">
                <a:latin typeface="+mj-lt"/>
              </a:rPr>
              <a:t>   </a:t>
            </a:r>
            <a:r>
              <a:rPr lang="en-US" b="1" dirty="0" err="1">
                <a:latin typeface="+mj-lt"/>
              </a:rPr>
              <a:t>printf</a:t>
            </a:r>
            <a:r>
              <a:rPr lang="en-US" b="1" dirty="0">
                <a:latin typeface="+mj-lt"/>
              </a:rPr>
              <a:t>("Enter a number:");</a:t>
            </a:r>
          </a:p>
          <a:p>
            <a:r>
              <a:rPr lang="en-US" b="1" dirty="0">
                <a:latin typeface="+mj-lt"/>
              </a:rPr>
              <a:t>   </a:t>
            </a:r>
            <a:r>
              <a:rPr lang="en-US" b="1" dirty="0" err="1">
                <a:latin typeface="+mj-lt"/>
              </a:rPr>
              <a:t>scanf</a:t>
            </a:r>
            <a:r>
              <a:rPr lang="en-US" b="1" dirty="0">
                <a:latin typeface="+mj-lt"/>
              </a:rPr>
              <a:t>("%</a:t>
            </a:r>
            <a:r>
              <a:rPr lang="en-US" b="1" dirty="0" err="1">
                <a:latin typeface="+mj-lt"/>
              </a:rPr>
              <a:t>d",&amp;n</a:t>
            </a:r>
            <a:r>
              <a:rPr lang="en-US" b="1" dirty="0">
                <a:latin typeface="+mj-lt"/>
              </a:rPr>
              <a:t>);</a:t>
            </a:r>
          </a:p>
          <a:p>
            <a:r>
              <a:rPr lang="en-US" b="1" dirty="0">
                <a:latin typeface="+mj-lt"/>
              </a:rPr>
              <a:t>   do</a:t>
            </a:r>
          </a:p>
          <a:p>
            <a:r>
              <a:rPr lang="en-US" b="1" dirty="0">
                <a:latin typeface="+mj-lt"/>
              </a:rPr>
              <a:t>   {</a:t>
            </a:r>
          </a:p>
          <a:p>
            <a:r>
              <a:rPr lang="en-US" b="1" dirty="0">
                <a:latin typeface="+mj-lt"/>
              </a:rPr>
              <a:t>      if(i%2!=0)</a:t>
            </a:r>
          </a:p>
          <a:p>
            <a:r>
              <a:rPr lang="en-US" b="1" dirty="0">
                <a:latin typeface="+mj-lt"/>
              </a:rPr>
              <a:t>      {</a:t>
            </a:r>
          </a:p>
          <a:p>
            <a:r>
              <a:rPr lang="en-US" b="1" dirty="0">
                <a:latin typeface="+mj-lt"/>
              </a:rPr>
              <a:t>         </a:t>
            </a:r>
            <a:r>
              <a:rPr lang="en-US" b="1" dirty="0" err="1">
                <a:latin typeface="+mj-lt"/>
              </a:rPr>
              <a:t>printf</a:t>
            </a:r>
            <a:r>
              <a:rPr lang="en-US" b="1" dirty="0">
                <a:latin typeface="+mj-lt"/>
              </a:rPr>
              <a:t>("%d,",</a:t>
            </a:r>
            <a:r>
              <a:rPr lang="en-US" b="1" dirty="0" err="1">
                <a:latin typeface="+mj-lt"/>
              </a:rPr>
              <a:t>i</a:t>
            </a:r>
            <a:r>
              <a:rPr lang="en-US" b="1" dirty="0">
                <a:latin typeface="+mj-lt"/>
              </a:rPr>
              <a:t>);</a:t>
            </a:r>
          </a:p>
          <a:p>
            <a:r>
              <a:rPr lang="en-US" b="1" dirty="0">
                <a:latin typeface="+mj-lt"/>
              </a:rPr>
              <a:t>      }</a:t>
            </a:r>
          </a:p>
          <a:p>
            <a:r>
              <a:rPr lang="en-US" b="1" dirty="0">
                <a:latin typeface="+mj-lt"/>
              </a:rPr>
              <a:t>      </a:t>
            </a:r>
            <a:r>
              <a:rPr lang="en-US" b="1" dirty="0" err="1">
                <a:latin typeface="+mj-lt"/>
              </a:rPr>
              <a:t>i</a:t>
            </a:r>
            <a:r>
              <a:rPr lang="en-US" b="1" dirty="0">
                <a:latin typeface="+mj-lt"/>
              </a:rPr>
              <a:t>=i+1;</a:t>
            </a:r>
          </a:p>
          <a:p>
            <a:r>
              <a:rPr lang="en-US" b="1" dirty="0">
                <a:latin typeface="+mj-lt"/>
              </a:rPr>
              <a:t>   }</a:t>
            </a:r>
          </a:p>
          <a:p>
            <a:r>
              <a:rPr lang="en-US" b="1" dirty="0">
                <a:latin typeface="+mj-lt"/>
              </a:rPr>
              <a:t>   while(</a:t>
            </a:r>
            <a:r>
              <a:rPr lang="en-US" b="1" dirty="0" err="1">
                <a:latin typeface="+mj-lt"/>
              </a:rPr>
              <a:t>i</a:t>
            </a:r>
            <a:r>
              <a:rPr lang="en-US" b="1" dirty="0">
                <a:latin typeface="+mj-lt"/>
              </a:rPr>
              <a:t>&lt;=n);</a:t>
            </a:r>
          </a:p>
          <a:p>
            <a:r>
              <a:rPr lang="en-US" b="1" dirty="0">
                <a:latin typeface="+mj-lt"/>
              </a:rPr>
              <a:t>}</a:t>
            </a:r>
            <a:endParaRPr lang="en-US" b="1" dirty="0">
              <a:effectLst/>
              <a:latin typeface="+mj-lt"/>
            </a:endParaRPr>
          </a:p>
        </p:txBody>
      </p:sp>
      <p:sp>
        <p:nvSpPr>
          <p:cNvPr id="5" name="Rectangle 4">
            <a:extLst>
              <a:ext uri="{FF2B5EF4-FFF2-40B4-BE49-F238E27FC236}">
                <a16:creationId xmlns:a16="http://schemas.microsoft.com/office/drawing/2014/main" xmlns="" id="{C069A0A8-F683-4712-9714-F0527051DD3B}"/>
              </a:ext>
            </a:extLst>
          </p:cNvPr>
          <p:cNvSpPr/>
          <p:nvPr/>
        </p:nvSpPr>
        <p:spPr>
          <a:xfrm>
            <a:off x="375453" y="1341354"/>
            <a:ext cx="499993" cy="4247317"/>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a:solidFill>
                  <a:schemeClr val="tx1">
                    <a:lumMod val="75000"/>
                    <a:lumOff val="25000"/>
                  </a:schemeClr>
                </a:solidFill>
                <a:latin typeface="+mj-lt"/>
              </a:rPr>
              <a:t>9</a:t>
            </a:r>
          </a:p>
          <a:p>
            <a:pPr algn="r"/>
            <a:r>
              <a:rPr lang="en-US" b="1" dirty="0">
                <a:solidFill>
                  <a:schemeClr val="tx1">
                    <a:lumMod val="75000"/>
                    <a:lumOff val="25000"/>
                  </a:schemeClr>
                </a:solidFill>
                <a:effectLst/>
                <a:latin typeface="+mj-lt"/>
              </a:rPr>
              <a:t>10</a:t>
            </a:r>
          </a:p>
          <a:p>
            <a:pPr algn="r"/>
            <a:r>
              <a:rPr lang="en-US" b="1" dirty="0">
                <a:solidFill>
                  <a:schemeClr val="tx1">
                    <a:lumMod val="75000"/>
                    <a:lumOff val="25000"/>
                  </a:schemeClr>
                </a:solidFill>
                <a:latin typeface="+mj-lt"/>
              </a:rPr>
              <a:t>11</a:t>
            </a:r>
          </a:p>
          <a:p>
            <a:pPr algn="r"/>
            <a:r>
              <a:rPr lang="en-US" b="1" dirty="0">
                <a:solidFill>
                  <a:schemeClr val="tx1">
                    <a:lumMod val="75000"/>
                    <a:lumOff val="25000"/>
                  </a:schemeClr>
                </a:solidFill>
                <a:effectLst/>
                <a:latin typeface="+mj-lt"/>
              </a:rPr>
              <a:t>12</a:t>
            </a:r>
          </a:p>
          <a:p>
            <a:pPr algn="r"/>
            <a:r>
              <a:rPr lang="en-US" b="1" dirty="0">
                <a:solidFill>
                  <a:schemeClr val="tx1">
                    <a:lumMod val="75000"/>
                    <a:lumOff val="25000"/>
                  </a:schemeClr>
                </a:solidFill>
                <a:latin typeface="+mj-lt"/>
              </a:rPr>
              <a:t>13</a:t>
            </a:r>
          </a:p>
          <a:p>
            <a:pPr algn="r"/>
            <a:r>
              <a:rPr lang="en-US" b="1" dirty="0">
                <a:solidFill>
                  <a:schemeClr val="tx1">
                    <a:lumMod val="75000"/>
                    <a:lumOff val="25000"/>
                  </a:schemeClr>
                </a:solidFill>
                <a:effectLst/>
                <a:latin typeface="+mj-lt"/>
              </a:rPr>
              <a:t>14</a:t>
            </a:r>
          </a:p>
          <a:p>
            <a:pPr algn="r"/>
            <a:r>
              <a:rPr lang="en-US" b="1" dirty="0">
                <a:solidFill>
                  <a:schemeClr val="tx1">
                    <a:lumMod val="75000"/>
                    <a:lumOff val="25000"/>
                  </a:schemeClr>
                </a:solidFill>
                <a:latin typeface="+mj-lt"/>
              </a:rPr>
              <a:t>15</a:t>
            </a:r>
            <a:endParaRPr lang="en-US" b="1" dirty="0">
              <a:solidFill>
                <a:schemeClr val="tx1">
                  <a:lumMod val="75000"/>
                  <a:lumOff val="25000"/>
                </a:schemeClr>
              </a:solidFill>
              <a:effectLst/>
              <a:latin typeface="+mj-lt"/>
            </a:endParaRPr>
          </a:p>
        </p:txBody>
      </p:sp>
      <p:sp>
        <p:nvSpPr>
          <p:cNvPr id="6" name="Rectangle 5">
            <a:extLst>
              <a:ext uri="{FF2B5EF4-FFF2-40B4-BE49-F238E27FC236}">
                <a16:creationId xmlns:a16="http://schemas.microsoft.com/office/drawing/2014/main" xmlns="" id="{43D3284F-95E2-4F26-9D5F-AAD352CF22BD}"/>
              </a:ext>
            </a:extLst>
          </p:cNvPr>
          <p:cNvSpPr/>
          <p:nvPr/>
        </p:nvSpPr>
        <p:spPr>
          <a:xfrm>
            <a:off x="7760959" y="1341354"/>
            <a:ext cx="3996528" cy="584775"/>
          </a:xfrm>
          <a:prstGeom prst="rect">
            <a:avLst/>
          </a:prstGeom>
          <a:solidFill>
            <a:schemeClr val="tx1">
              <a:lumMod val="90000"/>
              <a:lumOff val="10000"/>
            </a:schemeClr>
          </a:solidFill>
          <a:ln>
            <a:noFill/>
          </a:ln>
        </p:spPr>
        <p:txBody>
          <a:bodyPr wrap="square">
            <a:spAutoFit/>
          </a:bodyPr>
          <a:lstStyle/>
          <a:p>
            <a:r>
              <a:rPr lang="en-US" sz="1600" dirty="0">
                <a:solidFill>
                  <a:schemeClr val="bg1"/>
                </a:solidFill>
                <a:latin typeface="+mj-lt"/>
              </a:rPr>
              <a:t>Enter a number:5</a:t>
            </a:r>
          </a:p>
          <a:p>
            <a:r>
              <a:rPr lang="en-US" sz="1600" dirty="0">
                <a:solidFill>
                  <a:schemeClr val="bg1"/>
                </a:solidFill>
                <a:latin typeface="+mj-lt"/>
              </a:rPr>
              <a:t>1,3,5</a:t>
            </a:r>
          </a:p>
        </p:txBody>
      </p:sp>
      <p:sp>
        <p:nvSpPr>
          <p:cNvPr id="7" name="Rectangle: Top Corners Rounded 6">
            <a:extLst>
              <a:ext uri="{FF2B5EF4-FFF2-40B4-BE49-F238E27FC236}">
                <a16:creationId xmlns:a16="http://schemas.microsoft.com/office/drawing/2014/main" xmlns="" id="{7DE2E865-9E82-412F-B6BA-A643E4B60DC8}"/>
              </a:ext>
            </a:extLst>
          </p:cNvPr>
          <p:cNvSpPr/>
          <p:nvPr/>
        </p:nvSpPr>
        <p:spPr>
          <a:xfrm>
            <a:off x="375453" y="1012170"/>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7760958" y="1012170"/>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73622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Operators</a:t>
            </a:r>
          </a:p>
        </p:txBody>
      </p:sp>
      <p:sp>
        <p:nvSpPr>
          <p:cNvPr id="3" name="Content Placeholder 2"/>
          <p:cNvSpPr>
            <a:spLocks noGrp="1"/>
          </p:cNvSpPr>
          <p:nvPr>
            <p:ph idx="1"/>
          </p:nvPr>
        </p:nvSpPr>
        <p:spPr/>
        <p:txBody>
          <a:bodyPr/>
          <a:lstStyle/>
          <a:p>
            <a:r>
              <a:rPr lang="en-US" dirty="0"/>
              <a:t>Relational Operator is used to compare two expressions.</a:t>
            </a:r>
          </a:p>
          <a:p>
            <a:r>
              <a:rPr lang="en-US" dirty="0"/>
              <a:t>It gives result either true or false based on relationship of two expressions.</a:t>
            </a:r>
          </a:p>
        </p:txBody>
      </p:sp>
      <p:graphicFrame>
        <p:nvGraphicFramePr>
          <p:cNvPr id="4" name="Table 3"/>
          <p:cNvGraphicFramePr>
            <a:graphicFrameLocks noGrp="1"/>
          </p:cNvGraphicFramePr>
          <p:nvPr>
            <p:extLst>
              <p:ext uri="{D42A27DB-BD31-4B8C-83A1-F6EECF244321}">
                <p14:modId xmlns:p14="http://schemas.microsoft.com/office/powerpoint/2010/main" val="2345413749"/>
              </p:ext>
            </p:extLst>
          </p:nvPr>
        </p:nvGraphicFramePr>
        <p:xfrm>
          <a:off x="460777" y="1917401"/>
          <a:ext cx="10267324" cy="8534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xmlns="" val="20000"/>
                    </a:ext>
                  </a:extLst>
                </a:gridCol>
                <a:gridCol w="1625600">
                  <a:extLst>
                    <a:ext uri="{9D8B030D-6E8A-4147-A177-3AD203B41FA5}">
                      <a16:colId xmlns:a16="http://schemas.microsoft.com/office/drawing/2014/main" xmlns="" val="20001"/>
                    </a:ext>
                  </a:extLst>
                </a:gridCol>
                <a:gridCol w="2997916">
                  <a:extLst>
                    <a:ext uri="{9D8B030D-6E8A-4147-A177-3AD203B41FA5}">
                      <a16:colId xmlns:a16="http://schemas.microsoft.com/office/drawing/2014/main" xmlns="" val="20002"/>
                    </a:ext>
                  </a:extLst>
                </a:gridCol>
                <a:gridCol w="1854558">
                  <a:extLst>
                    <a:ext uri="{9D8B030D-6E8A-4147-A177-3AD203B41FA5}">
                      <a16:colId xmlns:a16="http://schemas.microsoft.com/office/drawing/2014/main" xmlns="" val="20003"/>
                    </a:ext>
                  </a:extLst>
                </a:gridCol>
                <a:gridCol w="2163650">
                  <a:extLst>
                    <a:ext uri="{9D8B030D-6E8A-4147-A177-3AD203B41FA5}">
                      <a16:colId xmlns:a16="http://schemas.microsoft.com/office/drawing/2014/main" xmlns="" val="20004"/>
                    </a:ext>
                  </a:extLst>
                </a:gridCol>
              </a:tblGrid>
              <a:tr h="370840">
                <a:tc>
                  <a:txBody>
                    <a:bodyPr/>
                    <a:lstStyle/>
                    <a:p>
                      <a:pPr algn="ctr"/>
                      <a:r>
                        <a:rPr lang="en-US" sz="2400" b="1" dirty="0">
                          <a:solidFill>
                            <a:srgbClr val="C00000"/>
                          </a:solidFill>
                          <a:latin typeface="+mj-lt"/>
                        </a:rPr>
                        <a:t>Math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400" b="1" dirty="0">
                          <a:solidFill>
                            <a:srgbClr val="C00000"/>
                          </a:solidFill>
                          <a:latin typeface="+mj-lt"/>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400" b="1" dirty="0">
                          <a:solidFill>
                            <a:srgbClr val="C00000"/>
                          </a:solidFill>
                          <a:latin typeface="+mj-lt"/>
                        </a:rPr>
                        <a:t>Meaning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400" b="1" dirty="0">
                          <a:solidFill>
                            <a:srgbClr val="C00000"/>
                          </a:solidFill>
                          <a:latin typeface="+mj-lt"/>
                        </a:rPr>
                        <a:t>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400" b="1" dirty="0">
                          <a:solidFill>
                            <a:srgbClr val="C00000"/>
                          </a:solidFill>
                          <a:latin typeface="+mj-lt"/>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r h="370840">
                <a:tc>
                  <a:txBody>
                    <a:bodyPr/>
                    <a:lstStyle/>
                    <a:p>
                      <a:pPr algn="ctr"/>
                      <a:r>
                        <a:rPr lang="en-US" sz="2000" dirty="0">
                          <a:solidFill>
                            <a:schemeClr val="tx1"/>
                          </a:solidFill>
                          <a:latin typeface="+mj-lt"/>
                          <a:cs typeface="Consolas" panose="020B0609020204030204" pitchFamily="49" charset="0"/>
                        </a:rPr>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mj-lt"/>
                          <a:cs typeface="Consolas" panose="020B0609020204030204" pitchFamily="49" charset="0"/>
                        </a:rPr>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solidFill>
                            <a:schemeClr val="tx1"/>
                          </a:solidFill>
                          <a:latin typeface="+mj-lt"/>
                        </a:rPr>
                        <a:t>is</a:t>
                      </a:r>
                      <a:r>
                        <a:rPr lang="en-US" sz="2000" baseline="0" dirty="0">
                          <a:solidFill>
                            <a:schemeClr val="tx1"/>
                          </a:solidFill>
                          <a:latin typeface="+mj-lt"/>
                        </a:rPr>
                        <a:t> greater than</a:t>
                      </a:r>
                      <a:endParaRPr lang="en-US"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mj-lt"/>
                          <a:cs typeface="Consolas" panose="020B0609020204030204" pitchFamily="49" charset="0"/>
                        </a:rPr>
                        <a:t>5 &gt;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mj-lt"/>
                          <a:cs typeface="Consolas" panose="020B0609020204030204" pitchFamily="49"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60629278"/>
              </p:ext>
            </p:extLst>
          </p:nvPr>
        </p:nvGraphicFramePr>
        <p:xfrm>
          <a:off x="460777" y="2770841"/>
          <a:ext cx="10267324" cy="3962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xmlns="" val="20000"/>
                    </a:ext>
                  </a:extLst>
                </a:gridCol>
                <a:gridCol w="1625600">
                  <a:extLst>
                    <a:ext uri="{9D8B030D-6E8A-4147-A177-3AD203B41FA5}">
                      <a16:colId xmlns:a16="http://schemas.microsoft.com/office/drawing/2014/main" xmlns="" val="20001"/>
                    </a:ext>
                  </a:extLst>
                </a:gridCol>
                <a:gridCol w="2997916">
                  <a:extLst>
                    <a:ext uri="{9D8B030D-6E8A-4147-A177-3AD203B41FA5}">
                      <a16:colId xmlns:a16="http://schemas.microsoft.com/office/drawing/2014/main" xmlns="" val="20002"/>
                    </a:ext>
                  </a:extLst>
                </a:gridCol>
                <a:gridCol w="1854558">
                  <a:extLst>
                    <a:ext uri="{9D8B030D-6E8A-4147-A177-3AD203B41FA5}">
                      <a16:colId xmlns:a16="http://schemas.microsoft.com/office/drawing/2014/main" xmlns="" val="20003"/>
                    </a:ext>
                  </a:extLst>
                </a:gridCol>
                <a:gridCol w="2163650">
                  <a:extLst>
                    <a:ext uri="{9D8B030D-6E8A-4147-A177-3AD203B41FA5}">
                      <a16:colId xmlns:a16="http://schemas.microsoft.com/office/drawing/2014/main" xmlns="" val="20004"/>
                    </a:ext>
                  </a:extLst>
                </a:gridCol>
              </a:tblGrid>
              <a:tr h="370840">
                <a:tc>
                  <a:txBody>
                    <a:bodyPr/>
                    <a:lstStyle/>
                    <a:p>
                      <a:pPr algn="ctr"/>
                      <a:r>
                        <a:rPr lang="en-US" sz="2000" b="0" dirty="0">
                          <a:solidFill>
                            <a:schemeClr val="tx1"/>
                          </a:solidFill>
                          <a:latin typeface="+mj-lt"/>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mj-lt"/>
                          <a:cs typeface="Consolas" panose="020B0609020204030204" pitchFamily="49" charset="0"/>
                        </a:rPr>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solidFill>
                          <a:latin typeface="+mj-lt"/>
                        </a:rPr>
                        <a:t>is greater than or equal 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j-lt"/>
                          <a:cs typeface="Consolas" panose="020B0609020204030204" pitchFamily="49" charset="0"/>
                        </a:rPr>
                        <a:t>5 &gt;=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j-lt"/>
                          <a:cs typeface="Consolas" panose="020B0609020204030204" pitchFamily="49"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01932034"/>
              </p:ext>
            </p:extLst>
          </p:nvPr>
        </p:nvGraphicFramePr>
        <p:xfrm>
          <a:off x="460777" y="3167081"/>
          <a:ext cx="10267324" cy="3962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xmlns="" val="20000"/>
                    </a:ext>
                  </a:extLst>
                </a:gridCol>
                <a:gridCol w="1625600">
                  <a:extLst>
                    <a:ext uri="{9D8B030D-6E8A-4147-A177-3AD203B41FA5}">
                      <a16:colId xmlns:a16="http://schemas.microsoft.com/office/drawing/2014/main" xmlns="" val="20001"/>
                    </a:ext>
                  </a:extLst>
                </a:gridCol>
                <a:gridCol w="2997916">
                  <a:extLst>
                    <a:ext uri="{9D8B030D-6E8A-4147-A177-3AD203B41FA5}">
                      <a16:colId xmlns:a16="http://schemas.microsoft.com/office/drawing/2014/main" xmlns="" val="20002"/>
                    </a:ext>
                  </a:extLst>
                </a:gridCol>
                <a:gridCol w="1854558">
                  <a:extLst>
                    <a:ext uri="{9D8B030D-6E8A-4147-A177-3AD203B41FA5}">
                      <a16:colId xmlns:a16="http://schemas.microsoft.com/office/drawing/2014/main" xmlns="" val="20003"/>
                    </a:ext>
                  </a:extLst>
                </a:gridCol>
                <a:gridCol w="2163650">
                  <a:extLst>
                    <a:ext uri="{9D8B030D-6E8A-4147-A177-3AD203B41FA5}">
                      <a16:colId xmlns:a16="http://schemas.microsoft.com/office/drawing/2014/main" xmlns="" val="20004"/>
                    </a:ext>
                  </a:extLst>
                </a:gridCol>
              </a:tblGrid>
              <a:tr h="370840">
                <a:tc>
                  <a:txBody>
                    <a:bodyPr/>
                    <a:lstStyle/>
                    <a:p>
                      <a:pPr algn="ctr"/>
                      <a:r>
                        <a:rPr lang="en-US" sz="2000" b="0" dirty="0">
                          <a:solidFill>
                            <a:schemeClr val="tx1"/>
                          </a:solidFill>
                          <a:latin typeface="+mj-lt"/>
                          <a:cs typeface="Consolas" panose="020B0609020204030204" pitchFamily="49" charset="0"/>
                        </a:rPr>
                        <a:t>&lt;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mj-lt"/>
                          <a:cs typeface="Consolas" panose="020B0609020204030204" pitchFamily="49" charset="0"/>
                        </a:rPr>
                        <a:t>&lt;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solidFill>
                          <a:latin typeface="+mj-lt"/>
                        </a:rPr>
                        <a:t>is less than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j-lt"/>
                          <a:cs typeface="Consolas" panose="020B0609020204030204" pitchFamily="49" charset="0"/>
                        </a:rPr>
                        <a:t>5 &lt;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j-lt"/>
                          <a:cs typeface="Consolas" panose="020B0609020204030204" pitchFamily="49" charset="0"/>
                        </a:rPr>
                        <a:t>false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23634747"/>
              </p:ext>
            </p:extLst>
          </p:nvPr>
        </p:nvGraphicFramePr>
        <p:xfrm>
          <a:off x="460777" y="3563321"/>
          <a:ext cx="10267324" cy="3962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xmlns="" val="20000"/>
                    </a:ext>
                  </a:extLst>
                </a:gridCol>
                <a:gridCol w="1625600">
                  <a:extLst>
                    <a:ext uri="{9D8B030D-6E8A-4147-A177-3AD203B41FA5}">
                      <a16:colId xmlns:a16="http://schemas.microsoft.com/office/drawing/2014/main" xmlns="" val="20001"/>
                    </a:ext>
                  </a:extLst>
                </a:gridCol>
                <a:gridCol w="2997916">
                  <a:extLst>
                    <a:ext uri="{9D8B030D-6E8A-4147-A177-3AD203B41FA5}">
                      <a16:colId xmlns:a16="http://schemas.microsoft.com/office/drawing/2014/main" xmlns="" val="20002"/>
                    </a:ext>
                  </a:extLst>
                </a:gridCol>
                <a:gridCol w="1854558">
                  <a:extLst>
                    <a:ext uri="{9D8B030D-6E8A-4147-A177-3AD203B41FA5}">
                      <a16:colId xmlns:a16="http://schemas.microsoft.com/office/drawing/2014/main" xmlns="" val="20003"/>
                    </a:ext>
                  </a:extLst>
                </a:gridCol>
                <a:gridCol w="2163650">
                  <a:extLst>
                    <a:ext uri="{9D8B030D-6E8A-4147-A177-3AD203B41FA5}">
                      <a16:colId xmlns:a16="http://schemas.microsoft.com/office/drawing/2014/main" xmlns="" val="20004"/>
                    </a:ext>
                  </a:extLst>
                </a:gridCol>
              </a:tblGrid>
              <a:tr h="370840">
                <a:tc>
                  <a:txBody>
                    <a:bodyPr/>
                    <a:lstStyle/>
                    <a:p>
                      <a:pPr algn="ctr"/>
                      <a:r>
                        <a:rPr lang="en-US" sz="2000" b="0" dirty="0">
                          <a:solidFill>
                            <a:schemeClr val="tx1"/>
                          </a:solidFill>
                          <a:latin typeface="+mj-lt"/>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mj-lt"/>
                          <a:cs typeface="Consolas" panose="020B0609020204030204" pitchFamily="49" charset="0"/>
                        </a:rPr>
                        <a:t>&lt;=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solidFill>
                          <a:latin typeface="+mj-lt"/>
                        </a:rPr>
                        <a:t>is less than or equal 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j-lt"/>
                          <a:cs typeface="Consolas" panose="020B0609020204030204" pitchFamily="49" charset="0"/>
                        </a:rPr>
                        <a:t>5 &lt;=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j-lt"/>
                          <a:cs typeface="Consolas" panose="020B0609020204030204" pitchFamily="49"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256764411"/>
              </p:ext>
            </p:extLst>
          </p:nvPr>
        </p:nvGraphicFramePr>
        <p:xfrm>
          <a:off x="460777" y="3959561"/>
          <a:ext cx="10267324" cy="3962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xmlns="" val="20000"/>
                    </a:ext>
                  </a:extLst>
                </a:gridCol>
                <a:gridCol w="1625600">
                  <a:extLst>
                    <a:ext uri="{9D8B030D-6E8A-4147-A177-3AD203B41FA5}">
                      <a16:colId xmlns:a16="http://schemas.microsoft.com/office/drawing/2014/main" xmlns="" val="20001"/>
                    </a:ext>
                  </a:extLst>
                </a:gridCol>
                <a:gridCol w="2997916">
                  <a:extLst>
                    <a:ext uri="{9D8B030D-6E8A-4147-A177-3AD203B41FA5}">
                      <a16:colId xmlns:a16="http://schemas.microsoft.com/office/drawing/2014/main" xmlns="" val="20002"/>
                    </a:ext>
                  </a:extLst>
                </a:gridCol>
                <a:gridCol w="1854558">
                  <a:extLst>
                    <a:ext uri="{9D8B030D-6E8A-4147-A177-3AD203B41FA5}">
                      <a16:colId xmlns:a16="http://schemas.microsoft.com/office/drawing/2014/main" xmlns="" val="20003"/>
                    </a:ext>
                  </a:extLst>
                </a:gridCol>
                <a:gridCol w="2163650">
                  <a:extLst>
                    <a:ext uri="{9D8B030D-6E8A-4147-A177-3AD203B41FA5}">
                      <a16:colId xmlns:a16="http://schemas.microsoft.com/office/drawing/2014/main" xmlns="" val="20004"/>
                    </a:ext>
                  </a:extLst>
                </a:gridCol>
              </a:tblGrid>
              <a:tr h="370840">
                <a:tc>
                  <a:txBody>
                    <a:bodyPr/>
                    <a:lstStyle/>
                    <a:p>
                      <a:pPr algn="ctr"/>
                      <a:r>
                        <a:rPr lang="en-US" sz="2000" b="0" dirty="0">
                          <a:solidFill>
                            <a:schemeClr val="tx1"/>
                          </a:solidFill>
                          <a:latin typeface="+mj-lt"/>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mj-lt"/>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solidFill>
                          <a:latin typeface="+mj-lt"/>
                        </a:rPr>
                        <a:t>is</a:t>
                      </a:r>
                      <a:r>
                        <a:rPr lang="en-US" sz="2000" b="0" baseline="0" dirty="0">
                          <a:solidFill>
                            <a:schemeClr val="tx1"/>
                          </a:solidFill>
                          <a:latin typeface="+mj-lt"/>
                        </a:rPr>
                        <a:t> not equal to</a:t>
                      </a:r>
                      <a:endParaRPr lang="en-US" sz="2000" b="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mj-lt"/>
                          <a:cs typeface="Consolas" panose="020B0609020204030204" pitchFamily="49" charset="0"/>
                        </a:rPr>
                        <a:t>5 !=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mj-lt"/>
                          <a:cs typeface="Consolas" panose="020B0609020204030204" pitchFamily="49"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404461303"/>
              </p:ext>
            </p:extLst>
          </p:nvPr>
        </p:nvGraphicFramePr>
        <p:xfrm>
          <a:off x="460777" y="4355801"/>
          <a:ext cx="10267324" cy="3962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xmlns="" val="20000"/>
                    </a:ext>
                  </a:extLst>
                </a:gridCol>
                <a:gridCol w="1625600">
                  <a:extLst>
                    <a:ext uri="{9D8B030D-6E8A-4147-A177-3AD203B41FA5}">
                      <a16:colId xmlns:a16="http://schemas.microsoft.com/office/drawing/2014/main" xmlns="" val="20001"/>
                    </a:ext>
                  </a:extLst>
                </a:gridCol>
                <a:gridCol w="2997916">
                  <a:extLst>
                    <a:ext uri="{9D8B030D-6E8A-4147-A177-3AD203B41FA5}">
                      <a16:colId xmlns:a16="http://schemas.microsoft.com/office/drawing/2014/main" xmlns="" val="20002"/>
                    </a:ext>
                  </a:extLst>
                </a:gridCol>
                <a:gridCol w="1854558">
                  <a:extLst>
                    <a:ext uri="{9D8B030D-6E8A-4147-A177-3AD203B41FA5}">
                      <a16:colId xmlns:a16="http://schemas.microsoft.com/office/drawing/2014/main" xmlns="" val="20003"/>
                    </a:ext>
                  </a:extLst>
                </a:gridCol>
                <a:gridCol w="2163650">
                  <a:extLst>
                    <a:ext uri="{9D8B030D-6E8A-4147-A177-3AD203B41FA5}">
                      <a16:colId xmlns:a16="http://schemas.microsoft.com/office/drawing/2014/main" xmlns="" val="20004"/>
                    </a:ext>
                  </a:extLst>
                </a:gridCol>
              </a:tblGrid>
              <a:tr h="370840">
                <a:tc>
                  <a:txBody>
                    <a:bodyPr/>
                    <a:lstStyle/>
                    <a:p>
                      <a:pPr algn="ctr"/>
                      <a:r>
                        <a:rPr lang="en-US" sz="2000" b="0" dirty="0">
                          <a:solidFill>
                            <a:schemeClr val="tx1"/>
                          </a:solidFill>
                          <a:latin typeface="+mj-lt"/>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mj-lt"/>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solidFill>
                          <a:latin typeface="+mj-lt"/>
                        </a:rPr>
                        <a:t>is equal 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mj-lt"/>
                          <a:cs typeface="Consolas" panose="020B0609020204030204" pitchFamily="49" charset="0"/>
                        </a:rPr>
                        <a:t>5 ==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mj-lt"/>
                          <a:cs typeface="Consolas" panose="020B0609020204030204" pitchFamily="49"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348880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find factors of a number(do while loop)</a:t>
            </a:r>
          </a:p>
        </p:txBody>
      </p:sp>
      <p:sp>
        <p:nvSpPr>
          <p:cNvPr id="4" name="Rectangle 3">
            <a:extLst>
              <a:ext uri="{FF2B5EF4-FFF2-40B4-BE49-F238E27FC236}">
                <a16:creationId xmlns:a16="http://schemas.microsoft.com/office/drawing/2014/main" xmlns="" id="{D1398A39-DA79-443A-B149-0FEF04D5E58D}"/>
              </a:ext>
            </a:extLst>
          </p:cNvPr>
          <p:cNvSpPr/>
          <p:nvPr/>
        </p:nvSpPr>
        <p:spPr>
          <a:xfrm>
            <a:off x="1042873" y="1470143"/>
            <a:ext cx="6668400" cy="4247317"/>
          </a:xfrm>
          <a:prstGeom prst="rect">
            <a:avLst/>
          </a:prstGeom>
          <a:solidFill>
            <a:schemeClr val="bg1">
              <a:lumMod val="95000"/>
            </a:schemeClr>
          </a:solidFill>
          <a:ln>
            <a:noFill/>
          </a:ln>
        </p:spPr>
        <p:txBody>
          <a:bodyPr wrap="square">
            <a:spAutoFit/>
          </a:bodyPr>
          <a:lstStyle/>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t>
            </a:r>
            <a:r>
              <a:rPr lang="en-US" b="1" dirty="0" err="1">
                <a:latin typeface="+mj-lt"/>
              </a:rPr>
              <a:t>i</a:t>
            </a:r>
            <a:r>
              <a:rPr lang="en-US" b="1" dirty="0">
                <a:latin typeface="+mj-lt"/>
              </a:rPr>
              <a:t>=1,n;</a:t>
            </a:r>
          </a:p>
          <a:p>
            <a:r>
              <a:rPr lang="en-US" b="1" dirty="0">
                <a:latin typeface="+mj-lt"/>
              </a:rPr>
              <a:t>   </a:t>
            </a:r>
            <a:r>
              <a:rPr lang="en-US" b="1" dirty="0" err="1">
                <a:latin typeface="+mj-lt"/>
              </a:rPr>
              <a:t>printf</a:t>
            </a:r>
            <a:r>
              <a:rPr lang="en-US" b="1" dirty="0">
                <a:latin typeface="+mj-lt"/>
              </a:rPr>
              <a:t>("Enter a number:");</a:t>
            </a:r>
          </a:p>
          <a:p>
            <a:r>
              <a:rPr lang="en-US" b="1" dirty="0">
                <a:latin typeface="+mj-lt"/>
              </a:rPr>
              <a:t>   </a:t>
            </a:r>
            <a:r>
              <a:rPr lang="en-US" b="1" dirty="0" err="1">
                <a:latin typeface="+mj-lt"/>
              </a:rPr>
              <a:t>scanf</a:t>
            </a:r>
            <a:r>
              <a:rPr lang="en-US" b="1" dirty="0">
                <a:latin typeface="+mj-lt"/>
              </a:rPr>
              <a:t>("%</a:t>
            </a:r>
            <a:r>
              <a:rPr lang="en-US" b="1" dirty="0" err="1">
                <a:latin typeface="+mj-lt"/>
              </a:rPr>
              <a:t>d",&amp;n</a:t>
            </a:r>
            <a:r>
              <a:rPr lang="en-US" b="1" dirty="0">
                <a:latin typeface="+mj-lt"/>
              </a:rPr>
              <a:t>);</a:t>
            </a:r>
          </a:p>
          <a:p>
            <a:r>
              <a:rPr lang="en-US" b="1" dirty="0">
                <a:latin typeface="+mj-lt"/>
              </a:rPr>
              <a:t>   do</a:t>
            </a:r>
          </a:p>
          <a:p>
            <a:r>
              <a:rPr lang="en-US" b="1" dirty="0">
                <a:latin typeface="+mj-lt"/>
              </a:rPr>
              <a:t>   {</a:t>
            </a:r>
          </a:p>
          <a:p>
            <a:r>
              <a:rPr lang="en-US" b="1" dirty="0">
                <a:latin typeface="+mj-lt"/>
              </a:rPr>
              <a:t>      if(</a:t>
            </a:r>
            <a:r>
              <a:rPr lang="en-US" b="1" dirty="0" err="1">
                <a:latin typeface="+mj-lt"/>
              </a:rPr>
              <a:t>n%i</a:t>
            </a:r>
            <a:r>
              <a:rPr lang="en-US" b="1" dirty="0">
                <a:latin typeface="+mj-lt"/>
              </a:rPr>
              <a:t>==0)</a:t>
            </a:r>
          </a:p>
          <a:p>
            <a:r>
              <a:rPr lang="en-US" b="1" dirty="0">
                <a:latin typeface="+mj-lt"/>
              </a:rPr>
              <a:t>      {</a:t>
            </a:r>
          </a:p>
          <a:p>
            <a:r>
              <a:rPr lang="en-US" b="1" dirty="0">
                <a:latin typeface="+mj-lt"/>
              </a:rPr>
              <a:t>         </a:t>
            </a:r>
            <a:r>
              <a:rPr lang="en-US" b="1" dirty="0" err="1">
                <a:latin typeface="+mj-lt"/>
              </a:rPr>
              <a:t>printf</a:t>
            </a:r>
            <a:r>
              <a:rPr lang="en-US" b="1" dirty="0">
                <a:latin typeface="+mj-lt"/>
              </a:rPr>
              <a:t>("%d,",</a:t>
            </a:r>
            <a:r>
              <a:rPr lang="en-US" b="1" dirty="0" err="1">
                <a:latin typeface="+mj-lt"/>
              </a:rPr>
              <a:t>i</a:t>
            </a:r>
            <a:r>
              <a:rPr lang="en-US" b="1" dirty="0">
                <a:latin typeface="+mj-lt"/>
              </a:rPr>
              <a:t>);</a:t>
            </a:r>
          </a:p>
          <a:p>
            <a:r>
              <a:rPr lang="en-US" b="1" dirty="0">
                <a:latin typeface="+mj-lt"/>
              </a:rPr>
              <a:t>      }</a:t>
            </a:r>
          </a:p>
          <a:p>
            <a:r>
              <a:rPr lang="en-US" b="1" dirty="0">
                <a:latin typeface="+mj-lt"/>
              </a:rPr>
              <a:t>      </a:t>
            </a:r>
            <a:r>
              <a:rPr lang="en-US" b="1" dirty="0" err="1">
                <a:latin typeface="+mj-lt"/>
              </a:rPr>
              <a:t>i</a:t>
            </a:r>
            <a:r>
              <a:rPr lang="en-US" b="1" dirty="0">
                <a:latin typeface="+mj-lt"/>
              </a:rPr>
              <a:t>=i+1;</a:t>
            </a:r>
          </a:p>
          <a:p>
            <a:r>
              <a:rPr lang="en-US" b="1" dirty="0">
                <a:latin typeface="+mj-lt"/>
              </a:rPr>
              <a:t>   }</a:t>
            </a:r>
          </a:p>
          <a:p>
            <a:r>
              <a:rPr lang="en-US" b="1" dirty="0">
                <a:latin typeface="+mj-lt"/>
              </a:rPr>
              <a:t>   while(</a:t>
            </a:r>
            <a:r>
              <a:rPr lang="en-US" b="1" dirty="0" err="1">
                <a:latin typeface="+mj-lt"/>
              </a:rPr>
              <a:t>i</a:t>
            </a:r>
            <a:r>
              <a:rPr lang="en-US" b="1" dirty="0">
                <a:latin typeface="+mj-lt"/>
              </a:rPr>
              <a:t>&lt;=n);</a:t>
            </a:r>
          </a:p>
          <a:p>
            <a:r>
              <a:rPr lang="en-US" b="1" dirty="0">
                <a:latin typeface="+mj-lt"/>
              </a:rPr>
              <a:t>}</a:t>
            </a:r>
            <a:endParaRPr lang="en-US" b="1" dirty="0">
              <a:effectLst/>
              <a:latin typeface="+mj-lt"/>
            </a:endParaRPr>
          </a:p>
        </p:txBody>
      </p:sp>
      <p:sp>
        <p:nvSpPr>
          <p:cNvPr id="5" name="Rectangle 4">
            <a:extLst>
              <a:ext uri="{FF2B5EF4-FFF2-40B4-BE49-F238E27FC236}">
                <a16:creationId xmlns:a16="http://schemas.microsoft.com/office/drawing/2014/main" xmlns="" id="{C069A0A8-F683-4712-9714-F0527051DD3B}"/>
              </a:ext>
            </a:extLst>
          </p:cNvPr>
          <p:cNvSpPr/>
          <p:nvPr/>
        </p:nvSpPr>
        <p:spPr>
          <a:xfrm>
            <a:off x="542879" y="1470143"/>
            <a:ext cx="499993" cy="4247317"/>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a:solidFill>
                  <a:schemeClr val="tx1">
                    <a:lumMod val="75000"/>
                    <a:lumOff val="25000"/>
                  </a:schemeClr>
                </a:solidFill>
                <a:latin typeface="+mj-lt"/>
              </a:rPr>
              <a:t>9</a:t>
            </a:r>
          </a:p>
          <a:p>
            <a:pPr algn="r"/>
            <a:r>
              <a:rPr lang="en-US" b="1" dirty="0">
                <a:solidFill>
                  <a:schemeClr val="tx1">
                    <a:lumMod val="75000"/>
                    <a:lumOff val="25000"/>
                  </a:schemeClr>
                </a:solidFill>
                <a:effectLst/>
                <a:latin typeface="+mj-lt"/>
              </a:rPr>
              <a:t>10</a:t>
            </a:r>
          </a:p>
          <a:p>
            <a:pPr algn="r"/>
            <a:r>
              <a:rPr lang="en-US" b="1" dirty="0">
                <a:solidFill>
                  <a:schemeClr val="tx1">
                    <a:lumMod val="75000"/>
                    <a:lumOff val="25000"/>
                  </a:schemeClr>
                </a:solidFill>
                <a:latin typeface="+mj-lt"/>
              </a:rPr>
              <a:t>11</a:t>
            </a:r>
          </a:p>
          <a:p>
            <a:pPr algn="r"/>
            <a:r>
              <a:rPr lang="en-US" b="1" dirty="0">
                <a:solidFill>
                  <a:schemeClr val="tx1">
                    <a:lumMod val="75000"/>
                    <a:lumOff val="25000"/>
                  </a:schemeClr>
                </a:solidFill>
                <a:effectLst/>
                <a:latin typeface="+mj-lt"/>
              </a:rPr>
              <a:t>12</a:t>
            </a:r>
          </a:p>
          <a:p>
            <a:pPr algn="r"/>
            <a:r>
              <a:rPr lang="en-US" b="1" dirty="0">
                <a:solidFill>
                  <a:schemeClr val="tx1">
                    <a:lumMod val="75000"/>
                    <a:lumOff val="25000"/>
                  </a:schemeClr>
                </a:solidFill>
                <a:latin typeface="+mj-lt"/>
              </a:rPr>
              <a:t>13</a:t>
            </a:r>
          </a:p>
          <a:p>
            <a:pPr algn="r"/>
            <a:r>
              <a:rPr lang="en-US" b="1" dirty="0">
                <a:solidFill>
                  <a:schemeClr val="tx1">
                    <a:lumMod val="75000"/>
                    <a:lumOff val="25000"/>
                  </a:schemeClr>
                </a:solidFill>
                <a:effectLst/>
                <a:latin typeface="+mj-lt"/>
              </a:rPr>
              <a:t>14</a:t>
            </a:r>
          </a:p>
          <a:p>
            <a:pPr algn="r"/>
            <a:r>
              <a:rPr lang="en-US" b="1" dirty="0">
                <a:solidFill>
                  <a:schemeClr val="tx1">
                    <a:lumMod val="75000"/>
                    <a:lumOff val="25000"/>
                  </a:schemeClr>
                </a:solidFill>
                <a:latin typeface="+mj-lt"/>
              </a:rPr>
              <a:t>15</a:t>
            </a:r>
            <a:endParaRPr lang="en-US" b="1" dirty="0">
              <a:solidFill>
                <a:schemeClr val="tx1">
                  <a:lumMod val="75000"/>
                  <a:lumOff val="25000"/>
                </a:schemeClr>
              </a:solidFill>
              <a:effectLst/>
              <a:latin typeface="+mj-lt"/>
            </a:endParaRPr>
          </a:p>
        </p:txBody>
      </p:sp>
      <p:sp>
        <p:nvSpPr>
          <p:cNvPr id="6" name="Rectangle 5">
            <a:extLst>
              <a:ext uri="{FF2B5EF4-FFF2-40B4-BE49-F238E27FC236}">
                <a16:creationId xmlns:a16="http://schemas.microsoft.com/office/drawing/2014/main" xmlns="" id="{43D3284F-95E2-4F26-9D5F-AAD352CF22BD}"/>
              </a:ext>
            </a:extLst>
          </p:cNvPr>
          <p:cNvSpPr/>
          <p:nvPr/>
        </p:nvSpPr>
        <p:spPr>
          <a:xfrm>
            <a:off x="7928385" y="1470143"/>
            <a:ext cx="3996528" cy="584775"/>
          </a:xfrm>
          <a:prstGeom prst="rect">
            <a:avLst/>
          </a:prstGeom>
          <a:solidFill>
            <a:schemeClr val="tx1">
              <a:lumMod val="90000"/>
              <a:lumOff val="10000"/>
            </a:schemeClr>
          </a:solidFill>
          <a:ln>
            <a:noFill/>
          </a:ln>
        </p:spPr>
        <p:txBody>
          <a:bodyPr wrap="square">
            <a:spAutoFit/>
          </a:bodyPr>
          <a:lstStyle/>
          <a:p>
            <a:r>
              <a:rPr lang="en-US" sz="1600" dirty="0">
                <a:solidFill>
                  <a:schemeClr val="bg1"/>
                </a:solidFill>
                <a:latin typeface="+mj-lt"/>
              </a:rPr>
              <a:t>Enter a number:6</a:t>
            </a:r>
          </a:p>
          <a:p>
            <a:r>
              <a:rPr lang="en-US" sz="1600" dirty="0">
                <a:solidFill>
                  <a:schemeClr val="bg1"/>
                </a:solidFill>
                <a:latin typeface="+mj-lt"/>
              </a:rPr>
              <a:t>1,2,3,6,</a:t>
            </a:r>
          </a:p>
        </p:txBody>
      </p:sp>
      <p:sp>
        <p:nvSpPr>
          <p:cNvPr id="7" name="Rectangle: Top Corners Rounded 6">
            <a:extLst>
              <a:ext uri="{FF2B5EF4-FFF2-40B4-BE49-F238E27FC236}">
                <a16:creationId xmlns:a16="http://schemas.microsoft.com/office/drawing/2014/main" xmlns="" id="{7DE2E865-9E82-412F-B6BA-A643E4B60DC8}"/>
              </a:ext>
            </a:extLst>
          </p:cNvPr>
          <p:cNvSpPr/>
          <p:nvPr/>
        </p:nvSpPr>
        <p:spPr>
          <a:xfrm>
            <a:off x="542879" y="1140959"/>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7928384" y="1140959"/>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183174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reverse a number(do while loop)</a:t>
            </a:r>
          </a:p>
        </p:txBody>
      </p:sp>
      <p:sp>
        <p:nvSpPr>
          <p:cNvPr id="4" name="Rectangle 3">
            <a:extLst>
              <a:ext uri="{FF2B5EF4-FFF2-40B4-BE49-F238E27FC236}">
                <a16:creationId xmlns:a16="http://schemas.microsoft.com/office/drawing/2014/main" xmlns="" id="{D1398A39-DA79-443A-B149-0FEF04D5E58D}"/>
              </a:ext>
            </a:extLst>
          </p:cNvPr>
          <p:cNvSpPr/>
          <p:nvPr/>
        </p:nvSpPr>
        <p:spPr>
          <a:xfrm>
            <a:off x="939841" y="1341354"/>
            <a:ext cx="6668400" cy="3416320"/>
          </a:xfrm>
          <a:prstGeom prst="rect">
            <a:avLst/>
          </a:prstGeom>
          <a:solidFill>
            <a:schemeClr val="bg1">
              <a:lumMod val="95000"/>
            </a:schemeClr>
          </a:solidFill>
          <a:ln>
            <a:noFill/>
          </a:ln>
        </p:spPr>
        <p:txBody>
          <a:bodyPr wrap="square">
            <a:spAutoFit/>
          </a:bodyPr>
          <a:lstStyle/>
          <a:p>
            <a:r>
              <a:rPr lang="pt-BR" b="1" dirty="0">
                <a:latin typeface="+mj-lt"/>
              </a:rPr>
              <a:t>void main()</a:t>
            </a:r>
          </a:p>
          <a:p>
            <a:r>
              <a:rPr lang="pt-BR" b="1" dirty="0">
                <a:latin typeface="+mj-lt"/>
              </a:rPr>
              <a:t>{</a:t>
            </a:r>
          </a:p>
          <a:p>
            <a:r>
              <a:rPr lang="pt-BR" b="1" dirty="0">
                <a:latin typeface="+mj-lt"/>
              </a:rPr>
              <a:t>    int n;</a:t>
            </a:r>
          </a:p>
          <a:p>
            <a:r>
              <a:rPr lang="pt-BR" b="1" dirty="0">
                <a:latin typeface="+mj-lt"/>
              </a:rPr>
              <a:t>    printf("Enter a number:");</a:t>
            </a:r>
          </a:p>
          <a:p>
            <a:r>
              <a:rPr lang="pt-BR" b="1" dirty="0">
                <a:latin typeface="+mj-lt"/>
              </a:rPr>
              <a:t>    scanf("%d",&amp;n);</a:t>
            </a:r>
          </a:p>
          <a:p>
            <a:r>
              <a:rPr lang="pt-BR" b="1" dirty="0">
                <a:latin typeface="+mj-lt"/>
              </a:rPr>
              <a:t>    do</a:t>
            </a:r>
          </a:p>
          <a:p>
            <a:r>
              <a:rPr lang="pt-BR" b="1" dirty="0">
                <a:latin typeface="+mj-lt"/>
              </a:rPr>
              <a:t>    {</a:t>
            </a:r>
          </a:p>
          <a:p>
            <a:r>
              <a:rPr lang="pt-BR" b="1" dirty="0">
                <a:latin typeface="+mj-lt"/>
              </a:rPr>
              <a:t>        printf("%d",n%10);</a:t>
            </a:r>
          </a:p>
          <a:p>
            <a:r>
              <a:rPr lang="pt-BR" b="1" dirty="0">
                <a:latin typeface="+mj-lt"/>
              </a:rPr>
              <a:t>        n=n/10;</a:t>
            </a:r>
          </a:p>
          <a:p>
            <a:r>
              <a:rPr lang="pt-BR" b="1" dirty="0">
                <a:latin typeface="+mj-lt"/>
              </a:rPr>
              <a:t>    }</a:t>
            </a:r>
          </a:p>
          <a:p>
            <a:r>
              <a:rPr lang="pt-BR" b="1" dirty="0">
                <a:latin typeface="+mj-lt"/>
              </a:rPr>
              <a:t>    while(n!=0);</a:t>
            </a:r>
          </a:p>
          <a:p>
            <a:r>
              <a:rPr lang="pt-BR" b="1" dirty="0">
                <a:latin typeface="+mj-lt"/>
              </a:rPr>
              <a:t>}</a:t>
            </a:r>
            <a:endParaRPr lang="pt-BR" b="1" dirty="0">
              <a:effectLst/>
              <a:latin typeface="+mj-lt"/>
            </a:endParaRPr>
          </a:p>
        </p:txBody>
      </p:sp>
      <p:sp>
        <p:nvSpPr>
          <p:cNvPr id="5" name="Rectangle 4">
            <a:extLst>
              <a:ext uri="{FF2B5EF4-FFF2-40B4-BE49-F238E27FC236}">
                <a16:creationId xmlns:a16="http://schemas.microsoft.com/office/drawing/2014/main" xmlns="" id="{C069A0A8-F683-4712-9714-F0527051DD3B}"/>
              </a:ext>
            </a:extLst>
          </p:cNvPr>
          <p:cNvSpPr/>
          <p:nvPr/>
        </p:nvSpPr>
        <p:spPr>
          <a:xfrm>
            <a:off x="439847" y="1341354"/>
            <a:ext cx="499993" cy="3416320"/>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a:solidFill>
                  <a:schemeClr val="tx1">
                    <a:lumMod val="75000"/>
                    <a:lumOff val="25000"/>
                  </a:schemeClr>
                </a:solidFill>
                <a:latin typeface="+mj-lt"/>
              </a:rPr>
              <a:t>9</a:t>
            </a:r>
          </a:p>
          <a:p>
            <a:pPr algn="r"/>
            <a:r>
              <a:rPr lang="en-US" b="1" dirty="0">
                <a:solidFill>
                  <a:schemeClr val="tx1">
                    <a:lumMod val="75000"/>
                    <a:lumOff val="25000"/>
                  </a:schemeClr>
                </a:solidFill>
                <a:effectLst/>
                <a:latin typeface="+mj-lt"/>
              </a:rPr>
              <a:t>10</a:t>
            </a:r>
          </a:p>
          <a:p>
            <a:pPr algn="r"/>
            <a:r>
              <a:rPr lang="en-US" b="1" dirty="0">
                <a:solidFill>
                  <a:schemeClr val="tx1">
                    <a:lumMod val="75000"/>
                    <a:lumOff val="25000"/>
                  </a:schemeClr>
                </a:solidFill>
                <a:latin typeface="+mj-lt"/>
              </a:rPr>
              <a:t>11</a:t>
            </a:r>
          </a:p>
          <a:p>
            <a:pPr algn="r"/>
            <a:r>
              <a:rPr lang="en-US" b="1" dirty="0">
                <a:solidFill>
                  <a:schemeClr val="tx1">
                    <a:lumMod val="75000"/>
                    <a:lumOff val="25000"/>
                  </a:schemeClr>
                </a:solidFill>
                <a:effectLst/>
                <a:latin typeface="+mj-lt"/>
              </a:rPr>
              <a:t>12</a:t>
            </a:r>
          </a:p>
        </p:txBody>
      </p:sp>
      <p:sp>
        <p:nvSpPr>
          <p:cNvPr id="6" name="Rectangle 5">
            <a:extLst>
              <a:ext uri="{FF2B5EF4-FFF2-40B4-BE49-F238E27FC236}">
                <a16:creationId xmlns:a16="http://schemas.microsoft.com/office/drawing/2014/main" xmlns="" id="{43D3284F-95E2-4F26-9D5F-AAD352CF22BD}"/>
              </a:ext>
            </a:extLst>
          </p:cNvPr>
          <p:cNvSpPr/>
          <p:nvPr/>
        </p:nvSpPr>
        <p:spPr>
          <a:xfrm>
            <a:off x="7825353" y="1341354"/>
            <a:ext cx="3996528" cy="584775"/>
          </a:xfrm>
          <a:prstGeom prst="rect">
            <a:avLst/>
          </a:prstGeom>
          <a:solidFill>
            <a:schemeClr val="tx1">
              <a:lumMod val="90000"/>
              <a:lumOff val="10000"/>
            </a:schemeClr>
          </a:solidFill>
          <a:ln>
            <a:noFill/>
          </a:ln>
        </p:spPr>
        <p:txBody>
          <a:bodyPr wrap="square">
            <a:spAutoFit/>
          </a:bodyPr>
          <a:lstStyle/>
          <a:p>
            <a:r>
              <a:rPr lang="en-US" sz="1600" dirty="0">
                <a:solidFill>
                  <a:schemeClr val="bg1"/>
                </a:solidFill>
                <a:latin typeface="+mj-lt"/>
              </a:rPr>
              <a:t>Enter a number=1234</a:t>
            </a:r>
          </a:p>
          <a:p>
            <a:r>
              <a:rPr lang="en-US" sz="1600" dirty="0">
                <a:solidFill>
                  <a:schemeClr val="bg1"/>
                </a:solidFill>
                <a:latin typeface="+mj-lt"/>
              </a:rPr>
              <a:t>4321</a:t>
            </a:r>
          </a:p>
        </p:txBody>
      </p:sp>
      <p:sp>
        <p:nvSpPr>
          <p:cNvPr id="7" name="Rectangle: Top Corners Rounded 6">
            <a:extLst>
              <a:ext uri="{FF2B5EF4-FFF2-40B4-BE49-F238E27FC236}">
                <a16:creationId xmlns:a16="http://schemas.microsoft.com/office/drawing/2014/main" xmlns="" id="{7DE2E865-9E82-412F-B6BA-A643E4B60DC8}"/>
              </a:ext>
            </a:extLst>
          </p:cNvPr>
          <p:cNvSpPr/>
          <p:nvPr/>
        </p:nvSpPr>
        <p:spPr>
          <a:xfrm>
            <a:off x="439847" y="1012170"/>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7825352" y="1012170"/>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262388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877165"/>
            <a:ext cx="10515600" cy="2852737"/>
          </a:xfrm>
        </p:spPr>
        <p:txBody>
          <a:bodyPr/>
          <a:lstStyle/>
          <a:p>
            <a:r>
              <a:rPr lang="en-US" dirty="0" err="1">
                <a:solidFill>
                  <a:schemeClr val="accent3"/>
                </a:solidFill>
              </a:rPr>
              <a:t>goto</a:t>
            </a:r>
            <a:r>
              <a:rPr lang="en-US" dirty="0">
                <a:solidFill>
                  <a:schemeClr val="accent3"/>
                </a:solidFill>
              </a:rPr>
              <a:t> statement</a:t>
            </a: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2408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C00000"/>
                </a:solidFill>
              </a:rPr>
              <a:t>goto</a:t>
            </a:r>
            <a:r>
              <a:rPr lang="en-US" dirty="0">
                <a:solidFill>
                  <a:srgbClr val="F92672"/>
                </a:solidFill>
              </a:rPr>
              <a:t> </a:t>
            </a:r>
            <a:r>
              <a:rPr lang="en-US" dirty="0"/>
              <a:t>Statement</a:t>
            </a:r>
          </a:p>
        </p:txBody>
      </p:sp>
      <p:sp>
        <p:nvSpPr>
          <p:cNvPr id="4" name="Content Placeholder 2">
            <a:extLst>
              <a:ext uri="{FF2B5EF4-FFF2-40B4-BE49-F238E27FC236}">
                <a16:creationId xmlns:a16="http://schemas.microsoft.com/office/drawing/2014/main" xmlns="" id="{A4875244-7210-41B5-8475-0FEF8621F7A5}"/>
              </a:ext>
            </a:extLst>
          </p:cNvPr>
          <p:cNvSpPr>
            <a:spLocks noGrp="1"/>
          </p:cNvSpPr>
          <p:nvPr>
            <p:ph idx="1"/>
          </p:nvPr>
        </p:nvSpPr>
        <p:spPr>
          <a:xfrm>
            <a:off x="262360" y="1098788"/>
            <a:ext cx="11667281" cy="1365012"/>
          </a:xfrm>
        </p:spPr>
        <p:txBody>
          <a:bodyPr/>
          <a:lstStyle/>
          <a:p>
            <a:pPr algn="just"/>
            <a:r>
              <a:rPr lang="en-US" dirty="0" err="1">
                <a:solidFill>
                  <a:srgbClr val="C00000"/>
                </a:solidFill>
                <a:latin typeface="+mj-lt"/>
              </a:rPr>
              <a:t>goto</a:t>
            </a:r>
            <a:r>
              <a:rPr lang="en-US" b="1" dirty="0">
                <a:latin typeface="+mj-lt"/>
              </a:rPr>
              <a:t> </a:t>
            </a:r>
            <a:r>
              <a:rPr lang="en-US" dirty="0">
                <a:latin typeface="+mj-lt"/>
              </a:rPr>
              <a:t>is an virtual loop</a:t>
            </a:r>
          </a:p>
          <a:p>
            <a:pPr algn="just"/>
            <a:r>
              <a:rPr lang="en-US" dirty="0">
                <a:latin typeface="+mj-lt"/>
              </a:rPr>
              <a:t>The </a:t>
            </a:r>
            <a:r>
              <a:rPr lang="en-US" dirty="0" err="1">
                <a:solidFill>
                  <a:srgbClr val="C00000"/>
                </a:solidFill>
                <a:latin typeface="+mj-lt"/>
              </a:rPr>
              <a:t>goto</a:t>
            </a:r>
            <a:r>
              <a:rPr lang="en-US" dirty="0">
                <a:solidFill>
                  <a:srgbClr val="C00000"/>
                </a:solidFill>
                <a:latin typeface="+mj-lt"/>
              </a:rPr>
              <a:t> </a:t>
            </a:r>
            <a:r>
              <a:rPr lang="en-US" dirty="0">
                <a:latin typeface="+mj-lt"/>
              </a:rPr>
              <a:t>statement allows us to transfer control of the program to the specified </a:t>
            </a:r>
            <a:r>
              <a:rPr lang="en-US" dirty="0">
                <a:solidFill>
                  <a:srgbClr val="C00000"/>
                </a:solidFill>
                <a:latin typeface="+mj-lt"/>
              </a:rPr>
              <a:t>label</a:t>
            </a:r>
            <a:endParaRPr lang="en-US" dirty="0">
              <a:latin typeface="+mj-lt"/>
            </a:endParaRPr>
          </a:p>
          <a:p>
            <a:pPr algn="just"/>
            <a:r>
              <a:rPr lang="en-US" dirty="0" err="1">
                <a:solidFill>
                  <a:srgbClr val="C00000"/>
                </a:solidFill>
                <a:latin typeface="+mj-lt"/>
              </a:rPr>
              <a:t>goto</a:t>
            </a:r>
            <a:r>
              <a:rPr lang="en-US" b="1" dirty="0">
                <a:solidFill>
                  <a:srgbClr val="C00000"/>
                </a:solidFill>
                <a:latin typeface="+mj-lt"/>
              </a:rPr>
              <a:t> </a:t>
            </a:r>
            <a:r>
              <a:rPr lang="en-US" dirty="0">
                <a:latin typeface="+mj-lt"/>
              </a:rPr>
              <a:t>is keyword</a:t>
            </a:r>
          </a:p>
        </p:txBody>
      </p:sp>
      <p:sp>
        <p:nvSpPr>
          <p:cNvPr id="5" name="Rectangle 4">
            <a:extLst>
              <a:ext uri="{FF2B5EF4-FFF2-40B4-BE49-F238E27FC236}">
                <a16:creationId xmlns:a16="http://schemas.microsoft.com/office/drawing/2014/main" xmlns="" id="{CE9CF278-0CFC-4F81-B2D4-28505379D37C}"/>
              </a:ext>
            </a:extLst>
          </p:cNvPr>
          <p:cNvSpPr/>
          <p:nvPr/>
        </p:nvSpPr>
        <p:spPr>
          <a:xfrm>
            <a:off x="3387241" y="3155782"/>
            <a:ext cx="1660767" cy="1477328"/>
          </a:xfrm>
          <a:prstGeom prst="rect">
            <a:avLst/>
          </a:prstGeom>
          <a:solidFill>
            <a:schemeClr val="tx1">
              <a:lumMod val="90000"/>
              <a:lumOff val="10000"/>
            </a:schemeClr>
          </a:solidFill>
          <a:ln>
            <a:noFill/>
          </a:ln>
        </p:spPr>
        <p:txBody>
          <a:bodyPr wrap="square">
            <a:spAutoFit/>
          </a:bodyPr>
          <a:lstStyle/>
          <a:p>
            <a:r>
              <a:rPr lang="en-US" b="1" dirty="0" err="1">
                <a:solidFill>
                  <a:srgbClr val="569CD6"/>
                </a:solidFill>
                <a:latin typeface="+mj-lt"/>
              </a:rPr>
              <a:t>goto</a:t>
            </a:r>
            <a:r>
              <a:rPr lang="en-US" b="1" dirty="0">
                <a:solidFill>
                  <a:srgbClr val="D4D4D4"/>
                </a:solidFill>
                <a:latin typeface="+mj-lt"/>
              </a:rPr>
              <a:t> label;</a:t>
            </a:r>
          </a:p>
          <a:p>
            <a:r>
              <a:rPr lang="en-US" b="1" dirty="0">
                <a:solidFill>
                  <a:srgbClr val="D4D4D4"/>
                </a:solidFill>
                <a:latin typeface="+mj-lt"/>
              </a:rPr>
              <a:t>.</a:t>
            </a:r>
          </a:p>
          <a:p>
            <a:r>
              <a:rPr lang="en-US" b="1" dirty="0">
                <a:solidFill>
                  <a:srgbClr val="D4D4D4"/>
                </a:solidFill>
                <a:latin typeface="+mj-lt"/>
              </a:rPr>
              <a:t>.</a:t>
            </a:r>
          </a:p>
          <a:p>
            <a:r>
              <a:rPr lang="en-US" b="1" dirty="0">
                <a:solidFill>
                  <a:srgbClr val="D4D4D4"/>
                </a:solidFill>
                <a:latin typeface="+mj-lt"/>
              </a:rPr>
              <a:t>.</a:t>
            </a:r>
          </a:p>
          <a:p>
            <a:r>
              <a:rPr lang="en-US" b="1" dirty="0">
                <a:solidFill>
                  <a:srgbClr val="D4D4D4"/>
                </a:solidFill>
                <a:latin typeface="+mj-lt"/>
              </a:rPr>
              <a:t>label:</a:t>
            </a:r>
            <a:endParaRPr lang="en-US" b="1" dirty="0">
              <a:solidFill>
                <a:srgbClr val="D4D4D4"/>
              </a:solidFill>
              <a:effectLst/>
              <a:latin typeface="+mj-lt"/>
            </a:endParaRPr>
          </a:p>
        </p:txBody>
      </p:sp>
      <p:sp>
        <p:nvSpPr>
          <p:cNvPr id="6" name="Content Placeholder 2">
            <a:extLst>
              <a:ext uri="{FF2B5EF4-FFF2-40B4-BE49-F238E27FC236}">
                <a16:creationId xmlns:a16="http://schemas.microsoft.com/office/drawing/2014/main" xmlns="" id="{A4875244-7210-41B5-8475-0FEF8621F7A5}"/>
              </a:ext>
            </a:extLst>
          </p:cNvPr>
          <p:cNvSpPr txBox="1">
            <a:spLocks/>
          </p:cNvSpPr>
          <p:nvPr/>
        </p:nvSpPr>
        <p:spPr>
          <a:xfrm>
            <a:off x="262360" y="4793482"/>
            <a:ext cx="11667281" cy="965876"/>
          </a:xfrm>
          <a:prstGeom prst="rect">
            <a:avLst/>
          </a:prstGeom>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chemeClr val="tx1"/>
                </a:solidFill>
                <a:latin typeface="+mj-lt"/>
              </a:rPr>
              <a:t>The </a:t>
            </a:r>
            <a:r>
              <a:rPr lang="en-US" dirty="0">
                <a:solidFill>
                  <a:srgbClr val="C00000"/>
                </a:solidFill>
                <a:latin typeface="+mj-lt"/>
              </a:rPr>
              <a:t>label</a:t>
            </a:r>
            <a:r>
              <a:rPr lang="en-US" dirty="0">
                <a:solidFill>
                  <a:schemeClr val="tx1"/>
                </a:solidFill>
                <a:latin typeface="+mj-lt"/>
              </a:rPr>
              <a:t> is an identifier. When the </a:t>
            </a:r>
            <a:r>
              <a:rPr lang="en-US" dirty="0" err="1">
                <a:solidFill>
                  <a:srgbClr val="C00000"/>
                </a:solidFill>
                <a:latin typeface="+mj-lt"/>
              </a:rPr>
              <a:t>goto</a:t>
            </a:r>
            <a:r>
              <a:rPr lang="en-US" dirty="0">
                <a:solidFill>
                  <a:srgbClr val="C00000"/>
                </a:solidFill>
                <a:latin typeface="+mj-lt"/>
              </a:rPr>
              <a:t> </a:t>
            </a:r>
            <a:r>
              <a:rPr lang="en-US" dirty="0">
                <a:solidFill>
                  <a:schemeClr val="tx1"/>
                </a:solidFill>
                <a:latin typeface="+mj-lt"/>
              </a:rPr>
              <a:t>statement is encountered, the control of the program jumps to </a:t>
            </a:r>
            <a:r>
              <a:rPr lang="en-US" dirty="0">
                <a:solidFill>
                  <a:srgbClr val="C00000"/>
                </a:solidFill>
                <a:latin typeface="+mj-lt"/>
              </a:rPr>
              <a:t>label</a:t>
            </a:r>
            <a:r>
              <a:rPr lang="en-US" dirty="0">
                <a:solidFill>
                  <a:schemeClr val="tx1"/>
                </a:solidFill>
                <a:latin typeface="+mj-lt"/>
              </a:rPr>
              <a:t>: and starts executing the code</a:t>
            </a:r>
          </a:p>
          <a:p>
            <a:pPr algn="just"/>
            <a:endParaRPr lang="en-US" dirty="0">
              <a:solidFill>
                <a:schemeClr val="tx1"/>
              </a:solidFill>
              <a:latin typeface="+mj-lt"/>
            </a:endParaRPr>
          </a:p>
        </p:txBody>
      </p:sp>
      <p:sp>
        <p:nvSpPr>
          <p:cNvPr id="7" name="Rectangle 6">
            <a:extLst>
              <a:ext uri="{FF2B5EF4-FFF2-40B4-BE49-F238E27FC236}">
                <a16:creationId xmlns:a16="http://schemas.microsoft.com/office/drawing/2014/main" xmlns="" id="{CE9CF278-0CFC-4F81-B2D4-28505379D37C}"/>
              </a:ext>
            </a:extLst>
          </p:cNvPr>
          <p:cNvSpPr/>
          <p:nvPr/>
        </p:nvSpPr>
        <p:spPr>
          <a:xfrm>
            <a:off x="6034641" y="3155782"/>
            <a:ext cx="1660767" cy="1477328"/>
          </a:xfrm>
          <a:prstGeom prst="rect">
            <a:avLst/>
          </a:prstGeom>
          <a:solidFill>
            <a:schemeClr val="tx1">
              <a:lumMod val="90000"/>
              <a:lumOff val="10000"/>
            </a:schemeClr>
          </a:solidFill>
          <a:ln>
            <a:noFill/>
          </a:ln>
        </p:spPr>
        <p:txBody>
          <a:bodyPr wrap="square">
            <a:spAutoFit/>
          </a:bodyPr>
          <a:lstStyle/>
          <a:p>
            <a:r>
              <a:rPr lang="en-US" b="1" dirty="0">
                <a:solidFill>
                  <a:srgbClr val="D4D4D4"/>
                </a:solidFill>
                <a:latin typeface="+mj-lt"/>
              </a:rPr>
              <a:t>label:</a:t>
            </a:r>
          </a:p>
          <a:p>
            <a:r>
              <a:rPr lang="en-US" b="1" dirty="0">
                <a:solidFill>
                  <a:srgbClr val="D4D4D4"/>
                </a:solidFill>
                <a:latin typeface="+mj-lt"/>
              </a:rPr>
              <a:t>.</a:t>
            </a:r>
          </a:p>
          <a:p>
            <a:r>
              <a:rPr lang="en-US" b="1" dirty="0">
                <a:solidFill>
                  <a:srgbClr val="D4D4D4"/>
                </a:solidFill>
                <a:latin typeface="+mj-lt"/>
              </a:rPr>
              <a:t>.</a:t>
            </a:r>
          </a:p>
          <a:p>
            <a:r>
              <a:rPr lang="en-US" b="1" dirty="0">
                <a:solidFill>
                  <a:srgbClr val="D4D4D4"/>
                </a:solidFill>
                <a:latin typeface="+mj-lt"/>
              </a:rPr>
              <a:t>.</a:t>
            </a:r>
          </a:p>
          <a:p>
            <a:r>
              <a:rPr lang="en-US" b="1" dirty="0" err="1">
                <a:solidFill>
                  <a:srgbClr val="569CD6"/>
                </a:solidFill>
                <a:latin typeface="+mj-lt"/>
              </a:rPr>
              <a:t>goto</a:t>
            </a:r>
            <a:r>
              <a:rPr lang="en-US" b="1" dirty="0">
                <a:solidFill>
                  <a:srgbClr val="D4D4D4"/>
                </a:solidFill>
                <a:latin typeface="+mj-lt"/>
              </a:rPr>
              <a:t> label;</a:t>
            </a:r>
            <a:endParaRPr lang="en-US" b="1" dirty="0">
              <a:solidFill>
                <a:srgbClr val="D4D4D4"/>
              </a:solidFill>
              <a:effectLst/>
              <a:latin typeface="+mj-lt"/>
            </a:endParaRP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3387241" y="2826598"/>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Syntax</a:t>
            </a:r>
          </a:p>
        </p:txBody>
      </p:sp>
      <p:sp>
        <p:nvSpPr>
          <p:cNvPr id="9" name="Rectangle: Top Corners Rounded 7">
            <a:extLst>
              <a:ext uri="{FF2B5EF4-FFF2-40B4-BE49-F238E27FC236}">
                <a16:creationId xmlns:a16="http://schemas.microsoft.com/office/drawing/2014/main" xmlns="" id="{44F07624-C23C-4B43-A144-CB0878CB992A}"/>
              </a:ext>
            </a:extLst>
          </p:cNvPr>
          <p:cNvSpPr/>
          <p:nvPr/>
        </p:nvSpPr>
        <p:spPr>
          <a:xfrm>
            <a:off x="6034641" y="2826598"/>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Syntax</a:t>
            </a:r>
          </a:p>
        </p:txBody>
      </p:sp>
    </p:spTree>
    <p:extLst>
      <p:ext uri="{BB962C8B-B14F-4D97-AF65-F5344CB8AC3E}">
        <p14:creationId xmlns:p14="http://schemas.microsoft.com/office/powerpoint/2010/main" val="277365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Odd numbers between 1 to n(</a:t>
            </a:r>
            <a:r>
              <a:rPr lang="en-US" dirty="0" err="1"/>
              <a:t>goto</a:t>
            </a:r>
            <a:r>
              <a:rPr lang="en-US" dirty="0"/>
              <a:t>)</a:t>
            </a:r>
          </a:p>
        </p:txBody>
      </p:sp>
      <p:sp>
        <p:nvSpPr>
          <p:cNvPr id="4" name="Rectangle 3">
            <a:extLst>
              <a:ext uri="{FF2B5EF4-FFF2-40B4-BE49-F238E27FC236}">
                <a16:creationId xmlns:a16="http://schemas.microsoft.com/office/drawing/2014/main" xmlns="" id="{D1398A39-DA79-443A-B149-0FEF04D5E58D}"/>
              </a:ext>
            </a:extLst>
          </p:cNvPr>
          <p:cNvSpPr/>
          <p:nvPr/>
        </p:nvSpPr>
        <p:spPr>
          <a:xfrm>
            <a:off x="862569" y="1560295"/>
            <a:ext cx="6668400" cy="4524315"/>
          </a:xfrm>
          <a:prstGeom prst="rect">
            <a:avLst/>
          </a:prstGeom>
          <a:solidFill>
            <a:schemeClr val="bg1">
              <a:lumMod val="95000"/>
            </a:schemeClr>
          </a:solidFill>
          <a:ln>
            <a:noFill/>
          </a:ln>
        </p:spPr>
        <p:txBody>
          <a:bodyPr wrap="square">
            <a:spAutoFit/>
          </a:bodyPr>
          <a:lstStyle/>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t>
            </a:r>
            <a:r>
              <a:rPr lang="en-US" b="1" dirty="0" err="1">
                <a:latin typeface="+mj-lt"/>
              </a:rPr>
              <a:t>i</a:t>
            </a:r>
            <a:r>
              <a:rPr lang="en-US" b="1" dirty="0">
                <a:latin typeface="+mj-lt"/>
              </a:rPr>
              <a:t>=1,n;</a:t>
            </a:r>
          </a:p>
          <a:p>
            <a:r>
              <a:rPr lang="en-US" b="1" dirty="0">
                <a:latin typeface="+mj-lt"/>
              </a:rPr>
              <a:t>    printf("Enter a number:");</a:t>
            </a:r>
          </a:p>
          <a:p>
            <a:r>
              <a:rPr lang="en-US" b="1" dirty="0">
                <a:latin typeface="+mj-lt"/>
              </a:rPr>
              <a:t>    </a:t>
            </a:r>
            <a:r>
              <a:rPr lang="en-US" b="1" dirty="0" err="1">
                <a:latin typeface="+mj-lt"/>
              </a:rPr>
              <a:t>scanf</a:t>
            </a:r>
            <a:r>
              <a:rPr lang="en-US" b="1" dirty="0">
                <a:latin typeface="+mj-lt"/>
              </a:rPr>
              <a:t>("%</a:t>
            </a:r>
            <a:r>
              <a:rPr lang="en-US" b="1" dirty="0" err="1">
                <a:latin typeface="+mj-lt"/>
              </a:rPr>
              <a:t>d",&amp;n</a:t>
            </a:r>
            <a:r>
              <a:rPr lang="en-US" b="1" dirty="0">
                <a:latin typeface="+mj-lt"/>
              </a:rPr>
              <a:t>);</a:t>
            </a:r>
          </a:p>
          <a:p>
            <a:r>
              <a:rPr lang="en-US" b="1" dirty="0">
                <a:latin typeface="+mj-lt"/>
              </a:rPr>
              <a:t>    odd:</a:t>
            </a:r>
          </a:p>
          <a:p>
            <a:r>
              <a:rPr lang="en-US" b="1" dirty="0">
                <a:latin typeface="+mj-lt"/>
              </a:rPr>
              <a:t>    	if(i%2!=0)</a:t>
            </a:r>
          </a:p>
          <a:p>
            <a:r>
              <a:rPr lang="en-US" b="1" dirty="0">
                <a:latin typeface="+mj-lt"/>
              </a:rPr>
              <a:t>    	{</a:t>
            </a:r>
          </a:p>
          <a:p>
            <a:r>
              <a:rPr lang="en-US" b="1" dirty="0">
                <a:latin typeface="+mj-lt"/>
              </a:rPr>
              <a:t>        		printf("%d,",</a:t>
            </a:r>
            <a:r>
              <a:rPr lang="en-US" b="1" dirty="0" err="1">
                <a:latin typeface="+mj-lt"/>
              </a:rPr>
              <a:t>i</a:t>
            </a:r>
            <a:r>
              <a:rPr lang="en-US" b="1" dirty="0">
                <a:latin typeface="+mj-lt"/>
              </a:rPr>
              <a:t>);</a:t>
            </a:r>
          </a:p>
          <a:p>
            <a:r>
              <a:rPr lang="en-US" b="1" dirty="0">
                <a:latin typeface="+mj-lt"/>
              </a:rPr>
              <a:t>    	}</a:t>
            </a:r>
          </a:p>
          <a:p>
            <a:r>
              <a:rPr lang="en-US" b="1" dirty="0">
                <a:latin typeface="+mj-lt"/>
              </a:rPr>
              <a:t>    	</a:t>
            </a:r>
            <a:r>
              <a:rPr lang="en-US" b="1" dirty="0" err="1">
                <a:latin typeface="+mj-lt"/>
              </a:rPr>
              <a:t>i</a:t>
            </a:r>
            <a:r>
              <a:rPr lang="en-US" b="1" dirty="0">
                <a:latin typeface="+mj-lt"/>
              </a:rPr>
              <a:t>=i+1;</a:t>
            </a:r>
          </a:p>
          <a:p>
            <a:r>
              <a:rPr lang="en-US" b="1" dirty="0">
                <a:latin typeface="+mj-lt"/>
              </a:rPr>
              <a:t>    	if(</a:t>
            </a:r>
            <a:r>
              <a:rPr lang="en-US" b="1" dirty="0" err="1">
                <a:latin typeface="+mj-lt"/>
              </a:rPr>
              <a:t>i</a:t>
            </a:r>
            <a:r>
              <a:rPr lang="en-US" b="1" dirty="0">
                <a:latin typeface="+mj-lt"/>
              </a:rPr>
              <a:t>&lt;=n)</a:t>
            </a:r>
          </a:p>
          <a:p>
            <a:r>
              <a:rPr lang="en-US" b="1" dirty="0">
                <a:latin typeface="+mj-lt"/>
              </a:rPr>
              <a:t>    	{</a:t>
            </a:r>
          </a:p>
          <a:p>
            <a:r>
              <a:rPr lang="en-US" b="1" dirty="0">
                <a:latin typeface="+mj-lt"/>
              </a:rPr>
              <a:t>        		</a:t>
            </a:r>
            <a:r>
              <a:rPr lang="en-US" b="1" dirty="0" err="1">
                <a:latin typeface="+mj-lt"/>
              </a:rPr>
              <a:t>goto</a:t>
            </a:r>
            <a:r>
              <a:rPr lang="en-US" b="1" dirty="0">
                <a:latin typeface="+mj-lt"/>
              </a:rPr>
              <a:t> odd;   </a:t>
            </a:r>
          </a:p>
          <a:p>
            <a:r>
              <a:rPr lang="en-US" b="1" dirty="0">
                <a:latin typeface="+mj-lt"/>
              </a:rPr>
              <a:t>    	}   </a:t>
            </a:r>
          </a:p>
          <a:p>
            <a:r>
              <a:rPr lang="en-US" b="1" dirty="0">
                <a:latin typeface="+mj-lt"/>
              </a:rPr>
              <a:t>}</a:t>
            </a:r>
            <a:endParaRPr lang="en-US" b="1" dirty="0">
              <a:effectLst/>
              <a:latin typeface="+mj-lt"/>
            </a:endParaRPr>
          </a:p>
        </p:txBody>
      </p:sp>
      <p:sp>
        <p:nvSpPr>
          <p:cNvPr id="5" name="Rectangle 4">
            <a:extLst>
              <a:ext uri="{FF2B5EF4-FFF2-40B4-BE49-F238E27FC236}">
                <a16:creationId xmlns:a16="http://schemas.microsoft.com/office/drawing/2014/main" xmlns="" id="{C069A0A8-F683-4712-9714-F0527051DD3B}"/>
              </a:ext>
            </a:extLst>
          </p:cNvPr>
          <p:cNvSpPr/>
          <p:nvPr/>
        </p:nvSpPr>
        <p:spPr>
          <a:xfrm>
            <a:off x="362575" y="1560295"/>
            <a:ext cx="499993" cy="4524315"/>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a:solidFill>
                  <a:schemeClr val="tx1">
                    <a:lumMod val="75000"/>
                    <a:lumOff val="25000"/>
                  </a:schemeClr>
                </a:solidFill>
                <a:latin typeface="+mj-lt"/>
              </a:rPr>
              <a:t>9</a:t>
            </a:r>
          </a:p>
          <a:p>
            <a:pPr algn="r"/>
            <a:r>
              <a:rPr lang="en-US" b="1" dirty="0">
                <a:solidFill>
                  <a:schemeClr val="tx1">
                    <a:lumMod val="75000"/>
                    <a:lumOff val="25000"/>
                  </a:schemeClr>
                </a:solidFill>
                <a:effectLst/>
                <a:latin typeface="+mj-lt"/>
              </a:rPr>
              <a:t>10</a:t>
            </a:r>
          </a:p>
          <a:p>
            <a:pPr algn="r"/>
            <a:r>
              <a:rPr lang="en-US" b="1" dirty="0">
                <a:solidFill>
                  <a:schemeClr val="tx1">
                    <a:lumMod val="75000"/>
                    <a:lumOff val="25000"/>
                  </a:schemeClr>
                </a:solidFill>
                <a:latin typeface="+mj-lt"/>
              </a:rPr>
              <a:t>11</a:t>
            </a:r>
          </a:p>
          <a:p>
            <a:pPr algn="r"/>
            <a:r>
              <a:rPr lang="en-US" b="1" dirty="0">
                <a:solidFill>
                  <a:schemeClr val="tx1">
                    <a:lumMod val="75000"/>
                    <a:lumOff val="25000"/>
                  </a:schemeClr>
                </a:solidFill>
                <a:effectLst/>
                <a:latin typeface="+mj-lt"/>
              </a:rPr>
              <a:t>12</a:t>
            </a:r>
          </a:p>
          <a:p>
            <a:pPr algn="r"/>
            <a:r>
              <a:rPr lang="en-US" b="1" dirty="0">
                <a:solidFill>
                  <a:schemeClr val="tx1">
                    <a:lumMod val="75000"/>
                    <a:lumOff val="25000"/>
                  </a:schemeClr>
                </a:solidFill>
                <a:latin typeface="+mj-lt"/>
              </a:rPr>
              <a:t>13</a:t>
            </a:r>
          </a:p>
          <a:p>
            <a:pPr algn="r"/>
            <a:r>
              <a:rPr lang="en-US" b="1" dirty="0">
                <a:solidFill>
                  <a:schemeClr val="tx1">
                    <a:lumMod val="75000"/>
                    <a:lumOff val="25000"/>
                  </a:schemeClr>
                </a:solidFill>
                <a:effectLst/>
                <a:latin typeface="+mj-lt"/>
              </a:rPr>
              <a:t>14</a:t>
            </a:r>
          </a:p>
          <a:p>
            <a:pPr algn="r"/>
            <a:r>
              <a:rPr lang="en-US" b="1" dirty="0">
                <a:solidFill>
                  <a:schemeClr val="tx1">
                    <a:lumMod val="75000"/>
                    <a:lumOff val="25000"/>
                  </a:schemeClr>
                </a:solidFill>
                <a:latin typeface="+mj-lt"/>
              </a:rPr>
              <a:t>15</a:t>
            </a:r>
          </a:p>
          <a:p>
            <a:pPr algn="r"/>
            <a:r>
              <a:rPr lang="en-US" b="1" dirty="0">
                <a:solidFill>
                  <a:schemeClr val="tx1">
                    <a:lumMod val="75000"/>
                    <a:lumOff val="25000"/>
                  </a:schemeClr>
                </a:solidFill>
                <a:effectLst/>
                <a:latin typeface="+mj-lt"/>
              </a:rPr>
              <a:t>16</a:t>
            </a:r>
          </a:p>
        </p:txBody>
      </p:sp>
      <p:sp>
        <p:nvSpPr>
          <p:cNvPr id="6" name="Rectangle 5">
            <a:extLst>
              <a:ext uri="{FF2B5EF4-FFF2-40B4-BE49-F238E27FC236}">
                <a16:creationId xmlns:a16="http://schemas.microsoft.com/office/drawing/2014/main" xmlns="" id="{43D3284F-95E2-4F26-9D5F-AAD352CF22BD}"/>
              </a:ext>
            </a:extLst>
          </p:cNvPr>
          <p:cNvSpPr/>
          <p:nvPr/>
        </p:nvSpPr>
        <p:spPr>
          <a:xfrm>
            <a:off x="7748081" y="1560295"/>
            <a:ext cx="3996528" cy="584775"/>
          </a:xfrm>
          <a:prstGeom prst="rect">
            <a:avLst/>
          </a:prstGeom>
          <a:solidFill>
            <a:schemeClr val="tx1">
              <a:lumMod val="90000"/>
              <a:lumOff val="10000"/>
            </a:schemeClr>
          </a:solidFill>
          <a:ln>
            <a:noFill/>
          </a:ln>
        </p:spPr>
        <p:txBody>
          <a:bodyPr wrap="square">
            <a:spAutoFit/>
          </a:bodyPr>
          <a:lstStyle/>
          <a:p>
            <a:r>
              <a:rPr lang="en-US" sz="1600" dirty="0">
                <a:solidFill>
                  <a:schemeClr val="bg1"/>
                </a:solidFill>
                <a:latin typeface="+mj-lt"/>
              </a:rPr>
              <a:t>Enter a number:5</a:t>
            </a:r>
          </a:p>
          <a:p>
            <a:r>
              <a:rPr lang="en-US" sz="1600" dirty="0">
                <a:solidFill>
                  <a:schemeClr val="bg1"/>
                </a:solidFill>
                <a:latin typeface="+mj-lt"/>
              </a:rPr>
              <a:t>1,3,5</a:t>
            </a:r>
          </a:p>
        </p:txBody>
      </p:sp>
      <p:sp>
        <p:nvSpPr>
          <p:cNvPr id="7" name="Rectangle: Top Corners Rounded 6">
            <a:extLst>
              <a:ext uri="{FF2B5EF4-FFF2-40B4-BE49-F238E27FC236}">
                <a16:creationId xmlns:a16="http://schemas.microsoft.com/office/drawing/2014/main" xmlns="" id="{7DE2E865-9E82-412F-B6BA-A643E4B60DC8}"/>
              </a:ext>
            </a:extLst>
          </p:cNvPr>
          <p:cNvSpPr/>
          <p:nvPr/>
        </p:nvSpPr>
        <p:spPr>
          <a:xfrm>
            <a:off x="362575" y="1231111"/>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7748080" y="1231111"/>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160412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find factors of a number(</a:t>
            </a:r>
            <a:r>
              <a:rPr lang="en-US" dirty="0" err="1"/>
              <a:t>goto</a:t>
            </a:r>
            <a:r>
              <a:rPr lang="en-US" dirty="0"/>
              <a:t>)</a:t>
            </a:r>
          </a:p>
        </p:txBody>
      </p:sp>
      <p:sp>
        <p:nvSpPr>
          <p:cNvPr id="4" name="Rectangle 3">
            <a:extLst>
              <a:ext uri="{FF2B5EF4-FFF2-40B4-BE49-F238E27FC236}">
                <a16:creationId xmlns:a16="http://schemas.microsoft.com/office/drawing/2014/main" xmlns="" id="{D1398A39-DA79-443A-B149-0FEF04D5E58D}"/>
              </a:ext>
            </a:extLst>
          </p:cNvPr>
          <p:cNvSpPr/>
          <p:nvPr/>
        </p:nvSpPr>
        <p:spPr>
          <a:xfrm>
            <a:off x="849689" y="1405748"/>
            <a:ext cx="6668400" cy="4524315"/>
          </a:xfrm>
          <a:prstGeom prst="rect">
            <a:avLst/>
          </a:prstGeom>
          <a:solidFill>
            <a:schemeClr val="bg1">
              <a:lumMod val="95000"/>
            </a:schemeClr>
          </a:solidFill>
          <a:ln>
            <a:noFill/>
          </a:ln>
        </p:spPr>
        <p:txBody>
          <a:bodyPr wrap="square">
            <a:spAutoFit/>
          </a:bodyPr>
          <a:lstStyle/>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t>
            </a:r>
            <a:r>
              <a:rPr lang="en-US" b="1" dirty="0" err="1">
                <a:latin typeface="+mj-lt"/>
              </a:rPr>
              <a:t>i</a:t>
            </a:r>
            <a:r>
              <a:rPr lang="en-US" b="1" dirty="0">
                <a:latin typeface="+mj-lt"/>
              </a:rPr>
              <a:t>=1,n;</a:t>
            </a:r>
          </a:p>
          <a:p>
            <a:r>
              <a:rPr lang="en-US" b="1" dirty="0">
                <a:latin typeface="+mj-lt"/>
              </a:rPr>
              <a:t>    </a:t>
            </a:r>
            <a:r>
              <a:rPr lang="en-US" b="1" dirty="0" err="1">
                <a:latin typeface="+mj-lt"/>
              </a:rPr>
              <a:t>printf</a:t>
            </a:r>
            <a:r>
              <a:rPr lang="en-US" b="1" dirty="0">
                <a:latin typeface="+mj-lt"/>
              </a:rPr>
              <a:t>("Enter a number:");</a:t>
            </a:r>
          </a:p>
          <a:p>
            <a:r>
              <a:rPr lang="en-US" b="1" dirty="0">
                <a:latin typeface="+mj-lt"/>
              </a:rPr>
              <a:t>    </a:t>
            </a:r>
            <a:r>
              <a:rPr lang="en-US" b="1" dirty="0" err="1">
                <a:latin typeface="+mj-lt"/>
              </a:rPr>
              <a:t>scanf</a:t>
            </a:r>
            <a:r>
              <a:rPr lang="en-US" b="1" dirty="0">
                <a:latin typeface="+mj-lt"/>
              </a:rPr>
              <a:t>("%</a:t>
            </a:r>
            <a:r>
              <a:rPr lang="en-US" b="1" dirty="0" err="1">
                <a:latin typeface="+mj-lt"/>
              </a:rPr>
              <a:t>d",&amp;n</a:t>
            </a:r>
            <a:r>
              <a:rPr lang="en-US" b="1" dirty="0">
                <a:latin typeface="+mj-lt"/>
              </a:rPr>
              <a:t>);</a:t>
            </a:r>
          </a:p>
          <a:p>
            <a:r>
              <a:rPr lang="en-US" b="1" dirty="0">
                <a:latin typeface="+mj-lt"/>
              </a:rPr>
              <a:t>    odd:</a:t>
            </a:r>
          </a:p>
          <a:p>
            <a:r>
              <a:rPr lang="en-US" b="1" dirty="0">
                <a:latin typeface="+mj-lt"/>
              </a:rPr>
              <a:t>    	if(</a:t>
            </a:r>
            <a:r>
              <a:rPr lang="en-US" b="1" dirty="0" err="1">
                <a:latin typeface="+mj-lt"/>
              </a:rPr>
              <a:t>n%i</a:t>
            </a:r>
            <a:r>
              <a:rPr lang="en-US" b="1" dirty="0">
                <a:latin typeface="+mj-lt"/>
              </a:rPr>
              <a:t>==0)</a:t>
            </a:r>
          </a:p>
          <a:p>
            <a:r>
              <a:rPr lang="en-US" b="1" dirty="0">
                <a:latin typeface="+mj-lt"/>
              </a:rPr>
              <a:t>    	{</a:t>
            </a:r>
          </a:p>
          <a:p>
            <a:r>
              <a:rPr lang="en-US" b="1" dirty="0">
                <a:latin typeface="+mj-lt"/>
              </a:rPr>
              <a:t>        		printf("%d,",</a:t>
            </a:r>
            <a:r>
              <a:rPr lang="en-US" b="1" dirty="0" err="1">
                <a:latin typeface="+mj-lt"/>
              </a:rPr>
              <a:t>i</a:t>
            </a:r>
            <a:r>
              <a:rPr lang="en-US" b="1" dirty="0">
                <a:latin typeface="+mj-lt"/>
              </a:rPr>
              <a:t>);</a:t>
            </a:r>
          </a:p>
          <a:p>
            <a:r>
              <a:rPr lang="en-US" b="1" dirty="0">
                <a:latin typeface="+mj-lt"/>
              </a:rPr>
              <a:t>    	}</a:t>
            </a:r>
          </a:p>
          <a:p>
            <a:r>
              <a:rPr lang="en-US" b="1" dirty="0">
                <a:latin typeface="+mj-lt"/>
              </a:rPr>
              <a:t>    	</a:t>
            </a:r>
            <a:r>
              <a:rPr lang="en-US" b="1" dirty="0" err="1">
                <a:latin typeface="+mj-lt"/>
              </a:rPr>
              <a:t>i</a:t>
            </a:r>
            <a:r>
              <a:rPr lang="en-US" b="1" dirty="0">
                <a:latin typeface="+mj-lt"/>
              </a:rPr>
              <a:t>=i+1;</a:t>
            </a:r>
          </a:p>
          <a:p>
            <a:r>
              <a:rPr lang="en-US" b="1" dirty="0">
                <a:latin typeface="+mj-lt"/>
              </a:rPr>
              <a:t>    	if(</a:t>
            </a:r>
            <a:r>
              <a:rPr lang="en-US" b="1" dirty="0" err="1">
                <a:latin typeface="+mj-lt"/>
              </a:rPr>
              <a:t>i</a:t>
            </a:r>
            <a:r>
              <a:rPr lang="en-US" b="1" dirty="0">
                <a:latin typeface="+mj-lt"/>
              </a:rPr>
              <a:t>&lt;=n)</a:t>
            </a:r>
          </a:p>
          <a:p>
            <a:r>
              <a:rPr lang="en-US" b="1" dirty="0">
                <a:latin typeface="+mj-lt"/>
              </a:rPr>
              <a:t>    	{</a:t>
            </a:r>
          </a:p>
          <a:p>
            <a:r>
              <a:rPr lang="en-US" b="1" dirty="0">
                <a:latin typeface="+mj-lt"/>
              </a:rPr>
              <a:t>        		</a:t>
            </a:r>
            <a:r>
              <a:rPr lang="en-US" b="1" dirty="0" err="1">
                <a:latin typeface="+mj-lt"/>
              </a:rPr>
              <a:t>goto</a:t>
            </a:r>
            <a:r>
              <a:rPr lang="en-US" b="1" dirty="0">
                <a:latin typeface="+mj-lt"/>
              </a:rPr>
              <a:t> odd;   </a:t>
            </a:r>
          </a:p>
          <a:p>
            <a:r>
              <a:rPr lang="en-US" b="1" dirty="0">
                <a:latin typeface="+mj-lt"/>
              </a:rPr>
              <a:t>    	}   </a:t>
            </a:r>
          </a:p>
          <a:p>
            <a:r>
              <a:rPr lang="en-US" b="1" dirty="0">
                <a:latin typeface="+mj-lt"/>
              </a:rPr>
              <a:t>}</a:t>
            </a:r>
            <a:endParaRPr lang="en-US" b="1" dirty="0">
              <a:effectLst/>
              <a:latin typeface="+mj-lt"/>
            </a:endParaRPr>
          </a:p>
        </p:txBody>
      </p:sp>
      <p:sp>
        <p:nvSpPr>
          <p:cNvPr id="5" name="Rectangle 4">
            <a:extLst>
              <a:ext uri="{FF2B5EF4-FFF2-40B4-BE49-F238E27FC236}">
                <a16:creationId xmlns:a16="http://schemas.microsoft.com/office/drawing/2014/main" xmlns="" id="{C069A0A8-F683-4712-9714-F0527051DD3B}"/>
              </a:ext>
            </a:extLst>
          </p:cNvPr>
          <p:cNvSpPr/>
          <p:nvPr/>
        </p:nvSpPr>
        <p:spPr>
          <a:xfrm>
            <a:off x="349695" y="1405748"/>
            <a:ext cx="499993" cy="4524315"/>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a:solidFill>
                  <a:schemeClr val="tx1">
                    <a:lumMod val="75000"/>
                    <a:lumOff val="25000"/>
                  </a:schemeClr>
                </a:solidFill>
                <a:latin typeface="+mj-lt"/>
              </a:rPr>
              <a:t>9</a:t>
            </a:r>
          </a:p>
          <a:p>
            <a:pPr algn="r"/>
            <a:r>
              <a:rPr lang="en-US" b="1" dirty="0">
                <a:solidFill>
                  <a:schemeClr val="tx1">
                    <a:lumMod val="75000"/>
                    <a:lumOff val="25000"/>
                  </a:schemeClr>
                </a:solidFill>
                <a:effectLst/>
                <a:latin typeface="+mj-lt"/>
              </a:rPr>
              <a:t>10</a:t>
            </a:r>
          </a:p>
          <a:p>
            <a:pPr algn="r"/>
            <a:r>
              <a:rPr lang="en-US" b="1" dirty="0">
                <a:solidFill>
                  <a:schemeClr val="tx1">
                    <a:lumMod val="75000"/>
                    <a:lumOff val="25000"/>
                  </a:schemeClr>
                </a:solidFill>
                <a:latin typeface="+mj-lt"/>
              </a:rPr>
              <a:t>11</a:t>
            </a:r>
          </a:p>
          <a:p>
            <a:pPr algn="r"/>
            <a:r>
              <a:rPr lang="en-US" b="1" dirty="0">
                <a:solidFill>
                  <a:schemeClr val="tx1">
                    <a:lumMod val="75000"/>
                    <a:lumOff val="25000"/>
                  </a:schemeClr>
                </a:solidFill>
                <a:effectLst/>
                <a:latin typeface="+mj-lt"/>
              </a:rPr>
              <a:t>12</a:t>
            </a:r>
          </a:p>
          <a:p>
            <a:pPr algn="r"/>
            <a:r>
              <a:rPr lang="en-US" b="1" dirty="0">
                <a:solidFill>
                  <a:schemeClr val="tx1">
                    <a:lumMod val="75000"/>
                    <a:lumOff val="25000"/>
                  </a:schemeClr>
                </a:solidFill>
                <a:latin typeface="+mj-lt"/>
              </a:rPr>
              <a:t>13</a:t>
            </a:r>
          </a:p>
          <a:p>
            <a:pPr algn="r"/>
            <a:r>
              <a:rPr lang="en-US" b="1" dirty="0">
                <a:solidFill>
                  <a:schemeClr val="tx1">
                    <a:lumMod val="75000"/>
                    <a:lumOff val="25000"/>
                  </a:schemeClr>
                </a:solidFill>
                <a:effectLst/>
                <a:latin typeface="+mj-lt"/>
              </a:rPr>
              <a:t>14</a:t>
            </a:r>
          </a:p>
          <a:p>
            <a:pPr algn="r"/>
            <a:r>
              <a:rPr lang="en-US" b="1" dirty="0">
                <a:solidFill>
                  <a:schemeClr val="tx1">
                    <a:lumMod val="75000"/>
                    <a:lumOff val="25000"/>
                  </a:schemeClr>
                </a:solidFill>
                <a:latin typeface="+mj-lt"/>
              </a:rPr>
              <a:t>15</a:t>
            </a:r>
          </a:p>
          <a:p>
            <a:pPr algn="r"/>
            <a:r>
              <a:rPr lang="en-US" b="1" dirty="0">
                <a:solidFill>
                  <a:schemeClr val="tx1">
                    <a:lumMod val="75000"/>
                    <a:lumOff val="25000"/>
                  </a:schemeClr>
                </a:solidFill>
                <a:effectLst/>
                <a:latin typeface="+mj-lt"/>
              </a:rPr>
              <a:t>16</a:t>
            </a:r>
          </a:p>
        </p:txBody>
      </p:sp>
      <p:sp>
        <p:nvSpPr>
          <p:cNvPr id="6" name="Rectangle 5">
            <a:extLst>
              <a:ext uri="{FF2B5EF4-FFF2-40B4-BE49-F238E27FC236}">
                <a16:creationId xmlns:a16="http://schemas.microsoft.com/office/drawing/2014/main" xmlns="" id="{43D3284F-95E2-4F26-9D5F-AAD352CF22BD}"/>
              </a:ext>
            </a:extLst>
          </p:cNvPr>
          <p:cNvSpPr/>
          <p:nvPr/>
        </p:nvSpPr>
        <p:spPr>
          <a:xfrm>
            <a:off x="7735201" y="1405748"/>
            <a:ext cx="3996528" cy="584775"/>
          </a:xfrm>
          <a:prstGeom prst="rect">
            <a:avLst/>
          </a:prstGeom>
          <a:solidFill>
            <a:schemeClr val="tx1">
              <a:lumMod val="90000"/>
              <a:lumOff val="10000"/>
            </a:schemeClr>
          </a:solidFill>
          <a:ln>
            <a:noFill/>
          </a:ln>
        </p:spPr>
        <p:txBody>
          <a:bodyPr wrap="square">
            <a:spAutoFit/>
          </a:bodyPr>
          <a:lstStyle/>
          <a:p>
            <a:r>
              <a:rPr lang="en-US" sz="1600">
                <a:solidFill>
                  <a:schemeClr val="bg1"/>
                </a:solidFill>
                <a:latin typeface="+mj-lt"/>
              </a:rPr>
              <a:t>Enter a number:6</a:t>
            </a:r>
          </a:p>
          <a:p>
            <a:r>
              <a:rPr lang="en-US" sz="1600">
                <a:solidFill>
                  <a:schemeClr val="bg1"/>
                </a:solidFill>
                <a:latin typeface="+mj-lt"/>
              </a:rPr>
              <a:t>1,2,3,6,</a:t>
            </a:r>
            <a:endParaRPr lang="en-US" sz="1600" dirty="0">
              <a:solidFill>
                <a:schemeClr val="bg1"/>
              </a:solidFill>
              <a:latin typeface="+mj-lt"/>
            </a:endParaRPr>
          </a:p>
        </p:txBody>
      </p:sp>
      <p:sp>
        <p:nvSpPr>
          <p:cNvPr id="7" name="Rectangle: Top Corners Rounded 6">
            <a:extLst>
              <a:ext uri="{FF2B5EF4-FFF2-40B4-BE49-F238E27FC236}">
                <a16:creationId xmlns:a16="http://schemas.microsoft.com/office/drawing/2014/main" xmlns="" id="{7DE2E865-9E82-412F-B6BA-A643E4B60DC8}"/>
              </a:ext>
            </a:extLst>
          </p:cNvPr>
          <p:cNvSpPr/>
          <p:nvPr/>
        </p:nvSpPr>
        <p:spPr>
          <a:xfrm>
            <a:off x="349695" y="1076564"/>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7735200" y="1076564"/>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259523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loops</a:t>
            </a:r>
          </a:p>
        </p:txBody>
      </p:sp>
      <p:sp>
        <p:nvSpPr>
          <p:cNvPr id="4" name="Rectangle 3">
            <a:extLst>
              <a:ext uri="{FF2B5EF4-FFF2-40B4-BE49-F238E27FC236}">
                <a16:creationId xmlns:a16="http://schemas.microsoft.com/office/drawing/2014/main" xmlns="" id="{CE9CF278-0CFC-4F81-B2D4-28505379D37C}"/>
              </a:ext>
            </a:extLst>
          </p:cNvPr>
          <p:cNvSpPr/>
          <p:nvPr/>
        </p:nvSpPr>
        <p:spPr>
          <a:xfrm>
            <a:off x="195081" y="1428875"/>
            <a:ext cx="2834640" cy="1754326"/>
          </a:xfrm>
          <a:prstGeom prst="rect">
            <a:avLst/>
          </a:prstGeom>
          <a:solidFill>
            <a:schemeClr val="tx1">
              <a:lumMod val="90000"/>
              <a:lumOff val="10000"/>
            </a:schemeClr>
          </a:solidFill>
          <a:ln>
            <a:noFill/>
          </a:ln>
        </p:spPr>
        <p:txBody>
          <a:bodyPr wrap="square">
            <a:spAutoFit/>
          </a:bodyPr>
          <a:lstStyle/>
          <a:p>
            <a:r>
              <a:rPr lang="nn-NO" b="1" dirty="0">
                <a:solidFill>
                  <a:srgbClr val="569CD6"/>
                </a:solidFill>
                <a:latin typeface="+mj-lt"/>
              </a:rPr>
              <a:t>int</a:t>
            </a:r>
            <a:r>
              <a:rPr lang="nn-NO" b="1" dirty="0">
                <a:solidFill>
                  <a:srgbClr val="D4D4D4"/>
                </a:solidFill>
                <a:latin typeface="+mj-lt"/>
              </a:rPr>
              <a:t> i=</a:t>
            </a:r>
            <a:r>
              <a:rPr lang="nn-NO" b="1" dirty="0">
                <a:solidFill>
                  <a:srgbClr val="B5CEA8"/>
                </a:solidFill>
                <a:latin typeface="+mj-lt"/>
              </a:rPr>
              <a:t>1</a:t>
            </a:r>
            <a:r>
              <a:rPr lang="nn-NO" b="1" dirty="0">
                <a:solidFill>
                  <a:srgbClr val="D4D4D4"/>
                </a:solidFill>
                <a:latin typeface="+mj-lt"/>
              </a:rPr>
              <a:t>;</a:t>
            </a:r>
          </a:p>
          <a:p>
            <a:r>
              <a:rPr lang="nn-NO" b="1" dirty="0">
                <a:solidFill>
                  <a:srgbClr val="569CD6"/>
                </a:solidFill>
                <a:latin typeface="+mj-lt"/>
              </a:rPr>
              <a:t>while</a:t>
            </a:r>
            <a:r>
              <a:rPr lang="nn-NO" b="1" dirty="0">
                <a:solidFill>
                  <a:srgbClr val="D4D4D4"/>
                </a:solidFill>
                <a:latin typeface="+mj-lt"/>
              </a:rPr>
              <a:t>(i&lt;=</a:t>
            </a:r>
            <a:r>
              <a:rPr lang="nn-NO" b="1" dirty="0">
                <a:solidFill>
                  <a:srgbClr val="B5CEA8"/>
                </a:solidFill>
                <a:latin typeface="+mj-lt"/>
              </a:rPr>
              <a:t>10</a:t>
            </a:r>
            <a:r>
              <a:rPr lang="nn-NO" b="1" dirty="0">
                <a:solidFill>
                  <a:srgbClr val="D4D4D4"/>
                </a:solidFill>
                <a:latin typeface="+mj-lt"/>
              </a:rPr>
              <a:t>)</a:t>
            </a:r>
          </a:p>
          <a:p>
            <a:r>
              <a:rPr lang="nn-NO" b="1" dirty="0">
                <a:solidFill>
                  <a:srgbClr val="D4D4D4"/>
                </a:solidFill>
                <a:latin typeface="+mj-lt"/>
              </a:rPr>
              <a:t>{</a:t>
            </a:r>
          </a:p>
          <a:p>
            <a:r>
              <a:rPr lang="nn-NO" b="1" dirty="0">
                <a:solidFill>
                  <a:srgbClr val="D4D4D4"/>
                </a:solidFill>
                <a:latin typeface="+mj-lt"/>
              </a:rPr>
              <a:t>    printf(</a:t>
            </a:r>
            <a:r>
              <a:rPr lang="nn-NO" b="1" dirty="0">
                <a:solidFill>
                  <a:srgbClr val="CE9178"/>
                </a:solidFill>
                <a:latin typeface="+mj-lt"/>
              </a:rPr>
              <a:t>"%d"</a:t>
            </a:r>
            <a:r>
              <a:rPr lang="nn-NO" b="1" dirty="0">
                <a:solidFill>
                  <a:srgbClr val="D4D4D4"/>
                </a:solidFill>
                <a:latin typeface="+mj-lt"/>
              </a:rPr>
              <a:t>,i++);</a:t>
            </a:r>
          </a:p>
          <a:p>
            <a:r>
              <a:rPr lang="nn-NO" b="1" dirty="0">
                <a:solidFill>
                  <a:srgbClr val="D4D4D4"/>
                </a:solidFill>
                <a:latin typeface="+mj-lt"/>
              </a:rPr>
              <a:t>}</a:t>
            </a:r>
          </a:p>
          <a:p>
            <a:endParaRPr lang="nn-NO" b="1" dirty="0">
              <a:solidFill>
                <a:srgbClr val="D4D4D4"/>
              </a:solidFill>
              <a:effectLst/>
              <a:latin typeface="+mj-lt"/>
            </a:endParaRPr>
          </a:p>
        </p:txBody>
      </p:sp>
      <p:cxnSp>
        <p:nvCxnSpPr>
          <p:cNvPr id="5" name="Straight Connector 4">
            <a:extLst>
              <a:ext uri="{FF2B5EF4-FFF2-40B4-BE49-F238E27FC236}">
                <a16:creationId xmlns:a16="http://schemas.microsoft.com/office/drawing/2014/main" xmlns="" id="{9C8B69F7-142A-45A5-8795-C8D78A28F496}"/>
              </a:ext>
            </a:extLst>
          </p:cNvPr>
          <p:cNvCxnSpPr/>
          <p:nvPr/>
        </p:nvCxnSpPr>
        <p:spPr>
          <a:xfrm>
            <a:off x="9109218" y="1428875"/>
            <a:ext cx="0" cy="468000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xmlns="" id="{CE9CF278-0CFC-4F81-B2D4-28505379D37C}"/>
              </a:ext>
            </a:extLst>
          </p:cNvPr>
          <p:cNvSpPr/>
          <p:nvPr/>
        </p:nvSpPr>
        <p:spPr>
          <a:xfrm>
            <a:off x="3116686" y="1429529"/>
            <a:ext cx="2834640" cy="1754326"/>
          </a:xfrm>
          <a:prstGeom prst="rect">
            <a:avLst/>
          </a:prstGeom>
          <a:solidFill>
            <a:schemeClr val="tx1">
              <a:lumMod val="90000"/>
              <a:lumOff val="10000"/>
            </a:schemeClr>
          </a:solidFill>
          <a:ln>
            <a:noFill/>
          </a:ln>
        </p:spPr>
        <p:txBody>
          <a:bodyPr wrap="square">
            <a:spAutoFit/>
          </a:bodyPr>
          <a:lstStyle/>
          <a:p>
            <a:r>
              <a:rPr lang="nn-NO" b="1" dirty="0">
                <a:solidFill>
                  <a:srgbClr val="569CD6"/>
                </a:solidFill>
                <a:latin typeface="+mj-lt"/>
              </a:rPr>
              <a:t>int</a:t>
            </a:r>
            <a:r>
              <a:rPr lang="nn-NO" b="1" dirty="0">
                <a:solidFill>
                  <a:srgbClr val="D4D4D4"/>
                </a:solidFill>
                <a:latin typeface="+mj-lt"/>
              </a:rPr>
              <a:t> i;</a:t>
            </a:r>
          </a:p>
          <a:p>
            <a:r>
              <a:rPr lang="nn-NO" b="1" dirty="0">
                <a:solidFill>
                  <a:srgbClr val="569CD6"/>
                </a:solidFill>
                <a:latin typeface="+mj-lt"/>
              </a:rPr>
              <a:t>for</a:t>
            </a:r>
            <a:r>
              <a:rPr lang="nn-NO" b="1" dirty="0">
                <a:solidFill>
                  <a:srgbClr val="D4D4D4"/>
                </a:solidFill>
                <a:latin typeface="+mj-lt"/>
              </a:rPr>
              <a:t>(i=</a:t>
            </a:r>
            <a:r>
              <a:rPr lang="nn-NO" b="1" dirty="0">
                <a:solidFill>
                  <a:srgbClr val="B5CEA8"/>
                </a:solidFill>
                <a:latin typeface="+mj-lt"/>
              </a:rPr>
              <a:t>1</a:t>
            </a:r>
            <a:r>
              <a:rPr lang="nn-NO" b="1" dirty="0">
                <a:solidFill>
                  <a:srgbClr val="D4D4D4"/>
                </a:solidFill>
                <a:latin typeface="+mj-lt"/>
              </a:rPr>
              <a:t>;i&lt;=</a:t>
            </a:r>
            <a:r>
              <a:rPr lang="nn-NO" b="1" dirty="0">
                <a:solidFill>
                  <a:srgbClr val="B5CEA8"/>
                </a:solidFill>
                <a:latin typeface="+mj-lt"/>
              </a:rPr>
              <a:t>10</a:t>
            </a:r>
            <a:r>
              <a:rPr lang="nn-NO" b="1" dirty="0">
                <a:solidFill>
                  <a:srgbClr val="D4D4D4"/>
                </a:solidFill>
                <a:latin typeface="+mj-lt"/>
              </a:rPr>
              <a:t>;i++)</a:t>
            </a:r>
          </a:p>
          <a:p>
            <a:r>
              <a:rPr lang="nn-NO" b="1" dirty="0">
                <a:solidFill>
                  <a:srgbClr val="D4D4D4"/>
                </a:solidFill>
                <a:latin typeface="+mj-lt"/>
              </a:rPr>
              <a:t>{</a:t>
            </a:r>
          </a:p>
          <a:p>
            <a:r>
              <a:rPr lang="nn-NO" b="1" dirty="0">
                <a:solidFill>
                  <a:srgbClr val="D4D4D4"/>
                </a:solidFill>
                <a:latin typeface="+mj-lt"/>
              </a:rPr>
              <a:t>    printf(</a:t>
            </a:r>
            <a:r>
              <a:rPr lang="nn-NO" b="1" dirty="0">
                <a:solidFill>
                  <a:srgbClr val="CE9178"/>
                </a:solidFill>
                <a:latin typeface="+mj-lt"/>
              </a:rPr>
              <a:t>"%d"</a:t>
            </a:r>
            <a:r>
              <a:rPr lang="nn-NO" b="1" dirty="0">
                <a:solidFill>
                  <a:srgbClr val="D4D4D4"/>
                </a:solidFill>
                <a:latin typeface="+mj-lt"/>
              </a:rPr>
              <a:t>,i);</a:t>
            </a:r>
          </a:p>
          <a:p>
            <a:r>
              <a:rPr lang="nn-NO" b="1" dirty="0">
                <a:solidFill>
                  <a:srgbClr val="D4D4D4"/>
                </a:solidFill>
                <a:latin typeface="+mj-lt"/>
              </a:rPr>
              <a:t>}</a:t>
            </a:r>
          </a:p>
          <a:p>
            <a:endParaRPr lang="nn-NO" b="1" dirty="0">
              <a:solidFill>
                <a:srgbClr val="D4D4D4"/>
              </a:solidFill>
              <a:effectLst/>
              <a:latin typeface="+mj-lt"/>
            </a:endParaRPr>
          </a:p>
        </p:txBody>
      </p:sp>
      <p:cxnSp>
        <p:nvCxnSpPr>
          <p:cNvPr id="7" name="Straight Connector 6">
            <a:extLst>
              <a:ext uri="{FF2B5EF4-FFF2-40B4-BE49-F238E27FC236}">
                <a16:creationId xmlns:a16="http://schemas.microsoft.com/office/drawing/2014/main" xmlns="" id="{9C8B69F7-142A-45A5-8795-C8D78A28F496}"/>
              </a:ext>
            </a:extLst>
          </p:cNvPr>
          <p:cNvCxnSpPr/>
          <p:nvPr/>
        </p:nvCxnSpPr>
        <p:spPr>
          <a:xfrm>
            <a:off x="6044799" y="1428875"/>
            <a:ext cx="0" cy="468000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xmlns="" id="{CE9CF278-0CFC-4F81-B2D4-28505379D37C}"/>
              </a:ext>
            </a:extLst>
          </p:cNvPr>
          <p:cNvSpPr/>
          <p:nvPr/>
        </p:nvSpPr>
        <p:spPr>
          <a:xfrm>
            <a:off x="6150354" y="1428875"/>
            <a:ext cx="2834640" cy="1754326"/>
          </a:xfrm>
          <a:prstGeom prst="rect">
            <a:avLst/>
          </a:prstGeom>
          <a:solidFill>
            <a:schemeClr val="tx1">
              <a:lumMod val="90000"/>
              <a:lumOff val="10000"/>
            </a:schemeClr>
          </a:solidFill>
          <a:ln>
            <a:noFill/>
          </a:ln>
        </p:spPr>
        <p:txBody>
          <a:bodyPr wrap="square">
            <a:spAutoFit/>
          </a:bodyPr>
          <a:lstStyle/>
          <a:p>
            <a:r>
              <a:rPr lang="en-US" b="1" dirty="0" err="1">
                <a:solidFill>
                  <a:srgbClr val="569CD6"/>
                </a:solidFill>
                <a:latin typeface="+mj-lt"/>
              </a:rPr>
              <a:t>int</a:t>
            </a:r>
            <a:r>
              <a:rPr lang="en-US" b="1" dirty="0">
                <a:solidFill>
                  <a:srgbClr val="D4D4D4"/>
                </a:solidFill>
                <a:latin typeface="+mj-lt"/>
              </a:rPr>
              <a:t> </a:t>
            </a:r>
            <a:r>
              <a:rPr lang="en-US" b="1" dirty="0" err="1">
                <a:solidFill>
                  <a:srgbClr val="D4D4D4"/>
                </a:solidFill>
                <a:latin typeface="+mj-lt"/>
              </a:rPr>
              <a:t>i</a:t>
            </a:r>
            <a:r>
              <a:rPr lang="en-US" b="1" dirty="0">
                <a:solidFill>
                  <a:srgbClr val="D4D4D4"/>
                </a:solidFill>
                <a:latin typeface="+mj-lt"/>
              </a:rPr>
              <a:t>=</a:t>
            </a:r>
            <a:r>
              <a:rPr lang="en-US" b="1" dirty="0">
                <a:solidFill>
                  <a:srgbClr val="B5CEA8"/>
                </a:solidFill>
                <a:latin typeface="+mj-lt"/>
              </a:rPr>
              <a:t>1</a:t>
            </a:r>
            <a:r>
              <a:rPr lang="en-US" b="1" dirty="0">
                <a:solidFill>
                  <a:srgbClr val="D4D4D4"/>
                </a:solidFill>
                <a:latin typeface="+mj-lt"/>
              </a:rPr>
              <a:t>;</a:t>
            </a:r>
          </a:p>
          <a:p>
            <a:r>
              <a:rPr lang="en-US" b="1" dirty="0">
                <a:solidFill>
                  <a:srgbClr val="569CD6"/>
                </a:solidFill>
                <a:latin typeface="+mj-lt"/>
              </a:rPr>
              <a:t>do</a:t>
            </a:r>
            <a:endParaRPr lang="en-US" b="1" dirty="0">
              <a:solidFill>
                <a:srgbClr val="D4D4D4"/>
              </a:solidFill>
              <a:latin typeface="+mj-lt"/>
            </a:endParaRPr>
          </a:p>
          <a:p>
            <a:r>
              <a:rPr lang="en-US" b="1" dirty="0">
                <a:solidFill>
                  <a:srgbClr val="D4D4D4"/>
                </a:solidFill>
                <a:latin typeface="+mj-lt"/>
              </a:rPr>
              <a:t>{</a:t>
            </a:r>
          </a:p>
          <a:p>
            <a:r>
              <a:rPr lang="en-US" b="1" dirty="0">
                <a:solidFill>
                  <a:srgbClr val="D4D4D4"/>
                </a:solidFill>
                <a:latin typeface="+mj-lt"/>
              </a:rPr>
              <a:t>    </a:t>
            </a:r>
            <a:r>
              <a:rPr lang="en-US" b="1" dirty="0" err="1">
                <a:solidFill>
                  <a:srgbClr val="D4D4D4"/>
                </a:solidFill>
                <a:latin typeface="+mj-lt"/>
              </a:rPr>
              <a:t>printf</a:t>
            </a:r>
            <a:r>
              <a:rPr lang="en-US" b="1" dirty="0">
                <a:solidFill>
                  <a:srgbClr val="D4D4D4"/>
                </a:solidFill>
                <a:latin typeface="+mj-lt"/>
              </a:rPr>
              <a:t>(</a:t>
            </a:r>
            <a:r>
              <a:rPr lang="en-US" b="1" dirty="0">
                <a:solidFill>
                  <a:srgbClr val="CE9178"/>
                </a:solidFill>
                <a:latin typeface="+mj-lt"/>
              </a:rPr>
              <a:t>"%d"</a:t>
            </a:r>
            <a:r>
              <a:rPr lang="en-US" b="1" dirty="0">
                <a:solidFill>
                  <a:srgbClr val="D4D4D4"/>
                </a:solidFill>
                <a:latin typeface="+mj-lt"/>
              </a:rPr>
              <a:t>,</a:t>
            </a:r>
            <a:r>
              <a:rPr lang="en-US" b="1" dirty="0" err="1">
                <a:solidFill>
                  <a:srgbClr val="D4D4D4"/>
                </a:solidFill>
                <a:latin typeface="+mj-lt"/>
              </a:rPr>
              <a:t>i</a:t>
            </a:r>
            <a:r>
              <a:rPr lang="en-US" b="1" dirty="0">
                <a:solidFill>
                  <a:srgbClr val="D4D4D4"/>
                </a:solidFill>
                <a:latin typeface="+mj-lt"/>
              </a:rPr>
              <a:t>++);</a:t>
            </a:r>
          </a:p>
          <a:p>
            <a:r>
              <a:rPr lang="en-US" b="1" dirty="0">
                <a:solidFill>
                  <a:srgbClr val="D4D4D4"/>
                </a:solidFill>
                <a:latin typeface="+mj-lt"/>
              </a:rPr>
              <a:t>}</a:t>
            </a:r>
          </a:p>
          <a:p>
            <a:r>
              <a:rPr lang="en-US" b="1" dirty="0">
                <a:solidFill>
                  <a:srgbClr val="569CD6"/>
                </a:solidFill>
                <a:latin typeface="+mj-lt"/>
              </a:rPr>
              <a:t>while</a:t>
            </a:r>
            <a:r>
              <a:rPr lang="en-US" b="1" dirty="0">
                <a:solidFill>
                  <a:srgbClr val="D4D4D4"/>
                </a:solidFill>
                <a:latin typeface="+mj-lt"/>
              </a:rPr>
              <a:t>(</a:t>
            </a:r>
            <a:r>
              <a:rPr lang="en-US" b="1" dirty="0" err="1">
                <a:solidFill>
                  <a:srgbClr val="D4D4D4"/>
                </a:solidFill>
                <a:latin typeface="+mj-lt"/>
              </a:rPr>
              <a:t>i</a:t>
            </a:r>
            <a:r>
              <a:rPr lang="en-US" b="1" dirty="0">
                <a:solidFill>
                  <a:srgbClr val="D4D4D4"/>
                </a:solidFill>
                <a:latin typeface="+mj-lt"/>
              </a:rPr>
              <a:t>&lt;=</a:t>
            </a:r>
            <a:r>
              <a:rPr lang="en-US" b="1" dirty="0">
                <a:solidFill>
                  <a:srgbClr val="B5CEA8"/>
                </a:solidFill>
                <a:latin typeface="+mj-lt"/>
              </a:rPr>
              <a:t>10</a:t>
            </a:r>
            <a:r>
              <a:rPr lang="en-US" b="1" dirty="0">
                <a:solidFill>
                  <a:srgbClr val="D4D4D4"/>
                </a:solidFill>
                <a:latin typeface="+mj-lt"/>
              </a:rPr>
              <a:t>);</a:t>
            </a:r>
          </a:p>
        </p:txBody>
      </p:sp>
      <p:sp>
        <p:nvSpPr>
          <p:cNvPr id="9" name="Rectangle: Top Corners Rounded 6">
            <a:extLst>
              <a:ext uri="{FF2B5EF4-FFF2-40B4-BE49-F238E27FC236}">
                <a16:creationId xmlns:a16="http://schemas.microsoft.com/office/drawing/2014/main" xmlns="" id="{7DE2E865-9E82-412F-B6BA-A643E4B60DC8}"/>
              </a:ext>
            </a:extLst>
          </p:cNvPr>
          <p:cNvSpPr/>
          <p:nvPr/>
        </p:nvSpPr>
        <p:spPr>
          <a:xfrm>
            <a:off x="195081" y="1099691"/>
            <a:ext cx="195568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Entry Control Loop</a:t>
            </a:r>
          </a:p>
        </p:txBody>
      </p:sp>
      <p:sp>
        <p:nvSpPr>
          <p:cNvPr id="10" name="Rectangle: Top Corners Rounded 6">
            <a:extLst>
              <a:ext uri="{FF2B5EF4-FFF2-40B4-BE49-F238E27FC236}">
                <a16:creationId xmlns:a16="http://schemas.microsoft.com/office/drawing/2014/main" xmlns="" id="{7DE2E865-9E82-412F-B6BA-A643E4B60DC8}"/>
              </a:ext>
            </a:extLst>
          </p:cNvPr>
          <p:cNvSpPr/>
          <p:nvPr/>
        </p:nvSpPr>
        <p:spPr>
          <a:xfrm>
            <a:off x="3116686" y="1100345"/>
            <a:ext cx="195568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Entry Control Loop</a:t>
            </a:r>
          </a:p>
        </p:txBody>
      </p:sp>
      <p:sp>
        <p:nvSpPr>
          <p:cNvPr id="11" name="Rectangle: Top Corners Rounded 6">
            <a:extLst>
              <a:ext uri="{FF2B5EF4-FFF2-40B4-BE49-F238E27FC236}">
                <a16:creationId xmlns:a16="http://schemas.microsoft.com/office/drawing/2014/main" xmlns="" id="{7DE2E865-9E82-412F-B6BA-A643E4B60DC8}"/>
              </a:ext>
            </a:extLst>
          </p:cNvPr>
          <p:cNvSpPr/>
          <p:nvPr/>
        </p:nvSpPr>
        <p:spPr>
          <a:xfrm>
            <a:off x="6150354" y="1099691"/>
            <a:ext cx="195568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Exit Control Loop</a:t>
            </a:r>
          </a:p>
        </p:txBody>
      </p:sp>
      <p:sp>
        <p:nvSpPr>
          <p:cNvPr id="12" name="Rectangle 11">
            <a:extLst>
              <a:ext uri="{FF2B5EF4-FFF2-40B4-BE49-F238E27FC236}">
                <a16:creationId xmlns:a16="http://schemas.microsoft.com/office/drawing/2014/main" xmlns="" id="{CE9CF278-0CFC-4F81-B2D4-28505379D37C}"/>
              </a:ext>
            </a:extLst>
          </p:cNvPr>
          <p:cNvSpPr/>
          <p:nvPr/>
        </p:nvSpPr>
        <p:spPr>
          <a:xfrm>
            <a:off x="9241449" y="1428875"/>
            <a:ext cx="2834640" cy="1754326"/>
          </a:xfrm>
          <a:prstGeom prst="rect">
            <a:avLst/>
          </a:prstGeom>
          <a:solidFill>
            <a:schemeClr val="tx1">
              <a:lumMod val="90000"/>
              <a:lumOff val="10000"/>
            </a:schemeClr>
          </a:solidFill>
          <a:ln>
            <a:noFill/>
          </a:ln>
        </p:spPr>
        <p:txBody>
          <a:bodyPr wrap="square">
            <a:spAutoFit/>
          </a:bodyPr>
          <a:lstStyle/>
          <a:p>
            <a:r>
              <a:rPr lang="en-US" b="1" dirty="0" err="1">
                <a:solidFill>
                  <a:srgbClr val="569CD6"/>
                </a:solidFill>
                <a:latin typeface="+mj-lt"/>
              </a:rPr>
              <a:t>int</a:t>
            </a:r>
            <a:r>
              <a:rPr lang="en-US" b="1" dirty="0">
                <a:solidFill>
                  <a:srgbClr val="D4D4D4"/>
                </a:solidFill>
                <a:latin typeface="+mj-lt"/>
              </a:rPr>
              <a:t> </a:t>
            </a:r>
            <a:r>
              <a:rPr lang="en-US" b="1" dirty="0" err="1">
                <a:solidFill>
                  <a:srgbClr val="D4D4D4"/>
                </a:solidFill>
                <a:latin typeface="+mj-lt"/>
              </a:rPr>
              <a:t>i</a:t>
            </a:r>
            <a:r>
              <a:rPr lang="en-US" b="1" dirty="0">
                <a:solidFill>
                  <a:srgbClr val="D4D4D4"/>
                </a:solidFill>
                <a:latin typeface="+mj-lt"/>
              </a:rPr>
              <a:t>=</a:t>
            </a:r>
            <a:r>
              <a:rPr lang="en-US" b="1" dirty="0">
                <a:solidFill>
                  <a:srgbClr val="B5CEA8"/>
                </a:solidFill>
                <a:latin typeface="+mj-lt"/>
              </a:rPr>
              <a:t>1</a:t>
            </a:r>
            <a:r>
              <a:rPr lang="en-US" b="1" dirty="0">
                <a:solidFill>
                  <a:srgbClr val="D4D4D4"/>
                </a:solidFill>
                <a:latin typeface="+mj-lt"/>
              </a:rPr>
              <a:t>;</a:t>
            </a:r>
          </a:p>
          <a:p>
            <a:r>
              <a:rPr lang="en-US" b="1" dirty="0">
                <a:solidFill>
                  <a:srgbClr val="D4D4D4"/>
                </a:solidFill>
                <a:latin typeface="+mj-lt"/>
              </a:rPr>
              <a:t>   </a:t>
            </a:r>
            <a:r>
              <a:rPr lang="en-US" b="1" dirty="0" err="1">
                <a:solidFill>
                  <a:srgbClr val="D4D4D4"/>
                </a:solidFill>
                <a:latin typeface="+mj-lt"/>
              </a:rPr>
              <a:t>labelprint</a:t>
            </a:r>
            <a:r>
              <a:rPr lang="en-US" b="1" dirty="0">
                <a:solidFill>
                  <a:srgbClr val="D4D4D4"/>
                </a:solidFill>
                <a:latin typeface="+mj-lt"/>
              </a:rPr>
              <a:t>:</a:t>
            </a:r>
          </a:p>
          <a:p>
            <a:r>
              <a:rPr lang="en-US" b="1" dirty="0">
                <a:solidFill>
                  <a:srgbClr val="D4D4D4"/>
                </a:solidFill>
                <a:latin typeface="+mj-lt"/>
              </a:rPr>
              <a:t>    </a:t>
            </a:r>
            <a:r>
              <a:rPr lang="en-US" b="1" dirty="0" err="1">
                <a:solidFill>
                  <a:srgbClr val="D4D4D4"/>
                </a:solidFill>
                <a:latin typeface="+mj-lt"/>
              </a:rPr>
              <a:t>printf</a:t>
            </a:r>
            <a:r>
              <a:rPr lang="en-US" b="1" dirty="0">
                <a:solidFill>
                  <a:srgbClr val="D4D4D4"/>
                </a:solidFill>
                <a:latin typeface="+mj-lt"/>
              </a:rPr>
              <a:t>(</a:t>
            </a:r>
            <a:r>
              <a:rPr lang="en-US" b="1" dirty="0">
                <a:solidFill>
                  <a:srgbClr val="CE9178"/>
                </a:solidFill>
                <a:latin typeface="+mj-lt"/>
              </a:rPr>
              <a:t>"%d"</a:t>
            </a:r>
            <a:r>
              <a:rPr lang="en-US" b="1" dirty="0">
                <a:solidFill>
                  <a:srgbClr val="D4D4D4"/>
                </a:solidFill>
                <a:latin typeface="+mj-lt"/>
              </a:rPr>
              <a:t>,</a:t>
            </a:r>
            <a:r>
              <a:rPr lang="en-US" b="1" dirty="0" err="1">
                <a:solidFill>
                  <a:srgbClr val="D4D4D4"/>
                </a:solidFill>
                <a:latin typeface="+mj-lt"/>
              </a:rPr>
              <a:t>i</a:t>
            </a:r>
            <a:r>
              <a:rPr lang="en-US" b="1" dirty="0">
                <a:solidFill>
                  <a:srgbClr val="D4D4D4"/>
                </a:solidFill>
                <a:latin typeface="+mj-lt"/>
              </a:rPr>
              <a:t>++);</a:t>
            </a:r>
          </a:p>
          <a:p>
            <a:r>
              <a:rPr lang="en-US" b="1" dirty="0">
                <a:solidFill>
                  <a:srgbClr val="D4D4D4"/>
                </a:solidFill>
                <a:latin typeface="+mj-lt"/>
              </a:rPr>
              <a:t>   </a:t>
            </a:r>
            <a:r>
              <a:rPr lang="en-US" b="1" dirty="0">
                <a:solidFill>
                  <a:srgbClr val="569CD6"/>
                </a:solidFill>
                <a:latin typeface="+mj-lt"/>
              </a:rPr>
              <a:t>if</a:t>
            </a:r>
            <a:r>
              <a:rPr lang="en-US" b="1" dirty="0">
                <a:solidFill>
                  <a:srgbClr val="D4D4D4"/>
                </a:solidFill>
                <a:latin typeface="+mj-lt"/>
              </a:rPr>
              <a:t>(</a:t>
            </a:r>
            <a:r>
              <a:rPr lang="en-US" b="1" dirty="0" err="1">
                <a:solidFill>
                  <a:srgbClr val="D4D4D4"/>
                </a:solidFill>
                <a:latin typeface="+mj-lt"/>
              </a:rPr>
              <a:t>i</a:t>
            </a:r>
            <a:r>
              <a:rPr lang="en-US" b="1" dirty="0">
                <a:solidFill>
                  <a:srgbClr val="D4D4D4"/>
                </a:solidFill>
                <a:latin typeface="+mj-lt"/>
              </a:rPr>
              <a:t>&lt;=</a:t>
            </a:r>
            <a:r>
              <a:rPr lang="en-US" b="1" dirty="0">
                <a:solidFill>
                  <a:srgbClr val="B5CEA8"/>
                </a:solidFill>
                <a:latin typeface="+mj-lt"/>
              </a:rPr>
              <a:t>10</a:t>
            </a:r>
            <a:r>
              <a:rPr lang="en-US" b="1" dirty="0">
                <a:solidFill>
                  <a:srgbClr val="D4D4D4"/>
                </a:solidFill>
                <a:latin typeface="+mj-lt"/>
              </a:rPr>
              <a:t>)</a:t>
            </a:r>
          </a:p>
          <a:p>
            <a:r>
              <a:rPr lang="en-US" b="1" dirty="0">
                <a:solidFill>
                  <a:srgbClr val="D4D4D4"/>
                </a:solidFill>
                <a:latin typeface="+mj-lt"/>
              </a:rPr>
              <a:t>     </a:t>
            </a:r>
            <a:r>
              <a:rPr lang="en-US" b="1" dirty="0" err="1">
                <a:solidFill>
                  <a:srgbClr val="569CD6"/>
                </a:solidFill>
                <a:latin typeface="+mj-lt"/>
              </a:rPr>
              <a:t>goto</a:t>
            </a:r>
            <a:r>
              <a:rPr lang="en-US" b="1" dirty="0">
                <a:solidFill>
                  <a:srgbClr val="D4D4D4"/>
                </a:solidFill>
                <a:latin typeface="+mj-lt"/>
              </a:rPr>
              <a:t> </a:t>
            </a:r>
            <a:r>
              <a:rPr lang="en-US" b="1" dirty="0" err="1">
                <a:solidFill>
                  <a:srgbClr val="D4D4D4"/>
                </a:solidFill>
                <a:latin typeface="+mj-lt"/>
              </a:rPr>
              <a:t>labelprint</a:t>
            </a:r>
            <a:r>
              <a:rPr lang="en-US" b="1" dirty="0">
                <a:solidFill>
                  <a:srgbClr val="D4D4D4"/>
                </a:solidFill>
                <a:latin typeface="+mj-lt"/>
              </a:rPr>
              <a:t>;</a:t>
            </a:r>
          </a:p>
          <a:p>
            <a:endParaRPr lang="en-US" b="1" dirty="0">
              <a:solidFill>
                <a:srgbClr val="D4D4D4"/>
              </a:solidFill>
              <a:effectLst/>
              <a:latin typeface="+mj-lt"/>
            </a:endParaRPr>
          </a:p>
        </p:txBody>
      </p:sp>
      <p:sp>
        <p:nvSpPr>
          <p:cNvPr id="13" name="Rectangle: Top Corners Rounded 6">
            <a:extLst>
              <a:ext uri="{FF2B5EF4-FFF2-40B4-BE49-F238E27FC236}">
                <a16:creationId xmlns:a16="http://schemas.microsoft.com/office/drawing/2014/main" xmlns="" id="{7DE2E865-9E82-412F-B6BA-A643E4B60DC8}"/>
              </a:ext>
            </a:extLst>
          </p:cNvPr>
          <p:cNvSpPr/>
          <p:nvPr/>
        </p:nvSpPr>
        <p:spPr>
          <a:xfrm>
            <a:off x="9241450" y="1099691"/>
            <a:ext cx="1396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Virtual Loop</a:t>
            </a:r>
          </a:p>
        </p:txBody>
      </p:sp>
      <p:grpSp>
        <p:nvGrpSpPr>
          <p:cNvPr id="15" name="Group 14"/>
          <p:cNvGrpSpPr/>
          <p:nvPr/>
        </p:nvGrpSpPr>
        <p:grpSpPr>
          <a:xfrm>
            <a:off x="1779579" y="3709238"/>
            <a:ext cx="2995682" cy="2147217"/>
            <a:chOff x="1701730" y="3635044"/>
            <a:chExt cx="2995682" cy="2147217"/>
          </a:xfrm>
        </p:grpSpPr>
        <p:cxnSp>
          <p:nvCxnSpPr>
            <p:cNvPr id="16" name="Straight Arrow Connector 15">
              <a:extLst>
                <a:ext uri="{FF2B5EF4-FFF2-40B4-BE49-F238E27FC236}">
                  <a16:creationId xmlns:a16="http://schemas.microsoft.com/office/drawing/2014/main" xmlns="" id="{410FE9DF-0E2C-4EC9-8B2D-3D10F318B8ED}"/>
                </a:ext>
              </a:extLst>
            </p:cNvPr>
            <p:cNvCxnSpPr/>
            <p:nvPr/>
          </p:nvCxnSpPr>
          <p:spPr>
            <a:xfrm>
              <a:off x="2967768" y="3635044"/>
              <a:ext cx="3" cy="365760"/>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Flowchart: Decision 16">
              <a:extLst>
                <a:ext uri="{FF2B5EF4-FFF2-40B4-BE49-F238E27FC236}">
                  <a16:creationId xmlns:a16="http://schemas.microsoft.com/office/drawing/2014/main" xmlns="" id="{C22ED188-DA07-4BB6-9865-1F9706823EF6}"/>
                </a:ext>
              </a:extLst>
            </p:cNvPr>
            <p:cNvSpPr/>
            <p:nvPr/>
          </p:nvSpPr>
          <p:spPr>
            <a:xfrm>
              <a:off x="1701730" y="4027267"/>
              <a:ext cx="2560320" cy="64008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condition</a:t>
              </a:r>
            </a:p>
          </p:txBody>
        </p:sp>
        <p:cxnSp>
          <p:nvCxnSpPr>
            <p:cNvPr id="18" name="Straight Arrow Connector 17">
              <a:extLst>
                <a:ext uri="{FF2B5EF4-FFF2-40B4-BE49-F238E27FC236}">
                  <a16:creationId xmlns:a16="http://schemas.microsoft.com/office/drawing/2014/main" xmlns="" id="{410FE9DF-0E2C-4EC9-8B2D-3D10F318B8ED}"/>
                </a:ext>
              </a:extLst>
            </p:cNvPr>
            <p:cNvCxnSpPr/>
            <p:nvPr/>
          </p:nvCxnSpPr>
          <p:spPr>
            <a:xfrm>
              <a:off x="2967768" y="4660212"/>
              <a:ext cx="3" cy="365760"/>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Flowchart: Process 18">
              <a:extLst>
                <a:ext uri="{FF2B5EF4-FFF2-40B4-BE49-F238E27FC236}">
                  <a16:creationId xmlns:a16="http://schemas.microsoft.com/office/drawing/2014/main" xmlns="" id="{E96D584B-953E-4C48-A881-B5C5FE71E9BA}"/>
                </a:ext>
              </a:extLst>
            </p:cNvPr>
            <p:cNvSpPr/>
            <p:nvPr/>
          </p:nvSpPr>
          <p:spPr>
            <a:xfrm>
              <a:off x="2236248" y="5028256"/>
              <a:ext cx="1463040" cy="365760"/>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Loop Body</a:t>
              </a:r>
            </a:p>
          </p:txBody>
        </p:sp>
        <p:sp>
          <p:nvSpPr>
            <p:cNvPr id="20" name="TextBox 19">
              <a:extLst>
                <a:ext uri="{FF2B5EF4-FFF2-40B4-BE49-F238E27FC236}">
                  <a16:creationId xmlns:a16="http://schemas.microsoft.com/office/drawing/2014/main" xmlns="" id="{3E6E08FC-9D51-492D-8734-D750C0385B65}"/>
                </a:ext>
              </a:extLst>
            </p:cNvPr>
            <p:cNvSpPr txBox="1"/>
            <p:nvPr/>
          </p:nvSpPr>
          <p:spPr>
            <a:xfrm>
              <a:off x="2204847" y="4605048"/>
              <a:ext cx="639919" cy="400110"/>
            </a:xfrm>
            <a:prstGeom prst="rect">
              <a:avLst/>
            </a:prstGeom>
            <a:noFill/>
          </p:spPr>
          <p:txBody>
            <a:bodyPr wrap="none" rtlCol="0">
              <a:spAutoFit/>
            </a:bodyPr>
            <a:lstStyle/>
            <a:p>
              <a:r>
                <a:rPr lang="en-US" sz="2000" dirty="0"/>
                <a:t>True</a:t>
              </a:r>
            </a:p>
          </p:txBody>
        </p:sp>
        <p:cxnSp>
          <p:nvCxnSpPr>
            <p:cNvPr id="21" name="Elbow Connector 20"/>
            <p:cNvCxnSpPr>
              <a:stCxn id="19" idx="1"/>
              <a:endCxn id="17" idx="1"/>
            </p:cNvCxnSpPr>
            <p:nvPr/>
          </p:nvCxnSpPr>
          <p:spPr>
            <a:xfrm rot="10800000">
              <a:off x="1701730" y="4347308"/>
              <a:ext cx="534518" cy="863829"/>
            </a:xfrm>
            <a:prstGeom prst="bentConnector3">
              <a:avLst>
                <a:gd name="adj1" fmla="val 142768"/>
              </a:avLst>
            </a:prstGeom>
            <a:ln w="19050">
              <a:solidFill>
                <a:srgbClr val="F9A825"/>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7" idx="3"/>
            </p:cNvCxnSpPr>
            <p:nvPr/>
          </p:nvCxnSpPr>
          <p:spPr>
            <a:xfrm flipH="1">
              <a:off x="2965620" y="4347307"/>
              <a:ext cx="1296430" cy="1434954"/>
            </a:xfrm>
            <a:prstGeom prst="bentConnector4">
              <a:avLst>
                <a:gd name="adj1" fmla="val -17633"/>
                <a:gd name="adj2" fmla="val 8372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xmlns="" id="{81EDC37D-B6D9-44BE-951B-44220334B88E}"/>
                </a:ext>
              </a:extLst>
            </p:cNvPr>
            <p:cNvSpPr txBox="1"/>
            <p:nvPr/>
          </p:nvSpPr>
          <p:spPr>
            <a:xfrm>
              <a:off x="3961185" y="3878345"/>
              <a:ext cx="736227" cy="400110"/>
            </a:xfrm>
            <a:prstGeom prst="rect">
              <a:avLst/>
            </a:prstGeom>
            <a:noFill/>
          </p:spPr>
          <p:txBody>
            <a:bodyPr wrap="none" rtlCol="0">
              <a:spAutoFit/>
            </a:bodyPr>
            <a:lstStyle/>
            <a:p>
              <a:r>
                <a:rPr lang="en-US" sz="2000" dirty="0"/>
                <a:t>False</a:t>
              </a:r>
            </a:p>
          </p:txBody>
        </p:sp>
      </p:grpSp>
      <p:grpSp>
        <p:nvGrpSpPr>
          <p:cNvPr id="24" name="Group 23"/>
          <p:cNvGrpSpPr/>
          <p:nvPr/>
        </p:nvGrpSpPr>
        <p:grpSpPr>
          <a:xfrm>
            <a:off x="6279810" y="3635044"/>
            <a:ext cx="2611239" cy="2415808"/>
            <a:chOff x="6279810" y="3635044"/>
            <a:chExt cx="2611239" cy="2415808"/>
          </a:xfrm>
        </p:grpSpPr>
        <p:cxnSp>
          <p:nvCxnSpPr>
            <p:cNvPr id="25" name="Straight Arrow Connector 24">
              <a:extLst>
                <a:ext uri="{FF2B5EF4-FFF2-40B4-BE49-F238E27FC236}">
                  <a16:creationId xmlns:a16="http://schemas.microsoft.com/office/drawing/2014/main" xmlns="" id="{410FE9DF-0E2C-4EC9-8B2D-3D10F318B8ED}"/>
                </a:ext>
              </a:extLst>
            </p:cNvPr>
            <p:cNvCxnSpPr/>
            <p:nvPr/>
          </p:nvCxnSpPr>
          <p:spPr>
            <a:xfrm>
              <a:off x="7568259" y="3635044"/>
              <a:ext cx="3" cy="365760"/>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Flowchart: Decision 25">
              <a:extLst>
                <a:ext uri="{FF2B5EF4-FFF2-40B4-BE49-F238E27FC236}">
                  <a16:creationId xmlns:a16="http://schemas.microsoft.com/office/drawing/2014/main" xmlns="" id="{C22ED188-DA07-4BB6-9865-1F9706823EF6}"/>
                </a:ext>
              </a:extLst>
            </p:cNvPr>
            <p:cNvSpPr/>
            <p:nvPr/>
          </p:nvSpPr>
          <p:spPr>
            <a:xfrm>
              <a:off x="6521521" y="4782847"/>
              <a:ext cx="2101449" cy="64008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condition</a:t>
              </a:r>
            </a:p>
          </p:txBody>
        </p:sp>
        <p:cxnSp>
          <p:nvCxnSpPr>
            <p:cNvPr id="27" name="Straight Arrow Connector 26">
              <a:extLst>
                <a:ext uri="{FF2B5EF4-FFF2-40B4-BE49-F238E27FC236}">
                  <a16:creationId xmlns:a16="http://schemas.microsoft.com/office/drawing/2014/main" xmlns="" id="{410FE9DF-0E2C-4EC9-8B2D-3D10F318B8ED}"/>
                </a:ext>
              </a:extLst>
            </p:cNvPr>
            <p:cNvCxnSpPr/>
            <p:nvPr/>
          </p:nvCxnSpPr>
          <p:spPr>
            <a:xfrm>
              <a:off x="7568259" y="4409355"/>
              <a:ext cx="3" cy="365760"/>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Flowchart: Process 27">
              <a:extLst>
                <a:ext uri="{FF2B5EF4-FFF2-40B4-BE49-F238E27FC236}">
                  <a16:creationId xmlns:a16="http://schemas.microsoft.com/office/drawing/2014/main" xmlns="" id="{E96D584B-953E-4C48-A881-B5C5FE71E9BA}"/>
                </a:ext>
              </a:extLst>
            </p:cNvPr>
            <p:cNvSpPr/>
            <p:nvPr/>
          </p:nvSpPr>
          <p:spPr>
            <a:xfrm>
              <a:off x="6836740" y="4041173"/>
              <a:ext cx="1463040" cy="365760"/>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Loop Body</a:t>
              </a:r>
            </a:p>
          </p:txBody>
        </p:sp>
        <p:sp>
          <p:nvSpPr>
            <p:cNvPr id="29" name="TextBox 28">
              <a:extLst>
                <a:ext uri="{FF2B5EF4-FFF2-40B4-BE49-F238E27FC236}">
                  <a16:creationId xmlns:a16="http://schemas.microsoft.com/office/drawing/2014/main" xmlns="" id="{3E6E08FC-9D51-492D-8734-D750C0385B65}"/>
                </a:ext>
              </a:extLst>
            </p:cNvPr>
            <p:cNvSpPr txBox="1"/>
            <p:nvPr/>
          </p:nvSpPr>
          <p:spPr>
            <a:xfrm>
              <a:off x="6279810" y="4638793"/>
              <a:ext cx="639919" cy="400110"/>
            </a:xfrm>
            <a:prstGeom prst="rect">
              <a:avLst/>
            </a:prstGeom>
            <a:noFill/>
          </p:spPr>
          <p:txBody>
            <a:bodyPr wrap="none" rtlCol="0">
              <a:spAutoFit/>
            </a:bodyPr>
            <a:lstStyle/>
            <a:p>
              <a:r>
                <a:rPr lang="en-US" sz="2000" dirty="0"/>
                <a:t>True</a:t>
              </a:r>
            </a:p>
          </p:txBody>
        </p:sp>
        <p:sp>
          <p:nvSpPr>
            <p:cNvPr id="30" name="TextBox 29">
              <a:extLst>
                <a:ext uri="{FF2B5EF4-FFF2-40B4-BE49-F238E27FC236}">
                  <a16:creationId xmlns:a16="http://schemas.microsoft.com/office/drawing/2014/main" xmlns="" id="{81EDC37D-B6D9-44BE-951B-44220334B88E}"/>
                </a:ext>
              </a:extLst>
            </p:cNvPr>
            <p:cNvSpPr txBox="1"/>
            <p:nvPr/>
          </p:nvSpPr>
          <p:spPr>
            <a:xfrm>
              <a:off x="8154822" y="5176759"/>
              <a:ext cx="736227" cy="400110"/>
            </a:xfrm>
            <a:prstGeom prst="rect">
              <a:avLst/>
            </a:prstGeom>
            <a:noFill/>
          </p:spPr>
          <p:txBody>
            <a:bodyPr wrap="none" rtlCol="0">
              <a:spAutoFit/>
            </a:bodyPr>
            <a:lstStyle/>
            <a:p>
              <a:r>
                <a:rPr lang="en-US" sz="2000" dirty="0"/>
                <a:t>False</a:t>
              </a:r>
            </a:p>
          </p:txBody>
        </p:sp>
        <p:cxnSp>
          <p:nvCxnSpPr>
            <p:cNvPr id="31" name="Elbow Connector 30"/>
            <p:cNvCxnSpPr>
              <a:stCxn id="26" idx="1"/>
              <a:endCxn id="28" idx="1"/>
            </p:cNvCxnSpPr>
            <p:nvPr/>
          </p:nvCxnSpPr>
          <p:spPr>
            <a:xfrm rot="10800000" flipH="1">
              <a:off x="6521520" y="4224053"/>
              <a:ext cx="315219" cy="878834"/>
            </a:xfrm>
            <a:prstGeom prst="bentConnector3">
              <a:avLst>
                <a:gd name="adj1" fmla="val -7252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6" idx="3"/>
            </p:cNvCxnSpPr>
            <p:nvPr/>
          </p:nvCxnSpPr>
          <p:spPr>
            <a:xfrm flipH="1">
              <a:off x="7686675" y="5102887"/>
              <a:ext cx="936295" cy="947965"/>
            </a:xfrm>
            <a:prstGeom prst="bentConnector4">
              <a:avLst>
                <a:gd name="adj1" fmla="val -24415"/>
                <a:gd name="adj2" fmla="val 66880"/>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9265135" y="3635044"/>
            <a:ext cx="2834764" cy="2415808"/>
            <a:chOff x="9265135" y="3635044"/>
            <a:chExt cx="2834764" cy="2415808"/>
          </a:xfrm>
        </p:grpSpPr>
        <p:cxnSp>
          <p:nvCxnSpPr>
            <p:cNvPr id="34" name="Straight Arrow Connector 33">
              <a:extLst>
                <a:ext uri="{FF2B5EF4-FFF2-40B4-BE49-F238E27FC236}">
                  <a16:creationId xmlns:a16="http://schemas.microsoft.com/office/drawing/2014/main" xmlns="" id="{410FE9DF-0E2C-4EC9-8B2D-3D10F318B8ED}"/>
                </a:ext>
              </a:extLst>
            </p:cNvPr>
            <p:cNvCxnSpPr/>
            <p:nvPr/>
          </p:nvCxnSpPr>
          <p:spPr>
            <a:xfrm>
              <a:off x="10777109" y="3635044"/>
              <a:ext cx="3" cy="365760"/>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Flowchart: Decision 34">
              <a:extLst>
                <a:ext uri="{FF2B5EF4-FFF2-40B4-BE49-F238E27FC236}">
                  <a16:creationId xmlns:a16="http://schemas.microsoft.com/office/drawing/2014/main" xmlns="" id="{C22ED188-DA07-4BB6-9865-1F9706823EF6}"/>
                </a:ext>
              </a:extLst>
            </p:cNvPr>
            <p:cNvSpPr/>
            <p:nvPr/>
          </p:nvSpPr>
          <p:spPr>
            <a:xfrm>
              <a:off x="9730371" y="4782847"/>
              <a:ext cx="2101449" cy="64008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condition</a:t>
              </a:r>
            </a:p>
          </p:txBody>
        </p:sp>
        <p:cxnSp>
          <p:nvCxnSpPr>
            <p:cNvPr id="36" name="Straight Arrow Connector 35">
              <a:extLst>
                <a:ext uri="{FF2B5EF4-FFF2-40B4-BE49-F238E27FC236}">
                  <a16:creationId xmlns:a16="http://schemas.microsoft.com/office/drawing/2014/main" xmlns="" id="{410FE9DF-0E2C-4EC9-8B2D-3D10F318B8ED}"/>
                </a:ext>
              </a:extLst>
            </p:cNvPr>
            <p:cNvCxnSpPr/>
            <p:nvPr/>
          </p:nvCxnSpPr>
          <p:spPr>
            <a:xfrm>
              <a:off x="10777109" y="4409355"/>
              <a:ext cx="3" cy="365760"/>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Flowchart: Process 36">
              <a:extLst>
                <a:ext uri="{FF2B5EF4-FFF2-40B4-BE49-F238E27FC236}">
                  <a16:creationId xmlns:a16="http://schemas.microsoft.com/office/drawing/2014/main" xmlns="" id="{E96D584B-953E-4C48-A881-B5C5FE71E9BA}"/>
                </a:ext>
              </a:extLst>
            </p:cNvPr>
            <p:cNvSpPr/>
            <p:nvPr/>
          </p:nvSpPr>
          <p:spPr>
            <a:xfrm>
              <a:off x="10045590" y="4041173"/>
              <a:ext cx="1463040" cy="365760"/>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Statement</a:t>
              </a:r>
            </a:p>
          </p:txBody>
        </p:sp>
        <p:sp>
          <p:nvSpPr>
            <p:cNvPr id="38" name="TextBox 37">
              <a:extLst>
                <a:ext uri="{FF2B5EF4-FFF2-40B4-BE49-F238E27FC236}">
                  <a16:creationId xmlns:a16="http://schemas.microsoft.com/office/drawing/2014/main" xmlns="" id="{3E6E08FC-9D51-492D-8734-D750C0385B65}"/>
                </a:ext>
              </a:extLst>
            </p:cNvPr>
            <p:cNvSpPr txBox="1"/>
            <p:nvPr/>
          </p:nvSpPr>
          <p:spPr>
            <a:xfrm>
              <a:off x="9454473" y="5171705"/>
              <a:ext cx="639919" cy="400110"/>
            </a:xfrm>
            <a:prstGeom prst="rect">
              <a:avLst/>
            </a:prstGeom>
            <a:noFill/>
          </p:spPr>
          <p:txBody>
            <a:bodyPr wrap="none" rtlCol="0">
              <a:spAutoFit/>
            </a:bodyPr>
            <a:lstStyle/>
            <a:p>
              <a:r>
                <a:rPr lang="en-US" sz="2000" dirty="0"/>
                <a:t>True</a:t>
              </a:r>
            </a:p>
          </p:txBody>
        </p:sp>
        <p:sp>
          <p:nvSpPr>
            <p:cNvPr id="39" name="TextBox 38">
              <a:extLst>
                <a:ext uri="{FF2B5EF4-FFF2-40B4-BE49-F238E27FC236}">
                  <a16:creationId xmlns:a16="http://schemas.microsoft.com/office/drawing/2014/main" xmlns="" id="{81EDC37D-B6D9-44BE-951B-44220334B88E}"/>
                </a:ext>
              </a:extLst>
            </p:cNvPr>
            <p:cNvSpPr txBox="1"/>
            <p:nvPr/>
          </p:nvSpPr>
          <p:spPr>
            <a:xfrm>
              <a:off x="11363672" y="5176759"/>
              <a:ext cx="736227" cy="400110"/>
            </a:xfrm>
            <a:prstGeom prst="rect">
              <a:avLst/>
            </a:prstGeom>
            <a:noFill/>
          </p:spPr>
          <p:txBody>
            <a:bodyPr wrap="none" rtlCol="0">
              <a:spAutoFit/>
            </a:bodyPr>
            <a:lstStyle/>
            <a:p>
              <a:r>
                <a:rPr lang="en-US" sz="2000" dirty="0"/>
                <a:t>False</a:t>
              </a:r>
            </a:p>
          </p:txBody>
        </p:sp>
        <p:cxnSp>
          <p:nvCxnSpPr>
            <p:cNvPr id="40" name="Elbow Connector 39"/>
            <p:cNvCxnSpPr>
              <a:stCxn id="35" idx="3"/>
            </p:cNvCxnSpPr>
            <p:nvPr/>
          </p:nvCxnSpPr>
          <p:spPr>
            <a:xfrm flipH="1">
              <a:off x="10895525" y="5102887"/>
              <a:ext cx="936295" cy="947965"/>
            </a:xfrm>
            <a:prstGeom prst="bentConnector4">
              <a:avLst>
                <a:gd name="adj1" fmla="val -24415"/>
                <a:gd name="adj2" fmla="val 66880"/>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xmlns="" id="{3E6E08FC-9D51-492D-8734-D750C0385B65}"/>
                </a:ext>
              </a:extLst>
            </p:cNvPr>
            <p:cNvSpPr txBox="1"/>
            <p:nvPr/>
          </p:nvSpPr>
          <p:spPr>
            <a:xfrm>
              <a:off x="9265135" y="4020279"/>
              <a:ext cx="736099" cy="400110"/>
            </a:xfrm>
            <a:prstGeom prst="rect">
              <a:avLst/>
            </a:prstGeom>
            <a:noFill/>
          </p:spPr>
          <p:txBody>
            <a:bodyPr wrap="none" rtlCol="0">
              <a:spAutoFit/>
            </a:bodyPr>
            <a:lstStyle/>
            <a:p>
              <a:r>
                <a:rPr lang="en-US" sz="2000" dirty="0"/>
                <a:t>Label</a:t>
              </a:r>
            </a:p>
          </p:txBody>
        </p:sp>
        <p:sp>
          <p:nvSpPr>
            <p:cNvPr id="42" name="Flowchart: Process 41">
              <a:extLst>
                <a:ext uri="{FF2B5EF4-FFF2-40B4-BE49-F238E27FC236}">
                  <a16:creationId xmlns:a16="http://schemas.microsoft.com/office/drawing/2014/main" xmlns="" id="{E96D584B-953E-4C48-A881-B5C5FE71E9BA}"/>
                </a:ext>
              </a:extLst>
            </p:cNvPr>
            <p:cNvSpPr/>
            <p:nvPr/>
          </p:nvSpPr>
          <p:spPr>
            <a:xfrm>
              <a:off x="9318991" y="5622982"/>
              <a:ext cx="822760" cy="365760"/>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goto</a:t>
              </a:r>
              <a:endParaRPr lang="en-US" sz="2000" dirty="0">
                <a:solidFill>
                  <a:schemeClr val="tx1"/>
                </a:solidFill>
              </a:endParaRPr>
            </a:p>
          </p:txBody>
        </p:sp>
        <p:cxnSp>
          <p:nvCxnSpPr>
            <p:cNvPr id="43" name="Elbow Connector 42"/>
            <p:cNvCxnSpPr>
              <a:stCxn id="35" idx="1"/>
            </p:cNvCxnSpPr>
            <p:nvPr/>
          </p:nvCxnSpPr>
          <p:spPr>
            <a:xfrm rot="10800000" flipV="1">
              <a:off x="9512301" y="5102886"/>
              <a:ext cx="218071" cy="520095"/>
            </a:xfrm>
            <a:prstGeom prst="bentConnector2">
              <a:avLst/>
            </a:prstGeom>
            <a:ln w="19050">
              <a:solidFill>
                <a:srgbClr val="F9A825"/>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42" idx="1"/>
            </p:cNvCxnSpPr>
            <p:nvPr/>
          </p:nvCxnSpPr>
          <p:spPr>
            <a:xfrm rot="10800000" flipH="1">
              <a:off x="9318991" y="4420390"/>
              <a:ext cx="822760" cy="1385473"/>
            </a:xfrm>
            <a:prstGeom prst="bentConnector4">
              <a:avLst>
                <a:gd name="adj1" fmla="val -13893"/>
                <a:gd name="adj2" fmla="val 85933"/>
              </a:avLst>
            </a:prstGeom>
            <a:ln w="19050">
              <a:solidFill>
                <a:srgbClr val="F9A825"/>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176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xmlns="" id="{04A8568B-1B88-475B-A551-F03F8357914B}"/>
              </a:ext>
            </a:extLst>
          </p:cNvPr>
          <p:cNvSpPr txBox="1">
            <a:spLocks/>
          </p:cNvSpPr>
          <p:nvPr/>
        </p:nvSpPr>
        <p:spPr>
          <a:xfrm>
            <a:off x="831850" y="1709738"/>
            <a:ext cx="10515600" cy="28527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i="1" kern="1200">
                <a:solidFill>
                  <a:schemeClr val="bg1"/>
                </a:solidFill>
                <a:latin typeface="+mj-lt"/>
                <a:ea typeface="+mj-ea"/>
                <a:cs typeface="+mj-cs"/>
              </a:defRPr>
            </a:lvl1pPr>
          </a:lstStyle>
          <a:p>
            <a:r>
              <a:rPr lang="en-US" dirty="0">
                <a:solidFill>
                  <a:schemeClr val="accent3"/>
                </a:solidFill>
              </a:rPr>
              <a:t>Pattern</a:t>
            </a:r>
          </a:p>
        </p:txBody>
      </p:sp>
      <p:sp>
        <p:nvSpPr>
          <p:cNvPr id="10" name="Text Placeholder 2">
            <a:extLst>
              <a:ext uri="{FF2B5EF4-FFF2-40B4-BE49-F238E27FC236}">
                <a16:creationId xmlns:a16="http://schemas.microsoft.com/office/drawing/2014/main" xmlns="" id="{35949AE2-6899-4EDA-9322-46CE0BD6ADFD}"/>
              </a:ext>
            </a:extLst>
          </p:cNvPr>
          <p:cNvSpPr>
            <a:spLocks noGrp="1"/>
          </p:cNvSpPr>
          <p:nvPr>
            <p:ph type="body" idx="1"/>
          </p:nvPr>
        </p:nvSpPr>
        <p:spPr>
          <a:xfrm>
            <a:off x="831850" y="4589463"/>
            <a:ext cx="10515600" cy="1500187"/>
          </a:xfrm>
        </p:spPr>
        <p:txBody>
          <a:bodyPr/>
          <a:lstStyle/>
          <a:p>
            <a:r>
              <a:rPr lang="en-US" dirty="0"/>
              <a:t>Always detect pattern in pattern</a:t>
            </a:r>
          </a:p>
        </p:txBody>
      </p:sp>
    </p:spTree>
    <p:extLst>
      <p:ext uri="{BB962C8B-B14F-4D97-AF65-F5344CB8AC3E}">
        <p14:creationId xmlns:p14="http://schemas.microsoft.com/office/powerpoint/2010/main" val="3431836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a:t>
            </a:r>
          </a:p>
        </p:txBody>
      </p:sp>
      <p:sp>
        <p:nvSpPr>
          <p:cNvPr id="5" name="Content Placeholder 2"/>
          <p:cNvSpPr>
            <a:spLocks noGrp="1"/>
          </p:cNvSpPr>
          <p:nvPr>
            <p:ph idx="1"/>
          </p:nvPr>
        </p:nvSpPr>
        <p:spPr>
          <a:xfrm>
            <a:off x="262360" y="1098788"/>
            <a:ext cx="11667281" cy="5220000"/>
          </a:xfrm>
        </p:spPr>
        <p:txBody>
          <a:bodyPr/>
          <a:lstStyle/>
          <a:p>
            <a:pPr marL="0" indent="0">
              <a:buNone/>
            </a:pPr>
            <a:r>
              <a:rPr lang="en-US" b="1" dirty="0">
                <a:solidFill>
                  <a:srgbClr val="92D050"/>
                </a:solidFill>
                <a:latin typeface="+mj-lt"/>
              </a:rPr>
              <a:t>There are important points to note in pattern</a:t>
            </a:r>
          </a:p>
          <a:p>
            <a:pPr marL="457200" indent="-457200">
              <a:buFont typeface="+mj-lt"/>
              <a:buAutoNum type="arabicPeriod"/>
            </a:pPr>
            <a:r>
              <a:rPr lang="en-US" dirty="0">
                <a:latin typeface="+mj-lt"/>
              </a:rPr>
              <a:t>Determine, how many rows?</a:t>
            </a:r>
          </a:p>
          <a:p>
            <a:pPr marL="457200" indent="-457200">
              <a:buFont typeface="+mj-lt"/>
              <a:buAutoNum type="arabicPeriod"/>
            </a:pPr>
            <a:r>
              <a:rPr lang="en-US" dirty="0">
                <a:latin typeface="+mj-lt"/>
              </a:rPr>
              <a:t>Determine, how many numbers/characters/columns in a row?</a:t>
            </a:r>
          </a:p>
          <a:p>
            <a:pPr marL="457200" indent="-457200">
              <a:buFont typeface="+mj-lt"/>
              <a:buAutoNum type="arabicPeriod"/>
            </a:pPr>
            <a:r>
              <a:rPr lang="en-US" dirty="0">
                <a:latin typeface="+mj-lt"/>
              </a:rPr>
              <a:t>Determine, Increment/Decrement among the number of rows.</a:t>
            </a:r>
          </a:p>
          <a:p>
            <a:pPr marL="457200" indent="-457200">
              <a:buFont typeface="+mj-lt"/>
              <a:buAutoNum type="arabicPeriod"/>
            </a:pPr>
            <a:r>
              <a:rPr lang="en-US" dirty="0">
                <a:latin typeface="+mj-lt"/>
              </a:rPr>
              <a:t>Determine, starting in each row</a:t>
            </a:r>
          </a:p>
        </p:txBody>
      </p:sp>
      <p:sp>
        <p:nvSpPr>
          <p:cNvPr id="6" name="Rectangle 5"/>
          <p:cNvSpPr/>
          <p:nvPr/>
        </p:nvSpPr>
        <p:spPr>
          <a:xfrm>
            <a:off x="1968327" y="3669219"/>
            <a:ext cx="1204775" cy="1631216"/>
          </a:xfrm>
          <a:prstGeom prst="rect">
            <a:avLst/>
          </a:prstGeom>
          <a:solidFill>
            <a:schemeClr val="bg1">
              <a:lumMod val="95000"/>
            </a:schemeClr>
          </a:solidFill>
          <a:ln>
            <a:noFill/>
          </a:ln>
        </p:spPr>
        <p:txBody>
          <a:bodyPr wrap="square">
            <a:spAutoFit/>
          </a:bodyPr>
          <a:lstStyle/>
          <a:p>
            <a:r>
              <a:rPr lang="en-IN" sz="2000" b="1" dirty="0">
                <a:solidFill>
                  <a:srgbClr val="C00000"/>
                </a:solidFill>
                <a:latin typeface="+mj-lt"/>
              </a:rPr>
              <a:t>1</a:t>
            </a:r>
          </a:p>
          <a:p>
            <a:r>
              <a:rPr lang="en-IN" sz="2000" b="1" dirty="0">
                <a:solidFill>
                  <a:srgbClr val="C00000"/>
                </a:solidFill>
                <a:effectLst/>
                <a:latin typeface="+mj-lt"/>
              </a:rPr>
              <a:t>11</a:t>
            </a:r>
          </a:p>
          <a:p>
            <a:r>
              <a:rPr lang="en-IN" sz="2000" b="1" dirty="0">
                <a:solidFill>
                  <a:srgbClr val="C00000"/>
                </a:solidFill>
                <a:latin typeface="+mj-lt"/>
              </a:rPr>
              <a:t>111</a:t>
            </a:r>
          </a:p>
          <a:p>
            <a:r>
              <a:rPr lang="en-IN" sz="2000" b="1" dirty="0">
                <a:solidFill>
                  <a:srgbClr val="C00000"/>
                </a:solidFill>
                <a:effectLst/>
                <a:latin typeface="+mj-lt"/>
              </a:rPr>
              <a:t>1111</a:t>
            </a:r>
          </a:p>
          <a:p>
            <a:r>
              <a:rPr lang="en-IN" sz="2000" b="1" dirty="0">
                <a:solidFill>
                  <a:srgbClr val="C00000"/>
                </a:solidFill>
                <a:latin typeface="+mj-lt"/>
              </a:rPr>
              <a:t>11111</a:t>
            </a:r>
            <a:endParaRPr lang="en-IN" sz="2000" b="1" dirty="0">
              <a:solidFill>
                <a:srgbClr val="C00000"/>
              </a:solidFill>
              <a:effectLst/>
              <a:latin typeface="+mj-lt"/>
            </a:endParaRPr>
          </a:p>
        </p:txBody>
      </p:sp>
      <p:sp>
        <p:nvSpPr>
          <p:cNvPr id="7" name="Rectangle 6"/>
          <p:cNvSpPr/>
          <p:nvPr/>
        </p:nvSpPr>
        <p:spPr>
          <a:xfrm>
            <a:off x="3781207" y="3669219"/>
            <a:ext cx="1204775" cy="1631216"/>
          </a:xfrm>
          <a:prstGeom prst="rect">
            <a:avLst/>
          </a:prstGeom>
          <a:solidFill>
            <a:schemeClr val="bg1">
              <a:lumMod val="95000"/>
            </a:schemeClr>
          </a:solidFill>
          <a:ln>
            <a:noFill/>
          </a:ln>
        </p:spPr>
        <p:txBody>
          <a:bodyPr wrap="square">
            <a:spAutoFit/>
          </a:bodyPr>
          <a:lstStyle/>
          <a:p>
            <a:r>
              <a:rPr lang="en-IN" sz="2000" b="1" dirty="0">
                <a:solidFill>
                  <a:srgbClr val="C00000"/>
                </a:solidFill>
                <a:latin typeface="+mj-lt"/>
              </a:rPr>
              <a:t>1</a:t>
            </a:r>
          </a:p>
          <a:p>
            <a:r>
              <a:rPr lang="en-IN" sz="2000" b="1" dirty="0">
                <a:solidFill>
                  <a:srgbClr val="C00000"/>
                </a:solidFill>
                <a:effectLst/>
                <a:latin typeface="+mj-lt"/>
              </a:rPr>
              <a:t>12</a:t>
            </a:r>
          </a:p>
          <a:p>
            <a:r>
              <a:rPr lang="en-IN" sz="2000" b="1" dirty="0">
                <a:solidFill>
                  <a:srgbClr val="C00000"/>
                </a:solidFill>
                <a:latin typeface="+mj-lt"/>
              </a:rPr>
              <a:t>123</a:t>
            </a:r>
          </a:p>
          <a:p>
            <a:r>
              <a:rPr lang="en-IN" sz="2000" b="1" dirty="0">
                <a:solidFill>
                  <a:srgbClr val="C00000"/>
                </a:solidFill>
                <a:effectLst/>
                <a:latin typeface="+mj-lt"/>
              </a:rPr>
              <a:t>1234</a:t>
            </a:r>
          </a:p>
          <a:p>
            <a:r>
              <a:rPr lang="en-IN" sz="2000" b="1" dirty="0">
                <a:solidFill>
                  <a:srgbClr val="C00000"/>
                </a:solidFill>
                <a:latin typeface="+mj-lt"/>
              </a:rPr>
              <a:t>12345</a:t>
            </a:r>
          </a:p>
        </p:txBody>
      </p:sp>
      <p:sp>
        <p:nvSpPr>
          <p:cNvPr id="8" name="Rectangle 7"/>
          <p:cNvSpPr/>
          <p:nvPr/>
        </p:nvSpPr>
        <p:spPr>
          <a:xfrm>
            <a:off x="5594087" y="3705155"/>
            <a:ext cx="1204775" cy="1631216"/>
          </a:xfrm>
          <a:prstGeom prst="rect">
            <a:avLst/>
          </a:prstGeom>
          <a:solidFill>
            <a:schemeClr val="bg1">
              <a:lumMod val="95000"/>
            </a:schemeClr>
          </a:solidFill>
          <a:ln>
            <a:noFill/>
          </a:ln>
        </p:spPr>
        <p:txBody>
          <a:bodyPr wrap="square">
            <a:spAutoFit/>
          </a:bodyPr>
          <a:lstStyle/>
          <a:p>
            <a:r>
              <a:rPr lang="en-IN" sz="2000" b="1" dirty="0">
                <a:solidFill>
                  <a:srgbClr val="C00000"/>
                </a:solidFill>
                <a:latin typeface="+mj-lt"/>
              </a:rPr>
              <a:t>1</a:t>
            </a:r>
          </a:p>
          <a:p>
            <a:r>
              <a:rPr lang="en-IN" sz="2000" b="1" dirty="0">
                <a:solidFill>
                  <a:srgbClr val="C00000"/>
                </a:solidFill>
                <a:latin typeface="+mj-lt"/>
              </a:rPr>
              <a:t>23</a:t>
            </a:r>
          </a:p>
          <a:p>
            <a:r>
              <a:rPr lang="en-IN" sz="2000" b="1" dirty="0">
                <a:solidFill>
                  <a:srgbClr val="C00000"/>
                </a:solidFill>
                <a:latin typeface="+mj-lt"/>
              </a:rPr>
              <a:t>456</a:t>
            </a:r>
          </a:p>
          <a:p>
            <a:r>
              <a:rPr lang="en-IN" sz="2000" b="1" dirty="0">
                <a:solidFill>
                  <a:srgbClr val="C00000"/>
                </a:solidFill>
                <a:latin typeface="+mj-lt"/>
              </a:rPr>
              <a:t>78910</a:t>
            </a:r>
          </a:p>
          <a:p>
            <a:endParaRPr lang="en-IN" sz="2000" b="1" dirty="0">
              <a:solidFill>
                <a:srgbClr val="C00000"/>
              </a:solidFill>
              <a:latin typeface="+mj-lt"/>
            </a:endParaRPr>
          </a:p>
        </p:txBody>
      </p:sp>
      <p:sp>
        <p:nvSpPr>
          <p:cNvPr id="9" name="Rectangle 8"/>
          <p:cNvSpPr/>
          <p:nvPr/>
        </p:nvSpPr>
        <p:spPr>
          <a:xfrm>
            <a:off x="7406967" y="3708788"/>
            <a:ext cx="1260516" cy="2246769"/>
          </a:xfrm>
          <a:prstGeom prst="rect">
            <a:avLst/>
          </a:prstGeom>
          <a:solidFill>
            <a:schemeClr val="bg1">
              <a:lumMod val="95000"/>
            </a:schemeClr>
          </a:solidFill>
          <a:ln>
            <a:noFill/>
          </a:ln>
        </p:spPr>
        <p:txBody>
          <a:bodyPr wrap="square">
            <a:spAutoFit/>
          </a:bodyPr>
          <a:lstStyle/>
          <a:p>
            <a:r>
              <a:rPr lang="en-IN" sz="2000" b="1" dirty="0">
                <a:solidFill>
                  <a:srgbClr val="C00000"/>
                </a:solidFill>
                <a:latin typeface="+mj-lt"/>
              </a:rPr>
              <a:t>   *</a:t>
            </a:r>
          </a:p>
          <a:p>
            <a:r>
              <a:rPr lang="en-IN" sz="2000" b="1" dirty="0">
                <a:solidFill>
                  <a:srgbClr val="C00000"/>
                </a:solidFill>
                <a:latin typeface="+mj-lt"/>
              </a:rPr>
              <a:t>  * *</a:t>
            </a:r>
          </a:p>
          <a:p>
            <a:r>
              <a:rPr lang="en-IN" sz="2000" b="1" dirty="0">
                <a:solidFill>
                  <a:srgbClr val="C00000"/>
                </a:solidFill>
                <a:latin typeface="+mj-lt"/>
              </a:rPr>
              <a:t> * * *</a:t>
            </a:r>
          </a:p>
          <a:p>
            <a:r>
              <a:rPr lang="en-IN" sz="2000" b="1" dirty="0">
                <a:solidFill>
                  <a:srgbClr val="C00000"/>
                </a:solidFill>
                <a:latin typeface="+mj-lt"/>
              </a:rPr>
              <a:t>* * * *</a:t>
            </a:r>
          </a:p>
          <a:p>
            <a:r>
              <a:rPr lang="en-IN" sz="2000" b="1" dirty="0">
                <a:solidFill>
                  <a:srgbClr val="C00000"/>
                </a:solidFill>
                <a:latin typeface="+mj-lt"/>
              </a:rPr>
              <a:t> * * *</a:t>
            </a:r>
          </a:p>
          <a:p>
            <a:r>
              <a:rPr lang="en-IN" sz="2000" b="1" dirty="0">
                <a:solidFill>
                  <a:srgbClr val="C00000"/>
                </a:solidFill>
                <a:latin typeface="+mj-lt"/>
              </a:rPr>
              <a:t>  * *</a:t>
            </a:r>
          </a:p>
          <a:p>
            <a:r>
              <a:rPr lang="en-IN" sz="2000" b="1" dirty="0">
                <a:solidFill>
                  <a:srgbClr val="C00000"/>
                </a:solidFill>
                <a:latin typeface="+mj-lt"/>
              </a:rPr>
              <a:t>   *</a:t>
            </a:r>
          </a:p>
        </p:txBody>
      </p:sp>
    </p:spTree>
    <p:extLst>
      <p:ext uri="{BB962C8B-B14F-4D97-AF65-F5344CB8AC3E}">
        <p14:creationId xmlns:p14="http://schemas.microsoft.com/office/powerpoint/2010/main" val="197398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animBg="1"/>
      <p:bldP spid="8" grpId="0" animBg="1"/>
      <p:bldP spid="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given pattern (nested loop)</a:t>
            </a:r>
          </a:p>
        </p:txBody>
      </p:sp>
      <p:sp>
        <p:nvSpPr>
          <p:cNvPr id="4" name="Rectangle 3"/>
          <p:cNvSpPr/>
          <p:nvPr/>
        </p:nvSpPr>
        <p:spPr>
          <a:xfrm>
            <a:off x="250772" y="1110982"/>
            <a:ext cx="1093396" cy="1477328"/>
          </a:xfrm>
          <a:prstGeom prst="rect">
            <a:avLst/>
          </a:prstGeom>
          <a:solidFill>
            <a:srgbClr val="373737"/>
          </a:solidFill>
          <a:ln>
            <a:solidFill>
              <a:srgbClr val="373737"/>
            </a:solidFill>
          </a:ln>
        </p:spPr>
        <p:txBody>
          <a:bodyPr wrap="square">
            <a:spAutoFit/>
          </a:bodyPr>
          <a:lstStyle/>
          <a:p>
            <a:r>
              <a:rPr lang="en-IN" b="1" dirty="0">
                <a:solidFill>
                  <a:srgbClr val="F92672"/>
                </a:solidFill>
                <a:latin typeface="+mj-lt"/>
              </a:rPr>
              <a:t>*</a:t>
            </a:r>
            <a:endParaRPr lang="en-IN" b="1" dirty="0">
              <a:solidFill>
                <a:srgbClr val="F8F8F2"/>
              </a:solidFill>
              <a:latin typeface="+mj-lt"/>
            </a:endParaRPr>
          </a:p>
          <a:p>
            <a:r>
              <a:rPr lang="en-IN" b="1" dirty="0">
                <a:solidFill>
                  <a:srgbClr val="F92672"/>
                </a:solidFill>
                <a:latin typeface="+mj-lt"/>
              </a:rPr>
              <a:t>**</a:t>
            </a:r>
            <a:endParaRPr lang="en-IN" b="1" dirty="0">
              <a:solidFill>
                <a:srgbClr val="F8F8F2"/>
              </a:solidFill>
              <a:latin typeface="+mj-lt"/>
            </a:endParaRPr>
          </a:p>
          <a:p>
            <a:r>
              <a:rPr lang="en-IN" b="1" dirty="0">
                <a:solidFill>
                  <a:srgbClr val="F92672"/>
                </a:solidFill>
                <a:latin typeface="+mj-lt"/>
              </a:rPr>
              <a:t>***</a:t>
            </a:r>
            <a:endParaRPr lang="en-IN" b="1" dirty="0">
              <a:solidFill>
                <a:srgbClr val="F8F8F2"/>
              </a:solidFill>
              <a:latin typeface="+mj-lt"/>
            </a:endParaRPr>
          </a:p>
          <a:p>
            <a:r>
              <a:rPr lang="en-IN" b="1" dirty="0">
                <a:solidFill>
                  <a:srgbClr val="F92672"/>
                </a:solidFill>
                <a:latin typeface="+mj-lt"/>
              </a:rPr>
              <a:t>****</a:t>
            </a:r>
            <a:endParaRPr lang="en-IN" b="1" dirty="0">
              <a:solidFill>
                <a:srgbClr val="F8F8F2"/>
              </a:solidFill>
              <a:latin typeface="+mj-lt"/>
            </a:endParaRPr>
          </a:p>
          <a:p>
            <a:r>
              <a:rPr lang="en-IN" b="1" dirty="0">
                <a:solidFill>
                  <a:srgbClr val="F92672"/>
                </a:solidFill>
                <a:latin typeface="+mj-lt"/>
              </a:rPr>
              <a:t>*****</a:t>
            </a:r>
            <a:endParaRPr lang="en-IN" b="1" dirty="0">
              <a:solidFill>
                <a:srgbClr val="F8F8F2"/>
              </a:solidFill>
              <a:effectLst/>
              <a:latin typeface="+mj-lt"/>
            </a:endParaRPr>
          </a:p>
        </p:txBody>
      </p:sp>
      <p:sp>
        <p:nvSpPr>
          <p:cNvPr id="5" name="Rectangle 4"/>
          <p:cNvSpPr/>
          <p:nvPr/>
        </p:nvSpPr>
        <p:spPr>
          <a:xfrm>
            <a:off x="248958" y="2696409"/>
            <a:ext cx="2625519" cy="369332"/>
          </a:xfrm>
          <a:prstGeom prst="rect">
            <a:avLst/>
          </a:prstGeom>
          <a:solidFill>
            <a:srgbClr val="373737"/>
          </a:solidFill>
          <a:ln>
            <a:solidFill>
              <a:srgbClr val="373737"/>
            </a:solidFill>
          </a:ln>
        </p:spPr>
        <p:txBody>
          <a:bodyPr wrap="square">
            <a:spAutoFit/>
          </a:bodyPr>
          <a:lstStyle/>
          <a:p>
            <a:r>
              <a:rPr lang="en-IN" dirty="0">
                <a:solidFill>
                  <a:srgbClr val="F8F8F2"/>
                </a:solidFill>
                <a:effectLst/>
                <a:latin typeface="+mj-lt"/>
              </a:rPr>
              <a:t>No. of rows: 5 </a:t>
            </a:r>
          </a:p>
        </p:txBody>
      </p:sp>
      <p:sp>
        <p:nvSpPr>
          <p:cNvPr id="6" name="Rectangle 5"/>
          <p:cNvSpPr/>
          <p:nvPr/>
        </p:nvSpPr>
        <p:spPr>
          <a:xfrm>
            <a:off x="248958" y="3173840"/>
            <a:ext cx="2625519" cy="1754326"/>
          </a:xfrm>
          <a:prstGeom prst="rect">
            <a:avLst/>
          </a:prstGeom>
          <a:solidFill>
            <a:srgbClr val="373737"/>
          </a:solidFill>
          <a:ln>
            <a:solidFill>
              <a:srgbClr val="373737"/>
            </a:solidFill>
          </a:ln>
        </p:spPr>
        <p:txBody>
          <a:bodyPr wrap="square">
            <a:spAutoFit/>
          </a:bodyPr>
          <a:lstStyle/>
          <a:p>
            <a:r>
              <a:rPr lang="en-IN" dirty="0">
                <a:solidFill>
                  <a:srgbClr val="F8F8F2"/>
                </a:solidFill>
                <a:effectLst/>
                <a:latin typeface="+mj-lt"/>
              </a:rPr>
              <a:t>No. of characters </a:t>
            </a:r>
          </a:p>
          <a:p>
            <a:r>
              <a:rPr lang="en-IN" dirty="0">
                <a:solidFill>
                  <a:srgbClr val="F8F8F2"/>
                </a:solidFill>
                <a:effectLst/>
                <a:latin typeface="+mj-lt"/>
              </a:rPr>
              <a:t>Row-1: </a:t>
            </a:r>
            <a:r>
              <a:rPr lang="en-IN" dirty="0">
                <a:solidFill>
                  <a:srgbClr val="F8F8F2"/>
                </a:solidFill>
                <a:latin typeface="+mj-lt"/>
              </a:rPr>
              <a:t>*</a:t>
            </a:r>
          </a:p>
          <a:p>
            <a:r>
              <a:rPr lang="en-IN" dirty="0">
                <a:solidFill>
                  <a:srgbClr val="F8F8F2"/>
                </a:solidFill>
                <a:effectLst/>
                <a:latin typeface="+mj-lt"/>
              </a:rPr>
              <a:t>Row-2: **</a:t>
            </a:r>
          </a:p>
          <a:p>
            <a:r>
              <a:rPr lang="en-IN" dirty="0">
                <a:solidFill>
                  <a:srgbClr val="F8F8F2"/>
                </a:solidFill>
                <a:latin typeface="+mj-lt"/>
              </a:rPr>
              <a:t>Row-3: ***</a:t>
            </a:r>
          </a:p>
          <a:p>
            <a:r>
              <a:rPr lang="en-IN" dirty="0">
                <a:solidFill>
                  <a:srgbClr val="F8F8F2"/>
                </a:solidFill>
                <a:latin typeface="+mj-lt"/>
              </a:rPr>
              <a:t>Row-4: ****</a:t>
            </a:r>
          </a:p>
          <a:p>
            <a:r>
              <a:rPr lang="en-IN" dirty="0">
                <a:solidFill>
                  <a:srgbClr val="F8F8F2"/>
                </a:solidFill>
                <a:effectLst/>
                <a:latin typeface="+mj-lt"/>
              </a:rPr>
              <a:t>Row-5: *****</a:t>
            </a:r>
          </a:p>
        </p:txBody>
      </p:sp>
      <p:sp>
        <p:nvSpPr>
          <p:cNvPr id="7" name="Rectangle 6"/>
          <p:cNvSpPr/>
          <p:nvPr/>
        </p:nvSpPr>
        <p:spPr>
          <a:xfrm>
            <a:off x="248958" y="5036265"/>
            <a:ext cx="2625519" cy="646331"/>
          </a:xfrm>
          <a:prstGeom prst="rect">
            <a:avLst/>
          </a:prstGeom>
          <a:solidFill>
            <a:srgbClr val="373737"/>
          </a:solidFill>
          <a:ln>
            <a:solidFill>
              <a:srgbClr val="373737"/>
            </a:solidFill>
          </a:ln>
        </p:spPr>
        <p:txBody>
          <a:bodyPr wrap="square">
            <a:spAutoFit/>
          </a:bodyPr>
          <a:lstStyle/>
          <a:p>
            <a:r>
              <a:rPr lang="en-IN" dirty="0">
                <a:solidFill>
                  <a:srgbClr val="F8F8F2"/>
                </a:solidFill>
                <a:effectLst/>
                <a:latin typeface="+mj-lt"/>
              </a:rPr>
              <a:t>Inner loop: Increment</a:t>
            </a:r>
          </a:p>
          <a:p>
            <a:r>
              <a:rPr lang="en-IN" dirty="0">
                <a:solidFill>
                  <a:srgbClr val="F8F8F2"/>
                </a:solidFill>
                <a:latin typeface="+mj-lt"/>
              </a:rPr>
              <a:t>Outer loop: Increment</a:t>
            </a:r>
            <a:endParaRPr lang="en-IN" dirty="0">
              <a:solidFill>
                <a:srgbClr val="F8F8F2"/>
              </a:solidFill>
              <a:effectLst/>
              <a:latin typeface="+mj-lt"/>
            </a:endParaRPr>
          </a:p>
        </p:txBody>
      </p:sp>
      <p:sp>
        <p:nvSpPr>
          <p:cNvPr id="8" name="Rectangle 7"/>
          <p:cNvSpPr/>
          <p:nvPr/>
        </p:nvSpPr>
        <p:spPr>
          <a:xfrm>
            <a:off x="248957" y="5790697"/>
            <a:ext cx="2625519" cy="369332"/>
          </a:xfrm>
          <a:prstGeom prst="rect">
            <a:avLst/>
          </a:prstGeom>
          <a:solidFill>
            <a:srgbClr val="373737"/>
          </a:solidFill>
          <a:ln>
            <a:solidFill>
              <a:srgbClr val="373737"/>
            </a:solidFill>
          </a:ln>
        </p:spPr>
        <p:txBody>
          <a:bodyPr wrap="square">
            <a:spAutoFit/>
          </a:bodyPr>
          <a:lstStyle/>
          <a:p>
            <a:r>
              <a:rPr lang="en-IN" dirty="0">
                <a:solidFill>
                  <a:srgbClr val="F8F8F2"/>
                </a:solidFill>
                <a:latin typeface="+mj-lt"/>
              </a:rPr>
              <a:t>Starting: *</a:t>
            </a:r>
            <a:endParaRPr lang="en-IN" dirty="0">
              <a:solidFill>
                <a:srgbClr val="F8F8F2"/>
              </a:solidFill>
              <a:effectLst/>
              <a:latin typeface="+mj-lt"/>
            </a:endParaRPr>
          </a:p>
        </p:txBody>
      </p:sp>
      <p:sp>
        <p:nvSpPr>
          <p:cNvPr id="9" name="Rectangle 8">
            <a:extLst>
              <a:ext uri="{FF2B5EF4-FFF2-40B4-BE49-F238E27FC236}">
                <a16:creationId xmlns:a16="http://schemas.microsoft.com/office/drawing/2014/main" xmlns="" id="{D1398A39-DA79-443A-B149-0FEF04D5E58D}"/>
              </a:ext>
            </a:extLst>
          </p:cNvPr>
          <p:cNvSpPr/>
          <p:nvPr/>
        </p:nvSpPr>
        <p:spPr>
          <a:xfrm>
            <a:off x="3829807" y="1440166"/>
            <a:ext cx="4018793" cy="3416320"/>
          </a:xfrm>
          <a:prstGeom prst="rect">
            <a:avLst/>
          </a:prstGeom>
          <a:solidFill>
            <a:schemeClr val="bg1">
              <a:lumMod val="95000"/>
            </a:schemeClr>
          </a:solidFill>
          <a:ln>
            <a:noFill/>
          </a:ln>
        </p:spPr>
        <p:txBody>
          <a:bodyPr wrap="square">
            <a:spAutoFit/>
          </a:bodyPr>
          <a:lstStyle/>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t>
            </a:r>
            <a:r>
              <a:rPr lang="en-US" b="1" dirty="0" err="1">
                <a:latin typeface="+mj-lt"/>
              </a:rPr>
              <a:t>i,j</a:t>
            </a:r>
            <a:r>
              <a:rPr lang="en-US" b="1" dirty="0">
                <a:latin typeface="+mj-lt"/>
              </a:rPr>
              <a:t>;</a:t>
            </a:r>
          </a:p>
          <a:p>
            <a:r>
              <a:rPr lang="en-US" b="1" dirty="0">
                <a:latin typeface="+mj-lt"/>
              </a:rPr>
              <a:t>    for(</a:t>
            </a:r>
            <a:r>
              <a:rPr lang="en-US" b="1" dirty="0" err="1">
                <a:latin typeface="+mj-lt"/>
              </a:rPr>
              <a:t>i</a:t>
            </a:r>
            <a:r>
              <a:rPr lang="en-US" b="1" dirty="0">
                <a:latin typeface="+mj-lt"/>
              </a:rPr>
              <a:t>=1;i&lt;=5;i++)</a:t>
            </a:r>
          </a:p>
          <a:p>
            <a:r>
              <a:rPr lang="en-US" b="1" dirty="0">
                <a:latin typeface="+mj-lt"/>
              </a:rPr>
              <a:t>    {</a:t>
            </a:r>
          </a:p>
          <a:p>
            <a:r>
              <a:rPr lang="en-US" b="1" dirty="0">
                <a:latin typeface="+mj-lt"/>
              </a:rPr>
              <a:t>        for(j=1; j&lt;=</a:t>
            </a:r>
            <a:r>
              <a:rPr lang="en-US" b="1" dirty="0" err="1">
                <a:latin typeface="+mj-lt"/>
              </a:rPr>
              <a:t>i</a:t>
            </a:r>
            <a:r>
              <a:rPr lang="en-US" b="1" dirty="0">
                <a:latin typeface="+mj-lt"/>
              </a:rPr>
              <a:t>; j++)</a:t>
            </a:r>
          </a:p>
          <a:p>
            <a:r>
              <a:rPr lang="en-US" b="1" dirty="0">
                <a:latin typeface="+mj-lt"/>
              </a:rPr>
              <a:t>        {</a:t>
            </a:r>
          </a:p>
          <a:p>
            <a:r>
              <a:rPr lang="en-US" b="1" dirty="0">
                <a:latin typeface="+mj-lt"/>
              </a:rPr>
              <a:t>            </a:t>
            </a:r>
            <a:r>
              <a:rPr lang="en-US" b="1" dirty="0" err="1">
                <a:latin typeface="+mj-lt"/>
              </a:rPr>
              <a:t>printf</a:t>
            </a:r>
            <a:r>
              <a:rPr lang="en-US" b="1" dirty="0">
                <a:latin typeface="+mj-lt"/>
              </a:rPr>
              <a:t>("*");</a:t>
            </a:r>
          </a:p>
          <a:p>
            <a:r>
              <a:rPr lang="en-US" b="1" dirty="0">
                <a:latin typeface="+mj-lt"/>
              </a:rPr>
              <a:t>        }</a:t>
            </a:r>
          </a:p>
          <a:p>
            <a:r>
              <a:rPr lang="en-US" b="1" dirty="0">
                <a:latin typeface="+mj-lt"/>
              </a:rPr>
              <a:t>        </a:t>
            </a:r>
            <a:r>
              <a:rPr lang="en-US" b="1" dirty="0" err="1">
                <a:latin typeface="+mj-lt"/>
              </a:rPr>
              <a:t>printf</a:t>
            </a:r>
            <a:r>
              <a:rPr lang="en-US" b="1" dirty="0">
                <a:latin typeface="+mj-lt"/>
              </a:rPr>
              <a:t>("\n");   </a:t>
            </a:r>
          </a:p>
          <a:p>
            <a:r>
              <a:rPr lang="en-US" b="1" dirty="0">
                <a:latin typeface="+mj-lt"/>
              </a:rPr>
              <a:t>    }</a:t>
            </a:r>
          </a:p>
          <a:p>
            <a:r>
              <a:rPr lang="en-US" b="1" dirty="0">
                <a:latin typeface="+mj-lt"/>
              </a:rPr>
              <a:t>}</a:t>
            </a:r>
            <a:endParaRPr lang="en-US" b="1" dirty="0">
              <a:effectLst/>
              <a:latin typeface="+mj-lt"/>
            </a:endParaRPr>
          </a:p>
        </p:txBody>
      </p:sp>
      <p:sp>
        <p:nvSpPr>
          <p:cNvPr id="10" name="Rectangle 9">
            <a:extLst>
              <a:ext uri="{FF2B5EF4-FFF2-40B4-BE49-F238E27FC236}">
                <a16:creationId xmlns:a16="http://schemas.microsoft.com/office/drawing/2014/main" xmlns="" id="{C069A0A8-F683-4712-9714-F0527051DD3B}"/>
              </a:ext>
            </a:extLst>
          </p:cNvPr>
          <p:cNvSpPr/>
          <p:nvPr/>
        </p:nvSpPr>
        <p:spPr>
          <a:xfrm>
            <a:off x="3329813" y="1440166"/>
            <a:ext cx="499993" cy="3416320"/>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a:solidFill>
                  <a:schemeClr val="tx1">
                    <a:lumMod val="75000"/>
                    <a:lumOff val="25000"/>
                  </a:schemeClr>
                </a:solidFill>
                <a:latin typeface="+mj-lt"/>
              </a:rPr>
              <a:t>9</a:t>
            </a:r>
          </a:p>
          <a:p>
            <a:pPr algn="r"/>
            <a:r>
              <a:rPr lang="en-US" b="1" dirty="0">
                <a:solidFill>
                  <a:schemeClr val="tx1">
                    <a:lumMod val="75000"/>
                    <a:lumOff val="25000"/>
                  </a:schemeClr>
                </a:solidFill>
                <a:effectLst/>
                <a:latin typeface="+mj-lt"/>
              </a:rPr>
              <a:t>10</a:t>
            </a:r>
          </a:p>
          <a:p>
            <a:pPr algn="r"/>
            <a:r>
              <a:rPr lang="en-US" b="1" dirty="0">
                <a:solidFill>
                  <a:schemeClr val="tx1">
                    <a:lumMod val="75000"/>
                    <a:lumOff val="25000"/>
                  </a:schemeClr>
                </a:solidFill>
                <a:latin typeface="+mj-lt"/>
              </a:rPr>
              <a:t>11</a:t>
            </a:r>
          </a:p>
          <a:p>
            <a:pPr algn="r"/>
            <a:r>
              <a:rPr lang="en-US" b="1" dirty="0">
                <a:solidFill>
                  <a:schemeClr val="tx1">
                    <a:lumMod val="75000"/>
                    <a:lumOff val="25000"/>
                  </a:schemeClr>
                </a:solidFill>
                <a:effectLst/>
                <a:latin typeface="+mj-lt"/>
              </a:rPr>
              <a:t>12</a:t>
            </a:r>
          </a:p>
        </p:txBody>
      </p:sp>
      <p:sp>
        <p:nvSpPr>
          <p:cNvPr id="11" name="Rectangle: Top Corners Rounded 6">
            <a:extLst>
              <a:ext uri="{FF2B5EF4-FFF2-40B4-BE49-F238E27FC236}">
                <a16:creationId xmlns:a16="http://schemas.microsoft.com/office/drawing/2014/main" xmlns="" id="{7DE2E865-9E82-412F-B6BA-A643E4B60DC8}"/>
              </a:ext>
            </a:extLst>
          </p:cNvPr>
          <p:cNvSpPr/>
          <p:nvPr/>
        </p:nvSpPr>
        <p:spPr>
          <a:xfrm>
            <a:off x="3329813" y="1110982"/>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Tree>
    <p:extLst>
      <p:ext uri="{BB962C8B-B14F-4D97-AF65-F5344CB8AC3E}">
        <p14:creationId xmlns:p14="http://schemas.microsoft.com/office/powerpoint/2010/main" val="234978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877165"/>
            <a:ext cx="10515600" cy="2852737"/>
          </a:xfrm>
        </p:spPr>
        <p:txBody>
          <a:bodyPr/>
          <a:lstStyle/>
          <a:p>
            <a:r>
              <a:rPr lang="en-US" dirty="0">
                <a:solidFill>
                  <a:schemeClr val="accent3"/>
                </a:solidFill>
              </a:rPr>
              <a:t>If statement</a:t>
            </a: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3434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given pattern (nested loop)</a:t>
            </a:r>
          </a:p>
        </p:txBody>
      </p:sp>
      <p:sp>
        <p:nvSpPr>
          <p:cNvPr id="4" name="Rectangle 3"/>
          <p:cNvSpPr/>
          <p:nvPr/>
        </p:nvSpPr>
        <p:spPr>
          <a:xfrm>
            <a:off x="250772" y="1110982"/>
            <a:ext cx="1093396" cy="1477328"/>
          </a:xfrm>
          <a:prstGeom prst="rect">
            <a:avLst/>
          </a:prstGeom>
          <a:solidFill>
            <a:srgbClr val="373737"/>
          </a:solidFill>
          <a:ln>
            <a:solidFill>
              <a:srgbClr val="373737"/>
            </a:solidFill>
          </a:ln>
        </p:spPr>
        <p:txBody>
          <a:bodyPr wrap="square">
            <a:spAutoFit/>
          </a:bodyPr>
          <a:lstStyle/>
          <a:p>
            <a:r>
              <a:rPr lang="en-IN" b="1" dirty="0">
                <a:solidFill>
                  <a:srgbClr val="F92672"/>
                </a:solidFill>
                <a:latin typeface="+mj-lt"/>
              </a:rPr>
              <a:t>1</a:t>
            </a:r>
          </a:p>
          <a:p>
            <a:r>
              <a:rPr lang="en-IN" b="1" dirty="0">
                <a:solidFill>
                  <a:srgbClr val="F92672"/>
                </a:solidFill>
                <a:latin typeface="+mj-lt"/>
              </a:rPr>
              <a:t>12</a:t>
            </a:r>
          </a:p>
          <a:p>
            <a:r>
              <a:rPr lang="en-IN" b="1" dirty="0">
                <a:solidFill>
                  <a:srgbClr val="F92672"/>
                </a:solidFill>
                <a:latin typeface="+mj-lt"/>
              </a:rPr>
              <a:t>123</a:t>
            </a:r>
          </a:p>
          <a:p>
            <a:r>
              <a:rPr lang="en-IN" b="1" dirty="0">
                <a:solidFill>
                  <a:srgbClr val="F92672"/>
                </a:solidFill>
                <a:latin typeface="+mj-lt"/>
              </a:rPr>
              <a:t>1234</a:t>
            </a:r>
          </a:p>
          <a:p>
            <a:r>
              <a:rPr lang="en-IN" b="1" dirty="0">
                <a:solidFill>
                  <a:srgbClr val="F92672"/>
                </a:solidFill>
                <a:latin typeface="+mj-lt"/>
              </a:rPr>
              <a:t>12345</a:t>
            </a:r>
          </a:p>
        </p:txBody>
      </p:sp>
      <p:sp>
        <p:nvSpPr>
          <p:cNvPr id="5" name="Rectangle 4"/>
          <p:cNvSpPr/>
          <p:nvPr/>
        </p:nvSpPr>
        <p:spPr>
          <a:xfrm>
            <a:off x="248958" y="2696409"/>
            <a:ext cx="2625519" cy="369332"/>
          </a:xfrm>
          <a:prstGeom prst="rect">
            <a:avLst/>
          </a:prstGeom>
          <a:solidFill>
            <a:srgbClr val="373737"/>
          </a:solidFill>
          <a:ln>
            <a:solidFill>
              <a:srgbClr val="373737"/>
            </a:solidFill>
          </a:ln>
        </p:spPr>
        <p:txBody>
          <a:bodyPr wrap="square">
            <a:spAutoFit/>
          </a:bodyPr>
          <a:lstStyle/>
          <a:p>
            <a:r>
              <a:rPr lang="en-IN" dirty="0">
                <a:solidFill>
                  <a:srgbClr val="F8F8F2"/>
                </a:solidFill>
                <a:effectLst/>
                <a:latin typeface="+mj-lt"/>
              </a:rPr>
              <a:t>No. of rows: 5 </a:t>
            </a:r>
          </a:p>
        </p:txBody>
      </p:sp>
      <p:sp>
        <p:nvSpPr>
          <p:cNvPr id="6" name="Rectangle 5"/>
          <p:cNvSpPr/>
          <p:nvPr/>
        </p:nvSpPr>
        <p:spPr>
          <a:xfrm>
            <a:off x="248958" y="3173840"/>
            <a:ext cx="2625519" cy="1754326"/>
          </a:xfrm>
          <a:prstGeom prst="rect">
            <a:avLst/>
          </a:prstGeom>
          <a:solidFill>
            <a:srgbClr val="373737"/>
          </a:solidFill>
          <a:ln>
            <a:solidFill>
              <a:srgbClr val="373737"/>
            </a:solidFill>
          </a:ln>
        </p:spPr>
        <p:txBody>
          <a:bodyPr wrap="square">
            <a:spAutoFit/>
          </a:bodyPr>
          <a:lstStyle/>
          <a:p>
            <a:r>
              <a:rPr lang="en-US" dirty="0">
                <a:solidFill>
                  <a:srgbClr val="F8F8F2"/>
                </a:solidFill>
                <a:latin typeface="+mj-lt"/>
              </a:rPr>
              <a:t>No. of values </a:t>
            </a:r>
          </a:p>
          <a:p>
            <a:r>
              <a:rPr lang="en-US" dirty="0">
                <a:solidFill>
                  <a:srgbClr val="F8F8F2"/>
                </a:solidFill>
                <a:latin typeface="+mj-lt"/>
              </a:rPr>
              <a:t>Row-1: 1</a:t>
            </a:r>
          </a:p>
          <a:p>
            <a:r>
              <a:rPr lang="en-US" dirty="0">
                <a:solidFill>
                  <a:srgbClr val="F8F8F2"/>
                </a:solidFill>
                <a:latin typeface="+mj-lt"/>
              </a:rPr>
              <a:t>Row-2: 12</a:t>
            </a:r>
          </a:p>
          <a:p>
            <a:r>
              <a:rPr lang="en-US" dirty="0">
                <a:solidFill>
                  <a:srgbClr val="F8F8F2"/>
                </a:solidFill>
                <a:latin typeface="+mj-lt"/>
              </a:rPr>
              <a:t>Row-3: 123</a:t>
            </a:r>
          </a:p>
          <a:p>
            <a:r>
              <a:rPr lang="en-US" dirty="0">
                <a:solidFill>
                  <a:srgbClr val="F8F8F2"/>
                </a:solidFill>
                <a:latin typeface="+mj-lt"/>
              </a:rPr>
              <a:t>Row-4: 1234</a:t>
            </a:r>
          </a:p>
          <a:p>
            <a:r>
              <a:rPr lang="en-US" dirty="0">
                <a:solidFill>
                  <a:srgbClr val="F8F8F2"/>
                </a:solidFill>
                <a:latin typeface="+mj-lt"/>
              </a:rPr>
              <a:t>Row-5: 12345</a:t>
            </a:r>
          </a:p>
        </p:txBody>
      </p:sp>
      <p:sp>
        <p:nvSpPr>
          <p:cNvPr id="7" name="Rectangle 6"/>
          <p:cNvSpPr/>
          <p:nvPr/>
        </p:nvSpPr>
        <p:spPr>
          <a:xfrm>
            <a:off x="248958" y="5036265"/>
            <a:ext cx="2625519" cy="646331"/>
          </a:xfrm>
          <a:prstGeom prst="rect">
            <a:avLst/>
          </a:prstGeom>
          <a:solidFill>
            <a:srgbClr val="373737"/>
          </a:solidFill>
          <a:ln>
            <a:solidFill>
              <a:srgbClr val="373737"/>
            </a:solidFill>
          </a:ln>
        </p:spPr>
        <p:txBody>
          <a:bodyPr wrap="square">
            <a:spAutoFit/>
          </a:bodyPr>
          <a:lstStyle/>
          <a:p>
            <a:r>
              <a:rPr lang="en-IN" dirty="0">
                <a:solidFill>
                  <a:srgbClr val="F8F8F2"/>
                </a:solidFill>
                <a:latin typeface="+mj-lt"/>
              </a:rPr>
              <a:t>Inner loop: Increment</a:t>
            </a:r>
          </a:p>
          <a:p>
            <a:r>
              <a:rPr lang="en-IN" dirty="0">
                <a:solidFill>
                  <a:srgbClr val="F8F8F2"/>
                </a:solidFill>
                <a:latin typeface="+mj-lt"/>
              </a:rPr>
              <a:t>Outer loop: Increment</a:t>
            </a:r>
          </a:p>
        </p:txBody>
      </p:sp>
      <p:sp>
        <p:nvSpPr>
          <p:cNvPr id="8" name="Rectangle 7"/>
          <p:cNvSpPr/>
          <p:nvPr/>
        </p:nvSpPr>
        <p:spPr>
          <a:xfrm>
            <a:off x="248957" y="5790697"/>
            <a:ext cx="2625519" cy="369332"/>
          </a:xfrm>
          <a:prstGeom prst="rect">
            <a:avLst/>
          </a:prstGeom>
          <a:solidFill>
            <a:srgbClr val="373737"/>
          </a:solidFill>
          <a:ln>
            <a:solidFill>
              <a:srgbClr val="373737"/>
            </a:solidFill>
          </a:ln>
        </p:spPr>
        <p:txBody>
          <a:bodyPr wrap="square">
            <a:spAutoFit/>
          </a:bodyPr>
          <a:lstStyle/>
          <a:p>
            <a:r>
              <a:rPr lang="en-IN" dirty="0">
                <a:solidFill>
                  <a:srgbClr val="F8F8F2"/>
                </a:solidFill>
                <a:latin typeface="+mj-lt"/>
              </a:rPr>
              <a:t>Starting: 1</a:t>
            </a:r>
          </a:p>
        </p:txBody>
      </p:sp>
      <p:sp>
        <p:nvSpPr>
          <p:cNvPr id="9" name="Rectangle 8">
            <a:extLst>
              <a:ext uri="{FF2B5EF4-FFF2-40B4-BE49-F238E27FC236}">
                <a16:creationId xmlns:a16="http://schemas.microsoft.com/office/drawing/2014/main" xmlns="" id="{D1398A39-DA79-443A-B149-0FEF04D5E58D}"/>
              </a:ext>
            </a:extLst>
          </p:cNvPr>
          <p:cNvSpPr/>
          <p:nvPr/>
        </p:nvSpPr>
        <p:spPr>
          <a:xfrm>
            <a:off x="3829807" y="1440166"/>
            <a:ext cx="4018793" cy="3416320"/>
          </a:xfrm>
          <a:prstGeom prst="rect">
            <a:avLst/>
          </a:prstGeom>
          <a:solidFill>
            <a:schemeClr val="bg1">
              <a:lumMod val="95000"/>
            </a:schemeClr>
          </a:solidFill>
          <a:ln>
            <a:noFill/>
          </a:ln>
        </p:spPr>
        <p:txBody>
          <a:bodyPr wrap="square">
            <a:spAutoFit/>
          </a:bodyPr>
          <a:lstStyle/>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t>
            </a:r>
            <a:r>
              <a:rPr lang="en-US" b="1" dirty="0" err="1">
                <a:latin typeface="+mj-lt"/>
              </a:rPr>
              <a:t>i,j</a:t>
            </a:r>
            <a:r>
              <a:rPr lang="en-US" b="1" dirty="0">
                <a:latin typeface="+mj-lt"/>
              </a:rPr>
              <a:t>;</a:t>
            </a:r>
          </a:p>
          <a:p>
            <a:r>
              <a:rPr lang="en-US" b="1" dirty="0">
                <a:latin typeface="+mj-lt"/>
              </a:rPr>
              <a:t>    for(</a:t>
            </a:r>
            <a:r>
              <a:rPr lang="en-US" b="1" dirty="0" err="1">
                <a:latin typeface="+mj-lt"/>
              </a:rPr>
              <a:t>i</a:t>
            </a:r>
            <a:r>
              <a:rPr lang="en-US" b="1" dirty="0">
                <a:latin typeface="+mj-lt"/>
              </a:rPr>
              <a:t>=1;i&lt;=5;i++)</a:t>
            </a:r>
          </a:p>
          <a:p>
            <a:r>
              <a:rPr lang="en-US" b="1" dirty="0">
                <a:latin typeface="+mj-lt"/>
              </a:rPr>
              <a:t>    {</a:t>
            </a:r>
          </a:p>
          <a:p>
            <a:r>
              <a:rPr lang="en-US" b="1" dirty="0">
                <a:latin typeface="+mj-lt"/>
              </a:rPr>
              <a:t>        for(j=1; j&lt;=</a:t>
            </a:r>
            <a:r>
              <a:rPr lang="en-US" b="1" dirty="0" err="1">
                <a:latin typeface="+mj-lt"/>
              </a:rPr>
              <a:t>i</a:t>
            </a:r>
            <a:r>
              <a:rPr lang="en-US" b="1" dirty="0">
                <a:latin typeface="+mj-lt"/>
              </a:rPr>
              <a:t>; j++)</a:t>
            </a:r>
          </a:p>
          <a:p>
            <a:r>
              <a:rPr lang="en-US" b="1" dirty="0">
                <a:latin typeface="+mj-lt"/>
              </a:rPr>
              <a:t>        {</a:t>
            </a:r>
          </a:p>
          <a:p>
            <a:r>
              <a:rPr lang="en-US" b="1" dirty="0">
                <a:latin typeface="+mj-lt"/>
              </a:rPr>
              <a:t>            </a:t>
            </a:r>
            <a:r>
              <a:rPr lang="en-US" b="1" dirty="0" err="1">
                <a:latin typeface="+mj-lt"/>
              </a:rPr>
              <a:t>printf</a:t>
            </a:r>
            <a:r>
              <a:rPr lang="en-US" b="1" dirty="0">
                <a:latin typeface="+mj-lt"/>
              </a:rPr>
              <a:t>("%</a:t>
            </a:r>
            <a:r>
              <a:rPr lang="en-US" b="1" dirty="0" err="1">
                <a:latin typeface="+mj-lt"/>
              </a:rPr>
              <a:t>d",j</a:t>
            </a:r>
            <a:r>
              <a:rPr lang="en-US" b="1" dirty="0">
                <a:latin typeface="+mj-lt"/>
              </a:rPr>
              <a:t>);</a:t>
            </a:r>
          </a:p>
          <a:p>
            <a:r>
              <a:rPr lang="en-US" b="1" dirty="0">
                <a:latin typeface="+mj-lt"/>
              </a:rPr>
              <a:t>        }</a:t>
            </a:r>
          </a:p>
          <a:p>
            <a:r>
              <a:rPr lang="en-US" b="1" dirty="0">
                <a:latin typeface="+mj-lt"/>
              </a:rPr>
              <a:t>        </a:t>
            </a:r>
            <a:r>
              <a:rPr lang="en-US" b="1" dirty="0" err="1">
                <a:latin typeface="+mj-lt"/>
              </a:rPr>
              <a:t>printf</a:t>
            </a:r>
            <a:r>
              <a:rPr lang="en-US" b="1" dirty="0">
                <a:latin typeface="+mj-lt"/>
              </a:rPr>
              <a:t>("\n");   </a:t>
            </a:r>
          </a:p>
          <a:p>
            <a:r>
              <a:rPr lang="en-US" b="1" dirty="0">
                <a:latin typeface="+mj-lt"/>
              </a:rPr>
              <a:t>    }</a:t>
            </a:r>
          </a:p>
          <a:p>
            <a:r>
              <a:rPr lang="en-US" b="1" dirty="0">
                <a:latin typeface="+mj-lt"/>
              </a:rPr>
              <a:t>}</a:t>
            </a:r>
            <a:endParaRPr lang="en-US" b="1" dirty="0">
              <a:effectLst/>
              <a:latin typeface="+mj-lt"/>
            </a:endParaRPr>
          </a:p>
        </p:txBody>
      </p:sp>
      <p:sp>
        <p:nvSpPr>
          <p:cNvPr id="10" name="Rectangle 9">
            <a:extLst>
              <a:ext uri="{FF2B5EF4-FFF2-40B4-BE49-F238E27FC236}">
                <a16:creationId xmlns:a16="http://schemas.microsoft.com/office/drawing/2014/main" xmlns="" id="{C069A0A8-F683-4712-9714-F0527051DD3B}"/>
              </a:ext>
            </a:extLst>
          </p:cNvPr>
          <p:cNvSpPr/>
          <p:nvPr/>
        </p:nvSpPr>
        <p:spPr>
          <a:xfrm>
            <a:off x="3329813" y="1440166"/>
            <a:ext cx="499993" cy="3416320"/>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a:solidFill>
                  <a:schemeClr val="tx1">
                    <a:lumMod val="75000"/>
                    <a:lumOff val="25000"/>
                  </a:schemeClr>
                </a:solidFill>
                <a:latin typeface="+mj-lt"/>
              </a:rPr>
              <a:t>9</a:t>
            </a:r>
          </a:p>
          <a:p>
            <a:pPr algn="r"/>
            <a:r>
              <a:rPr lang="en-US" b="1" dirty="0">
                <a:solidFill>
                  <a:schemeClr val="tx1">
                    <a:lumMod val="75000"/>
                    <a:lumOff val="25000"/>
                  </a:schemeClr>
                </a:solidFill>
                <a:effectLst/>
                <a:latin typeface="+mj-lt"/>
              </a:rPr>
              <a:t>10</a:t>
            </a:r>
          </a:p>
          <a:p>
            <a:pPr algn="r"/>
            <a:r>
              <a:rPr lang="en-US" b="1" dirty="0">
                <a:solidFill>
                  <a:schemeClr val="tx1">
                    <a:lumMod val="75000"/>
                    <a:lumOff val="25000"/>
                  </a:schemeClr>
                </a:solidFill>
                <a:latin typeface="+mj-lt"/>
              </a:rPr>
              <a:t>11</a:t>
            </a:r>
          </a:p>
          <a:p>
            <a:pPr algn="r"/>
            <a:r>
              <a:rPr lang="en-US" b="1" dirty="0">
                <a:solidFill>
                  <a:schemeClr val="tx1">
                    <a:lumMod val="75000"/>
                    <a:lumOff val="25000"/>
                  </a:schemeClr>
                </a:solidFill>
                <a:effectLst/>
                <a:latin typeface="+mj-lt"/>
              </a:rPr>
              <a:t>12</a:t>
            </a:r>
          </a:p>
        </p:txBody>
      </p:sp>
      <p:sp>
        <p:nvSpPr>
          <p:cNvPr id="11" name="Rectangle: Top Corners Rounded 6">
            <a:extLst>
              <a:ext uri="{FF2B5EF4-FFF2-40B4-BE49-F238E27FC236}">
                <a16:creationId xmlns:a16="http://schemas.microsoft.com/office/drawing/2014/main" xmlns="" id="{7DE2E865-9E82-412F-B6BA-A643E4B60DC8}"/>
              </a:ext>
            </a:extLst>
          </p:cNvPr>
          <p:cNvSpPr/>
          <p:nvPr/>
        </p:nvSpPr>
        <p:spPr>
          <a:xfrm>
            <a:off x="3329813" y="1110982"/>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Tree>
    <p:extLst>
      <p:ext uri="{BB962C8B-B14F-4D97-AF65-F5344CB8AC3E}">
        <p14:creationId xmlns:p14="http://schemas.microsoft.com/office/powerpoint/2010/main" val="324140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given pattern (nested loop)</a:t>
            </a:r>
          </a:p>
        </p:txBody>
      </p:sp>
      <p:sp>
        <p:nvSpPr>
          <p:cNvPr id="4" name="Rectangle 3"/>
          <p:cNvSpPr/>
          <p:nvPr/>
        </p:nvSpPr>
        <p:spPr>
          <a:xfrm>
            <a:off x="250772" y="1110982"/>
            <a:ext cx="1093396" cy="1477328"/>
          </a:xfrm>
          <a:prstGeom prst="rect">
            <a:avLst/>
          </a:prstGeom>
          <a:solidFill>
            <a:srgbClr val="373737"/>
          </a:solidFill>
          <a:ln>
            <a:solidFill>
              <a:srgbClr val="373737"/>
            </a:solidFill>
          </a:ln>
        </p:spPr>
        <p:txBody>
          <a:bodyPr wrap="square">
            <a:spAutoFit/>
          </a:bodyPr>
          <a:lstStyle/>
          <a:p>
            <a:r>
              <a:rPr lang="en-US" b="1" dirty="0">
                <a:solidFill>
                  <a:srgbClr val="F92672"/>
                </a:solidFill>
                <a:latin typeface="+mj-lt"/>
              </a:rPr>
              <a:t>5</a:t>
            </a:r>
            <a:endParaRPr lang="en-IN" b="1" dirty="0">
              <a:solidFill>
                <a:srgbClr val="F8F8F2"/>
              </a:solidFill>
              <a:latin typeface="+mj-lt"/>
            </a:endParaRPr>
          </a:p>
          <a:p>
            <a:r>
              <a:rPr lang="en-IN" b="1" dirty="0">
                <a:solidFill>
                  <a:srgbClr val="F92672"/>
                </a:solidFill>
                <a:latin typeface="+mj-lt"/>
              </a:rPr>
              <a:t>54</a:t>
            </a:r>
            <a:endParaRPr lang="en-IN" b="1" dirty="0">
              <a:solidFill>
                <a:srgbClr val="F8F8F2"/>
              </a:solidFill>
              <a:latin typeface="+mj-lt"/>
            </a:endParaRPr>
          </a:p>
          <a:p>
            <a:r>
              <a:rPr lang="en-IN" b="1" dirty="0">
                <a:solidFill>
                  <a:srgbClr val="F92672"/>
                </a:solidFill>
                <a:latin typeface="+mj-lt"/>
              </a:rPr>
              <a:t>543</a:t>
            </a:r>
            <a:endParaRPr lang="en-IN" b="1" dirty="0">
              <a:solidFill>
                <a:srgbClr val="F8F8F2"/>
              </a:solidFill>
              <a:latin typeface="+mj-lt"/>
            </a:endParaRPr>
          </a:p>
          <a:p>
            <a:r>
              <a:rPr lang="en-IN" b="1" dirty="0">
                <a:solidFill>
                  <a:srgbClr val="F92672"/>
                </a:solidFill>
                <a:latin typeface="+mj-lt"/>
              </a:rPr>
              <a:t>5432</a:t>
            </a:r>
            <a:endParaRPr lang="en-IN" b="1" dirty="0">
              <a:solidFill>
                <a:srgbClr val="F8F8F2"/>
              </a:solidFill>
              <a:latin typeface="+mj-lt"/>
            </a:endParaRPr>
          </a:p>
          <a:p>
            <a:r>
              <a:rPr lang="en-IN" b="1" dirty="0">
                <a:solidFill>
                  <a:srgbClr val="F92672"/>
                </a:solidFill>
                <a:latin typeface="+mj-lt"/>
              </a:rPr>
              <a:t>54321</a:t>
            </a:r>
            <a:endParaRPr lang="en-IN" b="1" dirty="0">
              <a:solidFill>
                <a:srgbClr val="F8F8F2"/>
              </a:solidFill>
              <a:latin typeface="+mj-lt"/>
            </a:endParaRPr>
          </a:p>
        </p:txBody>
      </p:sp>
      <p:sp>
        <p:nvSpPr>
          <p:cNvPr id="5" name="Rectangle 4"/>
          <p:cNvSpPr/>
          <p:nvPr/>
        </p:nvSpPr>
        <p:spPr>
          <a:xfrm>
            <a:off x="248957" y="2696409"/>
            <a:ext cx="2624328" cy="369332"/>
          </a:xfrm>
          <a:prstGeom prst="rect">
            <a:avLst/>
          </a:prstGeom>
          <a:solidFill>
            <a:srgbClr val="373737"/>
          </a:solidFill>
          <a:ln>
            <a:solidFill>
              <a:srgbClr val="373737"/>
            </a:solidFill>
          </a:ln>
        </p:spPr>
        <p:txBody>
          <a:bodyPr wrap="square">
            <a:spAutoFit/>
          </a:bodyPr>
          <a:lstStyle/>
          <a:p>
            <a:r>
              <a:rPr lang="en-IN" dirty="0">
                <a:solidFill>
                  <a:srgbClr val="F8F8F2"/>
                </a:solidFill>
                <a:effectLst/>
                <a:latin typeface="+mj-lt"/>
              </a:rPr>
              <a:t>No. of rows: 5 </a:t>
            </a:r>
          </a:p>
        </p:txBody>
      </p:sp>
      <p:sp>
        <p:nvSpPr>
          <p:cNvPr id="6" name="Rectangle 5"/>
          <p:cNvSpPr/>
          <p:nvPr/>
        </p:nvSpPr>
        <p:spPr>
          <a:xfrm>
            <a:off x="248958" y="3173840"/>
            <a:ext cx="2624328" cy="1754326"/>
          </a:xfrm>
          <a:prstGeom prst="rect">
            <a:avLst/>
          </a:prstGeom>
          <a:solidFill>
            <a:srgbClr val="373737"/>
          </a:solidFill>
          <a:ln>
            <a:solidFill>
              <a:srgbClr val="373737"/>
            </a:solidFill>
          </a:ln>
        </p:spPr>
        <p:txBody>
          <a:bodyPr wrap="square">
            <a:spAutoFit/>
          </a:bodyPr>
          <a:lstStyle/>
          <a:p>
            <a:r>
              <a:rPr lang="en-IN" dirty="0">
                <a:solidFill>
                  <a:srgbClr val="F8F8F2"/>
                </a:solidFill>
                <a:latin typeface="+mj-lt"/>
              </a:rPr>
              <a:t>No. of values </a:t>
            </a:r>
          </a:p>
          <a:p>
            <a:r>
              <a:rPr lang="en-IN" dirty="0">
                <a:solidFill>
                  <a:srgbClr val="F8F8F2"/>
                </a:solidFill>
                <a:latin typeface="+mj-lt"/>
              </a:rPr>
              <a:t>Row-1: 5</a:t>
            </a:r>
          </a:p>
          <a:p>
            <a:r>
              <a:rPr lang="en-IN" dirty="0">
                <a:solidFill>
                  <a:srgbClr val="F8F8F2"/>
                </a:solidFill>
                <a:latin typeface="+mj-lt"/>
              </a:rPr>
              <a:t>Row-2: 54</a:t>
            </a:r>
          </a:p>
          <a:p>
            <a:r>
              <a:rPr lang="en-IN" dirty="0">
                <a:solidFill>
                  <a:srgbClr val="F8F8F2"/>
                </a:solidFill>
                <a:latin typeface="+mj-lt"/>
              </a:rPr>
              <a:t>Row-3: 543</a:t>
            </a:r>
          </a:p>
          <a:p>
            <a:r>
              <a:rPr lang="en-IN" dirty="0">
                <a:solidFill>
                  <a:srgbClr val="F8F8F2"/>
                </a:solidFill>
                <a:latin typeface="+mj-lt"/>
              </a:rPr>
              <a:t>Row-4: 5432</a:t>
            </a:r>
          </a:p>
          <a:p>
            <a:r>
              <a:rPr lang="en-IN" dirty="0">
                <a:solidFill>
                  <a:srgbClr val="F8F8F2"/>
                </a:solidFill>
                <a:latin typeface="+mj-lt"/>
              </a:rPr>
              <a:t>Row-5: 54321</a:t>
            </a:r>
          </a:p>
        </p:txBody>
      </p:sp>
      <p:sp>
        <p:nvSpPr>
          <p:cNvPr id="7" name="Rectangle 6"/>
          <p:cNvSpPr/>
          <p:nvPr/>
        </p:nvSpPr>
        <p:spPr>
          <a:xfrm>
            <a:off x="248958" y="5036265"/>
            <a:ext cx="2624328" cy="923330"/>
          </a:xfrm>
          <a:prstGeom prst="rect">
            <a:avLst/>
          </a:prstGeom>
          <a:solidFill>
            <a:srgbClr val="373737"/>
          </a:solidFill>
          <a:ln>
            <a:solidFill>
              <a:srgbClr val="373737"/>
            </a:solidFill>
          </a:ln>
        </p:spPr>
        <p:txBody>
          <a:bodyPr wrap="square">
            <a:spAutoFit/>
          </a:bodyPr>
          <a:lstStyle/>
          <a:p>
            <a:r>
              <a:rPr lang="en-IN" dirty="0">
                <a:solidFill>
                  <a:srgbClr val="F8F8F2"/>
                </a:solidFill>
                <a:latin typeface="+mj-lt"/>
              </a:rPr>
              <a:t>Inner loop: Decrement</a:t>
            </a:r>
          </a:p>
          <a:p>
            <a:r>
              <a:rPr lang="en-IN" dirty="0">
                <a:solidFill>
                  <a:srgbClr val="F8F8F2"/>
                </a:solidFill>
                <a:latin typeface="+mj-lt"/>
              </a:rPr>
              <a:t>Outer loop: Decrement/Increment</a:t>
            </a:r>
          </a:p>
        </p:txBody>
      </p:sp>
      <p:sp>
        <p:nvSpPr>
          <p:cNvPr id="8" name="Rectangle 7"/>
          <p:cNvSpPr/>
          <p:nvPr/>
        </p:nvSpPr>
        <p:spPr>
          <a:xfrm>
            <a:off x="248956" y="6037437"/>
            <a:ext cx="2624328" cy="369332"/>
          </a:xfrm>
          <a:prstGeom prst="rect">
            <a:avLst/>
          </a:prstGeom>
          <a:solidFill>
            <a:srgbClr val="373737"/>
          </a:solidFill>
          <a:ln>
            <a:solidFill>
              <a:srgbClr val="373737"/>
            </a:solidFill>
          </a:ln>
        </p:spPr>
        <p:txBody>
          <a:bodyPr wrap="square">
            <a:spAutoFit/>
          </a:bodyPr>
          <a:lstStyle/>
          <a:p>
            <a:r>
              <a:rPr lang="en-IN" dirty="0">
                <a:solidFill>
                  <a:srgbClr val="F8F8F2"/>
                </a:solidFill>
                <a:latin typeface="+mj-lt"/>
              </a:rPr>
              <a:t>Starting: 5</a:t>
            </a:r>
          </a:p>
        </p:txBody>
      </p:sp>
      <p:sp>
        <p:nvSpPr>
          <p:cNvPr id="9" name="Rectangle 8">
            <a:extLst>
              <a:ext uri="{FF2B5EF4-FFF2-40B4-BE49-F238E27FC236}">
                <a16:creationId xmlns:a16="http://schemas.microsoft.com/office/drawing/2014/main" xmlns="" id="{D1398A39-DA79-443A-B149-0FEF04D5E58D}"/>
              </a:ext>
            </a:extLst>
          </p:cNvPr>
          <p:cNvSpPr/>
          <p:nvPr/>
        </p:nvSpPr>
        <p:spPr>
          <a:xfrm>
            <a:off x="3809772" y="1449910"/>
            <a:ext cx="3752093" cy="3416320"/>
          </a:xfrm>
          <a:prstGeom prst="rect">
            <a:avLst/>
          </a:prstGeom>
          <a:solidFill>
            <a:schemeClr val="bg1">
              <a:lumMod val="95000"/>
            </a:schemeClr>
          </a:solidFill>
          <a:ln>
            <a:noFill/>
          </a:ln>
        </p:spPr>
        <p:txBody>
          <a:bodyPr wrap="square">
            <a:spAutoFit/>
          </a:bodyPr>
          <a:lstStyle/>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t>
            </a:r>
            <a:r>
              <a:rPr lang="en-US" b="1" dirty="0" err="1">
                <a:latin typeface="+mj-lt"/>
              </a:rPr>
              <a:t>i,j</a:t>
            </a:r>
            <a:r>
              <a:rPr lang="en-US" b="1" dirty="0">
                <a:latin typeface="+mj-lt"/>
              </a:rPr>
              <a:t>;</a:t>
            </a:r>
          </a:p>
          <a:p>
            <a:r>
              <a:rPr lang="en-US" b="1" dirty="0">
                <a:latin typeface="+mj-lt"/>
              </a:rPr>
              <a:t>    for(</a:t>
            </a:r>
            <a:r>
              <a:rPr lang="en-US" b="1" dirty="0" err="1">
                <a:latin typeface="+mj-lt"/>
              </a:rPr>
              <a:t>i</a:t>
            </a:r>
            <a:r>
              <a:rPr lang="en-US" b="1" dirty="0">
                <a:latin typeface="+mj-lt"/>
              </a:rPr>
              <a:t>=5;i&gt;0;i--)</a:t>
            </a:r>
          </a:p>
          <a:p>
            <a:r>
              <a:rPr lang="en-US" b="1" dirty="0">
                <a:latin typeface="+mj-lt"/>
              </a:rPr>
              <a:t>    {</a:t>
            </a:r>
          </a:p>
          <a:p>
            <a:r>
              <a:rPr lang="en-US" b="1" dirty="0">
                <a:latin typeface="+mj-lt"/>
              </a:rPr>
              <a:t>        for(j=5; j&gt;=</a:t>
            </a:r>
            <a:r>
              <a:rPr lang="en-US" b="1" dirty="0" err="1">
                <a:latin typeface="+mj-lt"/>
              </a:rPr>
              <a:t>i</a:t>
            </a:r>
            <a:r>
              <a:rPr lang="en-US" b="1" dirty="0">
                <a:latin typeface="+mj-lt"/>
              </a:rPr>
              <a:t> ; j--)</a:t>
            </a:r>
          </a:p>
          <a:p>
            <a:r>
              <a:rPr lang="en-US" b="1" dirty="0">
                <a:latin typeface="+mj-lt"/>
              </a:rPr>
              <a:t>        {</a:t>
            </a:r>
          </a:p>
          <a:p>
            <a:r>
              <a:rPr lang="en-US" b="1" dirty="0">
                <a:latin typeface="+mj-lt"/>
              </a:rPr>
              <a:t>            </a:t>
            </a:r>
            <a:r>
              <a:rPr lang="en-US" b="1" dirty="0" err="1">
                <a:latin typeface="+mj-lt"/>
              </a:rPr>
              <a:t>printf</a:t>
            </a:r>
            <a:r>
              <a:rPr lang="en-US" b="1" dirty="0">
                <a:latin typeface="+mj-lt"/>
              </a:rPr>
              <a:t>("%</a:t>
            </a:r>
            <a:r>
              <a:rPr lang="en-US" b="1" dirty="0" err="1">
                <a:latin typeface="+mj-lt"/>
              </a:rPr>
              <a:t>d",j</a:t>
            </a:r>
            <a:r>
              <a:rPr lang="en-US" b="1" dirty="0">
                <a:latin typeface="+mj-lt"/>
              </a:rPr>
              <a:t>);</a:t>
            </a:r>
          </a:p>
          <a:p>
            <a:r>
              <a:rPr lang="en-US" b="1" dirty="0">
                <a:latin typeface="+mj-lt"/>
              </a:rPr>
              <a:t>        }</a:t>
            </a:r>
          </a:p>
          <a:p>
            <a:r>
              <a:rPr lang="en-US" b="1" dirty="0">
                <a:latin typeface="+mj-lt"/>
              </a:rPr>
              <a:t>        </a:t>
            </a:r>
            <a:r>
              <a:rPr lang="en-US" b="1" dirty="0" err="1">
                <a:latin typeface="+mj-lt"/>
              </a:rPr>
              <a:t>printf</a:t>
            </a:r>
            <a:r>
              <a:rPr lang="en-US" b="1" dirty="0">
                <a:latin typeface="+mj-lt"/>
              </a:rPr>
              <a:t>("\n");   </a:t>
            </a:r>
          </a:p>
          <a:p>
            <a:r>
              <a:rPr lang="en-US" b="1" dirty="0">
                <a:latin typeface="+mj-lt"/>
              </a:rPr>
              <a:t>    }</a:t>
            </a:r>
          </a:p>
          <a:p>
            <a:r>
              <a:rPr lang="en-US" b="1" dirty="0">
                <a:latin typeface="+mj-lt"/>
              </a:rPr>
              <a:t>}</a:t>
            </a:r>
            <a:endParaRPr lang="en-US" b="1" dirty="0">
              <a:effectLst/>
              <a:latin typeface="+mj-lt"/>
            </a:endParaRPr>
          </a:p>
        </p:txBody>
      </p:sp>
      <p:sp>
        <p:nvSpPr>
          <p:cNvPr id="10" name="Rectangle 9">
            <a:extLst>
              <a:ext uri="{FF2B5EF4-FFF2-40B4-BE49-F238E27FC236}">
                <a16:creationId xmlns:a16="http://schemas.microsoft.com/office/drawing/2014/main" xmlns="" id="{C069A0A8-F683-4712-9714-F0527051DD3B}"/>
              </a:ext>
            </a:extLst>
          </p:cNvPr>
          <p:cNvSpPr/>
          <p:nvPr/>
        </p:nvSpPr>
        <p:spPr>
          <a:xfrm>
            <a:off x="3309778" y="1449910"/>
            <a:ext cx="499993" cy="3416320"/>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a:solidFill>
                  <a:schemeClr val="tx1">
                    <a:lumMod val="75000"/>
                    <a:lumOff val="25000"/>
                  </a:schemeClr>
                </a:solidFill>
                <a:latin typeface="+mj-lt"/>
              </a:rPr>
              <a:t>9</a:t>
            </a:r>
          </a:p>
          <a:p>
            <a:pPr algn="r"/>
            <a:r>
              <a:rPr lang="en-US" b="1" dirty="0">
                <a:solidFill>
                  <a:schemeClr val="tx1">
                    <a:lumMod val="75000"/>
                    <a:lumOff val="25000"/>
                  </a:schemeClr>
                </a:solidFill>
                <a:effectLst/>
                <a:latin typeface="+mj-lt"/>
              </a:rPr>
              <a:t>10</a:t>
            </a:r>
          </a:p>
          <a:p>
            <a:pPr algn="r"/>
            <a:r>
              <a:rPr lang="en-US" b="1" dirty="0">
                <a:solidFill>
                  <a:schemeClr val="tx1">
                    <a:lumMod val="75000"/>
                    <a:lumOff val="25000"/>
                  </a:schemeClr>
                </a:solidFill>
                <a:latin typeface="+mj-lt"/>
              </a:rPr>
              <a:t>11</a:t>
            </a:r>
          </a:p>
          <a:p>
            <a:pPr algn="r"/>
            <a:r>
              <a:rPr lang="en-US" b="1" dirty="0">
                <a:solidFill>
                  <a:schemeClr val="tx1">
                    <a:lumMod val="75000"/>
                    <a:lumOff val="25000"/>
                  </a:schemeClr>
                </a:solidFill>
                <a:latin typeface="+mj-lt"/>
              </a:rPr>
              <a:t>12</a:t>
            </a:r>
          </a:p>
        </p:txBody>
      </p:sp>
      <p:sp>
        <p:nvSpPr>
          <p:cNvPr id="11" name="Rectangle: Top Corners Rounded 6">
            <a:extLst>
              <a:ext uri="{FF2B5EF4-FFF2-40B4-BE49-F238E27FC236}">
                <a16:creationId xmlns:a16="http://schemas.microsoft.com/office/drawing/2014/main" xmlns="" id="{7DE2E865-9E82-412F-B6BA-A643E4B60DC8}"/>
              </a:ext>
            </a:extLst>
          </p:cNvPr>
          <p:cNvSpPr/>
          <p:nvPr/>
        </p:nvSpPr>
        <p:spPr>
          <a:xfrm>
            <a:off x="3309778" y="1125496"/>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Tree>
    <p:extLst>
      <p:ext uri="{BB962C8B-B14F-4D97-AF65-F5344CB8AC3E}">
        <p14:creationId xmlns:p14="http://schemas.microsoft.com/office/powerpoint/2010/main" val="24219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given pattern (nested loop)</a:t>
            </a:r>
          </a:p>
        </p:txBody>
      </p:sp>
      <p:sp>
        <p:nvSpPr>
          <p:cNvPr id="4" name="Rectangle 3"/>
          <p:cNvSpPr/>
          <p:nvPr/>
        </p:nvSpPr>
        <p:spPr>
          <a:xfrm>
            <a:off x="250772" y="1034782"/>
            <a:ext cx="846508" cy="1477328"/>
          </a:xfrm>
          <a:prstGeom prst="rect">
            <a:avLst/>
          </a:prstGeom>
          <a:solidFill>
            <a:srgbClr val="373737"/>
          </a:solidFill>
          <a:ln>
            <a:solidFill>
              <a:srgbClr val="373737"/>
            </a:solidFill>
          </a:ln>
        </p:spPr>
        <p:txBody>
          <a:bodyPr wrap="square">
            <a:spAutoFit/>
          </a:bodyPr>
          <a:lstStyle/>
          <a:p>
            <a:r>
              <a:rPr lang="en-IN" b="1" dirty="0">
                <a:solidFill>
                  <a:srgbClr val="F92672"/>
                </a:solidFill>
                <a:latin typeface="+mj-lt"/>
              </a:rPr>
              <a:t>    *</a:t>
            </a:r>
            <a:endParaRPr lang="en-IN" b="1" dirty="0">
              <a:solidFill>
                <a:srgbClr val="F8F8F2"/>
              </a:solidFill>
              <a:latin typeface="+mj-lt"/>
            </a:endParaRPr>
          </a:p>
          <a:p>
            <a:r>
              <a:rPr lang="en-IN" b="1" dirty="0">
                <a:solidFill>
                  <a:srgbClr val="F92672"/>
                </a:solidFill>
                <a:latin typeface="+mj-lt"/>
              </a:rPr>
              <a:t>   **</a:t>
            </a:r>
            <a:endParaRPr lang="en-IN" b="1" dirty="0">
              <a:solidFill>
                <a:srgbClr val="F8F8F2"/>
              </a:solidFill>
              <a:latin typeface="+mj-lt"/>
            </a:endParaRPr>
          </a:p>
          <a:p>
            <a:r>
              <a:rPr lang="en-IN" b="1" dirty="0">
                <a:solidFill>
                  <a:srgbClr val="F92672"/>
                </a:solidFill>
                <a:latin typeface="+mj-lt"/>
              </a:rPr>
              <a:t>  ***</a:t>
            </a:r>
            <a:endParaRPr lang="en-IN" b="1" dirty="0">
              <a:solidFill>
                <a:srgbClr val="F8F8F2"/>
              </a:solidFill>
              <a:latin typeface="+mj-lt"/>
            </a:endParaRPr>
          </a:p>
          <a:p>
            <a:r>
              <a:rPr lang="en-IN" b="1" dirty="0">
                <a:solidFill>
                  <a:srgbClr val="F92672"/>
                </a:solidFill>
                <a:latin typeface="+mj-lt"/>
              </a:rPr>
              <a:t> ****</a:t>
            </a:r>
            <a:endParaRPr lang="en-IN" b="1" dirty="0">
              <a:solidFill>
                <a:srgbClr val="F8F8F2"/>
              </a:solidFill>
              <a:latin typeface="+mj-lt"/>
            </a:endParaRPr>
          </a:p>
          <a:p>
            <a:r>
              <a:rPr lang="en-IN" b="1" dirty="0">
                <a:solidFill>
                  <a:srgbClr val="F92672"/>
                </a:solidFill>
                <a:latin typeface="+mj-lt"/>
              </a:rPr>
              <a:t>*****</a:t>
            </a:r>
            <a:endParaRPr lang="en-IN" b="1" dirty="0">
              <a:solidFill>
                <a:srgbClr val="F8F8F2"/>
              </a:solidFill>
              <a:effectLst/>
              <a:latin typeface="+mj-lt"/>
            </a:endParaRPr>
          </a:p>
        </p:txBody>
      </p:sp>
      <p:sp>
        <p:nvSpPr>
          <p:cNvPr id="5" name="Rectangle 4"/>
          <p:cNvSpPr/>
          <p:nvPr/>
        </p:nvSpPr>
        <p:spPr>
          <a:xfrm>
            <a:off x="4867852" y="1352174"/>
            <a:ext cx="3624470" cy="4524315"/>
          </a:xfrm>
          <a:prstGeom prst="rect">
            <a:avLst/>
          </a:prstGeom>
          <a:solidFill>
            <a:schemeClr val="bg1">
              <a:lumMod val="95000"/>
            </a:schemeClr>
          </a:solidFill>
        </p:spPr>
        <p:txBody>
          <a:bodyPr wrap="square">
            <a:spAutoFit/>
          </a:bodyPr>
          <a:lstStyle/>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t>
            </a:r>
            <a:r>
              <a:rPr lang="en-US" b="1" dirty="0" err="1">
                <a:latin typeface="+mj-lt"/>
              </a:rPr>
              <a:t>i,j,k</a:t>
            </a:r>
            <a:r>
              <a:rPr lang="en-US" b="1" dirty="0">
                <a:latin typeface="+mj-lt"/>
              </a:rPr>
              <a:t>;</a:t>
            </a:r>
          </a:p>
          <a:p>
            <a:r>
              <a:rPr lang="en-US" b="1" dirty="0">
                <a:latin typeface="+mj-lt"/>
              </a:rPr>
              <a:t>    for(</a:t>
            </a:r>
            <a:r>
              <a:rPr lang="en-US" b="1" dirty="0" err="1">
                <a:latin typeface="+mj-lt"/>
              </a:rPr>
              <a:t>i</a:t>
            </a:r>
            <a:r>
              <a:rPr lang="en-US" b="1" dirty="0">
                <a:latin typeface="+mj-lt"/>
              </a:rPr>
              <a:t>=1;i&lt;=5;i++)</a:t>
            </a:r>
          </a:p>
          <a:p>
            <a:r>
              <a:rPr lang="en-US" b="1" dirty="0">
                <a:latin typeface="+mj-lt"/>
              </a:rPr>
              <a:t>    {</a:t>
            </a:r>
          </a:p>
          <a:p>
            <a:r>
              <a:rPr lang="en-US" b="1" dirty="0">
                <a:latin typeface="+mj-lt"/>
              </a:rPr>
              <a:t>        for(k=5;k&gt;</a:t>
            </a:r>
            <a:r>
              <a:rPr lang="en-US" b="1" dirty="0" err="1">
                <a:latin typeface="+mj-lt"/>
              </a:rPr>
              <a:t>i;k</a:t>
            </a:r>
            <a:r>
              <a:rPr lang="en-US" b="1" dirty="0">
                <a:latin typeface="+mj-lt"/>
              </a:rPr>
              <a:t>--)</a:t>
            </a:r>
          </a:p>
          <a:p>
            <a:r>
              <a:rPr lang="en-US" b="1" dirty="0">
                <a:latin typeface="+mj-lt"/>
              </a:rPr>
              <a:t>        {</a:t>
            </a:r>
          </a:p>
          <a:p>
            <a:r>
              <a:rPr lang="en-US" b="1" dirty="0">
                <a:latin typeface="+mj-lt"/>
              </a:rPr>
              <a:t>            </a:t>
            </a:r>
            <a:r>
              <a:rPr lang="en-US" b="1" dirty="0" err="1">
                <a:latin typeface="+mj-lt"/>
              </a:rPr>
              <a:t>printf</a:t>
            </a:r>
            <a:r>
              <a:rPr lang="en-US" b="1" dirty="0">
                <a:latin typeface="+mj-lt"/>
              </a:rPr>
              <a:t>(" ");</a:t>
            </a:r>
          </a:p>
          <a:p>
            <a:r>
              <a:rPr lang="en-US" b="1" dirty="0">
                <a:latin typeface="+mj-lt"/>
              </a:rPr>
              <a:t>        }</a:t>
            </a:r>
          </a:p>
          <a:p>
            <a:r>
              <a:rPr lang="en-US" b="1" dirty="0">
                <a:latin typeface="+mj-lt"/>
              </a:rPr>
              <a:t>        for(j=1;j&lt;=</a:t>
            </a:r>
            <a:r>
              <a:rPr lang="en-US" b="1" dirty="0" err="1">
                <a:latin typeface="+mj-lt"/>
              </a:rPr>
              <a:t>i;j</a:t>
            </a:r>
            <a:r>
              <a:rPr lang="en-US" b="1" dirty="0">
                <a:latin typeface="+mj-lt"/>
              </a:rPr>
              <a:t>++)</a:t>
            </a:r>
          </a:p>
          <a:p>
            <a:r>
              <a:rPr lang="en-US" b="1" dirty="0">
                <a:latin typeface="+mj-lt"/>
              </a:rPr>
              <a:t>        {</a:t>
            </a:r>
          </a:p>
          <a:p>
            <a:r>
              <a:rPr lang="en-US" b="1" dirty="0">
                <a:latin typeface="+mj-lt"/>
              </a:rPr>
              <a:t>            </a:t>
            </a:r>
            <a:r>
              <a:rPr lang="en-US" b="1" dirty="0" err="1">
                <a:latin typeface="+mj-lt"/>
              </a:rPr>
              <a:t>printf</a:t>
            </a:r>
            <a:r>
              <a:rPr lang="en-US" b="1" dirty="0">
                <a:latin typeface="+mj-lt"/>
              </a:rPr>
              <a:t>("*");</a:t>
            </a:r>
          </a:p>
          <a:p>
            <a:r>
              <a:rPr lang="en-US" b="1" dirty="0">
                <a:latin typeface="+mj-lt"/>
              </a:rPr>
              <a:t>        }</a:t>
            </a:r>
          </a:p>
          <a:p>
            <a:r>
              <a:rPr lang="en-US" b="1" dirty="0">
                <a:latin typeface="+mj-lt"/>
              </a:rPr>
              <a:t>        </a:t>
            </a:r>
            <a:r>
              <a:rPr lang="en-US" b="1" dirty="0" err="1">
                <a:latin typeface="+mj-lt"/>
              </a:rPr>
              <a:t>printf</a:t>
            </a:r>
            <a:r>
              <a:rPr lang="en-US" b="1" dirty="0">
                <a:latin typeface="+mj-lt"/>
              </a:rPr>
              <a:t>("\n");   </a:t>
            </a:r>
          </a:p>
          <a:p>
            <a:r>
              <a:rPr lang="en-US" b="1" dirty="0">
                <a:latin typeface="+mj-lt"/>
              </a:rPr>
              <a:t>    }   </a:t>
            </a:r>
          </a:p>
          <a:p>
            <a:r>
              <a:rPr lang="en-US" b="1" dirty="0">
                <a:latin typeface="+mj-lt"/>
              </a:rPr>
              <a:t>}</a:t>
            </a:r>
            <a:endParaRPr lang="en-US" b="1" dirty="0">
              <a:effectLst/>
              <a:latin typeface="+mj-lt"/>
            </a:endParaRPr>
          </a:p>
        </p:txBody>
      </p:sp>
      <p:sp>
        <p:nvSpPr>
          <p:cNvPr id="6" name="Rounded Rectangular Callout 5"/>
          <p:cNvSpPr/>
          <p:nvPr/>
        </p:nvSpPr>
        <p:spPr>
          <a:xfrm>
            <a:off x="8903802" y="1363966"/>
            <a:ext cx="2734056" cy="766586"/>
          </a:xfrm>
          <a:prstGeom prst="wedgeRoundRectCallout">
            <a:avLst>
              <a:gd name="adj1" fmla="val -78016"/>
              <a:gd name="adj2" fmla="val 149869"/>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First we need to print 4 spaces before printing *</a:t>
            </a:r>
            <a:endParaRPr lang="en-IN" dirty="0">
              <a:solidFill>
                <a:schemeClr val="tx1"/>
              </a:solidFill>
              <a:latin typeface="+mj-lt"/>
            </a:endParaRPr>
          </a:p>
        </p:txBody>
      </p:sp>
      <p:sp>
        <p:nvSpPr>
          <p:cNvPr id="7" name="Rounded Rectangular Callout 6"/>
          <p:cNvSpPr/>
          <p:nvPr/>
        </p:nvSpPr>
        <p:spPr>
          <a:xfrm>
            <a:off x="8903802" y="4296714"/>
            <a:ext cx="2734056" cy="766586"/>
          </a:xfrm>
          <a:prstGeom prst="wedgeRoundRectCallout">
            <a:avLst>
              <a:gd name="adj1" fmla="val -77180"/>
              <a:gd name="adj2" fmla="val -66827"/>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After printing spaces this inner loop prints *</a:t>
            </a:r>
            <a:endParaRPr lang="en-IN" dirty="0">
              <a:solidFill>
                <a:schemeClr val="tx1"/>
              </a:solidFill>
              <a:latin typeface="+mj-lt"/>
            </a:endParaRPr>
          </a:p>
        </p:txBody>
      </p:sp>
      <p:sp>
        <p:nvSpPr>
          <p:cNvPr id="8" name="Rectangle: Top Corners Rounded 6">
            <a:extLst>
              <a:ext uri="{FF2B5EF4-FFF2-40B4-BE49-F238E27FC236}">
                <a16:creationId xmlns:a16="http://schemas.microsoft.com/office/drawing/2014/main" xmlns="" id="{7DE2E865-9E82-412F-B6BA-A643E4B60DC8}"/>
              </a:ext>
            </a:extLst>
          </p:cNvPr>
          <p:cNvSpPr/>
          <p:nvPr/>
        </p:nvSpPr>
        <p:spPr>
          <a:xfrm>
            <a:off x="4367859" y="1022990"/>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latin typeface="+mj-lt"/>
              </a:rPr>
              <a:t>Program</a:t>
            </a:r>
          </a:p>
        </p:txBody>
      </p:sp>
      <p:sp>
        <p:nvSpPr>
          <p:cNvPr id="9" name="Rectangle 8">
            <a:extLst>
              <a:ext uri="{FF2B5EF4-FFF2-40B4-BE49-F238E27FC236}">
                <a16:creationId xmlns:a16="http://schemas.microsoft.com/office/drawing/2014/main" xmlns="" id="{43D3284F-95E2-4F26-9D5F-AAD352CF22BD}"/>
              </a:ext>
            </a:extLst>
          </p:cNvPr>
          <p:cNvSpPr/>
          <p:nvPr/>
        </p:nvSpPr>
        <p:spPr>
          <a:xfrm>
            <a:off x="9940959" y="2342720"/>
            <a:ext cx="745923" cy="338554"/>
          </a:xfrm>
          <a:prstGeom prst="rect">
            <a:avLst/>
          </a:prstGeom>
          <a:solidFill>
            <a:schemeClr val="tx1">
              <a:lumMod val="90000"/>
              <a:lumOff val="10000"/>
            </a:schemeClr>
          </a:solidFill>
          <a:ln>
            <a:noFill/>
          </a:ln>
        </p:spPr>
        <p:txBody>
          <a:bodyPr wrap="square">
            <a:spAutoFit/>
          </a:bodyPr>
          <a:lstStyle/>
          <a:p>
            <a:pPr algn="ctr"/>
            <a:r>
              <a:rPr lang="en-US" sz="1600" dirty="0">
                <a:solidFill>
                  <a:schemeClr val="bg1"/>
                </a:solidFill>
                <a:latin typeface="+mj-lt"/>
              </a:rPr>
              <a:t>    *</a:t>
            </a:r>
          </a:p>
        </p:txBody>
      </p:sp>
      <p:sp>
        <p:nvSpPr>
          <p:cNvPr id="10" name="Rectangle 9">
            <a:extLst>
              <a:ext uri="{FF2B5EF4-FFF2-40B4-BE49-F238E27FC236}">
                <a16:creationId xmlns:a16="http://schemas.microsoft.com/office/drawing/2014/main" xmlns="" id="{43D3284F-95E2-4F26-9D5F-AAD352CF22BD}"/>
              </a:ext>
            </a:extLst>
          </p:cNvPr>
          <p:cNvSpPr/>
          <p:nvPr/>
        </p:nvSpPr>
        <p:spPr>
          <a:xfrm>
            <a:off x="9940958" y="2710713"/>
            <a:ext cx="745923" cy="338554"/>
          </a:xfrm>
          <a:prstGeom prst="rect">
            <a:avLst/>
          </a:prstGeom>
          <a:solidFill>
            <a:schemeClr val="tx1">
              <a:lumMod val="90000"/>
              <a:lumOff val="10000"/>
            </a:schemeClr>
          </a:solidFill>
          <a:ln>
            <a:noFill/>
          </a:ln>
        </p:spPr>
        <p:txBody>
          <a:bodyPr wrap="square">
            <a:spAutoFit/>
          </a:bodyPr>
          <a:lstStyle/>
          <a:p>
            <a:pPr algn="ctr"/>
            <a:r>
              <a:rPr lang="en-US" sz="1600" dirty="0">
                <a:solidFill>
                  <a:schemeClr val="bg1"/>
                </a:solidFill>
                <a:latin typeface="+mj-lt"/>
              </a:rPr>
              <a:t>   **</a:t>
            </a:r>
          </a:p>
        </p:txBody>
      </p:sp>
      <p:sp>
        <p:nvSpPr>
          <p:cNvPr id="11" name="Rectangle 10">
            <a:extLst>
              <a:ext uri="{FF2B5EF4-FFF2-40B4-BE49-F238E27FC236}">
                <a16:creationId xmlns:a16="http://schemas.microsoft.com/office/drawing/2014/main" xmlns="" id="{43D3284F-95E2-4F26-9D5F-AAD352CF22BD}"/>
              </a:ext>
            </a:extLst>
          </p:cNvPr>
          <p:cNvSpPr/>
          <p:nvPr/>
        </p:nvSpPr>
        <p:spPr>
          <a:xfrm>
            <a:off x="9940958" y="3082901"/>
            <a:ext cx="745923" cy="338554"/>
          </a:xfrm>
          <a:prstGeom prst="rect">
            <a:avLst/>
          </a:prstGeom>
          <a:solidFill>
            <a:schemeClr val="tx1">
              <a:lumMod val="90000"/>
              <a:lumOff val="10000"/>
            </a:schemeClr>
          </a:solidFill>
          <a:ln>
            <a:noFill/>
          </a:ln>
        </p:spPr>
        <p:txBody>
          <a:bodyPr wrap="square">
            <a:spAutoFit/>
          </a:bodyPr>
          <a:lstStyle/>
          <a:p>
            <a:pPr algn="ctr"/>
            <a:r>
              <a:rPr lang="en-US" sz="1600" dirty="0">
                <a:solidFill>
                  <a:schemeClr val="bg1"/>
                </a:solidFill>
                <a:latin typeface="+mj-lt"/>
              </a:rPr>
              <a:t>  ***</a:t>
            </a:r>
          </a:p>
        </p:txBody>
      </p:sp>
      <p:sp>
        <p:nvSpPr>
          <p:cNvPr id="12" name="Rectangle 11">
            <a:extLst>
              <a:ext uri="{FF2B5EF4-FFF2-40B4-BE49-F238E27FC236}">
                <a16:creationId xmlns:a16="http://schemas.microsoft.com/office/drawing/2014/main" xmlns="" id="{43D3284F-95E2-4F26-9D5F-AAD352CF22BD}"/>
              </a:ext>
            </a:extLst>
          </p:cNvPr>
          <p:cNvSpPr/>
          <p:nvPr/>
        </p:nvSpPr>
        <p:spPr>
          <a:xfrm>
            <a:off x="9940958" y="3455089"/>
            <a:ext cx="745923" cy="338554"/>
          </a:xfrm>
          <a:prstGeom prst="rect">
            <a:avLst/>
          </a:prstGeom>
          <a:solidFill>
            <a:schemeClr val="tx1">
              <a:lumMod val="90000"/>
              <a:lumOff val="10000"/>
            </a:schemeClr>
          </a:solidFill>
          <a:ln>
            <a:noFill/>
          </a:ln>
        </p:spPr>
        <p:txBody>
          <a:bodyPr wrap="square">
            <a:spAutoFit/>
          </a:bodyPr>
          <a:lstStyle/>
          <a:p>
            <a:pPr algn="ctr"/>
            <a:r>
              <a:rPr lang="en-US" sz="1600" dirty="0">
                <a:solidFill>
                  <a:schemeClr val="bg1"/>
                </a:solidFill>
                <a:latin typeface="+mj-lt"/>
              </a:rPr>
              <a:t> ****</a:t>
            </a:r>
          </a:p>
        </p:txBody>
      </p:sp>
      <p:sp>
        <p:nvSpPr>
          <p:cNvPr id="13" name="Rectangle 12">
            <a:extLst>
              <a:ext uri="{FF2B5EF4-FFF2-40B4-BE49-F238E27FC236}">
                <a16:creationId xmlns:a16="http://schemas.microsoft.com/office/drawing/2014/main" xmlns="" id="{43D3284F-95E2-4F26-9D5F-AAD352CF22BD}"/>
              </a:ext>
            </a:extLst>
          </p:cNvPr>
          <p:cNvSpPr/>
          <p:nvPr/>
        </p:nvSpPr>
        <p:spPr>
          <a:xfrm>
            <a:off x="9940958" y="3827277"/>
            <a:ext cx="745923" cy="338554"/>
          </a:xfrm>
          <a:prstGeom prst="rect">
            <a:avLst/>
          </a:prstGeom>
          <a:solidFill>
            <a:schemeClr val="tx1">
              <a:lumMod val="90000"/>
              <a:lumOff val="10000"/>
            </a:schemeClr>
          </a:solidFill>
          <a:ln>
            <a:noFill/>
          </a:ln>
        </p:spPr>
        <p:txBody>
          <a:bodyPr wrap="square">
            <a:spAutoFit/>
          </a:bodyPr>
          <a:lstStyle/>
          <a:p>
            <a:pPr algn="ctr"/>
            <a:r>
              <a:rPr lang="en-US" sz="1600" dirty="0">
                <a:solidFill>
                  <a:schemeClr val="bg1"/>
                </a:solidFill>
                <a:latin typeface="+mj-lt"/>
              </a:rPr>
              <a:t>*****</a:t>
            </a:r>
          </a:p>
        </p:txBody>
      </p:sp>
      <p:sp>
        <p:nvSpPr>
          <p:cNvPr id="14" name="Rectangle 13"/>
          <p:cNvSpPr/>
          <p:nvPr/>
        </p:nvSpPr>
        <p:spPr>
          <a:xfrm>
            <a:off x="248958" y="2620209"/>
            <a:ext cx="3691772" cy="369332"/>
          </a:xfrm>
          <a:prstGeom prst="rect">
            <a:avLst/>
          </a:prstGeom>
          <a:solidFill>
            <a:srgbClr val="373737"/>
          </a:solidFill>
          <a:ln>
            <a:solidFill>
              <a:srgbClr val="373737"/>
            </a:solidFill>
          </a:ln>
        </p:spPr>
        <p:txBody>
          <a:bodyPr wrap="square">
            <a:spAutoFit/>
          </a:bodyPr>
          <a:lstStyle/>
          <a:p>
            <a:r>
              <a:rPr lang="en-IN" dirty="0">
                <a:solidFill>
                  <a:srgbClr val="F8F8F2"/>
                </a:solidFill>
                <a:effectLst/>
                <a:latin typeface="+mj-lt"/>
              </a:rPr>
              <a:t>No. of rows: 5 </a:t>
            </a:r>
          </a:p>
        </p:txBody>
      </p:sp>
      <p:sp>
        <p:nvSpPr>
          <p:cNvPr id="15" name="Rectangle 14"/>
          <p:cNvSpPr/>
          <p:nvPr/>
        </p:nvSpPr>
        <p:spPr>
          <a:xfrm>
            <a:off x="248958" y="3097640"/>
            <a:ext cx="3691772" cy="1754326"/>
          </a:xfrm>
          <a:prstGeom prst="rect">
            <a:avLst/>
          </a:prstGeom>
          <a:solidFill>
            <a:srgbClr val="373737"/>
          </a:solidFill>
          <a:ln>
            <a:solidFill>
              <a:srgbClr val="373737"/>
            </a:solidFill>
          </a:ln>
        </p:spPr>
        <p:txBody>
          <a:bodyPr wrap="square">
            <a:spAutoFit/>
          </a:bodyPr>
          <a:lstStyle/>
          <a:p>
            <a:r>
              <a:rPr lang="en-IN" dirty="0">
                <a:solidFill>
                  <a:srgbClr val="F8F8F2"/>
                </a:solidFill>
                <a:effectLst/>
                <a:latin typeface="+mj-lt"/>
              </a:rPr>
              <a:t>No. of values </a:t>
            </a:r>
          </a:p>
          <a:p>
            <a:r>
              <a:rPr lang="en-IN" dirty="0">
                <a:solidFill>
                  <a:srgbClr val="F8F8F2"/>
                </a:solidFill>
                <a:effectLst/>
                <a:latin typeface="+mj-lt"/>
              </a:rPr>
              <a:t>Row-1: ----*</a:t>
            </a:r>
            <a:endParaRPr lang="en-IN" dirty="0">
              <a:solidFill>
                <a:srgbClr val="F8F8F2"/>
              </a:solidFill>
              <a:latin typeface="+mj-lt"/>
            </a:endParaRPr>
          </a:p>
          <a:p>
            <a:r>
              <a:rPr lang="en-IN" dirty="0">
                <a:solidFill>
                  <a:srgbClr val="F8F8F2"/>
                </a:solidFill>
                <a:effectLst/>
                <a:latin typeface="+mj-lt"/>
              </a:rPr>
              <a:t>Row-2: </a:t>
            </a:r>
            <a:r>
              <a:rPr lang="en-IN" dirty="0">
                <a:solidFill>
                  <a:srgbClr val="F8F8F2"/>
                </a:solidFill>
                <a:latin typeface="+mj-lt"/>
              </a:rPr>
              <a:t>---**</a:t>
            </a:r>
            <a:endParaRPr lang="en-IN" dirty="0">
              <a:solidFill>
                <a:srgbClr val="F8F8F2"/>
              </a:solidFill>
              <a:effectLst/>
              <a:latin typeface="+mj-lt"/>
            </a:endParaRPr>
          </a:p>
          <a:p>
            <a:r>
              <a:rPr lang="en-IN" dirty="0">
                <a:solidFill>
                  <a:srgbClr val="F8F8F2"/>
                </a:solidFill>
                <a:latin typeface="+mj-lt"/>
              </a:rPr>
              <a:t>Row-3: --***</a:t>
            </a:r>
          </a:p>
          <a:p>
            <a:r>
              <a:rPr lang="en-IN" dirty="0">
                <a:solidFill>
                  <a:srgbClr val="F8F8F2"/>
                </a:solidFill>
                <a:latin typeface="+mj-lt"/>
              </a:rPr>
              <a:t>Row-4: -****</a:t>
            </a:r>
          </a:p>
          <a:p>
            <a:r>
              <a:rPr lang="en-IN" dirty="0">
                <a:solidFill>
                  <a:srgbClr val="F8F8F2"/>
                </a:solidFill>
                <a:effectLst/>
                <a:latin typeface="+mj-lt"/>
              </a:rPr>
              <a:t>Row-5: *****</a:t>
            </a:r>
          </a:p>
        </p:txBody>
      </p:sp>
      <p:sp>
        <p:nvSpPr>
          <p:cNvPr id="16" name="Rectangle 15"/>
          <p:cNvSpPr/>
          <p:nvPr/>
        </p:nvSpPr>
        <p:spPr>
          <a:xfrm>
            <a:off x="248957" y="4960065"/>
            <a:ext cx="3708893" cy="646331"/>
          </a:xfrm>
          <a:prstGeom prst="rect">
            <a:avLst/>
          </a:prstGeom>
          <a:solidFill>
            <a:srgbClr val="373737"/>
          </a:solidFill>
          <a:ln>
            <a:solidFill>
              <a:srgbClr val="373737"/>
            </a:solidFill>
          </a:ln>
        </p:spPr>
        <p:txBody>
          <a:bodyPr wrap="square">
            <a:spAutoFit/>
          </a:bodyPr>
          <a:lstStyle/>
          <a:p>
            <a:r>
              <a:rPr lang="en-IN" dirty="0">
                <a:solidFill>
                  <a:srgbClr val="F8F8F2"/>
                </a:solidFill>
                <a:effectLst/>
                <a:latin typeface="+mj-lt"/>
              </a:rPr>
              <a:t>Inner loop: Decrement</a:t>
            </a:r>
          </a:p>
          <a:p>
            <a:r>
              <a:rPr lang="en-IN" dirty="0">
                <a:solidFill>
                  <a:srgbClr val="F8F8F2"/>
                </a:solidFill>
                <a:latin typeface="+mj-lt"/>
              </a:rPr>
              <a:t>Outer loop: Decrement/Increment</a:t>
            </a:r>
            <a:endParaRPr lang="en-IN" dirty="0">
              <a:solidFill>
                <a:srgbClr val="F8F8F2"/>
              </a:solidFill>
              <a:effectLst/>
              <a:latin typeface="+mj-lt"/>
            </a:endParaRPr>
          </a:p>
        </p:txBody>
      </p:sp>
      <p:sp>
        <p:nvSpPr>
          <p:cNvPr id="17" name="Rectangle 16"/>
          <p:cNvSpPr/>
          <p:nvPr/>
        </p:nvSpPr>
        <p:spPr>
          <a:xfrm>
            <a:off x="244309" y="5734830"/>
            <a:ext cx="3713541" cy="646331"/>
          </a:xfrm>
          <a:prstGeom prst="rect">
            <a:avLst/>
          </a:prstGeom>
          <a:solidFill>
            <a:srgbClr val="373737"/>
          </a:solidFill>
          <a:ln>
            <a:solidFill>
              <a:srgbClr val="373737"/>
            </a:solidFill>
          </a:ln>
        </p:spPr>
        <p:txBody>
          <a:bodyPr wrap="square">
            <a:spAutoFit/>
          </a:bodyPr>
          <a:lstStyle/>
          <a:p>
            <a:r>
              <a:rPr lang="en-IN" dirty="0">
                <a:solidFill>
                  <a:srgbClr val="F8F8F2"/>
                </a:solidFill>
                <a:latin typeface="+mj-lt"/>
              </a:rPr>
              <a:t>Starting: -(space)</a:t>
            </a:r>
          </a:p>
          <a:p>
            <a:r>
              <a:rPr lang="en-IN" dirty="0">
                <a:solidFill>
                  <a:srgbClr val="F8F8F2"/>
                </a:solidFill>
                <a:effectLst/>
                <a:latin typeface="+mj-lt"/>
              </a:rPr>
              <a:t>Ending: *</a:t>
            </a:r>
          </a:p>
        </p:txBody>
      </p:sp>
      <p:sp>
        <p:nvSpPr>
          <p:cNvPr id="18" name="Rectangle 17">
            <a:extLst>
              <a:ext uri="{FF2B5EF4-FFF2-40B4-BE49-F238E27FC236}">
                <a16:creationId xmlns:a16="http://schemas.microsoft.com/office/drawing/2014/main" xmlns="" id="{C069A0A8-F683-4712-9714-F0527051DD3B}"/>
              </a:ext>
            </a:extLst>
          </p:cNvPr>
          <p:cNvSpPr/>
          <p:nvPr/>
        </p:nvSpPr>
        <p:spPr>
          <a:xfrm>
            <a:off x="4367859" y="1352174"/>
            <a:ext cx="499993" cy="4524315"/>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a:solidFill>
                  <a:schemeClr val="tx1">
                    <a:lumMod val="75000"/>
                    <a:lumOff val="25000"/>
                  </a:schemeClr>
                </a:solidFill>
                <a:latin typeface="+mj-lt"/>
              </a:rPr>
              <a:t>9</a:t>
            </a:r>
          </a:p>
          <a:p>
            <a:pPr algn="r"/>
            <a:r>
              <a:rPr lang="en-US" b="1" dirty="0">
                <a:solidFill>
                  <a:schemeClr val="tx1">
                    <a:lumMod val="75000"/>
                    <a:lumOff val="25000"/>
                  </a:schemeClr>
                </a:solidFill>
                <a:effectLst/>
                <a:latin typeface="+mj-lt"/>
              </a:rPr>
              <a:t>10</a:t>
            </a:r>
          </a:p>
          <a:p>
            <a:pPr algn="r"/>
            <a:r>
              <a:rPr lang="en-US" b="1" dirty="0">
                <a:solidFill>
                  <a:schemeClr val="tx1">
                    <a:lumMod val="75000"/>
                    <a:lumOff val="25000"/>
                  </a:schemeClr>
                </a:solidFill>
                <a:latin typeface="+mj-lt"/>
              </a:rPr>
              <a:t>11</a:t>
            </a:r>
          </a:p>
          <a:p>
            <a:pPr algn="r"/>
            <a:r>
              <a:rPr lang="en-US" b="1" dirty="0">
                <a:solidFill>
                  <a:schemeClr val="tx1">
                    <a:lumMod val="75000"/>
                    <a:lumOff val="25000"/>
                  </a:schemeClr>
                </a:solidFill>
                <a:latin typeface="+mj-lt"/>
              </a:rPr>
              <a:t>12</a:t>
            </a:r>
          </a:p>
          <a:p>
            <a:pPr algn="r"/>
            <a:r>
              <a:rPr lang="en-US" b="1" dirty="0">
                <a:solidFill>
                  <a:schemeClr val="tx1">
                    <a:lumMod val="75000"/>
                    <a:lumOff val="25000"/>
                  </a:schemeClr>
                </a:solidFill>
                <a:latin typeface="+mj-lt"/>
              </a:rPr>
              <a:t>13</a:t>
            </a:r>
          </a:p>
          <a:p>
            <a:pPr algn="r"/>
            <a:r>
              <a:rPr lang="en-US" b="1" dirty="0">
                <a:solidFill>
                  <a:schemeClr val="tx1">
                    <a:lumMod val="75000"/>
                    <a:lumOff val="25000"/>
                  </a:schemeClr>
                </a:solidFill>
                <a:latin typeface="+mj-lt"/>
              </a:rPr>
              <a:t>14</a:t>
            </a:r>
          </a:p>
          <a:p>
            <a:pPr algn="r"/>
            <a:r>
              <a:rPr lang="en-US" b="1" dirty="0">
                <a:solidFill>
                  <a:schemeClr val="tx1">
                    <a:lumMod val="75000"/>
                    <a:lumOff val="25000"/>
                  </a:schemeClr>
                </a:solidFill>
                <a:latin typeface="+mj-lt"/>
              </a:rPr>
              <a:t>15</a:t>
            </a:r>
          </a:p>
          <a:p>
            <a:pPr algn="r"/>
            <a:r>
              <a:rPr lang="en-US" b="1" dirty="0">
                <a:solidFill>
                  <a:schemeClr val="tx1">
                    <a:lumMod val="75000"/>
                    <a:lumOff val="25000"/>
                  </a:schemeClr>
                </a:solidFill>
                <a:latin typeface="+mj-lt"/>
              </a:rPr>
              <a:t>16</a:t>
            </a:r>
          </a:p>
        </p:txBody>
      </p:sp>
    </p:spTree>
    <p:extLst>
      <p:ext uri="{BB962C8B-B14F-4D97-AF65-F5344CB8AC3E}">
        <p14:creationId xmlns:p14="http://schemas.microsoft.com/office/powerpoint/2010/main" val="39530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Practice programs</a:t>
            </a:r>
            <a:endParaRPr lang="en-US" dirty="0"/>
          </a:p>
        </p:txBody>
      </p:sp>
      <p:sp>
        <p:nvSpPr>
          <p:cNvPr id="4" name="Content Placeholder 2"/>
          <p:cNvSpPr>
            <a:spLocks noGrp="1"/>
          </p:cNvSpPr>
          <p:nvPr>
            <p:ph idx="1"/>
          </p:nvPr>
        </p:nvSpPr>
        <p:spPr>
          <a:xfrm>
            <a:off x="262360" y="910106"/>
            <a:ext cx="11667281" cy="5220000"/>
          </a:xfrm>
          <a:noFill/>
        </p:spPr>
        <p:txBody>
          <a:bodyPr/>
          <a:lstStyle/>
          <a:p>
            <a:pPr marL="457200" indent="-457200">
              <a:buFont typeface="+mj-lt"/>
              <a:buAutoNum type="arabicParenR"/>
            </a:pPr>
            <a:r>
              <a:rPr lang="en-US" sz="2000" dirty="0"/>
              <a:t>Write a program to find sum of first N odd numbers. Ex. 1+3+5+7+………..+N</a:t>
            </a:r>
          </a:p>
          <a:p>
            <a:pPr marL="457200" indent="-457200">
              <a:buFont typeface="+mj-lt"/>
              <a:buAutoNum type="arabicParenR"/>
            </a:pPr>
            <a:r>
              <a:rPr lang="en-US" sz="2000" dirty="0"/>
              <a:t>Write a program to find 1+1/2+1/3+1/4+....+1/n</a:t>
            </a:r>
          </a:p>
          <a:p>
            <a:pPr marL="457200" indent="-457200">
              <a:buFont typeface="+mj-lt"/>
              <a:buAutoNum type="arabicParenR"/>
            </a:pPr>
            <a:r>
              <a:rPr lang="en-US" sz="2000" dirty="0"/>
              <a:t>Write a program to print all Armstrong numbers in a given range. For example 153 = 1^3 + 5^3 + 3^3. So, 153 is Armstrong number</a:t>
            </a:r>
          </a:p>
          <a:p>
            <a:pPr marL="457200" indent="-457200">
              <a:buFont typeface="+mj-lt"/>
              <a:buAutoNum type="arabicParenR"/>
            </a:pPr>
            <a:r>
              <a:rPr lang="en-US" sz="2000" dirty="0"/>
              <a:t>Write a program to print given number in reverse order</a:t>
            </a:r>
          </a:p>
          <a:p>
            <a:pPr marL="457200" indent="-457200">
              <a:buFont typeface="+mj-lt"/>
              <a:buAutoNum type="arabicParenR"/>
            </a:pPr>
            <a:r>
              <a:rPr lang="en-US" sz="2000" dirty="0"/>
              <a:t>Write a program to check whether a given string is palindrome or not</a:t>
            </a:r>
          </a:p>
          <a:p>
            <a:pPr marL="457200" indent="-457200">
              <a:buFont typeface="+mj-lt"/>
              <a:buAutoNum type="arabicParenR"/>
            </a:pPr>
            <a:r>
              <a:rPr lang="en-US" sz="2000" dirty="0"/>
              <a:t>Write a program to print Multiplication Table up to n</a:t>
            </a:r>
          </a:p>
          <a:p>
            <a:endParaRPr lang="en-US" sz="2000" dirty="0"/>
          </a:p>
          <a:p>
            <a:endParaRPr lang="en-US" sz="2000" dirty="0"/>
          </a:p>
          <a:p>
            <a:endParaRPr lang="en-US" sz="2000" dirty="0"/>
          </a:p>
          <a:p>
            <a:pPr marL="457200" indent="-457200">
              <a:buFont typeface="+mj-lt"/>
              <a:buAutoNum type="arabicParenR" startAt="7"/>
            </a:pPr>
            <a:r>
              <a:rPr lang="en-US" sz="2000" dirty="0"/>
              <a:t>Construct C programs to print the following patterns using loop statement.</a:t>
            </a:r>
          </a:p>
          <a:p>
            <a:endParaRPr lang="en-US" sz="2000" dirty="0"/>
          </a:p>
          <a:p>
            <a:endParaRPr lang="en-US" sz="2000" dirty="0"/>
          </a:p>
          <a:p>
            <a:endParaRPr lang="en-US" sz="2000" dirty="0"/>
          </a:p>
          <a:p>
            <a:endParaRPr lang="en-IN" sz="2000" dirty="0"/>
          </a:p>
        </p:txBody>
      </p:sp>
      <p:graphicFrame>
        <p:nvGraphicFramePr>
          <p:cNvPr id="5" name="Table 4"/>
          <p:cNvGraphicFramePr>
            <a:graphicFrameLocks noGrp="1"/>
          </p:cNvGraphicFramePr>
          <p:nvPr>
            <p:extLst/>
          </p:nvPr>
        </p:nvGraphicFramePr>
        <p:xfrm>
          <a:off x="668110" y="3632086"/>
          <a:ext cx="4385736" cy="1076328"/>
        </p:xfrm>
        <a:graphic>
          <a:graphicData uri="http://schemas.openxmlformats.org/drawingml/2006/table">
            <a:tbl>
              <a:tblPr bandRow="1">
                <a:tableStyleId>{5940675A-B579-460E-94D1-54222C63F5DA}</a:tableStyleId>
              </a:tblPr>
              <a:tblGrid>
                <a:gridCol w="548217">
                  <a:extLst>
                    <a:ext uri="{9D8B030D-6E8A-4147-A177-3AD203B41FA5}">
                      <a16:colId xmlns:a16="http://schemas.microsoft.com/office/drawing/2014/main" xmlns="" val="20000"/>
                    </a:ext>
                  </a:extLst>
                </a:gridCol>
                <a:gridCol w="548217">
                  <a:extLst>
                    <a:ext uri="{9D8B030D-6E8A-4147-A177-3AD203B41FA5}">
                      <a16:colId xmlns:a16="http://schemas.microsoft.com/office/drawing/2014/main" xmlns="" val="20001"/>
                    </a:ext>
                  </a:extLst>
                </a:gridCol>
                <a:gridCol w="548217">
                  <a:extLst>
                    <a:ext uri="{9D8B030D-6E8A-4147-A177-3AD203B41FA5}">
                      <a16:colId xmlns:a16="http://schemas.microsoft.com/office/drawing/2014/main" xmlns="" val="20002"/>
                    </a:ext>
                  </a:extLst>
                </a:gridCol>
                <a:gridCol w="548217">
                  <a:extLst>
                    <a:ext uri="{9D8B030D-6E8A-4147-A177-3AD203B41FA5}">
                      <a16:colId xmlns:a16="http://schemas.microsoft.com/office/drawing/2014/main" xmlns="" val="20003"/>
                    </a:ext>
                  </a:extLst>
                </a:gridCol>
                <a:gridCol w="548217">
                  <a:extLst>
                    <a:ext uri="{9D8B030D-6E8A-4147-A177-3AD203B41FA5}">
                      <a16:colId xmlns:a16="http://schemas.microsoft.com/office/drawing/2014/main" xmlns="" val="20004"/>
                    </a:ext>
                  </a:extLst>
                </a:gridCol>
                <a:gridCol w="548217">
                  <a:extLst>
                    <a:ext uri="{9D8B030D-6E8A-4147-A177-3AD203B41FA5}">
                      <a16:colId xmlns:a16="http://schemas.microsoft.com/office/drawing/2014/main" xmlns="" val="20005"/>
                    </a:ext>
                  </a:extLst>
                </a:gridCol>
                <a:gridCol w="548217">
                  <a:extLst>
                    <a:ext uri="{9D8B030D-6E8A-4147-A177-3AD203B41FA5}">
                      <a16:colId xmlns:a16="http://schemas.microsoft.com/office/drawing/2014/main" xmlns="" val="20006"/>
                    </a:ext>
                  </a:extLst>
                </a:gridCol>
                <a:gridCol w="548217">
                  <a:extLst>
                    <a:ext uri="{9D8B030D-6E8A-4147-A177-3AD203B41FA5}">
                      <a16:colId xmlns:a16="http://schemas.microsoft.com/office/drawing/2014/main" xmlns="" val="20007"/>
                    </a:ext>
                  </a:extLst>
                </a:gridCol>
              </a:tblGrid>
              <a:tr h="0">
                <a:tc>
                  <a:txBody>
                    <a:bodyPr/>
                    <a:lstStyle/>
                    <a:p>
                      <a:pPr algn="ctr">
                        <a:lnSpc>
                          <a:spcPct val="107000"/>
                        </a:lnSpc>
                        <a:spcAft>
                          <a:spcPts val="0"/>
                        </a:spcAft>
                      </a:pPr>
                      <a:r>
                        <a:rPr lang="en-US" sz="1100" b="1" dirty="0">
                          <a:solidFill>
                            <a:schemeClr val="tx1"/>
                          </a:solidFill>
                          <a:effectLst/>
                        </a:rPr>
                        <a:t>1</a:t>
                      </a:r>
                      <a:endParaRPr lang="en-IN" sz="1100" b="1" dirty="0">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2</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3</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4</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5</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6</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7</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dirty="0">
                          <a:solidFill>
                            <a:schemeClr val="tx1"/>
                          </a:solidFill>
                          <a:effectLst/>
                        </a:rPr>
                        <a:t>.</a:t>
                      </a:r>
                      <a:endParaRPr lang="en-IN" sz="1100" b="1" dirty="0">
                        <a:solidFill>
                          <a:schemeClr val="tx1"/>
                        </a:solidFill>
                        <a:effectLst/>
                        <a:latin typeface="Calibri" panose="020F0502020204030204" pitchFamily="34" charset="0"/>
                        <a:ea typeface="Calibri" panose="020F0502020204030204" pitchFamily="34" charset="0"/>
                        <a:cs typeface="Shruti"/>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0">
                <a:tc>
                  <a:txBody>
                    <a:bodyPr/>
                    <a:lstStyle/>
                    <a:p>
                      <a:pPr algn="ctr">
                        <a:lnSpc>
                          <a:spcPct val="107000"/>
                        </a:lnSpc>
                        <a:spcAft>
                          <a:spcPts val="0"/>
                        </a:spcAft>
                      </a:pPr>
                      <a:r>
                        <a:rPr lang="en-US" sz="1100" b="1">
                          <a:solidFill>
                            <a:schemeClr val="tx1"/>
                          </a:solidFill>
                          <a:effectLst/>
                        </a:rPr>
                        <a:t>2</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dirty="0">
                          <a:solidFill>
                            <a:schemeClr val="tx1"/>
                          </a:solidFill>
                          <a:effectLst/>
                        </a:rPr>
                        <a:t>4</a:t>
                      </a:r>
                      <a:endParaRPr lang="en-IN" sz="1100" b="1" dirty="0">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6</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8</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10</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12</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14</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dirty="0">
                          <a:solidFill>
                            <a:schemeClr val="tx1"/>
                          </a:solidFill>
                          <a:effectLst/>
                        </a:rPr>
                        <a:t>.</a:t>
                      </a:r>
                      <a:endParaRPr lang="en-IN" sz="1100" b="1" dirty="0">
                        <a:solidFill>
                          <a:schemeClr val="tx1"/>
                        </a:solidFill>
                        <a:effectLst/>
                        <a:latin typeface="Calibri" panose="020F0502020204030204" pitchFamily="34" charset="0"/>
                        <a:ea typeface="Calibri" panose="020F0502020204030204" pitchFamily="34" charset="0"/>
                        <a:cs typeface="Shruti"/>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0">
                <a:tc>
                  <a:txBody>
                    <a:bodyPr/>
                    <a:lstStyle/>
                    <a:p>
                      <a:pPr algn="ctr">
                        <a:lnSpc>
                          <a:spcPct val="107000"/>
                        </a:lnSpc>
                        <a:spcAft>
                          <a:spcPts val="0"/>
                        </a:spcAft>
                      </a:pPr>
                      <a:r>
                        <a:rPr lang="en-US" sz="1100" b="1" dirty="0">
                          <a:solidFill>
                            <a:schemeClr val="tx1"/>
                          </a:solidFill>
                          <a:effectLst/>
                        </a:rPr>
                        <a:t>3</a:t>
                      </a:r>
                      <a:endParaRPr lang="en-IN" sz="1100" b="1" dirty="0">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dirty="0">
                          <a:solidFill>
                            <a:schemeClr val="tx1"/>
                          </a:solidFill>
                          <a:effectLst/>
                        </a:rPr>
                        <a:t>6</a:t>
                      </a:r>
                      <a:endParaRPr lang="en-IN" sz="1100" b="1" dirty="0">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9</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12</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15</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18</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21</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dirty="0">
                          <a:solidFill>
                            <a:schemeClr val="tx1"/>
                          </a:solidFill>
                          <a:effectLst/>
                        </a:rPr>
                        <a:t>.</a:t>
                      </a:r>
                      <a:endParaRPr lang="en-IN" sz="1100" b="1" dirty="0">
                        <a:solidFill>
                          <a:schemeClr val="tx1"/>
                        </a:solidFill>
                        <a:effectLst/>
                        <a:latin typeface="Calibri" panose="020F0502020204030204" pitchFamily="34" charset="0"/>
                        <a:ea typeface="Calibri" panose="020F0502020204030204" pitchFamily="34" charset="0"/>
                        <a:cs typeface="Shruti"/>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0">
                <a:tc>
                  <a:txBody>
                    <a:bodyPr/>
                    <a:lstStyle/>
                    <a:p>
                      <a:pPr algn="ctr">
                        <a:lnSpc>
                          <a:spcPct val="107000"/>
                        </a:lnSpc>
                        <a:spcAft>
                          <a:spcPts val="0"/>
                        </a:spcAft>
                      </a:pPr>
                      <a:r>
                        <a:rPr lang="en-US" sz="1100" b="1">
                          <a:solidFill>
                            <a:schemeClr val="tx1"/>
                          </a:solidFill>
                          <a:effectLst/>
                        </a:rPr>
                        <a:t>4</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8</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12</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16</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20</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24</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28</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dirty="0">
                          <a:solidFill>
                            <a:schemeClr val="tx1"/>
                          </a:solidFill>
                          <a:effectLst/>
                        </a:rPr>
                        <a:t>.</a:t>
                      </a:r>
                      <a:endParaRPr lang="en-IN" sz="1100" b="1" dirty="0">
                        <a:solidFill>
                          <a:schemeClr val="tx1"/>
                        </a:solidFill>
                        <a:effectLst/>
                        <a:latin typeface="Calibri" panose="020F0502020204030204" pitchFamily="34" charset="0"/>
                        <a:ea typeface="Calibri" panose="020F0502020204030204" pitchFamily="34" charset="0"/>
                        <a:cs typeface="Shruti"/>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0">
                <a:tc>
                  <a:txBody>
                    <a:bodyPr/>
                    <a:lstStyle/>
                    <a:p>
                      <a:pPr algn="ctr">
                        <a:lnSpc>
                          <a:spcPct val="107000"/>
                        </a:lnSpc>
                        <a:spcAft>
                          <a:spcPts val="0"/>
                        </a:spcAft>
                      </a:pPr>
                      <a:r>
                        <a:rPr lang="en-US" sz="1100" b="1">
                          <a:solidFill>
                            <a:schemeClr val="tx1"/>
                          </a:solidFill>
                          <a:effectLst/>
                        </a:rPr>
                        <a:t>5</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10</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15</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20</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25</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30</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35</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dirty="0">
                          <a:solidFill>
                            <a:schemeClr val="tx1"/>
                          </a:solidFill>
                          <a:effectLst/>
                        </a:rPr>
                        <a:t>.</a:t>
                      </a:r>
                      <a:endParaRPr lang="en-IN" sz="1100" b="1" dirty="0">
                        <a:solidFill>
                          <a:schemeClr val="tx1"/>
                        </a:solidFill>
                        <a:effectLst/>
                        <a:latin typeface="Calibri" panose="020F0502020204030204" pitchFamily="34" charset="0"/>
                        <a:ea typeface="Calibri" panose="020F0502020204030204" pitchFamily="34" charset="0"/>
                        <a:cs typeface="Shruti"/>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0">
                <a:tc>
                  <a:txBody>
                    <a:bodyPr/>
                    <a:lstStyle/>
                    <a:p>
                      <a:pPr algn="ctr">
                        <a:lnSpc>
                          <a:spcPct val="107000"/>
                        </a:lnSpc>
                        <a:spcAft>
                          <a:spcPts val="0"/>
                        </a:spcAft>
                      </a:pPr>
                      <a:r>
                        <a:rPr lang="en-US" sz="1100" b="1">
                          <a:solidFill>
                            <a:schemeClr val="tx1"/>
                          </a:solidFill>
                          <a:effectLst/>
                        </a:rPr>
                        <a:t>.</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a:solidFill>
                            <a:schemeClr val="tx1"/>
                          </a:solidFill>
                          <a:effectLst/>
                        </a:rPr>
                        <a:t>.</a:t>
                      </a:r>
                      <a:endParaRPr lang="en-IN" sz="1100" b="1">
                        <a:solidFill>
                          <a:schemeClr val="tx1"/>
                        </a:solidFill>
                        <a:effectLst/>
                        <a:latin typeface="Calibri" panose="020F0502020204030204" pitchFamily="34" charset="0"/>
                        <a:ea typeface="Calibri" panose="020F0502020204030204" pitchFamily="34" charset="0"/>
                        <a:cs typeface="Shruti"/>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0"/>
                        </a:spcAft>
                      </a:pPr>
                      <a:r>
                        <a:rPr lang="en-US" sz="1100" b="1" dirty="0">
                          <a:solidFill>
                            <a:schemeClr val="tx1"/>
                          </a:solidFill>
                          <a:effectLst/>
                        </a:rPr>
                        <a:t>.</a:t>
                      </a:r>
                      <a:endParaRPr lang="en-IN" sz="1100" b="1" dirty="0">
                        <a:solidFill>
                          <a:schemeClr val="tx1"/>
                        </a:solidFill>
                        <a:effectLst/>
                        <a:latin typeface="Calibri" panose="020F0502020204030204" pitchFamily="34" charset="0"/>
                        <a:ea typeface="Calibri" panose="020F0502020204030204" pitchFamily="34" charset="0"/>
                        <a:cs typeface="Shruti"/>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bl>
          </a:graphicData>
        </a:graphic>
      </p:graphicFrame>
      <p:sp>
        <p:nvSpPr>
          <p:cNvPr id="6" name="Rectangle 5"/>
          <p:cNvSpPr/>
          <p:nvPr/>
        </p:nvSpPr>
        <p:spPr>
          <a:xfrm>
            <a:off x="262360" y="5187080"/>
            <a:ext cx="1008845" cy="1323439"/>
          </a:xfrm>
          <a:prstGeom prst="rect">
            <a:avLst/>
          </a:prstGeom>
          <a:solidFill>
            <a:schemeClr val="bg1">
              <a:lumMod val="95000"/>
            </a:schemeClr>
          </a:solidFill>
        </p:spPr>
        <p:txBody>
          <a:bodyPr wrap="square">
            <a:spAutoFit/>
          </a:bodyPr>
          <a:lstStyle/>
          <a:p>
            <a:r>
              <a:rPr lang="en-US" sz="1600" dirty="0">
                <a:latin typeface="Consolas" panose="020B0609020204030204" pitchFamily="49" charset="0"/>
              </a:rPr>
              <a:t>1</a:t>
            </a:r>
          </a:p>
          <a:p>
            <a:r>
              <a:rPr lang="en-US" sz="1600" dirty="0">
                <a:latin typeface="Consolas" panose="020B0609020204030204" pitchFamily="49" charset="0"/>
              </a:rPr>
              <a:t>22</a:t>
            </a:r>
          </a:p>
          <a:p>
            <a:r>
              <a:rPr lang="en-US" sz="1600" dirty="0">
                <a:latin typeface="Consolas" panose="020B0609020204030204" pitchFamily="49" charset="0"/>
              </a:rPr>
              <a:t>333</a:t>
            </a:r>
          </a:p>
          <a:p>
            <a:r>
              <a:rPr lang="en-US" sz="1600" dirty="0">
                <a:latin typeface="Consolas" panose="020B0609020204030204" pitchFamily="49" charset="0"/>
              </a:rPr>
              <a:t>4444</a:t>
            </a:r>
          </a:p>
          <a:p>
            <a:r>
              <a:rPr lang="en-US" sz="1600" dirty="0">
                <a:latin typeface="Consolas" panose="020B0609020204030204" pitchFamily="49" charset="0"/>
              </a:rPr>
              <a:t>55555</a:t>
            </a:r>
          </a:p>
        </p:txBody>
      </p:sp>
      <p:sp>
        <p:nvSpPr>
          <p:cNvPr id="7" name="Rectangle 6"/>
          <p:cNvSpPr/>
          <p:nvPr/>
        </p:nvSpPr>
        <p:spPr>
          <a:xfrm>
            <a:off x="1450442" y="5187080"/>
            <a:ext cx="1728835" cy="1323439"/>
          </a:xfrm>
          <a:prstGeom prst="rect">
            <a:avLst/>
          </a:prstGeom>
          <a:solidFill>
            <a:schemeClr val="bg1">
              <a:lumMod val="95000"/>
            </a:schemeClr>
          </a:solidFill>
        </p:spPr>
        <p:txBody>
          <a:bodyPr wrap="square">
            <a:spAutoFit/>
          </a:bodyPr>
          <a:lstStyle/>
          <a:p>
            <a:r>
              <a:rPr lang="en-IN" sz="1600" dirty="0">
                <a:latin typeface="Consolas" panose="020B0609020204030204" pitchFamily="49" charset="0"/>
              </a:rPr>
              <a:t>*</a:t>
            </a:r>
          </a:p>
          <a:p>
            <a:r>
              <a:rPr lang="en-IN" sz="1600" dirty="0">
                <a:latin typeface="Consolas" panose="020B0609020204030204" pitchFamily="49" charset="0"/>
              </a:rPr>
              <a:t># #</a:t>
            </a:r>
          </a:p>
          <a:p>
            <a:r>
              <a:rPr lang="en-IN" sz="1600" dirty="0">
                <a:latin typeface="Consolas" panose="020B0609020204030204" pitchFamily="49" charset="0"/>
              </a:rPr>
              <a:t>* * *</a:t>
            </a:r>
          </a:p>
          <a:p>
            <a:r>
              <a:rPr lang="en-IN" sz="1600" dirty="0">
                <a:latin typeface="Consolas" panose="020B0609020204030204" pitchFamily="49" charset="0"/>
              </a:rPr>
              <a:t># # # #</a:t>
            </a:r>
          </a:p>
          <a:p>
            <a:r>
              <a:rPr lang="en-IN" sz="1600" dirty="0">
                <a:latin typeface="Consolas" panose="020B0609020204030204" pitchFamily="49" charset="0"/>
              </a:rPr>
              <a:t>* * * * *</a:t>
            </a:r>
          </a:p>
        </p:txBody>
      </p:sp>
      <p:sp>
        <p:nvSpPr>
          <p:cNvPr id="8" name="Rectangle 7"/>
          <p:cNvSpPr/>
          <p:nvPr/>
        </p:nvSpPr>
        <p:spPr>
          <a:xfrm>
            <a:off x="3358514" y="5187080"/>
            <a:ext cx="1062417" cy="1128963"/>
          </a:xfrm>
          <a:prstGeom prst="rect">
            <a:avLst/>
          </a:prstGeom>
          <a:solidFill>
            <a:schemeClr val="bg1">
              <a:lumMod val="95000"/>
            </a:schemeClr>
          </a:solidFill>
        </p:spPr>
        <p:txBody>
          <a:bodyPr wrap="square">
            <a:spAutoFit/>
          </a:bodyPr>
          <a:lstStyle/>
          <a:p>
            <a:pPr>
              <a:lnSpc>
                <a:spcPct val="107000"/>
              </a:lnSpc>
              <a:spcAft>
                <a:spcPts val="0"/>
              </a:spcAft>
            </a:pPr>
            <a:r>
              <a:rPr lang="en-US" sz="1600" dirty="0">
                <a:latin typeface="Calibri" panose="020F0502020204030204" pitchFamily="34" charset="0"/>
                <a:ea typeface="Calibri" panose="020F0502020204030204" pitchFamily="34" charset="0"/>
                <a:cs typeface="Shruti"/>
              </a:rPr>
              <a:t>1</a:t>
            </a:r>
            <a:endParaRPr lang="en-IN" sz="1600" dirty="0">
              <a:latin typeface="Calibri" panose="020F0502020204030204" pitchFamily="34" charset="0"/>
              <a:ea typeface="Calibri" panose="020F0502020204030204" pitchFamily="34" charset="0"/>
              <a:cs typeface="Shruti"/>
            </a:endParaRPr>
          </a:p>
          <a:p>
            <a:pPr>
              <a:lnSpc>
                <a:spcPct val="107000"/>
              </a:lnSpc>
              <a:spcAft>
                <a:spcPts val="0"/>
              </a:spcAft>
            </a:pPr>
            <a:r>
              <a:rPr lang="en-US" sz="1600" dirty="0">
                <a:latin typeface="Calibri" panose="020F0502020204030204" pitchFamily="34" charset="0"/>
                <a:ea typeface="Calibri" panose="020F0502020204030204" pitchFamily="34" charset="0"/>
                <a:cs typeface="Shruti"/>
              </a:rPr>
              <a:t>0  1</a:t>
            </a:r>
            <a:endParaRPr lang="en-IN" sz="1600" dirty="0">
              <a:latin typeface="Calibri" panose="020F0502020204030204" pitchFamily="34" charset="0"/>
              <a:ea typeface="Calibri" panose="020F0502020204030204" pitchFamily="34" charset="0"/>
              <a:cs typeface="Shruti"/>
            </a:endParaRPr>
          </a:p>
          <a:p>
            <a:pPr>
              <a:lnSpc>
                <a:spcPct val="107000"/>
              </a:lnSpc>
              <a:spcAft>
                <a:spcPts val="0"/>
              </a:spcAft>
            </a:pPr>
            <a:r>
              <a:rPr lang="en-US" sz="1600" dirty="0">
                <a:latin typeface="Calibri" panose="020F0502020204030204" pitchFamily="34" charset="0"/>
                <a:ea typeface="Calibri" panose="020F0502020204030204" pitchFamily="34" charset="0"/>
                <a:cs typeface="Shruti"/>
              </a:rPr>
              <a:t>1  0  1</a:t>
            </a:r>
            <a:endParaRPr lang="en-IN" sz="1600" dirty="0">
              <a:latin typeface="Calibri" panose="020F0502020204030204" pitchFamily="34" charset="0"/>
              <a:ea typeface="Calibri" panose="020F0502020204030204" pitchFamily="34" charset="0"/>
              <a:cs typeface="Shruti"/>
            </a:endParaRPr>
          </a:p>
          <a:p>
            <a:r>
              <a:rPr lang="en-US" sz="1600" dirty="0">
                <a:latin typeface="Calibri" panose="020F0502020204030204" pitchFamily="34" charset="0"/>
                <a:ea typeface="Calibri" panose="020F0502020204030204" pitchFamily="34" charset="0"/>
                <a:cs typeface="Shruti"/>
              </a:rPr>
              <a:t>0  1  0  1</a:t>
            </a:r>
            <a:endParaRPr lang="en-IN" sz="1600" dirty="0"/>
          </a:p>
        </p:txBody>
      </p:sp>
      <p:sp>
        <p:nvSpPr>
          <p:cNvPr id="9" name="Rectangle 8"/>
          <p:cNvSpPr/>
          <p:nvPr/>
        </p:nvSpPr>
        <p:spPr>
          <a:xfrm>
            <a:off x="4600168" y="5187079"/>
            <a:ext cx="1303411" cy="1128963"/>
          </a:xfrm>
          <a:prstGeom prst="rect">
            <a:avLst/>
          </a:prstGeom>
          <a:solidFill>
            <a:schemeClr val="bg1">
              <a:lumMod val="95000"/>
            </a:schemeClr>
          </a:solidFill>
        </p:spPr>
        <p:txBody>
          <a:bodyPr wrap="square">
            <a:spAutoFit/>
          </a:bodyPr>
          <a:lstStyle/>
          <a:p>
            <a:pPr algn="ctr">
              <a:lnSpc>
                <a:spcPct val="107000"/>
              </a:lnSpc>
              <a:spcAft>
                <a:spcPts val="0"/>
              </a:spcAft>
            </a:pPr>
            <a:r>
              <a:rPr lang="en-US" sz="1600" dirty="0">
                <a:latin typeface="Consolas" panose="020B0609020204030204" pitchFamily="49" charset="0"/>
                <a:ea typeface="Calibri" panose="020F0502020204030204" pitchFamily="34" charset="0"/>
                <a:cs typeface="Shruti"/>
              </a:rPr>
              <a:t>1</a:t>
            </a:r>
            <a:endParaRPr lang="en-IN" sz="1600" dirty="0">
              <a:latin typeface="Consolas" panose="020B0609020204030204" pitchFamily="49" charset="0"/>
              <a:ea typeface="Calibri" panose="020F0502020204030204" pitchFamily="34" charset="0"/>
              <a:cs typeface="Shruti"/>
            </a:endParaRPr>
          </a:p>
          <a:p>
            <a:pPr algn="ctr">
              <a:lnSpc>
                <a:spcPct val="107000"/>
              </a:lnSpc>
              <a:spcAft>
                <a:spcPts val="0"/>
              </a:spcAft>
            </a:pPr>
            <a:r>
              <a:rPr lang="en-US" sz="1600" dirty="0">
                <a:latin typeface="Consolas" panose="020B0609020204030204" pitchFamily="49" charset="0"/>
                <a:ea typeface="Calibri" panose="020F0502020204030204" pitchFamily="34" charset="0"/>
                <a:cs typeface="Shruti"/>
              </a:rPr>
              <a:t>2  2</a:t>
            </a:r>
            <a:endParaRPr lang="en-IN" sz="1600" dirty="0">
              <a:latin typeface="Consolas" panose="020B0609020204030204" pitchFamily="49" charset="0"/>
              <a:ea typeface="Calibri" panose="020F0502020204030204" pitchFamily="34" charset="0"/>
              <a:cs typeface="Shruti"/>
            </a:endParaRPr>
          </a:p>
          <a:p>
            <a:pPr algn="ctr">
              <a:lnSpc>
                <a:spcPct val="107000"/>
              </a:lnSpc>
              <a:spcAft>
                <a:spcPts val="0"/>
              </a:spcAft>
            </a:pPr>
            <a:r>
              <a:rPr lang="en-US" sz="1600" dirty="0">
                <a:latin typeface="Consolas" panose="020B0609020204030204" pitchFamily="49" charset="0"/>
                <a:ea typeface="Calibri" panose="020F0502020204030204" pitchFamily="34" charset="0"/>
                <a:cs typeface="Shruti"/>
              </a:rPr>
              <a:t>3  3  3</a:t>
            </a:r>
            <a:endParaRPr lang="en-IN" sz="1600" dirty="0">
              <a:latin typeface="Consolas" panose="020B0609020204030204" pitchFamily="49" charset="0"/>
              <a:ea typeface="Calibri" panose="020F0502020204030204" pitchFamily="34" charset="0"/>
              <a:cs typeface="Shruti"/>
            </a:endParaRPr>
          </a:p>
          <a:p>
            <a:pPr algn="ctr"/>
            <a:r>
              <a:rPr lang="en-US" sz="1600" dirty="0">
                <a:latin typeface="Consolas" panose="020B0609020204030204" pitchFamily="49" charset="0"/>
                <a:ea typeface="Calibri" panose="020F0502020204030204" pitchFamily="34" charset="0"/>
                <a:cs typeface="Shruti"/>
              </a:rPr>
              <a:t>4  4  4  4</a:t>
            </a:r>
            <a:endParaRPr lang="en-IN" sz="1600" dirty="0">
              <a:latin typeface="Consolas" panose="020B0609020204030204" pitchFamily="49" charset="0"/>
            </a:endParaRPr>
          </a:p>
        </p:txBody>
      </p:sp>
      <p:sp>
        <p:nvSpPr>
          <p:cNvPr id="10" name="Rectangle 9"/>
          <p:cNvSpPr/>
          <p:nvPr/>
        </p:nvSpPr>
        <p:spPr>
          <a:xfrm>
            <a:off x="6082816" y="5187079"/>
            <a:ext cx="1166205" cy="1128963"/>
          </a:xfrm>
          <a:prstGeom prst="rect">
            <a:avLst/>
          </a:prstGeom>
          <a:solidFill>
            <a:schemeClr val="bg1">
              <a:lumMod val="95000"/>
            </a:schemeClr>
          </a:solidFill>
        </p:spPr>
        <p:txBody>
          <a:bodyPr wrap="square">
            <a:spAutoFit/>
          </a:bodyPr>
          <a:lstStyle/>
          <a:p>
            <a:pPr algn="ctr">
              <a:lnSpc>
                <a:spcPct val="107000"/>
              </a:lnSpc>
              <a:spcAft>
                <a:spcPts val="0"/>
              </a:spcAft>
            </a:pPr>
            <a:r>
              <a:rPr lang="en-US" sz="1600" dirty="0">
                <a:latin typeface="Calibri" panose="020F0502020204030204" pitchFamily="34" charset="0"/>
                <a:ea typeface="Calibri" panose="020F0502020204030204" pitchFamily="34" charset="0"/>
                <a:cs typeface="Shruti"/>
              </a:rPr>
              <a:t>1</a:t>
            </a:r>
            <a:endParaRPr lang="en-IN" sz="1600" dirty="0">
              <a:latin typeface="Calibri" panose="020F0502020204030204" pitchFamily="34" charset="0"/>
              <a:ea typeface="Calibri" panose="020F0502020204030204" pitchFamily="34" charset="0"/>
              <a:cs typeface="Shruti"/>
            </a:endParaRPr>
          </a:p>
          <a:p>
            <a:pPr algn="ctr">
              <a:lnSpc>
                <a:spcPct val="107000"/>
              </a:lnSpc>
              <a:spcAft>
                <a:spcPts val="0"/>
              </a:spcAft>
            </a:pPr>
            <a:r>
              <a:rPr lang="en-US" sz="1600" dirty="0">
                <a:latin typeface="Calibri" panose="020F0502020204030204" pitchFamily="34" charset="0"/>
                <a:ea typeface="Calibri" panose="020F0502020204030204" pitchFamily="34" charset="0"/>
                <a:cs typeface="Shruti"/>
              </a:rPr>
              <a:t>A   B</a:t>
            </a:r>
            <a:endParaRPr lang="en-IN" sz="1600" dirty="0">
              <a:latin typeface="Calibri" panose="020F0502020204030204" pitchFamily="34" charset="0"/>
              <a:ea typeface="Calibri" panose="020F0502020204030204" pitchFamily="34" charset="0"/>
              <a:cs typeface="Shruti"/>
            </a:endParaRPr>
          </a:p>
          <a:p>
            <a:pPr algn="ctr">
              <a:lnSpc>
                <a:spcPct val="107000"/>
              </a:lnSpc>
              <a:spcAft>
                <a:spcPts val="0"/>
              </a:spcAft>
            </a:pPr>
            <a:r>
              <a:rPr lang="en-US" sz="1600" dirty="0">
                <a:latin typeface="Calibri" panose="020F0502020204030204" pitchFamily="34" charset="0"/>
                <a:ea typeface="Calibri" panose="020F0502020204030204" pitchFamily="34" charset="0"/>
                <a:cs typeface="Shruti"/>
              </a:rPr>
              <a:t>2   3   4</a:t>
            </a:r>
            <a:endParaRPr lang="en-IN" sz="1600" dirty="0">
              <a:latin typeface="Calibri" panose="020F0502020204030204" pitchFamily="34" charset="0"/>
              <a:ea typeface="Calibri" panose="020F0502020204030204" pitchFamily="34" charset="0"/>
              <a:cs typeface="Shruti"/>
            </a:endParaRPr>
          </a:p>
          <a:p>
            <a:pPr algn="ctr"/>
            <a:r>
              <a:rPr lang="en-US" sz="1600" dirty="0">
                <a:latin typeface="Calibri" panose="020F0502020204030204" pitchFamily="34" charset="0"/>
                <a:ea typeface="Calibri" panose="020F0502020204030204" pitchFamily="34" charset="0"/>
                <a:cs typeface="Shruti"/>
              </a:rPr>
              <a:t>C   D   E   F</a:t>
            </a:r>
            <a:endParaRPr lang="en-IN" sz="1600" dirty="0">
              <a:latin typeface="Consolas" panose="020B0609020204030204" pitchFamily="49" charset="0"/>
            </a:endParaRPr>
          </a:p>
        </p:txBody>
      </p:sp>
      <p:sp>
        <p:nvSpPr>
          <p:cNvPr id="11" name="Rectangle 10"/>
          <p:cNvSpPr/>
          <p:nvPr/>
        </p:nvSpPr>
        <p:spPr>
          <a:xfrm>
            <a:off x="7425643" y="5187079"/>
            <a:ext cx="1443236" cy="1128963"/>
          </a:xfrm>
          <a:prstGeom prst="rect">
            <a:avLst/>
          </a:prstGeom>
          <a:solidFill>
            <a:schemeClr val="bg1">
              <a:lumMod val="95000"/>
            </a:schemeClr>
          </a:solidFill>
        </p:spPr>
        <p:txBody>
          <a:bodyPr wrap="square">
            <a:spAutoFit/>
          </a:bodyPr>
          <a:lstStyle/>
          <a:p>
            <a:pPr marL="26670" algn="ctr">
              <a:lnSpc>
                <a:spcPct val="107000"/>
              </a:lnSpc>
              <a:spcAft>
                <a:spcPts val="0"/>
              </a:spcAft>
            </a:pPr>
            <a:r>
              <a:rPr lang="en-US" sz="1600" dirty="0">
                <a:latin typeface="Consolas" panose="020B0609020204030204" pitchFamily="49" charset="0"/>
                <a:ea typeface="Calibri" panose="020F0502020204030204" pitchFamily="34" charset="0"/>
                <a:cs typeface="Shruti"/>
              </a:rPr>
              <a:t>* * * * * </a:t>
            </a:r>
            <a:endParaRPr lang="en-IN" sz="1600" dirty="0">
              <a:latin typeface="Consolas" panose="020B0609020204030204" pitchFamily="49" charset="0"/>
              <a:ea typeface="Calibri" panose="020F0502020204030204" pitchFamily="34" charset="0"/>
              <a:cs typeface="Shruti"/>
            </a:endParaRPr>
          </a:p>
          <a:p>
            <a:pPr marL="26670" algn="ctr">
              <a:lnSpc>
                <a:spcPct val="107000"/>
              </a:lnSpc>
              <a:spcAft>
                <a:spcPts val="0"/>
              </a:spcAft>
            </a:pPr>
            <a:r>
              <a:rPr lang="en-US" sz="1600" dirty="0">
                <a:latin typeface="Consolas" panose="020B0609020204030204" pitchFamily="49" charset="0"/>
                <a:ea typeface="Calibri" panose="020F0502020204030204" pitchFamily="34" charset="0"/>
                <a:cs typeface="Shruti"/>
              </a:rPr>
              <a:t>*       *</a:t>
            </a:r>
            <a:endParaRPr lang="en-IN" sz="1600" dirty="0">
              <a:latin typeface="Consolas" panose="020B0609020204030204" pitchFamily="49" charset="0"/>
              <a:ea typeface="Calibri" panose="020F0502020204030204" pitchFamily="34" charset="0"/>
              <a:cs typeface="Shruti"/>
            </a:endParaRPr>
          </a:p>
          <a:p>
            <a:pPr marL="26670" algn="ctr">
              <a:lnSpc>
                <a:spcPct val="107000"/>
              </a:lnSpc>
              <a:spcAft>
                <a:spcPts val="0"/>
              </a:spcAft>
            </a:pPr>
            <a:r>
              <a:rPr lang="en-US" sz="1600" dirty="0">
                <a:latin typeface="Consolas" panose="020B0609020204030204" pitchFamily="49" charset="0"/>
                <a:ea typeface="Calibri" panose="020F0502020204030204" pitchFamily="34" charset="0"/>
                <a:cs typeface="Shruti"/>
              </a:rPr>
              <a:t>*       *</a:t>
            </a:r>
            <a:endParaRPr lang="en-IN" sz="1600" dirty="0">
              <a:latin typeface="Consolas" panose="020B0609020204030204" pitchFamily="49" charset="0"/>
              <a:ea typeface="Calibri" panose="020F0502020204030204" pitchFamily="34" charset="0"/>
              <a:cs typeface="Shruti"/>
            </a:endParaRPr>
          </a:p>
          <a:p>
            <a:pPr algn="ctr"/>
            <a:r>
              <a:rPr lang="en-US" sz="1600" dirty="0">
                <a:latin typeface="Consolas" panose="020B0609020204030204" pitchFamily="49" charset="0"/>
                <a:ea typeface="Calibri" panose="020F0502020204030204" pitchFamily="34" charset="0"/>
                <a:cs typeface="Shruti"/>
              </a:rPr>
              <a:t>* * * * *</a:t>
            </a:r>
            <a:endParaRPr lang="en-IN" sz="1600" dirty="0">
              <a:latin typeface="Consolas" panose="020B0609020204030204" pitchFamily="49" charset="0"/>
            </a:endParaRPr>
          </a:p>
        </p:txBody>
      </p:sp>
      <p:sp>
        <p:nvSpPr>
          <p:cNvPr id="12" name="Rectangle 11"/>
          <p:cNvSpPr/>
          <p:nvPr/>
        </p:nvSpPr>
        <p:spPr>
          <a:xfrm>
            <a:off x="9045501" y="5187079"/>
            <a:ext cx="1443236" cy="1392432"/>
          </a:xfrm>
          <a:prstGeom prst="rect">
            <a:avLst/>
          </a:prstGeom>
          <a:solidFill>
            <a:schemeClr val="bg1">
              <a:lumMod val="95000"/>
            </a:schemeClr>
          </a:solidFill>
        </p:spPr>
        <p:txBody>
          <a:bodyPr wrap="square">
            <a:spAutoFit/>
          </a:bodyPr>
          <a:lstStyle/>
          <a:p>
            <a:pPr>
              <a:lnSpc>
                <a:spcPct val="107000"/>
              </a:lnSpc>
              <a:spcAft>
                <a:spcPts val="0"/>
              </a:spcAft>
            </a:pPr>
            <a:r>
              <a:rPr lang="en-US" sz="1600" dirty="0">
                <a:latin typeface="Consolas" panose="020B0609020204030204" pitchFamily="49" charset="0"/>
                <a:ea typeface="Calibri" panose="020F0502020204030204" pitchFamily="34" charset="0"/>
                <a:cs typeface="Shruti"/>
              </a:rPr>
              <a:t>* * * * * </a:t>
            </a:r>
            <a:endParaRPr lang="en-IN" sz="1600" dirty="0">
              <a:latin typeface="Consolas" panose="020B0609020204030204" pitchFamily="49" charset="0"/>
              <a:ea typeface="Calibri" panose="020F0502020204030204" pitchFamily="34" charset="0"/>
              <a:cs typeface="Shruti"/>
            </a:endParaRPr>
          </a:p>
          <a:p>
            <a:pPr>
              <a:lnSpc>
                <a:spcPct val="107000"/>
              </a:lnSpc>
              <a:spcAft>
                <a:spcPts val="0"/>
              </a:spcAft>
            </a:pPr>
            <a:r>
              <a:rPr lang="en-US" sz="1600" dirty="0">
                <a:latin typeface="Consolas" panose="020B0609020204030204" pitchFamily="49" charset="0"/>
                <a:ea typeface="Calibri" panose="020F0502020204030204" pitchFamily="34" charset="0"/>
                <a:cs typeface="Shruti"/>
              </a:rPr>
              <a:t>* * * * </a:t>
            </a:r>
            <a:endParaRPr lang="en-IN" sz="1600" dirty="0">
              <a:latin typeface="Consolas" panose="020B0609020204030204" pitchFamily="49" charset="0"/>
              <a:ea typeface="Calibri" panose="020F0502020204030204" pitchFamily="34" charset="0"/>
              <a:cs typeface="Shruti"/>
            </a:endParaRPr>
          </a:p>
          <a:p>
            <a:pPr>
              <a:lnSpc>
                <a:spcPct val="107000"/>
              </a:lnSpc>
              <a:spcAft>
                <a:spcPts val="0"/>
              </a:spcAft>
            </a:pPr>
            <a:r>
              <a:rPr lang="en-US" sz="1600" dirty="0">
                <a:latin typeface="Consolas" panose="020B0609020204030204" pitchFamily="49" charset="0"/>
                <a:ea typeface="Calibri" panose="020F0502020204030204" pitchFamily="34" charset="0"/>
                <a:cs typeface="Shruti"/>
              </a:rPr>
              <a:t>* * * </a:t>
            </a:r>
            <a:endParaRPr lang="en-IN" sz="1600" dirty="0">
              <a:latin typeface="Consolas" panose="020B0609020204030204" pitchFamily="49" charset="0"/>
              <a:ea typeface="Calibri" panose="020F0502020204030204" pitchFamily="34" charset="0"/>
              <a:cs typeface="Shruti"/>
            </a:endParaRPr>
          </a:p>
          <a:p>
            <a:pPr>
              <a:lnSpc>
                <a:spcPct val="107000"/>
              </a:lnSpc>
              <a:spcAft>
                <a:spcPts val="0"/>
              </a:spcAft>
            </a:pPr>
            <a:r>
              <a:rPr lang="en-US" sz="1600" dirty="0">
                <a:latin typeface="Consolas" panose="020B0609020204030204" pitchFamily="49" charset="0"/>
                <a:ea typeface="Calibri" panose="020F0502020204030204" pitchFamily="34" charset="0"/>
                <a:cs typeface="Shruti"/>
              </a:rPr>
              <a:t>* * </a:t>
            </a:r>
            <a:endParaRPr lang="en-IN" sz="1600" dirty="0">
              <a:latin typeface="Consolas" panose="020B0609020204030204" pitchFamily="49" charset="0"/>
              <a:ea typeface="Calibri" panose="020F0502020204030204" pitchFamily="34" charset="0"/>
              <a:cs typeface="Shruti"/>
            </a:endParaRPr>
          </a:p>
          <a:p>
            <a:r>
              <a:rPr lang="en-US" sz="1600" dirty="0">
                <a:latin typeface="Consolas" panose="020B0609020204030204" pitchFamily="49" charset="0"/>
                <a:ea typeface="Calibri" panose="020F0502020204030204" pitchFamily="34" charset="0"/>
                <a:cs typeface="Shruti"/>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62530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877165"/>
            <a:ext cx="10515600" cy="2852737"/>
          </a:xfrm>
        </p:spPr>
        <p:txBody>
          <a:bodyPr/>
          <a:lstStyle/>
          <a:p>
            <a:r>
              <a:rPr lang="en-US" dirty="0">
                <a:solidFill>
                  <a:schemeClr val="accent3"/>
                </a:solidFill>
              </a:rPr>
              <a:t>Thank you</a:t>
            </a: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334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nsolas" panose="020B0609020204030204" pitchFamily="49" charset="0"/>
              </a:rPr>
              <a:t>if</a:t>
            </a:r>
            <a:endParaRPr lang="en-US" dirty="0">
              <a:solidFill>
                <a:schemeClr val="tx1"/>
              </a:solidFill>
            </a:endParaRPr>
          </a:p>
        </p:txBody>
      </p:sp>
      <p:sp>
        <p:nvSpPr>
          <p:cNvPr id="3" name="Content Placeholder 2"/>
          <p:cNvSpPr>
            <a:spLocks noGrp="1"/>
          </p:cNvSpPr>
          <p:nvPr>
            <p:ph idx="1"/>
          </p:nvPr>
        </p:nvSpPr>
        <p:spPr/>
        <p:txBody>
          <a:bodyPr/>
          <a:lstStyle/>
          <a:p>
            <a:r>
              <a:rPr lang="en-US" b="1" dirty="0">
                <a:solidFill>
                  <a:srgbClr val="C00000"/>
                </a:solidFill>
                <a:latin typeface="+mj-lt"/>
                <a:cs typeface="Consolas" panose="020B0609020204030204" pitchFamily="49" charset="0"/>
              </a:rPr>
              <a:t>if</a:t>
            </a:r>
            <a:r>
              <a:rPr lang="en-US" dirty="0">
                <a:latin typeface="+mj-lt"/>
              </a:rPr>
              <a:t> is single branch decision making statement.</a:t>
            </a:r>
          </a:p>
          <a:p>
            <a:r>
              <a:rPr lang="en-US" dirty="0">
                <a:latin typeface="+mj-lt"/>
              </a:rPr>
              <a:t>If condition is </a:t>
            </a:r>
            <a:r>
              <a:rPr lang="en-US" b="1" dirty="0">
                <a:solidFill>
                  <a:srgbClr val="C00000"/>
                </a:solidFill>
                <a:latin typeface="+mj-lt"/>
                <a:cs typeface="Consolas" panose="020B0609020204030204" pitchFamily="49" charset="0"/>
              </a:rPr>
              <a:t>true</a:t>
            </a:r>
            <a:r>
              <a:rPr lang="en-US" dirty="0">
                <a:latin typeface="+mj-lt"/>
              </a:rPr>
              <a:t> then only body will be executed.</a:t>
            </a:r>
          </a:p>
          <a:p>
            <a:r>
              <a:rPr lang="en-US" b="1" dirty="0">
                <a:solidFill>
                  <a:srgbClr val="C00000"/>
                </a:solidFill>
                <a:latin typeface="+mj-lt"/>
                <a:cs typeface="Consolas" panose="020B0609020204030204" pitchFamily="49" charset="0"/>
              </a:rPr>
              <a:t>if</a:t>
            </a:r>
            <a:r>
              <a:rPr lang="en-US" dirty="0">
                <a:latin typeface="+mj-lt"/>
                <a:cs typeface="Courier New" panose="02070309020205020404" pitchFamily="49" charset="0"/>
              </a:rPr>
              <a:t> is a keyword.</a:t>
            </a:r>
          </a:p>
          <a:p>
            <a:endParaRPr lang="en-US" dirty="0">
              <a:latin typeface="+mj-lt"/>
            </a:endParaRPr>
          </a:p>
        </p:txBody>
      </p:sp>
      <p:sp>
        <p:nvSpPr>
          <p:cNvPr id="10" name="Rectangle 9">
            <a:extLst>
              <a:ext uri="{FF2B5EF4-FFF2-40B4-BE49-F238E27FC236}">
                <a16:creationId xmlns:a16="http://schemas.microsoft.com/office/drawing/2014/main" xmlns="" id="{CE9CF278-0CFC-4F81-B2D4-28505379D37C}"/>
              </a:ext>
            </a:extLst>
          </p:cNvPr>
          <p:cNvSpPr/>
          <p:nvPr/>
        </p:nvSpPr>
        <p:spPr>
          <a:xfrm>
            <a:off x="571025" y="2930171"/>
            <a:ext cx="3234493" cy="1477328"/>
          </a:xfrm>
          <a:prstGeom prst="rect">
            <a:avLst/>
          </a:prstGeom>
          <a:solidFill>
            <a:schemeClr val="bg1">
              <a:lumMod val="95000"/>
            </a:schemeClr>
          </a:solidFill>
          <a:ln>
            <a:noFill/>
          </a:ln>
        </p:spPr>
        <p:txBody>
          <a:bodyPr wrap="square">
            <a:spAutoFit/>
          </a:bodyPr>
          <a:lstStyle/>
          <a:p>
            <a:r>
              <a:rPr lang="en-US" b="1" dirty="0">
                <a:solidFill>
                  <a:srgbClr val="C00000"/>
                </a:solidFill>
                <a:latin typeface="+mj-lt"/>
              </a:rPr>
              <a:t>if</a:t>
            </a:r>
            <a:r>
              <a:rPr lang="en-US" b="1" dirty="0">
                <a:latin typeface="+mj-lt"/>
              </a:rPr>
              <a:t>(condition)</a:t>
            </a:r>
          </a:p>
          <a:p>
            <a:r>
              <a:rPr lang="en-US" b="1" dirty="0">
                <a:latin typeface="+mj-lt"/>
              </a:rPr>
              <a:t>{</a:t>
            </a:r>
          </a:p>
          <a:p>
            <a:r>
              <a:rPr lang="en-US" b="1" dirty="0">
                <a:latin typeface="+mj-lt"/>
              </a:rPr>
              <a:t>    </a:t>
            </a:r>
            <a:r>
              <a:rPr lang="en-US" b="1" dirty="0">
                <a:solidFill>
                  <a:srgbClr val="00B050"/>
                </a:solidFill>
                <a:latin typeface="+mj-lt"/>
              </a:rPr>
              <a:t>// Body of the if</a:t>
            </a:r>
          </a:p>
          <a:p>
            <a:r>
              <a:rPr lang="en-US" b="1" dirty="0">
                <a:solidFill>
                  <a:srgbClr val="00B050"/>
                </a:solidFill>
                <a:latin typeface="+mj-lt"/>
              </a:rPr>
              <a:t>    // true part</a:t>
            </a:r>
          </a:p>
          <a:p>
            <a:r>
              <a:rPr lang="en-US" b="1" dirty="0">
                <a:latin typeface="+mj-lt"/>
              </a:rPr>
              <a:t>}</a:t>
            </a:r>
            <a:endParaRPr lang="en-US" b="1" dirty="0">
              <a:effectLst/>
              <a:latin typeface="+mj-lt"/>
            </a:endParaRPr>
          </a:p>
        </p:txBody>
      </p:sp>
      <p:sp>
        <p:nvSpPr>
          <p:cNvPr id="11" name="Rectangle: Top Corners Rounded 6">
            <a:extLst>
              <a:ext uri="{FF2B5EF4-FFF2-40B4-BE49-F238E27FC236}">
                <a16:creationId xmlns:a16="http://schemas.microsoft.com/office/drawing/2014/main" xmlns="" id="{7DE2E865-9E82-412F-B6BA-A643E4B60DC8}"/>
              </a:ext>
            </a:extLst>
          </p:cNvPr>
          <p:cNvSpPr/>
          <p:nvPr/>
        </p:nvSpPr>
        <p:spPr>
          <a:xfrm>
            <a:off x="571025" y="260098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solidFill>
                  <a:srgbClr val="FFC000"/>
                </a:solidFill>
              </a:rPr>
              <a:t>Syntax</a:t>
            </a:r>
          </a:p>
        </p:txBody>
      </p:sp>
      <p:cxnSp>
        <p:nvCxnSpPr>
          <p:cNvPr id="12" name="Elbow Connector 10">
            <a:extLst>
              <a:ext uri="{FF2B5EF4-FFF2-40B4-BE49-F238E27FC236}">
                <a16:creationId xmlns:a16="http://schemas.microsoft.com/office/drawing/2014/main" xmlns="" id="{F6F7AE6B-FA07-4029-819A-7180D7D063DD}"/>
              </a:ext>
            </a:extLst>
          </p:cNvPr>
          <p:cNvCxnSpPr>
            <a:stCxn id="14" idx="3"/>
          </p:cNvCxnSpPr>
          <p:nvPr/>
        </p:nvCxnSpPr>
        <p:spPr>
          <a:xfrm flipH="1">
            <a:off x="9198612" y="3673357"/>
            <a:ext cx="1461251" cy="1939074"/>
          </a:xfrm>
          <a:prstGeom prst="bentConnector4">
            <a:avLst>
              <a:gd name="adj1" fmla="val -32208"/>
              <a:gd name="adj2" fmla="val 9875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3DA1EF8B-FEF3-4934-82C2-0DD4F750454A}"/>
              </a:ext>
            </a:extLst>
          </p:cNvPr>
          <p:cNvCxnSpPr>
            <a:endCxn id="14" idx="0"/>
          </p:cNvCxnSpPr>
          <p:nvPr/>
        </p:nvCxnSpPr>
        <p:spPr>
          <a:xfrm>
            <a:off x="9198612" y="2514605"/>
            <a:ext cx="3" cy="747272"/>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Flowchart: Decision 13">
            <a:extLst>
              <a:ext uri="{FF2B5EF4-FFF2-40B4-BE49-F238E27FC236}">
                <a16:creationId xmlns:a16="http://schemas.microsoft.com/office/drawing/2014/main" xmlns="" id="{EC4E2ACA-5419-4BF4-8EE0-6291E03D8AF6}"/>
              </a:ext>
            </a:extLst>
          </p:cNvPr>
          <p:cNvSpPr/>
          <p:nvPr/>
        </p:nvSpPr>
        <p:spPr>
          <a:xfrm>
            <a:off x="7737366" y="3261877"/>
            <a:ext cx="2922497" cy="822960"/>
          </a:xfrm>
          <a:prstGeom prst="flowChartDecisio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condition</a:t>
            </a:r>
          </a:p>
        </p:txBody>
      </p:sp>
      <p:cxnSp>
        <p:nvCxnSpPr>
          <p:cNvPr id="15" name="Elbow Connector 9">
            <a:extLst>
              <a:ext uri="{FF2B5EF4-FFF2-40B4-BE49-F238E27FC236}">
                <a16:creationId xmlns:a16="http://schemas.microsoft.com/office/drawing/2014/main" xmlns="" id="{6FD10F4B-0582-4B3C-BC15-56AEC3E70752}"/>
              </a:ext>
            </a:extLst>
          </p:cNvPr>
          <p:cNvCxnSpPr>
            <a:endCxn id="16" idx="0"/>
          </p:cNvCxnSpPr>
          <p:nvPr/>
        </p:nvCxnSpPr>
        <p:spPr>
          <a:xfrm rot="5400000">
            <a:off x="8907215" y="4376237"/>
            <a:ext cx="582805" cy="5"/>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Flowchart: Process 15">
            <a:extLst>
              <a:ext uri="{FF2B5EF4-FFF2-40B4-BE49-F238E27FC236}">
                <a16:creationId xmlns:a16="http://schemas.microsoft.com/office/drawing/2014/main" xmlns="" id="{A44A2616-A732-4F4F-AFF9-A00BE4DC6DA1}"/>
              </a:ext>
            </a:extLst>
          </p:cNvPr>
          <p:cNvSpPr/>
          <p:nvPr/>
        </p:nvSpPr>
        <p:spPr>
          <a:xfrm>
            <a:off x="7867355" y="4667642"/>
            <a:ext cx="266251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17" name="Elbow Connector 14">
            <a:extLst>
              <a:ext uri="{FF2B5EF4-FFF2-40B4-BE49-F238E27FC236}">
                <a16:creationId xmlns:a16="http://schemas.microsoft.com/office/drawing/2014/main" xmlns="" id="{EA190C7E-82F2-4443-9B4E-422E0F9FFDF5}"/>
              </a:ext>
            </a:extLst>
          </p:cNvPr>
          <p:cNvCxnSpPr>
            <a:stCxn id="16" idx="2"/>
          </p:cNvCxnSpPr>
          <p:nvPr/>
        </p:nvCxnSpPr>
        <p:spPr>
          <a:xfrm rot="5400000">
            <a:off x="8769142" y="5709760"/>
            <a:ext cx="858942" cy="2"/>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9404EC91-3EDC-4DB1-8932-F4ADCFDA16B8}"/>
              </a:ext>
            </a:extLst>
          </p:cNvPr>
          <p:cNvSpPr txBox="1"/>
          <p:nvPr/>
        </p:nvSpPr>
        <p:spPr>
          <a:xfrm>
            <a:off x="8039095" y="1935504"/>
            <a:ext cx="2113079" cy="461665"/>
          </a:xfrm>
          <a:prstGeom prst="rect">
            <a:avLst/>
          </a:prstGeom>
          <a:noFill/>
        </p:spPr>
        <p:txBody>
          <a:bodyPr wrap="none" rtlCol="0">
            <a:spAutoFit/>
          </a:bodyPr>
          <a:lstStyle/>
          <a:p>
            <a:r>
              <a:rPr lang="en-US" sz="2400" dirty="0"/>
              <a:t>Flowchart of </a:t>
            </a:r>
            <a:r>
              <a:rPr lang="en-US" sz="2400" b="1" dirty="0">
                <a:latin typeface="Consolas" panose="020B0609020204030204" pitchFamily="49" charset="0"/>
                <a:cs typeface="Courier New" panose="02070309020205020404" pitchFamily="49" charset="0"/>
              </a:rPr>
              <a:t>if</a:t>
            </a:r>
            <a:endParaRPr lang="en-US" sz="2400" b="1" dirty="0">
              <a:latin typeface="Consolas" panose="020B0609020204030204" pitchFamily="49" charset="0"/>
            </a:endParaRPr>
          </a:p>
        </p:txBody>
      </p:sp>
      <p:cxnSp>
        <p:nvCxnSpPr>
          <p:cNvPr id="19" name="Elbow Connector 10">
            <a:extLst>
              <a:ext uri="{FF2B5EF4-FFF2-40B4-BE49-F238E27FC236}">
                <a16:creationId xmlns:a16="http://schemas.microsoft.com/office/drawing/2014/main" xmlns="" id="{F6F7AE6B-FA07-4029-819A-7180D7D063DD}"/>
              </a:ext>
            </a:extLst>
          </p:cNvPr>
          <p:cNvCxnSpPr>
            <a:stCxn id="21" idx="3"/>
          </p:cNvCxnSpPr>
          <p:nvPr/>
        </p:nvCxnSpPr>
        <p:spPr>
          <a:xfrm flipH="1">
            <a:off x="9198612" y="3673357"/>
            <a:ext cx="1461251" cy="1939074"/>
          </a:xfrm>
          <a:prstGeom prst="bentConnector4">
            <a:avLst>
              <a:gd name="adj1" fmla="val -32208"/>
              <a:gd name="adj2" fmla="val 9875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3DA1EF8B-FEF3-4934-82C2-0DD4F750454A}"/>
              </a:ext>
            </a:extLst>
          </p:cNvPr>
          <p:cNvCxnSpPr>
            <a:endCxn id="21" idx="0"/>
          </p:cNvCxnSpPr>
          <p:nvPr/>
        </p:nvCxnSpPr>
        <p:spPr>
          <a:xfrm>
            <a:off x="9198612" y="2514605"/>
            <a:ext cx="3" cy="747272"/>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Flowchart: Decision 20">
            <a:extLst>
              <a:ext uri="{FF2B5EF4-FFF2-40B4-BE49-F238E27FC236}">
                <a16:creationId xmlns:a16="http://schemas.microsoft.com/office/drawing/2014/main" xmlns="" id="{EC4E2ACA-5419-4BF4-8EE0-6291E03D8AF6}"/>
              </a:ext>
            </a:extLst>
          </p:cNvPr>
          <p:cNvSpPr/>
          <p:nvPr/>
        </p:nvSpPr>
        <p:spPr>
          <a:xfrm>
            <a:off x="7737366" y="3261877"/>
            <a:ext cx="2922497" cy="822960"/>
          </a:xfrm>
          <a:prstGeom prst="flowChartDecisio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condition</a:t>
            </a:r>
          </a:p>
        </p:txBody>
      </p:sp>
      <p:cxnSp>
        <p:nvCxnSpPr>
          <p:cNvPr id="22" name="Elbow Connector 9">
            <a:extLst>
              <a:ext uri="{FF2B5EF4-FFF2-40B4-BE49-F238E27FC236}">
                <a16:creationId xmlns:a16="http://schemas.microsoft.com/office/drawing/2014/main" xmlns="" id="{6FD10F4B-0582-4B3C-BC15-56AEC3E70752}"/>
              </a:ext>
            </a:extLst>
          </p:cNvPr>
          <p:cNvCxnSpPr>
            <a:endCxn id="23" idx="0"/>
          </p:cNvCxnSpPr>
          <p:nvPr/>
        </p:nvCxnSpPr>
        <p:spPr>
          <a:xfrm rot="5400000">
            <a:off x="8907215" y="4376237"/>
            <a:ext cx="582805" cy="5"/>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Flowchart: Process 22">
            <a:extLst>
              <a:ext uri="{FF2B5EF4-FFF2-40B4-BE49-F238E27FC236}">
                <a16:creationId xmlns:a16="http://schemas.microsoft.com/office/drawing/2014/main" xmlns="" id="{A44A2616-A732-4F4F-AFF9-A00BE4DC6DA1}"/>
              </a:ext>
            </a:extLst>
          </p:cNvPr>
          <p:cNvSpPr/>
          <p:nvPr/>
        </p:nvSpPr>
        <p:spPr>
          <a:xfrm>
            <a:off x="7867355" y="4667642"/>
            <a:ext cx="2662517"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24" name="Elbow Connector 14">
            <a:extLst>
              <a:ext uri="{FF2B5EF4-FFF2-40B4-BE49-F238E27FC236}">
                <a16:creationId xmlns:a16="http://schemas.microsoft.com/office/drawing/2014/main" xmlns="" id="{EA190C7E-82F2-4443-9B4E-422E0F9FFDF5}"/>
              </a:ext>
            </a:extLst>
          </p:cNvPr>
          <p:cNvCxnSpPr>
            <a:stCxn id="23" idx="2"/>
          </p:cNvCxnSpPr>
          <p:nvPr/>
        </p:nvCxnSpPr>
        <p:spPr>
          <a:xfrm rot="5400000">
            <a:off x="8769142" y="5709760"/>
            <a:ext cx="858942" cy="2"/>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xmlns="" id="{9404EC91-3EDC-4DB1-8932-F4ADCFDA16B8}"/>
              </a:ext>
            </a:extLst>
          </p:cNvPr>
          <p:cNvSpPr txBox="1"/>
          <p:nvPr/>
        </p:nvSpPr>
        <p:spPr>
          <a:xfrm>
            <a:off x="8039095" y="1935504"/>
            <a:ext cx="2113079" cy="461665"/>
          </a:xfrm>
          <a:prstGeom prst="rect">
            <a:avLst/>
          </a:prstGeom>
          <a:noFill/>
        </p:spPr>
        <p:txBody>
          <a:bodyPr wrap="none" rtlCol="0">
            <a:spAutoFit/>
          </a:bodyPr>
          <a:lstStyle/>
          <a:p>
            <a:r>
              <a:rPr lang="en-US" sz="2400" dirty="0"/>
              <a:t>Flowchart of </a:t>
            </a:r>
            <a:r>
              <a:rPr lang="en-US" sz="2400" b="1" dirty="0">
                <a:latin typeface="Consolas" panose="020B0609020204030204" pitchFamily="49" charset="0"/>
                <a:cs typeface="Courier New" panose="02070309020205020404" pitchFamily="49" charset="0"/>
              </a:rPr>
              <a:t>if</a:t>
            </a:r>
            <a:endParaRPr lang="en-US" sz="2400" b="1" dirty="0">
              <a:latin typeface="Consolas" panose="020B0609020204030204" pitchFamily="49" charset="0"/>
            </a:endParaRPr>
          </a:p>
        </p:txBody>
      </p:sp>
      <p:sp>
        <p:nvSpPr>
          <p:cNvPr id="26" name="TextBox 25">
            <a:extLst>
              <a:ext uri="{FF2B5EF4-FFF2-40B4-BE49-F238E27FC236}">
                <a16:creationId xmlns:a16="http://schemas.microsoft.com/office/drawing/2014/main" xmlns="" id="{5EEEE01C-1EF4-464A-935E-1C323B64DEEC}"/>
              </a:ext>
            </a:extLst>
          </p:cNvPr>
          <p:cNvSpPr txBox="1"/>
          <p:nvPr/>
        </p:nvSpPr>
        <p:spPr>
          <a:xfrm>
            <a:off x="10685669" y="3237948"/>
            <a:ext cx="792974" cy="430887"/>
          </a:xfrm>
          <a:prstGeom prst="rect">
            <a:avLst/>
          </a:prstGeom>
          <a:noFill/>
        </p:spPr>
        <p:txBody>
          <a:bodyPr wrap="none" rtlCol="0">
            <a:spAutoFit/>
          </a:bodyPr>
          <a:lstStyle/>
          <a:p>
            <a:r>
              <a:rPr lang="en-US" sz="2200" dirty="0"/>
              <a:t>False</a:t>
            </a:r>
          </a:p>
        </p:txBody>
      </p:sp>
      <p:sp>
        <p:nvSpPr>
          <p:cNvPr id="27" name="TextBox 26">
            <a:extLst>
              <a:ext uri="{FF2B5EF4-FFF2-40B4-BE49-F238E27FC236}">
                <a16:creationId xmlns:a16="http://schemas.microsoft.com/office/drawing/2014/main" xmlns="" id="{5EEEE01C-1EF4-464A-935E-1C323B64DEEC}"/>
              </a:ext>
            </a:extLst>
          </p:cNvPr>
          <p:cNvSpPr txBox="1"/>
          <p:nvPr/>
        </p:nvSpPr>
        <p:spPr>
          <a:xfrm>
            <a:off x="8418549" y="4074738"/>
            <a:ext cx="686406" cy="430887"/>
          </a:xfrm>
          <a:prstGeom prst="rect">
            <a:avLst/>
          </a:prstGeom>
          <a:noFill/>
        </p:spPr>
        <p:txBody>
          <a:bodyPr wrap="none" rtlCol="0">
            <a:spAutoFit/>
          </a:bodyPr>
          <a:lstStyle/>
          <a:p>
            <a:r>
              <a:rPr lang="en-US" sz="2200" dirty="0"/>
              <a:t>True</a:t>
            </a:r>
          </a:p>
        </p:txBody>
      </p:sp>
    </p:spTree>
    <p:extLst>
      <p:ext uri="{BB962C8B-B14F-4D97-AF65-F5344CB8AC3E}">
        <p14:creationId xmlns:p14="http://schemas.microsoft.com/office/powerpoint/2010/main" val="129877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6" grpId="0" animBg="1"/>
      <p:bldP spid="21" grpId="0" animBg="1"/>
      <p:bldP spid="25" grpId="0"/>
      <p:bldP spid="26"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Zero if given number is 0</a:t>
            </a:r>
          </a:p>
        </p:txBody>
      </p:sp>
      <p:sp>
        <p:nvSpPr>
          <p:cNvPr id="7" name="Rectangle 6">
            <a:extLst>
              <a:ext uri="{FF2B5EF4-FFF2-40B4-BE49-F238E27FC236}">
                <a16:creationId xmlns:a16="http://schemas.microsoft.com/office/drawing/2014/main" xmlns="" id="{D1398A39-DA79-443A-B149-0FEF04D5E58D}"/>
              </a:ext>
            </a:extLst>
          </p:cNvPr>
          <p:cNvSpPr/>
          <p:nvPr/>
        </p:nvSpPr>
        <p:spPr>
          <a:xfrm>
            <a:off x="991357" y="1830751"/>
            <a:ext cx="4777100" cy="3139321"/>
          </a:xfrm>
          <a:prstGeom prst="rect">
            <a:avLst/>
          </a:prstGeom>
          <a:solidFill>
            <a:schemeClr val="bg1">
              <a:lumMod val="95000"/>
            </a:schemeClr>
          </a:solidFill>
          <a:ln>
            <a:noFill/>
          </a:ln>
        </p:spPr>
        <p:txBody>
          <a:bodyPr wrap="square">
            <a:spAutoFit/>
          </a:bodyPr>
          <a:lstStyle/>
          <a:p>
            <a:r>
              <a:rPr lang="en-US" b="1" dirty="0">
                <a:latin typeface="+mj-lt"/>
              </a:rPr>
              <a:t>#include&lt;</a:t>
            </a:r>
            <a:r>
              <a:rPr lang="en-US" b="1" dirty="0" err="1">
                <a:latin typeface="+mj-lt"/>
              </a:rPr>
              <a:t>stdio.h</a:t>
            </a:r>
            <a:r>
              <a:rPr lang="en-US" b="1" dirty="0">
                <a:latin typeface="+mj-lt"/>
              </a:rPr>
              <a:t>&gt;</a:t>
            </a:r>
          </a:p>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a:t>
            </a:r>
          </a:p>
          <a:p>
            <a:r>
              <a:rPr lang="en-US" b="1" dirty="0">
                <a:latin typeface="+mj-lt"/>
              </a:rPr>
              <a:t>    </a:t>
            </a:r>
            <a:r>
              <a:rPr lang="en-US" b="1" dirty="0" err="1">
                <a:latin typeface="+mj-lt"/>
              </a:rPr>
              <a:t>printf</a:t>
            </a:r>
            <a:r>
              <a:rPr lang="en-US" b="1" dirty="0">
                <a:latin typeface="+mj-lt"/>
              </a:rPr>
              <a:t>("Enter Number:");</a:t>
            </a:r>
          </a:p>
          <a:p>
            <a:r>
              <a:rPr lang="en-US" b="1" dirty="0">
                <a:latin typeface="+mj-lt"/>
              </a:rPr>
              <a:t>    </a:t>
            </a:r>
            <a:r>
              <a:rPr lang="en-US" b="1" dirty="0" err="1">
                <a:latin typeface="+mj-lt"/>
              </a:rPr>
              <a:t>scanf</a:t>
            </a:r>
            <a:r>
              <a:rPr lang="en-US" b="1" dirty="0">
                <a:latin typeface="+mj-lt"/>
              </a:rPr>
              <a:t>("%</a:t>
            </a:r>
            <a:r>
              <a:rPr lang="en-US" b="1" dirty="0" err="1">
                <a:latin typeface="+mj-lt"/>
              </a:rPr>
              <a:t>d",&amp;a</a:t>
            </a:r>
            <a:r>
              <a:rPr lang="en-US" b="1" dirty="0">
                <a:latin typeface="+mj-lt"/>
              </a:rPr>
              <a:t>);</a:t>
            </a:r>
          </a:p>
          <a:p>
            <a:r>
              <a:rPr lang="en-US" b="1" dirty="0">
                <a:latin typeface="+mj-lt"/>
              </a:rPr>
              <a:t>    if(a == 0)</a:t>
            </a:r>
          </a:p>
          <a:p>
            <a:r>
              <a:rPr lang="en-US" b="1" dirty="0">
                <a:latin typeface="+mj-lt"/>
              </a:rPr>
              <a:t>    {</a:t>
            </a:r>
          </a:p>
          <a:p>
            <a:r>
              <a:rPr lang="en-US" b="1" dirty="0">
                <a:latin typeface="+mj-lt"/>
              </a:rPr>
              <a:t>        </a:t>
            </a:r>
            <a:r>
              <a:rPr lang="en-US" b="1" dirty="0" err="1">
                <a:latin typeface="+mj-lt"/>
              </a:rPr>
              <a:t>printf</a:t>
            </a:r>
            <a:r>
              <a:rPr lang="en-US" b="1" dirty="0">
                <a:latin typeface="+mj-lt"/>
              </a:rPr>
              <a:t>("Zero");</a:t>
            </a:r>
          </a:p>
          <a:p>
            <a:r>
              <a:rPr lang="en-US" b="1" dirty="0">
                <a:latin typeface="+mj-lt"/>
              </a:rPr>
              <a:t>    }</a:t>
            </a:r>
          </a:p>
          <a:p>
            <a:r>
              <a:rPr lang="en-US" b="1" dirty="0">
                <a:latin typeface="+mj-lt"/>
              </a:rPr>
              <a:t>}</a:t>
            </a:r>
            <a:endParaRPr lang="en-US" b="1" dirty="0">
              <a:effectLst/>
              <a:latin typeface="+mj-lt"/>
            </a:endParaRPr>
          </a:p>
        </p:txBody>
      </p:sp>
      <p:sp>
        <p:nvSpPr>
          <p:cNvPr id="8" name="Rectangle 7">
            <a:extLst>
              <a:ext uri="{FF2B5EF4-FFF2-40B4-BE49-F238E27FC236}">
                <a16:creationId xmlns:a16="http://schemas.microsoft.com/office/drawing/2014/main" xmlns="" id="{C069A0A8-F683-4712-9714-F0527051DD3B}"/>
              </a:ext>
            </a:extLst>
          </p:cNvPr>
          <p:cNvSpPr/>
          <p:nvPr/>
        </p:nvSpPr>
        <p:spPr>
          <a:xfrm>
            <a:off x="491363" y="1830751"/>
            <a:ext cx="499993" cy="3139321"/>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a:solidFill>
                  <a:schemeClr val="tx1">
                    <a:lumMod val="75000"/>
                    <a:lumOff val="25000"/>
                  </a:schemeClr>
                </a:solidFill>
                <a:latin typeface="+mj-lt"/>
              </a:rPr>
              <a:t>9</a:t>
            </a:r>
          </a:p>
          <a:p>
            <a:pPr algn="r"/>
            <a:r>
              <a:rPr lang="en-US" b="1" dirty="0">
                <a:solidFill>
                  <a:schemeClr val="tx1">
                    <a:lumMod val="75000"/>
                    <a:lumOff val="25000"/>
                  </a:schemeClr>
                </a:solidFill>
                <a:effectLst/>
                <a:latin typeface="+mj-lt"/>
              </a:rPr>
              <a:t>10</a:t>
            </a:r>
          </a:p>
          <a:p>
            <a:pPr algn="r"/>
            <a:r>
              <a:rPr lang="en-US" b="1" dirty="0">
                <a:solidFill>
                  <a:schemeClr val="tx1">
                    <a:lumMod val="75000"/>
                    <a:lumOff val="25000"/>
                  </a:schemeClr>
                </a:solidFill>
                <a:latin typeface="+mj-lt"/>
              </a:rPr>
              <a:t>11</a:t>
            </a:r>
          </a:p>
        </p:txBody>
      </p:sp>
      <p:sp>
        <p:nvSpPr>
          <p:cNvPr id="9" name="Rectangle 8">
            <a:extLst>
              <a:ext uri="{FF2B5EF4-FFF2-40B4-BE49-F238E27FC236}">
                <a16:creationId xmlns:a16="http://schemas.microsoft.com/office/drawing/2014/main" xmlns="" id="{43D3284F-95E2-4F26-9D5F-AAD352CF22BD}"/>
              </a:ext>
            </a:extLst>
          </p:cNvPr>
          <p:cNvSpPr/>
          <p:nvPr/>
        </p:nvSpPr>
        <p:spPr>
          <a:xfrm>
            <a:off x="6074573" y="1830751"/>
            <a:ext cx="3996528" cy="646331"/>
          </a:xfrm>
          <a:prstGeom prst="rect">
            <a:avLst/>
          </a:prstGeom>
          <a:solidFill>
            <a:schemeClr val="tx1"/>
          </a:solidFill>
          <a:ln>
            <a:noFill/>
          </a:ln>
        </p:spPr>
        <p:txBody>
          <a:bodyPr wrap="square">
            <a:spAutoFit/>
          </a:bodyPr>
          <a:lstStyle/>
          <a:p>
            <a:r>
              <a:rPr lang="pt-BR" dirty="0">
                <a:solidFill>
                  <a:schemeClr val="bg1"/>
                </a:solidFill>
                <a:latin typeface="+mj-lt"/>
              </a:rPr>
              <a:t>Enter Number:0</a:t>
            </a:r>
          </a:p>
          <a:p>
            <a:r>
              <a:rPr lang="pt-BR" dirty="0">
                <a:solidFill>
                  <a:schemeClr val="bg1"/>
                </a:solidFill>
                <a:latin typeface="+mj-lt"/>
              </a:rPr>
              <a:t>Zero</a:t>
            </a:r>
            <a:endParaRPr lang="en-US" dirty="0">
              <a:solidFill>
                <a:schemeClr val="bg1"/>
              </a:solidFill>
              <a:latin typeface="+mj-lt"/>
            </a:endParaRPr>
          </a:p>
        </p:txBody>
      </p:sp>
      <p:sp>
        <p:nvSpPr>
          <p:cNvPr id="10" name="Rectangle: Top Corners Rounded 6">
            <a:extLst>
              <a:ext uri="{FF2B5EF4-FFF2-40B4-BE49-F238E27FC236}">
                <a16:creationId xmlns:a16="http://schemas.microsoft.com/office/drawing/2014/main" xmlns="" id="{7DE2E865-9E82-412F-B6BA-A643E4B60DC8}"/>
              </a:ext>
            </a:extLst>
          </p:cNvPr>
          <p:cNvSpPr/>
          <p:nvPr/>
        </p:nvSpPr>
        <p:spPr>
          <a:xfrm>
            <a:off x="491363" y="150156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latin typeface="+mj-lt"/>
              </a:rPr>
              <a:t>Program</a:t>
            </a:r>
          </a:p>
        </p:txBody>
      </p:sp>
      <p:sp>
        <p:nvSpPr>
          <p:cNvPr id="11" name="Rectangle: Top Corners Rounded 7">
            <a:extLst>
              <a:ext uri="{FF2B5EF4-FFF2-40B4-BE49-F238E27FC236}">
                <a16:creationId xmlns:a16="http://schemas.microsoft.com/office/drawing/2014/main" xmlns="" id="{44F07624-C23C-4B43-A144-CB0878CB992A}"/>
              </a:ext>
            </a:extLst>
          </p:cNvPr>
          <p:cNvSpPr/>
          <p:nvPr/>
        </p:nvSpPr>
        <p:spPr>
          <a:xfrm>
            <a:off x="6074572" y="1501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latin typeface="+mj-lt"/>
              </a:rPr>
              <a:t>Output</a:t>
            </a:r>
          </a:p>
        </p:txBody>
      </p:sp>
    </p:spTree>
    <p:extLst>
      <p:ext uri="{BB962C8B-B14F-4D97-AF65-F5344CB8AC3E}">
        <p14:creationId xmlns:p14="http://schemas.microsoft.com/office/powerpoint/2010/main" val="71164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2787</TotalTime>
  <Words>3362</Words>
  <Application>Microsoft Office PowerPoint</Application>
  <PresentationFormat>Widescreen</PresentationFormat>
  <Paragraphs>1666</Paragraphs>
  <Slides>74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74</vt:i4>
      </vt:variant>
    </vt:vector>
  </HeadingPairs>
  <TitlesOfParts>
    <vt:vector size="88" baseType="lpstr">
      <vt:lpstr>Roboto Condensed Light</vt:lpstr>
      <vt:lpstr>Segoe UI Black</vt:lpstr>
      <vt:lpstr>Ebrima</vt:lpstr>
      <vt:lpstr>Consolas</vt:lpstr>
      <vt:lpstr>Arial</vt:lpstr>
      <vt:lpstr>Roboto Condensed</vt:lpstr>
      <vt:lpstr>Calibri</vt:lpstr>
      <vt:lpstr>Shruti</vt:lpstr>
      <vt:lpstr>Roboto Condensed (Body)</vt:lpstr>
      <vt:lpstr>Wingdings 3</vt:lpstr>
      <vt:lpstr>Wingdings</vt:lpstr>
      <vt:lpstr>Courier New</vt:lpstr>
      <vt:lpstr>Wingdings 2</vt:lpstr>
      <vt:lpstr>Office Theme</vt:lpstr>
      <vt:lpstr>Unit-2  Decision Making &amp; Looping</vt:lpstr>
      <vt:lpstr>PowerPoint Presentation</vt:lpstr>
      <vt:lpstr>Need of decision making</vt:lpstr>
      <vt:lpstr>Decision Making or Conditional Statement</vt:lpstr>
      <vt:lpstr>Decision Making Statements in C</vt:lpstr>
      <vt:lpstr>Relational Operators</vt:lpstr>
      <vt:lpstr>If statement</vt:lpstr>
      <vt:lpstr>if</vt:lpstr>
      <vt:lpstr>WAP to print Zero if given number is 0</vt:lpstr>
      <vt:lpstr>WAP to print Positive or Negative Number</vt:lpstr>
      <vt:lpstr>Modulus Operator</vt:lpstr>
      <vt:lpstr>WAP to print Odd or Even Number</vt:lpstr>
      <vt:lpstr>If..else statement</vt:lpstr>
      <vt:lpstr>if...else</vt:lpstr>
      <vt:lpstr>WAP to print Positive or Negative Number using if…else</vt:lpstr>
      <vt:lpstr>WAP to print Odd or Even Number using if…else</vt:lpstr>
      <vt:lpstr>{ }</vt:lpstr>
      <vt:lpstr>If…else if…else if…else  Ladder if</vt:lpstr>
      <vt:lpstr>if…else if…else if…else</vt:lpstr>
      <vt:lpstr>if…else if…else ladder flowchart</vt:lpstr>
      <vt:lpstr>WAP to print Zero, Positive or Negative Number</vt:lpstr>
      <vt:lpstr>Nested if</vt:lpstr>
      <vt:lpstr>Nested if</vt:lpstr>
      <vt:lpstr>Nested if flowchart</vt:lpstr>
      <vt:lpstr>WAP to print maximum from given three numbers</vt:lpstr>
      <vt:lpstr>Conditional Operator</vt:lpstr>
      <vt:lpstr> ? : (Conditional Operator)</vt:lpstr>
      <vt:lpstr>Conditional operator flowchart</vt:lpstr>
      <vt:lpstr>WAP to find largest number from given 2 numbers using ? :</vt:lpstr>
      <vt:lpstr>Switch…case</vt:lpstr>
      <vt:lpstr>switch...case</vt:lpstr>
      <vt:lpstr>WAP that asks day number and prints day name using switch…case</vt:lpstr>
      <vt:lpstr>Practice programs</vt:lpstr>
      <vt:lpstr>(Loops) Life is all about Repetition.</vt:lpstr>
      <vt:lpstr>What is loop?</vt:lpstr>
      <vt:lpstr>if v/s while</vt:lpstr>
      <vt:lpstr>Looping or Iterative Statements in C</vt:lpstr>
      <vt:lpstr>While loop</vt:lpstr>
      <vt:lpstr>While Loop</vt:lpstr>
      <vt:lpstr>WAP to print 1 to n(while loop)</vt:lpstr>
      <vt:lpstr>WAP to print multiplication table(while loop)</vt:lpstr>
      <vt:lpstr>WAP to Sum of 5 numbers entered by user(while loop)</vt:lpstr>
      <vt:lpstr>Syntax and Logic</vt:lpstr>
      <vt:lpstr>How to build logic? Step-1 </vt:lpstr>
      <vt:lpstr>How to build logic? Step-2</vt:lpstr>
      <vt:lpstr>How to build logic? Step-3</vt:lpstr>
      <vt:lpstr>How to build logic? Step-4</vt:lpstr>
      <vt:lpstr>WAP to find factors of a number(while loop)</vt:lpstr>
      <vt:lpstr>WAP to print reverse a number(while loop)</vt:lpstr>
      <vt:lpstr>WAP to check given number is perfect or not(while loop) </vt:lpstr>
      <vt:lpstr>WAP to check given number is prime or not(while loop)</vt:lpstr>
      <vt:lpstr>for loop</vt:lpstr>
      <vt:lpstr>for Loop </vt:lpstr>
      <vt:lpstr>WAP to print numbers 1 to n (for loop)</vt:lpstr>
      <vt:lpstr>WAP to find factors of a number (for loop) </vt:lpstr>
      <vt:lpstr>WAP to check given number is perfect or not(for loop)</vt:lpstr>
      <vt:lpstr>do while loop</vt:lpstr>
      <vt:lpstr>do while Loop</vt:lpstr>
      <vt:lpstr>WAP to print Odd numbers between 1 to n(do while loop)</vt:lpstr>
      <vt:lpstr>WAP to find factors of a number(do while loop)</vt:lpstr>
      <vt:lpstr>WAP to print reverse a number(do while loop)</vt:lpstr>
      <vt:lpstr>goto statement</vt:lpstr>
      <vt:lpstr>goto Statement</vt:lpstr>
      <vt:lpstr>WAP to print Odd numbers between 1 to n(goto)</vt:lpstr>
      <vt:lpstr>WAP to find factors of a number(goto)</vt:lpstr>
      <vt:lpstr>Types of loops</vt:lpstr>
      <vt:lpstr>PowerPoint Presentation</vt:lpstr>
      <vt:lpstr>Pattern</vt:lpstr>
      <vt:lpstr>WAP to print given pattern (nested loop)</vt:lpstr>
      <vt:lpstr>WAP to print given pattern (nested loop)</vt:lpstr>
      <vt:lpstr>WAP to print given pattern (nested loop)</vt:lpstr>
      <vt:lpstr>WAP to print given pattern (nested loop)</vt:lpstr>
      <vt:lpstr>Practice programs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K.Raj</cp:lastModifiedBy>
  <cp:revision>419</cp:revision>
  <dcterms:created xsi:type="dcterms:W3CDTF">2020-05-01T05:09:15Z</dcterms:created>
  <dcterms:modified xsi:type="dcterms:W3CDTF">2023-08-28T07:00:13Z</dcterms:modified>
</cp:coreProperties>
</file>