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83" r:id="rId2"/>
    <p:sldId id="385" r:id="rId3"/>
    <p:sldId id="386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87" r:id="rId13"/>
    <p:sldId id="353" r:id="rId14"/>
    <p:sldId id="355" r:id="rId15"/>
    <p:sldId id="356" r:id="rId16"/>
    <p:sldId id="357" r:id="rId17"/>
    <p:sldId id="358" r:id="rId18"/>
    <p:sldId id="388" r:id="rId19"/>
    <p:sldId id="360" r:id="rId20"/>
    <p:sldId id="361" r:id="rId21"/>
    <p:sldId id="362" r:id="rId22"/>
    <p:sldId id="363" r:id="rId23"/>
    <p:sldId id="390" r:id="rId24"/>
    <p:sldId id="364" r:id="rId25"/>
    <p:sldId id="365" r:id="rId26"/>
    <p:sldId id="366" r:id="rId27"/>
    <p:sldId id="367" r:id="rId28"/>
    <p:sldId id="368" r:id="rId29"/>
    <p:sldId id="389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383" r:id="rId45"/>
    <p:sldId id="384" r:id="rId46"/>
    <p:sldId id="344" r:id="rId47"/>
  </p:sldIdLst>
  <p:sldSz cx="12192000" cy="6858000"/>
  <p:notesSz cx="6858000" cy="9144000"/>
  <p:embeddedFontLst>
    <p:embeddedFont>
      <p:font typeface="Wingdings 3" panose="05040102010807070707" pitchFamily="18" charset="2"/>
      <p:regular r:id="rId50"/>
    </p:embeddedFont>
    <p:embeddedFont>
      <p:font typeface="Roboto Condensed Light" pitchFamily="2" charset="0"/>
      <p:regular r:id="rId51"/>
    </p:embeddedFont>
    <p:embeddedFont>
      <p:font typeface="Shruti" panose="020B0502040204020203" pitchFamily="34" charset="0"/>
      <p:regular r:id="rId52"/>
      <p:bold r:id="rId53"/>
    </p:embeddedFont>
    <p:embeddedFont>
      <p:font typeface="Consolas" panose="020B0609020204030204" pitchFamily="49" charset="0"/>
      <p:regular r:id="rId54"/>
      <p:bold r:id="rId55"/>
      <p:italic r:id="rId56"/>
      <p:boldItalic r:id="rId57"/>
    </p:embeddedFon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Segoe UI Black" panose="020B0A02040204020203" pitchFamily="34" charset="0"/>
      <p:bold r:id="rId62"/>
      <p:boldItalic r:id="rId63"/>
    </p:embeddedFont>
    <p:embeddedFont>
      <p:font typeface="Wingdings 2" panose="05020102010507070707" pitchFamily="18" charset="2"/>
      <p:regular r:id="rId64"/>
    </p:embeddedFont>
    <p:embeddedFont>
      <p:font typeface="Roboto Condensed" pitchFamily="2" charset="0"/>
      <p:regular r:id="rId65"/>
      <p:bold r:id="rId66"/>
      <p:italic r:id="rId67"/>
      <p:boldItalic r:id="rId6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Yr5CPIa4R6CMihUp+qtujg==" hashData="pkVPDGgg+9uSly/r2RwYl/vK86ZxLq/orsifUSNrBy0FHLNGjjNvrIbjY9KNnDH6BiG2xA2Gmrow7rixsdWUxA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825"/>
    <a:srgbClr val="673BB7"/>
    <a:srgbClr val="301B92"/>
    <a:srgbClr val="D81A60"/>
    <a:srgbClr val="EA1E63"/>
    <a:srgbClr val="B71B1C"/>
    <a:srgbClr val="D10233"/>
    <a:srgbClr val="ED524F"/>
    <a:srgbClr val="607D8B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4.fntdata"/><Relationship Id="rId68" Type="http://schemas.openxmlformats.org/officeDocument/2006/relationships/font" Target="fonts/font19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1.fntdata"/><Relationship Id="rId55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691E0-E0E7-464F-892B-71ACC2518A4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3689D-5810-4E66-9D5F-1657D824C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jpeg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 smtClean="0"/>
              <a:t>Darshan</a:t>
            </a:r>
            <a:r>
              <a:rPr lang="en-US" sz="1600" dirty="0" smtClean="0"/>
              <a:t>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2301CS101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Arrays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Vishal Kansagara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2301CS101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Arrays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6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Arrays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6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Arrays</a:t>
            </a: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6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Arrays</a:t>
            </a: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6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Arrays</a:t>
            </a: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730" y="1200507"/>
            <a:ext cx="8172386" cy="3024633"/>
          </a:xfrm>
        </p:spPr>
        <p:txBody>
          <a:bodyPr/>
          <a:lstStyle/>
          <a:p>
            <a:r>
              <a:rPr lang="en-US" sz="4800" b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Unit-3</a:t>
            </a:r>
            <a:r>
              <a:rPr lang="en-US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Arrays, String &amp; Pointer</a:t>
            </a: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Vishal.kansagara@darshan.ac.in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8200601076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Vishal Kansagara</a:t>
            </a:r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xmlns="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Computer Programming Using C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(PC)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 </a:t>
            </a:r>
            <a:r>
              <a:rPr lang="en-US" dirty="0"/>
              <a:t>21CS01101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xmlns="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b="11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WAP to read n numbers in an array and print them in reverse order.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813556" y="1297351"/>
            <a:ext cx="6658662" cy="4801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],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n,i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"Enter number of array elements="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//loop will scan n elements only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;i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n;i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  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  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//negative loop to print array in reverse order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;i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;i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--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  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  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13563" y="1297351"/>
            <a:ext cx="499993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313563" y="9681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596068" y="1297351"/>
            <a:ext cx="3996771" cy="31393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Enter number of array elements=5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element=1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element=2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element=3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element=4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element=5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5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4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3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2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596068" y="9681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612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807035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Develop a program to calculate sum of n array elements in C.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Develop a program to calculate average of n array elements in C.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Develop a program to find largest array element in C.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Develop a program to print sum of second and second last element of an array.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Develop a program to copy array elements to another array.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Develop a program to count odd and even elements of an array.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1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Multi-dimensional Array 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8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2 Dimensional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5288" y="1524112"/>
            <a:ext cx="6949440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+mj-lt"/>
              </a:rPr>
              <a:t>data-type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variable-name[</a:t>
            </a:r>
            <a:r>
              <a:rPr lang="en-US" sz="2000" b="1" dirty="0">
                <a:solidFill>
                  <a:srgbClr val="B5CEA8"/>
                </a:solidFill>
                <a:latin typeface="+mj-lt"/>
              </a:rPr>
              <a:t>x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][</a:t>
            </a:r>
            <a:r>
              <a:rPr lang="en-US" sz="2000" b="1" dirty="0">
                <a:solidFill>
                  <a:srgbClr val="B5CEA8"/>
                </a:solidFill>
                <a:latin typeface="+mj-lt"/>
              </a:rPr>
              <a:t>y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];</a:t>
            </a:r>
          </a:p>
        </p:txBody>
      </p:sp>
      <p:sp>
        <p:nvSpPr>
          <p:cNvPr id="5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05289" y="1194928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9A825"/>
                </a:solidFill>
              </a:rPr>
              <a:t>Syntax</a:t>
            </a:r>
          </a:p>
        </p:txBody>
      </p:sp>
      <p:sp>
        <p:nvSpPr>
          <p:cNvPr id="6" name="Rectangle 5"/>
          <p:cNvSpPr/>
          <p:nvPr/>
        </p:nvSpPr>
        <p:spPr>
          <a:xfrm>
            <a:off x="305287" y="2582590"/>
            <a:ext cx="6949440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569CD6"/>
                </a:solidFill>
                <a:latin typeface="+mj-lt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data[</a:t>
            </a:r>
            <a:r>
              <a:rPr lang="en-US" sz="2000" b="1" dirty="0">
                <a:solidFill>
                  <a:srgbClr val="B5CEA8"/>
                </a:solidFill>
                <a:latin typeface="+mj-lt"/>
              </a:rPr>
              <a:t>3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][</a:t>
            </a:r>
            <a:r>
              <a:rPr lang="en-US" sz="2000" b="1" dirty="0">
                <a:solidFill>
                  <a:srgbClr val="B5CEA8"/>
                </a:solidFill>
                <a:latin typeface="+mj-lt"/>
              </a:rPr>
              <a:t>3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]; </a:t>
            </a:r>
            <a:r>
              <a:rPr lang="en-US" sz="2000" b="1" dirty="0">
                <a:solidFill>
                  <a:srgbClr val="6A9955"/>
                </a:solidFill>
                <a:latin typeface="+mj-lt"/>
              </a:rPr>
              <a:t>//This array can hold 9 elements</a:t>
            </a:r>
            <a:endParaRPr lang="en-US" sz="20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05288" y="2253406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9A825"/>
                </a:solidFill>
              </a:rPr>
              <a:t>Declaration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128205"/>
              </p:ext>
            </p:extLst>
          </p:nvPr>
        </p:nvGraphicFramePr>
        <p:xfrm>
          <a:off x="445517" y="4051041"/>
          <a:ext cx="6299200" cy="2209800"/>
        </p:xfrm>
        <a:graphic>
          <a:graphicData uri="http://schemas.openxmlformats.org/drawingml/2006/table">
            <a:tbl>
              <a:tblPr firstRow="1" bandRow="1"/>
              <a:tblGrid>
                <a:gridCol w="1193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data[0][0]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data[0][1]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data[0][2]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data[1][0]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data[1][1]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data[1][2]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data[2][0]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data[2][1]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data[2][2]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15823" y="3624117"/>
            <a:ext cx="15536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US" sz="2000" b="1" dirty="0">
                <a:latin typeface="+mj-lt"/>
              </a:rPr>
              <a:t> data[3][3];</a:t>
            </a:r>
            <a:endParaRPr lang="en-US" sz="2400" dirty="0">
              <a:latin typeface="+mj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0" y="1098788"/>
            <a:ext cx="4411241" cy="5220000"/>
          </a:xfrm>
        </p:spPr>
        <p:txBody>
          <a:bodyPr/>
          <a:lstStyle/>
          <a:p>
            <a:pPr algn="just"/>
            <a:r>
              <a:rPr lang="en-US" dirty="0">
                <a:latin typeface="+mj-lt"/>
              </a:rPr>
              <a:t>A two dimensional array can be seen as a table with 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‘x’</a:t>
            </a:r>
            <a:r>
              <a:rPr lang="en-US" dirty="0">
                <a:latin typeface="+mj-lt"/>
              </a:rPr>
              <a:t> rows and 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‘y’</a:t>
            </a:r>
            <a:r>
              <a:rPr lang="en-US" dirty="0">
                <a:latin typeface="+mj-lt"/>
              </a:rPr>
              <a:t> columns. </a:t>
            </a:r>
          </a:p>
          <a:p>
            <a:pPr algn="just"/>
            <a:r>
              <a:rPr lang="en-US" dirty="0">
                <a:latin typeface="+mj-lt"/>
              </a:rPr>
              <a:t>The row number ranges from 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0</a:t>
            </a:r>
            <a:r>
              <a:rPr lang="en-US" dirty="0">
                <a:latin typeface="+mj-lt"/>
              </a:rPr>
              <a:t> to 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(x-1) </a:t>
            </a:r>
            <a:r>
              <a:rPr lang="en-US" dirty="0">
                <a:latin typeface="+mj-lt"/>
              </a:rPr>
              <a:t>and column number ranges from 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0</a:t>
            </a:r>
            <a:r>
              <a:rPr lang="en-US" dirty="0">
                <a:latin typeface="+mj-lt"/>
              </a:rPr>
              <a:t> to 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(y-1). </a:t>
            </a:r>
          </a:p>
        </p:txBody>
      </p:sp>
    </p:spTree>
    <p:extLst>
      <p:ext uri="{BB962C8B-B14F-4D97-AF65-F5344CB8AC3E}">
        <p14:creationId xmlns:p14="http://schemas.microsoft.com/office/powerpoint/2010/main" val="11426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Initialing and Accessing a 2D Array: Example-1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813556" y="1275049"/>
            <a:ext cx="6082543" cy="50783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 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{ 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},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 //row 0 with 3 elements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},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 //row 1 with 3 elements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  //row 2 with 3 elements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};</a:t>
            </a:r>
          </a:p>
          <a:p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 //1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 //2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en-IN" dirty="0" err="1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 //3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 //4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  //5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en-IN" dirty="0" err="1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  //6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 //7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 //8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 //9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13563" y="1275049"/>
            <a:ext cx="49999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313563" y="9458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325644"/>
              </p:ext>
            </p:extLst>
          </p:nvPr>
        </p:nvGraphicFramePr>
        <p:xfrm>
          <a:off x="7179084" y="2277308"/>
          <a:ext cx="4760686" cy="2303384"/>
        </p:xfrm>
        <a:graphic>
          <a:graphicData uri="http://schemas.openxmlformats.org/drawingml/2006/table">
            <a:tbl>
              <a:tblPr firstRow="1" bandRow="1"/>
              <a:tblGrid>
                <a:gridCol w="9022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61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61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861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5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5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5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5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13562" y="5828597"/>
            <a:ext cx="49999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813555" y="5828597"/>
            <a:ext cx="608254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+mj-lt"/>
              </a:rPr>
              <a:t>// data[3][3] can be initialized like this also</a:t>
            </a:r>
          </a:p>
          <a:p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data[3][3]={{1,2,3},{4,5,6},{7,8,9}};</a:t>
            </a:r>
            <a:endParaRPr lang="en-US" b="1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383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Read(Scan) 2D Array Elements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813556" y="1182689"/>
            <a:ext cx="6082543" cy="5355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],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i,j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;i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;i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   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(j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;j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;j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][j]);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;i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;i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   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(j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;j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;j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IN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 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][j]);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  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13563" y="1182689"/>
            <a:ext cx="499993" cy="5355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19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313563" y="85350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396092" y="1219633"/>
            <a:ext cx="3996771" cy="341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element=1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element=2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element=3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element=4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element=5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element=6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element=7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element=8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element=9</a:t>
            </a: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1 2 3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4 5 6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7 8 9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396092" y="890449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3410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WAP to count number of positive, negative and zero from 3 X 3 matrix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597655" y="1097257"/>
            <a:ext cx="7612567" cy="50783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],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i,j,pos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,neg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,zero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;i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;i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   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(j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;j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;j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][j]);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][j]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pos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pos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][j]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neg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neg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            zero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zero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"positive=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,negative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,zero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pos,neg,zero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97663" y="1097257"/>
            <a:ext cx="499993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97663" y="768073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8325727" y="1077983"/>
            <a:ext cx="3749040" cy="283464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element=9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element=5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element=6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element=-3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element=-7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element=0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element=11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element=13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element=8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positive=6,negative=2,zero=1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8325727" y="76807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427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00399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Develop a program to perform addition of two matrix.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 a program to perform multiplication of two matrix.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7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String (Character </a:t>
            </a:r>
            <a:r>
              <a:rPr lang="en-US" dirty="0">
                <a:solidFill>
                  <a:schemeClr val="accent3"/>
                </a:solidFill>
              </a:rPr>
              <a:t>Array)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 one-dimensional array of characters terminated by a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null('\0').</a:t>
            </a:r>
          </a:p>
          <a:p>
            <a:endParaRPr lang="en-US" b="1" dirty="0">
              <a:solidFill>
                <a:srgbClr val="C00000"/>
              </a:solidFill>
              <a:latin typeface="+mj-lt"/>
              <a:cs typeface="Consolas" panose="020B0609020204030204" pitchFamily="49" charset="0"/>
            </a:endParaRPr>
          </a:p>
          <a:p>
            <a:endParaRPr lang="en-US" b="1" dirty="0" smtClean="0">
              <a:solidFill>
                <a:srgbClr val="C00000"/>
              </a:solidFill>
              <a:latin typeface="+mj-lt"/>
              <a:cs typeface="Consolas" panose="020B0609020204030204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+mj-lt"/>
              <a:cs typeface="Consolas" panose="020B0609020204030204" pitchFamily="49" charset="0"/>
            </a:endParaRPr>
          </a:p>
          <a:p>
            <a:endParaRPr lang="en-US" b="1" dirty="0" smtClean="0">
              <a:solidFill>
                <a:srgbClr val="C00000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US" dirty="0"/>
              <a:t>Each character in the array occupies one byte of memory, and the last character must always be 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null('\0')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. </a:t>
            </a:r>
          </a:p>
          <a:p>
            <a:r>
              <a:rPr lang="en-US" dirty="0"/>
              <a:t>The termination character 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('\0')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/>
              <a:t>is important in a string to identify where the string ends. </a:t>
            </a:r>
          </a:p>
          <a:p>
            <a:endParaRPr lang="en-US" b="1" dirty="0" smtClean="0">
              <a:solidFill>
                <a:srgbClr val="C00000"/>
              </a:solidFill>
              <a:latin typeface="+mj-lt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3136" y="2238999"/>
            <a:ext cx="2194560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+mj-lt"/>
              </a:rPr>
              <a:t>char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name[</a:t>
            </a:r>
            <a:r>
              <a:rPr lang="en-US" sz="2000" b="1" dirty="0">
                <a:solidFill>
                  <a:srgbClr val="B5CEA8"/>
                </a:solidFill>
                <a:latin typeface="+mj-lt"/>
              </a:rPr>
              <a:t>10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];</a:t>
            </a:r>
            <a:endParaRPr lang="en-US" sz="20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090746" y="1748345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…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[9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609936" y="5257260"/>
            <a:ext cx="1371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+mj-lt"/>
              </a:rPr>
              <a:t>name[10]</a:t>
            </a:r>
            <a:endParaRPr lang="en-US" sz="2000" b="1" dirty="0">
              <a:effectLst/>
              <a:latin typeface="+mj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218859" y="4669671"/>
          <a:ext cx="6217920" cy="987699"/>
        </p:xfrm>
        <a:graphic>
          <a:graphicData uri="http://schemas.openxmlformats.org/drawingml/2006/table">
            <a:tbl>
              <a:tblPr firstRow="1" bandRow="1"/>
              <a:tblGrid>
                <a:gridCol w="6217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856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[5]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[6]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[7]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[8]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[9]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208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  <a:endParaRPr lang="en-US" sz="2000" b="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\0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49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4" y="731706"/>
            <a:ext cx="9007807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Need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of array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ariable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Array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Multi-dimensional array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String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String handling function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Pointer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Array &amp; pointer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56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&amp; Initializing String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63346" y="1539844"/>
            <a:ext cx="2301796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+mj-lt"/>
              </a:rPr>
              <a:t>char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name[</a:t>
            </a:r>
            <a:r>
              <a:rPr lang="en-US" sz="2000" b="1" dirty="0">
                <a:solidFill>
                  <a:srgbClr val="B5CEA8"/>
                </a:solidFill>
                <a:latin typeface="+mj-lt"/>
              </a:rPr>
              <a:t>10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];</a:t>
            </a:r>
            <a:endParaRPr lang="en-US" sz="20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5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63346" y="1209985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 smtClean="0">
                <a:solidFill>
                  <a:srgbClr val="F9A825"/>
                </a:solidFill>
              </a:rPr>
              <a:t>Declaration</a:t>
            </a:r>
            <a:endParaRPr lang="en-US" sz="2000" dirty="0">
              <a:solidFill>
                <a:srgbClr val="F9A82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346" y="2579797"/>
            <a:ext cx="7053454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+mj-lt"/>
              </a:rPr>
              <a:t>char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name[</a:t>
            </a:r>
            <a:r>
              <a:rPr lang="en-US" sz="2000" b="1" dirty="0">
                <a:solidFill>
                  <a:srgbClr val="B5CEA8"/>
                </a:solidFill>
                <a:latin typeface="+mj-lt"/>
              </a:rPr>
              <a:t>10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]={</a:t>
            </a:r>
            <a:r>
              <a:rPr lang="en-US" sz="2000" b="1" dirty="0">
                <a:solidFill>
                  <a:srgbClr val="CE9178"/>
                </a:solidFill>
                <a:latin typeface="+mj-lt"/>
              </a:rPr>
              <a:t>'D'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+mj-lt"/>
              </a:rPr>
              <a:t>'A'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+mj-lt"/>
              </a:rPr>
              <a:t>'R'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+mj-lt"/>
              </a:rPr>
              <a:t>'S'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+mj-lt"/>
              </a:rPr>
              <a:t>'H'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+mj-lt"/>
              </a:rPr>
              <a:t>'A'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+mj-lt"/>
              </a:rPr>
              <a:t>'N'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+mj-lt"/>
              </a:rPr>
              <a:t>'\0'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};</a:t>
            </a:r>
            <a:endParaRPr lang="en-US" sz="20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63346" y="2249938"/>
            <a:ext cx="28346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9A825"/>
                </a:solidFill>
              </a:rPr>
              <a:t>Initialization </a:t>
            </a:r>
            <a:r>
              <a:rPr lang="en-US" sz="2000" dirty="0" smtClean="0">
                <a:solidFill>
                  <a:srgbClr val="F9A825"/>
                </a:solidFill>
              </a:rPr>
              <a:t>method </a:t>
            </a:r>
            <a:r>
              <a:rPr lang="en-US" sz="2000" dirty="0">
                <a:solidFill>
                  <a:srgbClr val="F9A825"/>
                </a:solidFill>
              </a:rPr>
              <a:t>1:</a:t>
            </a:r>
          </a:p>
        </p:txBody>
      </p:sp>
      <p:sp>
        <p:nvSpPr>
          <p:cNvPr id="8" name="Rectangle 7"/>
          <p:cNvSpPr/>
          <p:nvPr/>
        </p:nvSpPr>
        <p:spPr>
          <a:xfrm>
            <a:off x="363346" y="3619750"/>
            <a:ext cx="10972800" cy="707886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+mj-lt"/>
              </a:rPr>
              <a:t>char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name[</a:t>
            </a:r>
            <a:r>
              <a:rPr lang="en-US" sz="2000" b="1" dirty="0">
                <a:solidFill>
                  <a:srgbClr val="B5CEA8"/>
                </a:solidFill>
                <a:latin typeface="+mj-lt"/>
              </a:rPr>
              <a:t>10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]=</a:t>
            </a:r>
            <a:r>
              <a:rPr lang="en-US" sz="2000" b="1" dirty="0">
                <a:solidFill>
                  <a:srgbClr val="CE9178"/>
                </a:solidFill>
                <a:latin typeface="+mj-lt"/>
              </a:rPr>
              <a:t>"DARSHAN"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; </a:t>
            </a:r>
            <a:endParaRPr lang="en-US" sz="2000" b="1" dirty="0" smtClean="0">
              <a:solidFill>
                <a:srgbClr val="D4D4D4"/>
              </a:solidFill>
              <a:latin typeface="+mj-lt"/>
            </a:endParaRPr>
          </a:p>
          <a:p>
            <a:r>
              <a:rPr lang="en-US" sz="2000" b="1" dirty="0" smtClean="0">
                <a:solidFill>
                  <a:srgbClr val="6A9955"/>
                </a:solidFill>
                <a:latin typeface="+mj-lt"/>
              </a:rPr>
              <a:t>//'\</a:t>
            </a:r>
            <a:r>
              <a:rPr lang="en-US" sz="2000" b="1" dirty="0">
                <a:solidFill>
                  <a:srgbClr val="6A9955"/>
                </a:solidFill>
                <a:latin typeface="+mj-lt"/>
              </a:rPr>
              <a:t>0' will be automatically inserted </a:t>
            </a:r>
            <a:r>
              <a:rPr lang="en-US" sz="2000" b="1" dirty="0" smtClean="0">
                <a:solidFill>
                  <a:srgbClr val="6A9955"/>
                </a:solidFill>
                <a:latin typeface="+mj-lt"/>
              </a:rPr>
              <a:t>at</a:t>
            </a:r>
            <a:r>
              <a:rPr lang="en-US" sz="2000" b="1" dirty="0">
                <a:solidFill>
                  <a:srgbClr val="6A9955"/>
                </a:solidFill>
                <a:latin typeface="+mj-lt"/>
              </a:rPr>
              <a:t> the end in this type of declaration.</a:t>
            </a:r>
            <a:endParaRPr lang="en-US" sz="20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9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63346" y="3289891"/>
            <a:ext cx="28346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9A825"/>
                </a:solidFill>
              </a:rPr>
              <a:t>Initialization </a:t>
            </a:r>
            <a:r>
              <a:rPr lang="en-US" sz="2000" dirty="0" smtClean="0">
                <a:solidFill>
                  <a:srgbClr val="F9A825"/>
                </a:solidFill>
              </a:rPr>
              <a:t>method 2:</a:t>
            </a:r>
            <a:endParaRPr lang="en-US" sz="2000" dirty="0">
              <a:solidFill>
                <a:srgbClr val="F9A825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11857" y="5295360"/>
            <a:ext cx="1371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+mj-lt"/>
              </a:rPr>
              <a:t>name[10]</a:t>
            </a:r>
            <a:endParaRPr lang="en-US" sz="2000" b="1" dirty="0">
              <a:effectLst/>
              <a:latin typeface="+mj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987040" y="4760100"/>
          <a:ext cx="6217920" cy="987699"/>
        </p:xfrm>
        <a:graphic>
          <a:graphicData uri="http://schemas.openxmlformats.org/drawingml/2006/table">
            <a:tbl>
              <a:tblPr firstRow="1" bandRow="1"/>
              <a:tblGrid>
                <a:gridCol w="6217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856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[5]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[6]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[7]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[8]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[9]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208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  <a:endParaRPr lang="en-US" sz="2000" b="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\0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26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String: scanf()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762756" y="1300449"/>
            <a:ext cx="5269744" cy="22467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"Enter name:"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,name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"Name=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,name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262763" y="1300449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262763" y="9712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532493" y="1303638"/>
            <a:ext cx="3749040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Enter name: Darshan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Name=Darshan</a:t>
            </a:r>
            <a:endParaRPr lang="en-US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6532493" y="97126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532493" y="2353606"/>
            <a:ext cx="3749040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Enter name: CE Darshan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Name=CE</a:t>
            </a:r>
            <a:endParaRPr lang="en-US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10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6532492" y="203803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63" y="3694053"/>
            <a:ext cx="11667281" cy="2915750"/>
          </a:xfrm>
        </p:spPr>
        <p:txBody>
          <a:bodyPr/>
          <a:lstStyle/>
          <a:p>
            <a:pPr algn="just"/>
            <a:r>
              <a:rPr lang="en-US" dirty="0" smtClean="0">
                <a:latin typeface="+mj-lt"/>
              </a:rPr>
              <a:t>There is no </a:t>
            </a:r>
            <a:r>
              <a:rPr lang="en-US" dirty="0">
                <a:latin typeface="+mj-lt"/>
              </a:rPr>
              <a:t>need to use address of 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(&amp;)</a:t>
            </a:r>
            <a:r>
              <a:rPr lang="en-US" dirty="0">
                <a:latin typeface="+mj-lt"/>
              </a:rPr>
              <a:t> operator in 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scanf</a:t>
            </a:r>
            <a:r>
              <a:rPr lang="en-US" dirty="0">
                <a:latin typeface="+mj-lt"/>
              </a:rPr>
              <a:t> to store a string. </a:t>
            </a:r>
          </a:p>
          <a:p>
            <a:pPr algn="just"/>
            <a:r>
              <a:rPr lang="en-US" dirty="0">
                <a:latin typeface="+mj-lt"/>
              </a:rPr>
              <a:t>As string 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is an array of characters and the name of the array, i.e., 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indicates the base address of the string (character array</a:t>
            </a:r>
            <a:r>
              <a:rPr lang="en-US" dirty="0" smtClean="0">
                <a:latin typeface="+mj-lt"/>
              </a:rPr>
              <a:t>).</a:t>
            </a:r>
          </a:p>
          <a:p>
            <a:pPr algn="just"/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scanf()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terminates its input on the first whitespace(space, tab, newline etc.) encountered.</a:t>
            </a:r>
          </a:p>
          <a:p>
            <a:pPr marL="0" indent="0" algn="just">
              <a:buNone/>
            </a:pPr>
            <a:endParaRPr lang="en-US" dirty="0" smtClean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141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String: gets()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762756" y="1300449"/>
            <a:ext cx="6858000" cy="2308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"Enter name:"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gets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(name);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//read string including white spaces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"Name=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,name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262763" y="1300449"/>
            <a:ext cx="499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8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262763" y="9712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8120749" y="1303638"/>
            <a:ext cx="3749040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de-DE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Enter name:Darshan Institute</a:t>
            </a:r>
          </a:p>
          <a:p>
            <a:pPr lvl="0"/>
            <a:r>
              <a:rPr lang="de-DE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Name=Darshan Institute</a:t>
            </a:r>
            <a:endParaRPr lang="en-US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9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8120749" y="97126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3707838"/>
            <a:ext cx="11667281" cy="2705662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gets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():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Reads </a:t>
            </a:r>
            <a:r>
              <a:rPr lang="en-US" dirty="0">
                <a:latin typeface="+mj-lt"/>
              </a:rPr>
              <a:t>characters from the standard input and stores them as a string</a:t>
            </a:r>
            <a:r>
              <a:rPr lang="en-US" dirty="0" smtClean="0">
                <a:latin typeface="+mj-lt"/>
              </a:rPr>
              <a:t>.</a:t>
            </a:r>
          </a:p>
          <a:p>
            <a:pPr algn="just"/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puts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():</a:t>
            </a:r>
            <a:r>
              <a:rPr lang="en-US" dirty="0" smtClean="0">
                <a:solidFill>
                  <a:srgbClr val="F9267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+mj-lt"/>
              </a:rPr>
              <a:t>Prints </a:t>
            </a:r>
            <a:r>
              <a:rPr lang="en-US" dirty="0">
                <a:latin typeface="+mj-lt"/>
              </a:rPr>
              <a:t>characters from the </a:t>
            </a:r>
            <a:r>
              <a:rPr lang="en-US" dirty="0" smtClean="0">
                <a:latin typeface="+mj-lt"/>
              </a:rPr>
              <a:t>standard.</a:t>
            </a:r>
          </a:p>
          <a:p>
            <a:pPr algn="just"/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scanf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(): </a:t>
            </a:r>
            <a:r>
              <a:rPr lang="en-US" dirty="0" smtClean="0">
                <a:latin typeface="+mj-lt"/>
              </a:rPr>
              <a:t>Reads </a:t>
            </a:r>
            <a:r>
              <a:rPr lang="en-US" dirty="0">
                <a:latin typeface="+mj-lt"/>
              </a:rPr>
              <a:t>input until it encounters whitespace, newline or End Of </a:t>
            </a:r>
            <a:r>
              <a:rPr lang="en-US" dirty="0" smtClean="0">
                <a:latin typeface="+mj-lt"/>
              </a:rPr>
              <a:t>File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(EO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F)</a:t>
            </a:r>
            <a:r>
              <a:rPr lang="en-US" dirty="0">
                <a:solidFill>
                  <a:srgbClr val="F9267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latin typeface="+mj-lt"/>
              </a:rPr>
              <a:t>whereas 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gets() </a:t>
            </a:r>
            <a:r>
              <a:rPr lang="en-US" dirty="0">
                <a:latin typeface="+mj-lt"/>
              </a:rPr>
              <a:t>reads input until it encounters newline or End Of </a:t>
            </a:r>
            <a:r>
              <a:rPr lang="en-US" dirty="0" smtClean="0">
                <a:latin typeface="+mj-lt"/>
              </a:rPr>
              <a:t>File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(EOF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)</a:t>
            </a:r>
            <a:r>
              <a:rPr lang="en-US" dirty="0">
                <a:latin typeface="+mj-lt"/>
              </a:rPr>
              <a:t>.</a:t>
            </a:r>
          </a:p>
          <a:p>
            <a:pPr algn="just"/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gets(): </a:t>
            </a:r>
            <a:r>
              <a:rPr lang="en-US" dirty="0" smtClean="0">
                <a:latin typeface="+mj-lt"/>
              </a:rPr>
              <a:t>Does </a:t>
            </a:r>
            <a:r>
              <a:rPr lang="en-US" dirty="0">
                <a:latin typeface="+mj-lt"/>
              </a:rPr>
              <a:t>not stop reading input when it encounters whitespace instead it takes whitespace as a string.</a:t>
            </a:r>
          </a:p>
          <a:p>
            <a:pPr algn="just"/>
            <a:endParaRPr lang="en-US" dirty="0" smtClean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20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String handling function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68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Handling Functions : </a:t>
            </a:r>
            <a:r>
              <a:rPr lang="en-US" dirty="0" err="1"/>
              <a:t>strlen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 has several inbuilt functions to operate on string. These functions are known as string handling functions.</a:t>
            </a:r>
          </a:p>
          <a:p>
            <a:r>
              <a:rPr lang="en-US" dirty="0" err="1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(s1):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returns length of a string in integer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635757" y="2875249"/>
            <a:ext cx="8092608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string.h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//header file for string functions</a:t>
            </a:r>
            <a:endParaRPr lang="en-US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s1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"Enter string:"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gets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(s1);</a:t>
            </a:r>
          </a:p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strlen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(s1));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//returns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length </a:t>
            </a:r>
            <a:r>
              <a:rPr lang="en-US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of s1</a:t>
            </a:r>
            <a:endParaRPr lang="en-US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135763" y="2875249"/>
            <a:ext cx="499993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8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135763" y="25460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8774697" y="2878438"/>
            <a:ext cx="3200400" cy="64008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Enter 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string: CE Darshan</a:t>
            </a:r>
            <a:endParaRPr lang="en-US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  <a:p>
            <a:pPr lvl="0"/>
            <a:r>
              <a:rPr lang="en-U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10</a:t>
            </a:r>
            <a:endParaRPr lang="en-US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8774697" y="254606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1877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Handling Functions: </a:t>
            </a:r>
            <a:r>
              <a:rPr lang="en-US" dirty="0" err="1"/>
              <a:t>strcmp</a:t>
            </a:r>
            <a:r>
              <a:rPr lang="en-US" dirty="0"/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635756" y="2773653"/>
            <a:ext cx="6162208" cy="3785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s1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],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s2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"Enter string-1:"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gets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(s1);</a:t>
            </a:r>
          </a:p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"Enter string-2:"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gets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(s2);</a:t>
            </a:r>
          </a:p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(s1,s2)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  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"Strings are same"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   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"Strings are not same"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135763" y="2773653"/>
            <a:ext cx="499993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8</a:t>
            </a:r>
          </a:p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10</a:t>
            </a:r>
          </a:p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135763" y="2444469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259653" y="2875249"/>
            <a:ext cx="3200400" cy="92333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Enter string-1:Computer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Enter string-2:Computer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Strings are same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259653" y="254606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2359" y="931720"/>
            <a:ext cx="11667281" cy="1339612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(s1,s2):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Returns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0</a:t>
            </a:r>
            <a:r>
              <a:rPr lang="en-US" dirty="0">
                <a:latin typeface="+mj-lt"/>
              </a:rPr>
              <a:t> if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s1</a:t>
            </a:r>
            <a:r>
              <a:rPr lang="en-US" dirty="0">
                <a:latin typeface="+mj-lt"/>
              </a:rPr>
              <a:t> and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s2</a:t>
            </a:r>
            <a:r>
              <a:rPr lang="en-US" dirty="0">
                <a:latin typeface="+mj-lt"/>
              </a:rPr>
              <a:t> are the </a:t>
            </a:r>
            <a:r>
              <a:rPr lang="en-US" dirty="0" smtClean="0">
                <a:latin typeface="+mj-lt"/>
              </a:rPr>
              <a:t>same</a:t>
            </a:r>
            <a:r>
              <a:rPr lang="en-US" dirty="0">
                <a:latin typeface="+mj-lt"/>
              </a:rPr>
              <a:t>.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Returns less </a:t>
            </a:r>
            <a:r>
              <a:rPr lang="en-US" dirty="0">
                <a:latin typeface="+mj-lt"/>
              </a:rPr>
              <a:t>than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0</a:t>
            </a:r>
            <a:r>
              <a:rPr lang="en-US" dirty="0">
                <a:latin typeface="+mj-lt"/>
              </a:rPr>
              <a:t> if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s1&lt;s2.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Returns greater </a:t>
            </a:r>
            <a:r>
              <a:rPr lang="en-US" dirty="0">
                <a:latin typeface="+mj-lt"/>
              </a:rPr>
              <a:t>than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0</a:t>
            </a:r>
            <a:r>
              <a:rPr lang="en-US" dirty="0">
                <a:latin typeface="+mj-lt"/>
              </a:rPr>
              <a:t> if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s1&gt;s2</a:t>
            </a:r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259653" y="4259540"/>
            <a:ext cx="3200400" cy="92333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Enter string-1:Computer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Enter string-2:Computer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Strings are same</a:t>
            </a:r>
          </a:p>
        </p:txBody>
      </p:sp>
      <p:sp>
        <p:nvSpPr>
          <p:cNvPr id="11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259652" y="3930356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7542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Handling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262358" y="1021049"/>
            <a:ext cx="1166728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For examples consider: </a:t>
            </a:r>
            <a:r>
              <a:rPr lang="en-US" sz="2400" b="1" dirty="0">
                <a:latin typeface="+mj-lt"/>
              </a:rPr>
              <a:t>char s1[]="Their",s2[]="There</a:t>
            </a:r>
            <a:r>
              <a:rPr lang="en-US" sz="2400" b="1" dirty="0" smtClean="0">
                <a:latin typeface="+mj-lt"/>
              </a:rPr>
              <a:t>";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1121" y="1587888"/>
          <a:ext cx="11704320" cy="14813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6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92672"/>
                          </a:solidFill>
                          <a:latin typeface="+mj-lt"/>
                        </a:rPr>
                        <a:t>Syntax</a:t>
                      </a:r>
                      <a:endParaRPr lang="en-US" sz="2000" dirty="0">
                        <a:solidFill>
                          <a:srgbClr val="F92672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92672"/>
                          </a:solidFill>
                          <a:latin typeface="+mj-lt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(s1,s2)</a:t>
                      </a:r>
                      <a:endParaRPr lang="en-US" sz="240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Copies 2</a:t>
                      </a:r>
                      <a:r>
                        <a:rPr lang="en-US" sz="2000" baseline="30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nd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string to 1</a:t>
                      </a:r>
                      <a:r>
                        <a:rPr lang="en-US" sz="2000" baseline="30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string.</a:t>
                      </a:r>
                    </a:p>
                    <a:p>
                      <a:pPr algn="l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(s1,s2)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copies the string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in to string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so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is now “There”.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remains unchanged.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51121" y="3067050"/>
          <a:ext cx="11704320" cy="10846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(s1,s2)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Appends 2</a:t>
                      </a:r>
                      <a:r>
                        <a:rPr lang="en-US" sz="2000" b="0" baseline="30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nd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string at the end of 1</a:t>
                      </a:r>
                      <a:r>
                        <a:rPr lang="en-US" sz="2000" b="0" baseline="30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string.</a:t>
                      </a:r>
                    </a:p>
                    <a:p>
                      <a:pPr algn="l"/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(s1,s2);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 copy of string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is appended at the end of string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 Now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becomes “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TheirThere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51121" y="4155613"/>
          <a:ext cx="11704320" cy="10846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strchr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(s1,c)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Returns a pointer to the first occurrence of a given character in the string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printf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("%s",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strchr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(s1,'i'));</a:t>
                      </a:r>
                    </a:p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 :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ir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51121" y="5237821"/>
          <a:ext cx="11704320" cy="10846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strstr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(s1,s2)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Returns a pointer to the first occurrence of a given string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in string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printf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("%s",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strstr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(s1,"he"));</a:t>
                      </a:r>
                    </a:p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 : heir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16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Handling Functions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262358" y="1021049"/>
            <a:ext cx="1166728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For examples consider: </a:t>
            </a:r>
            <a:r>
              <a:rPr lang="en-US" sz="2400" b="1" dirty="0">
                <a:latin typeface="+mj-lt"/>
              </a:rPr>
              <a:t>char s1[]="Their",s2[]="There</a:t>
            </a:r>
            <a:r>
              <a:rPr lang="en-US" sz="2400" b="1" dirty="0" smtClean="0">
                <a:latin typeface="+mj-lt"/>
              </a:rPr>
              <a:t>";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1253" y="1587888"/>
          <a:ext cx="11704320" cy="11083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5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92672"/>
                          </a:solidFill>
                          <a:latin typeface="+mj-lt"/>
                        </a:rPr>
                        <a:t>Syntax</a:t>
                      </a:r>
                      <a:endParaRPr lang="en-US" sz="2000" dirty="0">
                        <a:solidFill>
                          <a:srgbClr val="F92672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92672"/>
                          </a:solidFill>
                          <a:latin typeface="+mj-lt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207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strrev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(s1)</a:t>
                      </a:r>
                      <a:endParaRPr lang="en-US" sz="240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Reverses given string.</a:t>
                      </a:r>
                    </a:p>
                    <a:p>
                      <a:pPr algn="l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strrev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(s1);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makes string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to “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riehT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51253" y="2699062"/>
          <a:ext cx="11704320" cy="7132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1323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strlwr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(s1)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Converts string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to lower case.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printf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("%s",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strlwr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(s1));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                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         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 : their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51253" y="3408486"/>
          <a:ext cx="11704320" cy="7132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1323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strupr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(s1)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Converts string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to upper case.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printf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("%s",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strupr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(s1));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                                                Output : THEIR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51253" y="4122704"/>
          <a:ext cx="11704320" cy="1310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strncpy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(s1,s2,n)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Copies first n character of string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to string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</a:p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s1=""; s2="There";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strncpy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(s1,s2,2);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printf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("%s",s1);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                                                                    Output :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51253" y="5422343"/>
          <a:ext cx="11704320" cy="7132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1323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strncat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(s1,s2,n)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Appends first n character of string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at the end of string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strncat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(s1,s2,2);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printf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("%s", s1);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                           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 :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TheirTh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4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Handling Functions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262358" y="1021049"/>
            <a:ext cx="1166728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For examples consider: </a:t>
            </a:r>
            <a:r>
              <a:rPr lang="en-US" sz="2400" b="1" dirty="0">
                <a:latin typeface="+mj-lt"/>
              </a:rPr>
              <a:t>char s1[]="Their",s2[]="There</a:t>
            </a:r>
            <a:r>
              <a:rPr lang="en-US" sz="2400" b="1" dirty="0" smtClean="0">
                <a:latin typeface="+mj-lt"/>
              </a:rPr>
              <a:t>";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1035" y="1587888"/>
          <a:ext cx="11704320" cy="140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5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92672"/>
                          </a:solidFill>
                        </a:rPr>
                        <a:t>Syntax</a:t>
                      </a:r>
                      <a:endParaRPr lang="en-US" sz="2000" dirty="0">
                        <a:solidFill>
                          <a:srgbClr val="F926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9267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207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(s1,s2,n)</a:t>
                      </a:r>
                      <a:endParaRPr lang="en-US" sz="240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Compares first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character of string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and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and returns similar result as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strcmp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()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function.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printf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("%d",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strcmp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(s1,s2,3));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                     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 :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51035" y="2986445"/>
          <a:ext cx="11704320" cy="7132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1323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(s1,c)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Returns the last occurrence of a given character in a string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printf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("%s",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strrchr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(s2,'e'));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                  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 : 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91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Pointer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1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Array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48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Pointer?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normal variable is used to store value.</a:t>
            </a:r>
          </a:p>
          <a:p>
            <a:r>
              <a:rPr lang="en-US" dirty="0"/>
              <a:t>A pointer is a variable that </a:t>
            </a:r>
            <a:r>
              <a:rPr lang="en-US" dirty="0">
                <a:solidFill>
                  <a:srgbClr val="C00000"/>
                </a:solidFill>
              </a:rPr>
              <a:t>store address / reference </a:t>
            </a:r>
            <a:r>
              <a:rPr lang="en-US" dirty="0"/>
              <a:t>of another variable.</a:t>
            </a:r>
          </a:p>
          <a:p>
            <a:r>
              <a:rPr lang="en-US" dirty="0"/>
              <a:t>Pointer is </a:t>
            </a:r>
            <a:r>
              <a:rPr lang="en-US" dirty="0">
                <a:solidFill>
                  <a:srgbClr val="C00000"/>
                </a:solidFill>
              </a:rPr>
              <a:t>derived data type </a:t>
            </a:r>
            <a:r>
              <a:rPr lang="en-US" dirty="0"/>
              <a:t>in C language.</a:t>
            </a:r>
          </a:p>
          <a:p>
            <a:r>
              <a:rPr lang="en-US" dirty="0"/>
              <a:t>A pointer contains the memory address of that variable as their value. Pointers are also called </a:t>
            </a:r>
            <a:r>
              <a:rPr lang="en-US" dirty="0">
                <a:solidFill>
                  <a:srgbClr val="C00000"/>
                </a:solidFill>
              </a:rPr>
              <a:t>address variables </a:t>
            </a:r>
            <a:r>
              <a:rPr lang="en-US" dirty="0"/>
              <a:t>because they contain the addresses of other variables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8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&amp; Initialization of Pointer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xmlns="" id="{1E47E257-DB3F-B648-8F50-D7128FD266DF}"/>
              </a:ext>
            </a:extLst>
          </p:cNvPr>
          <p:cNvSpPr/>
          <p:nvPr/>
        </p:nvSpPr>
        <p:spPr>
          <a:xfrm>
            <a:off x="6704206" y="2210968"/>
            <a:ext cx="4787017" cy="1815883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xmlns="" id="{67EF3137-F2F6-854D-863F-B48E71581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4283258"/>
            <a:ext cx="11667281" cy="2163650"/>
          </a:xfrm>
        </p:spPr>
        <p:txBody>
          <a:bodyPr/>
          <a:lstStyle/>
          <a:p>
            <a:r>
              <a:rPr lang="en-US" sz="2200" dirty="0" smtClean="0">
                <a:solidFill>
                  <a:srgbClr val="C00000"/>
                </a:solidFill>
              </a:rPr>
              <a:t>p</a:t>
            </a:r>
            <a:r>
              <a:rPr lang="en-US" sz="2200" dirty="0" smtClean="0"/>
              <a:t> </a:t>
            </a:r>
            <a:r>
              <a:rPr lang="en-US" sz="2200" dirty="0"/>
              <a:t>is integer pointer variable</a:t>
            </a:r>
          </a:p>
          <a:p>
            <a:r>
              <a:rPr lang="en-US" sz="2200" dirty="0">
                <a:solidFill>
                  <a:srgbClr val="C00000"/>
                </a:solidFill>
              </a:rPr>
              <a:t>&amp;</a:t>
            </a:r>
            <a:r>
              <a:rPr lang="en-US" sz="2200" dirty="0"/>
              <a:t> is address of or referencing operator which returns memory address of variable.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*</a:t>
            </a:r>
            <a:r>
              <a:rPr lang="en-US" sz="2200" dirty="0"/>
              <a:t> is indirection or dereferencing operator which returns value stored at that memory address.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&amp;</a:t>
            </a:r>
            <a:r>
              <a:rPr lang="en-US" sz="2200" dirty="0"/>
              <a:t> operator is the inverse of * operator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x = a is same as x = *(&amp;a)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F33DB62-B1AF-0A41-88A9-6611F0F3BFDE}"/>
              </a:ext>
            </a:extLst>
          </p:cNvPr>
          <p:cNvSpPr/>
          <p:nvPr/>
        </p:nvSpPr>
        <p:spPr>
          <a:xfrm>
            <a:off x="762354" y="1345438"/>
            <a:ext cx="3642483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datatype *</a:t>
            </a:r>
            <a:r>
              <a:rPr lang="en-IN" b="1" dirty="0" err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ptr_variablename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2B0D659-30F9-BA41-94BF-21C792565A1E}"/>
              </a:ext>
            </a:extLst>
          </p:cNvPr>
          <p:cNvSpPr/>
          <p:nvPr/>
        </p:nvSpPr>
        <p:spPr>
          <a:xfrm>
            <a:off x="262360" y="1345437"/>
            <a:ext cx="49999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</p:txBody>
      </p:sp>
      <p:sp>
        <p:nvSpPr>
          <p:cNvPr id="29" name="Rectangle: Top Corners Rounded 6">
            <a:extLst>
              <a:ext uri="{FF2B5EF4-FFF2-40B4-BE49-F238E27FC236}">
                <a16:creationId xmlns:a16="http://schemas.microsoft.com/office/drawing/2014/main" xmlns="" id="{19D10186-A669-C548-B14E-0BA5B4906599}"/>
              </a:ext>
            </a:extLst>
          </p:cNvPr>
          <p:cNvSpPr/>
          <p:nvPr/>
        </p:nvSpPr>
        <p:spPr>
          <a:xfrm>
            <a:off x="262360" y="101625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Syntax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F8CB3693-B99C-DE49-8125-6B57A9A7CD37}"/>
              </a:ext>
            </a:extLst>
          </p:cNvPr>
          <p:cNvSpPr/>
          <p:nvPr/>
        </p:nvSpPr>
        <p:spPr>
          <a:xfrm>
            <a:off x="762354" y="2210970"/>
            <a:ext cx="5507377" cy="175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83D0C04-30DF-9643-8600-23A307D67E1E}"/>
              </a:ext>
            </a:extLst>
          </p:cNvPr>
          <p:cNvSpPr/>
          <p:nvPr/>
        </p:nvSpPr>
        <p:spPr>
          <a:xfrm>
            <a:off x="262360" y="2210969"/>
            <a:ext cx="499994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Rectangle: Top Corners Rounded 6">
            <a:extLst>
              <a:ext uri="{FF2B5EF4-FFF2-40B4-BE49-F238E27FC236}">
                <a16:creationId xmlns:a16="http://schemas.microsoft.com/office/drawing/2014/main" xmlns="" id="{28088131-4C97-C048-8983-45874414A30A}"/>
              </a:ext>
            </a:extLst>
          </p:cNvPr>
          <p:cNvSpPr/>
          <p:nvPr/>
        </p:nvSpPr>
        <p:spPr>
          <a:xfrm>
            <a:off x="262360" y="1881784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Example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2FD0F6E-2F09-B846-AD2C-A988B6F6F413}"/>
              </a:ext>
            </a:extLst>
          </p:cNvPr>
          <p:cNvSpPr txBox="1"/>
          <p:nvPr/>
        </p:nvSpPr>
        <p:spPr>
          <a:xfrm>
            <a:off x="6880908" y="2375560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7E17322-DB93-FC4E-A4A3-8333DC821638}"/>
              </a:ext>
            </a:extLst>
          </p:cNvPr>
          <p:cNvSpPr txBox="1"/>
          <p:nvPr/>
        </p:nvSpPr>
        <p:spPr>
          <a:xfrm>
            <a:off x="8336942" y="2375560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2DCC0E0-E31D-AB4C-BCDB-27606A07CED3}"/>
              </a:ext>
            </a:extLst>
          </p:cNvPr>
          <p:cNvSpPr txBox="1"/>
          <p:nvPr/>
        </p:nvSpPr>
        <p:spPr>
          <a:xfrm>
            <a:off x="9792977" y="2375559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653A9A7-6605-8B41-AC99-EC4C0B578A2E}"/>
              </a:ext>
            </a:extLst>
          </p:cNvPr>
          <p:cNvSpPr txBox="1"/>
          <p:nvPr/>
        </p:nvSpPr>
        <p:spPr>
          <a:xfrm>
            <a:off x="6880908" y="2936506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993ED5A-A24B-0449-BD8A-C5A59135FA12}"/>
              </a:ext>
            </a:extLst>
          </p:cNvPr>
          <p:cNvSpPr txBox="1"/>
          <p:nvPr/>
        </p:nvSpPr>
        <p:spPr>
          <a:xfrm>
            <a:off x="8591076" y="2936506"/>
            <a:ext cx="873219" cy="3693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1D86605-B849-A348-A976-370C86179BF1}"/>
              </a:ext>
            </a:extLst>
          </p:cNvPr>
          <p:cNvSpPr txBox="1"/>
          <p:nvPr/>
        </p:nvSpPr>
        <p:spPr>
          <a:xfrm>
            <a:off x="9792977" y="2936505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7EEABCD-04FF-CB41-B776-076F9DF4BB12}"/>
              </a:ext>
            </a:extLst>
          </p:cNvPr>
          <p:cNvSpPr txBox="1"/>
          <p:nvPr/>
        </p:nvSpPr>
        <p:spPr>
          <a:xfrm>
            <a:off x="6880908" y="3497451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D550554-980E-D745-83FF-D937C060475B}"/>
              </a:ext>
            </a:extLst>
          </p:cNvPr>
          <p:cNvSpPr txBox="1"/>
          <p:nvPr/>
        </p:nvSpPr>
        <p:spPr>
          <a:xfrm>
            <a:off x="8540626" y="3531878"/>
            <a:ext cx="974121" cy="3693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5000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B0D8DEF-DE06-7645-A564-CD3CABD04B5D}"/>
              </a:ext>
            </a:extLst>
          </p:cNvPr>
          <p:cNvSpPr txBox="1"/>
          <p:nvPr/>
        </p:nvSpPr>
        <p:spPr>
          <a:xfrm>
            <a:off x="9792977" y="3497450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5048</a:t>
            </a:r>
          </a:p>
        </p:txBody>
      </p:sp>
      <p:sp>
        <p:nvSpPr>
          <p:cNvPr id="42" name="Curved Right Arrow 41">
            <a:extLst>
              <a:ext uri="{FF2B5EF4-FFF2-40B4-BE49-F238E27FC236}">
                <a16:creationId xmlns:a16="http://schemas.microsoft.com/office/drawing/2014/main" xmlns="" id="{B7AF8DFA-9701-F246-A0BB-0D72AA33848B}"/>
              </a:ext>
            </a:extLst>
          </p:cNvPr>
          <p:cNvSpPr/>
          <p:nvPr/>
        </p:nvSpPr>
        <p:spPr>
          <a:xfrm rot="10800000">
            <a:off x="9506596" y="3001301"/>
            <a:ext cx="438868" cy="560945"/>
          </a:xfrm>
          <a:prstGeom prst="curvedRightArrow">
            <a:avLst>
              <a:gd name="adj1" fmla="val 20722"/>
              <a:gd name="adj2" fmla="val 50000"/>
              <a:gd name="adj3" fmla="val 25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919647C6-3618-9548-AFF1-CDB5599CC58D}"/>
              </a:ext>
            </a:extLst>
          </p:cNvPr>
          <p:cNvSpPr/>
          <p:nvPr/>
        </p:nvSpPr>
        <p:spPr>
          <a:xfrm>
            <a:off x="6704207" y="1348430"/>
            <a:ext cx="4787017" cy="3077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10 10 5000</a:t>
            </a:r>
          </a:p>
        </p:txBody>
      </p:sp>
      <p:sp>
        <p:nvSpPr>
          <p:cNvPr id="44" name="Rectangle: Top Corners Rounded 7">
            <a:extLst>
              <a:ext uri="{FF2B5EF4-FFF2-40B4-BE49-F238E27FC236}">
                <a16:creationId xmlns:a16="http://schemas.microsoft.com/office/drawing/2014/main" xmlns="" id="{42A33A23-AC8A-0146-936C-3F606E2995D1}"/>
              </a:ext>
            </a:extLst>
          </p:cNvPr>
          <p:cNvSpPr/>
          <p:nvPr/>
        </p:nvSpPr>
        <p:spPr>
          <a:xfrm>
            <a:off x="6704207" y="1019246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66923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 animBg="1"/>
      <p:bldP spid="38" grpId="0"/>
      <p:bldP spid="39" grpId="0"/>
      <p:bldP spid="40" grpId="0" animBg="1"/>
      <p:bldP spid="41" grpId="0"/>
      <p:bldP spid="42" grpId="0" animBg="1"/>
      <p:bldP spid="43" grpId="0" build="p" animBg="1"/>
      <p:bldP spid="4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Pointer?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 uses pointers to create </a:t>
            </a:r>
            <a:r>
              <a:rPr lang="en-IN" dirty="0">
                <a:solidFill>
                  <a:srgbClr val="C00000"/>
                </a:solidFill>
              </a:rPr>
              <a:t>dynamic data structures, </a:t>
            </a:r>
            <a:r>
              <a:rPr lang="en-IN" dirty="0"/>
              <a:t>data structures built up from blocks of memory allocated from the heap at run-time. Example linked list, tree, etc.</a:t>
            </a:r>
          </a:p>
          <a:p>
            <a:r>
              <a:rPr lang="en-IN" dirty="0"/>
              <a:t>C uses pointers to handle variable parameters passed to functions.</a:t>
            </a:r>
          </a:p>
          <a:p>
            <a:r>
              <a:rPr lang="en-IN" dirty="0"/>
              <a:t>Pointers in C provide an alternative way to </a:t>
            </a:r>
            <a:r>
              <a:rPr lang="en-IN" dirty="0">
                <a:solidFill>
                  <a:srgbClr val="C00000"/>
                </a:solidFill>
              </a:rPr>
              <a:t>access information stored in arrays</a:t>
            </a:r>
            <a:r>
              <a:rPr lang="en-IN" dirty="0"/>
              <a:t>.</a:t>
            </a:r>
          </a:p>
          <a:p>
            <a:r>
              <a:rPr lang="en-IN" dirty="0"/>
              <a:t>Pointer use in </a:t>
            </a:r>
            <a:r>
              <a:rPr lang="en-IN" dirty="0">
                <a:solidFill>
                  <a:srgbClr val="C00000"/>
                </a:solidFill>
              </a:rPr>
              <a:t>system level programming </a:t>
            </a:r>
            <a:r>
              <a:rPr lang="en-IN" dirty="0"/>
              <a:t>where memory addresses are useful. For example shared memory used by multiple threads.</a:t>
            </a:r>
          </a:p>
          <a:p>
            <a:pPr fontAlgn="base"/>
            <a:r>
              <a:rPr lang="en-IN" dirty="0"/>
              <a:t>Pointers are used for file handling.</a:t>
            </a:r>
          </a:p>
          <a:p>
            <a:r>
              <a:rPr lang="en-IN" dirty="0"/>
              <a:t>This is the reason why C is versatile.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1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Pointer – Double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008545"/>
          </a:xfrm>
        </p:spPr>
        <p:txBody>
          <a:bodyPr/>
          <a:lstStyle/>
          <a:p>
            <a:r>
              <a:rPr lang="en-US" dirty="0"/>
              <a:t>Pointer holds the address of another variable of same type. </a:t>
            </a:r>
          </a:p>
          <a:p>
            <a:r>
              <a:rPr lang="en-US" dirty="0"/>
              <a:t>When a pointer holds the </a:t>
            </a:r>
            <a:r>
              <a:rPr lang="en-US" dirty="0">
                <a:solidFill>
                  <a:srgbClr val="C00000"/>
                </a:solidFill>
              </a:rPr>
              <a:t>address of another pointer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then such type of pointer is known as </a:t>
            </a:r>
            <a:r>
              <a:rPr lang="en-US" dirty="0">
                <a:solidFill>
                  <a:srgbClr val="C00000"/>
                </a:solidFill>
              </a:rPr>
              <a:t>pointer-to-pointer or double pointer</a:t>
            </a:r>
            <a:r>
              <a:rPr lang="en-US" dirty="0"/>
              <a:t>. </a:t>
            </a:r>
          </a:p>
          <a:p>
            <a:r>
              <a:rPr lang="en-IN" dirty="0"/>
              <a:t>The first pointer contains the address of the second pointer, which points to the location that contains the actual value.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F621B5B-1718-6749-B9CF-04486E544C23}"/>
              </a:ext>
            </a:extLst>
          </p:cNvPr>
          <p:cNvSpPr/>
          <p:nvPr/>
        </p:nvSpPr>
        <p:spPr>
          <a:xfrm>
            <a:off x="262360" y="3462994"/>
            <a:ext cx="3917930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datatype **</a:t>
            </a:r>
            <a:r>
              <a:rPr lang="en-IN" b="1" dirty="0" err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ptr_variablename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6BFC3EE9-579D-CB4F-9675-24D40E717E30}"/>
              </a:ext>
            </a:extLst>
          </p:cNvPr>
          <p:cNvSpPr/>
          <p:nvPr/>
        </p:nvSpPr>
        <p:spPr>
          <a:xfrm>
            <a:off x="262360" y="313381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Syntax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7507BD5-26E6-A14A-BFD9-3DC43820C0E1}"/>
              </a:ext>
            </a:extLst>
          </p:cNvPr>
          <p:cNvSpPr txBox="1"/>
          <p:nvPr/>
        </p:nvSpPr>
        <p:spPr>
          <a:xfrm>
            <a:off x="5980964" y="3298402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4C43461-D50D-2A4E-862F-42FA4A2FE6AE}"/>
              </a:ext>
            </a:extLst>
          </p:cNvPr>
          <p:cNvSpPr txBox="1"/>
          <p:nvPr/>
        </p:nvSpPr>
        <p:spPr>
          <a:xfrm>
            <a:off x="7544657" y="3298402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Pointer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1AAA09-99A4-C04F-B706-4CAEEDEC1DE9}"/>
              </a:ext>
            </a:extLst>
          </p:cNvPr>
          <p:cNvSpPr txBox="1"/>
          <p:nvPr/>
        </p:nvSpPr>
        <p:spPr>
          <a:xfrm>
            <a:off x="9109937" y="3298402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064425B-F22E-1145-9994-075271151CBD}"/>
              </a:ext>
            </a:extLst>
          </p:cNvPr>
          <p:cNvSpPr txBox="1"/>
          <p:nvPr/>
        </p:nvSpPr>
        <p:spPr>
          <a:xfrm>
            <a:off x="7671725" y="3859348"/>
            <a:ext cx="11273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address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38AA19F-3AAA-6748-BF0C-F2FC5DD85601}"/>
              </a:ext>
            </a:extLst>
          </p:cNvPr>
          <p:cNvSpPr txBox="1"/>
          <p:nvPr/>
        </p:nvSpPr>
        <p:spPr>
          <a:xfrm>
            <a:off x="6108032" y="3857976"/>
            <a:ext cx="11273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address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8A0DC18-98D5-AD4B-BD3D-C8735AA9762A}"/>
              </a:ext>
            </a:extLst>
          </p:cNvPr>
          <p:cNvSpPr txBox="1"/>
          <p:nvPr/>
        </p:nvSpPr>
        <p:spPr>
          <a:xfrm>
            <a:off x="9237005" y="3857976"/>
            <a:ext cx="11273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value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F4D79556-CDDE-B045-A303-923B54C3FA77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7235387" y="4042642"/>
            <a:ext cx="436338" cy="13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A6E2EF0B-D1F9-944C-ABF0-C886E04E33DA}"/>
              </a:ext>
            </a:extLst>
          </p:cNvPr>
          <p:cNvCxnSpPr/>
          <p:nvPr/>
        </p:nvCxnSpPr>
        <p:spPr>
          <a:xfrm>
            <a:off x="8800667" y="4041270"/>
            <a:ext cx="436338" cy="13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3C7F809-E1A1-C547-A765-4B52CA6AD76F}"/>
              </a:ext>
            </a:extLst>
          </p:cNvPr>
          <p:cNvSpPr/>
          <p:nvPr/>
        </p:nvSpPr>
        <p:spPr>
          <a:xfrm>
            <a:off x="275239" y="4541630"/>
            <a:ext cx="3917930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 **</a:t>
            </a:r>
            <a:r>
              <a:rPr lang="en-IN" b="1" dirty="0" err="1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ptr</a:t>
            </a:r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xmlns="" id="{D2242FF5-E029-554D-965D-F13669876067}"/>
              </a:ext>
            </a:extLst>
          </p:cNvPr>
          <p:cNvSpPr/>
          <p:nvPr/>
        </p:nvSpPr>
        <p:spPr>
          <a:xfrm>
            <a:off x="264295" y="4212446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0787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  <p:bldP spid="9" grpId="0"/>
      <p:bldP spid="10" grpId="0" animBg="1"/>
      <p:bldP spid="11" grpId="0" animBg="1"/>
      <p:bldP spid="12" grpId="0" animBg="1"/>
      <p:bldP spid="15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WAP to </a:t>
            </a:r>
            <a:r>
              <a:rPr lang="en-US" sz="2800" dirty="0">
                <a:solidFill>
                  <a:schemeClr val="tx1"/>
                </a:solidFill>
              </a:rPr>
              <a:t>print variable, address of pointer variable and </a:t>
            </a:r>
            <a:r>
              <a:rPr lang="en-US" sz="2800" dirty="0" smtClean="0">
                <a:solidFill>
                  <a:schemeClr val="tx1"/>
                </a:solidFill>
              </a:rPr>
              <a:t>double </a:t>
            </a:r>
            <a:r>
              <a:rPr lang="en-US" sz="2800" dirty="0">
                <a:solidFill>
                  <a:schemeClr val="tx1"/>
                </a:solidFill>
              </a:rPr>
              <a:t>pointer variable.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903084" y="1284272"/>
            <a:ext cx="8472276" cy="36933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var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**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pptr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var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3000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var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 // address of </a:t>
            </a:r>
            <a:r>
              <a:rPr lang="en-IN" dirty="0" err="1">
                <a:solidFill>
                  <a:srgbClr val="6A9955"/>
                </a:solidFill>
                <a:latin typeface="Consolas" panose="020B0609020204030204" pitchFamily="49" charset="0"/>
              </a:rPr>
              <a:t>var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pptr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 // address of </a:t>
            </a:r>
            <a:r>
              <a:rPr lang="en-IN" dirty="0" err="1">
                <a:solidFill>
                  <a:srgbClr val="6A9955"/>
                </a:solidFill>
                <a:latin typeface="Consolas" panose="020B0609020204030204" pitchFamily="49" charset="0"/>
              </a:rPr>
              <a:t>ptr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 using address of operator &amp;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"Value of 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var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var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"Value available at *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ptr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"Value available at **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pptr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**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pptr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403091" y="1284272"/>
            <a:ext cx="499993" cy="3693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F89FE68-BCE8-454F-B6D7-830E382636F9}"/>
              </a:ext>
            </a:extLst>
          </p:cNvPr>
          <p:cNvSpPr/>
          <p:nvPr/>
        </p:nvSpPr>
        <p:spPr>
          <a:xfrm>
            <a:off x="403090" y="5577858"/>
            <a:ext cx="4787017" cy="73866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Value of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var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= 3000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Value available at *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ptr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= 3000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Value available at **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pptr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= 3000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403091" y="955088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C41A6BE6-E231-BA4C-BA83-72B739C39BAF}"/>
              </a:ext>
            </a:extLst>
          </p:cNvPr>
          <p:cNvSpPr/>
          <p:nvPr/>
        </p:nvSpPr>
        <p:spPr>
          <a:xfrm>
            <a:off x="403090" y="5248674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4045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Array &amp;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declare an array, compiler allocates continuous blocks of memory so that all the elements of an array can be stored in that memory. </a:t>
            </a:r>
          </a:p>
          <a:p>
            <a:r>
              <a:rPr lang="en-US" dirty="0"/>
              <a:t>The address of first allocated byte or the address of first element is assigned to an array name. </a:t>
            </a:r>
          </a:p>
          <a:p>
            <a:r>
              <a:rPr lang="en-US" dirty="0"/>
              <a:t>Thus array name works as </a:t>
            </a:r>
            <a:r>
              <a:rPr lang="en-US" dirty="0">
                <a:solidFill>
                  <a:srgbClr val="C00000"/>
                </a:solidFill>
              </a:rPr>
              <a:t>pointer variable</a:t>
            </a:r>
            <a:r>
              <a:rPr lang="en-US" dirty="0"/>
              <a:t>.</a:t>
            </a:r>
          </a:p>
          <a:p>
            <a:r>
              <a:rPr lang="en-US" dirty="0"/>
              <a:t>The address of first element is also known as </a:t>
            </a:r>
            <a:r>
              <a:rPr lang="en-US" dirty="0">
                <a:solidFill>
                  <a:srgbClr val="C00000"/>
                </a:solidFill>
              </a:rPr>
              <a:t>base address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8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Array &amp; Pointer –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107024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Example: </a:t>
            </a:r>
            <a:r>
              <a:rPr lang="en-IN" dirty="0" err="1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IN" dirty="0">
                <a:latin typeface="+mj-lt"/>
                <a:cs typeface="Consolas" panose="020B0609020204030204" pitchFamily="49" charset="0"/>
              </a:rPr>
              <a:t>a[</a:t>
            </a:r>
            <a:r>
              <a:rPr lang="en-IN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10</a:t>
            </a:r>
            <a:r>
              <a:rPr lang="en-IN" dirty="0">
                <a:latin typeface="+mj-lt"/>
                <a:cs typeface="Consolas" panose="020B0609020204030204" pitchFamily="49" charset="0"/>
              </a:rPr>
              <a:t>], *p;</a:t>
            </a:r>
          </a:p>
          <a:p>
            <a:r>
              <a:rPr lang="en-US" dirty="0">
                <a:latin typeface="+mj-lt"/>
              </a:rPr>
              <a:t>a[0] is same as *(a+0), a[2] is same as *(a+2) and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is same as *(</a:t>
            </a:r>
            <a:r>
              <a:rPr lang="en-US" dirty="0" err="1">
                <a:latin typeface="+mj-lt"/>
              </a:rPr>
              <a:t>a+i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CDC4C61-FDDE-1446-AB95-BD1292FB9EB0}"/>
              </a:ext>
            </a:extLst>
          </p:cNvPr>
          <p:cNvSpPr/>
          <p:nvPr/>
        </p:nvSpPr>
        <p:spPr>
          <a:xfrm>
            <a:off x="2767263" y="2237872"/>
            <a:ext cx="1046748" cy="469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a[0]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DF99CBB-9B5A-6F49-8F71-B06DCEC6E9B9}"/>
              </a:ext>
            </a:extLst>
          </p:cNvPr>
          <p:cNvSpPr/>
          <p:nvPr/>
        </p:nvSpPr>
        <p:spPr>
          <a:xfrm>
            <a:off x="2767263" y="2705194"/>
            <a:ext cx="1046748" cy="469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a[1]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54B920C-2090-9A40-B490-3930FFB8D875}"/>
              </a:ext>
            </a:extLst>
          </p:cNvPr>
          <p:cNvSpPr/>
          <p:nvPr/>
        </p:nvSpPr>
        <p:spPr>
          <a:xfrm>
            <a:off x="2767263" y="4252516"/>
            <a:ext cx="1046748" cy="469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68D8E3-8612-744E-9390-625B79A2BE0E}"/>
              </a:ext>
            </a:extLst>
          </p:cNvPr>
          <p:cNvSpPr/>
          <p:nvPr/>
        </p:nvSpPr>
        <p:spPr>
          <a:xfrm>
            <a:off x="2767263" y="5789557"/>
            <a:ext cx="1046748" cy="469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a[9]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AE2246-6D27-9A48-A501-42E8861762E5}"/>
              </a:ext>
            </a:extLst>
          </p:cNvPr>
          <p:cNvSpPr/>
          <p:nvPr/>
        </p:nvSpPr>
        <p:spPr>
          <a:xfrm>
            <a:off x="2767263" y="3174426"/>
            <a:ext cx="1046748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71EB643-1F51-A448-98C4-02EBEE469BD5}"/>
              </a:ext>
            </a:extLst>
          </p:cNvPr>
          <p:cNvSpPr/>
          <p:nvPr/>
        </p:nvSpPr>
        <p:spPr>
          <a:xfrm>
            <a:off x="2767263" y="4721748"/>
            <a:ext cx="1046748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8FAFB3A-29E4-F146-98F2-7516246DAC0D}"/>
              </a:ext>
            </a:extLst>
          </p:cNvPr>
          <p:cNvSpPr/>
          <p:nvPr/>
        </p:nvSpPr>
        <p:spPr>
          <a:xfrm>
            <a:off x="7636042" y="2237872"/>
            <a:ext cx="1046748" cy="469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*(a+0)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0DA7265-5F07-174F-A0B6-7889DBEF08B6}"/>
              </a:ext>
            </a:extLst>
          </p:cNvPr>
          <p:cNvSpPr/>
          <p:nvPr/>
        </p:nvSpPr>
        <p:spPr>
          <a:xfrm>
            <a:off x="7636042" y="2705194"/>
            <a:ext cx="1046748" cy="469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*(a+1)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BE992DC-8DD4-2F42-A2BA-7E0C19BA1DF9}"/>
              </a:ext>
            </a:extLst>
          </p:cNvPr>
          <p:cNvSpPr/>
          <p:nvPr/>
        </p:nvSpPr>
        <p:spPr>
          <a:xfrm>
            <a:off x="7636042" y="5796263"/>
            <a:ext cx="1046748" cy="469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*(a+9)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7696385-0999-B54D-98CC-FC7D9364A49B}"/>
              </a:ext>
            </a:extLst>
          </p:cNvPr>
          <p:cNvSpPr/>
          <p:nvPr/>
        </p:nvSpPr>
        <p:spPr>
          <a:xfrm>
            <a:off x="7636042" y="3174426"/>
            <a:ext cx="1046748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1BC3036-0436-4D41-87D8-79638E3EDFC9}"/>
              </a:ext>
            </a:extLst>
          </p:cNvPr>
          <p:cNvSpPr/>
          <p:nvPr/>
        </p:nvSpPr>
        <p:spPr>
          <a:xfrm>
            <a:off x="7636042" y="4716558"/>
            <a:ext cx="1046748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D574AC3-A336-F344-9BDA-3778B523D65A}"/>
              </a:ext>
            </a:extLst>
          </p:cNvPr>
          <p:cNvSpPr txBox="1"/>
          <p:nvPr/>
        </p:nvSpPr>
        <p:spPr>
          <a:xfrm>
            <a:off x="1716063" y="2292839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86711F8-33C5-4245-8871-0270A594E434}"/>
              </a:ext>
            </a:extLst>
          </p:cNvPr>
          <p:cNvSpPr txBox="1"/>
          <p:nvPr/>
        </p:nvSpPr>
        <p:spPr>
          <a:xfrm>
            <a:off x="6584842" y="2287822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63C3BD6-10D7-DB4A-AF85-362D7D9CD1CB}"/>
              </a:ext>
            </a:extLst>
          </p:cNvPr>
          <p:cNvSpPr txBox="1"/>
          <p:nvPr/>
        </p:nvSpPr>
        <p:spPr>
          <a:xfrm>
            <a:off x="6584842" y="2755144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a+1: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4E1DEFB-CD19-254C-9FBC-D470C7486255}"/>
              </a:ext>
            </a:extLst>
          </p:cNvPr>
          <p:cNvSpPr txBox="1"/>
          <p:nvPr/>
        </p:nvSpPr>
        <p:spPr>
          <a:xfrm>
            <a:off x="6584842" y="4300826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a+i</a:t>
            </a:r>
            <a:r>
              <a:rPr lang="en-US" dirty="0"/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0C1EFC7-DA22-D640-9380-E5BAA6066E04}"/>
              </a:ext>
            </a:extLst>
          </p:cNvPr>
          <p:cNvSpPr txBox="1"/>
          <p:nvPr/>
        </p:nvSpPr>
        <p:spPr>
          <a:xfrm>
            <a:off x="6559556" y="5889358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a+9: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2366F0A-C8DE-CC4B-BC6C-DB8336D57686}"/>
              </a:ext>
            </a:extLst>
          </p:cNvPr>
          <p:cNvSpPr txBox="1"/>
          <p:nvPr/>
        </p:nvSpPr>
        <p:spPr>
          <a:xfrm>
            <a:off x="8682790" y="2285912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68D546E-32EA-AD41-B5C2-336C6EAAEB28}"/>
              </a:ext>
            </a:extLst>
          </p:cNvPr>
          <p:cNvSpPr txBox="1"/>
          <p:nvPr/>
        </p:nvSpPr>
        <p:spPr>
          <a:xfrm>
            <a:off x="8682790" y="2744263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237C325-A91C-B547-AB14-1CFDCBC8233F}"/>
              </a:ext>
            </a:extLst>
          </p:cNvPr>
          <p:cNvSpPr txBox="1"/>
          <p:nvPr/>
        </p:nvSpPr>
        <p:spPr>
          <a:xfrm>
            <a:off x="8787063" y="4300826"/>
            <a:ext cx="12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2000 + </a:t>
            </a:r>
            <a:r>
              <a:rPr lang="en-US" dirty="0" err="1"/>
              <a:t>i</a:t>
            </a:r>
            <a:r>
              <a:rPr lang="en-US" dirty="0"/>
              <a:t>*2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16D6F3B-D380-D947-BE20-5B11350C6908}"/>
              </a:ext>
            </a:extLst>
          </p:cNvPr>
          <p:cNvSpPr txBox="1"/>
          <p:nvPr/>
        </p:nvSpPr>
        <p:spPr>
          <a:xfrm>
            <a:off x="8636669" y="5889358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A9B5222A-5811-7F44-AEB1-6B71544E1CED}"/>
              </a:ext>
            </a:extLst>
          </p:cNvPr>
          <p:cNvSpPr/>
          <p:nvPr/>
        </p:nvSpPr>
        <p:spPr>
          <a:xfrm>
            <a:off x="7636042" y="4250876"/>
            <a:ext cx="1046748" cy="469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*(</a:t>
            </a:r>
            <a:r>
              <a:rPr lang="en-US" dirty="0" err="1"/>
              <a:t>a+i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398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4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/>
              <a:t>of </a:t>
            </a:r>
            <a:r>
              <a:rPr lang="en-US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789604"/>
          </a:xfrm>
        </p:spPr>
        <p:txBody>
          <a:bodyPr/>
          <a:lstStyle/>
          <a:p>
            <a:r>
              <a:rPr lang="en-US" dirty="0"/>
              <a:t>As we have an array of char, </a:t>
            </a:r>
            <a:r>
              <a:rPr lang="en-US" dirty="0" err="1"/>
              <a:t>int</a:t>
            </a:r>
            <a:r>
              <a:rPr lang="en-US" dirty="0"/>
              <a:t>, float </a:t>
            </a:r>
            <a:r>
              <a:rPr lang="en-US" dirty="0" err="1"/>
              <a:t>etc</a:t>
            </a:r>
            <a:r>
              <a:rPr lang="en-US" dirty="0"/>
              <a:t>, same way we can have an array of pointer.</a:t>
            </a:r>
          </a:p>
          <a:p>
            <a:r>
              <a:rPr lang="en-US" dirty="0"/>
              <a:t>Individual elements of an array will store the address values. </a:t>
            </a:r>
          </a:p>
          <a:p>
            <a:r>
              <a:rPr lang="en-US" dirty="0"/>
              <a:t>So, an array is a collection of values of similar type. It can also be a collection of references of similar type known by single name.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84829EF-8DF4-4645-9983-3E22BB25F8A0}"/>
              </a:ext>
            </a:extLst>
          </p:cNvPr>
          <p:cNvSpPr/>
          <p:nvPr/>
        </p:nvSpPr>
        <p:spPr>
          <a:xfrm>
            <a:off x="262360" y="3460688"/>
            <a:ext cx="3917930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datatype *name[size];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160D7113-1706-4D44-BCA1-5BA23CD0E2EF}"/>
              </a:ext>
            </a:extLst>
          </p:cNvPr>
          <p:cNvSpPr/>
          <p:nvPr/>
        </p:nvSpPr>
        <p:spPr>
          <a:xfrm>
            <a:off x="262360" y="313381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rgbClr val="F9A825"/>
                </a:solidFill>
              </a:rPr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5D340A6-F4A9-AF46-949D-FF1E13537156}"/>
              </a:ext>
            </a:extLst>
          </p:cNvPr>
          <p:cNvSpPr/>
          <p:nvPr/>
        </p:nvSpPr>
        <p:spPr>
          <a:xfrm>
            <a:off x="275239" y="4541630"/>
            <a:ext cx="9137701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 *</a:t>
            </a:r>
            <a:r>
              <a:rPr lang="en-IN" b="1" dirty="0" err="1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ptr</a:t>
            </a:r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[</a:t>
            </a:r>
            <a:r>
              <a:rPr lang="en-IN" b="1" dirty="0">
                <a:solidFill>
                  <a:srgbClr val="B5CEA8"/>
                </a:solidFill>
                <a:latin typeface="+mj-lt"/>
                <a:cs typeface="Consolas" panose="020B0609020204030204" pitchFamily="49" charset="0"/>
              </a:rPr>
              <a:t>5</a:t>
            </a:r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]; </a:t>
            </a:r>
            <a:r>
              <a:rPr lang="en-IN" b="1" dirty="0">
                <a:solidFill>
                  <a:srgbClr val="6A9955"/>
                </a:solidFill>
                <a:latin typeface="+mj-lt"/>
                <a:cs typeface="Consolas" panose="020B0609020204030204" pitchFamily="49" charset="0"/>
              </a:rPr>
              <a:t>//declares an array of integer pointer of size 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A31A4D46-FA3E-4148-9495-078C4DE963C2}"/>
              </a:ext>
            </a:extLst>
          </p:cNvPr>
          <p:cNvSpPr/>
          <p:nvPr/>
        </p:nvSpPr>
        <p:spPr>
          <a:xfrm>
            <a:off x="264295" y="4212446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rgbClr val="F9A825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646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Pointer – Cont.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C604504-C22C-F843-910D-E60F2C8F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472435"/>
          </a:xfrm>
        </p:spPr>
        <p:txBody>
          <a:bodyPr/>
          <a:lstStyle/>
          <a:p>
            <a:r>
              <a:rPr lang="en-US" dirty="0"/>
              <a:t>An array of pointers </a:t>
            </a:r>
            <a:r>
              <a:rPr lang="en-US" dirty="0" err="1"/>
              <a:t>ptr</a:t>
            </a:r>
            <a:r>
              <a:rPr lang="en-US" dirty="0"/>
              <a:t> can be used to point to different rows of matrix as follow: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dynamic memory allocation, we do not require to declare two-dimensional array, it can be created dynamically using array of pointers.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A6B378A-2C8B-AF45-A8DC-FCA734D42615}"/>
              </a:ext>
            </a:extLst>
          </p:cNvPr>
          <p:cNvSpPr/>
          <p:nvPr/>
        </p:nvSpPr>
        <p:spPr>
          <a:xfrm>
            <a:off x="762353" y="2038275"/>
            <a:ext cx="9137701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CCCCCC"/>
                </a:solidFill>
                <a:latin typeface="Consolas" panose="020B0609020204030204" pitchFamily="49" charset="0"/>
              </a:rPr>
              <a:t>(i</a:t>
            </a:r>
            <a:r>
              <a:rPr lang="nn-NO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n-NO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rgbClr val="CCCCCC"/>
                </a:solidFill>
                <a:latin typeface="Consolas" panose="020B0609020204030204" pitchFamily="49" charset="0"/>
              </a:rPr>
              <a:t>; i</a:t>
            </a:r>
            <a:r>
              <a:rPr lang="nn-NO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nn-NO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nn-NO" dirty="0">
                <a:solidFill>
                  <a:srgbClr val="CCCCCC"/>
                </a:solidFill>
                <a:latin typeface="Consolas" panose="020B0609020204030204" pitchFamily="49" charset="0"/>
              </a:rPr>
              <a:t>; i</a:t>
            </a:r>
            <a:r>
              <a:rPr lang="nn-NO" dirty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nn-NO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n-NO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nn-NO" dirty="0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nn-NO" dirty="0">
                <a:solidFill>
                  <a:srgbClr val="CCCCCC"/>
                </a:solidFill>
                <a:latin typeface="Consolas" panose="020B0609020204030204" pitchFamily="49" charset="0"/>
              </a:rPr>
              <a:t>[i]</a:t>
            </a:r>
            <a:r>
              <a:rPr lang="nn-NO" dirty="0">
                <a:solidFill>
                  <a:srgbClr val="D4D4D4"/>
                </a:solidFill>
                <a:latin typeface="Consolas" panose="020B0609020204030204" pitchFamily="49" charset="0"/>
              </a:rPr>
              <a:t>=&amp;</a:t>
            </a:r>
            <a:r>
              <a:rPr lang="nn-NO" dirty="0">
                <a:solidFill>
                  <a:srgbClr val="9CDCFE"/>
                </a:solidFill>
                <a:latin typeface="Consolas" panose="020B0609020204030204" pitchFamily="49" charset="0"/>
              </a:rPr>
              <a:t>mat</a:t>
            </a:r>
            <a:r>
              <a:rPr lang="nn-NO" dirty="0">
                <a:solidFill>
                  <a:srgbClr val="CCCCCC"/>
                </a:solidFill>
                <a:latin typeface="Consolas" panose="020B0609020204030204" pitchFamily="49" charset="0"/>
              </a:rPr>
              <a:t>[i][</a:t>
            </a:r>
            <a:r>
              <a:rPr lang="nn-NO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nn-NO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nn-NO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BE74131-E94E-684B-B071-31A94ED8D8F7}"/>
              </a:ext>
            </a:extLst>
          </p:cNvPr>
          <p:cNvSpPr/>
          <p:nvPr/>
        </p:nvSpPr>
        <p:spPr>
          <a:xfrm>
            <a:off x="262360" y="2038274"/>
            <a:ext cx="49999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70FDDFEE-3C54-8042-AEAD-FD1284832EED}"/>
              </a:ext>
            </a:extLst>
          </p:cNvPr>
          <p:cNvSpPr/>
          <p:nvPr/>
        </p:nvSpPr>
        <p:spPr>
          <a:xfrm>
            <a:off x="262360" y="1709089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rgbClr val="F9A825"/>
                </a:solidFill>
                <a:latin typeface="+mj-lt"/>
              </a:rPr>
              <a:t>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C05D1DA-EBF8-BE48-8DCB-82129B7D3488}"/>
              </a:ext>
            </a:extLst>
          </p:cNvPr>
          <p:cNvSpPr/>
          <p:nvPr/>
        </p:nvSpPr>
        <p:spPr>
          <a:xfrm>
            <a:off x="1352910" y="3799868"/>
            <a:ext cx="2430379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r>
              <a:rPr lang="en-US" dirty="0"/>
              <a:t>[0]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1A88669-A989-7948-B35B-BF47AFE55F4D}"/>
              </a:ext>
            </a:extLst>
          </p:cNvPr>
          <p:cNvSpPr/>
          <p:nvPr/>
        </p:nvSpPr>
        <p:spPr>
          <a:xfrm>
            <a:off x="1352910" y="4415589"/>
            <a:ext cx="2430379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r>
              <a:rPr lang="en-US" dirty="0"/>
              <a:t>[2]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530BBBB-15F7-2F48-A953-1A1E7BC6D18B}"/>
              </a:ext>
            </a:extLst>
          </p:cNvPr>
          <p:cNvSpPr/>
          <p:nvPr/>
        </p:nvSpPr>
        <p:spPr>
          <a:xfrm>
            <a:off x="1352910" y="4112689"/>
            <a:ext cx="2430379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r>
              <a:rPr lang="en-US" dirty="0"/>
              <a:t>[1]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293812D-A3BA-2D4D-B1BA-9F4092676493}"/>
              </a:ext>
            </a:extLst>
          </p:cNvPr>
          <p:cNvSpPr/>
          <p:nvPr/>
        </p:nvSpPr>
        <p:spPr>
          <a:xfrm>
            <a:off x="1352910" y="4728410"/>
            <a:ext cx="2430379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r>
              <a:rPr lang="en-US" dirty="0"/>
              <a:t>[3]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673E45B-4FF1-A84D-A8CB-D54C21D7C9D2}"/>
              </a:ext>
            </a:extLst>
          </p:cNvPr>
          <p:cNvSpPr/>
          <p:nvPr/>
        </p:nvSpPr>
        <p:spPr>
          <a:xfrm>
            <a:off x="1352910" y="5041231"/>
            <a:ext cx="2430379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r>
              <a:rPr lang="en-US" dirty="0"/>
              <a:t>[4]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CA2BC03-D919-F04F-85A3-67D3668EDF33}"/>
              </a:ext>
            </a:extLst>
          </p:cNvPr>
          <p:cNvSpPr/>
          <p:nvPr/>
        </p:nvSpPr>
        <p:spPr>
          <a:xfrm>
            <a:off x="5426085" y="3799868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2BF2FE4-97E5-8141-B621-827C6859CABA}"/>
              </a:ext>
            </a:extLst>
          </p:cNvPr>
          <p:cNvSpPr/>
          <p:nvPr/>
        </p:nvSpPr>
        <p:spPr>
          <a:xfrm>
            <a:off x="5426085" y="4415589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BB1DF04-FE2C-0746-A53F-767E2DF89865}"/>
              </a:ext>
            </a:extLst>
          </p:cNvPr>
          <p:cNvSpPr/>
          <p:nvPr/>
        </p:nvSpPr>
        <p:spPr>
          <a:xfrm>
            <a:off x="5426085" y="4112689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A885F70-63FD-DD46-988A-1D8A11D8878D}"/>
              </a:ext>
            </a:extLst>
          </p:cNvPr>
          <p:cNvSpPr/>
          <p:nvPr/>
        </p:nvSpPr>
        <p:spPr>
          <a:xfrm>
            <a:off x="5426085" y="5041231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B17F71E-18A7-3A49-831F-60ED0EA88233}"/>
              </a:ext>
            </a:extLst>
          </p:cNvPr>
          <p:cNvSpPr/>
          <p:nvPr/>
        </p:nvSpPr>
        <p:spPr>
          <a:xfrm>
            <a:off x="6794085" y="3799868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12AFDBD-E355-C444-9E7B-A3FFFD48539D}"/>
              </a:ext>
            </a:extLst>
          </p:cNvPr>
          <p:cNvSpPr/>
          <p:nvPr/>
        </p:nvSpPr>
        <p:spPr>
          <a:xfrm>
            <a:off x="6794085" y="4112689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92F67B9-7AA9-C24C-8D63-486993DACAC2}"/>
              </a:ext>
            </a:extLst>
          </p:cNvPr>
          <p:cNvSpPr/>
          <p:nvPr/>
        </p:nvSpPr>
        <p:spPr>
          <a:xfrm>
            <a:off x="6794085" y="4728410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D412EA4-5BF8-AA4E-BE86-2C34E032239F}"/>
              </a:ext>
            </a:extLst>
          </p:cNvPr>
          <p:cNvSpPr/>
          <p:nvPr/>
        </p:nvSpPr>
        <p:spPr>
          <a:xfrm>
            <a:off x="6794085" y="5041231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EE78F7A-356F-9B48-AC6E-CEC39E92ECC8}"/>
              </a:ext>
            </a:extLst>
          </p:cNvPr>
          <p:cNvSpPr/>
          <p:nvPr/>
        </p:nvSpPr>
        <p:spPr>
          <a:xfrm>
            <a:off x="8162085" y="3799868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41F0656-FC33-DE49-9725-120B9A866582}"/>
              </a:ext>
            </a:extLst>
          </p:cNvPr>
          <p:cNvSpPr/>
          <p:nvPr/>
        </p:nvSpPr>
        <p:spPr>
          <a:xfrm>
            <a:off x="8162085" y="4415589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3AA9CE19-5C2F-8C40-B28C-378BB1053A18}"/>
              </a:ext>
            </a:extLst>
          </p:cNvPr>
          <p:cNvSpPr/>
          <p:nvPr/>
        </p:nvSpPr>
        <p:spPr>
          <a:xfrm>
            <a:off x="8162085" y="4112689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03E45FD-1128-E148-B910-6B571ED120F1}"/>
              </a:ext>
            </a:extLst>
          </p:cNvPr>
          <p:cNvSpPr/>
          <p:nvPr/>
        </p:nvSpPr>
        <p:spPr>
          <a:xfrm>
            <a:off x="8162085" y="4728410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1DACE016-C63C-9444-BDA9-7E3C530F1A03}"/>
              </a:ext>
            </a:extLst>
          </p:cNvPr>
          <p:cNvSpPr/>
          <p:nvPr/>
        </p:nvSpPr>
        <p:spPr>
          <a:xfrm>
            <a:off x="8162085" y="5041231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21FD589F-E7C5-2F49-8041-9454C4B824CC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3783289" y="3956279"/>
            <a:ext cx="1642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A41716D1-E71D-E74C-A0B4-9094D180191F}"/>
              </a:ext>
            </a:extLst>
          </p:cNvPr>
          <p:cNvCxnSpPr/>
          <p:nvPr/>
        </p:nvCxnSpPr>
        <p:spPr>
          <a:xfrm>
            <a:off x="3783289" y="4289154"/>
            <a:ext cx="1642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AEDA067B-CBBC-A941-91D8-9CA64730F646}"/>
              </a:ext>
            </a:extLst>
          </p:cNvPr>
          <p:cNvCxnSpPr/>
          <p:nvPr/>
        </p:nvCxnSpPr>
        <p:spPr>
          <a:xfrm>
            <a:off x="3783289" y="4585931"/>
            <a:ext cx="1642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94103132-FCF5-504C-9F55-4456A11C7A7E}"/>
              </a:ext>
            </a:extLst>
          </p:cNvPr>
          <p:cNvCxnSpPr/>
          <p:nvPr/>
        </p:nvCxnSpPr>
        <p:spPr>
          <a:xfrm>
            <a:off x="3783289" y="4894742"/>
            <a:ext cx="1642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DAA9E22F-3CE0-3140-ACCE-D53BBF090760}"/>
              </a:ext>
            </a:extLst>
          </p:cNvPr>
          <p:cNvCxnSpPr/>
          <p:nvPr/>
        </p:nvCxnSpPr>
        <p:spPr>
          <a:xfrm>
            <a:off x="3783289" y="5191521"/>
            <a:ext cx="1642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52C0571-2C0B-BC46-92A0-2C71C5E10F49}"/>
              </a:ext>
            </a:extLst>
          </p:cNvPr>
          <p:cNvSpPr txBox="1"/>
          <p:nvPr/>
        </p:nvSpPr>
        <p:spPr>
          <a:xfrm>
            <a:off x="1352910" y="3402281"/>
            <a:ext cx="243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ptr</a:t>
            </a:r>
            <a:endParaRPr lang="en-US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xmlns="" id="{1C604504-C22C-F843-910D-E60F2C8FACE6}"/>
              </a:ext>
            </a:extLst>
          </p:cNvPr>
          <p:cNvSpPr txBox="1">
            <a:spLocks/>
          </p:cNvSpPr>
          <p:nvPr/>
        </p:nvSpPr>
        <p:spPr>
          <a:xfrm>
            <a:off x="262360" y="1098788"/>
            <a:ext cx="11667281" cy="52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 array of pointers </a:t>
            </a:r>
            <a:r>
              <a:rPr lang="en-US" dirty="0" err="1" smtClean="0"/>
              <a:t>ptr</a:t>
            </a:r>
            <a:r>
              <a:rPr lang="en-US" dirty="0" smtClean="0"/>
              <a:t> can be used to point to different rows of matrix as follow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F7735CD-24B4-C74C-9360-5CDA8817AD57}"/>
              </a:ext>
            </a:extLst>
          </p:cNvPr>
          <p:cNvSpPr/>
          <p:nvPr/>
        </p:nvSpPr>
        <p:spPr>
          <a:xfrm>
            <a:off x="5426085" y="4728410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93B794B2-CBC9-EA43-A8B3-80EF6F2D5308}"/>
              </a:ext>
            </a:extLst>
          </p:cNvPr>
          <p:cNvSpPr/>
          <p:nvPr/>
        </p:nvSpPr>
        <p:spPr>
          <a:xfrm>
            <a:off x="6794085" y="4415589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5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2" grpId="0"/>
      <p:bldP spid="34" grpId="0" animBg="1"/>
      <p:bldP spid="3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WAP to </a:t>
            </a:r>
            <a:r>
              <a:rPr lang="en-US" dirty="0">
                <a:solidFill>
                  <a:schemeClr val="tx1"/>
                </a:solidFill>
              </a:rPr>
              <a:t>swap value of two variables using pointer / call by reference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632628" y="1284982"/>
            <a:ext cx="6528026" cy="4801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num1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num2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"Enter value of num1 and num2: 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num1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num2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//displaying numbers before swapping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"Before Swapping: num1 is: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, num2 is: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num1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num2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//calling the user defined function swap()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num1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num2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//displaying numbers after swapping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"After Swapping: num1 is: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, num2 is: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num1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num2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132635" y="1284982"/>
            <a:ext cx="499993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16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221689" y="4131213"/>
            <a:ext cx="4787017" cy="107721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value of num1 and num2: 5 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10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Before Swapping: num1 is: 5, num2 is: 10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After  Swapping: num1 is: 10, num2 is: 5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132635" y="955798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221689" y="3802029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7721682" y="1284982"/>
            <a:ext cx="4287024" cy="2031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num1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num2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temp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temp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x;  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x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y;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y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temp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7221689" y="1284982"/>
            <a:ext cx="499993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18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19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20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21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22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23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942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animBg="1"/>
      <p:bldP spid="8" grpId="0" animBg="1"/>
      <p:bldP spid="9" grpId="0" build="p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Array Variable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220000"/>
          </a:xfrm>
        </p:spPr>
        <p:txBody>
          <a:bodyPr/>
          <a:lstStyle/>
          <a:p>
            <a:pPr algn="just"/>
            <a:r>
              <a:rPr lang="en-US" dirty="0"/>
              <a:t>Suppose we need to store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rollno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student in the integer variable.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IN" dirty="0"/>
              <a:t>Now we need to store </a:t>
            </a:r>
            <a:r>
              <a:rPr lang="en-IN" dirty="0" err="1">
                <a:solidFill>
                  <a:srgbClr val="C00000"/>
                </a:solidFill>
                <a:latin typeface="Consolas" panose="020B0609020204030204" pitchFamily="49" charset="0"/>
              </a:rPr>
              <a:t>rollno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100 students.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r>
              <a:rPr lang="en-US" dirty="0"/>
              <a:t>This is </a:t>
            </a:r>
            <a:r>
              <a:rPr lang="en-US" dirty="0">
                <a:solidFill>
                  <a:srgbClr val="C00000"/>
                </a:solidFill>
              </a:rPr>
              <a:t>not appropriate </a:t>
            </a:r>
            <a:r>
              <a:rPr lang="en-US" dirty="0"/>
              <a:t>to declare these many integer variables. </a:t>
            </a:r>
          </a:p>
          <a:p>
            <a:pPr marL="887412" lvl="1" indent="-342900"/>
            <a:r>
              <a:rPr lang="en-US" dirty="0"/>
              <a:t>   e.g. 100 integer variables for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rollno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Solution to declare and store multiple variables of similar type is an </a:t>
            </a:r>
            <a:r>
              <a:rPr lang="en-US" dirty="0">
                <a:solidFill>
                  <a:srgbClr val="C00000"/>
                </a:solidFill>
              </a:rPr>
              <a:t>array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array </a:t>
            </a:r>
            <a:r>
              <a:rPr lang="en-US" dirty="0"/>
              <a:t>is a variable that can store multiple values.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089" y="1959541"/>
            <a:ext cx="2133600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+mj-lt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</a:t>
            </a:r>
            <a:r>
              <a:rPr lang="en-US" sz="2000" b="1" dirty="0" err="1">
                <a:solidFill>
                  <a:srgbClr val="D4D4D4"/>
                </a:solidFill>
                <a:latin typeface="+mj-lt"/>
              </a:rPr>
              <a:t>rollno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;</a:t>
            </a:r>
            <a:endParaRPr lang="en-US" sz="20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6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610089" y="1630357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Declaration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10088" y="3309091"/>
            <a:ext cx="7303825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+mj-lt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rollno101, rollno102, rollno103, rollno104...; </a:t>
            </a:r>
            <a:endParaRPr lang="en-US" sz="20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610089" y="2979907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Declaration</a:t>
            </a:r>
          </a:p>
        </p:txBody>
      </p:sp>
    </p:spTree>
    <p:extLst>
      <p:ext uri="{BB962C8B-B14F-4D97-AF65-F5344CB8AC3E}">
        <p14:creationId xmlns:p14="http://schemas.microsoft.com/office/powerpoint/2010/main" val="336878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and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Like normal variable, pointer variable can be passed as function argument and function can return pointer as well. </a:t>
            </a:r>
          </a:p>
          <a:p>
            <a:r>
              <a:rPr lang="en-US" dirty="0"/>
              <a:t>There are two approaches to passing argument to a function:</a:t>
            </a:r>
          </a:p>
          <a:p>
            <a:pPr lvl="1"/>
            <a:r>
              <a:rPr lang="en-US" dirty="0"/>
              <a:t>Call by value</a:t>
            </a:r>
          </a:p>
          <a:p>
            <a:pPr lvl="1"/>
            <a:r>
              <a:rPr lang="en-US" dirty="0"/>
              <a:t>Call by reference /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424443"/>
          </a:xfrm>
        </p:spPr>
        <p:txBody>
          <a:bodyPr/>
          <a:lstStyle/>
          <a:p>
            <a:r>
              <a:rPr lang="en-IN" dirty="0"/>
              <a:t>In this approach, the values are passed as function argument to the definition of function.</a:t>
            </a:r>
            <a:endParaRPr lang="en-US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E820A03-3691-3141-8367-750417CBF49F}"/>
              </a:ext>
            </a:extLst>
          </p:cNvPr>
          <p:cNvSpPr/>
          <p:nvPr/>
        </p:nvSpPr>
        <p:spPr>
          <a:xfrm>
            <a:off x="762353" y="1637289"/>
            <a:ext cx="6253730" cy="42473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fun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en-IN" dirty="0" err="1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before calling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fun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en-IN" dirty="0" err="1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after calling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fun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22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3820662-56BF-D94E-8251-CE819FC75E75}"/>
              </a:ext>
            </a:extLst>
          </p:cNvPr>
          <p:cNvSpPr/>
          <p:nvPr/>
        </p:nvSpPr>
        <p:spPr>
          <a:xfrm>
            <a:off x="262360" y="1637289"/>
            <a:ext cx="49999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52B3D4D-2472-4043-AA7D-1545E7DF3BC0}"/>
              </a:ext>
            </a:extLst>
          </p:cNvPr>
          <p:cNvSpPr/>
          <p:nvPr/>
        </p:nvSpPr>
        <p:spPr>
          <a:xfrm>
            <a:off x="7170821" y="1653223"/>
            <a:ext cx="4407594" cy="5232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Values before calling 10, 20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Values after calling 10, 20</a:t>
            </a:r>
          </a:p>
        </p:txBody>
      </p:sp>
      <p:sp>
        <p:nvSpPr>
          <p:cNvPr id="26" name="Rectangle: Top Corners Rounded 6">
            <a:extLst>
              <a:ext uri="{FF2B5EF4-FFF2-40B4-BE49-F238E27FC236}">
                <a16:creationId xmlns:a16="http://schemas.microsoft.com/office/drawing/2014/main" xmlns="" id="{B0F07691-FFE9-5D4A-80D5-9FD2BAA6871B}"/>
              </a:ext>
            </a:extLst>
          </p:cNvPr>
          <p:cNvSpPr/>
          <p:nvPr/>
        </p:nvSpPr>
        <p:spPr>
          <a:xfrm>
            <a:off x="262360" y="130810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27" name="Rectangle: Top Corners Rounded 7">
            <a:extLst>
              <a:ext uri="{FF2B5EF4-FFF2-40B4-BE49-F238E27FC236}">
                <a16:creationId xmlns:a16="http://schemas.microsoft.com/office/drawing/2014/main" xmlns="" id="{837D5C82-290B-6B43-93E0-FDE0ED368029}"/>
              </a:ext>
            </a:extLst>
          </p:cNvPr>
          <p:cNvSpPr/>
          <p:nvPr/>
        </p:nvSpPr>
        <p:spPr>
          <a:xfrm>
            <a:off x="7170820" y="1324039"/>
            <a:ext cx="9504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DD09C17-4410-C747-8A69-AA10B340E17D}"/>
              </a:ext>
            </a:extLst>
          </p:cNvPr>
          <p:cNvSpPr txBox="1"/>
          <p:nvPr/>
        </p:nvSpPr>
        <p:spPr>
          <a:xfrm>
            <a:off x="8051130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6E9008A-96C8-EC47-92C8-4E5A679387CC}"/>
              </a:ext>
            </a:extLst>
          </p:cNvPr>
          <p:cNvSpPr txBox="1"/>
          <p:nvPr/>
        </p:nvSpPr>
        <p:spPr>
          <a:xfrm>
            <a:off x="8965531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3107B6E-5BE1-8647-AB2B-5F6EC39C649F}"/>
              </a:ext>
            </a:extLst>
          </p:cNvPr>
          <p:cNvSpPr txBox="1"/>
          <p:nvPr/>
        </p:nvSpPr>
        <p:spPr>
          <a:xfrm>
            <a:off x="10790318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3FC0823-09D3-334A-B505-6A3D63E897B4}"/>
              </a:ext>
            </a:extLst>
          </p:cNvPr>
          <p:cNvSpPr txBox="1"/>
          <p:nvPr/>
        </p:nvSpPr>
        <p:spPr>
          <a:xfrm>
            <a:off x="7102636" y="3709373"/>
            <a:ext cx="884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Address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477FC0F-D0F8-AE46-8AEA-A610C7962785}"/>
              </a:ext>
            </a:extLst>
          </p:cNvPr>
          <p:cNvSpPr txBox="1"/>
          <p:nvPr/>
        </p:nvSpPr>
        <p:spPr>
          <a:xfrm>
            <a:off x="7118684" y="4102768"/>
            <a:ext cx="701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Value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BA59F79-5EE2-DF46-B405-242DE82DBF30}"/>
              </a:ext>
            </a:extLst>
          </p:cNvPr>
          <p:cNvSpPr txBox="1"/>
          <p:nvPr/>
        </p:nvSpPr>
        <p:spPr>
          <a:xfrm>
            <a:off x="7136728" y="4570132"/>
            <a:ext cx="914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Variable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A12AEC0-ADD3-A449-85F1-7DCDF7ED2604}"/>
              </a:ext>
            </a:extLst>
          </p:cNvPr>
          <p:cNvSpPr txBox="1"/>
          <p:nvPr/>
        </p:nvSpPr>
        <p:spPr>
          <a:xfrm>
            <a:off x="7986958" y="3750801"/>
            <a:ext cx="735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48252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9B4A681-F3DF-A149-A2ED-831B03E2B700}"/>
              </a:ext>
            </a:extLst>
          </p:cNvPr>
          <p:cNvSpPr txBox="1"/>
          <p:nvPr/>
        </p:nvSpPr>
        <p:spPr>
          <a:xfrm>
            <a:off x="8932446" y="3743942"/>
            <a:ext cx="683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24688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C641CA9-8CBF-374F-A87F-91B123A0977D}"/>
              </a:ext>
            </a:extLst>
          </p:cNvPr>
          <p:cNvSpPr txBox="1"/>
          <p:nvPr/>
        </p:nvSpPr>
        <p:spPr>
          <a:xfrm>
            <a:off x="9934070" y="4554743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EA1D7B38-B9DA-7D4C-AA6D-EC513F4B6E5E}"/>
              </a:ext>
            </a:extLst>
          </p:cNvPr>
          <p:cNvSpPr/>
          <p:nvPr/>
        </p:nvSpPr>
        <p:spPr>
          <a:xfrm>
            <a:off x="7988968" y="4078705"/>
            <a:ext cx="745958" cy="4090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D3CB3E0-AD0C-544F-B22D-FC5DDA4916FB}"/>
              </a:ext>
            </a:extLst>
          </p:cNvPr>
          <p:cNvSpPr/>
          <p:nvPr/>
        </p:nvSpPr>
        <p:spPr>
          <a:xfrm>
            <a:off x="8899357" y="4078705"/>
            <a:ext cx="745958" cy="4090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3BB6CF4C-4D4C-EF4A-8117-297D6362148C}"/>
              </a:ext>
            </a:extLst>
          </p:cNvPr>
          <p:cNvSpPr/>
          <p:nvPr/>
        </p:nvSpPr>
        <p:spPr>
          <a:xfrm>
            <a:off x="9809746" y="4078705"/>
            <a:ext cx="745958" cy="4090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0519E0E6-C267-6644-A5D5-C1536C9B9396}"/>
              </a:ext>
            </a:extLst>
          </p:cNvPr>
          <p:cNvSpPr/>
          <p:nvPr/>
        </p:nvSpPr>
        <p:spPr>
          <a:xfrm>
            <a:off x="10724144" y="4078705"/>
            <a:ext cx="745958" cy="4090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6BA90C2-A571-BC46-93E3-B8DAA3CA2A17}"/>
              </a:ext>
            </a:extLst>
          </p:cNvPr>
          <p:cNvSpPr txBox="1"/>
          <p:nvPr/>
        </p:nvSpPr>
        <p:spPr>
          <a:xfrm>
            <a:off x="10106525" y="4055240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2D050"/>
                </a:solidFill>
              </a:rPr>
              <a:t>11</a:t>
            </a:r>
            <a:endParaRPr lang="en-US" sz="1200" b="1" dirty="0">
              <a:solidFill>
                <a:srgbClr val="92D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A8C96B6-E159-3A48-A56F-BB8CE1D84C21}"/>
              </a:ext>
            </a:extLst>
          </p:cNvPr>
          <p:cNvSpPr txBox="1"/>
          <p:nvPr/>
        </p:nvSpPr>
        <p:spPr>
          <a:xfrm>
            <a:off x="11011229" y="4065365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2D050"/>
                </a:solidFill>
              </a:rPr>
              <a:t>22</a:t>
            </a:r>
            <a:endParaRPr lang="en-US" sz="1200" b="1" dirty="0">
              <a:solidFill>
                <a:srgbClr val="92D05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BC912026-7EB3-884E-8F29-37018E87BAAC}"/>
              </a:ext>
            </a:extLst>
          </p:cNvPr>
          <p:cNvCxnSpPr/>
          <p:nvPr/>
        </p:nvCxnSpPr>
        <p:spPr>
          <a:xfrm>
            <a:off x="10040112" y="4300568"/>
            <a:ext cx="292608" cy="0"/>
          </a:xfrm>
          <a:prstGeom prst="line">
            <a:avLst/>
          </a:prstGeom>
          <a:ln w="28575">
            <a:solidFill>
              <a:srgbClr val="FF17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A35499F2-3CAE-3E45-AEF6-D7395061A33E}"/>
              </a:ext>
            </a:extLst>
          </p:cNvPr>
          <p:cNvCxnSpPr/>
          <p:nvPr/>
        </p:nvCxnSpPr>
        <p:spPr>
          <a:xfrm>
            <a:off x="10925885" y="4288376"/>
            <a:ext cx="292608" cy="0"/>
          </a:xfrm>
          <a:prstGeom prst="line">
            <a:avLst/>
          </a:prstGeom>
          <a:ln w="28575">
            <a:solidFill>
              <a:srgbClr val="FF17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96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45" grpId="0" animBg="1"/>
      <p:bldP spid="46" grpId="0" animBg="1"/>
      <p:bldP spid="47" grpId="0" animBg="1"/>
      <p:bldP spid="48" grpId="0" animBg="1"/>
      <p:bldP spid="49" grpId="0"/>
      <p:bldP spid="5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Reference /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759294"/>
          </a:xfrm>
        </p:spPr>
        <p:txBody>
          <a:bodyPr/>
          <a:lstStyle/>
          <a:p>
            <a:r>
              <a:rPr lang="en-IN" dirty="0"/>
              <a:t>In this approach, the references / addresses are passed as function argument to the definition of function.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E820A03-3691-3141-8367-750417CBF49F}"/>
              </a:ext>
            </a:extLst>
          </p:cNvPr>
          <p:cNvSpPr/>
          <p:nvPr/>
        </p:nvSpPr>
        <p:spPr>
          <a:xfrm>
            <a:off x="762352" y="1950656"/>
            <a:ext cx="6251811" cy="42473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fun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en-IN" dirty="0" err="1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before calling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fun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en-IN" dirty="0" err="1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after calling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fun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22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3820662-56BF-D94E-8251-CE819FC75E75}"/>
              </a:ext>
            </a:extLst>
          </p:cNvPr>
          <p:cNvSpPr/>
          <p:nvPr/>
        </p:nvSpPr>
        <p:spPr>
          <a:xfrm>
            <a:off x="262360" y="1950656"/>
            <a:ext cx="49999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52B3D4D-2472-4043-AA7D-1545E7DF3BC0}"/>
              </a:ext>
            </a:extLst>
          </p:cNvPr>
          <p:cNvSpPr/>
          <p:nvPr/>
        </p:nvSpPr>
        <p:spPr>
          <a:xfrm>
            <a:off x="7170821" y="1958017"/>
            <a:ext cx="4407594" cy="5232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Values before calling 10, 20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Values after  calling 11, 22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B0F07691-FFE9-5D4A-80D5-9FD2BAA6871B}"/>
              </a:ext>
            </a:extLst>
          </p:cNvPr>
          <p:cNvSpPr/>
          <p:nvPr/>
        </p:nvSpPr>
        <p:spPr>
          <a:xfrm>
            <a:off x="262360" y="162147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837D5C82-290B-6B43-93E0-FDE0ED368029}"/>
              </a:ext>
            </a:extLst>
          </p:cNvPr>
          <p:cNvSpPr/>
          <p:nvPr/>
        </p:nvSpPr>
        <p:spPr>
          <a:xfrm>
            <a:off x="7170820" y="1628833"/>
            <a:ext cx="9504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A1D7B38-B9DA-7D4C-AA6D-EC513F4B6E5E}"/>
              </a:ext>
            </a:extLst>
          </p:cNvPr>
          <p:cNvSpPr/>
          <p:nvPr/>
        </p:nvSpPr>
        <p:spPr>
          <a:xfrm>
            <a:off x="7988968" y="4078705"/>
            <a:ext cx="745958" cy="4090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D3CB3E0-AD0C-544F-B22D-FC5DDA4916FB}"/>
              </a:ext>
            </a:extLst>
          </p:cNvPr>
          <p:cNvSpPr/>
          <p:nvPr/>
        </p:nvSpPr>
        <p:spPr>
          <a:xfrm>
            <a:off x="8899357" y="4078705"/>
            <a:ext cx="745958" cy="4090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BB6CF4C-4D4C-EF4A-8117-297D6362148C}"/>
              </a:ext>
            </a:extLst>
          </p:cNvPr>
          <p:cNvSpPr/>
          <p:nvPr/>
        </p:nvSpPr>
        <p:spPr>
          <a:xfrm>
            <a:off x="9809746" y="4078705"/>
            <a:ext cx="745958" cy="4090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48252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519E0E6-C267-6644-A5D5-C1536C9B9396}"/>
              </a:ext>
            </a:extLst>
          </p:cNvPr>
          <p:cNvSpPr/>
          <p:nvPr/>
        </p:nvSpPr>
        <p:spPr>
          <a:xfrm>
            <a:off x="10724144" y="4078705"/>
            <a:ext cx="745958" cy="4090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24688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DD09C17-4410-C747-8A69-AA10B340E17D}"/>
              </a:ext>
            </a:extLst>
          </p:cNvPr>
          <p:cNvSpPr txBox="1"/>
          <p:nvPr/>
        </p:nvSpPr>
        <p:spPr>
          <a:xfrm>
            <a:off x="8051130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6E9008A-96C8-EC47-92C8-4E5A679387CC}"/>
              </a:ext>
            </a:extLst>
          </p:cNvPr>
          <p:cNvSpPr txBox="1"/>
          <p:nvPr/>
        </p:nvSpPr>
        <p:spPr>
          <a:xfrm>
            <a:off x="8965531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3107B6E-5BE1-8647-AB2B-5F6EC39C649F}"/>
              </a:ext>
            </a:extLst>
          </p:cNvPr>
          <p:cNvSpPr txBox="1"/>
          <p:nvPr/>
        </p:nvSpPr>
        <p:spPr>
          <a:xfrm>
            <a:off x="10790318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3FC0823-09D3-334A-B505-6A3D63E897B4}"/>
              </a:ext>
            </a:extLst>
          </p:cNvPr>
          <p:cNvSpPr txBox="1"/>
          <p:nvPr/>
        </p:nvSpPr>
        <p:spPr>
          <a:xfrm>
            <a:off x="7102636" y="3709373"/>
            <a:ext cx="884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Address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477FC0F-D0F8-AE46-8AEA-A610C7962785}"/>
              </a:ext>
            </a:extLst>
          </p:cNvPr>
          <p:cNvSpPr txBox="1"/>
          <p:nvPr/>
        </p:nvSpPr>
        <p:spPr>
          <a:xfrm>
            <a:off x="7118683" y="4102768"/>
            <a:ext cx="781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Value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BA59F79-5EE2-DF46-B405-242DE82DBF30}"/>
              </a:ext>
            </a:extLst>
          </p:cNvPr>
          <p:cNvSpPr txBox="1"/>
          <p:nvPr/>
        </p:nvSpPr>
        <p:spPr>
          <a:xfrm>
            <a:off x="7136728" y="4570132"/>
            <a:ext cx="914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Variable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A12AEC0-ADD3-A449-85F1-7DCDF7ED2604}"/>
              </a:ext>
            </a:extLst>
          </p:cNvPr>
          <p:cNvSpPr txBox="1"/>
          <p:nvPr/>
        </p:nvSpPr>
        <p:spPr>
          <a:xfrm>
            <a:off x="7986958" y="3750801"/>
            <a:ext cx="735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48252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9B4A681-F3DF-A149-A2ED-831B03E2B700}"/>
              </a:ext>
            </a:extLst>
          </p:cNvPr>
          <p:cNvSpPr txBox="1"/>
          <p:nvPr/>
        </p:nvSpPr>
        <p:spPr>
          <a:xfrm>
            <a:off x="8932446" y="3743942"/>
            <a:ext cx="683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24688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C641CA9-8CBF-374F-A87F-91B123A0977D}"/>
              </a:ext>
            </a:extLst>
          </p:cNvPr>
          <p:cNvSpPr txBox="1"/>
          <p:nvPr/>
        </p:nvSpPr>
        <p:spPr>
          <a:xfrm>
            <a:off x="9934070" y="4554743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342A4DD-0ED8-F641-81E1-C4D78ECF7EF1}"/>
              </a:ext>
            </a:extLst>
          </p:cNvPr>
          <p:cNvSpPr txBox="1"/>
          <p:nvPr/>
        </p:nvSpPr>
        <p:spPr>
          <a:xfrm>
            <a:off x="8273716" y="4051719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2D050"/>
                </a:solidFill>
              </a:rPr>
              <a:t>11</a:t>
            </a:r>
            <a:endParaRPr lang="en-US" sz="1200" b="1" dirty="0">
              <a:solidFill>
                <a:srgbClr val="92D05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63E9514A-2009-E940-B279-AF185D540547}"/>
              </a:ext>
            </a:extLst>
          </p:cNvPr>
          <p:cNvCxnSpPr/>
          <p:nvPr/>
        </p:nvCxnSpPr>
        <p:spPr>
          <a:xfrm>
            <a:off x="8207303" y="4297047"/>
            <a:ext cx="292608" cy="0"/>
          </a:xfrm>
          <a:prstGeom prst="line">
            <a:avLst/>
          </a:prstGeom>
          <a:ln w="28575">
            <a:solidFill>
              <a:srgbClr val="FF17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7AA94B7-1553-4942-B0A5-1DF69FA45DA7}"/>
              </a:ext>
            </a:extLst>
          </p:cNvPr>
          <p:cNvSpPr txBox="1"/>
          <p:nvPr/>
        </p:nvSpPr>
        <p:spPr>
          <a:xfrm>
            <a:off x="9194132" y="4075184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2D050"/>
                </a:solidFill>
              </a:rPr>
              <a:t>22</a:t>
            </a:r>
            <a:endParaRPr lang="en-US" sz="1200" b="1" dirty="0">
              <a:solidFill>
                <a:srgbClr val="92D05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9967029F-8DC1-1644-8DDC-40BA5D74832A}"/>
              </a:ext>
            </a:extLst>
          </p:cNvPr>
          <p:cNvCxnSpPr/>
          <p:nvPr/>
        </p:nvCxnSpPr>
        <p:spPr>
          <a:xfrm>
            <a:off x="9108788" y="4298195"/>
            <a:ext cx="292608" cy="0"/>
          </a:xfrm>
          <a:prstGeom prst="line">
            <a:avLst/>
          </a:prstGeom>
          <a:ln w="28575">
            <a:solidFill>
              <a:srgbClr val="FF17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1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300207"/>
          </a:xfrm>
        </p:spPr>
        <p:txBody>
          <a:bodyPr/>
          <a:lstStyle/>
          <a:p>
            <a:r>
              <a:rPr lang="en-US" dirty="0"/>
              <a:t>Every function has reference or address, and if we know the reference or address of function, we can access the function using its </a:t>
            </a:r>
            <a:r>
              <a:rPr lang="en-US" dirty="0">
                <a:solidFill>
                  <a:srgbClr val="C00000"/>
                </a:solidFill>
              </a:rPr>
              <a:t>reference or address</a:t>
            </a:r>
            <a:r>
              <a:rPr lang="en-US" dirty="0"/>
              <a:t>. </a:t>
            </a:r>
          </a:p>
          <a:p>
            <a:r>
              <a:rPr lang="en-US" dirty="0"/>
              <a:t>This is the way of accessing function using pointer.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55CF5CC-F392-FA42-905A-E8E22C4A0004}"/>
              </a:ext>
            </a:extLst>
          </p:cNvPr>
          <p:cNvSpPr/>
          <p:nvPr/>
        </p:nvSpPr>
        <p:spPr>
          <a:xfrm>
            <a:off x="262360" y="2700288"/>
            <a:ext cx="5626415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return-type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(*</a:t>
            </a:r>
            <a:r>
              <a:rPr lang="en-IN" b="1" dirty="0" err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ptr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-function)(argument list); 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1FF2CFF8-1968-E84B-80D9-AD6448E42320}"/>
              </a:ext>
            </a:extLst>
          </p:cNvPr>
          <p:cNvSpPr/>
          <p:nvPr/>
        </p:nvSpPr>
        <p:spPr>
          <a:xfrm>
            <a:off x="262360" y="238785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rgbClr val="F9A825"/>
                </a:solidFill>
              </a:rPr>
              <a:t>Syntax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1179" y="3375383"/>
            <a:ext cx="11929641" cy="3115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C00000"/>
                </a:solidFill>
                <a:latin typeface="+mj-lt"/>
              </a:rPr>
              <a:t>return-type: </a:t>
            </a:r>
            <a:r>
              <a:rPr lang="en-IN" dirty="0">
                <a:latin typeface="+mj-lt"/>
              </a:rPr>
              <a:t>Type of value function will return.</a:t>
            </a:r>
          </a:p>
          <a:p>
            <a:r>
              <a:rPr lang="en-IN" dirty="0">
                <a:solidFill>
                  <a:srgbClr val="C00000"/>
                </a:solidFill>
                <a:latin typeface="+mj-lt"/>
              </a:rPr>
              <a:t>argument list: </a:t>
            </a:r>
            <a:r>
              <a:rPr lang="en-IN" dirty="0">
                <a:latin typeface="+mj-lt"/>
              </a:rPr>
              <a:t>Represents the type and number of value function will take, values are sent by the calling statement.</a:t>
            </a:r>
          </a:p>
          <a:p>
            <a:r>
              <a:rPr lang="en-IN" dirty="0">
                <a:solidFill>
                  <a:srgbClr val="C00000"/>
                </a:solidFill>
                <a:latin typeface="+mj-lt"/>
              </a:rPr>
              <a:t>(*</a:t>
            </a:r>
            <a:r>
              <a:rPr lang="en-IN" dirty="0" err="1">
                <a:solidFill>
                  <a:srgbClr val="C00000"/>
                </a:solidFill>
                <a:latin typeface="+mj-lt"/>
              </a:rPr>
              <a:t>ptr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-function): </a:t>
            </a:r>
            <a:r>
              <a:rPr lang="en-IN" dirty="0">
                <a:latin typeface="+mj-lt"/>
              </a:rPr>
              <a:t>The parentheses around 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*</a:t>
            </a:r>
            <a:r>
              <a:rPr lang="en-IN" dirty="0" err="1">
                <a:solidFill>
                  <a:srgbClr val="C00000"/>
                </a:solidFill>
                <a:latin typeface="+mj-lt"/>
              </a:rPr>
              <a:t>ptr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-function</a:t>
            </a:r>
            <a:r>
              <a:rPr lang="en-IN" dirty="0">
                <a:solidFill>
                  <a:srgbClr val="92D050"/>
                </a:solidFill>
                <a:latin typeface="+mj-lt"/>
              </a:rPr>
              <a:t> </a:t>
            </a:r>
            <a:r>
              <a:rPr lang="en-IN" dirty="0">
                <a:latin typeface="+mj-lt"/>
              </a:rPr>
              <a:t>tells the compiler that it is pointer to function.</a:t>
            </a:r>
          </a:p>
          <a:p>
            <a:r>
              <a:rPr lang="en-IN" dirty="0">
                <a:latin typeface="+mj-lt"/>
              </a:rPr>
              <a:t>If we write 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*</a:t>
            </a:r>
            <a:r>
              <a:rPr lang="en-IN" dirty="0" err="1">
                <a:solidFill>
                  <a:srgbClr val="C00000"/>
                </a:solidFill>
                <a:latin typeface="+mj-lt"/>
              </a:rPr>
              <a:t>ptr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-function </a:t>
            </a:r>
            <a:r>
              <a:rPr lang="en-IN" dirty="0">
                <a:latin typeface="+mj-lt"/>
              </a:rPr>
              <a:t>without parentheses then it tells the compiler that </a:t>
            </a:r>
            <a:r>
              <a:rPr lang="en-IN" dirty="0" err="1">
                <a:solidFill>
                  <a:srgbClr val="C00000"/>
                </a:solidFill>
                <a:latin typeface="+mj-lt"/>
              </a:rPr>
              <a:t>ptr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-function</a:t>
            </a:r>
            <a:r>
              <a:rPr lang="en-IN" dirty="0">
                <a:latin typeface="+mj-lt"/>
              </a:rPr>
              <a:t> is a function that will return a pointer.</a:t>
            </a:r>
          </a:p>
        </p:txBody>
      </p:sp>
    </p:spTree>
    <p:extLst>
      <p:ext uri="{BB962C8B-B14F-4D97-AF65-F5344CB8AC3E}">
        <p14:creationId xmlns:p14="http://schemas.microsoft.com/office/powerpoint/2010/main" val="339821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Write a program to </a:t>
            </a:r>
            <a:r>
              <a:rPr lang="en-IN" dirty="0">
                <a:solidFill>
                  <a:schemeClr val="tx1"/>
                </a:solidFill>
              </a:rPr>
              <a:t>sum of two numbers using pointer to function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64447" y="1183853"/>
            <a:ext cx="5749375" cy="5355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)(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rt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en-IN" dirty="0" err="1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Enter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1st number : 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en-IN" dirty="0" err="1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Enter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2nd number : 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rt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en-IN" dirty="0" err="1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The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sum is :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rt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64454" y="1183853"/>
            <a:ext cx="499993" cy="5355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F89FE68-BCE8-454F-B6D7-830E382636F9}"/>
              </a:ext>
            </a:extLst>
          </p:cNvPr>
          <p:cNvSpPr/>
          <p:nvPr/>
        </p:nvSpPr>
        <p:spPr>
          <a:xfrm>
            <a:off x="6880613" y="1146901"/>
            <a:ext cx="4787017" cy="116955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Enter 1st number : 5</a:t>
            </a:r>
          </a:p>
          <a:p>
            <a:endParaRPr lang="en-US" sz="1400" dirty="0">
              <a:solidFill>
                <a:schemeClr val="bg1"/>
              </a:solidFill>
              <a:latin typeface="+mj-lt"/>
            </a:endParaRP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Enter 2nd number : 10</a:t>
            </a:r>
          </a:p>
          <a:p>
            <a:endParaRPr lang="en-US" sz="1400" dirty="0">
              <a:solidFill>
                <a:schemeClr val="bg1"/>
              </a:solidFill>
              <a:latin typeface="+mj-lt"/>
            </a:endParaRP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The sum is : 15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64454" y="854669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C41A6BE6-E231-BA4C-BA83-72B739C39BAF}"/>
              </a:ext>
            </a:extLst>
          </p:cNvPr>
          <p:cNvSpPr/>
          <p:nvPr/>
        </p:nvSpPr>
        <p:spPr>
          <a:xfrm>
            <a:off x="6880613" y="81771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3735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Write a C program to print the address of variable using pointer.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a program to swap two elements using pointer.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a program to print value and address of a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a program to calculate sum of two numbers using pointer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a program to swap value of two numbers using pointer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a program to calculate sum of elements of an array using pointer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a program to swap value of two variables using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a program to print the address of character and the character of string using pointer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a program for sorting using </a:t>
            </a:r>
            <a:r>
              <a:rPr lang="en-US" dirty="0" smtClean="0"/>
              <a:t>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5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Thank you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fixed size sequential collection of elements of same data type grouped under single variable name.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3136" y="2606985"/>
            <a:ext cx="2432424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rollno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040974"/>
              </p:ext>
            </p:extLst>
          </p:nvPr>
        </p:nvGraphicFramePr>
        <p:xfrm>
          <a:off x="4038600" y="2149785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…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[99]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895217"/>
              </p:ext>
            </p:extLst>
          </p:nvPr>
        </p:nvGraphicFramePr>
        <p:xfrm>
          <a:off x="251036" y="3708788"/>
          <a:ext cx="2743200" cy="14813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6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Fixed</a:t>
                      </a:r>
                      <a:r>
                        <a:rPr lang="en-US" sz="2000" baseline="0" dirty="0">
                          <a:solidFill>
                            <a:srgbClr val="C00000"/>
                          </a:solidFill>
                        </a:rPr>
                        <a:t> Size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846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Here, the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size of an array is 100 (fixed) to store 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810964"/>
              </p:ext>
            </p:extLst>
          </p:nvPr>
        </p:nvGraphicFramePr>
        <p:xfrm>
          <a:off x="3229504" y="3708788"/>
          <a:ext cx="2743200" cy="14813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03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Sequential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610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is indexed to 0 to 99 in sequence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247949"/>
              </p:ext>
            </p:extLst>
          </p:nvPr>
        </p:nvGraphicFramePr>
        <p:xfrm>
          <a:off x="6207972" y="3708788"/>
          <a:ext cx="2743200" cy="147817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20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Same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Data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type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209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All the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elements (0-99) will be integer variables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90314"/>
              </p:ext>
            </p:extLst>
          </p:nvPr>
        </p:nvGraphicFramePr>
        <p:xfrm>
          <a:off x="9186441" y="3708788"/>
          <a:ext cx="2743200" cy="14813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21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Single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Name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91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All the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elements (0-99) will be referred as a common name 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61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363345" y="1539844"/>
            <a:ext cx="4556997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+mj-lt"/>
              </a:rPr>
              <a:t>data-type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variable-name[</a:t>
            </a:r>
            <a:r>
              <a:rPr lang="en-US" sz="2000" b="1" dirty="0">
                <a:solidFill>
                  <a:srgbClr val="B5CEA8"/>
                </a:solidFill>
                <a:latin typeface="+mj-lt"/>
              </a:rPr>
              <a:t>size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];</a:t>
            </a:r>
          </a:p>
        </p:txBody>
      </p:sp>
      <p:sp>
        <p:nvSpPr>
          <p:cNvPr id="5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63346" y="1209985"/>
            <a:ext cx="138613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9A825"/>
                </a:solidFill>
              </a:rPr>
              <a:t>Syntax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345" y="2871897"/>
            <a:ext cx="2132205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+mj-lt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mark[</a:t>
            </a:r>
            <a:r>
              <a:rPr lang="en-US" sz="2000" b="1" dirty="0">
                <a:solidFill>
                  <a:srgbClr val="B5CEA8"/>
                </a:solidFill>
                <a:latin typeface="+mj-lt"/>
              </a:rPr>
              <a:t>5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];</a:t>
            </a:r>
            <a:endParaRPr lang="en-US" sz="20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63346" y="2542038"/>
            <a:ext cx="174485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9A825"/>
                </a:solidFill>
              </a:rPr>
              <a:t>Integer Array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702368" y="3319632"/>
            <a:ext cx="2933065" cy="763270"/>
            <a:chOff x="1253345" y="870256"/>
            <a:chExt cx="2933584" cy="763624"/>
          </a:xfrm>
        </p:grpSpPr>
        <p:cxnSp>
          <p:nvCxnSpPr>
            <p:cNvPr id="9" name="Straight Connector 8"/>
            <p:cNvCxnSpPr>
              <a:stCxn id="14" idx="1"/>
            </p:cNvCxnSpPr>
            <p:nvPr/>
          </p:nvCxnSpPr>
          <p:spPr>
            <a:xfrm flipH="1" flipV="1">
              <a:off x="1253345" y="870256"/>
              <a:ext cx="774640" cy="53502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1945276" y="870256"/>
              <a:ext cx="379504" cy="32135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4" idx="0"/>
            </p:cNvCxnSpPr>
            <p:nvPr/>
          </p:nvCxnSpPr>
          <p:spPr>
            <a:xfrm flipV="1">
              <a:off x="2713785" y="870256"/>
              <a:ext cx="0" cy="30642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087930" y="877582"/>
              <a:ext cx="394364" cy="31402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4" idx="3"/>
            </p:cNvCxnSpPr>
            <p:nvPr/>
          </p:nvCxnSpPr>
          <p:spPr>
            <a:xfrm flipV="1">
              <a:off x="3399585" y="870256"/>
              <a:ext cx="787344" cy="53502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027985" y="1176680"/>
              <a:ext cx="1371600" cy="457200"/>
            </a:xfrm>
            <a:prstGeom prst="rect">
              <a:avLst/>
            </a:prstGeom>
            <a:solidFill>
              <a:srgbClr val="37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kern="1200" dirty="0">
                  <a:solidFill>
                    <a:schemeClr val="bg1"/>
                  </a:solidFill>
                  <a:effectLst/>
                  <a:latin typeface="Roboto Condensed (Body)"/>
                  <a:ea typeface="Times New Roman" panose="02020603050405020304" pitchFamily="18" charset="0"/>
                  <a:cs typeface="Shruti" panose="020B0502040204020203" pitchFamily="34" charset="0"/>
                </a:rPr>
                <a:t>integer</a:t>
              </a:r>
              <a:endParaRPr lang="en-US" sz="1200" dirty="0">
                <a:solidFill>
                  <a:schemeClr val="bg1"/>
                </a:solidFill>
                <a:effectLst/>
                <a:latin typeface="Roboto Condensed (Body)"/>
                <a:ea typeface="Times New Roman" panose="02020603050405020304" pitchFamily="18" charset="0"/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33831"/>
              </p:ext>
            </p:extLst>
          </p:nvPr>
        </p:nvGraphicFramePr>
        <p:xfrm>
          <a:off x="3090746" y="2408431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63345" y="4937500"/>
            <a:ext cx="2132205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+mj-lt"/>
              </a:rPr>
              <a:t>float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</a:t>
            </a:r>
            <a:r>
              <a:rPr lang="en-US" sz="2000" b="1" dirty="0" err="1">
                <a:solidFill>
                  <a:srgbClr val="D4D4D4"/>
                </a:solidFill>
                <a:latin typeface="+mj-lt"/>
              </a:rPr>
              <a:t>avg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[</a:t>
            </a:r>
            <a:r>
              <a:rPr lang="en-US" sz="2000" b="1" dirty="0">
                <a:solidFill>
                  <a:srgbClr val="B5CEA8"/>
                </a:solidFill>
                <a:latin typeface="+mj-lt"/>
              </a:rPr>
              <a:t>5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];</a:t>
            </a:r>
            <a:endParaRPr lang="en-US" sz="20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17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63346" y="4607641"/>
            <a:ext cx="174485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9A825"/>
                </a:solidFill>
              </a:rPr>
              <a:t>Float Array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702368" y="5385235"/>
            <a:ext cx="2933065" cy="763270"/>
            <a:chOff x="1253345" y="870256"/>
            <a:chExt cx="2933584" cy="763624"/>
          </a:xfrm>
        </p:grpSpPr>
        <p:cxnSp>
          <p:nvCxnSpPr>
            <p:cNvPr id="19" name="Straight Connector 18"/>
            <p:cNvCxnSpPr>
              <a:stCxn id="24" idx="1"/>
            </p:cNvCxnSpPr>
            <p:nvPr/>
          </p:nvCxnSpPr>
          <p:spPr>
            <a:xfrm flipH="1" flipV="1">
              <a:off x="1253345" y="870256"/>
              <a:ext cx="774640" cy="53502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1945276" y="870256"/>
              <a:ext cx="379504" cy="32135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4" idx="0"/>
            </p:cNvCxnSpPr>
            <p:nvPr/>
          </p:nvCxnSpPr>
          <p:spPr>
            <a:xfrm flipV="1">
              <a:off x="2713785" y="870256"/>
              <a:ext cx="0" cy="30642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087930" y="877582"/>
              <a:ext cx="394364" cy="31402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4" idx="3"/>
            </p:cNvCxnSpPr>
            <p:nvPr/>
          </p:nvCxnSpPr>
          <p:spPr>
            <a:xfrm flipV="1">
              <a:off x="3399585" y="870256"/>
              <a:ext cx="787344" cy="53502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027985" y="1176680"/>
              <a:ext cx="1371600" cy="457200"/>
            </a:xfrm>
            <a:prstGeom prst="rect">
              <a:avLst/>
            </a:prstGeom>
            <a:solidFill>
              <a:srgbClr val="37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kern="1200" dirty="0">
                  <a:solidFill>
                    <a:schemeClr val="bg1"/>
                  </a:solidFill>
                  <a:effectLst/>
                  <a:ea typeface="Times New Roman" panose="02020603050405020304" pitchFamily="18" charset="0"/>
                  <a:cs typeface="Shruti" panose="020B0502040204020203" pitchFamily="34" charset="0"/>
                </a:rPr>
                <a:t>float</a:t>
              </a:r>
              <a:endPara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597654"/>
              </p:ext>
            </p:extLst>
          </p:nvPr>
        </p:nvGraphicFramePr>
        <p:xfrm>
          <a:off x="3090746" y="4474034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6" name="Content Placeholder 2">
            <a:extLst>
              <a:ext uri="{FF2B5EF4-FFF2-40B4-BE49-F238E27FC236}">
                <a16:creationId xmlns:a16="http://schemas.microsoft.com/office/drawing/2014/main" xmlns="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586" y="1098788"/>
            <a:ext cx="4710056" cy="5220000"/>
          </a:xfrm>
        </p:spPr>
        <p:txBody>
          <a:bodyPr/>
          <a:lstStyle/>
          <a:p>
            <a:pPr algn="just"/>
            <a:r>
              <a:rPr lang="en-US" dirty="0"/>
              <a:t>By default array index starts with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just"/>
            <a:r>
              <a:rPr lang="en-US" dirty="0"/>
              <a:t>If we declare an array of size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then its index ranges from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 to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cs typeface="Consolas" panose="020B0609020204030204" pitchFamily="49" charset="0"/>
              </a:rPr>
              <a:t>First element will be store at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mark[0]</a:t>
            </a:r>
            <a:r>
              <a:rPr lang="en-US" dirty="0">
                <a:cs typeface="Consolas" panose="020B0609020204030204" pitchFamily="49" charset="0"/>
              </a:rPr>
              <a:t> and last element will be stored at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mark[4]</a:t>
            </a:r>
            <a:r>
              <a:rPr lang="en-US" dirty="0">
                <a:cs typeface="Consolas" panose="020B0609020204030204" pitchFamily="49" charset="0"/>
              </a:rPr>
              <a:t> not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mark[5]</a:t>
            </a:r>
            <a:r>
              <a:rPr lang="en-US" dirty="0">
                <a:cs typeface="Consolas" panose="020B0609020204030204" pitchFamily="49" charset="0"/>
              </a:rPr>
              <a:t>.</a:t>
            </a:r>
          </a:p>
          <a:p>
            <a:pPr algn="just"/>
            <a:r>
              <a:rPr lang="en-US" dirty="0">
                <a:cs typeface="Consolas" panose="020B0609020204030204" pitchFamily="49" charset="0"/>
              </a:rPr>
              <a:t>Like integer and float array we can declare array of type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cs typeface="Consolas" panose="020B0609020204030204" pitchFamily="49" charset="0"/>
              </a:rPr>
              <a:t>.</a:t>
            </a:r>
          </a:p>
          <a:p>
            <a:pPr algn="just"/>
            <a:endParaRPr lang="en-US" dirty="0">
              <a:cs typeface="Consolas" panose="020B0609020204030204" pitchFamily="49" charset="0"/>
            </a:endParaRPr>
          </a:p>
          <a:p>
            <a:pPr algn="just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Initialing and Accessing an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363346" y="1572235"/>
            <a:ext cx="749276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int mark=90;     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//variable mark is initialized with value 90</a:t>
            </a:r>
          </a:p>
          <a:p>
            <a:r>
              <a:rPr lang="en-US" sz="2000" b="1" dirty="0">
                <a:latin typeface="+mj-lt"/>
              </a:rPr>
              <a:t>printf("%d",mark); 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//mark value printed</a:t>
            </a:r>
            <a:endParaRPr lang="en-US" sz="2000" b="1" dirty="0">
              <a:solidFill>
                <a:srgbClr val="00B050"/>
              </a:solidFill>
              <a:effectLst/>
              <a:latin typeface="+mj-lt"/>
            </a:endParaRPr>
          </a:p>
        </p:txBody>
      </p:sp>
      <p:sp>
        <p:nvSpPr>
          <p:cNvPr id="5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63346" y="1209983"/>
            <a:ext cx="6114727" cy="36576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just"/>
            <a:r>
              <a:rPr lang="en-IN" sz="2000" dirty="0">
                <a:solidFill>
                  <a:srgbClr val="F9A825"/>
                </a:solidFill>
              </a:rPr>
              <a:t>Declaring, initializing and accessing single integer variable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345" y="2963506"/>
            <a:ext cx="7892013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int mark[5]={85,75,76,55,45};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 //mark is initialized with 5 values</a:t>
            </a:r>
          </a:p>
          <a:p>
            <a:r>
              <a:rPr lang="en-US" sz="2000" b="1" dirty="0">
                <a:latin typeface="+mj-lt"/>
              </a:rPr>
              <a:t>printf("%d",mark[0]);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 //prints 85</a:t>
            </a:r>
          </a:p>
          <a:p>
            <a:r>
              <a:rPr lang="en-US" sz="2000" b="1" dirty="0">
                <a:latin typeface="+mj-lt"/>
              </a:rPr>
              <a:t>printf("%d",mark[1]); 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//prints 75</a:t>
            </a:r>
          </a:p>
          <a:p>
            <a:r>
              <a:rPr lang="en-US" sz="2000" b="1" dirty="0">
                <a:latin typeface="+mj-lt"/>
              </a:rPr>
              <a:t>printf("%d",mark[2]);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 //prints 65</a:t>
            </a:r>
          </a:p>
          <a:p>
            <a:r>
              <a:rPr lang="en-US" sz="2000" b="1" dirty="0">
                <a:latin typeface="+mj-lt"/>
              </a:rPr>
              <a:t>printf("%d",mark[3]); 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//prints 55</a:t>
            </a:r>
          </a:p>
          <a:p>
            <a:r>
              <a:rPr lang="en-US" sz="2000" b="1" dirty="0">
                <a:latin typeface="+mj-lt"/>
              </a:rPr>
              <a:t>printf("%d",mark[4]); 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//prints 45</a:t>
            </a:r>
            <a:endParaRPr lang="en-US" sz="2000" b="1" dirty="0">
              <a:solidFill>
                <a:srgbClr val="00B050"/>
              </a:solidFill>
              <a:effectLst/>
              <a:latin typeface="+mj-lt"/>
            </a:endParaRP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63346" y="2601254"/>
            <a:ext cx="6114727" cy="36576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just"/>
            <a:r>
              <a:rPr lang="en-IN" sz="2000" dirty="0">
                <a:solidFill>
                  <a:srgbClr val="F9A825"/>
                </a:solidFill>
              </a:rPr>
              <a:t>Declaring, initializing and accessing integer array variable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049775"/>
              </p:ext>
            </p:extLst>
          </p:nvPr>
        </p:nvGraphicFramePr>
        <p:xfrm>
          <a:off x="4038600" y="5201031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871300" y="5675091"/>
            <a:ext cx="9685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+mj-lt"/>
              </a:rPr>
              <a:t>mark[5]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873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Read(Scan) Array Elements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831523" y="1190665"/>
            <a:ext cx="5449203" cy="5355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mark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mark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mark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mark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mark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mark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mark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mark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mark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mark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mark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31530" y="1190664"/>
            <a:ext cx="499993" cy="5355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18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19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331530" y="861481"/>
            <a:ext cx="305844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rgbClr val="F9A825"/>
                </a:solidFill>
              </a:rPr>
              <a:t>Reading array without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7102226" y="1190664"/>
            <a:ext cx="4777100" cy="36933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mark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],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;i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;i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mark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;i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;i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mark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6602232" y="1190664"/>
            <a:ext cx="499993" cy="3693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6600131" y="861481"/>
            <a:ext cx="305844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rgbClr val="F9A825"/>
                </a:solidFill>
              </a:rPr>
              <a:t>Reading array using loop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024701"/>
              </p:ext>
            </p:extLst>
          </p:nvPr>
        </p:nvGraphicFramePr>
        <p:xfrm>
          <a:off x="7601172" y="4911293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456681" y="5425583"/>
            <a:ext cx="9685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+mj-lt"/>
              </a:rPr>
              <a:t>mark[5]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726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WAP to count number of positive or negative from an array of 10 numbers.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813556" y="1297351"/>
            <a:ext cx="6082543" cy="50783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],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i,pos,neg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pos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neg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;i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;i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  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  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;i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;i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   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pos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pos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   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neg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neg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  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"Positive=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,Negative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pos,neg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13563" y="1297351"/>
            <a:ext cx="499993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313563" y="9681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634704" y="1297351"/>
            <a:ext cx="3996771" cy="31393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element=1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element=2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element=3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element=4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element=5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element=-1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element=-2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element=3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element=4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element=5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Positive=8,Negative=2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634704" y="9681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0047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</TotalTime>
  <Words>2899</Words>
  <Application>Microsoft Office PowerPoint</Application>
  <PresentationFormat>Widescreen</PresentationFormat>
  <Paragraphs>1081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Wingdings 3</vt:lpstr>
      <vt:lpstr>Roboto Condensed (Body)</vt:lpstr>
      <vt:lpstr>Roboto Condensed Light</vt:lpstr>
      <vt:lpstr>Shruti</vt:lpstr>
      <vt:lpstr>Consolas</vt:lpstr>
      <vt:lpstr>Calibri</vt:lpstr>
      <vt:lpstr>Segoe UI Black</vt:lpstr>
      <vt:lpstr>Times New Roman</vt:lpstr>
      <vt:lpstr>Wingdings</vt:lpstr>
      <vt:lpstr>Wingdings 2</vt:lpstr>
      <vt:lpstr>Roboto Condensed</vt:lpstr>
      <vt:lpstr>Arial</vt:lpstr>
      <vt:lpstr>Office Theme</vt:lpstr>
      <vt:lpstr>Unit-3  Arrays, String &amp; Pointer</vt:lpstr>
      <vt:lpstr>PowerPoint Presentation</vt:lpstr>
      <vt:lpstr>Array</vt:lpstr>
      <vt:lpstr>Need of Array Variable</vt:lpstr>
      <vt:lpstr>Definition: Array</vt:lpstr>
      <vt:lpstr>Declaring an array</vt:lpstr>
      <vt:lpstr>Initialing and Accessing an Array</vt:lpstr>
      <vt:lpstr>Read(Scan) Array Elements</vt:lpstr>
      <vt:lpstr>WAP to count number of positive or negative from an array of 10 numbers.</vt:lpstr>
      <vt:lpstr>WAP to read n numbers in an array and print them in reverse order.</vt:lpstr>
      <vt:lpstr>Practice Programs</vt:lpstr>
      <vt:lpstr>Multi-dimensional Array </vt:lpstr>
      <vt:lpstr>Declaring 2 Dimensional Array</vt:lpstr>
      <vt:lpstr>Initialing and Accessing a 2D Array: Example-1</vt:lpstr>
      <vt:lpstr>Read(Scan) 2D Array Elements</vt:lpstr>
      <vt:lpstr>WAP to count number of positive, negative and zero from 3 X 3 matrix</vt:lpstr>
      <vt:lpstr>Practice Programs</vt:lpstr>
      <vt:lpstr>String (Character Array)</vt:lpstr>
      <vt:lpstr>Definition: String</vt:lpstr>
      <vt:lpstr>Declaring &amp; Initializing String</vt:lpstr>
      <vt:lpstr>Read String: scanf()</vt:lpstr>
      <vt:lpstr>Read String: gets()</vt:lpstr>
      <vt:lpstr>String handling function</vt:lpstr>
      <vt:lpstr>String Handling Functions : strlen()</vt:lpstr>
      <vt:lpstr>String Handling Functions: strcmp()</vt:lpstr>
      <vt:lpstr>String Handling Functions</vt:lpstr>
      <vt:lpstr>String Handling Functions (Cont…)</vt:lpstr>
      <vt:lpstr>String Handling Functions (Cont…)</vt:lpstr>
      <vt:lpstr>Pointer</vt:lpstr>
      <vt:lpstr>What is Pointer?</vt:lpstr>
      <vt:lpstr>Declaration &amp; Initialization of Pointer</vt:lpstr>
      <vt:lpstr>Why use Pointer?</vt:lpstr>
      <vt:lpstr>Pointer to Pointer – Double Pointer</vt:lpstr>
      <vt:lpstr>WAP to print variable, address of pointer variable and double pointer variable. </vt:lpstr>
      <vt:lpstr>Relation between Array &amp; Pointer</vt:lpstr>
      <vt:lpstr>Relation between Array &amp; Pointer – Cont.</vt:lpstr>
      <vt:lpstr>Array of Pointers</vt:lpstr>
      <vt:lpstr>Array of Pointer – Cont.</vt:lpstr>
      <vt:lpstr>WAP to swap value of two variables using pointer / call by reference.</vt:lpstr>
      <vt:lpstr>Pointer and Function</vt:lpstr>
      <vt:lpstr>Call by Value</vt:lpstr>
      <vt:lpstr>Call by Reference / Address</vt:lpstr>
      <vt:lpstr>Pointer to Function</vt:lpstr>
      <vt:lpstr>Write a program to sum of two numbers using pointer to function.</vt:lpstr>
      <vt:lpstr>Practice Programs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K.Raj</cp:lastModifiedBy>
  <cp:revision>471</cp:revision>
  <dcterms:created xsi:type="dcterms:W3CDTF">2020-05-01T05:09:15Z</dcterms:created>
  <dcterms:modified xsi:type="dcterms:W3CDTF">2023-10-09T05:35:32Z</dcterms:modified>
</cp:coreProperties>
</file>