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3" r:id="rId2"/>
    <p:sldId id="372" r:id="rId3"/>
    <p:sldId id="373" r:id="rId4"/>
    <p:sldId id="345" r:id="rId5"/>
    <p:sldId id="374" r:id="rId6"/>
    <p:sldId id="346" r:id="rId7"/>
    <p:sldId id="347" r:id="rId8"/>
    <p:sldId id="348" r:id="rId9"/>
    <p:sldId id="349" r:id="rId10"/>
    <p:sldId id="350" r:id="rId11"/>
    <p:sldId id="375" r:id="rId12"/>
    <p:sldId id="351" r:id="rId13"/>
    <p:sldId id="376" r:id="rId14"/>
    <p:sldId id="352" r:id="rId15"/>
    <p:sldId id="353" r:id="rId16"/>
    <p:sldId id="354" r:id="rId17"/>
    <p:sldId id="355" r:id="rId18"/>
    <p:sldId id="356" r:id="rId19"/>
    <p:sldId id="377" r:id="rId20"/>
    <p:sldId id="357" r:id="rId21"/>
    <p:sldId id="358" r:id="rId22"/>
    <p:sldId id="378" r:id="rId23"/>
    <p:sldId id="359" r:id="rId24"/>
    <p:sldId id="360" r:id="rId25"/>
    <p:sldId id="379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44" r:id="rId38"/>
  </p:sldIdLst>
  <p:sldSz cx="12192000" cy="6858000"/>
  <p:notesSz cx="6858000" cy="9144000"/>
  <p:embeddedFontLst>
    <p:embeddedFont>
      <p:font typeface="Roboto Condensed Light" pitchFamily="2" charset="0"/>
      <p:regular r:id="rId41"/>
    </p:embeddedFont>
    <p:embeddedFont>
      <p:font typeface="Wingdings 3" panose="05040102010807070707" pitchFamily="18" charset="2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Roboto Condensed" pitchFamily="2" charset="0"/>
      <p:regular r:id="rId51"/>
      <p:bold r:id="rId52"/>
      <p:italic r:id="rId53"/>
      <p:boldItalic r:id="rId54"/>
    </p:embeddedFont>
    <p:embeddedFont>
      <p:font typeface="Wingdings 2" panose="05020102010507070707" pitchFamily="18" charset="2"/>
      <p:regular r:id="rId55"/>
    </p:embeddedFont>
    <p:embeddedFont>
      <p:font typeface="Segoe UI Black" panose="020B0A02040204020203" pitchFamily="34" charset="0"/>
      <p:bold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3B0tHj8cR74g+NnhacK0w==" hashData="sg4b2JK3wiKSe+0EUw0gMkx8SWWUwX21lnXb4y/ODl42OBxewq9GEGwuQo3sek1ghj2JkVqYExc6p41pGpHhD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Darshan</a:t>
            </a:r>
            <a:r>
              <a:rPr lang="en-US" sz="1600" dirty="0" smtClean="0"/>
              <a:t> Institute of Engineering &amp; Technology, 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Vishal.kansagara@darshan.ac.in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Prof. Vishal </a:t>
            </a:r>
            <a:r>
              <a:rPr lang="en-US" dirty="0" err="1" smtClean="0"/>
              <a:t>Kansagara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add two number using add(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88324" y="1306972"/>
            <a:ext cx="6367912" cy="341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function declaration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function call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function definition 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"Addition is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88332" y="1305872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502886" y="1319940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Addition is = 11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88332" y="9688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502886" y="99075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825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Actual &amp; formal arguments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 parameters and Formal parameters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45" y="879848"/>
            <a:ext cx="11525688" cy="2613896"/>
          </a:xfrm>
        </p:spPr>
        <p:txBody>
          <a:bodyPr/>
          <a:lstStyle/>
          <a:p>
            <a:r>
              <a:rPr lang="en-US" dirty="0"/>
              <a:t>Values that are passed to the called function from the main function are known as </a:t>
            </a:r>
            <a:r>
              <a:rPr lang="en-US" dirty="0">
                <a:solidFill>
                  <a:srgbClr val="C00000"/>
                </a:solidFill>
              </a:rPr>
              <a:t>Actual</a:t>
            </a:r>
            <a:r>
              <a:rPr lang="en-US" dirty="0"/>
              <a:t>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US" dirty="0"/>
              <a:t>The variables declared in the function prototype or definition are known as </a:t>
            </a:r>
            <a:r>
              <a:rPr lang="en-US" dirty="0">
                <a:solidFill>
                  <a:srgbClr val="C00000"/>
                </a:solidFill>
              </a:rPr>
              <a:t>Formal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IN" dirty="0"/>
              <a:t>When a method is called, the </a:t>
            </a:r>
            <a:r>
              <a:rPr lang="en-IN" dirty="0">
                <a:solidFill>
                  <a:srgbClr val="C00000"/>
                </a:solidFill>
              </a:rPr>
              <a:t>formal</a:t>
            </a:r>
            <a:r>
              <a:rPr lang="en-IN" dirty="0"/>
              <a:t> parameter is temporarily "bound" to the </a:t>
            </a:r>
            <a:r>
              <a:rPr lang="en-IN" dirty="0">
                <a:solidFill>
                  <a:srgbClr val="C00000"/>
                </a:solidFill>
              </a:rPr>
              <a:t>actual </a:t>
            </a:r>
            <a:r>
              <a:rPr lang="en-IN" dirty="0"/>
              <a:t>parameter.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F9267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Return statement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function is returning a value to calling function, it needs to use the keyword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return</a:t>
            </a:r>
            <a:r>
              <a:rPr lang="en-US" b="1" dirty="0"/>
              <a:t>.</a:t>
            </a:r>
          </a:p>
          <a:p>
            <a:r>
              <a:rPr lang="en-US" dirty="0"/>
              <a:t>The called function can only return one value per call.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906680" y="2984977"/>
            <a:ext cx="3011913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return;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Or</a:t>
            </a:r>
          </a:p>
          <a:p>
            <a:pPr algn="ctr"/>
            <a:endParaRPr lang="en-IN" b="1" dirty="0">
              <a:solidFill>
                <a:srgbClr val="569CD6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(expression</a:t>
            </a:r>
            <a:r>
              <a:rPr lang="en-IN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5D1B0382-E133-8B49-8895-F54F84B077B7}"/>
              </a:ext>
            </a:extLst>
          </p:cNvPr>
          <p:cNvSpPr/>
          <p:nvPr/>
        </p:nvSpPr>
        <p:spPr>
          <a:xfrm>
            <a:off x="3906680" y="265579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2297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maximum number from two number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788135" cy="424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maxvalue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maxvalue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"Max value is :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maxvalue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return a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return b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87095" y="1331859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529885" y="1301053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Max value is : 200 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529885" y="97186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7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calculate the Power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26961" y="1181415"/>
            <a:ext cx="6212519" cy="50167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power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pow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"Enter any number : 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"Enter power of number : 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pow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power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pow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</a:t>
            </a:r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's power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pow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power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){ 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endParaRPr lang="en-IN" sz="16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  <a:endParaRPr lang="en-IN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2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26968" y="118141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any number : 5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 power of number : 3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5's power 3 = 125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26969" y="85223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291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424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IN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 the number :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f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"factorial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IN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for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fact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0708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the number :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factorial = 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41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Number is Prime or not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78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checkPrime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prime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"Enter the number :"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prime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checkPrime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prime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"The number 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is a prime number.</a:t>
            </a:r>
            <a:r>
              <a:rPr lang="en-IN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sz="16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"The number 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is not a prime number.</a:t>
            </a:r>
            <a:r>
              <a:rPr lang="en-IN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877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93755" y="5693285"/>
            <a:ext cx="477145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the number :7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 number 7 is a prime number.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93755" y="536410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3046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checkPrime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	{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else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3A443D-2347-6F4D-AF48-E6E5E6319036}"/>
              </a:ext>
            </a:extLst>
          </p:cNvPr>
          <p:cNvSpPr/>
          <p:nvPr/>
        </p:nvSpPr>
        <p:spPr>
          <a:xfrm>
            <a:off x="6317448" y="1317562"/>
            <a:ext cx="499993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ED9EB04-CA0D-1047-9A1D-E91E089D1028}"/>
              </a:ext>
            </a:extLst>
          </p:cNvPr>
          <p:cNvSpPr/>
          <p:nvPr/>
        </p:nvSpPr>
        <p:spPr>
          <a:xfrm>
            <a:off x="6317448" y="994650"/>
            <a:ext cx="1658934" cy="3369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19103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Categories of function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90078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Types of function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Actual parameters and formal parameters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Return statement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Category of function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Advantages of function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Recursion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D51281-2E58-BC4B-9243-038AD66C9D6C}"/>
              </a:ext>
            </a:extLst>
          </p:cNvPr>
          <p:cNvSpPr/>
          <p:nvPr/>
        </p:nvSpPr>
        <p:spPr>
          <a:xfrm>
            <a:off x="198305" y="1178494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(1)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 Function 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with no argument and but no return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F93798-EF53-FA46-8C93-7CD3B31EFEE6}"/>
              </a:ext>
            </a:extLst>
          </p:cNvPr>
          <p:cNvSpPr/>
          <p:nvPr/>
        </p:nvSpPr>
        <p:spPr>
          <a:xfrm>
            <a:off x="198305" y="3864773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(2)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no argument and returns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0F5EB3-4CAC-794F-A73B-2F599346F355}"/>
              </a:ext>
            </a:extLst>
          </p:cNvPr>
          <p:cNvSpPr/>
          <p:nvPr/>
        </p:nvSpPr>
        <p:spPr>
          <a:xfrm>
            <a:off x="3331050" y="1839310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7A53A6-917A-F44A-9E36-DE566F448C03}"/>
              </a:ext>
            </a:extLst>
          </p:cNvPr>
          <p:cNvSpPr/>
          <p:nvPr/>
        </p:nvSpPr>
        <p:spPr>
          <a:xfrm>
            <a:off x="6522384" y="1838072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lvl="0"/>
            <a:r>
              <a:rPr lang="en-IN" b="1" kern="0" dirty="0">
                <a:solidFill>
                  <a:schemeClr val="bg1"/>
                </a:solidFill>
                <a:latin typeface="+mj-lt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E489286-2B5D-674B-BD3D-18BB5B3527EA}"/>
              </a:ext>
            </a:extLst>
          </p:cNvPr>
          <p:cNvCxnSpPr/>
          <p:nvPr/>
        </p:nvCxnSpPr>
        <p:spPr>
          <a:xfrm>
            <a:off x="5150424" y="2235354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F6C5C2-AE53-C343-9144-410272FD346C}"/>
              </a:ext>
            </a:extLst>
          </p:cNvPr>
          <p:cNvSpPr txBox="1"/>
          <p:nvPr/>
        </p:nvSpPr>
        <p:spPr>
          <a:xfrm>
            <a:off x="5339318" y="159062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73E36BF-EA40-784F-A05F-B7F976DFE5F2}"/>
              </a:ext>
            </a:extLst>
          </p:cNvPr>
          <p:cNvCxnSpPr/>
          <p:nvPr/>
        </p:nvCxnSpPr>
        <p:spPr>
          <a:xfrm flipH="1">
            <a:off x="5150424" y="3243466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197D96-37B3-C74F-9DAA-EC9414810DB8}"/>
              </a:ext>
            </a:extLst>
          </p:cNvPr>
          <p:cNvSpPr txBox="1"/>
          <p:nvPr/>
        </p:nvSpPr>
        <p:spPr>
          <a:xfrm>
            <a:off x="5246592" y="2547351"/>
            <a:ext cx="11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4740D3-1140-FC4C-8DC3-623ABA9CAE54}"/>
              </a:ext>
            </a:extLst>
          </p:cNvPr>
          <p:cNvSpPr/>
          <p:nvPr/>
        </p:nvSpPr>
        <p:spPr>
          <a:xfrm>
            <a:off x="3331050" y="449866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r>
              <a:rPr lang="en-IN" b="1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a = fun1()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456DAF-07DC-FA48-BD6C-5B9D1D6C08FD}"/>
              </a:ext>
            </a:extLst>
          </p:cNvPr>
          <p:cNvSpPr/>
          <p:nvPr/>
        </p:nvSpPr>
        <p:spPr>
          <a:xfrm>
            <a:off x="6522384" y="4497428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fun1(void)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noProof="0" dirty="0">
                <a:solidFill>
                  <a:schemeClr val="bg1"/>
                </a:solidFill>
                <a:latin typeface="+mj-lt"/>
              </a:rPr>
              <a:t>  </a:t>
            </a:r>
            <a:r>
              <a:rPr lang="en-IN" b="1" kern="0" noProof="0" dirty="0">
                <a:solidFill>
                  <a:srgbClr val="569CD6"/>
                </a:solidFill>
                <a:latin typeface="+mj-lt"/>
              </a:rPr>
              <a:t>return</a:t>
            </a:r>
            <a:r>
              <a:rPr lang="en-IN" b="1" kern="0" noProof="0" dirty="0">
                <a:solidFill>
                  <a:schemeClr val="bg1"/>
                </a:solidFill>
                <a:latin typeface="+mj-lt"/>
              </a:rPr>
              <a:t> b;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CBB95D5-9E46-DC46-9808-C8E637B88A8E}"/>
              </a:ext>
            </a:extLst>
          </p:cNvPr>
          <p:cNvCxnSpPr/>
          <p:nvPr/>
        </p:nvCxnSpPr>
        <p:spPr>
          <a:xfrm>
            <a:off x="5150424" y="489471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C04A55-9A0E-2048-AA50-48BBCD4E0D86}"/>
              </a:ext>
            </a:extLst>
          </p:cNvPr>
          <p:cNvSpPr txBox="1"/>
          <p:nvPr/>
        </p:nvSpPr>
        <p:spPr>
          <a:xfrm>
            <a:off x="5339318" y="42499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5CE5B4-2D21-1C48-AF86-7268D9151668}"/>
              </a:ext>
            </a:extLst>
          </p:cNvPr>
          <p:cNvCxnSpPr/>
          <p:nvPr/>
        </p:nvCxnSpPr>
        <p:spPr>
          <a:xfrm flipH="1">
            <a:off x="5150424" y="590282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4FD5B3-4ECF-6444-8AD7-52E8DD0D0F7E}"/>
              </a:ext>
            </a:extLst>
          </p:cNvPr>
          <p:cNvSpPr txBox="1"/>
          <p:nvPr/>
        </p:nvSpPr>
        <p:spPr>
          <a:xfrm>
            <a:off x="5242527" y="5256491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223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 animBg="1"/>
      <p:bldP spid="9" grpId="0"/>
      <p:bldP spid="11" grpId="0"/>
      <p:bldP spid="12" grpId="0" animBg="1"/>
      <p:bldP spid="13" grpId="0" animBg="1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D51281-2E58-BC4B-9243-038AD66C9D6C}"/>
              </a:ext>
            </a:extLst>
          </p:cNvPr>
          <p:cNvSpPr/>
          <p:nvPr/>
        </p:nvSpPr>
        <p:spPr>
          <a:xfrm>
            <a:off x="201976" y="3870680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(4)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argument and returns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F93798-EF53-FA46-8C93-7CD3B31EFEE6}"/>
              </a:ext>
            </a:extLst>
          </p:cNvPr>
          <p:cNvSpPr/>
          <p:nvPr/>
        </p:nvSpPr>
        <p:spPr>
          <a:xfrm>
            <a:off x="201976" y="1189423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(3)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argument and but no return value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0F5EB3-4CAC-794F-A73B-2F599346F355}"/>
              </a:ext>
            </a:extLst>
          </p:cNvPr>
          <p:cNvSpPr/>
          <p:nvPr/>
        </p:nvSpPr>
        <p:spPr>
          <a:xfrm>
            <a:off x="3320033" y="4505393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b =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7A53A6-917A-F44A-9E36-DE566F448C03}"/>
              </a:ext>
            </a:extLst>
          </p:cNvPr>
          <p:cNvSpPr/>
          <p:nvPr/>
        </p:nvSpPr>
        <p:spPr>
          <a:xfrm>
            <a:off x="6511367" y="4504155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return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E489286-2B5D-674B-BD3D-18BB5B3527EA}"/>
              </a:ext>
            </a:extLst>
          </p:cNvPr>
          <p:cNvCxnSpPr/>
          <p:nvPr/>
        </p:nvCxnSpPr>
        <p:spPr>
          <a:xfrm>
            <a:off x="5139407" y="4901437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F6C5C2-AE53-C343-9144-410272FD346C}"/>
              </a:ext>
            </a:extLst>
          </p:cNvPr>
          <p:cNvSpPr txBox="1"/>
          <p:nvPr/>
        </p:nvSpPr>
        <p:spPr>
          <a:xfrm>
            <a:off x="5328301" y="425670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73E36BF-EA40-784F-A05F-B7F976DFE5F2}"/>
              </a:ext>
            </a:extLst>
          </p:cNvPr>
          <p:cNvCxnSpPr/>
          <p:nvPr/>
        </p:nvCxnSpPr>
        <p:spPr>
          <a:xfrm flipH="1">
            <a:off x="5139407" y="5909549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197D96-37B3-C74F-9DAA-EC9414810DB8}"/>
              </a:ext>
            </a:extLst>
          </p:cNvPr>
          <p:cNvSpPr txBox="1"/>
          <p:nvPr/>
        </p:nvSpPr>
        <p:spPr>
          <a:xfrm>
            <a:off x="5295239" y="524248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4740D3-1140-FC4C-8DC3-623ABA9CAE54}"/>
              </a:ext>
            </a:extLst>
          </p:cNvPr>
          <p:cNvSpPr/>
          <p:nvPr/>
        </p:nvSpPr>
        <p:spPr>
          <a:xfrm>
            <a:off x="3286971" y="186450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456DAF-07DC-FA48-BD6C-5B9D1D6C08FD}"/>
              </a:ext>
            </a:extLst>
          </p:cNvPr>
          <p:cNvSpPr/>
          <p:nvPr/>
        </p:nvSpPr>
        <p:spPr>
          <a:xfrm>
            <a:off x="6478305" y="1863268"/>
            <a:ext cx="2236026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fun1(int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chemeClr val="bg1"/>
                </a:solidFill>
                <a:latin typeface="+mj-lt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CBB95D5-9E46-DC46-9808-C8E637B88A8E}"/>
              </a:ext>
            </a:extLst>
          </p:cNvPr>
          <p:cNvCxnSpPr/>
          <p:nvPr/>
        </p:nvCxnSpPr>
        <p:spPr>
          <a:xfrm>
            <a:off x="5106345" y="226055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C04A55-9A0E-2048-AA50-48BBCD4E0D86}"/>
              </a:ext>
            </a:extLst>
          </p:cNvPr>
          <p:cNvSpPr txBox="1"/>
          <p:nvPr/>
        </p:nvSpPr>
        <p:spPr>
          <a:xfrm>
            <a:off x="5295239" y="161581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5CE5B4-2D21-1C48-AF86-7268D9151668}"/>
              </a:ext>
            </a:extLst>
          </p:cNvPr>
          <p:cNvCxnSpPr/>
          <p:nvPr/>
        </p:nvCxnSpPr>
        <p:spPr>
          <a:xfrm flipH="1">
            <a:off x="5106345" y="326866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4FD5B3-4ECF-6444-8AD7-52E8DD0D0F7E}"/>
              </a:ext>
            </a:extLst>
          </p:cNvPr>
          <p:cNvSpPr txBox="1"/>
          <p:nvPr/>
        </p:nvSpPr>
        <p:spPr>
          <a:xfrm>
            <a:off x="5167321" y="2582116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24508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7" grpId="0" animBg="1"/>
      <p:bldP spid="9" grpId="0"/>
      <p:bldP spid="11" grpId="0"/>
      <p:bldP spid="12" grpId="0" animBg="1"/>
      <p:bldP spid="13" grpId="0" animBg="1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Advantages of function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we can avoid rewriting the same logic or code again and again in a program.</a:t>
            </a:r>
          </a:p>
          <a:p>
            <a:r>
              <a:rPr lang="en-US" dirty="0"/>
              <a:t>We can track or understand large program easily when it is divide into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It provides reusability.</a:t>
            </a:r>
          </a:p>
          <a:p>
            <a:r>
              <a:rPr lang="en-IN" dirty="0"/>
              <a:t>It help in testing and debugging because it can be tested for errors individually in the easiest way.</a:t>
            </a:r>
          </a:p>
          <a:p>
            <a:r>
              <a:rPr lang="en-IN" dirty="0"/>
              <a:t>Reduction in size of program due to code of a </a:t>
            </a:r>
            <a:r>
              <a:rPr lang="en-IN" dirty="0">
                <a:solidFill>
                  <a:srgbClr val="C00000"/>
                </a:solidFill>
              </a:rPr>
              <a:t>function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can be used again and again, by calling it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6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WAP to count simple interest using function.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defines a function to add first </a:t>
            </a:r>
            <a:r>
              <a:rPr lang="en-US" i="1" dirty="0"/>
              <a:t>n</a:t>
            </a:r>
            <a:r>
              <a:rPr lang="en-US" dirty="0"/>
              <a:t> numbers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using global variable, static variable.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will scan a character string passed as an argument and convert all lowercase character into their uppercase equivalents.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Build a function to check number is prime or not. If number is prime then function return value 1 otherwise return 0.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calculate </a:t>
            </a:r>
            <a:r>
              <a:rPr lang="en-IN" dirty="0" err="1"/>
              <a:t>nCr</a:t>
            </a:r>
            <a:r>
              <a:rPr lang="en-IN" dirty="0"/>
              <a:t> using user defined function. </a:t>
            </a:r>
            <a:r>
              <a:rPr lang="en-IN" dirty="0" err="1"/>
              <a:t>nCr</a:t>
            </a:r>
            <a:r>
              <a:rPr lang="en-IN" dirty="0"/>
              <a:t> = n! / (r! * (n-r)!) 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Create a function to swap the values of two variables.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function which takes 2 numbers as parameters and returns the </a:t>
            </a:r>
            <a:r>
              <a:rPr lang="en-IN" dirty="0" err="1"/>
              <a:t>gcd</a:t>
            </a:r>
            <a:r>
              <a:rPr lang="en-IN" dirty="0"/>
              <a:t> of the 2 numbers. Call the function in main</a:t>
            </a:r>
            <a:r>
              <a:rPr lang="en-IN" dirty="0" smtClean="0"/>
              <a:t>().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532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Recursion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which calls itself is called </a:t>
            </a:r>
            <a:r>
              <a:rPr lang="en-US" dirty="0">
                <a:solidFill>
                  <a:srgbClr val="C00000"/>
                </a:solidFill>
              </a:rPr>
              <a:t>recursive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and such function calls are called </a:t>
            </a:r>
            <a:r>
              <a:rPr lang="en-US" dirty="0">
                <a:solidFill>
                  <a:srgbClr val="C00000"/>
                </a:solidFill>
              </a:rPr>
              <a:t>recursive calls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/>
              <a:t> cannot be applied to all problems, but it is more useful for the tasks that can be defined in terms of a similar subtask.</a:t>
            </a:r>
          </a:p>
          <a:p>
            <a:r>
              <a:rPr lang="en-US" dirty="0"/>
              <a:t>It is idea of representing problem a with smaller problems.</a:t>
            </a:r>
          </a:p>
          <a:p>
            <a:r>
              <a:rPr lang="en-US" dirty="0"/>
              <a:t>Any problem that can be solved </a:t>
            </a:r>
            <a:r>
              <a:rPr lang="en-US" dirty="0">
                <a:solidFill>
                  <a:srgbClr val="C00000"/>
                </a:solidFill>
              </a:rPr>
              <a:t>recursively</a:t>
            </a:r>
            <a:r>
              <a:rPr lang="en-US" dirty="0"/>
              <a:t> can be solved iteratively.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recursive</a:t>
            </a:r>
            <a:r>
              <a:rPr lang="en-US" dirty="0"/>
              <a:t> function call itself, the memory for called function allocated and different copy of the local variable is created for each function call.</a:t>
            </a:r>
          </a:p>
          <a:p>
            <a:r>
              <a:rPr lang="en-US" dirty="0"/>
              <a:t>Some of the problem best suitable for recursion are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 of Hanoi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Recursive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AA1456-0A57-974B-8C48-D39BCAA369FA}"/>
              </a:ext>
            </a:extLst>
          </p:cNvPr>
          <p:cNvSpPr/>
          <p:nvPr/>
        </p:nvSpPr>
        <p:spPr>
          <a:xfrm>
            <a:off x="436367" y="1520329"/>
            <a:ext cx="3441569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xmlns="" id="{363919B0-CF62-D147-A90A-850A789ADC89}"/>
              </a:ext>
            </a:extLst>
          </p:cNvPr>
          <p:cNvCxnSpPr>
            <a:cxnSpLocks/>
          </p:cNvCxnSpPr>
          <p:nvPr/>
        </p:nvCxnSpPr>
        <p:spPr>
          <a:xfrm>
            <a:off x="1936594" y="3350147"/>
            <a:ext cx="1941342" cy="956602"/>
          </a:xfrm>
          <a:prstGeom prst="bentConnector3">
            <a:avLst>
              <a:gd name="adj1" fmla="val 186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xmlns="" id="{6FB00E87-B9AC-964E-B53C-5AB960249D08}"/>
              </a:ext>
            </a:extLst>
          </p:cNvPr>
          <p:cNvCxnSpPr>
            <a:cxnSpLocks/>
          </p:cNvCxnSpPr>
          <p:nvPr/>
        </p:nvCxnSpPr>
        <p:spPr>
          <a:xfrm flipV="1">
            <a:off x="2157151" y="4489629"/>
            <a:ext cx="1720785" cy="815929"/>
          </a:xfrm>
          <a:prstGeom prst="bentConnector3">
            <a:avLst>
              <a:gd name="adj1" fmla="val 200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AB76C9-4C06-C549-907A-3FDDAF6306A4}"/>
              </a:ext>
            </a:extLst>
          </p:cNvPr>
          <p:cNvSpPr txBox="1"/>
          <p:nvPr/>
        </p:nvSpPr>
        <p:spPr>
          <a:xfrm>
            <a:off x="5922769" y="350528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Function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F25E05-7812-804D-9166-533B0E63FFF8}"/>
              </a:ext>
            </a:extLst>
          </p:cNvPr>
          <p:cNvSpPr txBox="1"/>
          <p:nvPr/>
        </p:nvSpPr>
        <p:spPr>
          <a:xfrm>
            <a:off x="5787140" y="4542383"/>
            <a:ext cx="13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libri"/>
              </a:rPr>
              <a:t>Recursive</a:t>
            </a:r>
            <a:r>
              <a:rPr lang="en-IN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IN" dirty="0">
                <a:latin typeface="Calibri"/>
              </a:rPr>
              <a:t>function call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B57296A6-476B-EA4D-9CBA-10AC5D37B2D9}"/>
              </a:ext>
            </a:extLst>
          </p:cNvPr>
          <p:cNvSpPr/>
          <p:nvPr/>
        </p:nvSpPr>
        <p:spPr>
          <a:xfrm>
            <a:off x="436367" y="119114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4928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rgbClr val="EA1E63"/>
                </a:solidFill>
              </a:rPr>
              <a:t> </a:t>
            </a:r>
            <a:r>
              <a:rPr lang="en-US" dirty="0"/>
              <a:t>function can go infinite like a loop. To avoid infinite running of recursive function, there are two properties that a recursive function must have.</a:t>
            </a:r>
          </a:p>
          <a:p>
            <a:r>
              <a:rPr lang="en-US" dirty="0">
                <a:solidFill>
                  <a:srgbClr val="C00000"/>
                </a:solidFill>
              </a:rPr>
              <a:t>Base Case or </a:t>
            </a:r>
            <a:r>
              <a:rPr lang="en-IN" dirty="0">
                <a:solidFill>
                  <a:srgbClr val="C00000"/>
                </a:solidFill>
              </a:rPr>
              <a:t>Base criteria </a:t>
            </a:r>
          </a:p>
          <a:p>
            <a:pPr lvl="1"/>
            <a:r>
              <a:rPr lang="en-US" dirty="0"/>
              <a:t>It allows the recursion algorithm to stop.</a:t>
            </a:r>
          </a:p>
          <a:p>
            <a:pPr lvl="1"/>
            <a:r>
              <a:rPr lang="en-US" dirty="0"/>
              <a:t>A base case is typically a problem that is small enough to solve directly.</a:t>
            </a:r>
          </a:p>
          <a:p>
            <a:r>
              <a:rPr lang="en-IN" dirty="0">
                <a:solidFill>
                  <a:srgbClr val="C00000"/>
                </a:solidFill>
              </a:rPr>
              <a:t>Progressive approach</a:t>
            </a:r>
          </a:p>
          <a:p>
            <a:pPr lvl="1"/>
            <a:r>
              <a:rPr lang="en-US" dirty="0"/>
              <a:t>A recursive algorithm must change its state in such a way that it moves forward to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6549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factorial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2845251"/>
          </a:xfrm>
        </p:spPr>
        <p:txBody>
          <a:bodyPr/>
          <a:lstStyle/>
          <a:p>
            <a:r>
              <a:rPr lang="en-US" dirty="0"/>
              <a:t>The factorial of a integer n, is product of</a:t>
            </a:r>
          </a:p>
          <a:p>
            <a:pPr lvl="1"/>
            <a:r>
              <a:rPr lang="en-US" dirty="0"/>
              <a:t>n * (n-1) * (n-2) *  …. * 1</a:t>
            </a:r>
          </a:p>
          <a:p>
            <a:r>
              <a:rPr lang="en-US" dirty="0"/>
              <a:t>Recursive definition of factorial</a:t>
            </a:r>
          </a:p>
          <a:p>
            <a:pPr lvl="1"/>
            <a:r>
              <a:rPr lang="en-US" dirty="0"/>
              <a:t>n! = n * (n-1)!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3! = 3 * 2 * 1</a:t>
            </a:r>
          </a:p>
          <a:p>
            <a:pPr lvl="2"/>
            <a:r>
              <a:rPr lang="en-US" dirty="0"/>
              <a:t>3! = 3 * (2 * 1)</a:t>
            </a:r>
          </a:p>
          <a:p>
            <a:pPr lvl="2"/>
            <a:r>
              <a:rPr lang="en-US" dirty="0"/>
              <a:t>3! = 3 * (2!) </a:t>
            </a:r>
          </a:p>
          <a:p>
            <a:pPr marL="0" indent="-87312">
              <a:buNone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8BA44C-333F-6A43-807A-87D8AA65139C}"/>
              </a:ext>
            </a:extLst>
          </p:cNvPr>
          <p:cNvSpPr/>
          <p:nvPr/>
        </p:nvSpPr>
        <p:spPr>
          <a:xfrm>
            <a:off x="6057364" y="1793782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33A64E2E-38C0-2F46-BD34-7588C3AF5596}"/>
              </a:ext>
            </a:extLst>
          </p:cNvPr>
          <p:cNvSpPr/>
          <p:nvPr/>
        </p:nvSpPr>
        <p:spPr>
          <a:xfrm>
            <a:off x="6782641" y="2696924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430D758A-F022-7A40-9825-BB6EC809E17C}"/>
              </a:ext>
            </a:extLst>
          </p:cNvPr>
          <p:cNvSpPr/>
          <p:nvPr/>
        </p:nvSpPr>
        <p:spPr>
          <a:xfrm>
            <a:off x="7495009" y="3600066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8B549C4-B8D1-654A-A58E-6664BA7686F3}"/>
              </a:ext>
            </a:extLst>
          </p:cNvPr>
          <p:cNvSpPr/>
          <p:nvPr/>
        </p:nvSpPr>
        <p:spPr>
          <a:xfrm>
            <a:off x="8234352" y="4503208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21E6220-916A-EB4B-9BDC-8390FB5C443F}"/>
              </a:ext>
            </a:extLst>
          </p:cNvPr>
          <p:cNvSpPr/>
          <p:nvPr/>
        </p:nvSpPr>
        <p:spPr>
          <a:xfrm>
            <a:off x="8977935" y="5406350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92293" y="2084121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3900" y="2986178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xmlns="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13626" y="3888235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xmlns="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69280" y="47708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7961" y="477087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xmlns="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78618" y="3846727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xmlns="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66250" y="293400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0973" y="2004042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7A8531-C696-D44B-87CA-E1BE62A2021F}"/>
              </a:ext>
            </a:extLst>
          </p:cNvPr>
          <p:cNvSpPr txBox="1"/>
          <p:nvPr/>
        </p:nvSpPr>
        <p:spPr>
          <a:xfrm>
            <a:off x="6057364" y="2291558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76E1DA-DD96-B14F-8096-6549F85CB7C5}"/>
              </a:ext>
            </a:extLst>
          </p:cNvPr>
          <p:cNvSpPr txBox="1"/>
          <p:nvPr/>
        </p:nvSpPr>
        <p:spPr>
          <a:xfrm>
            <a:off x="6839023" y="3230192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20800C-4379-EB46-936F-E7331D0D16E2}"/>
              </a:ext>
            </a:extLst>
          </p:cNvPr>
          <p:cNvSpPr txBox="1"/>
          <p:nvPr/>
        </p:nvSpPr>
        <p:spPr>
          <a:xfrm>
            <a:off x="7512791" y="4071702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6A8005-5EBD-3540-BDE3-F0B632FC099C}"/>
              </a:ext>
            </a:extLst>
          </p:cNvPr>
          <p:cNvSpPr txBox="1"/>
          <p:nvPr/>
        </p:nvSpPr>
        <p:spPr>
          <a:xfrm>
            <a:off x="8234352" y="5034650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EF427E-D52B-C942-B6B5-A9475D8432AA}"/>
              </a:ext>
            </a:extLst>
          </p:cNvPr>
          <p:cNvSpPr txBox="1"/>
          <p:nvPr/>
        </p:nvSpPr>
        <p:spPr>
          <a:xfrm>
            <a:off x="10230059" y="490126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B9708E3-38E4-9D44-AA01-F8F4843D0257}"/>
              </a:ext>
            </a:extLst>
          </p:cNvPr>
          <p:cNvSpPr txBox="1"/>
          <p:nvPr/>
        </p:nvSpPr>
        <p:spPr>
          <a:xfrm>
            <a:off x="9486602" y="393415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2 * 1 = 2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C5F466D-E31D-A341-A51E-FF6DB357A7B9}"/>
              </a:ext>
            </a:extLst>
          </p:cNvPr>
          <p:cNvSpPr txBox="1"/>
          <p:nvPr/>
        </p:nvSpPr>
        <p:spPr>
          <a:xfrm>
            <a:off x="8735260" y="3007298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3 * 2 = 6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57020A0-B635-404A-B28F-461B8C7FB44D}"/>
              </a:ext>
            </a:extLst>
          </p:cNvPr>
          <p:cNvSpPr txBox="1"/>
          <p:nvPr/>
        </p:nvSpPr>
        <p:spPr>
          <a:xfrm>
            <a:off x="7973959" y="213505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4 * 6 = 24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38AF85-B2AE-3842-9A79-0E211A8F235A}"/>
              </a:ext>
            </a:extLst>
          </p:cNvPr>
          <p:cNvSpPr txBox="1"/>
          <p:nvPr/>
        </p:nvSpPr>
        <p:spPr>
          <a:xfrm>
            <a:off x="7177016" y="1329053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/>
              </a:rPr>
              <a:t>Final Ans 5 *24 = 120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78FDDE-108D-D349-9F53-B37587B559D7}"/>
              </a:ext>
            </a:extLst>
          </p:cNvPr>
          <p:cNvSpPr txBox="1"/>
          <p:nvPr/>
        </p:nvSpPr>
        <p:spPr>
          <a:xfrm>
            <a:off x="10695013" y="2095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Function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given number using </a:t>
            </a:r>
            <a:r>
              <a:rPr lang="en-US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446389" cy="480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 the number: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"factorial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97949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the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number: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5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factorial = 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97949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6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 </a:t>
            </a:r>
            <a:r>
              <a:rPr lang="en-US" dirty="0"/>
              <a:t>Fibonacci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737034" cy="3695677"/>
          </a:xfrm>
        </p:spPr>
        <p:txBody>
          <a:bodyPr/>
          <a:lstStyle/>
          <a:p>
            <a:r>
              <a:rPr lang="en-US" dirty="0"/>
              <a:t>A series of numbers	, where next number is found by adding the two number before it.</a:t>
            </a:r>
          </a:p>
          <a:p>
            <a:r>
              <a:rPr lang="en-US" dirty="0"/>
              <a:t>Recursive definition of Fibonacci</a:t>
            </a:r>
          </a:p>
          <a:p>
            <a:pPr lvl="1"/>
            <a:r>
              <a:rPr lang="en-US" dirty="0"/>
              <a:t>Fib(0) =  0</a:t>
            </a:r>
          </a:p>
          <a:p>
            <a:pPr lvl="1"/>
            <a:r>
              <a:rPr lang="en-US" dirty="0"/>
              <a:t>Fib(1) = 1</a:t>
            </a:r>
          </a:p>
          <a:p>
            <a:pPr lvl="1"/>
            <a:r>
              <a:rPr lang="en-US" dirty="0"/>
              <a:t>Fib(n) = Fib(n-1) + Fib(n-2)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Fib(4) = Fib(3) + Fib(2)</a:t>
            </a:r>
          </a:p>
          <a:p>
            <a:pPr lvl="1"/>
            <a:r>
              <a:rPr lang="en-US" dirty="0"/>
              <a:t>Fib(4) = 3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80370C-1F39-6149-935A-C8E3D235F234}"/>
              </a:ext>
            </a:extLst>
          </p:cNvPr>
          <p:cNvSpPr txBox="1"/>
          <p:nvPr/>
        </p:nvSpPr>
        <p:spPr>
          <a:xfrm>
            <a:off x="7109087" y="1074618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Recursive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trace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579354E-369B-2943-B7AD-762E9EAB6867}"/>
              </a:ext>
            </a:extLst>
          </p:cNvPr>
          <p:cNvSpPr/>
          <p:nvPr/>
        </p:nvSpPr>
        <p:spPr>
          <a:xfrm>
            <a:off x="6975513" y="284491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AEDEB96-CB0B-6A4D-A69A-D84749B338AD}"/>
              </a:ext>
            </a:extLst>
          </p:cNvPr>
          <p:cNvCxnSpPr>
            <a:cxnSpLocks/>
          </p:cNvCxnSpPr>
          <p:nvPr/>
        </p:nvCxnSpPr>
        <p:spPr>
          <a:xfrm flipH="1">
            <a:off x="7480453" y="2169076"/>
            <a:ext cx="12026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C97A696-5412-C549-AF88-B17CE80012F9}"/>
              </a:ext>
            </a:extLst>
          </p:cNvPr>
          <p:cNvCxnSpPr>
            <a:cxnSpLocks/>
          </p:cNvCxnSpPr>
          <p:nvPr/>
        </p:nvCxnSpPr>
        <p:spPr>
          <a:xfrm>
            <a:off x="8671191" y="2169076"/>
            <a:ext cx="15859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CDB5EF60-F056-2741-B139-110119E2FED6}"/>
              </a:ext>
            </a:extLst>
          </p:cNvPr>
          <p:cNvSpPr/>
          <p:nvPr/>
        </p:nvSpPr>
        <p:spPr>
          <a:xfrm>
            <a:off x="8178186" y="1755469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BED31F66-CCFE-9D41-ADB6-028A04E430D4}"/>
              </a:ext>
            </a:extLst>
          </p:cNvPr>
          <p:cNvSpPr/>
          <p:nvPr/>
        </p:nvSpPr>
        <p:spPr>
          <a:xfrm>
            <a:off x="9752226" y="2844911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5F78E55-008C-7547-B9DD-E9DF4313B191}"/>
              </a:ext>
            </a:extLst>
          </p:cNvPr>
          <p:cNvCxnSpPr>
            <a:cxnSpLocks/>
          </p:cNvCxnSpPr>
          <p:nvPr/>
        </p:nvCxnSpPr>
        <p:spPr>
          <a:xfrm flipH="1">
            <a:off x="6598186" y="3242968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7A1CA11-4A3D-FE43-8674-C01600E0C2A7}"/>
              </a:ext>
            </a:extLst>
          </p:cNvPr>
          <p:cNvCxnSpPr>
            <a:cxnSpLocks/>
          </p:cNvCxnSpPr>
          <p:nvPr/>
        </p:nvCxnSpPr>
        <p:spPr>
          <a:xfrm>
            <a:off x="7468517" y="3256410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CEADACA-8BDB-5B49-BA62-C98BA7756153}"/>
              </a:ext>
            </a:extLst>
          </p:cNvPr>
          <p:cNvCxnSpPr>
            <a:cxnSpLocks/>
          </p:cNvCxnSpPr>
          <p:nvPr/>
        </p:nvCxnSpPr>
        <p:spPr>
          <a:xfrm flipH="1">
            <a:off x="9499523" y="3286987"/>
            <a:ext cx="783808" cy="6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E98284F-AD26-0848-9673-66717BE46FC1}"/>
              </a:ext>
            </a:extLst>
          </p:cNvPr>
          <p:cNvCxnSpPr>
            <a:cxnSpLocks/>
          </p:cNvCxnSpPr>
          <p:nvPr/>
        </p:nvCxnSpPr>
        <p:spPr>
          <a:xfrm>
            <a:off x="10271395" y="3300429"/>
            <a:ext cx="910725" cy="6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02FE84B7-50CC-7748-A972-B234D93A8EA2}"/>
              </a:ext>
            </a:extLst>
          </p:cNvPr>
          <p:cNvSpPr/>
          <p:nvPr/>
        </p:nvSpPr>
        <p:spPr>
          <a:xfrm>
            <a:off x="6127215" y="3929637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3D1253B2-A50F-184B-9E96-26A92237EE64}"/>
              </a:ext>
            </a:extLst>
          </p:cNvPr>
          <p:cNvSpPr/>
          <p:nvPr/>
        </p:nvSpPr>
        <p:spPr>
          <a:xfrm>
            <a:off x="7845844" y="394230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18C16371-B029-B649-A66B-AD057F16B013}"/>
              </a:ext>
            </a:extLst>
          </p:cNvPr>
          <p:cNvSpPr/>
          <p:nvPr/>
        </p:nvSpPr>
        <p:spPr>
          <a:xfrm>
            <a:off x="8994584" y="3959664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D65AF264-2420-814F-96C5-BFE33E0F04AA}"/>
              </a:ext>
            </a:extLst>
          </p:cNvPr>
          <p:cNvSpPr/>
          <p:nvPr/>
        </p:nvSpPr>
        <p:spPr>
          <a:xfrm>
            <a:off x="10600059" y="398709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7D58B7-D0E6-0A4A-8DB5-FEC6C08FC8E9}"/>
              </a:ext>
            </a:extLst>
          </p:cNvPr>
          <p:cNvCxnSpPr>
            <a:cxnSpLocks/>
          </p:cNvCxnSpPr>
          <p:nvPr/>
        </p:nvCxnSpPr>
        <p:spPr>
          <a:xfrm flipH="1">
            <a:off x="5745184" y="4353024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4B5B71E-C410-A34A-B499-FABDB3895F4D}"/>
              </a:ext>
            </a:extLst>
          </p:cNvPr>
          <p:cNvCxnSpPr>
            <a:cxnSpLocks/>
          </p:cNvCxnSpPr>
          <p:nvPr/>
        </p:nvCxnSpPr>
        <p:spPr>
          <a:xfrm>
            <a:off x="6615515" y="4366466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85937D13-0E83-1645-84EF-B2CD5B540976}"/>
              </a:ext>
            </a:extLst>
          </p:cNvPr>
          <p:cNvSpPr/>
          <p:nvPr/>
        </p:nvSpPr>
        <p:spPr>
          <a:xfrm>
            <a:off x="5274213" y="5039693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AD60B4B3-05EE-3145-9AE9-62100843FCE8}"/>
              </a:ext>
            </a:extLst>
          </p:cNvPr>
          <p:cNvSpPr/>
          <p:nvPr/>
        </p:nvSpPr>
        <p:spPr>
          <a:xfrm>
            <a:off x="6992842" y="505235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B9098B4-808E-2F44-9EF6-6A9E84502083}"/>
              </a:ext>
            </a:extLst>
          </p:cNvPr>
          <p:cNvSpPr txBox="1"/>
          <p:nvPr/>
        </p:nvSpPr>
        <p:spPr>
          <a:xfrm>
            <a:off x="4760721" y="467036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1D3C47-3482-7F49-BC5C-65FF22E796FD}"/>
              </a:ext>
            </a:extLst>
          </p:cNvPr>
          <p:cNvSpPr txBox="1"/>
          <p:nvPr/>
        </p:nvSpPr>
        <p:spPr>
          <a:xfrm>
            <a:off x="7430331" y="462264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7D863F-C4D4-8F43-8CB7-12C27EF1E101}"/>
              </a:ext>
            </a:extLst>
          </p:cNvPr>
          <p:cNvSpPr txBox="1"/>
          <p:nvPr/>
        </p:nvSpPr>
        <p:spPr>
          <a:xfrm>
            <a:off x="5458512" y="3540919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399FF7C-62A5-D740-897C-620C040DF4B2}"/>
              </a:ext>
            </a:extLst>
          </p:cNvPr>
          <p:cNvSpPr txBox="1"/>
          <p:nvPr/>
        </p:nvSpPr>
        <p:spPr>
          <a:xfrm>
            <a:off x="7989352" y="351258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3A348E6-199E-2C41-9A7B-406D09BDAC2C}"/>
              </a:ext>
            </a:extLst>
          </p:cNvPr>
          <p:cNvSpPr txBox="1"/>
          <p:nvPr/>
        </p:nvSpPr>
        <p:spPr>
          <a:xfrm>
            <a:off x="6598127" y="236529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399D2F-8D2C-6143-9DB1-B4E0321579A2}"/>
              </a:ext>
            </a:extLst>
          </p:cNvPr>
          <p:cNvSpPr txBox="1"/>
          <p:nvPr/>
        </p:nvSpPr>
        <p:spPr>
          <a:xfrm>
            <a:off x="10865648" y="342900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F866369-3CE1-9046-9315-375815D452A5}"/>
              </a:ext>
            </a:extLst>
          </p:cNvPr>
          <p:cNvSpPr txBox="1"/>
          <p:nvPr/>
        </p:nvSpPr>
        <p:spPr>
          <a:xfrm>
            <a:off x="9000317" y="3651543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442C0E6-A841-FD45-B497-B4419E275A93}"/>
              </a:ext>
            </a:extLst>
          </p:cNvPr>
          <p:cNvSpPr txBox="1"/>
          <p:nvPr/>
        </p:nvSpPr>
        <p:spPr>
          <a:xfrm>
            <a:off x="9851401" y="225204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48DBE2-B005-2247-809F-99BE87E9B1B3}"/>
              </a:ext>
            </a:extLst>
          </p:cNvPr>
          <p:cNvSpPr txBox="1"/>
          <p:nvPr/>
        </p:nvSpPr>
        <p:spPr>
          <a:xfrm>
            <a:off x="9464178" y="1713160"/>
            <a:ext cx="15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 Final Ans.  </a:t>
            </a:r>
            <a:r>
              <a:rPr lang="en-IN" b="1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44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Display Fibonacci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41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fibonacci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 Total terms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"Fibonacci series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for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  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fibonacci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09596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17448" y="4086751"/>
            <a:ext cx="4771459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Total terms     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 series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0 1 1 2 3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317448" y="3757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2031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fibonacci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fibonacci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fibonacci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3A443D-2347-6F4D-AF48-E6E5E6319036}"/>
              </a:ext>
            </a:extLst>
          </p:cNvPr>
          <p:cNvSpPr/>
          <p:nvPr/>
        </p:nvSpPr>
        <p:spPr>
          <a:xfrm>
            <a:off x="6317448" y="1331630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0D00FF7-50A6-5C4A-BE60-E864D146458F}"/>
              </a:ext>
            </a:extLst>
          </p:cNvPr>
          <p:cNvSpPr/>
          <p:nvPr/>
        </p:nvSpPr>
        <p:spPr>
          <a:xfrm>
            <a:off x="6317448" y="1003546"/>
            <a:ext cx="16589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11950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Decimal to Binary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34393"/>
            <a:ext cx="5477428" cy="5379130"/>
          </a:xfrm>
        </p:spPr>
        <p:txBody>
          <a:bodyPr/>
          <a:lstStyle/>
          <a:p>
            <a:r>
              <a:rPr lang="en-US" dirty="0"/>
              <a:t>To convert decimal to binary, divide decimal number by 2 till dividend will be less then 2</a:t>
            </a:r>
          </a:p>
          <a:p>
            <a:r>
              <a:rPr lang="en-US" dirty="0"/>
              <a:t>To convert decimal 13 to binary</a:t>
            </a:r>
          </a:p>
          <a:p>
            <a:pPr lvl="1"/>
            <a:r>
              <a:rPr lang="en-US" dirty="0"/>
              <a:t>13/2 = 6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en-US" dirty="0"/>
              <a:t>6/2 = 6 reminder </a:t>
            </a:r>
            <a:r>
              <a:rPr lang="en-US" dirty="0">
                <a:solidFill>
                  <a:srgbClr val="C00000"/>
                </a:solidFill>
              </a:rPr>
              <a:t>0</a:t>
            </a:r>
          </a:p>
          <a:p>
            <a:pPr lvl="1"/>
            <a:r>
              <a:rPr lang="en-US" dirty="0"/>
              <a:t>3/2 = 3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en-US" dirty="0"/>
              <a:t>1/2 = 1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r>
              <a:rPr lang="en-US" dirty="0"/>
              <a:t>Recursive definition of Decimal to Binary 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(0) = 0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(n) =  n%2 + 10* </a:t>
            </a:r>
            <a:r>
              <a:rPr lang="en-US" dirty="0" err="1"/>
              <a:t>decToBin</a:t>
            </a:r>
            <a:r>
              <a:rPr lang="en-US" dirty="0"/>
              <a:t>(n/2)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13%2 + 10 </a:t>
            </a:r>
            <a:r>
              <a:rPr lang="en-US" dirty="0" err="1"/>
              <a:t>decToBin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1101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8BA44C-333F-6A43-807A-87D8AA65139C}"/>
              </a:ext>
            </a:extLst>
          </p:cNvPr>
          <p:cNvSpPr/>
          <p:nvPr/>
        </p:nvSpPr>
        <p:spPr>
          <a:xfrm>
            <a:off x="5889306" y="2244543"/>
            <a:ext cx="1458945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13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xmlns="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xmlns="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xmlns="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xmlns="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3%2 + 10*1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26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6%2 + 10*11 = 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438AF85-B2AE-3842-9A79-0E211A8F235A}"/>
              </a:ext>
            </a:extLst>
          </p:cNvPr>
          <p:cNvSpPr txBox="1"/>
          <p:nvPr/>
        </p:nvSpPr>
        <p:spPr>
          <a:xfrm>
            <a:off x="7215651" y="1779814"/>
            <a:ext cx="340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/>
              </a:rPr>
              <a:t>Final Ans  13%2 + 10*110 = 1101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Recursive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trace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1%2 + 10*0 = 1</a:t>
            </a:r>
          </a:p>
        </p:txBody>
      </p:sp>
    </p:spTree>
    <p:extLst>
      <p:ext uri="{BB962C8B-B14F-4D97-AF65-F5344CB8AC3E}">
        <p14:creationId xmlns:p14="http://schemas.microsoft.com/office/powerpoint/2010/main" val="457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6" y="1320613"/>
            <a:ext cx="6277662" cy="45243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convertDecimalToBinary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dec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 a decimal number: 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dec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convertDecimalToBinary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dec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binary equivalent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convertDecimalToBinary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dec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dec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dec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convertDecimalToBinary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dec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20613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decimal number: 12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 binary equivalent = 1100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42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Binary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1002372" y="1376798"/>
            <a:ext cx="6643336" cy="4278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convertBinaryToDecimal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binary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decimal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"Enter a binary number: 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binary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decimal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convertBinaryToDecimal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binary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"Decimal value of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is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binary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decimal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convertBinaryToDecimal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convertBinaryToDecimal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smtClean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endParaRPr lang="en-IN" sz="16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502380" y="1350613"/>
            <a:ext cx="517259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13954" y="1376798"/>
            <a:ext cx="3975666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binary number: 101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Decimal value of 101 is 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02379" y="1047614"/>
            <a:ext cx="112820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13953" y="10476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28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find factorial of a given number using recursion. 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convert decimal number into binary using recursion.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use recursive calls to evaluate F(x) = x – x</a:t>
            </a:r>
            <a:r>
              <a:rPr lang="en-US" baseline="30000" dirty="0"/>
              <a:t>3</a:t>
            </a:r>
            <a:r>
              <a:rPr lang="en-US" dirty="0"/>
              <a:t>/3! + x</a:t>
            </a:r>
            <a:r>
              <a:rPr lang="en-US" baseline="30000" dirty="0"/>
              <a:t>5</a:t>
            </a:r>
            <a:r>
              <a:rPr lang="en-US" dirty="0"/>
              <a:t>/5! – x</a:t>
            </a:r>
            <a:r>
              <a:rPr lang="en-US" baseline="30000" dirty="0"/>
              <a:t>7</a:t>
            </a:r>
            <a:r>
              <a:rPr lang="en-US" dirty="0"/>
              <a:t>/7! + … +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/n!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a group of statements that perform a specific task.</a:t>
            </a:r>
          </a:p>
          <a:p>
            <a:r>
              <a:rPr lang="en-US" dirty="0"/>
              <a:t>It divides a large program into smaller parts.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something like hiring a person to do a specific job for you. </a:t>
            </a:r>
          </a:p>
          <a:p>
            <a:r>
              <a:rPr lang="en-US" dirty="0"/>
              <a:t>Every C program can be thought of as a collection of these functions.</a:t>
            </a:r>
          </a:p>
          <a:p>
            <a:r>
              <a:rPr lang="en-US" dirty="0"/>
              <a:t>Program execution in C language starts from the main function.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Avoids  rewriting the same code over and over.</a:t>
            </a:r>
          </a:p>
          <a:p>
            <a:pPr lvl="1"/>
            <a:r>
              <a:rPr lang="en-US" dirty="0"/>
              <a:t>Using functions it becomes easier to write programs and keep track of what they doing.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127432" y="3588539"/>
            <a:ext cx="2857676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88846F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6A9955"/>
                </a:solidFill>
                <a:latin typeface="+mj-lt"/>
              </a:rPr>
              <a:t>// body part</a:t>
            </a:r>
            <a:endParaRPr lang="en-IN" b="1" dirty="0">
              <a:solidFill>
                <a:srgbClr val="6A9955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E4DFBE98-8C38-984A-848F-119DE5CEBE63}"/>
              </a:ext>
            </a:extLst>
          </p:cNvPr>
          <p:cNvSpPr/>
          <p:nvPr/>
        </p:nvSpPr>
        <p:spPr>
          <a:xfrm>
            <a:off x="3127432" y="3259355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3536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Types of function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D508D600-8589-0447-B57C-DC1CA28C4EDA}"/>
              </a:ext>
            </a:extLst>
          </p:cNvPr>
          <p:cNvSpPr/>
          <p:nvPr/>
        </p:nvSpPr>
        <p:spPr>
          <a:xfrm>
            <a:off x="3013160" y="1672285"/>
            <a:ext cx="2484000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2C6AA430-72D3-6440-950E-B0E49C4A2992}"/>
              </a:ext>
            </a:extLst>
          </p:cNvPr>
          <p:cNvSpPr/>
          <p:nvPr/>
        </p:nvSpPr>
        <p:spPr>
          <a:xfrm>
            <a:off x="4641882" y="1125112"/>
            <a:ext cx="1708849" cy="504680"/>
          </a:xfrm>
          <a:custGeom>
            <a:avLst/>
            <a:gdLst>
              <a:gd name="connsiteX0" fmla="*/ 0 w 1708849"/>
              <a:gd name="connsiteY0" fmla="*/ 0 h 854424"/>
              <a:gd name="connsiteX1" fmla="*/ 1708849 w 1708849"/>
              <a:gd name="connsiteY1" fmla="*/ 0 h 854424"/>
              <a:gd name="connsiteX2" fmla="*/ 1708849 w 1708849"/>
              <a:gd name="connsiteY2" fmla="*/ 854424 h 854424"/>
              <a:gd name="connsiteX3" fmla="*/ 0 w 1708849"/>
              <a:gd name="connsiteY3" fmla="*/ 854424 h 854424"/>
              <a:gd name="connsiteX4" fmla="*/ 0 w 1708849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849" h="854424">
                <a:moveTo>
                  <a:pt x="0" y="0"/>
                </a:moveTo>
                <a:lnTo>
                  <a:pt x="1708849" y="0"/>
                </a:lnTo>
                <a:lnTo>
                  <a:pt x="1708849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1623840" y="2073460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chemeClr val="tx1"/>
                </a:solidFill>
              </a:rPr>
              <a:t>Library </a:t>
            </a:r>
            <a:r>
              <a:rPr lang="en-US" sz="2400" kern="120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6FC1D82-26FF-D64D-8276-82A75F8989E0}"/>
              </a:ext>
            </a:extLst>
          </p:cNvPr>
          <p:cNvSpPr/>
          <p:nvPr/>
        </p:nvSpPr>
        <p:spPr>
          <a:xfrm>
            <a:off x="958491" y="3010764"/>
            <a:ext cx="4109337" cy="2070168"/>
          </a:xfrm>
          <a:custGeom>
            <a:avLst/>
            <a:gdLst>
              <a:gd name="connsiteX0" fmla="*/ 0 w 4109337"/>
              <a:gd name="connsiteY0" fmla="*/ 0 h 2070168"/>
              <a:gd name="connsiteX1" fmla="*/ 4109337 w 4109337"/>
              <a:gd name="connsiteY1" fmla="*/ 0 h 2070168"/>
              <a:gd name="connsiteX2" fmla="*/ 4109337 w 4109337"/>
              <a:gd name="connsiteY2" fmla="*/ 2070168 h 2070168"/>
              <a:gd name="connsiteX3" fmla="*/ 0 w 4109337"/>
              <a:gd name="connsiteY3" fmla="*/ 2070168 h 2070168"/>
              <a:gd name="connsiteX4" fmla="*/ 0 w 4109337"/>
              <a:gd name="connsiteY4" fmla="*/ 0 h 207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337" h="2070168">
                <a:moveTo>
                  <a:pt x="0" y="0"/>
                </a:moveTo>
                <a:lnTo>
                  <a:pt x="4109337" y="0"/>
                </a:lnTo>
                <a:lnTo>
                  <a:pt x="4109337" y="2070168"/>
                </a:lnTo>
                <a:lnTo>
                  <a:pt x="0" y="207016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sz="2000" kern="1200" dirty="0">
                <a:ln w="0">
                  <a:noFill/>
                </a:ln>
                <a:solidFill>
                  <a:schemeClr val="tx1"/>
                </a:solidFill>
              </a:rPr>
              <a:t>Predefined or inbuilt 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Declarations inside header files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kern="1200" dirty="0" err="1">
                <a:solidFill>
                  <a:schemeClr val="tx1"/>
                </a:solidFill>
              </a:rPr>
              <a:t>Eg.</a:t>
            </a:r>
            <a:r>
              <a:rPr lang="en-US" sz="2000" kern="1200" dirty="0">
                <a:solidFill>
                  <a:schemeClr val="tx1"/>
                </a:solidFill>
              </a:rPr>
              <a:t>   </a:t>
            </a:r>
            <a:r>
              <a:rPr lang="en-US" sz="2000" kern="1200" dirty="0" err="1">
                <a:solidFill>
                  <a:schemeClr val="tx1"/>
                </a:solidFill>
              </a:rPr>
              <a:t>printf</a:t>
            </a:r>
            <a:r>
              <a:rPr lang="en-US" sz="2000" kern="1200" dirty="0">
                <a:solidFill>
                  <a:schemeClr val="tx1"/>
                </a:solidFill>
              </a:rPr>
              <a:t>() – </a:t>
            </a:r>
            <a:r>
              <a:rPr lang="en-US" sz="2000" kern="1200" dirty="0" err="1">
                <a:solidFill>
                  <a:schemeClr val="tx1"/>
                </a:solidFill>
              </a:rPr>
              <a:t>stdio.h</a:t>
            </a:r>
            <a:endParaRPr lang="en-US" sz="2000" kern="1200" dirty="0">
              <a:solidFill>
                <a:schemeClr val="tx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 pow() – </a:t>
            </a:r>
            <a:r>
              <a:rPr lang="en-US" sz="2000" kern="1200" dirty="0" err="1">
                <a:solidFill>
                  <a:schemeClr val="tx1"/>
                </a:solidFill>
              </a:rPr>
              <a:t>math.h</a:t>
            </a:r>
            <a:endParaRPr lang="en-US" sz="2000" kern="1200" dirty="0">
              <a:solidFill>
                <a:schemeClr val="tx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 </a:t>
            </a:r>
            <a:r>
              <a:rPr lang="en-US" sz="2000" kern="1200" dirty="0" err="1">
                <a:solidFill>
                  <a:schemeClr val="tx1"/>
                </a:solidFill>
              </a:rPr>
              <a:t>strcmp</a:t>
            </a:r>
            <a:r>
              <a:rPr lang="en-US" sz="2000" kern="1200" dirty="0">
                <a:solidFill>
                  <a:schemeClr val="tx1"/>
                </a:solidFill>
              </a:rPr>
              <a:t>() – </a:t>
            </a:r>
            <a:r>
              <a:rPr lang="en-US" sz="2000" kern="1200" dirty="0" err="1">
                <a:solidFill>
                  <a:schemeClr val="tx1"/>
                </a:solidFill>
              </a:rPr>
              <a:t>string.h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4CE424DB-A2DA-FF49-924B-5A074D74AA68}"/>
              </a:ext>
            </a:extLst>
          </p:cNvPr>
          <p:cNvSpPr/>
          <p:nvPr/>
        </p:nvSpPr>
        <p:spPr>
          <a:xfrm>
            <a:off x="5792882" y="2073687"/>
            <a:ext cx="4188242" cy="529870"/>
          </a:xfrm>
          <a:custGeom>
            <a:avLst/>
            <a:gdLst>
              <a:gd name="connsiteX0" fmla="*/ 0 w 3295891"/>
              <a:gd name="connsiteY0" fmla="*/ 0 h 854424"/>
              <a:gd name="connsiteX1" fmla="*/ 3295891 w 3295891"/>
              <a:gd name="connsiteY1" fmla="*/ 0 h 854424"/>
              <a:gd name="connsiteX2" fmla="*/ 3295891 w 3295891"/>
              <a:gd name="connsiteY2" fmla="*/ 854424 h 854424"/>
              <a:gd name="connsiteX3" fmla="*/ 0 w 3295891"/>
              <a:gd name="connsiteY3" fmla="*/ 854424 h 854424"/>
              <a:gd name="connsiteX4" fmla="*/ 0 w 3295891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891" h="854424">
                <a:moveTo>
                  <a:pt x="0" y="0"/>
                </a:moveTo>
                <a:lnTo>
                  <a:pt x="3295891" y="0"/>
                </a:lnTo>
                <a:lnTo>
                  <a:pt x="3295891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chemeClr val="tx1"/>
                </a:solidFill>
              </a:rPr>
              <a:t>User Defined </a:t>
            </a:r>
            <a:r>
              <a:rPr lang="en-US" sz="2400" kern="1200" dirty="0">
                <a:solidFill>
                  <a:srgbClr val="C00000"/>
                </a:solidFill>
              </a:rPr>
              <a:t>Function</a:t>
            </a:r>
            <a:r>
              <a:rPr lang="en-US" sz="2400" kern="1200" dirty="0">
                <a:solidFill>
                  <a:schemeClr val="tx1"/>
                </a:solidFill>
              </a:rPr>
              <a:t> (UDF)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A4D207DA-428E-174A-8C7D-9FA1EE82F48A}"/>
              </a:ext>
            </a:extLst>
          </p:cNvPr>
          <p:cNvSpPr/>
          <p:nvPr/>
        </p:nvSpPr>
        <p:spPr>
          <a:xfrm>
            <a:off x="6154587" y="3040718"/>
            <a:ext cx="3723509" cy="1624662"/>
          </a:xfrm>
          <a:custGeom>
            <a:avLst/>
            <a:gdLst>
              <a:gd name="connsiteX0" fmla="*/ 0 w 3480515"/>
              <a:gd name="connsiteY0" fmla="*/ 0 h 1624662"/>
              <a:gd name="connsiteX1" fmla="*/ 3480515 w 3480515"/>
              <a:gd name="connsiteY1" fmla="*/ 0 h 1624662"/>
              <a:gd name="connsiteX2" fmla="*/ 3480515 w 3480515"/>
              <a:gd name="connsiteY2" fmla="*/ 1624662 h 1624662"/>
              <a:gd name="connsiteX3" fmla="*/ 0 w 3480515"/>
              <a:gd name="connsiteY3" fmla="*/ 1624662 h 1624662"/>
              <a:gd name="connsiteX4" fmla="*/ 0 w 3480515"/>
              <a:gd name="connsiteY4" fmla="*/ 0 h 162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515" h="1624662">
                <a:moveTo>
                  <a:pt x="0" y="0"/>
                </a:moveTo>
                <a:lnTo>
                  <a:pt x="3480515" y="0"/>
                </a:lnTo>
                <a:lnTo>
                  <a:pt x="3480515" y="1624662"/>
                </a:lnTo>
                <a:lnTo>
                  <a:pt x="0" y="162466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Created by User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Programmer need to declare it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kern="1200" dirty="0" err="1">
                <a:solidFill>
                  <a:schemeClr val="tx1"/>
                </a:solidFill>
              </a:rPr>
              <a:t>Eg.</a:t>
            </a: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findSimpleInterest</a:t>
            </a:r>
            <a:r>
              <a:rPr lang="en-US" sz="2000" kern="1200" dirty="0">
                <a:solidFill>
                  <a:schemeClr val="tx1"/>
                </a:solidFill>
              </a:rPr>
              <a:t>()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</a:t>
            </a:r>
            <a:r>
              <a:rPr lang="en-US" sz="2000" kern="1200" dirty="0" err="1">
                <a:solidFill>
                  <a:schemeClr val="tx1"/>
                </a:solidFill>
              </a:rPr>
              <a:t>areaOfCircle</a:t>
            </a:r>
            <a:r>
              <a:rPr lang="en-US" sz="2000" kern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15D6D7F-3FE1-1F41-A32B-6EA278657D0A}"/>
              </a:ext>
            </a:extLst>
          </p:cNvPr>
          <p:cNvCxnSpPr>
            <a:cxnSpLocks/>
          </p:cNvCxnSpPr>
          <p:nvPr/>
        </p:nvCxnSpPr>
        <p:spPr>
          <a:xfrm flipH="1">
            <a:off x="2979496" y="2606611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070E9702-B7A3-D645-A802-E07A51595B3B}"/>
              </a:ext>
            </a:extLst>
          </p:cNvPr>
          <p:cNvSpPr/>
          <p:nvPr/>
        </p:nvSpPr>
        <p:spPr>
          <a:xfrm flipH="1">
            <a:off x="5405193" y="1671400"/>
            <a:ext cx="2463219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3B51041-C760-6C4E-8CD7-EFB8840956F9}"/>
              </a:ext>
            </a:extLst>
          </p:cNvPr>
          <p:cNvCxnSpPr>
            <a:cxnSpLocks/>
          </p:cNvCxnSpPr>
          <p:nvPr/>
        </p:nvCxnSpPr>
        <p:spPr>
          <a:xfrm flipH="1">
            <a:off x="7894844" y="2619449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3443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 for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CDCE3EA-AA8D-CE4E-8D85-3058A82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9" y="944242"/>
            <a:ext cx="11667281" cy="444803"/>
          </a:xfrm>
        </p:spPr>
        <p:txBody>
          <a:bodyPr/>
          <a:lstStyle/>
          <a:p>
            <a:r>
              <a:rPr lang="en-US" dirty="0"/>
              <a:t>When we use a user-defined function program structure is divided into three parts.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23654" y="1977954"/>
            <a:ext cx="2868694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  //function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FC59192-ED8F-DB47-BE1B-257CF7CBC9D8}"/>
              </a:ext>
            </a:extLst>
          </p:cNvPr>
          <p:cNvCxnSpPr>
            <a:cxnSpLocks/>
          </p:cNvCxnSpPr>
          <p:nvPr/>
        </p:nvCxnSpPr>
        <p:spPr>
          <a:xfrm flipH="1">
            <a:off x="2550443" y="220342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D0F76034-D8F7-984D-A361-CF5DB758D313}"/>
              </a:ext>
            </a:extLst>
          </p:cNvPr>
          <p:cNvSpPr/>
          <p:nvPr/>
        </p:nvSpPr>
        <p:spPr>
          <a:xfrm>
            <a:off x="7556191" y="1933886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kern="1200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+mj-lt"/>
              </a:rPr>
              <a:t>Prototype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0652E7ED-8C92-2949-AD03-94F232A4247B}"/>
              </a:ext>
            </a:extLst>
          </p:cNvPr>
          <p:cNvSpPr/>
          <p:nvPr/>
        </p:nvSpPr>
        <p:spPr>
          <a:xfrm>
            <a:off x="7556191" y="3554113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call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0D36EB7E-0FFA-5947-86E4-F20CEF233B6B}"/>
              </a:ext>
            </a:extLst>
          </p:cNvPr>
          <p:cNvSpPr/>
          <p:nvPr/>
        </p:nvSpPr>
        <p:spPr>
          <a:xfrm>
            <a:off x="7556191" y="4949720"/>
            <a:ext cx="2868694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definition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8DC43890-D73C-5248-8702-C685F20572AD}"/>
              </a:ext>
            </a:extLst>
          </p:cNvPr>
          <p:cNvSpPr/>
          <p:nvPr/>
        </p:nvSpPr>
        <p:spPr>
          <a:xfrm>
            <a:off x="623654" y="1649378"/>
            <a:ext cx="1926789" cy="3285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Function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F76DC40-32C1-C346-9D0D-15526473270A}"/>
              </a:ext>
            </a:extLst>
          </p:cNvPr>
          <p:cNvCxnSpPr>
            <a:cxnSpLocks/>
          </p:cNvCxnSpPr>
          <p:nvPr/>
        </p:nvCxnSpPr>
        <p:spPr>
          <a:xfrm flipH="1">
            <a:off x="2550443" y="383293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6A135CB-1722-7344-B34D-0A770A35B390}"/>
              </a:ext>
            </a:extLst>
          </p:cNvPr>
          <p:cNvCxnSpPr>
            <a:cxnSpLocks/>
          </p:cNvCxnSpPr>
          <p:nvPr/>
        </p:nvCxnSpPr>
        <p:spPr>
          <a:xfrm flipH="1">
            <a:off x="2550443" y="5225631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878810"/>
            <a:ext cx="11667281" cy="2132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Prototype also know as function declaration.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 declaration tells the compiler about a function name and how to call the function.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It defines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before it is being used or called.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prototype needs to be written at the beginning of the program.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E657F9-27FB-2549-9A08-E5A567D46F19}"/>
              </a:ext>
            </a:extLst>
          </p:cNvPr>
          <p:cNvSpPr/>
          <p:nvPr/>
        </p:nvSpPr>
        <p:spPr>
          <a:xfrm>
            <a:off x="629238" y="3779573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return-type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function-name 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 2, …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B0BFB39-90C1-5A48-82F9-B99167A71BD4}"/>
              </a:ext>
            </a:extLst>
          </p:cNvPr>
          <p:cNvSpPr/>
          <p:nvPr/>
        </p:nvSpPr>
        <p:spPr>
          <a:xfrm>
            <a:off x="629239" y="3450389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EDB3522-406F-3147-80B9-BA6D6867808B}"/>
              </a:ext>
            </a:extLst>
          </p:cNvPr>
          <p:cNvSpPr/>
          <p:nvPr/>
        </p:nvSpPr>
        <p:spPr>
          <a:xfrm>
            <a:off x="7510829" y="3779573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int, 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D55DACD1-0890-6442-AD92-10EB5062DB85}"/>
              </a:ext>
            </a:extLst>
          </p:cNvPr>
          <p:cNvSpPr/>
          <p:nvPr/>
        </p:nvSpPr>
        <p:spPr>
          <a:xfrm>
            <a:off x="7510829" y="3450389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8202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930324"/>
            <a:ext cx="11667281" cy="30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definition defines the functions header and body.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header part should be identical to the function prototype.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return type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name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List of parameters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body part defines function logic.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statements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BCDE9CB-083B-C241-B30B-E2C7E13DCFE5}"/>
              </a:ext>
            </a:extLst>
          </p:cNvPr>
          <p:cNvSpPr/>
          <p:nvPr/>
        </p:nvSpPr>
        <p:spPr>
          <a:xfrm>
            <a:off x="502467" y="478516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function-name 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 2, …)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 </a:t>
            </a:r>
          </a:p>
          <a:p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       //... 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8C7A21E4-9D0C-B448-92E3-5B39BF38992F}"/>
              </a:ext>
            </a:extLst>
          </p:cNvPr>
          <p:cNvSpPr/>
          <p:nvPr/>
        </p:nvSpPr>
        <p:spPr>
          <a:xfrm>
            <a:off x="502468" y="445597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Syntax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8D98A4-FAA3-5F41-8206-749B0BB2B24E}"/>
              </a:ext>
            </a:extLst>
          </p:cNvPr>
          <p:cNvSpPr/>
          <p:nvPr/>
        </p:nvSpPr>
        <p:spPr>
          <a:xfrm>
            <a:off x="7384056" y="4740745"/>
            <a:ext cx="4370935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y)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	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("</a:t>
            </a:r>
            <a:r>
              <a:rPr lang="en-IN" b="1" dirty="0">
                <a:solidFill>
                  <a:srgbClr val="CE9178"/>
                </a:solidFill>
                <a:latin typeface="+mj-lt"/>
                <a:cs typeface="Consolas" panose="020B0609020204030204" pitchFamily="49" charset="0"/>
              </a:rPr>
              <a:t>Addition is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=%d“,(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x+y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)); }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26851CE8-650D-5C40-8753-429C7F375B41}"/>
              </a:ext>
            </a:extLst>
          </p:cNvPr>
          <p:cNvSpPr/>
          <p:nvPr/>
        </p:nvSpPr>
        <p:spPr>
          <a:xfrm>
            <a:off x="7384056" y="4427841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41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1909</Words>
  <Application>Microsoft Office PowerPoint</Application>
  <PresentationFormat>Widescreen</PresentationFormat>
  <Paragraphs>702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Roboto Condensed Light</vt:lpstr>
      <vt:lpstr>Arial</vt:lpstr>
      <vt:lpstr>Wingdings 3</vt:lpstr>
      <vt:lpstr>Consolas</vt:lpstr>
      <vt:lpstr>Calibri</vt:lpstr>
      <vt:lpstr>Roboto Condensed</vt:lpstr>
      <vt:lpstr>Wingdings</vt:lpstr>
      <vt:lpstr>Wingdings 2</vt:lpstr>
      <vt:lpstr>Segoe UI Black</vt:lpstr>
      <vt:lpstr>Office Theme</vt:lpstr>
      <vt:lpstr>Unit-4  Functions</vt:lpstr>
      <vt:lpstr>PowerPoint Presentation</vt:lpstr>
      <vt:lpstr>Function</vt:lpstr>
      <vt:lpstr>What is Function? </vt:lpstr>
      <vt:lpstr>Types of function</vt:lpstr>
      <vt:lpstr>Types of Function</vt:lpstr>
      <vt:lpstr>Program Structure for Function</vt:lpstr>
      <vt:lpstr>Function Prototype</vt:lpstr>
      <vt:lpstr>Function Definition</vt:lpstr>
      <vt:lpstr>WAP to add two number using add(int, int) Function</vt:lpstr>
      <vt:lpstr>Actual &amp; formal arguments</vt:lpstr>
      <vt:lpstr>Actual parameters and Formal parameters </vt:lpstr>
      <vt:lpstr>Return statement</vt:lpstr>
      <vt:lpstr>Return Statement</vt:lpstr>
      <vt:lpstr>WAP to find maximum number from two number </vt:lpstr>
      <vt:lpstr>WAP to calculate the Power of a Number</vt:lpstr>
      <vt:lpstr>WAP to find Factorial of a Number</vt:lpstr>
      <vt:lpstr>WAP to check Number is Prime or not </vt:lpstr>
      <vt:lpstr>Categories of function</vt:lpstr>
      <vt:lpstr>Category of Function</vt:lpstr>
      <vt:lpstr>Category of Function cont.</vt:lpstr>
      <vt:lpstr>Advantages of function</vt:lpstr>
      <vt:lpstr>Advantages of Function</vt:lpstr>
      <vt:lpstr>Practice Programs</vt:lpstr>
      <vt:lpstr>Recursion</vt:lpstr>
      <vt:lpstr>What is Recursion?</vt:lpstr>
      <vt:lpstr>Working of Recursive function</vt:lpstr>
      <vt:lpstr>Properties of Recursion</vt:lpstr>
      <vt:lpstr>Recursion - factorial example</vt:lpstr>
      <vt:lpstr>WAP to find factorial of given number using Recursion</vt:lpstr>
      <vt:lpstr>Recursion -  Fibonacci example</vt:lpstr>
      <vt:lpstr>WAP to Display Fibonacci Sequence</vt:lpstr>
      <vt:lpstr>Recursion - Decimal to Binary example</vt:lpstr>
      <vt:lpstr>WAP to Convert Decimal to Binary</vt:lpstr>
      <vt:lpstr>WAP to Convert Binary to Decimal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K.Raj</cp:lastModifiedBy>
  <cp:revision>492</cp:revision>
  <dcterms:created xsi:type="dcterms:W3CDTF">2020-05-01T05:09:15Z</dcterms:created>
  <dcterms:modified xsi:type="dcterms:W3CDTF">2023-10-25T09:57:46Z</dcterms:modified>
</cp:coreProperties>
</file>