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7"/>
  </p:notesMasterIdLst>
  <p:handoutMasterIdLst>
    <p:handoutMasterId r:id="rId58"/>
  </p:handoutMasterIdLst>
  <p:sldIdLst>
    <p:sldId id="283" r:id="rId2"/>
    <p:sldId id="394" r:id="rId3"/>
    <p:sldId id="395" r:id="rId4"/>
    <p:sldId id="345" r:id="rId5"/>
    <p:sldId id="346" r:id="rId6"/>
    <p:sldId id="347" r:id="rId7"/>
    <p:sldId id="348" r:id="rId8"/>
    <p:sldId id="349" r:id="rId9"/>
    <p:sldId id="350" r:id="rId10"/>
    <p:sldId id="351" r:id="rId11"/>
    <p:sldId id="352" r:id="rId12"/>
    <p:sldId id="353" r:id="rId13"/>
    <p:sldId id="354" r:id="rId14"/>
    <p:sldId id="355" r:id="rId15"/>
    <p:sldId id="356" r:id="rId16"/>
    <p:sldId id="357" r:id="rId17"/>
    <p:sldId id="358" r:id="rId18"/>
    <p:sldId id="359" r:id="rId19"/>
    <p:sldId id="360" r:id="rId20"/>
    <p:sldId id="361" r:id="rId21"/>
    <p:sldId id="362" r:id="rId22"/>
    <p:sldId id="363" r:id="rId23"/>
    <p:sldId id="396" r:id="rId24"/>
    <p:sldId id="365" r:id="rId25"/>
    <p:sldId id="366" r:id="rId26"/>
    <p:sldId id="367" r:id="rId27"/>
    <p:sldId id="368" r:id="rId28"/>
    <p:sldId id="369" r:id="rId29"/>
    <p:sldId id="397" r:id="rId30"/>
    <p:sldId id="370" r:id="rId31"/>
    <p:sldId id="371" r:id="rId32"/>
    <p:sldId id="372" r:id="rId33"/>
    <p:sldId id="373" r:id="rId34"/>
    <p:sldId id="374" r:id="rId35"/>
    <p:sldId id="375" r:id="rId36"/>
    <p:sldId id="376" r:id="rId37"/>
    <p:sldId id="377" r:id="rId38"/>
    <p:sldId id="378" r:id="rId39"/>
    <p:sldId id="379" r:id="rId40"/>
    <p:sldId id="380" r:id="rId41"/>
    <p:sldId id="381" r:id="rId42"/>
    <p:sldId id="398" r:id="rId43"/>
    <p:sldId id="382" r:id="rId44"/>
    <p:sldId id="383" r:id="rId45"/>
    <p:sldId id="384" r:id="rId46"/>
    <p:sldId id="385" r:id="rId47"/>
    <p:sldId id="386" r:id="rId48"/>
    <p:sldId id="387" r:id="rId49"/>
    <p:sldId id="388" r:id="rId50"/>
    <p:sldId id="389" r:id="rId51"/>
    <p:sldId id="390" r:id="rId52"/>
    <p:sldId id="391" r:id="rId53"/>
    <p:sldId id="392" r:id="rId54"/>
    <p:sldId id="393" r:id="rId55"/>
    <p:sldId id="344" r:id="rId56"/>
  </p:sldIdLst>
  <p:sldSz cx="12192000" cy="6858000"/>
  <p:notesSz cx="6858000" cy="9144000"/>
  <p:embeddedFontLst>
    <p:embeddedFont>
      <p:font typeface="Calibri" panose="020F0502020204030204" pitchFamily="34" charset="0"/>
      <p:regular r:id="rId59"/>
      <p:bold r:id="rId60"/>
      <p:italic r:id="rId61"/>
      <p:boldItalic r:id="rId62"/>
    </p:embeddedFont>
    <p:embeddedFont>
      <p:font typeface="Wingdings 3" panose="05040102010807070707" pitchFamily="18" charset="2"/>
      <p:regular r:id="rId63"/>
    </p:embeddedFont>
    <p:embeddedFont>
      <p:font typeface="Wingdings 2" panose="05020102010507070707" pitchFamily="18" charset="2"/>
      <p:regular r:id="rId64"/>
    </p:embeddedFont>
    <p:embeddedFont>
      <p:font typeface="Segoe UI Black" panose="020B0A02040204020203" pitchFamily="34" charset="0"/>
      <p:bold r:id="rId65"/>
      <p:boldItalic r:id="rId66"/>
    </p:embeddedFont>
    <p:embeddedFont>
      <p:font typeface="Roboto Condensed" pitchFamily="2" charset="0"/>
      <p:regular r:id="rId67"/>
      <p:bold r:id="rId68"/>
      <p:italic r:id="rId69"/>
      <p:boldItalic r:id="rId70"/>
    </p:embeddedFont>
    <p:embeddedFont>
      <p:font typeface="Roboto Condensed Light" pitchFamily="2" charset="0"/>
      <p:regular r:id="rId71"/>
    </p:embeddedFont>
    <p:embeddedFont>
      <p:font typeface="Consolas" panose="020B0609020204030204" pitchFamily="49" charset="0"/>
      <p:regular r:id="rId72"/>
      <p:bold r:id="rId73"/>
      <p:italic r:id="rId74"/>
      <p:boldItalic r:id="rId75"/>
    </p:embeddedFont>
    <p:embeddedFont>
      <p:font typeface="Nirmala UI" panose="020B0502040204020203" pitchFamily="34" charset="0"/>
      <p:regular r:id="rId76"/>
      <p:bold r:id="rId7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AVC2iPwnlrZgLnvx/tvSLw==" hashData="1rNhR8pRSEB64Jkibtzhryocwl0Wq8Sat8l9MYEvkrS3RDl3n4MKwaZ1lbyPd2y0v/cgU45Wq1kncR+dHOcBkQ=="/>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A825"/>
    <a:srgbClr val="607D8B"/>
    <a:srgbClr val="B71B1C"/>
    <a:srgbClr val="673BB7"/>
    <a:srgbClr val="301B92"/>
    <a:srgbClr val="D81A60"/>
    <a:srgbClr val="EA1E63"/>
    <a:srgbClr val="D10233"/>
    <a:srgbClr val="ED524F"/>
    <a:srgbClr val="F543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00" y="8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5.fntdata"/><Relationship Id="rId68" Type="http://schemas.openxmlformats.org/officeDocument/2006/relationships/font" Target="fonts/font10.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handoutMaster" Target="handoutMasters/handoutMaster1.xml"/><Relationship Id="rId74" Type="http://schemas.openxmlformats.org/officeDocument/2006/relationships/font" Target="fonts/font16.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font" Target="fonts/font11.fntdata"/><Relationship Id="rId77" Type="http://schemas.openxmlformats.org/officeDocument/2006/relationships/font" Target="fonts/font19.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4.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font" Target="fonts/font12.fntdata"/><Relationship Id="rId75"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73" Type="http://schemas.openxmlformats.org/officeDocument/2006/relationships/font" Target="fonts/font15.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8.fntdata"/><Relationship Id="rId7" Type="http://schemas.openxmlformats.org/officeDocument/2006/relationships/slide" Target="slides/slide6.xml"/><Relationship Id="rId71" Type="http://schemas.openxmlformats.org/officeDocument/2006/relationships/font" Target="fonts/font1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8.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0691E0-E0E7-464F-892B-71ACC2518A4D}" type="datetimeFigureOut">
              <a:rPr lang="en-US" smtClean="0"/>
              <a:t>11/4/2023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53689D-5810-4E66-9D5F-1657D824CFAB}" type="slidenum">
              <a:rPr lang="en-US" smtClean="0"/>
              <a:t>‹#›</a:t>
            </a:fld>
            <a:endParaRPr lang="en-US"/>
          </a:p>
        </p:txBody>
      </p:sp>
    </p:spTree>
    <p:extLst>
      <p:ext uri="{BB962C8B-B14F-4D97-AF65-F5344CB8AC3E}">
        <p14:creationId xmlns:p14="http://schemas.microsoft.com/office/powerpoint/2010/main" val="98709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8.png"/><Relationship Id="rId5" Type="http://schemas.openxmlformats.org/officeDocument/2006/relationships/image" Target="../media/image4.png"/><Relationship Id="rId10" Type="http://schemas.openxmlformats.org/officeDocument/2006/relationships/image" Target="../media/image7.jpeg"/><Relationship Id="rId4" Type="http://schemas.openxmlformats.org/officeDocument/2006/relationships/image" Target="../media/image3.png"/><Relationship Id="rId9" Type="http://schemas.openxmlformats.org/officeDocument/2006/relationships/image" Target="../media/image12.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err="1" smtClean="0"/>
              <a:t>Darshan</a:t>
            </a:r>
            <a:r>
              <a:rPr lang="en-US" sz="1600" dirty="0" smtClean="0"/>
              <a:t>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xmlns="" id="{E75253BA-841C-4898-BAAF-3A16D7F9433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xmlns="" id="{65C24A8B-C009-4A74-9481-67BB67CA49B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a:extLst>
              <a:ext uri="{FF2B5EF4-FFF2-40B4-BE49-F238E27FC236}">
                <a16:creationId xmlns:a16="http://schemas.microsoft.com/office/drawing/2014/main" xmlns="" id="{8DCFBA18-DBB7-4232-9BDC-C0D95AE93AF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5E75AD4F-9BB9-4005-AB78-4A6D388A4CD6}"/>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4964C355-848F-46E4-BB2A-EA2EE69FEBA2}"/>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036D56FE-CA91-4481-9096-27448303AC2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A561853C-B15A-4153-A982-7E7EB1213BC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B976521A-C815-4A64-A047-CE405ED0E59A}"/>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631765DD-2E04-4EE4-AFB7-43E328823E6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1018DFAF-9B15-4199-9C36-C730A2CE6C5E}"/>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xmlns=""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xmlns=""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Vishal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Kansagara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599" y="6604000"/>
            <a:ext cx="5576455"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solidFill>
                  <a:schemeClr val="tx1">
                    <a:lumMod val="90000"/>
                    <a:lumOff val="10000"/>
                  </a:schemeClr>
                </a:solidFill>
                <a:latin typeface="Roboto Condensed Light" panose="02000000000000000000" pitchFamily="2" charset="0"/>
                <a:ea typeface="Roboto Condensed Light" panose="02000000000000000000" pitchFamily="2" charset="0"/>
              </a:rPr>
              <a:t>#2301CS101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10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Structure &amp; Union, DM</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and FM</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39370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5" name="Picture 34">
            <a:extLst>
              <a:ext uri="{FF2B5EF4-FFF2-40B4-BE49-F238E27FC236}">
                <a16:creationId xmlns:a16="http://schemas.microsoft.com/office/drawing/2014/main" xmlns="" id="{744A518A-BE68-4048-BDCB-77578CB57230}"/>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C248CBD5-99BA-4017-857A-5ED400F43651}"/>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Vishal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Kansagara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599" y="6604000"/>
            <a:ext cx="5040745"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#2301CS101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10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Structure &amp; Union, DM &amp; FM</a:t>
            </a:r>
          </a:p>
        </p:txBody>
      </p:sp>
    </p:spTree>
    <p:extLst>
      <p:ext uri="{BB962C8B-B14F-4D97-AF65-F5344CB8AC3E}">
        <p14:creationId xmlns:p14="http://schemas.microsoft.com/office/powerpoint/2010/main" val="420276124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xmlns=""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Vishal</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Kansagara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#2301CS101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5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Structure &amp; Union</a:t>
            </a:r>
          </a:p>
        </p:txBody>
      </p:sp>
    </p:spTree>
    <p:extLst>
      <p:ext uri="{BB962C8B-B14F-4D97-AF65-F5344CB8AC3E}">
        <p14:creationId xmlns:p14="http://schemas.microsoft.com/office/powerpoint/2010/main" val="34686285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a16="http://schemas.microsoft.com/office/drawing/2014/main" xmlns=""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xmlns=""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xmlns=""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10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Structure &amp; Union</a:t>
            </a: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Prof. 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xmlns=""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10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Structure &amp; Union</a:t>
            </a: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Mehul Bhundiya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128095"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xmlns=""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xmlns=""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xmlns=""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#21CS01101 (C-Programming)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10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Structure &amp; Union</a:t>
            </a:r>
          </a:p>
        </p:txBody>
      </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11/4/2023</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tiff"/><Relationship Id="rId2" Type="http://schemas.openxmlformats.org/officeDocument/2006/relationships/image" Target="../media/image14.tiff"/><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A5353-D4D5-43D7-A039-6CFC6871D64F}"/>
              </a:ext>
            </a:extLst>
          </p:cNvPr>
          <p:cNvSpPr>
            <a:spLocks noGrp="1"/>
          </p:cNvSpPr>
          <p:nvPr>
            <p:ph type="ctrTitle"/>
          </p:nvPr>
        </p:nvSpPr>
        <p:spPr>
          <a:xfrm>
            <a:off x="347730" y="1200507"/>
            <a:ext cx="8279034" cy="3460303"/>
          </a:xfrm>
        </p:spPr>
        <p:txBody>
          <a:bodyPr/>
          <a:lstStyle/>
          <a:p>
            <a:r>
              <a:rPr lang="en-US" sz="4800" b="0" dirty="0" smtClean="0">
                <a:latin typeface="Roboto Condensed Light" panose="02000000000000000000" pitchFamily="2" charset="0"/>
                <a:ea typeface="Roboto Condensed Light" panose="02000000000000000000" pitchFamily="2" charset="0"/>
              </a:rPr>
              <a:t>Unit-5</a:t>
            </a:r>
            <a:r>
              <a:rPr lang="en-US" dirty="0"/>
              <a:t/>
            </a:r>
            <a:br>
              <a:rPr lang="en-US" dirty="0"/>
            </a:br>
            <a:r>
              <a:rPr lang="en-US" dirty="0" smtClean="0"/>
              <a:t>Structure &amp; Unions, Dynamic memory allocation and Files</a:t>
            </a:r>
            <a:endParaRPr lang="en-US" b="0" dirty="0"/>
          </a:p>
        </p:txBody>
      </p:sp>
      <p:sp>
        <p:nvSpPr>
          <p:cNvPr id="3" name="Text Placeholder 2">
            <a:extLst>
              <a:ext uri="{FF2B5EF4-FFF2-40B4-BE49-F238E27FC236}">
                <a16:creationId xmlns:a16="http://schemas.microsoft.com/office/drawing/2014/main" xmlns="" id="{E4D4005A-4647-4086-9144-7BCC7DFEFB1B}"/>
              </a:ext>
            </a:extLst>
          </p:cNvPr>
          <p:cNvSpPr>
            <a:spLocks noGrp="1"/>
          </p:cNvSpPr>
          <p:nvPr>
            <p:ph type="body" sz="quarter" idx="11"/>
          </p:nvPr>
        </p:nvSpPr>
        <p:spPr/>
        <p:txBody>
          <a:bodyPr/>
          <a:lstStyle/>
          <a:p>
            <a:r>
              <a:rPr lang="en-US" dirty="0" smtClean="0"/>
              <a:t>Vishal.kansagara@darshan.ac.in</a:t>
            </a:r>
            <a:endParaRPr lang="en-US" dirty="0"/>
          </a:p>
        </p:txBody>
      </p:sp>
      <p:sp>
        <p:nvSpPr>
          <p:cNvPr id="4" name="Text Placeholder 3">
            <a:extLst>
              <a:ext uri="{FF2B5EF4-FFF2-40B4-BE49-F238E27FC236}">
                <a16:creationId xmlns:a16="http://schemas.microsoft.com/office/drawing/2014/main" xmlns="" id="{6F817D43-889A-4049-ACFD-9B3B648B6A91}"/>
              </a:ext>
            </a:extLst>
          </p:cNvPr>
          <p:cNvSpPr>
            <a:spLocks noGrp="1"/>
          </p:cNvSpPr>
          <p:nvPr>
            <p:ph type="body" sz="quarter" idx="12"/>
          </p:nvPr>
        </p:nvSpPr>
        <p:spPr/>
        <p:txBody>
          <a:bodyPr/>
          <a:lstStyle/>
          <a:p>
            <a:r>
              <a:rPr lang="en-US" dirty="0" smtClean="0"/>
              <a:t>8200601076</a:t>
            </a:r>
            <a:endParaRPr lang="en-US" dirty="0"/>
          </a:p>
        </p:txBody>
      </p:sp>
      <p:sp>
        <p:nvSpPr>
          <p:cNvPr id="5" name="Text Placeholder 4">
            <a:extLst>
              <a:ext uri="{FF2B5EF4-FFF2-40B4-BE49-F238E27FC236}">
                <a16:creationId xmlns:a16="http://schemas.microsoft.com/office/drawing/2014/main" xmlns=""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xmlns="" id="{1F7AB9BC-FE08-46B2-A19C-803CB5DF0CD1}"/>
              </a:ext>
            </a:extLst>
          </p:cNvPr>
          <p:cNvSpPr>
            <a:spLocks noGrp="1"/>
          </p:cNvSpPr>
          <p:nvPr>
            <p:ph type="body" sz="quarter" idx="14"/>
          </p:nvPr>
        </p:nvSpPr>
        <p:spPr/>
        <p:txBody>
          <a:bodyPr/>
          <a:lstStyle/>
          <a:p>
            <a:r>
              <a:rPr lang="en-US" dirty="0"/>
              <a:t>Prof. </a:t>
            </a:r>
            <a:r>
              <a:rPr lang="en-US" dirty="0" smtClean="0"/>
              <a:t>Vishal </a:t>
            </a:r>
            <a:r>
              <a:rPr lang="en-US" dirty="0" err="1" smtClean="0"/>
              <a:t>Kansagara</a:t>
            </a:r>
            <a:endParaRPr lang="en-US" dirty="0"/>
          </a:p>
        </p:txBody>
      </p:sp>
      <p:sp>
        <p:nvSpPr>
          <p:cNvPr id="1027" name="Text Placeholder 1026">
            <a:extLst>
              <a:ext uri="{FF2B5EF4-FFF2-40B4-BE49-F238E27FC236}">
                <a16:creationId xmlns:a16="http://schemas.microsoft.com/office/drawing/2014/main" xmlns="" id="{D1F0AA94-EAF3-4868-942A-0125EFC5C764}"/>
              </a:ext>
            </a:extLst>
          </p:cNvPr>
          <p:cNvSpPr>
            <a:spLocks noGrp="1"/>
          </p:cNvSpPr>
          <p:nvPr>
            <p:ph type="body" sz="quarter" idx="16"/>
          </p:nvPr>
        </p:nvSpPr>
        <p:spPr/>
        <p:txBody>
          <a:bodyPr/>
          <a:lstStyle/>
          <a:p>
            <a:r>
              <a:rPr lang="en-US" b="1" dirty="0" smtClean="0"/>
              <a:t>Computer Programming Using C</a:t>
            </a:r>
            <a:r>
              <a:rPr lang="en-US" dirty="0" smtClean="0">
                <a:latin typeface="Roboto Condensed Light" panose="02000000000000000000" pitchFamily="2" charset="0"/>
                <a:ea typeface="Roboto Condensed Light" panose="02000000000000000000" pitchFamily="2" charset="0"/>
              </a:rPr>
              <a:t>(PC)</a:t>
            </a:r>
            <a:endParaRPr lang="en-US" dirty="0">
              <a:latin typeface="Roboto Condensed Light" panose="02000000000000000000" pitchFamily="2" charset="0"/>
              <a:ea typeface="Roboto Condensed Light" panose="02000000000000000000" pitchFamily="2" charset="0"/>
            </a:endParaRPr>
          </a:p>
          <a:p>
            <a:r>
              <a:rPr lang="en-US" dirty="0" smtClean="0">
                <a:latin typeface="Roboto Condensed Light" panose="02000000000000000000" pitchFamily="2" charset="0"/>
                <a:ea typeface="Roboto Condensed Light" panose="02000000000000000000" pitchFamily="2" charset="0"/>
              </a:rPr>
              <a:t>DU </a:t>
            </a:r>
            <a:r>
              <a:rPr lang="en-US" dirty="0">
                <a:latin typeface="Roboto Condensed Light" panose="02000000000000000000" pitchFamily="2" charset="0"/>
                <a:ea typeface="Roboto Condensed Light" panose="02000000000000000000" pitchFamily="2" charset="0"/>
              </a:rPr>
              <a:t># </a:t>
            </a:r>
            <a:r>
              <a:rPr lang="en-US" dirty="0" smtClean="0"/>
              <a:t>2301CS101</a:t>
            </a:r>
            <a:endParaRPr lang="en-US" dirty="0">
              <a:latin typeface="Roboto Condensed Light" panose="02000000000000000000" pitchFamily="2" charset="0"/>
              <a:ea typeface="Roboto Condensed Light" panose="02000000000000000000" pitchFamily="2" charset="0"/>
            </a:endParaRPr>
          </a:p>
        </p:txBody>
      </p:sp>
      <p:sp>
        <p:nvSpPr>
          <p:cNvPr id="11" name="AutoShape 3">
            <a:extLst>
              <a:ext uri="{FF2B5EF4-FFF2-40B4-BE49-F238E27FC236}">
                <a16:creationId xmlns:a16="http://schemas.microsoft.com/office/drawing/2014/main" xmlns=""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2" name="Picture Placeholder 1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t="11098" b="11098"/>
          <a:stretch>
            <a:fillRect/>
          </a:stretch>
        </p:blipFill>
        <p:spPr>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661001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a:cs typeface="Consolas" panose="020B0609020204030204" pitchFamily="49" charset="0"/>
              </a:rPr>
              <a:t>Structure</a:t>
            </a:r>
            <a:r>
              <a:rPr lang="en-US" dirty="0"/>
              <a:t> Variable – Cont.</a:t>
            </a:r>
          </a:p>
        </p:txBody>
      </p:sp>
      <p:sp>
        <p:nvSpPr>
          <p:cNvPr id="3" name="Content Placeholder 2"/>
          <p:cNvSpPr>
            <a:spLocks noGrp="1"/>
          </p:cNvSpPr>
          <p:nvPr>
            <p:ph idx="1"/>
          </p:nvPr>
        </p:nvSpPr>
        <p:spPr/>
        <p:txBody>
          <a:bodyPr/>
          <a:lstStyle/>
          <a:p>
            <a:r>
              <a:rPr lang="en-US" dirty="0" smtClean="0">
                <a:solidFill>
                  <a:srgbClr val="C00000"/>
                </a:solidFill>
              </a:rPr>
              <a:t>Declaration along with the </a:t>
            </a:r>
            <a:r>
              <a:rPr lang="en-US" dirty="0" smtClean="0">
                <a:solidFill>
                  <a:srgbClr val="C00000"/>
                </a:solidFill>
                <a:cs typeface="Consolas" panose="020B0609020204030204" pitchFamily="49" charset="0"/>
              </a:rPr>
              <a:t>structure</a:t>
            </a:r>
            <a:r>
              <a:rPr lang="en-US" dirty="0" smtClean="0">
                <a:solidFill>
                  <a:srgbClr val="C00000"/>
                </a:solidFill>
              </a:rPr>
              <a:t> definition</a:t>
            </a:r>
          </a:p>
          <a:p>
            <a:endParaRPr lang="en-US" dirty="0"/>
          </a:p>
        </p:txBody>
      </p:sp>
      <p:sp>
        <p:nvSpPr>
          <p:cNvPr id="4" name="Rectangle 3">
            <a:extLst>
              <a:ext uri="{FF2B5EF4-FFF2-40B4-BE49-F238E27FC236}">
                <a16:creationId xmlns:a16="http://schemas.microsoft.com/office/drawing/2014/main" xmlns="" id="{8B2EA8F2-0E14-6845-BEB4-07DB586C2C5A}"/>
              </a:ext>
            </a:extLst>
          </p:cNvPr>
          <p:cNvSpPr/>
          <p:nvPr/>
        </p:nvSpPr>
        <p:spPr>
          <a:xfrm>
            <a:off x="260073" y="1849071"/>
            <a:ext cx="4777100" cy="2031325"/>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mj-lt"/>
                <a:cs typeface="Consolas" panose="020B0609020204030204" pitchFamily="49" charset="0"/>
              </a:rPr>
              <a:t>struct</a:t>
            </a:r>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structure_name</a:t>
            </a:r>
            <a:endParaRPr lang="en-IN" b="1" dirty="0">
              <a:solidFill>
                <a:srgbClr val="D4D4D4"/>
              </a:solidFill>
              <a:latin typeface="+mj-lt"/>
              <a:cs typeface="Consolas" panose="020B0609020204030204" pitchFamily="49" charset="0"/>
            </a:endParaRPr>
          </a:p>
          <a:p>
            <a:r>
              <a:rPr lang="en-IN" b="1" dirty="0">
                <a:solidFill>
                  <a:srgbClr val="D4D4D4"/>
                </a:solidFill>
                <a:latin typeface="+mj-lt"/>
                <a:cs typeface="Consolas" panose="020B0609020204030204" pitchFamily="49" charset="0"/>
              </a:rPr>
              <a:t>{</a:t>
            </a:r>
          </a:p>
          <a:p>
            <a:r>
              <a:rPr lang="en-IN" b="1" dirty="0">
                <a:solidFill>
                  <a:srgbClr val="D4D4D4"/>
                </a:solidFill>
                <a:latin typeface="+mj-lt"/>
                <a:cs typeface="Consolas" panose="020B0609020204030204" pitchFamily="49" charset="0"/>
              </a:rPr>
              <a:t>    member1_declaration;</a:t>
            </a:r>
          </a:p>
          <a:p>
            <a:r>
              <a:rPr lang="en-IN" b="1" dirty="0">
                <a:solidFill>
                  <a:srgbClr val="D4D4D4"/>
                </a:solidFill>
                <a:latin typeface="+mj-lt"/>
                <a:cs typeface="Consolas" panose="020B0609020204030204" pitchFamily="49" charset="0"/>
              </a:rPr>
              <a:t>    member2_declaration;</a:t>
            </a:r>
          </a:p>
          <a:p>
            <a:r>
              <a:rPr lang="en-IN" b="1" dirty="0">
                <a:solidFill>
                  <a:srgbClr val="D4D4D4"/>
                </a:solidFill>
                <a:latin typeface="+mj-lt"/>
                <a:cs typeface="Consolas" panose="020B0609020204030204" pitchFamily="49" charset="0"/>
              </a:rPr>
              <a:t>	. . .</a:t>
            </a:r>
          </a:p>
          <a:p>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memberN_declaration</a:t>
            </a:r>
            <a:r>
              <a:rPr lang="en-IN" b="1" dirty="0">
                <a:solidFill>
                  <a:srgbClr val="D4D4D4"/>
                </a:solidFill>
                <a:latin typeface="+mj-lt"/>
                <a:cs typeface="Consolas" panose="020B0609020204030204" pitchFamily="49" charset="0"/>
              </a:rPr>
              <a:t>;</a:t>
            </a:r>
          </a:p>
          <a:p>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structure_variable</a:t>
            </a:r>
            <a:r>
              <a:rPr lang="en-IN" b="1" dirty="0">
                <a:solidFill>
                  <a:srgbClr val="D4D4D4"/>
                </a:solidFill>
                <a:latin typeface="+mj-lt"/>
                <a:cs typeface="Consolas" panose="020B0609020204030204" pitchFamily="49" charset="0"/>
              </a:rPr>
              <a:t>;</a:t>
            </a:r>
          </a:p>
        </p:txBody>
      </p:sp>
      <p:sp>
        <p:nvSpPr>
          <p:cNvPr id="5" name="Rectangle: Top Corners Rounded 6">
            <a:extLst>
              <a:ext uri="{FF2B5EF4-FFF2-40B4-BE49-F238E27FC236}">
                <a16:creationId xmlns:a16="http://schemas.microsoft.com/office/drawing/2014/main" xmlns="" id="{42BC52A6-A575-2D4F-89C9-A2D0E29C60CD}"/>
              </a:ext>
            </a:extLst>
          </p:cNvPr>
          <p:cNvSpPr/>
          <p:nvPr/>
        </p:nvSpPr>
        <p:spPr>
          <a:xfrm>
            <a:off x="262360" y="1528696"/>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FC000"/>
                </a:solidFill>
              </a:rPr>
              <a:t>Syntax</a:t>
            </a:r>
          </a:p>
        </p:txBody>
      </p:sp>
      <p:sp>
        <p:nvSpPr>
          <p:cNvPr id="6" name="Rectangle 5">
            <a:extLst>
              <a:ext uri="{FF2B5EF4-FFF2-40B4-BE49-F238E27FC236}">
                <a16:creationId xmlns:a16="http://schemas.microsoft.com/office/drawing/2014/main" xmlns="" id="{D134A53D-6A85-2148-ABFC-08AB66623148}"/>
              </a:ext>
            </a:extLst>
          </p:cNvPr>
          <p:cNvSpPr/>
          <p:nvPr/>
        </p:nvSpPr>
        <p:spPr>
          <a:xfrm>
            <a:off x="6554541" y="1849070"/>
            <a:ext cx="4860008" cy="2031325"/>
          </a:xfrm>
          <a:prstGeom prst="rect">
            <a:avLst/>
          </a:prstGeom>
          <a:solidFill>
            <a:schemeClr val="bg1">
              <a:lumMod val="95000"/>
            </a:schemeClr>
          </a:solidFill>
          <a:ln>
            <a:noFill/>
          </a:ln>
        </p:spPr>
        <p:txBody>
          <a:bodyPr wrap="square">
            <a:spAutoFit/>
          </a:bodyPr>
          <a:lstStyle/>
          <a:p>
            <a:r>
              <a:rPr lang="en-IN" b="1" dirty="0">
                <a:latin typeface="+mj-lt"/>
                <a:cs typeface="Consolas" panose="020B0609020204030204" pitchFamily="49" charset="0"/>
              </a:rPr>
              <a:t>struct student</a:t>
            </a:r>
          </a:p>
          <a:p>
            <a:r>
              <a:rPr lang="en-IN" b="1" dirty="0">
                <a:latin typeface="+mj-lt"/>
                <a:cs typeface="Consolas" panose="020B0609020204030204" pitchFamily="49" charset="0"/>
              </a:rPr>
              <a:t>{</a:t>
            </a:r>
          </a:p>
          <a:p>
            <a:pPr lvl="1"/>
            <a:r>
              <a:rPr lang="en-IN" b="1" dirty="0">
                <a:latin typeface="+mj-lt"/>
                <a:cs typeface="Consolas" panose="020B0609020204030204" pitchFamily="49" charset="0"/>
              </a:rPr>
              <a:t>char name[30]; </a:t>
            </a:r>
            <a:r>
              <a:rPr lang="en-IN" b="1" dirty="0">
                <a:solidFill>
                  <a:srgbClr val="92D050"/>
                </a:solidFill>
                <a:latin typeface="+mj-lt"/>
                <a:cs typeface="Consolas" panose="020B0609020204030204" pitchFamily="49" charset="0"/>
              </a:rPr>
              <a:t>// Student Name</a:t>
            </a:r>
          </a:p>
          <a:p>
            <a:pPr lvl="1"/>
            <a:r>
              <a:rPr lang="en-IN" b="1" dirty="0" err="1">
                <a:latin typeface="+mj-lt"/>
                <a:cs typeface="Consolas" panose="020B0609020204030204" pitchFamily="49" charset="0"/>
              </a:rPr>
              <a:t>int</a:t>
            </a:r>
            <a:r>
              <a:rPr lang="en-IN" b="1" dirty="0">
                <a:latin typeface="+mj-lt"/>
                <a:cs typeface="Consolas" panose="020B0609020204030204" pitchFamily="49" charset="0"/>
              </a:rPr>
              <a:t> </a:t>
            </a:r>
            <a:r>
              <a:rPr lang="en-IN" b="1" dirty="0" err="1">
                <a:latin typeface="+mj-lt"/>
                <a:cs typeface="Consolas" panose="020B0609020204030204" pitchFamily="49" charset="0"/>
              </a:rPr>
              <a:t>roll_no</a:t>
            </a:r>
            <a:r>
              <a:rPr lang="en-IN" b="1" dirty="0">
                <a:latin typeface="+mj-lt"/>
                <a:cs typeface="Consolas" panose="020B0609020204030204" pitchFamily="49" charset="0"/>
              </a:rPr>
              <a:t>; </a:t>
            </a:r>
            <a:r>
              <a:rPr lang="en-IN" b="1" dirty="0">
                <a:solidFill>
                  <a:srgbClr val="92D050"/>
                </a:solidFill>
                <a:latin typeface="+mj-lt"/>
                <a:cs typeface="Consolas" panose="020B0609020204030204" pitchFamily="49" charset="0"/>
              </a:rPr>
              <a:t>// Student Roll No</a:t>
            </a:r>
          </a:p>
          <a:p>
            <a:pPr lvl="1"/>
            <a:r>
              <a:rPr lang="en-IN" b="1" dirty="0">
                <a:latin typeface="+mj-lt"/>
                <a:cs typeface="Consolas" panose="020B0609020204030204" pitchFamily="49" charset="0"/>
              </a:rPr>
              <a:t>float CPI; </a:t>
            </a:r>
            <a:r>
              <a:rPr lang="en-IN" b="1" dirty="0">
                <a:solidFill>
                  <a:srgbClr val="92D050"/>
                </a:solidFill>
                <a:latin typeface="+mj-lt"/>
                <a:cs typeface="Consolas" panose="020B0609020204030204" pitchFamily="49" charset="0"/>
              </a:rPr>
              <a:t>// Student CPI</a:t>
            </a:r>
          </a:p>
          <a:p>
            <a:pPr lvl="1"/>
            <a:r>
              <a:rPr lang="en-IN" b="1" dirty="0" err="1">
                <a:latin typeface="+mj-lt"/>
                <a:cs typeface="Consolas" panose="020B0609020204030204" pitchFamily="49" charset="0"/>
              </a:rPr>
              <a:t>int</a:t>
            </a:r>
            <a:r>
              <a:rPr lang="en-IN" b="1" dirty="0">
                <a:latin typeface="+mj-lt"/>
                <a:cs typeface="Consolas" panose="020B0609020204030204" pitchFamily="49" charset="0"/>
              </a:rPr>
              <a:t> backlog; </a:t>
            </a:r>
            <a:r>
              <a:rPr lang="en-IN" b="1" dirty="0">
                <a:solidFill>
                  <a:srgbClr val="92D050"/>
                </a:solidFill>
                <a:latin typeface="+mj-lt"/>
                <a:cs typeface="Consolas" panose="020B0609020204030204" pitchFamily="49" charset="0"/>
              </a:rPr>
              <a:t>// Student Backlog</a:t>
            </a:r>
          </a:p>
          <a:p>
            <a:r>
              <a:rPr lang="en-IN" b="1" dirty="0">
                <a:latin typeface="+mj-lt"/>
                <a:cs typeface="Consolas" panose="020B0609020204030204" pitchFamily="49" charset="0"/>
              </a:rPr>
              <a:t>} student1;</a:t>
            </a:r>
          </a:p>
        </p:txBody>
      </p:sp>
      <p:sp>
        <p:nvSpPr>
          <p:cNvPr id="7" name="Rectangle 6">
            <a:extLst>
              <a:ext uri="{FF2B5EF4-FFF2-40B4-BE49-F238E27FC236}">
                <a16:creationId xmlns:a16="http://schemas.microsoft.com/office/drawing/2014/main" xmlns="" id="{6D720015-A8A4-6E4B-8F59-2A7961A43AB4}"/>
              </a:ext>
            </a:extLst>
          </p:cNvPr>
          <p:cNvSpPr/>
          <p:nvPr/>
        </p:nvSpPr>
        <p:spPr>
          <a:xfrm>
            <a:off x="6054547" y="1849069"/>
            <a:ext cx="499994" cy="2031325"/>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latin typeface="+mj-lt"/>
              </a:rPr>
              <a:t>6</a:t>
            </a:r>
          </a:p>
          <a:p>
            <a:pPr algn="r"/>
            <a:r>
              <a:rPr lang="en-US" b="1" dirty="0">
                <a:solidFill>
                  <a:schemeClr val="tx1">
                    <a:lumMod val="75000"/>
                    <a:lumOff val="25000"/>
                  </a:schemeClr>
                </a:solidFill>
                <a:latin typeface="+mj-lt"/>
              </a:rPr>
              <a:t>7</a:t>
            </a:r>
          </a:p>
        </p:txBody>
      </p:sp>
      <p:sp>
        <p:nvSpPr>
          <p:cNvPr id="8" name="Rectangle: Top Corners Rounded 6">
            <a:extLst>
              <a:ext uri="{FF2B5EF4-FFF2-40B4-BE49-F238E27FC236}">
                <a16:creationId xmlns:a16="http://schemas.microsoft.com/office/drawing/2014/main" xmlns="" id="{BF94B59E-2294-F74E-9871-49E41FE25E6A}"/>
              </a:ext>
            </a:extLst>
          </p:cNvPr>
          <p:cNvSpPr/>
          <p:nvPr/>
        </p:nvSpPr>
        <p:spPr>
          <a:xfrm>
            <a:off x="6054546" y="1519884"/>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FC000"/>
                </a:solidFill>
              </a:rPr>
              <a:t>Example</a:t>
            </a:r>
          </a:p>
        </p:txBody>
      </p:sp>
    </p:spTree>
    <p:extLst>
      <p:ext uri="{BB962C8B-B14F-4D97-AF65-F5344CB8AC3E}">
        <p14:creationId xmlns:p14="http://schemas.microsoft.com/office/powerpoint/2010/main" val="11168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smtClean="0">
                <a:cs typeface="Consolas" panose="020B0609020204030204" pitchFamily="49" charset="0"/>
              </a:rPr>
              <a:t>Structure</a:t>
            </a:r>
            <a:r>
              <a:rPr lang="en-US" dirty="0" smtClean="0"/>
              <a:t> Variable – Cont.</a:t>
            </a:r>
            <a:endParaRPr lang="en-US" dirty="0"/>
          </a:p>
        </p:txBody>
      </p:sp>
      <p:sp>
        <p:nvSpPr>
          <p:cNvPr id="3" name="Content Placeholder 2"/>
          <p:cNvSpPr>
            <a:spLocks noGrp="1"/>
          </p:cNvSpPr>
          <p:nvPr>
            <p:ph idx="1"/>
          </p:nvPr>
        </p:nvSpPr>
        <p:spPr/>
        <p:txBody>
          <a:bodyPr/>
          <a:lstStyle/>
          <a:p>
            <a:r>
              <a:rPr lang="en-US" dirty="0">
                <a:solidFill>
                  <a:srgbClr val="C00000"/>
                </a:solidFill>
              </a:rPr>
              <a:t>Declaration after Structure definition</a:t>
            </a:r>
          </a:p>
          <a:p>
            <a:endParaRPr lang="en-US" dirty="0"/>
          </a:p>
        </p:txBody>
      </p:sp>
      <p:sp>
        <p:nvSpPr>
          <p:cNvPr id="4" name="Rectangle 3">
            <a:extLst>
              <a:ext uri="{FF2B5EF4-FFF2-40B4-BE49-F238E27FC236}">
                <a16:creationId xmlns:a16="http://schemas.microsoft.com/office/drawing/2014/main" xmlns="" id="{1702B7F8-2C6C-8145-9706-BC46EC698EFF}"/>
              </a:ext>
            </a:extLst>
          </p:cNvPr>
          <p:cNvSpPr/>
          <p:nvPr/>
        </p:nvSpPr>
        <p:spPr>
          <a:xfrm>
            <a:off x="260078" y="1958315"/>
            <a:ext cx="5506099" cy="338554"/>
          </a:xfrm>
          <a:prstGeom prst="rect">
            <a:avLst/>
          </a:prstGeom>
          <a:solidFill>
            <a:schemeClr val="tx1">
              <a:lumMod val="90000"/>
              <a:lumOff val="10000"/>
            </a:schemeClr>
          </a:solidFill>
          <a:ln>
            <a:noFill/>
          </a:ln>
        </p:spPr>
        <p:txBody>
          <a:bodyPr wrap="square">
            <a:spAutoFit/>
          </a:bodyPr>
          <a:lstStyle/>
          <a:p>
            <a:r>
              <a:rPr lang="en-IN" sz="1600" b="1" dirty="0">
                <a:solidFill>
                  <a:srgbClr val="569CD6"/>
                </a:solidFill>
                <a:latin typeface="+mj-lt"/>
              </a:rPr>
              <a:t>struct</a:t>
            </a:r>
            <a:r>
              <a:rPr lang="en-IN" sz="1600" b="1" dirty="0">
                <a:solidFill>
                  <a:srgbClr val="D4D4D4"/>
                </a:solidFill>
                <a:latin typeface="+mj-lt"/>
              </a:rPr>
              <a:t> </a:t>
            </a:r>
            <a:r>
              <a:rPr lang="en-IN" sz="1600" b="1" dirty="0" err="1">
                <a:solidFill>
                  <a:srgbClr val="D4D4D4"/>
                </a:solidFill>
                <a:latin typeface="+mj-lt"/>
              </a:rPr>
              <a:t>structure_name</a:t>
            </a:r>
            <a:r>
              <a:rPr lang="en-IN" sz="1600" b="1" dirty="0">
                <a:solidFill>
                  <a:srgbClr val="D4D4D4"/>
                </a:solidFill>
                <a:latin typeface="+mj-lt"/>
              </a:rPr>
              <a:t> </a:t>
            </a:r>
            <a:r>
              <a:rPr lang="en-IN" sz="1600" b="1" dirty="0" err="1">
                <a:solidFill>
                  <a:srgbClr val="D4D4D4"/>
                </a:solidFill>
                <a:latin typeface="+mj-lt"/>
              </a:rPr>
              <a:t>structure_variable</a:t>
            </a:r>
            <a:r>
              <a:rPr lang="en-IN" sz="1600" b="1" dirty="0">
                <a:solidFill>
                  <a:srgbClr val="D4D4D4"/>
                </a:solidFill>
                <a:latin typeface="+mj-lt"/>
              </a:rPr>
              <a:t>;</a:t>
            </a:r>
          </a:p>
        </p:txBody>
      </p:sp>
      <p:sp>
        <p:nvSpPr>
          <p:cNvPr id="5" name="Rectangle 4">
            <a:extLst>
              <a:ext uri="{FF2B5EF4-FFF2-40B4-BE49-F238E27FC236}">
                <a16:creationId xmlns:a16="http://schemas.microsoft.com/office/drawing/2014/main" xmlns="" id="{1880D03F-BE32-5F4C-AAD1-ACDA50C9FA09}"/>
              </a:ext>
            </a:extLst>
          </p:cNvPr>
          <p:cNvSpPr/>
          <p:nvPr/>
        </p:nvSpPr>
        <p:spPr>
          <a:xfrm>
            <a:off x="762354" y="2981571"/>
            <a:ext cx="8142160" cy="2308324"/>
          </a:xfrm>
          <a:prstGeom prst="rect">
            <a:avLst/>
          </a:prstGeom>
          <a:solidFill>
            <a:schemeClr val="bg1">
              <a:lumMod val="95000"/>
            </a:schemeClr>
          </a:solidFill>
          <a:ln>
            <a:noFill/>
          </a:ln>
        </p:spPr>
        <p:txBody>
          <a:bodyPr wrap="square">
            <a:spAutoFit/>
          </a:bodyPr>
          <a:lstStyle/>
          <a:p>
            <a:r>
              <a:rPr lang="en-IN" b="1" dirty="0">
                <a:latin typeface="+mj-lt"/>
                <a:cs typeface="Consolas" panose="020B0609020204030204" pitchFamily="49" charset="0"/>
              </a:rPr>
              <a:t>struct student</a:t>
            </a:r>
          </a:p>
          <a:p>
            <a:r>
              <a:rPr lang="en-IN" b="1" dirty="0">
                <a:latin typeface="+mj-lt"/>
                <a:cs typeface="Consolas" panose="020B0609020204030204" pitchFamily="49" charset="0"/>
              </a:rPr>
              <a:t>{</a:t>
            </a:r>
          </a:p>
          <a:p>
            <a:pPr lvl="1"/>
            <a:r>
              <a:rPr lang="en-IN" b="1" dirty="0">
                <a:latin typeface="+mj-lt"/>
                <a:cs typeface="Consolas" panose="020B0609020204030204" pitchFamily="49" charset="0"/>
              </a:rPr>
              <a:t>char name[30]; </a:t>
            </a:r>
            <a:r>
              <a:rPr lang="en-IN" b="1" dirty="0">
                <a:solidFill>
                  <a:srgbClr val="92D050"/>
                </a:solidFill>
                <a:latin typeface="+mj-lt"/>
                <a:cs typeface="Consolas" panose="020B0609020204030204" pitchFamily="49" charset="0"/>
              </a:rPr>
              <a:t>// Student Name</a:t>
            </a:r>
          </a:p>
          <a:p>
            <a:pPr lvl="1"/>
            <a:r>
              <a:rPr lang="en-IN" b="1" dirty="0" err="1">
                <a:latin typeface="+mj-lt"/>
                <a:cs typeface="Consolas" panose="020B0609020204030204" pitchFamily="49" charset="0"/>
              </a:rPr>
              <a:t>int</a:t>
            </a:r>
            <a:r>
              <a:rPr lang="en-IN" b="1" dirty="0">
                <a:latin typeface="+mj-lt"/>
                <a:cs typeface="Consolas" panose="020B0609020204030204" pitchFamily="49" charset="0"/>
              </a:rPr>
              <a:t> </a:t>
            </a:r>
            <a:r>
              <a:rPr lang="en-IN" b="1" dirty="0" err="1">
                <a:latin typeface="+mj-lt"/>
                <a:cs typeface="Consolas" panose="020B0609020204030204" pitchFamily="49" charset="0"/>
              </a:rPr>
              <a:t>roll_no</a:t>
            </a:r>
            <a:r>
              <a:rPr lang="en-IN" b="1" dirty="0">
                <a:latin typeface="+mj-lt"/>
                <a:cs typeface="Consolas" panose="020B0609020204030204" pitchFamily="49" charset="0"/>
              </a:rPr>
              <a:t>;</a:t>
            </a:r>
            <a:r>
              <a:rPr lang="en-IN" b="1" dirty="0">
                <a:solidFill>
                  <a:srgbClr val="92D050"/>
                </a:solidFill>
                <a:latin typeface="+mj-lt"/>
                <a:cs typeface="Consolas" panose="020B0609020204030204" pitchFamily="49" charset="0"/>
              </a:rPr>
              <a:t> // Student Roll No</a:t>
            </a:r>
          </a:p>
          <a:p>
            <a:pPr lvl="1"/>
            <a:r>
              <a:rPr lang="en-IN" b="1" dirty="0">
                <a:latin typeface="+mj-lt"/>
                <a:cs typeface="Consolas" panose="020B0609020204030204" pitchFamily="49" charset="0"/>
              </a:rPr>
              <a:t>float CPI; </a:t>
            </a:r>
            <a:r>
              <a:rPr lang="en-IN" b="1" dirty="0">
                <a:solidFill>
                  <a:srgbClr val="92D050"/>
                </a:solidFill>
                <a:latin typeface="+mj-lt"/>
                <a:cs typeface="Consolas" panose="020B0609020204030204" pitchFamily="49" charset="0"/>
              </a:rPr>
              <a:t>// Student CPI</a:t>
            </a:r>
          </a:p>
          <a:p>
            <a:pPr lvl="1"/>
            <a:r>
              <a:rPr lang="en-IN" b="1" dirty="0" err="1">
                <a:latin typeface="+mj-lt"/>
                <a:cs typeface="Consolas" panose="020B0609020204030204" pitchFamily="49" charset="0"/>
              </a:rPr>
              <a:t>int</a:t>
            </a:r>
            <a:r>
              <a:rPr lang="en-IN" b="1" dirty="0">
                <a:latin typeface="+mj-lt"/>
                <a:cs typeface="Consolas" panose="020B0609020204030204" pitchFamily="49" charset="0"/>
              </a:rPr>
              <a:t> backlog; </a:t>
            </a:r>
            <a:r>
              <a:rPr lang="en-IN" b="1" dirty="0">
                <a:solidFill>
                  <a:srgbClr val="92D050"/>
                </a:solidFill>
                <a:latin typeface="+mj-lt"/>
                <a:cs typeface="Consolas" panose="020B0609020204030204" pitchFamily="49" charset="0"/>
              </a:rPr>
              <a:t>// Student Backlog</a:t>
            </a:r>
          </a:p>
          <a:p>
            <a:r>
              <a:rPr lang="en-IN" b="1" dirty="0">
                <a:latin typeface="+mj-lt"/>
                <a:cs typeface="Consolas" panose="020B0609020204030204" pitchFamily="49" charset="0"/>
              </a:rPr>
              <a:t>};</a:t>
            </a:r>
          </a:p>
          <a:p>
            <a:r>
              <a:rPr lang="en-IN" b="1" dirty="0">
                <a:latin typeface="+mj-lt"/>
                <a:cs typeface="Consolas" panose="020B0609020204030204" pitchFamily="49" charset="0"/>
              </a:rPr>
              <a:t>struct student student1; </a:t>
            </a:r>
            <a:r>
              <a:rPr lang="en-IN" b="1" dirty="0">
                <a:solidFill>
                  <a:srgbClr val="92D050"/>
                </a:solidFill>
                <a:latin typeface="+mj-lt"/>
                <a:cs typeface="Consolas" panose="020B0609020204030204" pitchFamily="49" charset="0"/>
              </a:rPr>
              <a:t>// Declare structure variable</a:t>
            </a:r>
          </a:p>
        </p:txBody>
      </p:sp>
      <p:sp>
        <p:nvSpPr>
          <p:cNvPr id="6" name="Rectangle 5">
            <a:extLst>
              <a:ext uri="{FF2B5EF4-FFF2-40B4-BE49-F238E27FC236}">
                <a16:creationId xmlns:a16="http://schemas.microsoft.com/office/drawing/2014/main" xmlns="" id="{786EEBAD-3E5E-CF40-8099-39C7D51C327D}"/>
              </a:ext>
            </a:extLst>
          </p:cNvPr>
          <p:cNvSpPr/>
          <p:nvPr/>
        </p:nvSpPr>
        <p:spPr>
          <a:xfrm>
            <a:off x="262361" y="2981570"/>
            <a:ext cx="499994" cy="2308324"/>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mj-lt"/>
              </a:rPr>
              <a:t>1</a:t>
            </a:r>
          </a:p>
          <a:p>
            <a:pPr algn="r"/>
            <a:r>
              <a:rPr lang="en-US" b="1" dirty="0">
                <a:solidFill>
                  <a:schemeClr val="tx1">
                    <a:lumMod val="75000"/>
                    <a:lumOff val="25000"/>
                  </a:schemeClr>
                </a:solidFill>
                <a:effectLst/>
                <a:latin typeface="+mj-lt"/>
              </a:rPr>
              <a:t>2</a:t>
            </a:r>
          </a:p>
          <a:p>
            <a:pPr algn="r"/>
            <a:r>
              <a:rPr lang="en-US" b="1" dirty="0">
                <a:solidFill>
                  <a:schemeClr val="tx1">
                    <a:lumMod val="75000"/>
                    <a:lumOff val="25000"/>
                  </a:schemeClr>
                </a:solidFill>
                <a:latin typeface="+mj-lt"/>
              </a:rPr>
              <a:t>3</a:t>
            </a:r>
          </a:p>
          <a:p>
            <a:pPr algn="r"/>
            <a:r>
              <a:rPr lang="en-US" b="1" dirty="0">
                <a:solidFill>
                  <a:schemeClr val="tx1">
                    <a:lumMod val="75000"/>
                    <a:lumOff val="25000"/>
                  </a:schemeClr>
                </a:solidFill>
                <a:effectLst/>
                <a:latin typeface="+mj-lt"/>
              </a:rPr>
              <a:t>4</a:t>
            </a:r>
          </a:p>
          <a:p>
            <a:pPr algn="r"/>
            <a:r>
              <a:rPr lang="en-US" b="1" dirty="0">
                <a:solidFill>
                  <a:schemeClr val="tx1">
                    <a:lumMod val="75000"/>
                    <a:lumOff val="25000"/>
                  </a:schemeClr>
                </a:solidFill>
                <a:latin typeface="+mj-lt"/>
              </a:rPr>
              <a:t>5</a:t>
            </a:r>
          </a:p>
          <a:p>
            <a:pPr algn="r"/>
            <a:r>
              <a:rPr lang="en-US" b="1" dirty="0">
                <a:solidFill>
                  <a:schemeClr val="tx1">
                    <a:lumMod val="75000"/>
                    <a:lumOff val="25000"/>
                  </a:schemeClr>
                </a:solidFill>
                <a:latin typeface="+mj-lt"/>
              </a:rPr>
              <a:t>6</a:t>
            </a:r>
          </a:p>
          <a:p>
            <a:pPr algn="r"/>
            <a:r>
              <a:rPr lang="en-US" b="1" dirty="0">
                <a:solidFill>
                  <a:schemeClr val="tx1">
                    <a:lumMod val="75000"/>
                    <a:lumOff val="25000"/>
                  </a:schemeClr>
                </a:solidFill>
                <a:latin typeface="+mj-lt"/>
              </a:rPr>
              <a:t>7</a:t>
            </a:r>
          </a:p>
          <a:p>
            <a:pPr algn="r"/>
            <a:r>
              <a:rPr lang="en-US" b="1" dirty="0" smtClean="0">
                <a:solidFill>
                  <a:schemeClr val="tx1">
                    <a:lumMod val="75000"/>
                    <a:lumOff val="25000"/>
                  </a:schemeClr>
                </a:solidFill>
                <a:latin typeface="+mj-lt"/>
              </a:rPr>
              <a:t>8</a:t>
            </a:r>
            <a:endParaRPr lang="en-US" b="1" dirty="0">
              <a:solidFill>
                <a:schemeClr val="tx1">
                  <a:lumMod val="75000"/>
                  <a:lumOff val="25000"/>
                </a:schemeClr>
              </a:solidFill>
              <a:latin typeface="+mj-lt"/>
            </a:endParaRPr>
          </a:p>
        </p:txBody>
      </p:sp>
      <p:sp>
        <p:nvSpPr>
          <p:cNvPr id="7" name="Rectangle: Top Corners Rounded 6">
            <a:extLst>
              <a:ext uri="{FF2B5EF4-FFF2-40B4-BE49-F238E27FC236}">
                <a16:creationId xmlns:a16="http://schemas.microsoft.com/office/drawing/2014/main" xmlns="" id="{B8C6038E-FA26-DF43-92FE-4B8E7EC79FF1}"/>
              </a:ext>
            </a:extLst>
          </p:cNvPr>
          <p:cNvSpPr/>
          <p:nvPr/>
        </p:nvSpPr>
        <p:spPr>
          <a:xfrm>
            <a:off x="262361" y="2652386"/>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Example</a:t>
            </a:r>
          </a:p>
        </p:txBody>
      </p:sp>
      <p:sp>
        <p:nvSpPr>
          <p:cNvPr id="8" name="Rectangle: Top Corners Rounded 6">
            <a:extLst>
              <a:ext uri="{FF2B5EF4-FFF2-40B4-BE49-F238E27FC236}">
                <a16:creationId xmlns:a16="http://schemas.microsoft.com/office/drawing/2014/main" xmlns="" id="{A9A8AAB9-384D-8E4B-9917-8BAE942062FC}"/>
              </a:ext>
            </a:extLst>
          </p:cNvPr>
          <p:cNvSpPr/>
          <p:nvPr/>
        </p:nvSpPr>
        <p:spPr>
          <a:xfrm>
            <a:off x="262360" y="162912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Tree>
    <p:extLst>
      <p:ext uri="{BB962C8B-B14F-4D97-AF65-F5344CB8AC3E}">
        <p14:creationId xmlns:p14="http://schemas.microsoft.com/office/powerpoint/2010/main" val="236504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a:cs typeface="Consolas" panose="020B0609020204030204" pitchFamily="49" charset="0"/>
              </a:rPr>
              <a:t>Structure</a:t>
            </a:r>
            <a:r>
              <a:rPr lang="en-US" dirty="0"/>
              <a:t> member (data)</a:t>
            </a:r>
          </a:p>
        </p:txBody>
      </p:sp>
      <p:sp>
        <p:nvSpPr>
          <p:cNvPr id="3" name="Content Placeholder 2"/>
          <p:cNvSpPr>
            <a:spLocks noGrp="1"/>
          </p:cNvSpPr>
          <p:nvPr>
            <p:ph idx="1"/>
          </p:nvPr>
        </p:nvSpPr>
        <p:spPr/>
        <p:txBody>
          <a:bodyPr/>
          <a:lstStyle/>
          <a:p>
            <a:r>
              <a:rPr lang="en-US" dirty="0"/>
              <a:t>Structure is a complex data type, we cannot assign any value directly to it using assignment operator. </a:t>
            </a:r>
          </a:p>
          <a:p>
            <a:r>
              <a:rPr lang="en-US" dirty="0"/>
              <a:t>We must assign data to individual </a:t>
            </a:r>
            <a:r>
              <a:rPr lang="en-US" dirty="0">
                <a:solidFill>
                  <a:srgbClr val="C00000"/>
                </a:solidFill>
              </a:rPr>
              <a:t>structure members</a:t>
            </a:r>
            <a:r>
              <a:rPr lang="en-US" dirty="0">
                <a:solidFill>
                  <a:srgbClr val="92D050"/>
                </a:solidFill>
              </a:rPr>
              <a:t> </a:t>
            </a:r>
            <a:r>
              <a:rPr lang="en-US" dirty="0"/>
              <a:t>separately.</a:t>
            </a:r>
          </a:p>
          <a:p>
            <a:r>
              <a:rPr lang="en-US" dirty="0"/>
              <a:t>C supports two operators to access structure members, using a </a:t>
            </a:r>
            <a:r>
              <a:rPr lang="en-US" dirty="0">
                <a:cs typeface="Consolas" panose="020B0609020204030204" pitchFamily="49" charset="0"/>
              </a:rPr>
              <a:t>structure</a:t>
            </a:r>
            <a:r>
              <a:rPr lang="en-US" dirty="0"/>
              <a:t> variable.</a:t>
            </a:r>
          </a:p>
          <a:p>
            <a:pPr marL="914400" lvl="1" indent="-457200">
              <a:buFont typeface="+mj-lt"/>
              <a:buAutoNum type="arabicPeriod"/>
            </a:pPr>
            <a:r>
              <a:rPr lang="en-US" dirty="0"/>
              <a:t>Dot/period operator </a:t>
            </a:r>
            <a:r>
              <a:rPr lang="en-US" dirty="0">
                <a:solidFill>
                  <a:srgbClr val="C00000"/>
                </a:solidFill>
              </a:rPr>
              <a:t>(.)</a:t>
            </a:r>
          </a:p>
          <a:p>
            <a:pPr marL="914400" lvl="1" indent="-457200">
              <a:buFont typeface="+mj-lt"/>
              <a:buAutoNum type="arabicPeriod"/>
            </a:pPr>
            <a:r>
              <a:rPr lang="en-US" dirty="0"/>
              <a:t>Arrow operator </a:t>
            </a:r>
            <a:r>
              <a:rPr lang="en-US" dirty="0" smtClean="0">
                <a:solidFill>
                  <a:srgbClr val="C00000"/>
                </a:solidFill>
              </a:rPr>
              <a:t>(-&gt;)</a:t>
            </a:r>
            <a:endParaRPr lang="en-US" dirty="0">
              <a:solidFill>
                <a:srgbClr val="C00000"/>
              </a:solidFill>
            </a:endParaRPr>
          </a:p>
        </p:txBody>
      </p:sp>
    </p:spTree>
    <p:extLst>
      <p:ext uri="{BB962C8B-B14F-4D97-AF65-F5344CB8AC3E}">
        <p14:creationId xmlns:p14="http://schemas.microsoft.com/office/powerpoint/2010/main" val="3801165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a:t>
            </a:r>
            <a:r>
              <a:rPr lang="en-US" dirty="0">
                <a:cs typeface="Consolas" panose="020B0609020204030204" pitchFamily="49" charset="0"/>
              </a:rPr>
              <a:t>Structure</a:t>
            </a:r>
            <a:r>
              <a:rPr lang="en-US" dirty="0"/>
              <a:t> member (data) – Cont.</a:t>
            </a:r>
          </a:p>
        </p:txBody>
      </p:sp>
      <p:sp>
        <p:nvSpPr>
          <p:cNvPr id="4" name="Content Placeholder 2">
            <a:extLst>
              <a:ext uri="{FF2B5EF4-FFF2-40B4-BE49-F238E27FC236}">
                <a16:creationId xmlns:a16="http://schemas.microsoft.com/office/drawing/2014/main" xmlns="" id="{F260C308-F014-B242-9737-3ED48B0E0EBE}"/>
              </a:ext>
            </a:extLst>
          </p:cNvPr>
          <p:cNvSpPr>
            <a:spLocks noGrp="1"/>
          </p:cNvSpPr>
          <p:nvPr>
            <p:ph idx="1"/>
          </p:nvPr>
        </p:nvSpPr>
        <p:spPr>
          <a:xfrm>
            <a:off x="262360" y="1098788"/>
            <a:ext cx="11667281" cy="5220000"/>
          </a:xfrm>
        </p:spPr>
        <p:txBody>
          <a:bodyPr/>
          <a:lstStyle/>
          <a:p>
            <a:pPr marL="457200" indent="-457200" algn="just">
              <a:buFont typeface="+mj-lt"/>
              <a:buAutoNum type="arabicPeriod"/>
            </a:pPr>
            <a:r>
              <a:rPr lang="en-US" dirty="0">
                <a:solidFill>
                  <a:srgbClr val="C00000"/>
                </a:solidFill>
              </a:rPr>
              <a:t>Dot/period operator (.)</a:t>
            </a:r>
          </a:p>
          <a:p>
            <a:pPr lvl="1" algn="just"/>
            <a:r>
              <a:rPr lang="en-US" dirty="0"/>
              <a:t>It is known as member access operator. We use </a:t>
            </a:r>
            <a:r>
              <a:rPr lang="en-US" dirty="0">
                <a:solidFill>
                  <a:srgbClr val="C00000"/>
                </a:solidFill>
              </a:rPr>
              <a:t>dot operator </a:t>
            </a:r>
            <a:r>
              <a:rPr lang="en-US" dirty="0"/>
              <a:t>to access members of simple </a:t>
            </a:r>
            <a:r>
              <a:rPr lang="en-US" dirty="0">
                <a:cs typeface="Consolas" panose="020B0609020204030204" pitchFamily="49" charset="0"/>
              </a:rPr>
              <a:t>structure</a:t>
            </a:r>
            <a:r>
              <a:rPr lang="en-US" dirty="0"/>
              <a:t> variable.</a:t>
            </a:r>
          </a:p>
          <a:p>
            <a:pPr marL="457200" lvl="1" indent="0" algn="just">
              <a:buNone/>
            </a:pPr>
            <a:endParaRPr lang="en-US" dirty="0"/>
          </a:p>
          <a:p>
            <a:pPr marL="457200" lvl="1" indent="0" algn="just">
              <a:buNone/>
            </a:pPr>
            <a:endParaRPr lang="en-US" dirty="0"/>
          </a:p>
          <a:p>
            <a:pPr algn="just"/>
            <a:endParaRPr lang="en-US" dirty="0"/>
          </a:p>
          <a:p>
            <a:pPr marL="457200" indent="-457200" algn="just">
              <a:buFont typeface="+mj-lt"/>
              <a:buAutoNum type="arabicPeriod" startAt="2"/>
            </a:pPr>
            <a:r>
              <a:rPr lang="en-US" dirty="0">
                <a:solidFill>
                  <a:srgbClr val="C00000"/>
                </a:solidFill>
              </a:rPr>
              <a:t>Arrow operator (-&gt;)</a:t>
            </a:r>
          </a:p>
          <a:p>
            <a:pPr lvl="1" algn="just"/>
            <a:r>
              <a:rPr lang="en-US" dirty="0"/>
              <a:t>In C language it is illegal to access a </a:t>
            </a:r>
            <a:r>
              <a:rPr lang="en-US" dirty="0">
                <a:cs typeface="Consolas" panose="020B0609020204030204" pitchFamily="49" charset="0"/>
              </a:rPr>
              <a:t>structure</a:t>
            </a:r>
            <a:r>
              <a:rPr lang="en-US" dirty="0"/>
              <a:t> member from a pointer to </a:t>
            </a:r>
            <a:r>
              <a:rPr lang="en-US" dirty="0">
                <a:cs typeface="Consolas" panose="020B0609020204030204" pitchFamily="49" charset="0"/>
              </a:rPr>
              <a:t>structure</a:t>
            </a:r>
            <a:r>
              <a:rPr lang="en-US" dirty="0"/>
              <a:t> variable using dot operator. </a:t>
            </a:r>
          </a:p>
          <a:p>
            <a:pPr lvl="1" algn="just"/>
            <a:r>
              <a:rPr lang="en-US" dirty="0"/>
              <a:t>We use </a:t>
            </a:r>
            <a:r>
              <a:rPr lang="en-US" dirty="0">
                <a:solidFill>
                  <a:srgbClr val="C00000"/>
                </a:solidFill>
              </a:rPr>
              <a:t>arrow operator</a:t>
            </a:r>
            <a:r>
              <a:rPr lang="en-US" dirty="0"/>
              <a:t> to access </a:t>
            </a:r>
            <a:r>
              <a:rPr lang="en-US" dirty="0">
                <a:cs typeface="Consolas" panose="020B0609020204030204" pitchFamily="49" charset="0"/>
              </a:rPr>
              <a:t>structure</a:t>
            </a:r>
            <a:r>
              <a:rPr lang="en-US" dirty="0"/>
              <a:t> member from pointer to </a:t>
            </a:r>
            <a:r>
              <a:rPr lang="en-US" dirty="0">
                <a:cs typeface="Consolas" panose="020B0609020204030204" pitchFamily="49" charset="0"/>
              </a:rPr>
              <a:t>structure</a:t>
            </a:r>
            <a:r>
              <a:rPr lang="en-US" dirty="0"/>
              <a:t>.</a:t>
            </a:r>
          </a:p>
          <a:p>
            <a:pPr marL="457200" lvl="1" indent="0" algn="just">
              <a:buNone/>
            </a:pPr>
            <a:endParaRPr lang="en-US" dirty="0"/>
          </a:p>
          <a:p>
            <a:pPr algn="just"/>
            <a:endParaRPr lang="en-US" dirty="0"/>
          </a:p>
        </p:txBody>
      </p:sp>
      <p:sp>
        <p:nvSpPr>
          <p:cNvPr id="5" name="Rectangle 4">
            <a:extLst>
              <a:ext uri="{FF2B5EF4-FFF2-40B4-BE49-F238E27FC236}">
                <a16:creationId xmlns:a16="http://schemas.microsoft.com/office/drawing/2014/main" xmlns="" id="{78EC12B5-0668-1A4E-8520-248D1668DEC7}"/>
              </a:ext>
            </a:extLst>
          </p:cNvPr>
          <p:cNvSpPr/>
          <p:nvPr/>
        </p:nvSpPr>
        <p:spPr>
          <a:xfrm>
            <a:off x="446773" y="2713197"/>
            <a:ext cx="4777100" cy="369332"/>
          </a:xfrm>
          <a:prstGeom prst="rect">
            <a:avLst/>
          </a:prstGeom>
          <a:solidFill>
            <a:schemeClr val="tx1">
              <a:lumMod val="90000"/>
              <a:lumOff val="10000"/>
            </a:schemeClr>
          </a:solidFill>
          <a:ln>
            <a:noFill/>
          </a:ln>
        </p:spPr>
        <p:txBody>
          <a:bodyPr wrap="square">
            <a:spAutoFit/>
          </a:bodyPr>
          <a:lstStyle/>
          <a:p>
            <a:r>
              <a:rPr lang="en-IN" b="1" dirty="0" err="1">
                <a:solidFill>
                  <a:srgbClr val="D4D4D4"/>
                </a:solidFill>
                <a:latin typeface="+mj-lt"/>
                <a:cs typeface="Consolas" panose="020B0609020204030204" pitchFamily="49" charset="0"/>
              </a:rPr>
              <a:t>structure_variable.member_name</a:t>
            </a:r>
            <a:r>
              <a:rPr lang="en-IN" b="1" dirty="0">
                <a:solidFill>
                  <a:srgbClr val="D4D4D4"/>
                </a:solidFill>
                <a:latin typeface="+mj-lt"/>
                <a:cs typeface="Consolas" panose="020B0609020204030204" pitchFamily="49" charset="0"/>
              </a:rPr>
              <a:t>;</a:t>
            </a:r>
          </a:p>
        </p:txBody>
      </p:sp>
      <p:sp>
        <p:nvSpPr>
          <p:cNvPr id="7" name="Rectangle 6">
            <a:extLst>
              <a:ext uri="{FF2B5EF4-FFF2-40B4-BE49-F238E27FC236}">
                <a16:creationId xmlns:a16="http://schemas.microsoft.com/office/drawing/2014/main" xmlns="" id="{960F58B8-3229-9444-A5C3-00903B54ECB2}"/>
              </a:ext>
            </a:extLst>
          </p:cNvPr>
          <p:cNvSpPr/>
          <p:nvPr/>
        </p:nvSpPr>
        <p:spPr>
          <a:xfrm>
            <a:off x="7155627" y="2713197"/>
            <a:ext cx="4777100" cy="646331"/>
          </a:xfrm>
          <a:prstGeom prst="rect">
            <a:avLst/>
          </a:prstGeom>
          <a:solidFill>
            <a:schemeClr val="bg1">
              <a:lumMod val="95000"/>
            </a:schemeClr>
          </a:solidFill>
          <a:ln>
            <a:noFill/>
          </a:ln>
        </p:spPr>
        <p:txBody>
          <a:bodyPr wrap="square">
            <a:spAutoFit/>
          </a:bodyPr>
          <a:lstStyle/>
          <a:p>
            <a:r>
              <a:rPr lang="en-IN" b="1" dirty="0">
                <a:solidFill>
                  <a:srgbClr val="6A9955"/>
                </a:solidFill>
                <a:latin typeface="+mj-lt"/>
                <a:cs typeface="Consolas" panose="020B0609020204030204" pitchFamily="49" charset="0"/>
              </a:rPr>
              <a:t>// Assign CPI of student1</a:t>
            </a:r>
            <a:endParaRPr lang="en-IN" b="1" dirty="0">
              <a:solidFill>
                <a:srgbClr val="D4D4D4"/>
              </a:solidFill>
              <a:latin typeface="+mj-lt"/>
              <a:cs typeface="Consolas" panose="020B0609020204030204" pitchFamily="49" charset="0"/>
            </a:endParaRPr>
          </a:p>
          <a:p>
            <a:r>
              <a:rPr lang="en-IN" b="1" dirty="0">
                <a:latin typeface="+mj-lt"/>
                <a:cs typeface="Consolas" panose="020B0609020204030204" pitchFamily="49" charset="0"/>
              </a:rPr>
              <a:t>student1.CPI = 7.46;</a:t>
            </a:r>
          </a:p>
        </p:txBody>
      </p:sp>
      <p:sp>
        <p:nvSpPr>
          <p:cNvPr id="8" name="Rectangle 7">
            <a:extLst>
              <a:ext uri="{FF2B5EF4-FFF2-40B4-BE49-F238E27FC236}">
                <a16:creationId xmlns:a16="http://schemas.microsoft.com/office/drawing/2014/main" xmlns="" id="{72BA0221-EEB9-C14B-AB1A-E2F04647E2E3}"/>
              </a:ext>
            </a:extLst>
          </p:cNvPr>
          <p:cNvSpPr/>
          <p:nvPr/>
        </p:nvSpPr>
        <p:spPr>
          <a:xfrm>
            <a:off x="6655633" y="2713196"/>
            <a:ext cx="499994" cy="646331"/>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p:txBody>
      </p:sp>
      <p:sp>
        <p:nvSpPr>
          <p:cNvPr id="9" name="Rectangle 8">
            <a:extLst>
              <a:ext uri="{FF2B5EF4-FFF2-40B4-BE49-F238E27FC236}">
                <a16:creationId xmlns:a16="http://schemas.microsoft.com/office/drawing/2014/main" xmlns="" id="{6762AA61-D496-9142-A6B0-707C09C1AB95}"/>
              </a:ext>
            </a:extLst>
          </p:cNvPr>
          <p:cNvSpPr/>
          <p:nvPr/>
        </p:nvSpPr>
        <p:spPr>
          <a:xfrm>
            <a:off x="446773" y="5229807"/>
            <a:ext cx="5277094" cy="369332"/>
          </a:xfrm>
          <a:prstGeom prst="rect">
            <a:avLst/>
          </a:prstGeom>
          <a:solidFill>
            <a:schemeClr val="tx1">
              <a:lumMod val="90000"/>
              <a:lumOff val="10000"/>
            </a:schemeClr>
          </a:solidFill>
          <a:ln>
            <a:noFill/>
          </a:ln>
        </p:spPr>
        <p:txBody>
          <a:bodyPr wrap="square">
            <a:spAutoFit/>
          </a:bodyPr>
          <a:lstStyle/>
          <a:p>
            <a:r>
              <a:rPr lang="en-IN" b="1" dirty="0" err="1">
                <a:solidFill>
                  <a:srgbClr val="D4D4D4"/>
                </a:solidFill>
                <a:latin typeface="+mj-lt"/>
                <a:cs typeface="Consolas" panose="020B0609020204030204" pitchFamily="49" charset="0"/>
              </a:rPr>
              <a:t>pointer_to_structure</a:t>
            </a:r>
            <a:r>
              <a:rPr lang="en-IN" b="1" dirty="0">
                <a:solidFill>
                  <a:srgbClr val="D4D4D4"/>
                </a:solidFill>
                <a:latin typeface="+mj-lt"/>
                <a:cs typeface="Consolas" panose="020B0609020204030204" pitchFamily="49" charset="0"/>
              </a:rPr>
              <a:t>-&gt;</a:t>
            </a:r>
            <a:r>
              <a:rPr lang="en-IN" b="1" dirty="0" err="1">
                <a:solidFill>
                  <a:srgbClr val="D4D4D4"/>
                </a:solidFill>
                <a:latin typeface="+mj-lt"/>
                <a:cs typeface="Consolas" panose="020B0609020204030204" pitchFamily="49" charset="0"/>
              </a:rPr>
              <a:t>member_name</a:t>
            </a:r>
            <a:r>
              <a:rPr lang="en-IN" b="1" dirty="0">
                <a:solidFill>
                  <a:srgbClr val="D4D4D4"/>
                </a:solidFill>
                <a:latin typeface="+mj-lt"/>
                <a:cs typeface="Consolas" panose="020B0609020204030204" pitchFamily="49" charset="0"/>
              </a:rPr>
              <a:t>;</a:t>
            </a:r>
          </a:p>
        </p:txBody>
      </p:sp>
      <p:sp>
        <p:nvSpPr>
          <p:cNvPr id="11" name="Rectangle 10">
            <a:extLst>
              <a:ext uri="{FF2B5EF4-FFF2-40B4-BE49-F238E27FC236}">
                <a16:creationId xmlns:a16="http://schemas.microsoft.com/office/drawing/2014/main" xmlns="" id="{B96CC263-7A48-9B4E-808F-B915E28CB97E}"/>
              </a:ext>
            </a:extLst>
          </p:cNvPr>
          <p:cNvSpPr/>
          <p:nvPr/>
        </p:nvSpPr>
        <p:spPr>
          <a:xfrm>
            <a:off x="7220894" y="5229805"/>
            <a:ext cx="4708747" cy="584775"/>
          </a:xfrm>
          <a:prstGeom prst="rect">
            <a:avLst/>
          </a:prstGeom>
          <a:solidFill>
            <a:schemeClr val="bg1">
              <a:lumMod val="95000"/>
            </a:schemeClr>
          </a:solidFill>
          <a:ln>
            <a:noFill/>
          </a:ln>
        </p:spPr>
        <p:txBody>
          <a:bodyPr wrap="square">
            <a:spAutoFit/>
          </a:bodyPr>
          <a:lstStyle/>
          <a:p>
            <a:r>
              <a:rPr lang="en-IN" sz="1600" b="1" dirty="0">
                <a:solidFill>
                  <a:srgbClr val="6A9955"/>
                </a:solidFill>
                <a:latin typeface="+mj-lt"/>
                <a:cs typeface="Consolas" panose="020B0609020204030204" pitchFamily="49" charset="0"/>
              </a:rPr>
              <a:t>// Student1 is a pointer to student type</a:t>
            </a:r>
            <a:endParaRPr lang="en-IN" sz="1600" b="1" dirty="0">
              <a:solidFill>
                <a:srgbClr val="D4D4D4"/>
              </a:solidFill>
              <a:latin typeface="+mj-lt"/>
              <a:cs typeface="Consolas" panose="020B0609020204030204" pitchFamily="49" charset="0"/>
            </a:endParaRPr>
          </a:p>
          <a:p>
            <a:r>
              <a:rPr lang="en-IN" sz="1600" b="1" dirty="0">
                <a:latin typeface="+mj-lt"/>
                <a:cs typeface="Consolas" panose="020B0609020204030204" pitchFamily="49" charset="0"/>
              </a:rPr>
              <a:t>student1 -&gt; CPI = 7.46;</a:t>
            </a:r>
          </a:p>
        </p:txBody>
      </p:sp>
      <p:sp>
        <p:nvSpPr>
          <p:cNvPr id="12" name="Rectangle 11">
            <a:extLst>
              <a:ext uri="{FF2B5EF4-FFF2-40B4-BE49-F238E27FC236}">
                <a16:creationId xmlns:a16="http://schemas.microsoft.com/office/drawing/2014/main" xmlns="" id="{9BDA1C24-6AB2-3649-B354-98A2DB221A70}"/>
              </a:ext>
            </a:extLst>
          </p:cNvPr>
          <p:cNvSpPr/>
          <p:nvPr/>
        </p:nvSpPr>
        <p:spPr>
          <a:xfrm>
            <a:off x="6720901" y="5229804"/>
            <a:ext cx="499994" cy="584775"/>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mj-lt"/>
              </a:rPr>
              <a:t>1</a:t>
            </a:r>
          </a:p>
          <a:p>
            <a:pPr algn="r"/>
            <a:r>
              <a:rPr lang="en-US" sz="1600" b="1" dirty="0">
                <a:solidFill>
                  <a:schemeClr val="tx1">
                    <a:lumMod val="75000"/>
                    <a:lumOff val="25000"/>
                  </a:schemeClr>
                </a:solidFill>
                <a:latin typeface="+mj-lt"/>
              </a:rPr>
              <a:t>2</a:t>
            </a:r>
          </a:p>
        </p:txBody>
      </p:sp>
      <p:sp>
        <p:nvSpPr>
          <p:cNvPr id="13" name="Rectangle: Top Corners Rounded 6">
            <a:extLst>
              <a:ext uri="{FF2B5EF4-FFF2-40B4-BE49-F238E27FC236}">
                <a16:creationId xmlns:a16="http://schemas.microsoft.com/office/drawing/2014/main" xmlns="" id="{B65429C1-87CD-A341-A0E1-05531B0D7319}"/>
              </a:ext>
            </a:extLst>
          </p:cNvPr>
          <p:cNvSpPr/>
          <p:nvPr/>
        </p:nvSpPr>
        <p:spPr>
          <a:xfrm>
            <a:off x="449059" y="2384012"/>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
        <p:nvSpPr>
          <p:cNvPr id="14" name="Rectangle: Top Corners Rounded 6">
            <a:extLst>
              <a:ext uri="{FF2B5EF4-FFF2-40B4-BE49-F238E27FC236}">
                <a16:creationId xmlns:a16="http://schemas.microsoft.com/office/drawing/2014/main" xmlns="" id="{5D5434D9-0F5F-FD44-9B0A-567261BDABD9}"/>
              </a:ext>
            </a:extLst>
          </p:cNvPr>
          <p:cNvSpPr/>
          <p:nvPr/>
        </p:nvSpPr>
        <p:spPr>
          <a:xfrm>
            <a:off x="449059" y="490062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
        <p:nvSpPr>
          <p:cNvPr id="15" name="Rectangle: Top Corners Rounded 6">
            <a:extLst>
              <a:ext uri="{FF2B5EF4-FFF2-40B4-BE49-F238E27FC236}">
                <a16:creationId xmlns:a16="http://schemas.microsoft.com/office/drawing/2014/main" xmlns="" id="{E757D912-7034-7046-9FF2-63DB037AD888}"/>
              </a:ext>
            </a:extLst>
          </p:cNvPr>
          <p:cNvSpPr/>
          <p:nvPr/>
        </p:nvSpPr>
        <p:spPr>
          <a:xfrm>
            <a:off x="6655633" y="2391306"/>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Example</a:t>
            </a:r>
          </a:p>
        </p:txBody>
      </p:sp>
      <p:sp>
        <p:nvSpPr>
          <p:cNvPr id="16" name="Rectangle: Top Corners Rounded 6">
            <a:extLst>
              <a:ext uri="{FF2B5EF4-FFF2-40B4-BE49-F238E27FC236}">
                <a16:creationId xmlns:a16="http://schemas.microsoft.com/office/drawing/2014/main" xmlns="" id="{A62E34EC-44BE-0241-A342-C973A590B900}"/>
              </a:ext>
            </a:extLst>
          </p:cNvPr>
          <p:cNvSpPr/>
          <p:nvPr/>
        </p:nvSpPr>
        <p:spPr>
          <a:xfrm>
            <a:off x="6720901" y="490061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Example</a:t>
            </a:r>
          </a:p>
        </p:txBody>
      </p:sp>
    </p:spTree>
    <p:extLst>
      <p:ext uri="{BB962C8B-B14F-4D97-AF65-F5344CB8AC3E}">
        <p14:creationId xmlns:p14="http://schemas.microsoft.com/office/powerpoint/2010/main" val="185898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1" grpId="0" animBg="1"/>
      <p:bldP spid="12" grpId="0" animBg="1"/>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Write a program to read and display student information using structure</a:t>
            </a:r>
            <a:r>
              <a:rPr lang="en-US" dirty="0" smtClean="0">
                <a:solidFill>
                  <a:schemeClr val="tx1"/>
                </a:solidFill>
              </a:rPr>
              <a:t>.</a:t>
            </a:r>
            <a:endParaRPr lang="en-US" dirty="0">
              <a:solidFill>
                <a:schemeClr val="tx1"/>
              </a:solidFill>
            </a:endParaRPr>
          </a:p>
        </p:txBody>
      </p:sp>
      <p:sp>
        <p:nvSpPr>
          <p:cNvPr id="4" name="Rectangle 3">
            <a:extLst>
              <a:ext uri="{FF2B5EF4-FFF2-40B4-BE49-F238E27FC236}">
                <a16:creationId xmlns:a16="http://schemas.microsoft.com/office/drawing/2014/main" xmlns="" id="{D1398A39-DA79-443A-B149-0FEF04D5E58D}"/>
              </a:ext>
            </a:extLst>
          </p:cNvPr>
          <p:cNvSpPr/>
          <p:nvPr/>
        </p:nvSpPr>
        <p:spPr>
          <a:xfrm>
            <a:off x="697022" y="1040385"/>
            <a:ext cx="5749375" cy="5493812"/>
          </a:xfrm>
          <a:prstGeom prst="rect">
            <a:avLst/>
          </a:prstGeom>
          <a:solidFill>
            <a:schemeClr val="bg1">
              <a:lumMod val="95000"/>
            </a:schemeClr>
          </a:solidFill>
          <a:ln>
            <a:noFill/>
          </a:ln>
        </p:spPr>
        <p:txBody>
          <a:bodyPr wrap="square">
            <a:spAutoFit/>
          </a:bodyPr>
          <a:lstStyle/>
          <a:p>
            <a:r>
              <a:rPr lang="en-IN" sz="1300" b="1" dirty="0">
                <a:latin typeface="+mj-lt"/>
                <a:cs typeface="Consolas" panose="020B0609020204030204" pitchFamily="49" charset="0"/>
              </a:rPr>
              <a:t>#include &lt;</a:t>
            </a:r>
            <a:r>
              <a:rPr lang="en-IN" sz="1300" b="1" dirty="0" err="1">
                <a:latin typeface="+mj-lt"/>
                <a:cs typeface="Consolas" panose="020B0609020204030204" pitchFamily="49" charset="0"/>
              </a:rPr>
              <a:t>stdio.h</a:t>
            </a:r>
            <a:r>
              <a:rPr lang="en-IN" sz="1300" b="1" dirty="0">
                <a:latin typeface="+mj-lt"/>
                <a:cs typeface="Consolas" panose="020B0609020204030204" pitchFamily="49" charset="0"/>
              </a:rPr>
              <a:t>&gt;</a:t>
            </a:r>
          </a:p>
          <a:p>
            <a:r>
              <a:rPr lang="en-IN" sz="1300" b="1" dirty="0">
                <a:latin typeface="+mj-lt"/>
                <a:cs typeface="Consolas" panose="020B0609020204030204" pitchFamily="49" charset="0"/>
              </a:rPr>
              <a:t>struct student</a:t>
            </a:r>
          </a:p>
          <a:p>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char name[40]; // Student name</a:t>
            </a:r>
          </a:p>
          <a:p>
            <a:pPr lvl="1"/>
            <a:r>
              <a:rPr lang="en-IN" sz="1300" b="1" dirty="0" err="1">
                <a:latin typeface="+mj-lt"/>
                <a:cs typeface="Consolas" panose="020B0609020204030204" pitchFamily="49" charset="0"/>
              </a:rPr>
              <a:t>int</a:t>
            </a:r>
            <a:r>
              <a:rPr lang="en-IN" sz="1300" b="1" dirty="0">
                <a:latin typeface="+mj-lt"/>
                <a:cs typeface="Consolas" panose="020B0609020204030204" pitchFamily="49" charset="0"/>
              </a:rPr>
              <a:t> roll; // Student </a:t>
            </a:r>
            <a:r>
              <a:rPr lang="en-IN" sz="1300" b="1" dirty="0" err="1">
                <a:latin typeface="+mj-lt"/>
                <a:cs typeface="Consolas" panose="020B0609020204030204" pitchFamily="49" charset="0"/>
              </a:rPr>
              <a:t>enrollment</a:t>
            </a:r>
            <a:endParaRPr lang="en-IN" sz="1300" b="1" dirty="0">
              <a:latin typeface="+mj-lt"/>
              <a:cs typeface="Consolas" panose="020B0609020204030204" pitchFamily="49" charset="0"/>
            </a:endParaRPr>
          </a:p>
          <a:p>
            <a:pPr lvl="1"/>
            <a:r>
              <a:rPr lang="en-IN" sz="1300" b="1" dirty="0">
                <a:latin typeface="+mj-lt"/>
                <a:cs typeface="Consolas" panose="020B0609020204030204" pitchFamily="49" charset="0"/>
              </a:rPr>
              <a:t>float CPI; // Student mobile number</a:t>
            </a:r>
          </a:p>
          <a:p>
            <a:pPr lvl="1"/>
            <a:r>
              <a:rPr lang="en-IN" sz="1300" b="1" dirty="0" err="1">
                <a:latin typeface="+mj-lt"/>
                <a:cs typeface="Consolas" panose="020B0609020204030204" pitchFamily="49" charset="0"/>
              </a:rPr>
              <a:t>int</a:t>
            </a:r>
            <a:r>
              <a:rPr lang="en-IN" sz="1300" b="1" dirty="0">
                <a:latin typeface="+mj-lt"/>
                <a:cs typeface="Consolas" panose="020B0609020204030204" pitchFamily="49" charset="0"/>
              </a:rPr>
              <a:t> backlog;</a:t>
            </a:r>
          </a:p>
          <a:p>
            <a:r>
              <a:rPr lang="en-IN" sz="1300" b="1" dirty="0">
                <a:latin typeface="+mj-lt"/>
                <a:cs typeface="Consolas" panose="020B0609020204030204" pitchFamily="49" charset="0"/>
              </a:rPr>
              <a:t>};</a:t>
            </a:r>
            <a:br>
              <a:rPr lang="en-IN" sz="1300" b="1" dirty="0">
                <a:latin typeface="+mj-lt"/>
                <a:cs typeface="Consolas" panose="020B0609020204030204" pitchFamily="49" charset="0"/>
              </a:rPr>
            </a:br>
            <a:r>
              <a:rPr lang="en-IN" sz="1300" b="1" dirty="0" err="1">
                <a:latin typeface="+mj-lt"/>
                <a:cs typeface="Consolas" panose="020B0609020204030204" pitchFamily="49" charset="0"/>
              </a:rPr>
              <a:t>int</a:t>
            </a:r>
            <a:r>
              <a:rPr lang="en-IN" sz="1300" b="1" dirty="0">
                <a:latin typeface="+mj-lt"/>
                <a:cs typeface="Consolas" panose="020B0609020204030204" pitchFamily="49" charset="0"/>
              </a:rPr>
              <a:t> main()</a:t>
            </a:r>
          </a:p>
          <a:p>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struct student student1; // Simple structure variable</a:t>
            </a:r>
          </a:p>
          <a:p>
            <a:pPr lvl="1"/>
            <a:r>
              <a:rPr lang="en-IN" sz="1300" b="1" dirty="0">
                <a:latin typeface="+mj-lt"/>
                <a:cs typeface="Consolas" panose="020B0609020204030204" pitchFamily="49" charset="0"/>
              </a:rPr>
              <a:t>// Input data in structure members using dot operator</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Student Name:");</a:t>
            </a:r>
          </a:p>
          <a:p>
            <a:pPr lvl="1"/>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("%s", student1.name);</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Student Roll Number:");</a:t>
            </a:r>
          </a:p>
          <a:p>
            <a:pPr lvl="1"/>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("%d", &amp;student1.roll);</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Student CPI:");</a:t>
            </a:r>
          </a:p>
          <a:p>
            <a:pPr lvl="1"/>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("%f", &amp;student1.CPI);</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Student Backlog:");</a:t>
            </a:r>
          </a:p>
          <a:p>
            <a:pPr lvl="1"/>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("%d", &amp;student1.backlog);</a:t>
            </a:r>
          </a:p>
          <a:p>
            <a:pPr lvl="1"/>
            <a:r>
              <a:rPr lang="en-IN" sz="1300" b="1" dirty="0">
                <a:latin typeface="+mj-lt"/>
                <a:cs typeface="Consolas" panose="020B0609020204030204" pitchFamily="49" charset="0"/>
              </a:rPr>
              <a:t>// Display data in structure members using dot operator</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nStudent</a:t>
            </a:r>
            <a:r>
              <a:rPr lang="en-IN" sz="1300" b="1" dirty="0">
                <a:latin typeface="+mj-lt"/>
                <a:cs typeface="Consolas" panose="020B0609020204030204" pitchFamily="49" charset="0"/>
              </a:rPr>
              <a:t> using simple structure variable.\n");</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("Student name: %s\n", student1.name);</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("Student </a:t>
            </a:r>
            <a:r>
              <a:rPr lang="en-IN" sz="1300" b="1" dirty="0" err="1">
                <a:latin typeface="+mj-lt"/>
                <a:cs typeface="Consolas" panose="020B0609020204030204" pitchFamily="49" charset="0"/>
              </a:rPr>
              <a:t>Enrollment</a:t>
            </a:r>
            <a:r>
              <a:rPr lang="en-IN" sz="1300" b="1" dirty="0">
                <a:latin typeface="+mj-lt"/>
                <a:cs typeface="Consolas" panose="020B0609020204030204" pitchFamily="49" charset="0"/>
              </a:rPr>
              <a:t>: %d\n", student1.roll);</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("Student CPI: %f\n", student1.CPI);</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("Student Backlog: %</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\n", student1.backlog); </a:t>
            </a:r>
          </a:p>
          <a:p>
            <a:r>
              <a:rPr lang="en-IN" sz="1300" b="1" dirty="0">
                <a:latin typeface="+mj-lt"/>
                <a:cs typeface="Consolas" panose="020B0609020204030204" pitchFamily="49" charset="0"/>
              </a:rPr>
              <a:t>}</a:t>
            </a:r>
          </a:p>
        </p:txBody>
      </p:sp>
      <p:sp>
        <p:nvSpPr>
          <p:cNvPr id="5" name="Rectangle 4">
            <a:extLst>
              <a:ext uri="{FF2B5EF4-FFF2-40B4-BE49-F238E27FC236}">
                <a16:creationId xmlns:a16="http://schemas.microsoft.com/office/drawing/2014/main" xmlns="" id="{C069A0A8-F683-4712-9714-F0527051DD3B}"/>
              </a:ext>
            </a:extLst>
          </p:cNvPr>
          <p:cNvSpPr/>
          <p:nvPr/>
        </p:nvSpPr>
        <p:spPr>
          <a:xfrm>
            <a:off x="197029" y="1040385"/>
            <a:ext cx="499993" cy="5493812"/>
          </a:xfrm>
          <a:prstGeom prst="rect">
            <a:avLst/>
          </a:prstGeom>
          <a:solidFill>
            <a:schemeClr val="bg1">
              <a:lumMod val="85000"/>
            </a:schemeClr>
          </a:solidFill>
          <a:ln>
            <a:noFill/>
          </a:ln>
        </p:spPr>
        <p:txBody>
          <a:bodyPr wrap="square">
            <a:spAutoFit/>
          </a:bodyPr>
          <a:lstStyle/>
          <a:p>
            <a:pPr algn="r"/>
            <a:r>
              <a:rPr lang="en-US" sz="1300" b="1" dirty="0">
                <a:solidFill>
                  <a:schemeClr val="tx1">
                    <a:lumMod val="75000"/>
                    <a:lumOff val="25000"/>
                  </a:schemeClr>
                </a:solidFill>
                <a:latin typeface="+mj-lt"/>
              </a:rPr>
              <a:t>1</a:t>
            </a:r>
          </a:p>
          <a:p>
            <a:pPr algn="r"/>
            <a:r>
              <a:rPr lang="en-US" sz="1300" b="1" dirty="0">
                <a:solidFill>
                  <a:schemeClr val="tx1">
                    <a:lumMod val="75000"/>
                    <a:lumOff val="25000"/>
                  </a:schemeClr>
                </a:solidFill>
                <a:effectLst/>
                <a:latin typeface="+mj-lt"/>
              </a:rPr>
              <a:t>2</a:t>
            </a:r>
          </a:p>
          <a:p>
            <a:pPr algn="r"/>
            <a:r>
              <a:rPr lang="en-US" sz="1300" b="1" dirty="0">
                <a:solidFill>
                  <a:schemeClr val="tx1">
                    <a:lumMod val="75000"/>
                    <a:lumOff val="25000"/>
                  </a:schemeClr>
                </a:solidFill>
                <a:latin typeface="+mj-lt"/>
              </a:rPr>
              <a:t>3</a:t>
            </a:r>
          </a:p>
          <a:p>
            <a:pPr algn="r"/>
            <a:r>
              <a:rPr lang="en-US" sz="1300" b="1" dirty="0">
                <a:solidFill>
                  <a:schemeClr val="tx1">
                    <a:lumMod val="75000"/>
                    <a:lumOff val="25000"/>
                  </a:schemeClr>
                </a:solidFill>
                <a:effectLst/>
                <a:latin typeface="+mj-lt"/>
              </a:rPr>
              <a:t>4</a:t>
            </a:r>
          </a:p>
          <a:p>
            <a:pPr algn="r"/>
            <a:r>
              <a:rPr lang="en-US" sz="1300" b="1" dirty="0">
                <a:solidFill>
                  <a:schemeClr val="tx1">
                    <a:lumMod val="75000"/>
                    <a:lumOff val="25000"/>
                  </a:schemeClr>
                </a:solidFill>
                <a:latin typeface="+mj-lt"/>
              </a:rPr>
              <a:t>5</a:t>
            </a:r>
          </a:p>
          <a:p>
            <a:pPr algn="r"/>
            <a:r>
              <a:rPr lang="en-US" sz="1300" b="1" dirty="0">
                <a:solidFill>
                  <a:schemeClr val="tx1">
                    <a:lumMod val="75000"/>
                    <a:lumOff val="25000"/>
                  </a:schemeClr>
                </a:solidFill>
                <a:effectLst/>
                <a:latin typeface="+mj-lt"/>
              </a:rPr>
              <a:t>6</a:t>
            </a:r>
          </a:p>
          <a:p>
            <a:pPr algn="r"/>
            <a:r>
              <a:rPr lang="en-US" sz="1300" b="1" dirty="0">
                <a:solidFill>
                  <a:schemeClr val="tx1">
                    <a:lumMod val="75000"/>
                    <a:lumOff val="25000"/>
                  </a:schemeClr>
                </a:solidFill>
                <a:latin typeface="+mj-lt"/>
              </a:rPr>
              <a:t>7</a:t>
            </a:r>
          </a:p>
          <a:p>
            <a:pPr algn="r"/>
            <a:r>
              <a:rPr lang="en-US" sz="1300" b="1" dirty="0">
                <a:solidFill>
                  <a:schemeClr val="tx1">
                    <a:lumMod val="75000"/>
                    <a:lumOff val="25000"/>
                  </a:schemeClr>
                </a:solidFill>
                <a:effectLst/>
                <a:latin typeface="+mj-lt"/>
              </a:rPr>
              <a:t>8</a:t>
            </a:r>
          </a:p>
          <a:p>
            <a:pPr algn="r"/>
            <a:r>
              <a:rPr lang="en-US" sz="1300" b="1" dirty="0">
                <a:solidFill>
                  <a:schemeClr val="tx1">
                    <a:lumMod val="75000"/>
                    <a:lumOff val="25000"/>
                  </a:schemeClr>
                </a:solidFill>
                <a:latin typeface="+mj-lt"/>
              </a:rPr>
              <a:t>9</a:t>
            </a:r>
          </a:p>
          <a:p>
            <a:pPr algn="r"/>
            <a:r>
              <a:rPr lang="en-US" sz="1300" b="1" dirty="0">
                <a:solidFill>
                  <a:schemeClr val="tx1">
                    <a:lumMod val="75000"/>
                    <a:lumOff val="25000"/>
                  </a:schemeClr>
                </a:solidFill>
                <a:effectLst/>
                <a:latin typeface="+mj-lt"/>
              </a:rPr>
              <a:t>10</a:t>
            </a:r>
          </a:p>
          <a:p>
            <a:pPr algn="r"/>
            <a:r>
              <a:rPr lang="en-US" sz="1300" b="1" dirty="0">
                <a:solidFill>
                  <a:schemeClr val="tx1">
                    <a:lumMod val="75000"/>
                    <a:lumOff val="25000"/>
                  </a:schemeClr>
                </a:solidFill>
                <a:latin typeface="+mj-lt"/>
              </a:rPr>
              <a:t>11</a:t>
            </a:r>
          </a:p>
          <a:p>
            <a:pPr algn="r"/>
            <a:r>
              <a:rPr lang="en-US" sz="1300" b="1" dirty="0">
                <a:solidFill>
                  <a:schemeClr val="tx1">
                    <a:lumMod val="75000"/>
                    <a:lumOff val="25000"/>
                  </a:schemeClr>
                </a:solidFill>
                <a:effectLst/>
                <a:latin typeface="+mj-lt"/>
              </a:rPr>
              <a:t>12</a:t>
            </a:r>
          </a:p>
          <a:p>
            <a:pPr algn="r"/>
            <a:r>
              <a:rPr lang="en-US" sz="1300" b="1" dirty="0">
                <a:solidFill>
                  <a:schemeClr val="tx1">
                    <a:lumMod val="75000"/>
                    <a:lumOff val="25000"/>
                  </a:schemeClr>
                </a:solidFill>
                <a:latin typeface="+mj-lt"/>
              </a:rPr>
              <a:t>13</a:t>
            </a:r>
          </a:p>
          <a:p>
            <a:pPr algn="r"/>
            <a:r>
              <a:rPr lang="en-US" sz="1300" b="1" dirty="0">
                <a:solidFill>
                  <a:schemeClr val="tx1">
                    <a:lumMod val="75000"/>
                    <a:lumOff val="25000"/>
                  </a:schemeClr>
                </a:solidFill>
                <a:effectLst/>
                <a:latin typeface="+mj-lt"/>
              </a:rPr>
              <a:t>14</a:t>
            </a:r>
          </a:p>
          <a:p>
            <a:pPr algn="r"/>
            <a:r>
              <a:rPr lang="en-US" sz="1300" b="1" dirty="0">
                <a:solidFill>
                  <a:schemeClr val="tx1">
                    <a:lumMod val="75000"/>
                    <a:lumOff val="25000"/>
                  </a:schemeClr>
                </a:solidFill>
                <a:latin typeface="+mj-lt"/>
              </a:rPr>
              <a:t>15</a:t>
            </a:r>
          </a:p>
          <a:p>
            <a:pPr algn="r"/>
            <a:r>
              <a:rPr lang="en-US" sz="1300" b="1" dirty="0">
                <a:solidFill>
                  <a:schemeClr val="tx1">
                    <a:lumMod val="75000"/>
                    <a:lumOff val="25000"/>
                  </a:schemeClr>
                </a:solidFill>
                <a:effectLst/>
                <a:latin typeface="+mj-lt"/>
              </a:rPr>
              <a:t>16</a:t>
            </a:r>
          </a:p>
          <a:p>
            <a:pPr algn="r"/>
            <a:r>
              <a:rPr lang="en-US" sz="1300" b="1" dirty="0">
                <a:solidFill>
                  <a:schemeClr val="tx1">
                    <a:lumMod val="75000"/>
                    <a:lumOff val="25000"/>
                  </a:schemeClr>
                </a:solidFill>
                <a:latin typeface="+mj-lt"/>
              </a:rPr>
              <a:t>17</a:t>
            </a:r>
          </a:p>
          <a:p>
            <a:pPr algn="r"/>
            <a:r>
              <a:rPr lang="en-US" sz="1300" b="1" dirty="0">
                <a:solidFill>
                  <a:schemeClr val="tx1">
                    <a:lumMod val="75000"/>
                    <a:lumOff val="25000"/>
                  </a:schemeClr>
                </a:solidFill>
                <a:effectLst/>
                <a:latin typeface="+mj-lt"/>
              </a:rPr>
              <a:t>18</a:t>
            </a:r>
          </a:p>
          <a:p>
            <a:pPr algn="r"/>
            <a:r>
              <a:rPr lang="en-US" sz="1300" b="1" dirty="0">
                <a:solidFill>
                  <a:schemeClr val="tx1">
                    <a:lumMod val="75000"/>
                    <a:lumOff val="25000"/>
                  </a:schemeClr>
                </a:solidFill>
                <a:latin typeface="+mj-lt"/>
              </a:rPr>
              <a:t>19</a:t>
            </a:r>
          </a:p>
          <a:p>
            <a:pPr algn="r"/>
            <a:r>
              <a:rPr lang="en-US" sz="1300" b="1" dirty="0">
                <a:solidFill>
                  <a:schemeClr val="tx1">
                    <a:lumMod val="75000"/>
                    <a:lumOff val="25000"/>
                  </a:schemeClr>
                </a:solidFill>
                <a:effectLst/>
                <a:latin typeface="+mj-lt"/>
              </a:rPr>
              <a:t>20</a:t>
            </a:r>
          </a:p>
          <a:p>
            <a:pPr algn="r"/>
            <a:r>
              <a:rPr lang="en-US" sz="1300" b="1" dirty="0">
                <a:solidFill>
                  <a:schemeClr val="tx1">
                    <a:lumMod val="75000"/>
                    <a:lumOff val="25000"/>
                  </a:schemeClr>
                </a:solidFill>
                <a:latin typeface="+mj-lt"/>
              </a:rPr>
              <a:t>21</a:t>
            </a:r>
          </a:p>
          <a:p>
            <a:pPr algn="r"/>
            <a:r>
              <a:rPr lang="en-US" sz="1300" b="1" dirty="0">
                <a:solidFill>
                  <a:schemeClr val="tx1">
                    <a:lumMod val="75000"/>
                    <a:lumOff val="25000"/>
                  </a:schemeClr>
                </a:solidFill>
                <a:effectLst/>
                <a:latin typeface="+mj-lt"/>
              </a:rPr>
              <a:t>22</a:t>
            </a:r>
          </a:p>
          <a:p>
            <a:pPr algn="r"/>
            <a:r>
              <a:rPr lang="en-US" sz="1300" b="1" dirty="0">
                <a:solidFill>
                  <a:schemeClr val="tx1">
                    <a:lumMod val="75000"/>
                    <a:lumOff val="25000"/>
                  </a:schemeClr>
                </a:solidFill>
                <a:latin typeface="+mj-lt"/>
              </a:rPr>
              <a:t>23</a:t>
            </a:r>
          </a:p>
          <a:p>
            <a:pPr algn="r"/>
            <a:r>
              <a:rPr lang="en-US" sz="1300" b="1" dirty="0">
                <a:solidFill>
                  <a:schemeClr val="tx1">
                    <a:lumMod val="75000"/>
                    <a:lumOff val="25000"/>
                  </a:schemeClr>
                </a:solidFill>
                <a:effectLst/>
                <a:latin typeface="+mj-lt"/>
              </a:rPr>
              <a:t>24</a:t>
            </a:r>
          </a:p>
          <a:p>
            <a:pPr algn="r"/>
            <a:r>
              <a:rPr lang="en-US" sz="1300" b="1" dirty="0">
                <a:solidFill>
                  <a:schemeClr val="tx1">
                    <a:lumMod val="75000"/>
                    <a:lumOff val="25000"/>
                  </a:schemeClr>
                </a:solidFill>
                <a:latin typeface="+mj-lt"/>
              </a:rPr>
              <a:t>25</a:t>
            </a:r>
          </a:p>
          <a:p>
            <a:pPr algn="r"/>
            <a:r>
              <a:rPr lang="en-US" sz="1300" b="1" dirty="0">
                <a:solidFill>
                  <a:schemeClr val="tx1">
                    <a:lumMod val="75000"/>
                    <a:lumOff val="25000"/>
                  </a:schemeClr>
                </a:solidFill>
                <a:effectLst/>
                <a:latin typeface="+mj-lt"/>
              </a:rPr>
              <a:t>26</a:t>
            </a:r>
          </a:p>
          <a:p>
            <a:pPr algn="r"/>
            <a:r>
              <a:rPr lang="en-US" sz="1300" b="1" dirty="0">
                <a:solidFill>
                  <a:schemeClr val="tx1">
                    <a:lumMod val="75000"/>
                    <a:lumOff val="25000"/>
                  </a:schemeClr>
                </a:solidFill>
                <a:latin typeface="+mj-lt"/>
              </a:rPr>
              <a:t>27</a:t>
            </a:r>
            <a:endParaRPr lang="en-US" sz="1300" b="1" dirty="0">
              <a:solidFill>
                <a:schemeClr val="tx1">
                  <a:lumMod val="75000"/>
                  <a:lumOff val="25000"/>
                </a:schemeClr>
              </a:solidFill>
              <a:effectLst/>
              <a:latin typeface="+mj-lt"/>
            </a:endParaRPr>
          </a:p>
        </p:txBody>
      </p:sp>
      <p:sp>
        <p:nvSpPr>
          <p:cNvPr id="6" name="Rectangle 5">
            <a:extLst>
              <a:ext uri="{FF2B5EF4-FFF2-40B4-BE49-F238E27FC236}">
                <a16:creationId xmlns:a16="http://schemas.microsoft.com/office/drawing/2014/main" xmlns="" id="{43D3284F-95E2-4F26-9D5F-AAD352CF22BD}"/>
              </a:ext>
            </a:extLst>
          </p:cNvPr>
          <p:cNvSpPr/>
          <p:nvPr/>
        </p:nvSpPr>
        <p:spPr>
          <a:xfrm>
            <a:off x="6750365" y="1040385"/>
            <a:ext cx="4787017" cy="2554545"/>
          </a:xfrm>
          <a:prstGeom prst="rect">
            <a:avLst/>
          </a:prstGeom>
          <a:solidFill>
            <a:schemeClr val="tx1">
              <a:lumMod val="90000"/>
              <a:lumOff val="10000"/>
            </a:schemeClr>
          </a:solidFill>
          <a:ln>
            <a:noFill/>
          </a:ln>
        </p:spPr>
        <p:txBody>
          <a:bodyPr wrap="square">
            <a:spAutoFit/>
          </a:bodyPr>
          <a:lstStyle/>
          <a:p>
            <a:r>
              <a:rPr lang="en-US" sz="1600" dirty="0">
                <a:solidFill>
                  <a:schemeClr val="bg1"/>
                </a:solidFill>
                <a:latin typeface="+mj-lt"/>
              </a:rPr>
              <a:t>Enter Student </a:t>
            </a:r>
            <a:r>
              <a:rPr lang="en-US" sz="1600" dirty="0" err="1">
                <a:solidFill>
                  <a:schemeClr val="bg1"/>
                </a:solidFill>
                <a:latin typeface="+mj-lt"/>
              </a:rPr>
              <a:t>Name:aaa</a:t>
            </a:r>
            <a:endParaRPr lang="en-US" sz="1600" dirty="0">
              <a:solidFill>
                <a:schemeClr val="bg1"/>
              </a:solidFill>
              <a:latin typeface="+mj-lt"/>
            </a:endParaRPr>
          </a:p>
          <a:p>
            <a:r>
              <a:rPr lang="en-US" sz="1600" dirty="0">
                <a:solidFill>
                  <a:schemeClr val="bg1"/>
                </a:solidFill>
                <a:latin typeface="+mj-lt"/>
              </a:rPr>
              <a:t>Enter Student Roll Number:111</a:t>
            </a:r>
          </a:p>
          <a:p>
            <a:r>
              <a:rPr lang="en-US" sz="1600" dirty="0">
                <a:solidFill>
                  <a:schemeClr val="bg1"/>
                </a:solidFill>
                <a:latin typeface="+mj-lt"/>
              </a:rPr>
              <a:t>Enter Student CPI:7.89</a:t>
            </a:r>
          </a:p>
          <a:p>
            <a:r>
              <a:rPr lang="en-US" sz="1600" dirty="0">
                <a:solidFill>
                  <a:schemeClr val="bg1"/>
                </a:solidFill>
                <a:latin typeface="+mj-lt"/>
              </a:rPr>
              <a:t>Enter Student Backlog:0</a:t>
            </a:r>
          </a:p>
          <a:p>
            <a:endParaRPr lang="en-US" sz="1600" dirty="0">
              <a:solidFill>
                <a:schemeClr val="bg1"/>
              </a:solidFill>
              <a:latin typeface="+mj-lt"/>
            </a:endParaRPr>
          </a:p>
          <a:p>
            <a:r>
              <a:rPr lang="en-US" sz="1600" dirty="0">
                <a:solidFill>
                  <a:schemeClr val="bg1"/>
                </a:solidFill>
                <a:latin typeface="+mj-lt"/>
              </a:rPr>
              <a:t>Student using simple structure variable.</a:t>
            </a:r>
          </a:p>
          <a:p>
            <a:r>
              <a:rPr lang="en-US" sz="1600" dirty="0">
                <a:solidFill>
                  <a:schemeClr val="bg1"/>
                </a:solidFill>
                <a:latin typeface="+mj-lt"/>
              </a:rPr>
              <a:t>Student name: </a:t>
            </a:r>
            <a:r>
              <a:rPr lang="en-US" sz="1600" dirty="0" err="1">
                <a:solidFill>
                  <a:schemeClr val="bg1"/>
                </a:solidFill>
                <a:latin typeface="+mj-lt"/>
              </a:rPr>
              <a:t>aaa</a:t>
            </a:r>
            <a:endParaRPr lang="en-US" sz="1600" dirty="0">
              <a:solidFill>
                <a:schemeClr val="bg1"/>
              </a:solidFill>
              <a:latin typeface="+mj-lt"/>
            </a:endParaRPr>
          </a:p>
          <a:p>
            <a:r>
              <a:rPr lang="en-US" sz="1600" dirty="0">
                <a:solidFill>
                  <a:schemeClr val="bg1"/>
                </a:solidFill>
                <a:latin typeface="+mj-lt"/>
              </a:rPr>
              <a:t>Student Enrollment: 111</a:t>
            </a:r>
          </a:p>
          <a:p>
            <a:r>
              <a:rPr lang="en-US" sz="1600" dirty="0">
                <a:solidFill>
                  <a:schemeClr val="bg1"/>
                </a:solidFill>
                <a:latin typeface="+mj-lt"/>
              </a:rPr>
              <a:t>Student CPI: 7.890000</a:t>
            </a:r>
          </a:p>
          <a:p>
            <a:r>
              <a:rPr lang="en-US" sz="1600" dirty="0">
                <a:solidFill>
                  <a:schemeClr val="bg1"/>
                </a:solidFill>
                <a:latin typeface="+mj-lt"/>
              </a:rPr>
              <a:t>Student Backlog: 0</a:t>
            </a:r>
          </a:p>
        </p:txBody>
      </p:sp>
      <p:sp>
        <p:nvSpPr>
          <p:cNvPr id="7" name="Rectangle: Top Corners Rounded 6">
            <a:extLst>
              <a:ext uri="{FF2B5EF4-FFF2-40B4-BE49-F238E27FC236}">
                <a16:creationId xmlns:a16="http://schemas.microsoft.com/office/drawing/2014/main" xmlns="" id="{7DE2E865-9E82-412F-B6BA-A643E4B60DC8}"/>
              </a:ext>
            </a:extLst>
          </p:cNvPr>
          <p:cNvSpPr/>
          <p:nvPr/>
        </p:nvSpPr>
        <p:spPr>
          <a:xfrm>
            <a:off x="197029" y="71120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8" name="Rectangle: Top Corners Rounded 7">
            <a:extLst>
              <a:ext uri="{FF2B5EF4-FFF2-40B4-BE49-F238E27FC236}">
                <a16:creationId xmlns:a16="http://schemas.microsoft.com/office/drawing/2014/main" xmlns="" id="{44F07624-C23C-4B43-A144-CB0878CB992A}"/>
              </a:ext>
            </a:extLst>
          </p:cNvPr>
          <p:cNvSpPr/>
          <p:nvPr/>
        </p:nvSpPr>
        <p:spPr>
          <a:xfrm>
            <a:off x="6750365" y="711201"/>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Tree>
    <p:extLst>
      <p:ext uri="{BB962C8B-B14F-4D97-AF65-F5344CB8AC3E}">
        <p14:creationId xmlns:p14="http://schemas.microsoft.com/office/powerpoint/2010/main" val="296754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
                                            <p:bg/>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uild="p"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500" dirty="0" smtClean="0">
                <a:solidFill>
                  <a:schemeClr val="tx1"/>
                </a:solidFill>
              </a:rPr>
              <a:t>WAP </a:t>
            </a:r>
            <a:r>
              <a:rPr lang="en-US" sz="2500" dirty="0">
                <a:solidFill>
                  <a:schemeClr val="tx1"/>
                </a:solidFill>
              </a:rPr>
              <a:t>to declare time structure and read two different time period and display sum of it</a:t>
            </a:r>
            <a:r>
              <a:rPr lang="en-US" sz="2500" dirty="0" smtClean="0">
                <a:solidFill>
                  <a:schemeClr val="tx1"/>
                </a:solidFill>
              </a:rPr>
              <a:t>.</a:t>
            </a:r>
            <a:endParaRPr lang="en-US" sz="2500" dirty="0">
              <a:solidFill>
                <a:schemeClr val="tx1"/>
              </a:solidFill>
            </a:endParaRPr>
          </a:p>
        </p:txBody>
      </p:sp>
      <p:sp>
        <p:nvSpPr>
          <p:cNvPr id="4" name="Rectangle 3">
            <a:extLst>
              <a:ext uri="{FF2B5EF4-FFF2-40B4-BE49-F238E27FC236}">
                <a16:creationId xmlns:a16="http://schemas.microsoft.com/office/drawing/2014/main" xmlns="" id="{D456EBDA-49A4-A843-A786-6989C63A54AA}"/>
              </a:ext>
            </a:extLst>
          </p:cNvPr>
          <p:cNvSpPr/>
          <p:nvPr/>
        </p:nvSpPr>
        <p:spPr>
          <a:xfrm>
            <a:off x="658385" y="807753"/>
            <a:ext cx="5749375" cy="5693866"/>
          </a:xfrm>
          <a:prstGeom prst="rect">
            <a:avLst/>
          </a:prstGeom>
          <a:solidFill>
            <a:schemeClr val="bg1">
              <a:lumMod val="95000"/>
            </a:schemeClr>
          </a:solidFill>
          <a:ln>
            <a:noFill/>
          </a:ln>
        </p:spPr>
        <p:txBody>
          <a:bodyPr wrap="square">
            <a:spAutoFit/>
          </a:bodyPr>
          <a:lstStyle/>
          <a:p>
            <a:r>
              <a:rPr lang="en-IN" sz="1400" dirty="0">
                <a:latin typeface="+mj-lt"/>
                <a:cs typeface="Consolas" panose="020B0609020204030204" pitchFamily="49" charset="0"/>
              </a:rPr>
              <a:t>#include&lt;</a:t>
            </a:r>
            <a:r>
              <a:rPr lang="en-IN" sz="1400" dirty="0" err="1">
                <a:latin typeface="+mj-lt"/>
                <a:cs typeface="Consolas" panose="020B0609020204030204" pitchFamily="49" charset="0"/>
              </a:rPr>
              <a:t>stdio.h</a:t>
            </a:r>
            <a:r>
              <a:rPr lang="en-IN" sz="1400" dirty="0">
                <a:latin typeface="+mj-lt"/>
                <a:cs typeface="Consolas" panose="020B0609020204030204" pitchFamily="49" charset="0"/>
              </a:rPr>
              <a:t>&gt;</a:t>
            </a:r>
          </a:p>
          <a:p>
            <a:r>
              <a:rPr lang="en-IN" sz="1400" dirty="0">
                <a:latin typeface="+mj-lt"/>
                <a:cs typeface="Consolas" panose="020B0609020204030204" pitchFamily="49" charset="0"/>
              </a:rPr>
              <a:t>struct time {</a:t>
            </a:r>
          </a:p>
          <a:p>
            <a:pPr lvl="1"/>
            <a:r>
              <a:rPr lang="en-IN" sz="1400" dirty="0" err="1">
                <a:latin typeface="+mj-lt"/>
                <a:cs typeface="Consolas" panose="020B0609020204030204" pitchFamily="49" charset="0"/>
              </a:rPr>
              <a:t>int</a:t>
            </a:r>
            <a:r>
              <a:rPr lang="en-IN" sz="1400" dirty="0">
                <a:latin typeface="+mj-lt"/>
                <a:cs typeface="Consolas" panose="020B0609020204030204" pitchFamily="49" charset="0"/>
              </a:rPr>
              <a:t> hours;</a:t>
            </a:r>
          </a:p>
          <a:p>
            <a:pPr lvl="1"/>
            <a:r>
              <a:rPr lang="en-IN" sz="1400" dirty="0" err="1">
                <a:latin typeface="+mj-lt"/>
                <a:cs typeface="Consolas" panose="020B0609020204030204" pitchFamily="49" charset="0"/>
              </a:rPr>
              <a:t>int</a:t>
            </a:r>
            <a:r>
              <a:rPr lang="en-IN" sz="1400" dirty="0">
                <a:latin typeface="+mj-lt"/>
                <a:cs typeface="Consolas" panose="020B0609020204030204" pitchFamily="49" charset="0"/>
              </a:rPr>
              <a:t> minutes;</a:t>
            </a:r>
          </a:p>
          <a:p>
            <a:pPr lvl="1"/>
            <a:r>
              <a:rPr lang="en-IN" sz="1400" dirty="0" err="1">
                <a:latin typeface="+mj-lt"/>
                <a:cs typeface="Consolas" panose="020B0609020204030204" pitchFamily="49" charset="0"/>
              </a:rPr>
              <a:t>int</a:t>
            </a:r>
            <a:r>
              <a:rPr lang="en-IN" sz="1400" dirty="0">
                <a:latin typeface="+mj-lt"/>
                <a:cs typeface="Consolas" panose="020B0609020204030204" pitchFamily="49" charset="0"/>
              </a:rPr>
              <a:t> seconds;</a:t>
            </a:r>
          </a:p>
          <a:p>
            <a:r>
              <a:rPr lang="en-IN" sz="1400" dirty="0">
                <a:latin typeface="+mj-lt"/>
                <a:cs typeface="Consolas" panose="020B0609020204030204" pitchFamily="49" charset="0"/>
              </a:rPr>
              <a:t>};</a:t>
            </a:r>
            <a:br>
              <a:rPr lang="en-IN" sz="1400" dirty="0">
                <a:latin typeface="+mj-lt"/>
                <a:cs typeface="Consolas" panose="020B0609020204030204" pitchFamily="49" charset="0"/>
              </a:rPr>
            </a:br>
            <a:r>
              <a:rPr lang="en-IN" sz="1400" dirty="0" err="1">
                <a:latin typeface="+mj-lt"/>
                <a:cs typeface="Consolas" panose="020B0609020204030204" pitchFamily="49" charset="0"/>
              </a:rPr>
              <a:t>int</a:t>
            </a:r>
            <a:r>
              <a:rPr lang="en-IN" sz="1400" dirty="0">
                <a:latin typeface="+mj-lt"/>
                <a:cs typeface="Consolas" panose="020B0609020204030204" pitchFamily="49" charset="0"/>
              </a:rPr>
              <a:t> main() {</a:t>
            </a:r>
          </a:p>
          <a:p>
            <a:pPr lvl="1"/>
            <a:r>
              <a:rPr lang="en-IN" sz="1400" dirty="0">
                <a:latin typeface="+mj-lt"/>
                <a:cs typeface="Consolas" panose="020B0609020204030204" pitchFamily="49" charset="0"/>
              </a:rPr>
              <a:t>struct time t1,t2;</a:t>
            </a:r>
          </a:p>
          <a:p>
            <a:pPr lvl="1"/>
            <a:r>
              <a:rPr lang="en-IN" sz="1400" dirty="0" err="1">
                <a:latin typeface="+mj-lt"/>
                <a:cs typeface="Consolas" panose="020B0609020204030204" pitchFamily="49" charset="0"/>
              </a:rPr>
              <a:t>int</a:t>
            </a:r>
            <a:r>
              <a:rPr lang="en-IN" sz="1400" dirty="0">
                <a:latin typeface="+mj-lt"/>
                <a:cs typeface="Consolas" panose="020B0609020204030204" pitchFamily="49" charset="0"/>
              </a:rPr>
              <a:t> h, m, s;</a:t>
            </a:r>
          </a:p>
          <a:p>
            <a:pPr lvl="1"/>
            <a:r>
              <a:rPr lang="en-IN" sz="1400" dirty="0">
                <a:solidFill>
                  <a:srgbClr val="92D050"/>
                </a:solidFill>
                <a:latin typeface="+mj-lt"/>
                <a:cs typeface="Consolas" panose="020B0609020204030204" pitchFamily="49" charset="0"/>
              </a:rPr>
              <a:t>//1st time</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("Enter 1st time.");</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a:t>
            </a:r>
            <a:r>
              <a:rPr lang="en-IN" sz="1400" dirty="0" err="1">
                <a:latin typeface="+mj-lt"/>
                <a:cs typeface="Consolas" panose="020B0609020204030204" pitchFamily="49" charset="0"/>
              </a:rPr>
              <a:t>nEnter</a:t>
            </a:r>
            <a:r>
              <a:rPr lang="en-IN" sz="1400" dirty="0">
                <a:latin typeface="+mj-lt"/>
                <a:cs typeface="Consolas" panose="020B0609020204030204" pitchFamily="49" charset="0"/>
              </a:rPr>
              <a:t> Hours: ");</a:t>
            </a:r>
          </a:p>
          <a:p>
            <a:pPr lvl="1"/>
            <a:r>
              <a:rPr lang="en-IN" sz="1400" dirty="0" err="1">
                <a:latin typeface="+mj-lt"/>
                <a:cs typeface="Consolas" panose="020B0609020204030204" pitchFamily="49" charset="0"/>
              </a:rPr>
              <a:t>scanf</a:t>
            </a:r>
            <a:r>
              <a:rPr lang="en-IN" sz="1400" dirty="0">
                <a:latin typeface="+mj-lt"/>
                <a:cs typeface="Consolas" panose="020B0609020204030204" pitchFamily="49" charset="0"/>
              </a:rPr>
              <a:t> ("%d",&amp;t1.hours);</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("Enter Minutes: ");</a:t>
            </a:r>
          </a:p>
          <a:p>
            <a:pPr lvl="1"/>
            <a:r>
              <a:rPr lang="en-IN" sz="1400" dirty="0" err="1">
                <a:latin typeface="+mj-lt"/>
                <a:cs typeface="Consolas" panose="020B0609020204030204" pitchFamily="49" charset="0"/>
              </a:rPr>
              <a:t>scanf</a:t>
            </a:r>
            <a:r>
              <a:rPr lang="en-IN" sz="1400" dirty="0">
                <a:latin typeface="+mj-lt"/>
                <a:cs typeface="Consolas" panose="020B0609020204030204" pitchFamily="49" charset="0"/>
              </a:rPr>
              <a:t> ("%d",&amp;t1.minutes);</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("Enter Seconds: ");</a:t>
            </a:r>
          </a:p>
          <a:p>
            <a:pPr lvl="1"/>
            <a:r>
              <a:rPr lang="en-IN" sz="1400" dirty="0" err="1">
                <a:latin typeface="+mj-lt"/>
                <a:cs typeface="Consolas" panose="020B0609020204030204" pitchFamily="49" charset="0"/>
              </a:rPr>
              <a:t>scanf</a:t>
            </a:r>
            <a:r>
              <a:rPr lang="en-IN" sz="1400" dirty="0">
                <a:latin typeface="+mj-lt"/>
                <a:cs typeface="Consolas" panose="020B0609020204030204" pitchFamily="49" charset="0"/>
              </a:rPr>
              <a:t> ("%d",&amp;t1.seconds);</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("The Time is %d:%d:%d",t1.hours,t1.minutes,t1.seconds);</a:t>
            </a:r>
          </a:p>
          <a:p>
            <a:pPr lvl="1"/>
            <a:r>
              <a:rPr lang="en-IN" sz="1400" dirty="0">
                <a:solidFill>
                  <a:srgbClr val="92D050"/>
                </a:solidFill>
                <a:latin typeface="+mj-lt"/>
                <a:cs typeface="Consolas" panose="020B0609020204030204" pitchFamily="49" charset="0"/>
              </a:rPr>
              <a:t>//2nd time</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("\n\</a:t>
            </a:r>
            <a:r>
              <a:rPr lang="en-IN" sz="1400" dirty="0" err="1">
                <a:latin typeface="+mj-lt"/>
                <a:cs typeface="Consolas" panose="020B0609020204030204" pitchFamily="49" charset="0"/>
              </a:rPr>
              <a:t>nEnter</a:t>
            </a:r>
            <a:r>
              <a:rPr lang="en-IN" sz="1400" dirty="0">
                <a:latin typeface="+mj-lt"/>
                <a:cs typeface="Consolas" panose="020B0609020204030204" pitchFamily="49" charset="0"/>
              </a:rPr>
              <a:t> the 2nd time.");</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a:t>
            </a:r>
            <a:r>
              <a:rPr lang="en-IN" sz="1400" dirty="0" err="1">
                <a:latin typeface="+mj-lt"/>
                <a:cs typeface="Consolas" panose="020B0609020204030204" pitchFamily="49" charset="0"/>
              </a:rPr>
              <a:t>nEnter</a:t>
            </a:r>
            <a:r>
              <a:rPr lang="en-IN" sz="1400" dirty="0">
                <a:latin typeface="+mj-lt"/>
                <a:cs typeface="Consolas" panose="020B0609020204030204" pitchFamily="49" charset="0"/>
              </a:rPr>
              <a:t> Hours: ");</a:t>
            </a:r>
          </a:p>
          <a:p>
            <a:pPr lvl="1"/>
            <a:r>
              <a:rPr lang="en-IN" sz="1400" dirty="0" err="1">
                <a:latin typeface="+mj-lt"/>
                <a:cs typeface="Consolas" panose="020B0609020204030204" pitchFamily="49" charset="0"/>
              </a:rPr>
              <a:t>scanf</a:t>
            </a:r>
            <a:r>
              <a:rPr lang="en-IN" sz="1400" dirty="0">
                <a:latin typeface="+mj-lt"/>
                <a:cs typeface="Consolas" panose="020B0609020204030204" pitchFamily="49" charset="0"/>
              </a:rPr>
              <a:t> ("%d",&amp;t2.hours);</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("Enter Minutes: ");</a:t>
            </a:r>
          </a:p>
          <a:p>
            <a:pPr lvl="1"/>
            <a:r>
              <a:rPr lang="en-IN" sz="1400" dirty="0" err="1">
                <a:latin typeface="+mj-lt"/>
                <a:cs typeface="Consolas" panose="020B0609020204030204" pitchFamily="49" charset="0"/>
              </a:rPr>
              <a:t>scanf</a:t>
            </a:r>
            <a:r>
              <a:rPr lang="en-IN" sz="1400" dirty="0">
                <a:latin typeface="+mj-lt"/>
                <a:cs typeface="Consolas" panose="020B0609020204030204" pitchFamily="49" charset="0"/>
              </a:rPr>
              <a:t> ("%d",&amp;t2.minutes);</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("Enter Seconds: ");</a:t>
            </a:r>
          </a:p>
        </p:txBody>
      </p:sp>
      <p:sp>
        <p:nvSpPr>
          <p:cNvPr id="5" name="Rectangle 4">
            <a:extLst>
              <a:ext uri="{FF2B5EF4-FFF2-40B4-BE49-F238E27FC236}">
                <a16:creationId xmlns:a16="http://schemas.microsoft.com/office/drawing/2014/main" xmlns="" id="{35F9F4A0-4592-C04D-B2D0-0BF66A3BFA20}"/>
              </a:ext>
            </a:extLst>
          </p:cNvPr>
          <p:cNvSpPr/>
          <p:nvPr/>
        </p:nvSpPr>
        <p:spPr>
          <a:xfrm>
            <a:off x="158392" y="807753"/>
            <a:ext cx="499993" cy="5693866"/>
          </a:xfrm>
          <a:prstGeom prst="rect">
            <a:avLst/>
          </a:prstGeom>
          <a:solidFill>
            <a:schemeClr val="bg1">
              <a:lumMod val="85000"/>
            </a:schemeClr>
          </a:solidFill>
          <a:ln>
            <a:noFill/>
          </a:ln>
        </p:spPr>
        <p:txBody>
          <a:bodyPr wrap="square">
            <a:spAutoFit/>
          </a:bodyPr>
          <a:lstStyle/>
          <a:p>
            <a:pPr algn="r"/>
            <a:r>
              <a:rPr lang="en-US" sz="1400" b="1" dirty="0">
                <a:solidFill>
                  <a:schemeClr val="tx1">
                    <a:lumMod val="75000"/>
                    <a:lumOff val="25000"/>
                  </a:schemeClr>
                </a:solidFill>
                <a:latin typeface="+mj-lt"/>
              </a:rPr>
              <a:t>1</a:t>
            </a:r>
          </a:p>
          <a:p>
            <a:pPr algn="r"/>
            <a:r>
              <a:rPr lang="en-US" sz="1400" b="1" dirty="0">
                <a:solidFill>
                  <a:schemeClr val="tx1">
                    <a:lumMod val="75000"/>
                    <a:lumOff val="25000"/>
                  </a:schemeClr>
                </a:solidFill>
                <a:effectLst/>
                <a:latin typeface="+mj-lt"/>
              </a:rPr>
              <a:t>2</a:t>
            </a:r>
          </a:p>
          <a:p>
            <a:pPr algn="r"/>
            <a:r>
              <a:rPr lang="en-US" sz="1400" b="1" dirty="0">
                <a:solidFill>
                  <a:schemeClr val="tx1">
                    <a:lumMod val="75000"/>
                    <a:lumOff val="25000"/>
                  </a:schemeClr>
                </a:solidFill>
                <a:latin typeface="+mj-lt"/>
              </a:rPr>
              <a:t>3</a:t>
            </a:r>
          </a:p>
          <a:p>
            <a:pPr algn="r"/>
            <a:r>
              <a:rPr lang="en-US" sz="1400" b="1" dirty="0">
                <a:solidFill>
                  <a:schemeClr val="tx1">
                    <a:lumMod val="75000"/>
                    <a:lumOff val="25000"/>
                  </a:schemeClr>
                </a:solidFill>
                <a:effectLst/>
                <a:latin typeface="+mj-lt"/>
              </a:rPr>
              <a:t>4</a:t>
            </a:r>
          </a:p>
          <a:p>
            <a:pPr algn="r"/>
            <a:r>
              <a:rPr lang="en-US" sz="1400" b="1" dirty="0">
                <a:solidFill>
                  <a:schemeClr val="tx1">
                    <a:lumMod val="75000"/>
                    <a:lumOff val="25000"/>
                  </a:schemeClr>
                </a:solidFill>
                <a:latin typeface="+mj-lt"/>
              </a:rPr>
              <a:t>5</a:t>
            </a:r>
          </a:p>
          <a:p>
            <a:pPr algn="r"/>
            <a:r>
              <a:rPr lang="en-US" sz="1400" b="1" dirty="0">
                <a:solidFill>
                  <a:schemeClr val="tx1">
                    <a:lumMod val="75000"/>
                    <a:lumOff val="25000"/>
                  </a:schemeClr>
                </a:solidFill>
                <a:effectLst/>
                <a:latin typeface="+mj-lt"/>
              </a:rPr>
              <a:t>6</a:t>
            </a:r>
          </a:p>
          <a:p>
            <a:pPr algn="r"/>
            <a:r>
              <a:rPr lang="en-US" sz="1400" b="1" dirty="0">
                <a:solidFill>
                  <a:schemeClr val="tx1">
                    <a:lumMod val="75000"/>
                    <a:lumOff val="25000"/>
                  </a:schemeClr>
                </a:solidFill>
                <a:latin typeface="+mj-lt"/>
              </a:rPr>
              <a:t>7</a:t>
            </a:r>
          </a:p>
          <a:p>
            <a:pPr algn="r"/>
            <a:r>
              <a:rPr lang="en-US" sz="1400" b="1" dirty="0">
                <a:solidFill>
                  <a:schemeClr val="tx1">
                    <a:lumMod val="75000"/>
                    <a:lumOff val="25000"/>
                  </a:schemeClr>
                </a:solidFill>
                <a:effectLst/>
                <a:latin typeface="+mj-lt"/>
              </a:rPr>
              <a:t>8</a:t>
            </a:r>
          </a:p>
          <a:p>
            <a:pPr algn="r"/>
            <a:r>
              <a:rPr lang="en-US" sz="1400" b="1" dirty="0">
                <a:solidFill>
                  <a:schemeClr val="tx1">
                    <a:lumMod val="75000"/>
                    <a:lumOff val="25000"/>
                  </a:schemeClr>
                </a:solidFill>
                <a:latin typeface="+mj-lt"/>
              </a:rPr>
              <a:t>9</a:t>
            </a:r>
          </a:p>
          <a:p>
            <a:pPr algn="r"/>
            <a:r>
              <a:rPr lang="en-US" sz="1400" b="1" dirty="0">
                <a:solidFill>
                  <a:schemeClr val="tx1">
                    <a:lumMod val="75000"/>
                    <a:lumOff val="25000"/>
                  </a:schemeClr>
                </a:solidFill>
                <a:effectLst/>
                <a:latin typeface="+mj-lt"/>
              </a:rPr>
              <a:t>10</a:t>
            </a:r>
          </a:p>
          <a:p>
            <a:pPr algn="r"/>
            <a:r>
              <a:rPr lang="en-US" sz="1400" b="1" dirty="0">
                <a:solidFill>
                  <a:schemeClr val="tx1">
                    <a:lumMod val="75000"/>
                    <a:lumOff val="25000"/>
                  </a:schemeClr>
                </a:solidFill>
                <a:latin typeface="+mj-lt"/>
              </a:rPr>
              <a:t>11</a:t>
            </a:r>
          </a:p>
          <a:p>
            <a:pPr algn="r"/>
            <a:r>
              <a:rPr lang="en-US" sz="1400" b="1" dirty="0">
                <a:solidFill>
                  <a:schemeClr val="tx1">
                    <a:lumMod val="75000"/>
                    <a:lumOff val="25000"/>
                  </a:schemeClr>
                </a:solidFill>
                <a:effectLst/>
                <a:latin typeface="+mj-lt"/>
              </a:rPr>
              <a:t>12</a:t>
            </a:r>
          </a:p>
          <a:p>
            <a:pPr algn="r"/>
            <a:r>
              <a:rPr lang="en-US" sz="1400" b="1" dirty="0">
                <a:solidFill>
                  <a:schemeClr val="tx1">
                    <a:lumMod val="75000"/>
                    <a:lumOff val="25000"/>
                  </a:schemeClr>
                </a:solidFill>
                <a:latin typeface="+mj-lt"/>
              </a:rPr>
              <a:t>13</a:t>
            </a:r>
          </a:p>
          <a:p>
            <a:pPr algn="r"/>
            <a:r>
              <a:rPr lang="en-US" sz="1400" b="1" dirty="0">
                <a:solidFill>
                  <a:schemeClr val="tx1">
                    <a:lumMod val="75000"/>
                    <a:lumOff val="25000"/>
                  </a:schemeClr>
                </a:solidFill>
                <a:effectLst/>
                <a:latin typeface="+mj-lt"/>
              </a:rPr>
              <a:t>14</a:t>
            </a:r>
          </a:p>
          <a:p>
            <a:pPr algn="r"/>
            <a:r>
              <a:rPr lang="en-US" sz="1400" b="1" dirty="0">
                <a:solidFill>
                  <a:schemeClr val="tx1">
                    <a:lumMod val="75000"/>
                    <a:lumOff val="25000"/>
                  </a:schemeClr>
                </a:solidFill>
                <a:latin typeface="+mj-lt"/>
              </a:rPr>
              <a:t>15</a:t>
            </a:r>
          </a:p>
          <a:p>
            <a:pPr algn="r"/>
            <a:r>
              <a:rPr lang="en-US" sz="1400" b="1" dirty="0">
                <a:solidFill>
                  <a:schemeClr val="tx1">
                    <a:lumMod val="75000"/>
                    <a:lumOff val="25000"/>
                  </a:schemeClr>
                </a:solidFill>
                <a:effectLst/>
                <a:latin typeface="+mj-lt"/>
              </a:rPr>
              <a:t>16</a:t>
            </a:r>
          </a:p>
          <a:p>
            <a:pPr algn="r"/>
            <a:r>
              <a:rPr lang="en-US" sz="1400" b="1" dirty="0">
                <a:solidFill>
                  <a:schemeClr val="tx1">
                    <a:lumMod val="75000"/>
                    <a:lumOff val="25000"/>
                  </a:schemeClr>
                </a:solidFill>
                <a:latin typeface="+mj-lt"/>
              </a:rPr>
              <a:t>17</a:t>
            </a:r>
          </a:p>
          <a:p>
            <a:pPr algn="r"/>
            <a:r>
              <a:rPr lang="en-US" sz="1400" b="1" dirty="0">
                <a:solidFill>
                  <a:schemeClr val="tx1">
                    <a:lumMod val="75000"/>
                    <a:lumOff val="25000"/>
                  </a:schemeClr>
                </a:solidFill>
                <a:effectLst/>
                <a:latin typeface="+mj-lt"/>
              </a:rPr>
              <a:t>18</a:t>
            </a:r>
          </a:p>
          <a:p>
            <a:pPr algn="r"/>
            <a:r>
              <a:rPr lang="en-US" sz="1400" b="1" dirty="0">
                <a:solidFill>
                  <a:schemeClr val="tx1">
                    <a:lumMod val="75000"/>
                    <a:lumOff val="25000"/>
                  </a:schemeClr>
                </a:solidFill>
                <a:latin typeface="+mj-lt"/>
              </a:rPr>
              <a:t>19</a:t>
            </a:r>
          </a:p>
          <a:p>
            <a:pPr algn="r"/>
            <a:r>
              <a:rPr lang="en-US" sz="1400" b="1" dirty="0">
                <a:solidFill>
                  <a:schemeClr val="tx1">
                    <a:lumMod val="75000"/>
                    <a:lumOff val="25000"/>
                  </a:schemeClr>
                </a:solidFill>
                <a:effectLst/>
                <a:latin typeface="+mj-lt"/>
              </a:rPr>
              <a:t>20</a:t>
            </a:r>
          </a:p>
          <a:p>
            <a:pPr algn="r"/>
            <a:r>
              <a:rPr lang="en-US" sz="1400" b="1" dirty="0">
                <a:solidFill>
                  <a:schemeClr val="tx1">
                    <a:lumMod val="75000"/>
                    <a:lumOff val="25000"/>
                  </a:schemeClr>
                </a:solidFill>
                <a:latin typeface="+mj-lt"/>
              </a:rPr>
              <a:t>21</a:t>
            </a:r>
          </a:p>
          <a:p>
            <a:pPr algn="r"/>
            <a:r>
              <a:rPr lang="en-US" sz="1400" b="1" dirty="0">
                <a:solidFill>
                  <a:schemeClr val="tx1">
                    <a:lumMod val="75000"/>
                    <a:lumOff val="25000"/>
                  </a:schemeClr>
                </a:solidFill>
                <a:effectLst/>
                <a:latin typeface="+mj-lt"/>
              </a:rPr>
              <a:t>22</a:t>
            </a:r>
          </a:p>
          <a:p>
            <a:pPr algn="r"/>
            <a:r>
              <a:rPr lang="en-US" sz="1400" b="1" dirty="0">
                <a:solidFill>
                  <a:schemeClr val="tx1">
                    <a:lumMod val="75000"/>
                    <a:lumOff val="25000"/>
                  </a:schemeClr>
                </a:solidFill>
                <a:latin typeface="+mj-lt"/>
              </a:rPr>
              <a:t>23</a:t>
            </a:r>
          </a:p>
          <a:p>
            <a:pPr algn="r"/>
            <a:r>
              <a:rPr lang="en-US" sz="1400" b="1" dirty="0">
                <a:solidFill>
                  <a:schemeClr val="tx1">
                    <a:lumMod val="75000"/>
                    <a:lumOff val="25000"/>
                  </a:schemeClr>
                </a:solidFill>
                <a:effectLst/>
                <a:latin typeface="+mj-lt"/>
              </a:rPr>
              <a:t>24</a:t>
            </a:r>
          </a:p>
          <a:p>
            <a:pPr algn="r"/>
            <a:r>
              <a:rPr lang="en-US" sz="1400" b="1" dirty="0">
                <a:solidFill>
                  <a:schemeClr val="tx1">
                    <a:lumMod val="75000"/>
                    <a:lumOff val="25000"/>
                  </a:schemeClr>
                </a:solidFill>
                <a:latin typeface="+mj-lt"/>
              </a:rPr>
              <a:t>25</a:t>
            </a:r>
          </a:p>
          <a:p>
            <a:pPr algn="r"/>
            <a:r>
              <a:rPr lang="en-US" sz="1400" b="1" dirty="0">
                <a:solidFill>
                  <a:schemeClr val="tx1">
                    <a:lumMod val="75000"/>
                    <a:lumOff val="25000"/>
                  </a:schemeClr>
                </a:solidFill>
                <a:effectLst/>
                <a:latin typeface="+mj-lt"/>
              </a:rPr>
              <a:t>26</a:t>
            </a:r>
          </a:p>
        </p:txBody>
      </p:sp>
      <p:sp>
        <p:nvSpPr>
          <p:cNvPr id="6" name="Rectangle 5">
            <a:extLst>
              <a:ext uri="{FF2B5EF4-FFF2-40B4-BE49-F238E27FC236}">
                <a16:creationId xmlns:a16="http://schemas.microsoft.com/office/drawing/2014/main" xmlns="" id="{7F89FE68-BCE8-454F-B6D7-830E382636F9}"/>
              </a:ext>
            </a:extLst>
          </p:cNvPr>
          <p:cNvSpPr/>
          <p:nvPr/>
        </p:nvSpPr>
        <p:spPr>
          <a:xfrm>
            <a:off x="6624611" y="3264812"/>
            <a:ext cx="4787017" cy="2677656"/>
          </a:xfrm>
          <a:prstGeom prst="rect">
            <a:avLst/>
          </a:prstGeom>
          <a:solidFill>
            <a:schemeClr val="tx1">
              <a:lumMod val="90000"/>
              <a:lumOff val="10000"/>
            </a:schemeClr>
          </a:solidFill>
          <a:ln>
            <a:noFill/>
          </a:ln>
        </p:spPr>
        <p:txBody>
          <a:bodyPr wrap="square">
            <a:spAutoFit/>
          </a:bodyPr>
          <a:lstStyle/>
          <a:p>
            <a:r>
              <a:rPr lang="en-US" sz="1400" dirty="0">
                <a:solidFill>
                  <a:schemeClr val="bg1"/>
                </a:solidFill>
                <a:latin typeface="+mj-lt"/>
              </a:rPr>
              <a:t>Enter 1st time.</a:t>
            </a:r>
          </a:p>
          <a:p>
            <a:r>
              <a:rPr lang="en-US" sz="1400" dirty="0">
                <a:solidFill>
                  <a:schemeClr val="bg1"/>
                </a:solidFill>
                <a:latin typeface="+mj-lt"/>
              </a:rPr>
              <a:t>Enter Hours: 1</a:t>
            </a:r>
          </a:p>
          <a:p>
            <a:r>
              <a:rPr lang="en-US" sz="1400" dirty="0">
                <a:solidFill>
                  <a:schemeClr val="bg1"/>
                </a:solidFill>
                <a:latin typeface="+mj-lt"/>
              </a:rPr>
              <a:t>Enter Minutes: 20</a:t>
            </a:r>
          </a:p>
          <a:p>
            <a:r>
              <a:rPr lang="en-US" sz="1400" dirty="0">
                <a:solidFill>
                  <a:schemeClr val="bg1"/>
                </a:solidFill>
                <a:latin typeface="+mj-lt"/>
              </a:rPr>
              <a:t>Enter Seconds: 20</a:t>
            </a:r>
          </a:p>
          <a:p>
            <a:r>
              <a:rPr lang="en-US" sz="1400" dirty="0">
                <a:solidFill>
                  <a:schemeClr val="bg1"/>
                </a:solidFill>
                <a:latin typeface="+mj-lt"/>
              </a:rPr>
              <a:t>The Time is 1:20:20</a:t>
            </a:r>
          </a:p>
          <a:p>
            <a:endParaRPr lang="en-US" sz="1400" dirty="0">
              <a:solidFill>
                <a:schemeClr val="bg1"/>
              </a:solidFill>
              <a:latin typeface="+mj-lt"/>
            </a:endParaRPr>
          </a:p>
          <a:p>
            <a:r>
              <a:rPr lang="en-US" sz="1400" dirty="0">
                <a:solidFill>
                  <a:schemeClr val="bg1"/>
                </a:solidFill>
                <a:latin typeface="+mj-lt"/>
              </a:rPr>
              <a:t>Enter the 2nd time.</a:t>
            </a:r>
          </a:p>
          <a:p>
            <a:r>
              <a:rPr lang="en-US" sz="1400" dirty="0">
                <a:solidFill>
                  <a:schemeClr val="bg1"/>
                </a:solidFill>
                <a:latin typeface="+mj-lt"/>
              </a:rPr>
              <a:t>Enter Hours: 2</a:t>
            </a:r>
          </a:p>
          <a:p>
            <a:r>
              <a:rPr lang="en-US" sz="1400" dirty="0">
                <a:solidFill>
                  <a:schemeClr val="bg1"/>
                </a:solidFill>
                <a:latin typeface="+mj-lt"/>
              </a:rPr>
              <a:t>Enter Minutes: 10</a:t>
            </a:r>
          </a:p>
          <a:p>
            <a:r>
              <a:rPr lang="en-US" sz="1400" dirty="0">
                <a:solidFill>
                  <a:schemeClr val="bg1"/>
                </a:solidFill>
                <a:latin typeface="+mj-lt"/>
              </a:rPr>
              <a:t>Enter Seconds: 10</a:t>
            </a:r>
          </a:p>
          <a:p>
            <a:r>
              <a:rPr lang="en-US" sz="1400" dirty="0">
                <a:solidFill>
                  <a:schemeClr val="bg1"/>
                </a:solidFill>
                <a:latin typeface="+mj-lt"/>
              </a:rPr>
              <a:t>The Time is 2:10:10</a:t>
            </a:r>
          </a:p>
          <a:p>
            <a:r>
              <a:rPr lang="en-US" sz="1400" dirty="0">
                <a:solidFill>
                  <a:schemeClr val="bg1"/>
                </a:solidFill>
                <a:latin typeface="+mj-lt"/>
              </a:rPr>
              <a:t>Sum of the two time's is 3:30:30</a:t>
            </a:r>
          </a:p>
        </p:txBody>
      </p:sp>
      <p:sp>
        <p:nvSpPr>
          <p:cNvPr id="8" name="Rectangle: Top Corners Rounded 7">
            <a:extLst>
              <a:ext uri="{FF2B5EF4-FFF2-40B4-BE49-F238E27FC236}">
                <a16:creationId xmlns:a16="http://schemas.microsoft.com/office/drawing/2014/main" xmlns="" id="{C41A6BE6-E231-BA4C-BA83-72B739C39BAF}"/>
              </a:ext>
            </a:extLst>
          </p:cNvPr>
          <p:cNvSpPr/>
          <p:nvPr/>
        </p:nvSpPr>
        <p:spPr>
          <a:xfrm>
            <a:off x="6624611" y="2935628"/>
            <a:ext cx="94100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b="1" dirty="0">
                <a:latin typeface="+mj-lt"/>
              </a:rPr>
              <a:t>Output</a:t>
            </a:r>
          </a:p>
        </p:txBody>
      </p:sp>
      <p:sp>
        <p:nvSpPr>
          <p:cNvPr id="9" name="Rectangle 8">
            <a:extLst>
              <a:ext uri="{FF2B5EF4-FFF2-40B4-BE49-F238E27FC236}">
                <a16:creationId xmlns:a16="http://schemas.microsoft.com/office/drawing/2014/main" xmlns="" id="{F75EFA4F-1F94-2842-BAE0-E217EE78C65A}"/>
              </a:ext>
            </a:extLst>
          </p:cNvPr>
          <p:cNvSpPr/>
          <p:nvPr/>
        </p:nvSpPr>
        <p:spPr>
          <a:xfrm>
            <a:off x="7105683" y="807752"/>
            <a:ext cx="4368764" cy="2031325"/>
          </a:xfrm>
          <a:prstGeom prst="rect">
            <a:avLst/>
          </a:prstGeom>
          <a:solidFill>
            <a:schemeClr val="bg1">
              <a:lumMod val="95000"/>
            </a:schemeClr>
          </a:solidFill>
          <a:ln>
            <a:noFill/>
          </a:ln>
        </p:spPr>
        <p:txBody>
          <a:bodyPr wrap="square">
            <a:spAutoFit/>
          </a:bodyPr>
          <a:lstStyle/>
          <a:p>
            <a:pPr lvl="1"/>
            <a:r>
              <a:rPr lang="en-IN" sz="1400" dirty="0" err="1">
                <a:latin typeface="+mj-lt"/>
                <a:cs typeface="Consolas" panose="020B0609020204030204" pitchFamily="49" charset="0"/>
              </a:rPr>
              <a:t>scanf</a:t>
            </a:r>
            <a:r>
              <a:rPr lang="en-IN" sz="1400" dirty="0">
                <a:latin typeface="+mj-lt"/>
                <a:cs typeface="Consolas" panose="020B0609020204030204" pitchFamily="49" charset="0"/>
              </a:rPr>
              <a:t> ("%d",&amp;t2.seconds);</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("The Time is %d:%d:%d",t2.hours,t2.minutes,t2.seconds);</a:t>
            </a:r>
          </a:p>
          <a:p>
            <a:pPr lvl="1"/>
            <a:r>
              <a:rPr lang="en-IN" sz="1400" dirty="0">
                <a:latin typeface="+mj-lt"/>
                <a:cs typeface="Consolas" panose="020B0609020204030204" pitchFamily="49" charset="0"/>
              </a:rPr>
              <a:t>h = t1.hours + t2.hours;</a:t>
            </a:r>
          </a:p>
          <a:p>
            <a:pPr lvl="1"/>
            <a:r>
              <a:rPr lang="en-IN" sz="1400" dirty="0">
                <a:latin typeface="+mj-lt"/>
                <a:cs typeface="Consolas" panose="020B0609020204030204" pitchFamily="49" charset="0"/>
              </a:rPr>
              <a:t>m = t1.minutes + t2.minutes;</a:t>
            </a:r>
          </a:p>
          <a:p>
            <a:pPr lvl="1"/>
            <a:r>
              <a:rPr lang="en-IN" sz="1400" dirty="0">
                <a:latin typeface="+mj-lt"/>
                <a:cs typeface="Consolas" panose="020B0609020204030204" pitchFamily="49" charset="0"/>
              </a:rPr>
              <a:t>s = t1.seconds + t2.seconds; </a:t>
            </a:r>
          </a:p>
          <a:p>
            <a:pPr lvl="1"/>
            <a:r>
              <a:rPr lang="en-IN" sz="1400" dirty="0" err="1">
                <a:latin typeface="+mj-lt"/>
                <a:cs typeface="Consolas" panose="020B0609020204030204" pitchFamily="49" charset="0"/>
              </a:rPr>
              <a:t>printf</a:t>
            </a:r>
            <a:r>
              <a:rPr lang="en-IN" sz="1400" dirty="0">
                <a:latin typeface="+mj-lt"/>
                <a:cs typeface="Consolas" panose="020B0609020204030204" pitchFamily="49" charset="0"/>
              </a:rPr>
              <a:t> ("\</a:t>
            </a:r>
            <a:r>
              <a:rPr lang="en-IN" sz="1400" dirty="0" err="1">
                <a:latin typeface="+mj-lt"/>
                <a:cs typeface="Consolas" panose="020B0609020204030204" pitchFamily="49" charset="0"/>
              </a:rPr>
              <a:t>nSum</a:t>
            </a:r>
            <a:r>
              <a:rPr lang="en-IN" sz="1400" dirty="0">
                <a:latin typeface="+mj-lt"/>
                <a:cs typeface="Consolas" panose="020B0609020204030204" pitchFamily="49" charset="0"/>
              </a:rPr>
              <a:t> of the two time's is %d:%d:%d",</a:t>
            </a:r>
            <a:r>
              <a:rPr lang="en-IN" sz="1400" dirty="0" err="1">
                <a:latin typeface="+mj-lt"/>
                <a:cs typeface="Consolas" panose="020B0609020204030204" pitchFamily="49" charset="0"/>
              </a:rPr>
              <a:t>h,m,s</a:t>
            </a:r>
            <a:r>
              <a:rPr lang="en-IN" sz="1400" dirty="0">
                <a:latin typeface="+mj-lt"/>
                <a:cs typeface="Consolas" panose="020B0609020204030204" pitchFamily="49" charset="0"/>
              </a:rPr>
              <a:t>);</a:t>
            </a:r>
          </a:p>
          <a:p>
            <a:pPr lvl="1"/>
            <a:r>
              <a:rPr lang="en-IN" sz="1400" dirty="0">
                <a:latin typeface="+mj-lt"/>
                <a:cs typeface="Consolas" panose="020B0609020204030204" pitchFamily="49" charset="0"/>
              </a:rPr>
              <a:t>return 0;</a:t>
            </a:r>
          </a:p>
          <a:p>
            <a:r>
              <a:rPr lang="en-IN" sz="1400" dirty="0">
                <a:latin typeface="+mj-lt"/>
                <a:cs typeface="Consolas" panose="020B0609020204030204" pitchFamily="49" charset="0"/>
              </a:rPr>
              <a:t>}</a:t>
            </a:r>
          </a:p>
        </p:txBody>
      </p:sp>
      <p:sp>
        <p:nvSpPr>
          <p:cNvPr id="10" name="Rectangle 9">
            <a:extLst>
              <a:ext uri="{FF2B5EF4-FFF2-40B4-BE49-F238E27FC236}">
                <a16:creationId xmlns:a16="http://schemas.microsoft.com/office/drawing/2014/main" xmlns="" id="{907B4A24-7771-1147-B9B5-01E87B9EEFF9}"/>
              </a:ext>
            </a:extLst>
          </p:cNvPr>
          <p:cNvSpPr/>
          <p:nvPr/>
        </p:nvSpPr>
        <p:spPr>
          <a:xfrm>
            <a:off x="6624611" y="807752"/>
            <a:ext cx="499993" cy="2031325"/>
          </a:xfrm>
          <a:prstGeom prst="rect">
            <a:avLst/>
          </a:prstGeom>
          <a:solidFill>
            <a:schemeClr val="bg1">
              <a:lumMod val="85000"/>
            </a:schemeClr>
          </a:solidFill>
          <a:ln>
            <a:noFill/>
          </a:ln>
        </p:spPr>
        <p:txBody>
          <a:bodyPr wrap="square">
            <a:spAutoFit/>
          </a:bodyPr>
          <a:lstStyle/>
          <a:p>
            <a:pPr algn="r"/>
            <a:r>
              <a:rPr lang="en-US" sz="1400" b="1" dirty="0">
                <a:solidFill>
                  <a:schemeClr val="tx1">
                    <a:lumMod val="75000"/>
                    <a:lumOff val="25000"/>
                  </a:schemeClr>
                </a:solidFill>
                <a:latin typeface="+mj-lt"/>
              </a:rPr>
              <a:t>27</a:t>
            </a:r>
          </a:p>
          <a:p>
            <a:pPr algn="r"/>
            <a:r>
              <a:rPr lang="en-US" sz="1400" b="1" dirty="0">
                <a:solidFill>
                  <a:schemeClr val="tx1">
                    <a:lumMod val="75000"/>
                    <a:lumOff val="25000"/>
                  </a:schemeClr>
                </a:solidFill>
                <a:latin typeface="+mj-lt"/>
              </a:rPr>
              <a:t>28</a:t>
            </a:r>
          </a:p>
          <a:p>
            <a:pPr algn="r"/>
            <a:r>
              <a:rPr lang="en-US" sz="1400" b="1" dirty="0">
                <a:solidFill>
                  <a:schemeClr val="tx1">
                    <a:lumMod val="75000"/>
                    <a:lumOff val="25000"/>
                  </a:schemeClr>
                </a:solidFill>
                <a:latin typeface="+mj-lt"/>
              </a:rPr>
              <a:t>29</a:t>
            </a:r>
          </a:p>
          <a:p>
            <a:pPr algn="r"/>
            <a:r>
              <a:rPr lang="en-US" sz="1400" b="1" dirty="0">
                <a:solidFill>
                  <a:schemeClr val="tx1">
                    <a:lumMod val="75000"/>
                    <a:lumOff val="25000"/>
                  </a:schemeClr>
                </a:solidFill>
                <a:latin typeface="+mj-lt"/>
              </a:rPr>
              <a:t>30</a:t>
            </a:r>
          </a:p>
          <a:p>
            <a:pPr algn="r"/>
            <a:r>
              <a:rPr lang="en-US" sz="1400" b="1" dirty="0">
                <a:solidFill>
                  <a:schemeClr val="tx1">
                    <a:lumMod val="75000"/>
                    <a:lumOff val="25000"/>
                  </a:schemeClr>
                </a:solidFill>
                <a:latin typeface="+mj-lt"/>
              </a:rPr>
              <a:t>31</a:t>
            </a:r>
          </a:p>
          <a:p>
            <a:pPr algn="r"/>
            <a:r>
              <a:rPr lang="en-US" sz="1400" b="1" dirty="0">
                <a:solidFill>
                  <a:schemeClr val="tx1">
                    <a:lumMod val="75000"/>
                    <a:lumOff val="25000"/>
                  </a:schemeClr>
                </a:solidFill>
                <a:latin typeface="+mj-lt"/>
              </a:rPr>
              <a:t>32</a:t>
            </a:r>
          </a:p>
          <a:p>
            <a:pPr algn="r"/>
            <a:r>
              <a:rPr lang="en-US" sz="1400" b="1" dirty="0">
                <a:solidFill>
                  <a:schemeClr val="tx1">
                    <a:lumMod val="75000"/>
                    <a:lumOff val="25000"/>
                  </a:schemeClr>
                </a:solidFill>
                <a:latin typeface="+mj-lt"/>
              </a:rPr>
              <a:t>33</a:t>
            </a:r>
          </a:p>
          <a:p>
            <a:pPr algn="r"/>
            <a:r>
              <a:rPr lang="en-US" sz="1400" b="1" dirty="0">
                <a:solidFill>
                  <a:schemeClr val="tx1">
                    <a:lumMod val="75000"/>
                    <a:lumOff val="25000"/>
                  </a:schemeClr>
                </a:solidFill>
                <a:latin typeface="+mj-lt"/>
              </a:rPr>
              <a:t>34</a:t>
            </a:r>
          </a:p>
          <a:p>
            <a:pPr algn="r"/>
            <a:r>
              <a:rPr lang="en-US" sz="1400" b="1" dirty="0" smtClean="0">
                <a:solidFill>
                  <a:schemeClr val="tx1">
                    <a:lumMod val="75000"/>
                    <a:lumOff val="25000"/>
                  </a:schemeClr>
                </a:solidFill>
                <a:latin typeface="+mj-lt"/>
              </a:rPr>
              <a:t>35</a:t>
            </a:r>
            <a:endParaRPr lang="en-US" sz="1400" b="1" dirty="0">
              <a:solidFill>
                <a:schemeClr val="tx1">
                  <a:lumMod val="75000"/>
                  <a:lumOff val="25000"/>
                </a:schemeClr>
              </a:solidFill>
              <a:latin typeface="+mj-lt"/>
            </a:endParaRPr>
          </a:p>
        </p:txBody>
      </p:sp>
    </p:spTree>
    <p:extLst>
      <p:ext uri="{BB962C8B-B14F-4D97-AF65-F5344CB8AC3E}">
        <p14:creationId xmlns:p14="http://schemas.microsoft.com/office/powerpoint/2010/main" val="387249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
                                            <p:bg/>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8"/>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6">
                                            <p:bg/>
                                          </p:spTgt>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uild="p" animBg="1"/>
      <p:bldP spid="8" grpId="0" animBg="1"/>
      <p:bldP spid="9" grpId="0" build="p"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of </a:t>
            </a:r>
            <a:r>
              <a:rPr lang="en-US" dirty="0">
                <a:cs typeface="Consolas" panose="020B0609020204030204" pitchFamily="49" charset="0"/>
              </a:rPr>
              <a:t>Structure</a:t>
            </a:r>
            <a:endParaRPr lang="en-US" dirty="0"/>
          </a:p>
        </p:txBody>
      </p:sp>
      <p:sp>
        <p:nvSpPr>
          <p:cNvPr id="3" name="Content Placeholder 2"/>
          <p:cNvSpPr>
            <a:spLocks noGrp="1"/>
          </p:cNvSpPr>
          <p:nvPr>
            <p:ph idx="1"/>
          </p:nvPr>
        </p:nvSpPr>
        <p:spPr/>
        <p:txBody>
          <a:bodyPr/>
          <a:lstStyle/>
          <a:p>
            <a:r>
              <a:rPr lang="en-IN" dirty="0"/>
              <a:t>It can be defined as the collection of multiple </a:t>
            </a:r>
            <a:r>
              <a:rPr lang="en-IN" dirty="0">
                <a:cs typeface="Consolas" panose="020B0609020204030204" pitchFamily="49" charset="0"/>
              </a:rPr>
              <a:t>structure</a:t>
            </a:r>
            <a:r>
              <a:rPr lang="en-IN" dirty="0"/>
              <a:t> variables where each variable contains information about different entities. </a:t>
            </a:r>
          </a:p>
          <a:p>
            <a:r>
              <a:rPr lang="en-IN" dirty="0"/>
              <a:t>The array of </a:t>
            </a:r>
            <a:r>
              <a:rPr lang="en-IN" dirty="0">
                <a:cs typeface="Consolas" panose="020B0609020204030204" pitchFamily="49" charset="0"/>
              </a:rPr>
              <a:t>structures</a:t>
            </a:r>
            <a:r>
              <a:rPr lang="en-IN" dirty="0"/>
              <a:t> in C are used to store information about </a:t>
            </a:r>
            <a:r>
              <a:rPr lang="en-IN" dirty="0">
                <a:solidFill>
                  <a:srgbClr val="C00000"/>
                </a:solidFill>
              </a:rPr>
              <a:t>multiple entities of different data types</a:t>
            </a:r>
            <a:r>
              <a:rPr lang="en-IN" dirty="0"/>
              <a:t>.</a:t>
            </a:r>
          </a:p>
          <a:p>
            <a:pPr marL="0" indent="0">
              <a:buNone/>
            </a:pPr>
            <a:endParaRPr lang="en-US" dirty="0"/>
          </a:p>
        </p:txBody>
      </p:sp>
      <p:sp>
        <p:nvSpPr>
          <p:cNvPr id="4" name="Rectangle 3">
            <a:extLst>
              <a:ext uri="{FF2B5EF4-FFF2-40B4-BE49-F238E27FC236}">
                <a16:creationId xmlns:a16="http://schemas.microsoft.com/office/drawing/2014/main" xmlns="" id="{ADF876A5-3F82-FA4C-9C05-DF5E2915705B}"/>
              </a:ext>
            </a:extLst>
          </p:cNvPr>
          <p:cNvSpPr/>
          <p:nvPr/>
        </p:nvSpPr>
        <p:spPr>
          <a:xfrm>
            <a:off x="980693" y="3093808"/>
            <a:ext cx="4777100" cy="2031325"/>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mj-lt"/>
                <a:cs typeface="Consolas" panose="020B0609020204030204" pitchFamily="49" charset="0"/>
              </a:rPr>
              <a:t>struct</a:t>
            </a:r>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structure_name</a:t>
            </a:r>
            <a:endParaRPr lang="en-IN" b="1" dirty="0">
              <a:solidFill>
                <a:srgbClr val="D4D4D4"/>
              </a:solidFill>
              <a:latin typeface="+mj-lt"/>
              <a:cs typeface="Consolas" panose="020B0609020204030204" pitchFamily="49" charset="0"/>
            </a:endParaRPr>
          </a:p>
          <a:p>
            <a:r>
              <a:rPr lang="en-IN" b="1" dirty="0">
                <a:solidFill>
                  <a:srgbClr val="D4D4D4"/>
                </a:solidFill>
                <a:latin typeface="+mj-lt"/>
                <a:cs typeface="Consolas" panose="020B0609020204030204" pitchFamily="49" charset="0"/>
              </a:rPr>
              <a:t>{</a:t>
            </a:r>
          </a:p>
          <a:p>
            <a:pPr lvl="1"/>
            <a:r>
              <a:rPr lang="en-IN" b="1" dirty="0">
                <a:solidFill>
                  <a:srgbClr val="D4D4D4"/>
                </a:solidFill>
                <a:latin typeface="+mj-lt"/>
                <a:cs typeface="Consolas" panose="020B0609020204030204" pitchFamily="49" charset="0"/>
              </a:rPr>
              <a:t>member1_declaration;</a:t>
            </a:r>
          </a:p>
          <a:p>
            <a:pPr lvl="1"/>
            <a:r>
              <a:rPr lang="en-IN" b="1" dirty="0">
                <a:solidFill>
                  <a:srgbClr val="D4D4D4"/>
                </a:solidFill>
                <a:latin typeface="+mj-lt"/>
                <a:cs typeface="Consolas" panose="020B0609020204030204" pitchFamily="49" charset="0"/>
              </a:rPr>
              <a:t>member2_declaration;</a:t>
            </a:r>
          </a:p>
          <a:p>
            <a:pPr lvl="1"/>
            <a:r>
              <a:rPr lang="en-IN" b="1" dirty="0">
                <a:solidFill>
                  <a:srgbClr val="D4D4D4"/>
                </a:solidFill>
                <a:latin typeface="+mj-lt"/>
                <a:cs typeface="Consolas" panose="020B0609020204030204" pitchFamily="49" charset="0"/>
              </a:rPr>
              <a:t>...</a:t>
            </a:r>
          </a:p>
          <a:p>
            <a:pPr lvl="1"/>
            <a:r>
              <a:rPr lang="en-IN" b="1" dirty="0" err="1">
                <a:solidFill>
                  <a:srgbClr val="D4D4D4"/>
                </a:solidFill>
                <a:latin typeface="+mj-lt"/>
                <a:cs typeface="Consolas" panose="020B0609020204030204" pitchFamily="49" charset="0"/>
              </a:rPr>
              <a:t>memberN_declaration</a:t>
            </a:r>
            <a:r>
              <a:rPr lang="en-IN" b="1" dirty="0">
                <a:solidFill>
                  <a:srgbClr val="D4D4D4"/>
                </a:solidFill>
                <a:latin typeface="+mj-lt"/>
                <a:cs typeface="Consolas" panose="020B0609020204030204" pitchFamily="49" charset="0"/>
              </a:rPr>
              <a:t>;</a:t>
            </a:r>
          </a:p>
          <a:p>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structure_variable</a:t>
            </a:r>
            <a:r>
              <a:rPr lang="en-IN" b="1" dirty="0">
                <a:solidFill>
                  <a:srgbClr val="D4D4D4"/>
                </a:solidFill>
                <a:latin typeface="+mj-lt"/>
                <a:cs typeface="Consolas" panose="020B0609020204030204" pitchFamily="49" charset="0"/>
              </a:rPr>
              <a:t>[size];</a:t>
            </a:r>
          </a:p>
        </p:txBody>
      </p:sp>
      <p:sp>
        <p:nvSpPr>
          <p:cNvPr id="6" name="Rectangle: Top Corners Rounded 6">
            <a:extLst>
              <a:ext uri="{FF2B5EF4-FFF2-40B4-BE49-F238E27FC236}">
                <a16:creationId xmlns:a16="http://schemas.microsoft.com/office/drawing/2014/main" xmlns="" id="{D87334C8-9671-E148-9680-5E7180A7A60A}"/>
              </a:ext>
            </a:extLst>
          </p:cNvPr>
          <p:cNvSpPr/>
          <p:nvPr/>
        </p:nvSpPr>
        <p:spPr>
          <a:xfrm>
            <a:off x="982976" y="2764622"/>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Tree>
    <p:extLst>
      <p:ext uri="{BB962C8B-B14F-4D97-AF65-F5344CB8AC3E}">
        <p14:creationId xmlns:p14="http://schemas.microsoft.com/office/powerpoint/2010/main" val="87392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WAP to </a:t>
            </a:r>
            <a:r>
              <a:rPr lang="en-US" dirty="0">
                <a:solidFill>
                  <a:schemeClr val="tx1"/>
                </a:solidFill>
              </a:rPr>
              <a:t>read and display N student information using array of structure</a:t>
            </a:r>
            <a:r>
              <a:rPr lang="en-US" dirty="0" smtClean="0">
                <a:solidFill>
                  <a:schemeClr val="tx1"/>
                </a:solidFill>
              </a:rPr>
              <a:t>.</a:t>
            </a:r>
            <a:endParaRPr lang="en-US" dirty="0">
              <a:solidFill>
                <a:schemeClr val="tx1"/>
              </a:solidFill>
            </a:endParaRPr>
          </a:p>
        </p:txBody>
      </p:sp>
      <p:sp>
        <p:nvSpPr>
          <p:cNvPr id="4" name="Rectangle 3">
            <a:extLst>
              <a:ext uri="{FF2B5EF4-FFF2-40B4-BE49-F238E27FC236}">
                <a16:creationId xmlns:a16="http://schemas.microsoft.com/office/drawing/2014/main" xmlns="" id="{D456EBDA-49A4-A843-A786-6989C63A54AA}"/>
              </a:ext>
            </a:extLst>
          </p:cNvPr>
          <p:cNvSpPr/>
          <p:nvPr/>
        </p:nvSpPr>
        <p:spPr>
          <a:xfrm>
            <a:off x="761416" y="875793"/>
            <a:ext cx="5749375" cy="5693866"/>
          </a:xfrm>
          <a:prstGeom prst="rect">
            <a:avLst/>
          </a:prstGeom>
          <a:solidFill>
            <a:schemeClr val="bg1">
              <a:lumMod val="95000"/>
            </a:schemeClr>
          </a:solidFill>
          <a:ln>
            <a:noFill/>
          </a:ln>
        </p:spPr>
        <p:txBody>
          <a:bodyPr wrap="square">
            <a:spAutoFit/>
          </a:bodyPr>
          <a:lstStyle/>
          <a:p>
            <a:r>
              <a:rPr lang="en-IN" sz="1300" b="1" dirty="0">
                <a:latin typeface="+mj-lt"/>
                <a:cs typeface="Consolas" panose="020B0609020204030204" pitchFamily="49" charset="0"/>
              </a:rPr>
              <a:t>#include&lt;</a:t>
            </a:r>
            <a:r>
              <a:rPr lang="en-IN" sz="1300" b="1" dirty="0" err="1">
                <a:latin typeface="+mj-lt"/>
                <a:cs typeface="Consolas" panose="020B0609020204030204" pitchFamily="49" charset="0"/>
              </a:rPr>
              <a:t>stdio.h</a:t>
            </a:r>
            <a:r>
              <a:rPr lang="en-IN" sz="1300" b="1" dirty="0">
                <a:latin typeface="+mj-lt"/>
                <a:cs typeface="Consolas" panose="020B0609020204030204" pitchFamily="49" charset="0"/>
              </a:rPr>
              <a:t>&gt;</a:t>
            </a:r>
          </a:p>
          <a:p>
            <a:r>
              <a:rPr lang="en-IN" sz="1300" b="1" dirty="0">
                <a:latin typeface="+mj-lt"/>
                <a:cs typeface="Consolas" panose="020B0609020204030204" pitchFamily="49" charset="0"/>
              </a:rPr>
              <a:t>struct student {</a:t>
            </a:r>
          </a:p>
          <a:p>
            <a:pPr lvl="1"/>
            <a:r>
              <a:rPr lang="en-IN" sz="1300" b="1" dirty="0">
                <a:latin typeface="+mj-lt"/>
                <a:cs typeface="Consolas" panose="020B0609020204030204" pitchFamily="49" charset="0"/>
              </a:rPr>
              <a:t>char name[20];</a:t>
            </a:r>
          </a:p>
          <a:p>
            <a:pPr lvl="1"/>
            <a:r>
              <a:rPr lang="en-IN" sz="1300" b="1" dirty="0" err="1">
                <a:latin typeface="+mj-lt"/>
                <a:cs typeface="Consolas" panose="020B0609020204030204" pitchFamily="49" charset="0"/>
              </a:rPr>
              <a:t>int</a:t>
            </a:r>
            <a:r>
              <a:rPr lang="en-IN" sz="1300" b="1" dirty="0">
                <a:latin typeface="+mj-lt"/>
                <a:cs typeface="Consolas" panose="020B0609020204030204" pitchFamily="49" charset="0"/>
              </a:rPr>
              <a:t> </a:t>
            </a:r>
            <a:r>
              <a:rPr lang="en-IN" sz="1300" b="1" dirty="0" err="1">
                <a:latin typeface="+mj-lt"/>
                <a:cs typeface="Consolas" panose="020B0609020204030204" pitchFamily="49" charset="0"/>
              </a:rPr>
              <a:t>rollno</a:t>
            </a:r>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float </a:t>
            </a:r>
            <a:r>
              <a:rPr lang="en-IN" sz="1300" b="1" dirty="0" err="1">
                <a:latin typeface="+mj-lt"/>
                <a:cs typeface="Consolas" panose="020B0609020204030204" pitchFamily="49" charset="0"/>
              </a:rPr>
              <a:t>cpi</a:t>
            </a:r>
            <a:r>
              <a:rPr lang="en-IN" sz="1300" b="1" dirty="0">
                <a:latin typeface="+mj-lt"/>
                <a:cs typeface="Consolas" panose="020B0609020204030204" pitchFamily="49" charset="0"/>
              </a:rPr>
              <a:t>;</a:t>
            </a:r>
          </a:p>
          <a:p>
            <a:r>
              <a:rPr lang="en-IN" sz="1300" b="1" dirty="0">
                <a:latin typeface="+mj-lt"/>
                <a:cs typeface="Consolas" panose="020B0609020204030204" pitchFamily="49" charset="0"/>
              </a:rPr>
              <a:t>};</a:t>
            </a:r>
          </a:p>
          <a:p>
            <a:r>
              <a:rPr lang="en-IN" sz="1300" b="1" dirty="0" err="1">
                <a:latin typeface="+mj-lt"/>
                <a:cs typeface="Consolas" panose="020B0609020204030204" pitchFamily="49" charset="0"/>
              </a:rPr>
              <a:t>int</a:t>
            </a:r>
            <a:r>
              <a:rPr lang="en-IN" sz="1300" b="1" dirty="0">
                <a:latin typeface="+mj-lt"/>
                <a:cs typeface="Consolas" panose="020B0609020204030204" pitchFamily="49" charset="0"/>
              </a:rPr>
              <a:t> main( ) {</a:t>
            </a:r>
          </a:p>
          <a:p>
            <a:pPr lvl="1"/>
            <a:r>
              <a:rPr lang="en-IN" sz="1300" b="1" dirty="0" err="1">
                <a:latin typeface="+mj-lt"/>
                <a:cs typeface="Consolas" panose="020B0609020204030204" pitchFamily="49" charset="0"/>
              </a:rPr>
              <a:t>int</a:t>
            </a:r>
            <a:r>
              <a:rPr lang="en-IN" sz="1300" b="1" dirty="0">
                <a:latin typeface="+mj-lt"/>
                <a:cs typeface="Consolas" panose="020B0609020204030204" pitchFamily="49" charset="0"/>
              </a:rPr>
              <a:t> </a:t>
            </a:r>
            <a:r>
              <a:rPr lang="en-IN" sz="1300" b="1" dirty="0" err="1">
                <a:latin typeface="+mj-lt"/>
                <a:cs typeface="Consolas" panose="020B0609020204030204" pitchFamily="49" charset="0"/>
              </a:rPr>
              <a:t>i,n</a:t>
            </a:r>
            <a:r>
              <a:rPr lang="en-IN" sz="1300" b="1" dirty="0">
                <a:latin typeface="+mj-lt"/>
                <a:cs typeface="Consolas" panose="020B0609020204030204" pitchFamily="49" charset="0"/>
              </a:rPr>
              <a:t>;</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how many records u want to store : ");</a:t>
            </a:r>
          </a:p>
          <a:p>
            <a:pPr lvl="1"/>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d",&amp;n</a:t>
            </a:r>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struct student </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[n];</a:t>
            </a:r>
          </a:p>
          <a:p>
            <a:pPr lvl="1"/>
            <a:r>
              <a:rPr lang="en-IN" sz="1300" b="1" dirty="0">
                <a:latin typeface="+mj-lt"/>
                <a:cs typeface="Consolas" panose="020B0609020204030204" pitchFamily="49" charset="0"/>
              </a:rPr>
              <a:t>for(</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=0; </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&lt;n; </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a:t>
            </a:r>
          </a:p>
          <a:p>
            <a:pPr lvl="2"/>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nEnter</a:t>
            </a:r>
            <a:r>
              <a:rPr lang="en-IN" sz="1300" b="1" dirty="0">
                <a:latin typeface="+mj-lt"/>
                <a:cs typeface="Consolas" panose="020B0609020204030204" pitchFamily="49" charset="0"/>
              </a:rPr>
              <a:t> %d record : \n",i+1);</a:t>
            </a:r>
          </a:p>
          <a:p>
            <a:pPr lvl="2"/>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Name : ");</a:t>
            </a:r>
          </a:p>
          <a:p>
            <a:pPr lvl="2"/>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("%s",</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].name);</a:t>
            </a:r>
          </a:p>
          <a:p>
            <a:pPr lvl="2"/>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a:t>
            </a:r>
            <a:r>
              <a:rPr lang="en-IN" sz="1300" b="1" dirty="0" err="1">
                <a:latin typeface="+mj-lt"/>
                <a:cs typeface="Consolas" panose="020B0609020204030204" pitchFamily="49" charset="0"/>
              </a:rPr>
              <a:t>RollNo</a:t>
            </a:r>
            <a:r>
              <a:rPr lang="en-IN" sz="1300" b="1" dirty="0">
                <a:latin typeface="+mj-lt"/>
                <a:cs typeface="Consolas" panose="020B0609020204030204" pitchFamily="49" charset="0"/>
              </a:rPr>
              <a:t>. : ");</a:t>
            </a:r>
          </a:p>
          <a:p>
            <a:pPr lvl="2"/>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("%d",&amp;</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rollno</a:t>
            </a:r>
            <a:r>
              <a:rPr lang="en-IN" sz="1300" b="1" dirty="0">
                <a:latin typeface="+mj-lt"/>
                <a:cs typeface="Consolas" panose="020B0609020204030204" pitchFamily="49" charset="0"/>
              </a:rPr>
              <a:t>);</a:t>
            </a:r>
          </a:p>
          <a:p>
            <a:pPr lvl="2"/>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("Enter CPI : ");</a:t>
            </a:r>
          </a:p>
          <a:p>
            <a:pPr lvl="2"/>
            <a:r>
              <a:rPr lang="en-IN" sz="1300" b="1" dirty="0" err="1">
                <a:latin typeface="+mj-lt"/>
                <a:cs typeface="Consolas" panose="020B0609020204030204" pitchFamily="49" charset="0"/>
              </a:rPr>
              <a:t>scanf</a:t>
            </a:r>
            <a:r>
              <a:rPr lang="en-IN" sz="1300" b="1" dirty="0">
                <a:latin typeface="+mj-lt"/>
                <a:cs typeface="Consolas" panose="020B0609020204030204" pitchFamily="49" charset="0"/>
              </a:rPr>
              <a:t>("%f",&amp;</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cpi</a:t>
            </a:r>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a:t>
            </a:r>
          </a:p>
          <a:p>
            <a:pPr lvl="1"/>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("\n\</a:t>
            </a:r>
            <a:r>
              <a:rPr lang="en-IN" sz="1300" b="1" dirty="0" err="1">
                <a:latin typeface="+mj-lt"/>
                <a:cs typeface="Consolas" panose="020B0609020204030204" pitchFamily="49" charset="0"/>
              </a:rPr>
              <a:t>tName</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tRollNo</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tMarks</a:t>
            </a:r>
            <a:r>
              <a:rPr lang="en-IN" sz="1300" b="1" dirty="0">
                <a:latin typeface="+mj-lt"/>
                <a:cs typeface="Consolas" panose="020B0609020204030204" pitchFamily="49" charset="0"/>
              </a:rPr>
              <a:t>\t\n");</a:t>
            </a:r>
          </a:p>
          <a:p>
            <a:pPr lvl="1"/>
            <a:r>
              <a:rPr lang="en-IN" sz="1300" b="1" dirty="0">
                <a:latin typeface="+mj-lt"/>
                <a:cs typeface="Consolas" panose="020B0609020204030204" pitchFamily="49" charset="0"/>
              </a:rPr>
              <a:t>for(</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=0; </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&lt;n; </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 {</a:t>
            </a:r>
          </a:p>
          <a:p>
            <a:pPr lvl="2"/>
            <a:r>
              <a:rPr lang="en-IN" sz="1300" b="1" dirty="0" err="1">
                <a:latin typeface="+mj-lt"/>
                <a:cs typeface="Consolas" panose="020B0609020204030204" pitchFamily="49" charset="0"/>
              </a:rPr>
              <a:t>printf</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t%s</a:t>
            </a:r>
            <a:r>
              <a:rPr lang="en-IN" sz="1300" b="1" dirty="0">
                <a:latin typeface="+mj-lt"/>
                <a:cs typeface="Consolas" panose="020B0609020204030204" pitchFamily="49" charset="0"/>
              </a:rPr>
              <a:t>\t\</a:t>
            </a:r>
            <a:r>
              <a:rPr lang="en-IN" sz="1300" b="1" dirty="0" err="1">
                <a:latin typeface="+mj-lt"/>
                <a:cs typeface="Consolas" panose="020B0609020204030204" pitchFamily="49" charset="0"/>
              </a:rPr>
              <a:t>t%d</a:t>
            </a:r>
            <a:r>
              <a:rPr lang="en-IN" sz="1300" b="1" dirty="0">
                <a:latin typeface="+mj-lt"/>
                <a:cs typeface="Consolas" panose="020B0609020204030204" pitchFamily="49" charset="0"/>
              </a:rPr>
              <a:t>\t\t%.2f\t\n", </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].name, </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rollno</a:t>
            </a:r>
            <a:r>
              <a:rPr lang="en-IN" sz="1300" b="1" dirty="0">
                <a:latin typeface="+mj-lt"/>
                <a:cs typeface="Consolas" panose="020B0609020204030204" pitchFamily="49" charset="0"/>
              </a:rPr>
              <a:t>, </a:t>
            </a:r>
            <a:r>
              <a:rPr lang="en-IN" sz="1300" b="1" dirty="0" err="1">
                <a:latin typeface="+mj-lt"/>
                <a:cs typeface="Consolas" panose="020B0609020204030204" pitchFamily="49" charset="0"/>
              </a:rPr>
              <a:t>sarr</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i</a:t>
            </a:r>
            <a:r>
              <a:rPr lang="en-IN" sz="1300" b="1" dirty="0">
                <a:latin typeface="+mj-lt"/>
                <a:cs typeface="Consolas" panose="020B0609020204030204" pitchFamily="49" charset="0"/>
              </a:rPr>
              <a:t>].</a:t>
            </a:r>
            <a:r>
              <a:rPr lang="en-IN" sz="1300" b="1" dirty="0" err="1">
                <a:latin typeface="+mj-lt"/>
                <a:cs typeface="Consolas" panose="020B0609020204030204" pitchFamily="49" charset="0"/>
              </a:rPr>
              <a:t>cpi</a:t>
            </a:r>
            <a:r>
              <a:rPr lang="en-IN" sz="1300" b="1" dirty="0">
                <a:latin typeface="+mj-lt"/>
                <a:cs typeface="Consolas" panose="020B0609020204030204" pitchFamily="49" charset="0"/>
              </a:rPr>
              <a:t>); </a:t>
            </a:r>
          </a:p>
          <a:p>
            <a:pPr lvl="1"/>
            <a:r>
              <a:rPr lang="en-IN" sz="1300" b="1" dirty="0">
                <a:latin typeface="+mj-lt"/>
                <a:cs typeface="Consolas" panose="020B0609020204030204" pitchFamily="49" charset="0"/>
              </a:rPr>
              <a:t>}</a:t>
            </a:r>
          </a:p>
          <a:p>
            <a:pPr lvl="1"/>
            <a:r>
              <a:rPr lang="en-IN" sz="1300" b="1" dirty="0">
                <a:latin typeface="+mj-lt"/>
                <a:cs typeface="Consolas" panose="020B0609020204030204" pitchFamily="49" charset="0"/>
              </a:rPr>
              <a:t>return 0;</a:t>
            </a:r>
          </a:p>
          <a:p>
            <a:r>
              <a:rPr lang="en-IN" sz="1300" b="1" dirty="0">
                <a:latin typeface="+mj-lt"/>
                <a:cs typeface="Consolas" panose="020B0609020204030204" pitchFamily="49" charset="0"/>
              </a:rPr>
              <a:t>}</a:t>
            </a:r>
          </a:p>
        </p:txBody>
      </p:sp>
      <p:sp>
        <p:nvSpPr>
          <p:cNvPr id="5" name="Rectangle 4">
            <a:extLst>
              <a:ext uri="{FF2B5EF4-FFF2-40B4-BE49-F238E27FC236}">
                <a16:creationId xmlns:a16="http://schemas.microsoft.com/office/drawing/2014/main" xmlns="" id="{35F9F4A0-4592-C04D-B2D0-0BF66A3BFA20}"/>
              </a:ext>
            </a:extLst>
          </p:cNvPr>
          <p:cNvSpPr/>
          <p:nvPr/>
        </p:nvSpPr>
        <p:spPr>
          <a:xfrm>
            <a:off x="334851" y="875793"/>
            <a:ext cx="426565" cy="5693866"/>
          </a:xfrm>
          <a:prstGeom prst="rect">
            <a:avLst/>
          </a:prstGeom>
          <a:solidFill>
            <a:schemeClr val="bg1">
              <a:lumMod val="85000"/>
            </a:schemeClr>
          </a:solidFill>
          <a:ln>
            <a:noFill/>
          </a:ln>
        </p:spPr>
        <p:txBody>
          <a:bodyPr wrap="square">
            <a:spAutoFit/>
          </a:bodyPr>
          <a:lstStyle/>
          <a:p>
            <a:pPr algn="r"/>
            <a:r>
              <a:rPr lang="en-US" sz="1300" b="1" dirty="0">
                <a:solidFill>
                  <a:schemeClr val="tx1">
                    <a:lumMod val="75000"/>
                    <a:lumOff val="25000"/>
                  </a:schemeClr>
                </a:solidFill>
                <a:latin typeface="+mj-lt"/>
              </a:rPr>
              <a:t>1</a:t>
            </a:r>
          </a:p>
          <a:p>
            <a:pPr algn="r"/>
            <a:r>
              <a:rPr lang="en-US" sz="1300" b="1" dirty="0">
                <a:solidFill>
                  <a:schemeClr val="tx1">
                    <a:lumMod val="75000"/>
                    <a:lumOff val="25000"/>
                  </a:schemeClr>
                </a:solidFill>
                <a:effectLst/>
                <a:latin typeface="+mj-lt"/>
              </a:rPr>
              <a:t>2</a:t>
            </a:r>
          </a:p>
          <a:p>
            <a:pPr algn="r"/>
            <a:r>
              <a:rPr lang="en-US" sz="1300" b="1" dirty="0">
                <a:solidFill>
                  <a:schemeClr val="tx1">
                    <a:lumMod val="75000"/>
                    <a:lumOff val="25000"/>
                  </a:schemeClr>
                </a:solidFill>
                <a:latin typeface="+mj-lt"/>
              </a:rPr>
              <a:t>3</a:t>
            </a:r>
          </a:p>
          <a:p>
            <a:pPr algn="r"/>
            <a:r>
              <a:rPr lang="en-US" sz="1300" b="1" dirty="0">
                <a:solidFill>
                  <a:schemeClr val="tx1">
                    <a:lumMod val="75000"/>
                    <a:lumOff val="25000"/>
                  </a:schemeClr>
                </a:solidFill>
                <a:effectLst/>
                <a:latin typeface="+mj-lt"/>
              </a:rPr>
              <a:t>4</a:t>
            </a:r>
          </a:p>
          <a:p>
            <a:pPr algn="r"/>
            <a:r>
              <a:rPr lang="en-US" sz="1300" b="1" dirty="0">
                <a:solidFill>
                  <a:schemeClr val="tx1">
                    <a:lumMod val="75000"/>
                    <a:lumOff val="25000"/>
                  </a:schemeClr>
                </a:solidFill>
                <a:latin typeface="+mj-lt"/>
              </a:rPr>
              <a:t>5</a:t>
            </a:r>
          </a:p>
          <a:p>
            <a:pPr algn="r"/>
            <a:r>
              <a:rPr lang="en-US" sz="1300" b="1" dirty="0">
                <a:solidFill>
                  <a:schemeClr val="tx1">
                    <a:lumMod val="75000"/>
                    <a:lumOff val="25000"/>
                  </a:schemeClr>
                </a:solidFill>
                <a:effectLst/>
                <a:latin typeface="+mj-lt"/>
              </a:rPr>
              <a:t>6</a:t>
            </a:r>
          </a:p>
          <a:p>
            <a:pPr algn="r"/>
            <a:r>
              <a:rPr lang="en-US" sz="1300" b="1" dirty="0">
                <a:solidFill>
                  <a:schemeClr val="tx1">
                    <a:lumMod val="75000"/>
                    <a:lumOff val="25000"/>
                  </a:schemeClr>
                </a:solidFill>
                <a:latin typeface="+mj-lt"/>
              </a:rPr>
              <a:t>7</a:t>
            </a:r>
          </a:p>
          <a:p>
            <a:pPr algn="r"/>
            <a:r>
              <a:rPr lang="en-US" sz="1300" b="1" dirty="0">
                <a:solidFill>
                  <a:schemeClr val="tx1">
                    <a:lumMod val="75000"/>
                    <a:lumOff val="25000"/>
                  </a:schemeClr>
                </a:solidFill>
                <a:effectLst/>
                <a:latin typeface="+mj-lt"/>
              </a:rPr>
              <a:t>8</a:t>
            </a:r>
          </a:p>
          <a:p>
            <a:pPr algn="r"/>
            <a:r>
              <a:rPr lang="en-US" sz="1300" b="1" dirty="0">
                <a:solidFill>
                  <a:schemeClr val="tx1">
                    <a:lumMod val="75000"/>
                    <a:lumOff val="25000"/>
                  </a:schemeClr>
                </a:solidFill>
                <a:latin typeface="+mj-lt"/>
              </a:rPr>
              <a:t>9</a:t>
            </a:r>
          </a:p>
          <a:p>
            <a:pPr algn="r"/>
            <a:r>
              <a:rPr lang="en-US" sz="1300" b="1" dirty="0">
                <a:solidFill>
                  <a:schemeClr val="tx1">
                    <a:lumMod val="75000"/>
                    <a:lumOff val="25000"/>
                  </a:schemeClr>
                </a:solidFill>
                <a:effectLst/>
                <a:latin typeface="+mj-lt"/>
              </a:rPr>
              <a:t>10</a:t>
            </a:r>
          </a:p>
          <a:p>
            <a:pPr algn="r"/>
            <a:r>
              <a:rPr lang="en-US" sz="1300" b="1" dirty="0">
                <a:solidFill>
                  <a:schemeClr val="tx1">
                    <a:lumMod val="75000"/>
                    <a:lumOff val="25000"/>
                  </a:schemeClr>
                </a:solidFill>
                <a:latin typeface="+mj-lt"/>
              </a:rPr>
              <a:t>11</a:t>
            </a:r>
          </a:p>
          <a:p>
            <a:pPr algn="r"/>
            <a:r>
              <a:rPr lang="en-US" sz="1300" b="1" dirty="0">
                <a:solidFill>
                  <a:schemeClr val="tx1">
                    <a:lumMod val="75000"/>
                    <a:lumOff val="25000"/>
                  </a:schemeClr>
                </a:solidFill>
                <a:effectLst/>
                <a:latin typeface="+mj-lt"/>
              </a:rPr>
              <a:t>12</a:t>
            </a:r>
          </a:p>
          <a:p>
            <a:pPr algn="r"/>
            <a:r>
              <a:rPr lang="en-US" sz="1300" b="1" dirty="0">
                <a:solidFill>
                  <a:schemeClr val="tx1">
                    <a:lumMod val="75000"/>
                    <a:lumOff val="25000"/>
                  </a:schemeClr>
                </a:solidFill>
                <a:latin typeface="+mj-lt"/>
              </a:rPr>
              <a:t>13</a:t>
            </a:r>
          </a:p>
          <a:p>
            <a:pPr algn="r"/>
            <a:r>
              <a:rPr lang="en-US" sz="1300" b="1" dirty="0">
                <a:solidFill>
                  <a:schemeClr val="tx1">
                    <a:lumMod val="75000"/>
                    <a:lumOff val="25000"/>
                  </a:schemeClr>
                </a:solidFill>
                <a:effectLst/>
                <a:latin typeface="+mj-lt"/>
              </a:rPr>
              <a:t>14</a:t>
            </a:r>
          </a:p>
          <a:p>
            <a:pPr algn="r"/>
            <a:r>
              <a:rPr lang="en-US" sz="1300" b="1" dirty="0">
                <a:solidFill>
                  <a:schemeClr val="tx1">
                    <a:lumMod val="75000"/>
                    <a:lumOff val="25000"/>
                  </a:schemeClr>
                </a:solidFill>
                <a:latin typeface="+mj-lt"/>
              </a:rPr>
              <a:t>15</a:t>
            </a:r>
          </a:p>
          <a:p>
            <a:pPr algn="r"/>
            <a:r>
              <a:rPr lang="en-US" sz="1300" b="1" dirty="0">
                <a:solidFill>
                  <a:schemeClr val="tx1">
                    <a:lumMod val="75000"/>
                    <a:lumOff val="25000"/>
                  </a:schemeClr>
                </a:solidFill>
                <a:effectLst/>
                <a:latin typeface="+mj-lt"/>
              </a:rPr>
              <a:t>16</a:t>
            </a:r>
          </a:p>
          <a:p>
            <a:pPr algn="r"/>
            <a:r>
              <a:rPr lang="en-US" sz="1300" b="1" dirty="0">
                <a:solidFill>
                  <a:schemeClr val="tx1">
                    <a:lumMod val="75000"/>
                    <a:lumOff val="25000"/>
                  </a:schemeClr>
                </a:solidFill>
                <a:latin typeface="+mj-lt"/>
              </a:rPr>
              <a:t>17</a:t>
            </a:r>
          </a:p>
          <a:p>
            <a:pPr algn="r"/>
            <a:r>
              <a:rPr lang="en-US" sz="1300" b="1" dirty="0">
                <a:solidFill>
                  <a:schemeClr val="tx1">
                    <a:lumMod val="75000"/>
                    <a:lumOff val="25000"/>
                  </a:schemeClr>
                </a:solidFill>
                <a:effectLst/>
                <a:latin typeface="+mj-lt"/>
              </a:rPr>
              <a:t>18</a:t>
            </a:r>
          </a:p>
          <a:p>
            <a:pPr algn="r"/>
            <a:r>
              <a:rPr lang="en-US" sz="1300" b="1" dirty="0">
                <a:solidFill>
                  <a:schemeClr val="tx1">
                    <a:lumMod val="75000"/>
                    <a:lumOff val="25000"/>
                  </a:schemeClr>
                </a:solidFill>
                <a:latin typeface="+mj-lt"/>
              </a:rPr>
              <a:t>19</a:t>
            </a:r>
          </a:p>
          <a:p>
            <a:pPr algn="r"/>
            <a:r>
              <a:rPr lang="en-US" sz="1300" b="1" dirty="0">
                <a:solidFill>
                  <a:schemeClr val="tx1">
                    <a:lumMod val="75000"/>
                    <a:lumOff val="25000"/>
                  </a:schemeClr>
                </a:solidFill>
                <a:effectLst/>
                <a:latin typeface="+mj-lt"/>
              </a:rPr>
              <a:t>20</a:t>
            </a:r>
          </a:p>
          <a:p>
            <a:pPr algn="r"/>
            <a:r>
              <a:rPr lang="en-US" sz="1300" b="1" dirty="0">
                <a:solidFill>
                  <a:schemeClr val="tx1">
                    <a:lumMod val="75000"/>
                    <a:lumOff val="25000"/>
                  </a:schemeClr>
                </a:solidFill>
                <a:latin typeface="+mj-lt"/>
              </a:rPr>
              <a:t>21</a:t>
            </a:r>
          </a:p>
          <a:p>
            <a:pPr algn="r"/>
            <a:r>
              <a:rPr lang="en-US" sz="1300" b="1" dirty="0">
                <a:solidFill>
                  <a:schemeClr val="tx1">
                    <a:lumMod val="75000"/>
                    <a:lumOff val="25000"/>
                  </a:schemeClr>
                </a:solidFill>
                <a:effectLst/>
                <a:latin typeface="+mj-lt"/>
              </a:rPr>
              <a:t>22</a:t>
            </a:r>
          </a:p>
          <a:p>
            <a:pPr algn="r"/>
            <a:r>
              <a:rPr lang="en-US" sz="1300" b="1" dirty="0">
                <a:solidFill>
                  <a:schemeClr val="tx1">
                    <a:lumMod val="75000"/>
                    <a:lumOff val="25000"/>
                  </a:schemeClr>
                </a:solidFill>
                <a:latin typeface="+mj-lt"/>
              </a:rPr>
              <a:t>23</a:t>
            </a:r>
          </a:p>
          <a:p>
            <a:pPr algn="r"/>
            <a:r>
              <a:rPr lang="en-US" sz="1300" b="1" dirty="0">
                <a:solidFill>
                  <a:schemeClr val="tx1">
                    <a:lumMod val="75000"/>
                    <a:lumOff val="25000"/>
                  </a:schemeClr>
                </a:solidFill>
                <a:effectLst/>
                <a:latin typeface="+mj-lt"/>
              </a:rPr>
              <a:t>24</a:t>
            </a:r>
          </a:p>
          <a:p>
            <a:pPr algn="r"/>
            <a:r>
              <a:rPr lang="en-US" sz="1300" b="1" dirty="0">
                <a:solidFill>
                  <a:schemeClr val="tx1">
                    <a:lumMod val="75000"/>
                    <a:lumOff val="25000"/>
                  </a:schemeClr>
                </a:solidFill>
                <a:latin typeface="+mj-lt"/>
              </a:rPr>
              <a:t>25</a:t>
            </a:r>
          </a:p>
          <a:p>
            <a:pPr algn="r"/>
            <a:r>
              <a:rPr lang="en-US" sz="1300" b="1" dirty="0">
                <a:solidFill>
                  <a:schemeClr val="tx1">
                    <a:lumMod val="75000"/>
                    <a:lumOff val="25000"/>
                  </a:schemeClr>
                </a:solidFill>
                <a:effectLst/>
                <a:latin typeface="+mj-lt"/>
              </a:rPr>
              <a:t>26</a:t>
            </a:r>
          </a:p>
          <a:p>
            <a:pPr algn="r"/>
            <a:r>
              <a:rPr lang="en-US" sz="1300" b="1" dirty="0">
                <a:solidFill>
                  <a:schemeClr val="tx1">
                    <a:lumMod val="75000"/>
                    <a:lumOff val="25000"/>
                  </a:schemeClr>
                </a:solidFill>
                <a:latin typeface="+mj-lt"/>
              </a:rPr>
              <a:t>27</a:t>
            </a:r>
          </a:p>
          <a:p>
            <a:pPr algn="r"/>
            <a:r>
              <a:rPr lang="en-US" sz="1300" b="1" dirty="0">
                <a:solidFill>
                  <a:schemeClr val="tx1">
                    <a:lumMod val="75000"/>
                    <a:lumOff val="25000"/>
                  </a:schemeClr>
                </a:solidFill>
                <a:effectLst/>
                <a:latin typeface="+mj-lt"/>
              </a:rPr>
              <a:t>28</a:t>
            </a:r>
          </a:p>
        </p:txBody>
      </p:sp>
      <p:sp>
        <p:nvSpPr>
          <p:cNvPr id="6" name="Rectangle 5">
            <a:extLst>
              <a:ext uri="{FF2B5EF4-FFF2-40B4-BE49-F238E27FC236}">
                <a16:creationId xmlns:a16="http://schemas.microsoft.com/office/drawing/2014/main" xmlns="" id="{7F89FE68-BCE8-454F-B6D7-830E382636F9}"/>
              </a:ext>
            </a:extLst>
          </p:cNvPr>
          <p:cNvSpPr/>
          <p:nvPr/>
        </p:nvSpPr>
        <p:spPr>
          <a:xfrm>
            <a:off x="6790461" y="1204977"/>
            <a:ext cx="4787017" cy="4616648"/>
          </a:xfrm>
          <a:prstGeom prst="rect">
            <a:avLst/>
          </a:prstGeom>
          <a:solidFill>
            <a:schemeClr val="tx1">
              <a:lumMod val="90000"/>
              <a:lumOff val="10000"/>
            </a:schemeClr>
          </a:solidFill>
          <a:ln>
            <a:noFill/>
          </a:ln>
        </p:spPr>
        <p:txBody>
          <a:bodyPr wrap="square">
            <a:spAutoFit/>
          </a:bodyPr>
          <a:lstStyle/>
          <a:p>
            <a:r>
              <a:rPr lang="en-US" sz="1400" dirty="0">
                <a:solidFill>
                  <a:schemeClr val="bg1"/>
                </a:solidFill>
                <a:latin typeface="+mj-lt"/>
              </a:rPr>
              <a:t>Enter how many records u want to store : 3</a:t>
            </a:r>
          </a:p>
          <a:p>
            <a:endParaRPr lang="en-US" sz="1400" dirty="0">
              <a:solidFill>
                <a:schemeClr val="bg1"/>
              </a:solidFill>
              <a:latin typeface="+mj-lt"/>
            </a:endParaRPr>
          </a:p>
          <a:p>
            <a:r>
              <a:rPr lang="en-US" sz="1400" dirty="0">
                <a:solidFill>
                  <a:schemeClr val="bg1"/>
                </a:solidFill>
                <a:latin typeface="+mj-lt"/>
              </a:rPr>
              <a:t>Enter 1 record : </a:t>
            </a:r>
          </a:p>
          <a:p>
            <a:r>
              <a:rPr lang="en-US" sz="1400" dirty="0">
                <a:solidFill>
                  <a:schemeClr val="bg1"/>
                </a:solidFill>
                <a:latin typeface="+mj-lt"/>
              </a:rPr>
              <a:t>Enter Name : </a:t>
            </a:r>
            <a:r>
              <a:rPr lang="en-US" sz="1400" dirty="0" err="1">
                <a:solidFill>
                  <a:schemeClr val="bg1"/>
                </a:solidFill>
                <a:latin typeface="+mj-lt"/>
              </a:rPr>
              <a:t>aaa</a:t>
            </a:r>
            <a:endParaRPr lang="en-US" sz="1400" dirty="0">
              <a:solidFill>
                <a:schemeClr val="bg1"/>
              </a:solidFill>
              <a:latin typeface="+mj-lt"/>
            </a:endParaRPr>
          </a:p>
          <a:p>
            <a:r>
              <a:rPr lang="en-US" sz="1400" dirty="0">
                <a:solidFill>
                  <a:schemeClr val="bg1"/>
                </a:solidFill>
                <a:latin typeface="+mj-lt"/>
              </a:rPr>
              <a:t>Enter </a:t>
            </a:r>
            <a:r>
              <a:rPr lang="en-US" sz="1400" dirty="0" err="1">
                <a:solidFill>
                  <a:schemeClr val="bg1"/>
                </a:solidFill>
                <a:latin typeface="+mj-lt"/>
              </a:rPr>
              <a:t>RollNo</a:t>
            </a:r>
            <a:r>
              <a:rPr lang="en-US" sz="1400" dirty="0">
                <a:solidFill>
                  <a:schemeClr val="bg1"/>
                </a:solidFill>
                <a:latin typeface="+mj-lt"/>
              </a:rPr>
              <a:t>. : 111</a:t>
            </a:r>
          </a:p>
          <a:p>
            <a:r>
              <a:rPr lang="en-US" sz="1400" dirty="0">
                <a:solidFill>
                  <a:schemeClr val="bg1"/>
                </a:solidFill>
                <a:latin typeface="+mj-lt"/>
              </a:rPr>
              <a:t>Enter CPI : 7.89</a:t>
            </a:r>
          </a:p>
          <a:p>
            <a:endParaRPr lang="en-US" sz="1400" dirty="0">
              <a:solidFill>
                <a:schemeClr val="bg1"/>
              </a:solidFill>
              <a:latin typeface="+mj-lt"/>
            </a:endParaRPr>
          </a:p>
          <a:p>
            <a:r>
              <a:rPr lang="en-US" sz="1400" dirty="0">
                <a:solidFill>
                  <a:schemeClr val="bg1"/>
                </a:solidFill>
                <a:latin typeface="+mj-lt"/>
              </a:rPr>
              <a:t>Enter 2 record : </a:t>
            </a:r>
          </a:p>
          <a:p>
            <a:r>
              <a:rPr lang="en-US" sz="1400" dirty="0">
                <a:solidFill>
                  <a:schemeClr val="bg1"/>
                </a:solidFill>
                <a:latin typeface="+mj-lt"/>
              </a:rPr>
              <a:t>Enter Name : </a:t>
            </a:r>
            <a:r>
              <a:rPr lang="en-US" sz="1400" dirty="0" err="1">
                <a:solidFill>
                  <a:schemeClr val="bg1"/>
                </a:solidFill>
                <a:latin typeface="+mj-lt"/>
              </a:rPr>
              <a:t>bbb</a:t>
            </a:r>
            <a:endParaRPr lang="en-US" sz="1400" dirty="0">
              <a:solidFill>
                <a:schemeClr val="bg1"/>
              </a:solidFill>
              <a:latin typeface="+mj-lt"/>
            </a:endParaRPr>
          </a:p>
          <a:p>
            <a:r>
              <a:rPr lang="en-US" sz="1400" dirty="0">
                <a:solidFill>
                  <a:schemeClr val="bg1"/>
                </a:solidFill>
                <a:latin typeface="+mj-lt"/>
              </a:rPr>
              <a:t>Enter </a:t>
            </a:r>
            <a:r>
              <a:rPr lang="en-US" sz="1400" dirty="0" err="1">
                <a:solidFill>
                  <a:schemeClr val="bg1"/>
                </a:solidFill>
                <a:latin typeface="+mj-lt"/>
              </a:rPr>
              <a:t>RollNo</a:t>
            </a:r>
            <a:r>
              <a:rPr lang="en-US" sz="1400" dirty="0">
                <a:solidFill>
                  <a:schemeClr val="bg1"/>
                </a:solidFill>
                <a:latin typeface="+mj-lt"/>
              </a:rPr>
              <a:t>. : 222</a:t>
            </a:r>
          </a:p>
          <a:p>
            <a:r>
              <a:rPr lang="en-US" sz="1400" dirty="0">
                <a:solidFill>
                  <a:schemeClr val="bg1"/>
                </a:solidFill>
                <a:latin typeface="+mj-lt"/>
              </a:rPr>
              <a:t>Enter CPI : 7.85</a:t>
            </a:r>
          </a:p>
          <a:p>
            <a:endParaRPr lang="en-US" sz="1400" dirty="0">
              <a:solidFill>
                <a:schemeClr val="bg1"/>
              </a:solidFill>
              <a:latin typeface="+mj-lt"/>
            </a:endParaRPr>
          </a:p>
          <a:p>
            <a:r>
              <a:rPr lang="en-US" sz="1400" dirty="0">
                <a:solidFill>
                  <a:schemeClr val="bg1"/>
                </a:solidFill>
                <a:latin typeface="+mj-lt"/>
              </a:rPr>
              <a:t>Enter 3 record : </a:t>
            </a:r>
          </a:p>
          <a:p>
            <a:r>
              <a:rPr lang="en-US" sz="1400" dirty="0">
                <a:solidFill>
                  <a:schemeClr val="bg1"/>
                </a:solidFill>
                <a:latin typeface="+mj-lt"/>
              </a:rPr>
              <a:t>Enter Name : ccc</a:t>
            </a:r>
          </a:p>
          <a:p>
            <a:r>
              <a:rPr lang="en-US" sz="1400" dirty="0">
                <a:solidFill>
                  <a:schemeClr val="bg1"/>
                </a:solidFill>
                <a:latin typeface="+mj-lt"/>
              </a:rPr>
              <a:t>Enter </a:t>
            </a:r>
            <a:r>
              <a:rPr lang="en-US" sz="1400" dirty="0" err="1">
                <a:solidFill>
                  <a:schemeClr val="bg1"/>
                </a:solidFill>
                <a:latin typeface="+mj-lt"/>
              </a:rPr>
              <a:t>RollNo</a:t>
            </a:r>
            <a:r>
              <a:rPr lang="en-US" sz="1400" dirty="0">
                <a:solidFill>
                  <a:schemeClr val="bg1"/>
                </a:solidFill>
                <a:latin typeface="+mj-lt"/>
              </a:rPr>
              <a:t>. : 333</a:t>
            </a:r>
          </a:p>
          <a:p>
            <a:r>
              <a:rPr lang="en-US" sz="1400" dirty="0">
                <a:solidFill>
                  <a:schemeClr val="bg1"/>
                </a:solidFill>
                <a:latin typeface="+mj-lt"/>
              </a:rPr>
              <a:t>Enter CPI : 8.56</a:t>
            </a:r>
          </a:p>
          <a:p>
            <a:endParaRPr lang="en-US" sz="1400" dirty="0">
              <a:solidFill>
                <a:schemeClr val="bg1"/>
              </a:solidFill>
              <a:latin typeface="+mj-lt"/>
            </a:endParaRPr>
          </a:p>
          <a:p>
            <a:r>
              <a:rPr lang="en-US" sz="1400" dirty="0">
                <a:solidFill>
                  <a:schemeClr val="bg1"/>
                </a:solidFill>
                <a:latin typeface="+mj-lt"/>
              </a:rPr>
              <a:t>    Name    </a:t>
            </a:r>
            <a:r>
              <a:rPr lang="en-US" sz="1400" dirty="0" err="1">
                <a:solidFill>
                  <a:schemeClr val="bg1"/>
                </a:solidFill>
                <a:latin typeface="+mj-lt"/>
              </a:rPr>
              <a:t>RollNo</a:t>
            </a:r>
            <a:r>
              <a:rPr lang="en-US" sz="1400" dirty="0">
                <a:solidFill>
                  <a:schemeClr val="bg1"/>
                </a:solidFill>
                <a:latin typeface="+mj-lt"/>
              </a:rPr>
              <a:t>  Marks</a:t>
            </a:r>
          </a:p>
          <a:p>
            <a:r>
              <a:rPr lang="en-US" sz="1400" dirty="0">
                <a:solidFill>
                  <a:schemeClr val="bg1"/>
                </a:solidFill>
                <a:latin typeface="+mj-lt"/>
              </a:rPr>
              <a:t>    </a:t>
            </a:r>
            <a:r>
              <a:rPr lang="en-US" sz="1400" dirty="0" err="1">
                <a:solidFill>
                  <a:schemeClr val="bg1"/>
                </a:solidFill>
                <a:latin typeface="+mj-lt"/>
              </a:rPr>
              <a:t>aaa</a:t>
            </a:r>
            <a:r>
              <a:rPr lang="en-US" sz="1400" dirty="0">
                <a:solidFill>
                  <a:schemeClr val="bg1"/>
                </a:solidFill>
                <a:latin typeface="+mj-lt"/>
              </a:rPr>
              <a:t>     111     7.89</a:t>
            </a:r>
          </a:p>
          <a:p>
            <a:r>
              <a:rPr lang="en-US" sz="1400" dirty="0">
                <a:solidFill>
                  <a:schemeClr val="bg1"/>
                </a:solidFill>
                <a:latin typeface="+mj-lt"/>
              </a:rPr>
              <a:t>    </a:t>
            </a:r>
            <a:r>
              <a:rPr lang="en-US" sz="1400" dirty="0" err="1">
                <a:solidFill>
                  <a:schemeClr val="bg1"/>
                </a:solidFill>
                <a:latin typeface="+mj-lt"/>
              </a:rPr>
              <a:t>bbb</a:t>
            </a:r>
            <a:r>
              <a:rPr lang="en-US" sz="1400" dirty="0">
                <a:solidFill>
                  <a:schemeClr val="bg1"/>
                </a:solidFill>
                <a:latin typeface="+mj-lt"/>
              </a:rPr>
              <a:t>     222     7.85</a:t>
            </a:r>
          </a:p>
          <a:p>
            <a:r>
              <a:rPr lang="en-US" sz="1400" dirty="0">
                <a:solidFill>
                  <a:schemeClr val="bg1"/>
                </a:solidFill>
                <a:latin typeface="+mj-lt"/>
              </a:rPr>
              <a:t>    ccc     333     8.56</a:t>
            </a:r>
          </a:p>
        </p:txBody>
      </p:sp>
    </p:spTree>
    <p:extLst>
      <p:ext uri="{BB962C8B-B14F-4D97-AF65-F5344CB8AC3E}">
        <p14:creationId xmlns:p14="http://schemas.microsoft.com/office/powerpoint/2010/main" val="213186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
                                            <p:txEl>
                                              <p:pRg st="26" end="26"/>
                                            </p:txEl>
                                          </p:spTgt>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
                                            <p:bg/>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6">
                                            <p:txEl>
                                              <p:pRg st="18" end="18"/>
                                            </p:txEl>
                                          </p:spTgt>
                                        </p:tgtEl>
                                        <p:attrNameLst>
                                          <p:attrName>style.visibility</p:attrName>
                                        </p:attrNameLst>
                                      </p:cBhvr>
                                      <p:to>
                                        <p:strVal val="visible"/>
                                      </p:to>
                                    </p:set>
                                  </p:childTnLst>
                                </p:cTn>
                              </p:par>
                            </p:childTnLst>
                          </p:cTn>
                        </p:par>
                      </p:childTnLst>
                    </p:cTn>
                  </p:par>
                  <p:par>
                    <p:cTn id="179" fill="hold">
                      <p:stCondLst>
                        <p:cond delay="indefinite"/>
                      </p:stCondLst>
                      <p:childTnLst>
                        <p:par>
                          <p:cTn id="180" fill="hold">
                            <p:stCondLst>
                              <p:cond delay="0"/>
                            </p:stCondLst>
                            <p:childTnLst>
                              <p:par>
                                <p:cTn id="181" presetID="1" presetClass="entr" presetSubtype="0" fill="hold" grpId="0" nodeType="clickEffect">
                                  <p:stCondLst>
                                    <p:cond delay="0"/>
                                  </p:stCondLst>
                                  <p:childTnLst>
                                    <p:set>
                                      <p:cBhvr>
                                        <p:cTn id="182"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solidFill>
                  <a:schemeClr val="tx1"/>
                </a:solidFill>
              </a:rPr>
              <a:t>WAP to declare time structure and read two different time period and display it using function.</a:t>
            </a:r>
            <a:endParaRPr lang="en-US" sz="2400" dirty="0">
              <a:solidFill>
                <a:schemeClr val="tx1"/>
              </a:solidFill>
            </a:endParaRPr>
          </a:p>
        </p:txBody>
      </p:sp>
      <p:sp>
        <p:nvSpPr>
          <p:cNvPr id="4" name="Rectangle 3">
            <a:extLst>
              <a:ext uri="{FF2B5EF4-FFF2-40B4-BE49-F238E27FC236}">
                <a16:creationId xmlns:a16="http://schemas.microsoft.com/office/drawing/2014/main" xmlns="" id="{D456EBDA-49A4-A843-A786-6989C63A54AA}"/>
              </a:ext>
            </a:extLst>
          </p:cNvPr>
          <p:cNvSpPr/>
          <p:nvPr/>
        </p:nvSpPr>
        <p:spPr>
          <a:xfrm>
            <a:off x="632627" y="807753"/>
            <a:ext cx="5749375" cy="5693866"/>
          </a:xfrm>
          <a:prstGeom prst="rect">
            <a:avLst/>
          </a:prstGeom>
          <a:solidFill>
            <a:schemeClr val="bg1">
              <a:lumMod val="95000"/>
            </a:schemeClr>
          </a:solidFill>
          <a:ln>
            <a:noFill/>
          </a:ln>
        </p:spPr>
        <p:txBody>
          <a:bodyPr wrap="square">
            <a:spAutoFit/>
          </a:bodyPr>
          <a:lstStyle/>
          <a:p>
            <a:r>
              <a:rPr lang="en-IN" sz="1400" b="1" dirty="0">
                <a:latin typeface="+mj-lt"/>
                <a:cs typeface="Consolas" panose="020B0609020204030204" pitchFamily="49" charset="0"/>
              </a:rPr>
              <a:t>#include&lt;</a:t>
            </a:r>
            <a:r>
              <a:rPr lang="en-IN" sz="1400" b="1" dirty="0" err="1">
                <a:latin typeface="+mj-lt"/>
                <a:cs typeface="Consolas" panose="020B0609020204030204" pitchFamily="49" charset="0"/>
              </a:rPr>
              <a:t>stdio.h</a:t>
            </a:r>
            <a:r>
              <a:rPr lang="en-IN" sz="1400" b="1" dirty="0">
                <a:latin typeface="+mj-lt"/>
                <a:cs typeface="Consolas" panose="020B0609020204030204" pitchFamily="49" charset="0"/>
              </a:rPr>
              <a:t>&gt;</a:t>
            </a:r>
          </a:p>
          <a:p>
            <a:r>
              <a:rPr lang="en-IN" sz="1400" b="1" dirty="0">
                <a:latin typeface="+mj-lt"/>
                <a:cs typeface="Consolas" panose="020B0609020204030204" pitchFamily="49" charset="0"/>
              </a:rPr>
              <a:t>struct Time {</a:t>
            </a:r>
          </a:p>
          <a:p>
            <a:pPr lvl="1"/>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hours;</a:t>
            </a:r>
          </a:p>
          <a:p>
            <a:pPr lvl="1"/>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minutes;</a:t>
            </a:r>
          </a:p>
          <a:p>
            <a:pPr lvl="1"/>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seconds;</a:t>
            </a:r>
          </a:p>
          <a:p>
            <a:r>
              <a:rPr lang="en-IN" sz="1400" b="1" dirty="0">
                <a:latin typeface="+mj-lt"/>
                <a:cs typeface="Consolas" panose="020B0609020204030204" pitchFamily="49" charset="0"/>
              </a:rPr>
              <a:t>};</a:t>
            </a:r>
            <a:br>
              <a:rPr lang="en-IN" sz="1400" b="1" dirty="0">
                <a:latin typeface="+mj-lt"/>
                <a:cs typeface="Consolas" panose="020B0609020204030204" pitchFamily="49" charset="0"/>
              </a:rPr>
            </a:br>
            <a:r>
              <a:rPr lang="en-IN" sz="1400" b="1" dirty="0">
                <a:latin typeface="+mj-lt"/>
                <a:cs typeface="Consolas" panose="020B0609020204030204" pitchFamily="49" charset="0"/>
              </a:rPr>
              <a:t>struct Time input(); // function declaration</a:t>
            </a:r>
            <a:br>
              <a:rPr lang="en-IN" sz="1400" b="1" dirty="0">
                <a:latin typeface="+mj-lt"/>
                <a:cs typeface="Consolas" panose="020B0609020204030204" pitchFamily="49" charset="0"/>
              </a:rPr>
            </a:br>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main()</a:t>
            </a:r>
          </a:p>
          <a:p>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struct Time t;</a:t>
            </a:r>
          </a:p>
          <a:p>
            <a:pPr lvl="1"/>
            <a:r>
              <a:rPr lang="en-IN" sz="1400" b="1" dirty="0">
                <a:latin typeface="+mj-lt"/>
                <a:cs typeface="Consolas" panose="020B0609020204030204" pitchFamily="49" charset="0"/>
              </a:rPr>
              <a:t>t=input();</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("Hours : Minutes : Seconds\n %d : %d : %d",</a:t>
            </a:r>
            <a:r>
              <a:rPr lang="en-IN" sz="1400" b="1" dirty="0" err="1">
                <a:latin typeface="+mj-lt"/>
                <a:cs typeface="Consolas" panose="020B0609020204030204" pitchFamily="49" charset="0"/>
              </a:rPr>
              <a:t>t.hours,t.minutes,t.seconds</a:t>
            </a:r>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return 0;</a:t>
            </a:r>
          </a:p>
          <a:p>
            <a:r>
              <a:rPr lang="en-IN" sz="1400" b="1" dirty="0">
                <a:latin typeface="+mj-lt"/>
                <a:cs typeface="Consolas" panose="020B0609020204030204" pitchFamily="49" charset="0"/>
              </a:rPr>
              <a:t>}</a:t>
            </a:r>
            <a:br>
              <a:rPr lang="en-IN" sz="1400" b="1" dirty="0">
                <a:latin typeface="+mj-lt"/>
                <a:cs typeface="Consolas" panose="020B0609020204030204" pitchFamily="49" charset="0"/>
              </a:rPr>
            </a:br>
            <a:r>
              <a:rPr lang="en-IN" sz="1400" b="1" dirty="0">
                <a:latin typeface="+mj-lt"/>
                <a:cs typeface="Consolas" panose="020B0609020204030204" pitchFamily="49" charset="0"/>
              </a:rPr>
              <a:t>struct Time input() </a:t>
            </a:r>
            <a:r>
              <a:rPr lang="en-IN" sz="1300" b="1" dirty="0">
                <a:latin typeface="+mj-lt"/>
                <a:cs typeface="Consolas" panose="020B0609020204030204" pitchFamily="49" charset="0"/>
              </a:rPr>
              <a:t>// function definition</a:t>
            </a:r>
          </a:p>
          <a:p>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struct Time </a:t>
            </a:r>
            <a:r>
              <a:rPr lang="en-IN" sz="1400" b="1" dirty="0" err="1">
                <a:latin typeface="+mj-lt"/>
                <a:cs typeface="Consolas" panose="020B0609020204030204" pitchFamily="49" charset="0"/>
              </a:rPr>
              <a:t>tt</a:t>
            </a:r>
            <a:r>
              <a:rPr lang="en-IN" sz="1400" b="1" dirty="0">
                <a:latin typeface="+mj-lt"/>
                <a:cs typeface="Consolas" panose="020B0609020204030204" pitchFamily="49" charset="0"/>
              </a:rPr>
              <a:t>;</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 ("Enter Hours: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 ("%d",&amp;</a:t>
            </a:r>
            <a:r>
              <a:rPr lang="en-IN" sz="1400" b="1" dirty="0" err="1">
                <a:latin typeface="+mj-lt"/>
                <a:cs typeface="Consolas" panose="020B0609020204030204" pitchFamily="49" charset="0"/>
              </a:rPr>
              <a:t>tt.hours</a:t>
            </a:r>
            <a:r>
              <a:rPr lang="en-IN" sz="1400" b="1" dirty="0">
                <a:latin typeface="+mj-lt"/>
                <a:cs typeface="Consolas" panose="020B0609020204030204" pitchFamily="49" charset="0"/>
              </a:rPr>
              <a:t>);</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 ("Enter Minutes: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 ("%d",&amp;</a:t>
            </a:r>
            <a:r>
              <a:rPr lang="en-IN" sz="1400" b="1" dirty="0" err="1">
                <a:latin typeface="+mj-lt"/>
                <a:cs typeface="Consolas" panose="020B0609020204030204" pitchFamily="49" charset="0"/>
              </a:rPr>
              <a:t>tt.minutes</a:t>
            </a:r>
            <a:r>
              <a:rPr lang="en-IN" sz="1400" b="1" dirty="0">
                <a:latin typeface="+mj-lt"/>
                <a:cs typeface="Consolas" panose="020B0609020204030204" pitchFamily="49" charset="0"/>
              </a:rPr>
              <a:t>);</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 ("Enter Seconds: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 ("%d",&amp;</a:t>
            </a:r>
            <a:r>
              <a:rPr lang="en-IN" sz="1400" b="1" dirty="0" err="1">
                <a:latin typeface="+mj-lt"/>
                <a:cs typeface="Consolas" panose="020B0609020204030204" pitchFamily="49" charset="0"/>
              </a:rPr>
              <a:t>tt.seconds</a:t>
            </a:r>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return </a:t>
            </a:r>
            <a:r>
              <a:rPr lang="en-IN" sz="1400" b="1" dirty="0" err="1">
                <a:latin typeface="+mj-lt"/>
                <a:cs typeface="Consolas" panose="020B0609020204030204" pitchFamily="49" charset="0"/>
              </a:rPr>
              <a:t>tt</a:t>
            </a:r>
            <a:r>
              <a:rPr lang="en-IN" sz="1400" b="1" dirty="0">
                <a:latin typeface="+mj-lt"/>
                <a:cs typeface="Consolas" panose="020B0609020204030204" pitchFamily="49" charset="0"/>
              </a:rPr>
              <a:t>; // return structure variable</a:t>
            </a:r>
          </a:p>
          <a:p>
            <a:pPr marL="47625" lvl="1"/>
            <a:r>
              <a:rPr lang="en-IN" sz="1400" b="1" dirty="0">
                <a:latin typeface="+mj-lt"/>
                <a:cs typeface="Consolas" panose="020B0609020204030204" pitchFamily="49" charset="0"/>
              </a:rPr>
              <a:t>}</a:t>
            </a:r>
          </a:p>
        </p:txBody>
      </p:sp>
      <p:sp>
        <p:nvSpPr>
          <p:cNvPr id="5" name="Rectangle 4">
            <a:extLst>
              <a:ext uri="{FF2B5EF4-FFF2-40B4-BE49-F238E27FC236}">
                <a16:creationId xmlns:a16="http://schemas.microsoft.com/office/drawing/2014/main" xmlns="" id="{35F9F4A0-4592-C04D-B2D0-0BF66A3BFA20}"/>
              </a:ext>
            </a:extLst>
          </p:cNvPr>
          <p:cNvSpPr/>
          <p:nvPr/>
        </p:nvSpPr>
        <p:spPr>
          <a:xfrm>
            <a:off x="206062" y="807753"/>
            <a:ext cx="426565" cy="5693866"/>
          </a:xfrm>
          <a:prstGeom prst="rect">
            <a:avLst/>
          </a:prstGeom>
          <a:solidFill>
            <a:schemeClr val="bg1">
              <a:lumMod val="85000"/>
            </a:schemeClr>
          </a:solidFill>
          <a:ln>
            <a:noFill/>
          </a:ln>
        </p:spPr>
        <p:txBody>
          <a:bodyPr wrap="square">
            <a:spAutoFit/>
          </a:bodyPr>
          <a:lstStyle/>
          <a:p>
            <a:pPr algn="r"/>
            <a:r>
              <a:rPr lang="en-US" sz="1400" b="1" dirty="0">
                <a:solidFill>
                  <a:schemeClr val="tx1">
                    <a:lumMod val="75000"/>
                    <a:lumOff val="25000"/>
                  </a:schemeClr>
                </a:solidFill>
                <a:latin typeface="+mj-lt"/>
              </a:rPr>
              <a:t>1</a:t>
            </a:r>
          </a:p>
          <a:p>
            <a:pPr algn="r"/>
            <a:r>
              <a:rPr lang="en-US" sz="1400" b="1" dirty="0">
                <a:solidFill>
                  <a:schemeClr val="tx1">
                    <a:lumMod val="75000"/>
                    <a:lumOff val="25000"/>
                  </a:schemeClr>
                </a:solidFill>
                <a:effectLst/>
                <a:latin typeface="+mj-lt"/>
              </a:rPr>
              <a:t>2</a:t>
            </a:r>
          </a:p>
          <a:p>
            <a:pPr algn="r"/>
            <a:r>
              <a:rPr lang="en-US" sz="1400" b="1" dirty="0">
                <a:solidFill>
                  <a:schemeClr val="tx1">
                    <a:lumMod val="75000"/>
                    <a:lumOff val="25000"/>
                  </a:schemeClr>
                </a:solidFill>
                <a:latin typeface="+mj-lt"/>
              </a:rPr>
              <a:t>3</a:t>
            </a:r>
          </a:p>
          <a:p>
            <a:pPr algn="r"/>
            <a:r>
              <a:rPr lang="en-US" sz="1400" b="1" dirty="0">
                <a:solidFill>
                  <a:schemeClr val="tx1">
                    <a:lumMod val="75000"/>
                    <a:lumOff val="25000"/>
                  </a:schemeClr>
                </a:solidFill>
                <a:effectLst/>
                <a:latin typeface="+mj-lt"/>
              </a:rPr>
              <a:t>4</a:t>
            </a:r>
          </a:p>
          <a:p>
            <a:pPr algn="r"/>
            <a:r>
              <a:rPr lang="en-US" sz="1400" b="1" dirty="0">
                <a:solidFill>
                  <a:schemeClr val="tx1">
                    <a:lumMod val="75000"/>
                    <a:lumOff val="25000"/>
                  </a:schemeClr>
                </a:solidFill>
                <a:latin typeface="+mj-lt"/>
              </a:rPr>
              <a:t>5</a:t>
            </a:r>
          </a:p>
          <a:p>
            <a:pPr algn="r"/>
            <a:r>
              <a:rPr lang="en-US" sz="1400" b="1" dirty="0">
                <a:solidFill>
                  <a:schemeClr val="tx1">
                    <a:lumMod val="75000"/>
                    <a:lumOff val="25000"/>
                  </a:schemeClr>
                </a:solidFill>
                <a:effectLst/>
                <a:latin typeface="+mj-lt"/>
              </a:rPr>
              <a:t>6</a:t>
            </a:r>
          </a:p>
          <a:p>
            <a:pPr algn="r"/>
            <a:r>
              <a:rPr lang="en-US" sz="1400" b="1" dirty="0">
                <a:solidFill>
                  <a:schemeClr val="tx1">
                    <a:lumMod val="75000"/>
                    <a:lumOff val="25000"/>
                  </a:schemeClr>
                </a:solidFill>
                <a:latin typeface="+mj-lt"/>
              </a:rPr>
              <a:t>7</a:t>
            </a:r>
          </a:p>
          <a:p>
            <a:pPr algn="r"/>
            <a:r>
              <a:rPr lang="en-US" sz="1400" b="1" dirty="0">
                <a:solidFill>
                  <a:schemeClr val="tx1">
                    <a:lumMod val="75000"/>
                    <a:lumOff val="25000"/>
                  </a:schemeClr>
                </a:solidFill>
                <a:effectLst/>
                <a:latin typeface="+mj-lt"/>
              </a:rPr>
              <a:t>8</a:t>
            </a:r>
          </a:p>
          <a:p>
            <a:pPr algn="r"/>
            <a:r>
              <a:rPr lang="en-US" sz="1400" b="1" dirty="0">
                <a:solidFill>
                  <a:schemeClr val="tx1">
                    <a:lumMod val="75000"/>
                    <a:lumOff val="25000"/>
                  </a:schemeClr>
                </a:solidFill>
                <a:latin typeface="+mj-lt"/>
              </a:rPr>
              <a:t>9</a:t>
            </a:r>
          </a:p>
          <a:p>
            <a:pPr algn="r"/>
            <a:r>
              <a:rPr lang="en-US" sz="1400" b="1" dirty="0">
                <a:solidFill>
                  <a:schemeClr val="tx1">
                    <a:lumMod val="75000"/>
                    <a:lumOff val="25000"/>
                  </a:schemeClr>
                </a:solidFill>
                <a:effectLst/>
                <a:latin typeface="+mj-lt"/>
              </a:rPr>
              <a:t>10</a:t>
            </a:r>
          </a:p>
          <a:p>
            <a:pPr algn="r"/>
            <a:r>
              <a:rPr lang="en-US" sz="1400" b="1" dirty="0">
                <a:solidFill>
                  <a:schemeClr val="tx1">
                    <a:lumMod val="75000"/>
                    <a:lumOff val="25000"/>
                  </a:schemeClr>
                </a:solidFill>
                <a:latin typeface="+mj-lt"/>
              </a:rPr>
              <a:t>11</a:t>
            </a:r>
          </a:p>
          <a:p>
            <a:pPr algn="r"/>
            <a:r>
              <a:rPr lang="en-US" sz="1400" b="1" dirty="0">
                <a:solidFill>
                  <a:schemeClr val="tx1">
                    <a:lumMod val="75000"/>
                    <a:lumOff val="25000"/>
                  </a:schemeClr>
                </a:solidFill>
                <a:effectLst/>
                <a:latin typeface="+mj-lt"/>
              </a:rPr>
              <a:t>12</a:t>
            </a:r>
          </a:p>
          <a:p>
            <a:pPr algn="r"/>
            <a:r>
              <a:rPr lang="en-US" sz="1400" b="1" dirty="0">
                <a:solidFill>
                  <a:schemeClr val="tx1">
                    <a:lumMod val="75000"/>
                    <a:lumOff val="25000"/>
                  </a:schemeClr>
                </a:solidFill>
                <a:latin typeface="+mj-lt"/>
              </a:rPr>
              <a:t>13</a:t>
            </a:r>
          </a:p>
          <a:p>
            <a:pPr algn="r"/>
            <a:r>
              <a:rPr lang="en-US" sz="1400" b="1" dirty="0">
                <a:solidFill>
                  <a:schemeClr val="tx1">
                    <a:lumMod val="75000"/>
                    <a:lumOff val="25000"/>
                  </a:schemeClr>
                </a:solidFill>
                <a:effectLst/>
                <a:latin typeface="+mj-lt"/>
              </a:rPr>
              <a:t>14</a:t>
            </a:r>
          </a:p>
          <a:p>
            <a:pPr algn="r"/>
            <a:r>
              <a:rPr lang="en-US" sz="1400" b="1" dirty="0">
                <a:solidFill>
                  <a:schemeClr val="tx1">
                    <a:lumMod val="75000"/>
                    <a:lumOff val="25000"/>
                  </a:schemeClr>
                </a:solidFill>
                <a:latin typeface="+mj-lt"/>
              </a:rPr>
              <a:t>15</a:t>
            </a:r>
          </a:p>
          <a:p>
            <a:pPr algn="r"/>
            <a:r>
              <a:rPr lang="en-US" sz="1400" b="1" dirty="0">
                <a:solidFill>
                  <a:schemeClr val="tx1">
                    <a:lumMod val="75000"/>
                    <a:lumOff val="25000"/>
                  </a:schemeClr>
                </a:solidFill>
                <a:effectLst/>
                <a:latin typeface="+mj-lt"/>
              </a:rPr>
              <a:t>16</a:t>
            </a:r>
          </a:p>
          <a:p>
            <a:pPr algn="r"/>
            <a:r>
              <a:rPr lang="en-US" sz="1400" b="1" dirty="0">
                <a:solidFill>
                  <a:schemeClr val="tx1">
                    <a:lumMod val="75000"/>
                    <a:lumOff val="25000"/>
                  </a:schemeClr>
                </a:solidFill>
                <a:latin typeface="+mj-lt"/>
              </a:rPr>
              <a:t>17</a:t>
            </a:r>
          </a:p>
          <a:p>
            <a:pPr algn="r"/>
            <a:r>
              <a:rPr lang="en-US" sz="1400" b="1" dirty="0">
                <a:solidFill>
                  <a:schemeClr val="tx1">
                    <a:lumMod val="75000"/>
                    <a:lumOff val="25000"/>
                  </a:schemeClr>
                </a:solidFill>
                <a:effectLst/>
                <a:latin typeface="+mj-lt"/>
              </a:rPr>
              <a:t>18</a:t>
            </a:r>
          </a:p>
          <a:p>
            <a:pPr algn="r"/>
            <a:r>
              <a:rPr lang="en-US" sz="1400" b="1" dirty="0">
                <a:solidFill>
                  <a:schemeClr val="tx1">
                    <a:lumMod val="75000"/>
                    <a:lumOff val="25000"/>
                  </a:schemeClr>
                </a:solidFill>
                <a:latin typeface="+mj-lt"/>
              </a:rPr>
              <a:t>19</a:t>
            </a:r>
          </a:p>
          <a:p>
            <a:pPr algn="r"/>
            <a:r>
              <a:rPr lang="en-US" sz="1400" b="1" dirty="0">
                <a:solidFill>
                  <a:schemeClr val="tx1">
                    <a:lumMod val="75000"/>
                    <a:lumOff val="25000"/>
                  </a:schemeClr>
                </a:solidFill>
                <a:effectLst/>
                <a:latin typeface="+mj-lt"/>
              </a:rPr>
              <a:t>20</a:t>
            </a:r>
          </a:p>
          <a:p>
            <a:pPr algn="r"/>
            <a:r>
              <a:rPr lang="en-US" sz="1400" b="1" dirty="0">
                <a:solidFill>
                  <a:schemeClr val="tx1">
                    <a:lumMod val="75000"/>
                    <a:lumOff val="25000"/>
                  </a:schemeClr>
                </a:solidFill>
                <a:latin typeface="+mj-lt"/>
              </a:rPr>
              <a:t>21</a:t>
            </a:r>
          </a:p>
          <a:p>
            <a:pPr algn="r"/>
            <a:r>
              <a:rPr lang="en-US" sz="1400" b="1" dirty="0">
                <a:solidFill>
                  <a:schemeClr val="tx1">
                    <a:lumMod val="75000"/>
                    <a:lumOff val="25000"/>
                  </a:schemeClr>
                </a:solidFill>
                <a:effectLst/>
                <a:latin typeface="+mj-lt"/>
              </a:rPr>
              <a:t>22</a:t>
            </a:r>
          </a:p>
          <a:p>
            <a:pPr algn="r"/>
            <a:r>
              <a:rPr lang="en-US" sz="1400" b="1" dirty="0">
                <a:solidFill>
                  <a:schemeClr val="tx1">
                    <a:lumMod val="75000"/>
                    <a:lumOff val="25000"/>
                  </a:schemeClr>
                </a:solidFill>
                <a:latin typeface="+mj-lt"/>
              </a:rPr>
              <a:t>23</a:t>
            </a:r>
          </a:p>
          <a:p>
            <a:pPr algn="r"/>
            <a:r>
              <a:rPr lang="en-US" sz="1400" b="1" dirty="0">
                <a:solidFill>
                  <a:schemeClr val="tx1">
                    <a:lumMod val="75000"/>
                    <a:lumOff val="25000"/>
                  </a:schemeClr>
                </a:solidFill>
                <a:effectLst/>
                <a:latin typeface="+mj-lt"/>
              </a:rPr>
              <a:t>24</a:t>
            </a:r>
          </a:p>
          <a:p>
            <a:pPr algn="r"/>
            <a:r>
              <a:rPr lang="en-US" sz="1400" b="1" dirty="0">
                <a:solidFill>
                  <a:schemeClr val="tx1">
                    <a:lumMod val="75000"/>
                    <a:lumOff val="25000"/>
                  </a:schemeClr>
                </a:solidFill>
                <a:latin typeface="+mj-lt"/>
              </a:rPr>
              <a:t>25</a:t>
            </a:r>
          </a:p>
          <a:p>
            <a:pPr algn="r"/>
            <a:r>
              <a:rPr lang="en-US" sz="1400" b="1" dirty="0">
                <a:solidFill>
                  <a:schemeClr val="tx1">
                    <a:lumMod val="75000"/>
                    <a:lumOff val="25000"/>
                  </a:schemeClr>
                </a:solidFill>
                <a:effectLst/>
                <a:latin typeface="+mj-lt"/>
              </a:rPr>
              <a:t>26</a:t>
            </a:r>
          </a:p>
        </p:txBody>
      </p:sp>
      <p:sp>
        <p:nvSpPr>
          <p:cNvPr id="6" name="Rectangle 5">
            <a:extLst>
              <a:ext uri="{FF2B5EF4-FFF2-40B4-BE49-F238E27FC236}">
                <a16:creationId xmlns:a16="http://schemas.microsoft.com/office/drawing/2014/main" xmlns="" id="{7F89FE68-BCE8-454F-B6D7-830E382636F9}"/>
              </a:ext>
            </a:extLst>
          </p:cNvPr>
          <p:cNvSpPr/>
          <p:nvPr/>
        </p:nvSpPr>
        <p:spPr>
          <a:xfrm>
            <a:off x="6618114" y="1136937"/>
            <a:ext cx="4874133" cy="1477328"/>
          </a:xfrm>
          <a:prstGeom prst="rect">
            <a:avLst/>
          </a:prstGeom>
          <a:solidFill>
            <a:schemeClr val="tx1">
              <a:lumMod val="90000"/>
              <a:lumOff val="10000"/>
            </a:schemeClr>
          </a:solidFill>
          <a:ln>
            <a:noFill/>
          </a:ln>
        </p:spPr>
        <p:txBody>
          <a:bodyPr wrap="square">
            <a:spAutoFit/>
          </a:bodyPr>
          <a:lstStyle/>
          <a:p>
            <a:r>
              <a:rPr lang="en-IN" dirty="0">
                <a:solidFill>
                  <a:schemeClr val="bg1"/>
                </a:solidFill>
                <a:latin typeface="+mj-lt"/>
              </a:rPr>
              <a:t>Enter Hours: 1                       </a:t>
            </a:r>
          </a:p>
          <a:p>
            <a:r>
              <a:rPr lang="en-IN" dirty="0">
                <a:solidFill>
                  <a:schemeClr val="bg1"/>
                </a:solidFill>
                <a:latin typeface="+mj-lt"/>
              </a:rPr>
              <a:t>Enter Minutes: 20</a:t>
            </a:r>
          </a:p>
          <a:p>
            <a:r>
              <a:rPr lang="en-IN" dirty="0">
                <a:solidFill>
                  <a:schemeClr val="bg1"/>
                </a:solidFill>
                <a:latin typeface="+mj-lt"/>
              </a:rPr>
              <a:t>Enter Seconds: 20                   </a:t>
            </a:r>
          </a:p>
          <a:p>
            <a:r>
              <a:rPr lang="en-IN" dirty="0">
                <a:solidFill>
                  <a:schemeClr val="bg1"/>
                </a:solidFill>
                <a:latin typeface="+mj-lt"/>
              </a:rPr>
              <a:t>Hours : Minutes : Seconds           </a:t>
            </a:r>
          </a:p>
          <a:p>
            <a:r>
              <a:rPr lang="en-IN" dirty="0">
                <a:solidFill>
                  <a:schemeClr val="bg1"/>
                </a:solidFill>
                <a:latin typeface="+mj-lt"/>
              </a:rPr>
              <a:t>1 : 20 : 20</a:t>
            </a:r>
          </a:p>
        </p:txBody>
      </p:sp>
      <p:sp>
        <p:nvSpPr>
          <p:cNvPr id="7" name="Rectangle: Top Corners Rounded 7">
            <a:extLst>
              <a:ext uri="{FF2B5EF4-FFF2-40B4-BE49-F238E27FC236}">
                <a16:creationId xmlns:a16="http://schemas.microsoft.com/office/drawing/2014/main" xmlns="" id="{C41A6BE6-E231-BA4C-BA83-72B739C39BAF}"/>
              </a:ext>
            </a:extLst>
          </p:cNvPr>
          <p:cNvSpPr/>
          <p:nvPr/>
        </p:nvSpPr>
        <p:spPr>
          <a:xfrm>
            <a:off x="6618114" y="807753"/>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Tree>
    <p:extLst>
      <p:ext uri="{BB962C8B-B14F-4D97-AF65-F5344CB8AC3E}">
        <p14:creationId xmlns:p14="http://schemas.microsoft.com/office/powerpoint/2010/main" val="421099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
                                            <p:bg/>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uild="p"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using Pointer</a:t>
            </a:r>
          </a:p>
        </p:txBody>
      </p:sp>
      <p:sp>
        <p:nvSpPr>
          <p:cNvPr id="3" name="Content Placeholder 2"/>
          <p:cNvSpPr>
            <a:spLocks noGrp="1"/>
          </p:cNvSpPr>
          <p:nvPr>
            <p:ph idx="1"/>
          </p:nvPr>
        </p:nvSpPr>
        <p:spPr>
          <a:xfrm>
            <a:off x="131180" y="863445"/>
            <a:ext cx="11929641" cy="733536"/>
          </a:xfrm>
        </p:spPr>
        <p:txBody>
          <a:bodyPr/>
          <a:lstStyle/>
          <a:p>
            <a:r>
              <a:rPr lang="en-US" dirty="0"/>
              <a:t>Reference/address of </a:t>
            </a:r>
            <a:r>
              <a:rPr lang="en-US" dirty="0">
                <a:cs typeface="Consolas" panose="020B0609020204030204" pitchFamily="49" charset="0"/>
              </a:rPr>
              <a:t>structure</a:t>
            </a:r>
            <a:r>
              <a:rPr lang="en-US" dirty="0"/>
              <a:t> object is passed as function argument to the definition of function.</a:t>
            </a:r>
          </a:p>
          <a:p>
            <a:endParaRPr lang="en-US" dirty="0"/>
          </a:p>
        </p:txBody>
      </p:sp>
      <p:sp>
        <p:nvSpPr>
          <p:cNvPr id="4" name="Rectangle 3">
            <a:extLst>
              <a:ext uri="{FF2B5EF4-FFF2-40B4-BE49-F238E27FC236}">
                <a16:creationId xmlns:a16="http://schemas.microsoft.com/office/drawing/2014/main" xmlns="" id="{B0E66CB1-15A6-D842-9FB7-3BF14AD99D0B}"/>
              </a:ext>
            </a:extLst>
          </p:cNvPr>
          <p:cNvSpPr/>
          <p:nvPr/>
        </p:nvSpPr>
        <p:spPr>
          <a:xfrm>
            <a:off x="631173" y="1926165"/>
            <a:ext cx="5749375" cy="4493538"/>
          </a:xfrm>
          <a:prstGeom prst="rect">
            <a:avLst/>
          </a:prstGeom>
          <a:solidFill>
            <a:schemeClr val="bg1">
              <a:lumMod val="95000"/>
            </a:schemeClr>
          </a:solidFill>
          <a:ln>
            <a:noFill/>
          </a:ln>
        </p:spPr>
        <p:txBody>
          <a:bodyPr wrap="square">
            <a:spAutoFit/>
          </a:bodyPr>
          <a:lstStyle/>
          <a:p>
            <a:r>
              <a:rPr lang="en-IN" sz="1300" dirty="0">
                <a:latin typeface="+mj-lt"/>
              </a:rPr>
              <a:t>#include &lt;</a:t>
            </a:r>
            <a:r>
              <a:rPr lang="en-IN" sz="1300" dirty="0" err="1">
                <a:latin typeface="+mj-lt"/>
              </a:rPr>
              <a:t>stdio.h</a:t>
            </a:r>
            <a:r>
              <a:rPr lang="en-IN" sz="1300" dirty="0">
                <a:latin typeface="+mj-lt"/>
              </a:rPr>
              <a:t>&gt;</a:t>
            </a:r>
          </a:p>
          <a:p>
            <a:r>
              <a:rPr lang="en-IN" sz="1300" dirty="0">
                <a:latin typeface="+mj-lt"/>
              </a:rPr>
              <a:t>struct student {</a:t>
            </a:r>
          </a:p>
          <a:p>
            <a:pPr lvl="1"/>
            <a:r>
              <a:rPr lang="en-IN" sz="1300" dirty="0">
                <a:latin typeface="+mj-lt"/>
              </a:rPr>
              <a:t>char name[20];</a:t>
            </a:r>
          </a:p>
          <a:p>
            <a:pPr lvl="1"/>
            <a:r>
              <a:rPr lang="en-IN" sz="1300" dirty="0" err="1">
                <a:latin typeface="+mj-lt"/>
              </a:rPr>
              <a:t>int</a:t>
            </a:r>
            <a:r>
              <a:rPr lang="en-IN" sz="1300" dirty="0">
                <a:latin typeface="+mj-lt"/>
              </a:rPr>
              <a:t> </a:t>
            </a:r>
            <a:r>
              <a:rPr lang="en-IN" sz="1300" dirty="0" err="1">
                <a:latin typeface="+mj-lt"/>
              </a:rPr>
              <a:t>rollno</a:t>
            </a:r>
            <a:r>
              <a:rPr lang="en-IN" sz="1300" dirty="0">
                <a:latin typeface="+mj-lt"/>
              </a:rPr>
              <a:t>;</a:t>
            </a:r>
          </a:p>
          <a:p>
            <a:pPr lvl="1"/>
            <a:r>
              <a:rPr lang="en-IN" sz="1300" dirty="0">
                <a:latin typeface="+mj-lt"/>
              </a:rPr>
              <a:t>float </a:t>
            </a:r>
            <a:r>
              <a:rPr lang="en-IN" sz="1300" dirty="0" err="1">
                <a:latin typeface="+mj-lt"/>
              </a:rPr>
              <a:t>cpi</a:t>
            </a:r>
            <a:r>
              <a:rPr lang="en-IN" sz="1300" dirty="0">
                <a:latin typeface="+mj-lt"/>
              </a:rPr>
              <a:t>;</a:t>
            </a:r>
          </a:p>
          <a:p>
            <a:r>
              <a:rPr lang="en-IN" sz="1300" dirty="0">
                <a:latin typeface="+mj-lt"/>
              </a:rPr>
              <a:t>};</a:t>
            </a:r>
          </a:p>
          <a:p>
            <a:r>
              <a:rPr lang="en-IN" sz="1300" dirty="0" err="1">
                <a:latin typeface="+mj-lt"/>
              </a:rPr>
              <a:t>int</a:t>
            </a:r>
            <a:r>
              <a:rPr lang="en-IN" sz="1300" dirty="0">
                <a:latin typeface="+mj-lt"/>
              </a:rPr>
              <a:t> main()</a:t>
            </a:r>
          </a:p>
          <a:p>
            <a:r>
              <a:rPr lang="en-IN" sz="1300" dirty="0">
                <a:latin typeface="+mj-lt"/>
              </a:rPr>
              <a:t>{</a:t>
            </a:r>
          </a:p>
          <a:p>
            <a:pPr lvl="1"/>
            <a:r>
              <a:rPr lang="en-IN" sz="1300" dirty="0">
                <a:latin typeface="+mj-lt"/>
              </a:rPr>
              <a:t>struct student *</a:t>
            </a:r>
            <a:r>
              <a:rPr lang="en-IN" sz="1300" dirty="0" err="1">
                <a:latin typeface="+mj-lt"/>
              </a:rPr>
              <a:t>studPtr</a:t>
            </a:r>
            <a:r>
              <a:rPr lang="en-IN" sz="1300" dirty="0">
                <a:latin typeface="+mj-lt"/>
              </a:rPr>
              <a:t>, stud1;</a:t>
            </a:r>
          </a:p>
          <a:p>
            <a:pPr lvl="1"/>
            <a:r>
              <a:rPr lang="en-IN" sz="1300" dirty="0" err="1">
                <a:latin typeface="+mj-lt"/>
              </a:rPr>
              <a:t>studPtr</a:t>
            </a:r>
            <a:r>
              <a:rPr lang="en-IN" sz="1300" dirty="0">
                <a:latin typeface="+mj-lt"/>
              </a:rPr>
              <a:t> = &amp;stud1; </a:t>
            </a:r>
          </a:p>
          <a:p>
            <a:pPr lvl="1"/>
            <a:r>
              <a:rPr lang="en-IN" sz="1300" dirty="0" err="1">
                <a:latin typeface="+mj-lt"/>
              </a:rPr>
              <a:t>printf</a:t>
            </a:r>
            <a:r>
              <a:rPr lang="en-IN" sz="1300" dirty="0">
                <a:latin typeface="+mj-lt"/>
              </a:rPr>
              <a:t>("Enter Name: ");</a:t>
            </a:r>
          </a:p>
          <a:p>
            <a:pPr lvl="1"/>
            <a:r>
              <a:rPr lang="en-IN" sz="1300" dirty="0" err="1">
                <a:latin typeface="+mj-lt"/>
              </a:rPr>
              <a:t>scanf</a:t>
            </a:r>
            <a:r>
              <a:rPr lang="en-IN" sz="1300" dirty="0">
                <a:latin typeface="+mj-lt"/>
              </a:rPr>
              <a:t>("%s", </a:t>
            </a:r>
            <a:r>
              <a:rPr lang="en-IN" sz="1300" dirty="0" err="1">
                <a:latin typeface="+mj-lt"/>
              </a:rPr>
              <a:t>studPtr</a:t>
            </a:r>
            <a:r>
              <a:rPr lang="en-IN" sz="1300" dirty="0">
                <a:latin typeface="+mj-lt"/>
              </a:rPr>
              <a:t>-&gt;name);</a:t>
            </a:r>
          </a:p>
          <a:p>
            <a:pPr lvl="1"/>
            <a:r>
              <a:rPr lang="en-IN" sz="1300" dirty="0" err="1">
                <a:latin typeface="+mj-lt"/>
              </a:rPr>
              <a:t>printf</a:t>
            </a:r>
            <a:r>
              <a:rPr lang="en-IN" sz="1300" dirty="0">
                <a:latin typeface="+mj-lt"/>
              </a:rPr>
              <a:t>("Enter </a:t>
            </a:r>
            <a:r>
              <a:rPr lang="en-IN" sz="1300" dirty="0" err="1">
                <a:latin typeface="+mj-lt"/>
              </a:rPr>
              <a:t>RollNo</a:t>
            </a:r>
            <a:r>
              <a:rPr lang="en-IN" sz="1300" dirty="0">
                <a:latin typeface="+mj-lt"/>
              </a:rPr>
              <a:t>: ");</a:t>
            </a:r>
          </a:p>
          <a:p>
            <a:pPr lvl="1"/>
            <a:r>
              <a:rPr lang="en-IN" sz="1300" dirty="0" err="1">
                <a:latin typeface="+mj-lt"/>
              </a:rPr>
              <a:t>scanf</a:t>
            </a:r>
            <a:r>
              <a:rPr lang="en-IN" sz="1300" dirty="0">
                <a:latin typeface="+mj-lt"/>
              </a:rPr>
              <a:t>("%d", &amp;</a:t>
            </a:r>
            <a:r>
              <a:rPr lang="en-IN" sz="1300" dirty="0" err="1">
                <a:latin typeface="+mj-lt"/>
              </a:rPr>
              <a:t>studPtr</a:t>
            </a:r>
            <a:r>
              <a:rPr lang="en-IN" sz="1300" dirty="0">
                <a:latin typeface="+mj-lt"/>
              </a:rPr>
              <a:t>-&gt;</a:t>
            </a:r>
            <a:r>
              <a:rPr lang="en-IN" sz="1300" dirty="0" err="1">
                <a:latin typeface="+mj-lt"/>
              </a:rPr>
              <a:t>rollno</a:t>
            </a:r>
            <a:r>
              <a:rPr lang="en-IN" sz="1300" dirty="0">
                <a:latin typeface="+mj-lt"/>
              </a:rPr>
              <a:t>);</a:t>
            </a:r>
          </a:p>
          <a:p>
            <a:pPr lvl="1"/>
            <a:r>
              <a:rPr lang="en-IN" sz="1300" dirty="0" err="1">
                <a:latin typeface="+mj-lt"/>
              </a:rPr>
              <a:t>printf</a:t>
            </a:r>
            <a:r>
              <a:rPr lang="en-IN" sz="1300" dirty="0">
                <a:latin typeface="+mj-lt"/>
              </a:rPr>
              <a:t>("Enter CPI: ");</a:t>
            </a:r>
          </a:p>
          <a:p>
            <a:pPr lvl="1"/>
            <a:r>
              <a:rPr lang="en-IN" sz="1300" dirty="0" err="1">
                <a:latin typeface="+mj-lt"/>
              </a:rPr>
              <a:t>scanf</a:t>
            </a:r>
            <a:r>
              <a:rPr lang="en-IN" sz="1300" dirty="0">
                <a:latin typeface="+mj-lt"/>
              </a:rPr>
              <a:t>("%f", &amp;</a:t>
            </a:r>
            <a:r>
              <a:rPr lang="en-IN" sz="1300" dirty="0" err="1">
                <a:latin typeface="+mj-lt"/>
              </a:rPr>
              <a:t>studPtr</a:t>
            </a:r>
            <a:r>
              <a:rPr lang="en-IN" sz="1300" dirty="0">
                <a:latin typeface="+mj-lt"/>
              </a:rPr>
              <a:t>-&gt;</a:t>
            </a:r>
            <a:r>
              <a:rPr lang="en-IN" sz="1300" dirty="0" err="1">
                <a:latin typeface="+mj-lt"/>
              </a:rPr>
              <a:t>cpi</a:t>
            </a:r>
            <a:r>
              <a:rPr lang="en-IN" sz="1300" dirty="0">
                <a:latin typeface="+mj-lt"/>
              </a:rPr>
              <a:t>);</a:t>
            </a:r>
          </a:p>
          <a:p>
            <a:pPr lvl="1"/>
            <a:r>
              <a:rPr lang="en-IN" sz="1300" dirty="0" err="1">
                <a:latin typeface="+mj-lt"/>
              </a:rPr>
              <a:t>printf</a:t>
            </a:r>
            <a:r>
              <a:rPr lang="en-IN" sz="1300" dirty="0">
                <a:latin typeface="+mj-lt"/>
              </a:rPr>
              <a:t>("\</a:t>
            </a:r>
            <a:r>
              <a:rPr lang="en-IN" sz="1300" dirty="0" err="1">
                <a:latin typeface="+mj-lt"/>
              </a:rPr>
              <a:t>nStudent</a:t>
            </a:r>
            <a:r>
              <a:rPr lang="en-IN" sz="1300" dirty="0">
                <a:latin typeface="+mj-lt"/>
              </a:rPr>
              <a:t> Details:\n");</a:t>
            </a:r>
          </a:p>
          <a:p>
            <a:pPr lvl="1"/>
            <a:r>
              <a:rPr lang="en-IN" sz="1300" dirty="0" err="1">
                <a:latin typeface="+mj-lt"/>
              </a:rPr>
              <a:t>printf</a:t>
            </a:r>
            <a:r>
              <a:rPr lang="en-IN" sz="1300" dirty="0">
                <a:latin typeface="+mj-lt"/>
              </a:rPr>
              <a:t>("Name: %s\n", </a:t>
            </a:r>
            <a:r>
              <a:rPr lang="en-IN" sz="1300" dirty="0" err="1">
                <a:latin typeface="+mj-lt"/>
              </a:rPr>
              <a:t>studPtr</a:t>
            </a:r>
            <a:r>
              <a:rPr lang="en-IN" sz="1300" dirty="0">
                <a:latin typeface="+mj-lt"/>
              </a:rPr>
              <a:t>-&gt;name);</a:t>
            </a:r>
          </a:p>
          <a:p>
            <a:pPr lvl="1"/>
            <a:r>
              <a:rPr lang="en-IN" sz="1300" dirty="0" err="1">
                <a:latin typeface="+mj-lt"/>
              </a:rPr>
              <a:t>printf</a:t>
            </a:r>
            <a:r>
              <a:rPr lang="en-IN" sz="1300" dirty="0">
                <a:latin typeface="+mj-lt"/>
              </a:rPr>
              <a:t>("</a:t>
            </a:r>
            <a:r>
              <a:rPr lang="en-IN" sz="1300" dirty="0" err="1">
                <a:latin typeface="+mj-lt"/>
              </a:rPr>
              <a:t>RollNo</a:t>
            </a:r>
            <a:r>
              <a:rPr lang="en-IN" sz="1300" dirty="0">
                <a:latin typeface="+mj-lt"/>
              </a:rPr>
              <a:t>: %d", </a:t>
            </a:r>
            <a:r>
              <a:rPr lang="en-IN" sz="1300" dirty="0" err="1">
                <a:latin typeface="+mj-lt"/>
              </a:rPr>
              <a:t>studPtr</a:t>
            </a:r>
            <a:r>
              <a:rPr lang="en-IN" sz="1300" dirty="0">
                <a:latin typeface="+mj-lt"/>
              </a:rPr>
              <a:t>-&gt;</a:t>
            </a:r>
            <a:r>
              <a:rPr lang="en-IN" sz="1300" dirty="0" err="1">
                <a:latin typeface="+mj-lt"/>
              </a:rPr>
              <a:t>rollno</a:t>
            </a:r>
            <a:r>
              <a:rPr lang="en-IN" sz="1300" dirty="0">
                <a:latin typeface="+mj-lt"/>
              </a:rPr>
              <a:t>);</a:t>
            </a:r>
          </a:p>
          <a:p>
            <a:pPr lvl="1"/>
            <a:r>
              <a:rPr lang="en-IN" sz="1300" dirty="0" err="1">
                <a:latin typeface="+mj-lt"/>
              </a:rPr>
              <a:t>printf</a:t>
            </a:r>
            <a:r>
              <a:rPr lang="en-IN" sz="1300" dirty="0">
                <a:latin typeface="+mj-lt"/>
              </a:rPr>
              <a:t>(”\</a:t>
            </a:r>
            <a:r>
              <a:rPr lang="en-IN" sz="1300" dirty="0" err="1">
                <a:latin typeface="+mj-lt"/>
              </a:rPr>
              <a:t>nCPI</a:t>
            </a:r>
            <a:r>
              <a:rPr lang="en-IN" sz="1300" dirty="0">
                <a:latin typeface="+mj-lt"/>
              </a:rPr>
              <a:t>: %f", </a:t>
            </a:r>
            <a:r>
              <a:rPr lang="en-IN" sz="1300" dirty="0" err="1">
                <a:latin typeface="+mj-lt"/>
              </a:rPr>
              <a:t>studPtr</a:t>
            </a:r>
            <a:r>
              <a:rPr lang="en-IN" sz="1300" dirty="0">
                <a:latin typeface="+mj-lt"/>
              </a:rPr>
              <a:t>-&gt;</a:t>
            </a:r>
            <a:r>
              <a:rPr lang="en-IN" sz="1300" dirty="0" err="1">
                <a:latin typeface="+mj-lt"/>
              </a:rPr>
              <a:t>cpi</a:t>
            </a:r>
            <a:r>
              <a:rPr lang="en-IN" sz="1300" dirty="0">
                <a:latin typeface="+mj-lt"/>
              </a:rPr>
              <a:t>);</a:t>
            </a:r>
          </a:p>
          <a:p>
            <a:pPr lvl="1"/>
            <a:r>
              <a:rPr lang="en-IN" sz="1300" dirty="0">
                <a:latin typeface="+mj-lt"/>
              </a:rPr>
              <a:t>return 0;</a:t>
            </a:r>
          </a:p>
          <a:p>
            <a:r>
              <a:rPr lang="en-IN" sz="1300" dirty="0">
                <a:latin typeface="+mj-lt"/>
              </a:rPr>
              <a:t>}</a:t>
            </a:r>
          </a:p>
        </p:txBody>
      </p:sp>
      <p:sp>
        <p:nvSpPr>
          <p:cNvPr id="5" name="Rectangle 4">
            <a:extLst>
              <a:ext uri="{FF2B5EF4-FFF2-40B4-BE49-F238E27FC236}">
                <a16:creationId xmlns:a16="http://schemas.microsoft.com/office/drawing/2014/main" xmlns="" id="{9BC2DC98-CF4D-BA48-878F-206254666814}"/>
              </a:ext>
            </a:extLst>
          </p:cNvPr>
          <p:cNvSpPr/>
          <p:nvPr/>
        </p:nvSpPr>
        <p:spPr>
          <a:xfrm>
            <a:off x="6639315" y="1946317"/>
            <a:ext cx="4874133" cy="2308324"/>
          </a:xfrm>
          <a:prstGeom prst="rect">
            <a:avLst/>
          </a:prstGeom>
          <a:solidFill>
            <a:schemeClr val="tx1">
              <a:lumMod val="90000"/>
              <a:lumOff val="10000"/>
            </a:schemeClr>
          </a:solidFill>
          <a:ln>
            <a:noFill/>
          </a:ln>
        </p:spPr>
        <p:txBody>
          <a:bodyPr wrap="square">
            <a:spAutoFit/>
          </a:bodyPr>
          <a:lstStyle/>
          <a:p>
            <a:r>
              <a:rPr lang="en-IN" dirty="0">
                <a:solidFill>
                  <a:schemeClr val="bg1"/>
                </a:solidFill>
                <a:latin typeface="+mj-lt"/>
              </a:rPr>
              <a:t>Enter Name: ABC</a:t>
            </a:r>
          </a:p>
          <a:p>
            <a:r>
              <a:rPr lang="en-IN" dirty="0">
                <a:solidFill>
                  <a:schemeClr val="bg1"/>
                </a:solidFill>
                <a:latin typeface="+mj-lt"/>
              </a:rPr>
              <a:t>Enter </a:t>
            </a:r>
            <a:r>
              <a:rPr lang="en-IN" dirty="0" err="1">
                <a:solidFill>
                  <a:schemeClr val="bg1"/>
                </a:solidFill>
                <a:latin typeface="+mj-lt"/>
              </a:rPr>
              <a:t>RollNo</a:t>
            </a:r>
            <a:r>
              <a:rPr lang="en-IN" dirty="0">
                <a:solidFill>
                  <a:schemeClr val="bg1"/>
                </a:solidFill>
                <a:latin typeface="+mj-lt"/>
              </a:rPr>
              <a:t>: 121</a:t>
            </a:r>
          </a:p>
          <a:p>
            <a:r>
              <a:rPr lang="en-IN" dirty="0">
                <a:solidFill>
                  <a:schemeClr val="bg1"/>
                </a:solidFill>
                <a:latin typeface="+mj-lt"/>
              </a:rPr>
              <a:t>Enter CPI: 7.46</a:t>
            </a:r>
          </a:p>
          <a:p>
            <a:endParaRPr lang="en-IN" dirty="0">
              <a:solidFill>
                <a:schemeClr val="bg1"/>
              </a:solidFill>
              <a:latin typeface="+mj-lt"/>
            </a:endParaRPr>
          </a:p>
          <a:p>
            <a:r>
              <a:rPr lang="en-IN" dirty="0">
                <a:solidFill>
                  <a:schemeClr val="bg1"/>
                </a:solidFill>
                <a:latin typeface="+mj-lt"/>
              </a:rPr>
              <a:t>Student Details:</a:t>
            </a:r>
          </a:p>
          <a:p>
            <a:r>
              <a:rPr lang="en-IN" dirty="0">
                <a:solidFill>
                  <a:schemeClr val="bg1"/>
                </a:solidFill>
                <a:latin typeface="+mj-lt"/>
              </a:rPr>
              <a:t>Name: ABC</a:t>
            </a:r>
          </a:p>
          <a:p>
            <a:r>
              <a:rPr lang="en-IN" dirty="0" err="1">
                <a:solidFill>
                  <a:schemeClr val="bg1"/>
                </a:solidFill>
                <a:latin typeface="+mj-lt"/>
              </a:rPr>
              <a:t>RollNo</a:t>
            </a:r>
            <a:r>
              <a:rPr lang="en-IN" dirty="0">
                <a:solidFill>
                  <a:schemeClr val="bg1"/>
                </a:solidFill>
                <a:latin typeface="+mj-lt"/>
              </a:rPr>
              <a:t>: 121</a:t>
            </a:r>
          </a:p>
          <a:p>
            <a:r>
              <a:rPr lang="en-IN" dirty="0">
                <a:solidFill>
                  <a:schemeClr val="bg1"/>
                </a:solidFill>
                <a:latin typeface="+mj-lt"/>
              </a:rPr>
              <a:t>CPI: 7.460000</a:t>
            </a:r>
          </a:p>
        </p:txBody>
      </p:sp>
      <p:sp>
        <p:nvSpPr>
          <p:cNvPr id="6" name="Rectangle: Top Corners Rounded 6">
            <a:extLst>
              <a:ext uri="{FF2B5EF4-FFF2-40B4-BE49-F238E27FC236}">
                <a16:creationId xmlns:a16="http://schemas.microsoft.com/office/drawing/2014/main" xmlns="" id="{98966D1C-C633-9C4A-9183-A263EF6718EA}"/>
              </a:ext>
            </a:extLst>
          </p:cNvPr>
          <p:cNvSpPr/>
          <p:nvPr/>
        </p:nvSpPr>
        <p:spPr>
          <a:xfrm>
            <a:off x="131180" y="159698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Program</a:t>
            </a:r>
          </a:p>
        </p:txBody>
      </p:sp>
      <p:sp>
        <p:nvSpPr>
          <p:cNvPr id="7" name="Rectangle: Top Corners Rounded 7">
            <a:extLst>
              <a:ext uri="{FF2B5EF4-FFF2-40B4-BE49-F238E27FC236}">
                <a16:creationId xmlns:a16="http://schemas.microsoft.com/office/drawing/2014/main" xmlns="" id="{F574A6EA-9C75-5044-8735-ADAD2FF8A524}"/>
              </a:ext>
            </a:extLst>
          </p:cNvPr>
          <p:cNvSpPr/>
          <p:nvPr/>
        </p:nvSpPr>
        <p:spPr>
          <a:xfrm>
            <a:off x="6639315" y="1617133"/>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Output</a:t>
            </a:r>
          </a:p>
        </p:txBody>
      </p:sp>
      <p:sp>
        <p:nvSpPr>
          <p:cNvPr id="8" name="Rectangle 7">
            <a:extLst>
              <a:ext uri="{FF2B5EF4-FFF2-40B4-BE49-F238E27FC236}">
                <a16:creationId xmlns:a16="http://schemas.microsoft.com/office/drawing/2014/main" xmlns="" id="{62ADB8B4-3704-1C4C-8CB9-E28EDA0C7EF2}"/>
              </a:ext>
            </a:extLst>
          </p:cNvPr>
          <p:cNvSpPr/>
          <p:nvPr/>
        </p:nvSpPr>
        <p:spPr>
          <a:xfrm>
            <a:off x="131180" y="1926165"/>
            <a:ext cx="499993" cy="4493538"/>
          </a:xfrm>
          <a:prstGeom prst="rect">
            <a:avLst/>
          </a:prstGeom>
          <a:solidFill>
            <a:schemeClr val="bg1">
              <a:lumMod val="85000"/>
            </a:schemeClr>
          </a:solidFill>
          <a:ln>
            <a:noFill/>
          </a:ln>
        </p:spPr>
        <p:txBody>
          <a:bodyPr wrap="square">
            <a:spAutoFit/>
          </a:bodyPr>
          <a:lstStyle/>
          <a:p>
            <a:pPr algn="r"/>
            <a:r>
              <a:rPr lang="en-US" sz="1300" b="1" dirty="0">
                <a:solidFill>
                  <a:schemeClr val="tx1">
                    <a:lumMod val="75000"/>
                    <a:lumOff val="25000"/>
                  </a:schemeClr>
                </a:solidFill>
                <a:latin typeface="+mj-lt"/>
              </a:rPr>
              <a:t>1</a:t>
            </a:r>
          </a:p>
          <a:p>
            <a:pPr algn="r"/>
            <a:r>
              <a:rPr lang="en-US" sz="1300" b="1" dirty="0">
                <a:solidFill>
                  <a:schemeClr val="tx1">
                    <a:lumMod val="75000"/>
                    <a:lumOff val="25000"/>
                  </a:schemeClr>
                </a:solidFill>
                <a:effectLst/>
                <a:latin typeface="+mj-lt"/>
              </a:rPr>
              <a:t>2</a:t>
            </a:r>
          </a:p>
          <a:p>
            <a:pPr algn="r"/>
            <a:r>
              <a:rPr lang="en-US" sz="1300" b="1" dirty="0">
                <a:solidFill>
                  <a:schemeClr val="tx1">
                    <a:lumMod val="75000"/>
                    <a:lumOff val="25000"/>
                  </a:schemeClr>
                </a:solidFill>
                <a:latin typeface="+mj-lt"/>
              </a:rPr>
              <a:t>3</a:t>
            </a:r>
          </a:p>
          <a:p>
            <a:pPr algn="r"/>
            <a:r>
              <a:rPr lang="en-US" sz="1300" b="1" dirty="0">
                <a:solidFill>
                  <a:schemeClr val="tx1">
                    <a:lumMod val="75000"/>
                    <a:lumOff val="25000"/>
                  </a:schemeClr>
                </a:solidFill>
                <a:effectLst/>
                <a:latin typeface="+mj-lt"/>
              </a:rPr>
              <a:t>4</a:t>
            </a:r>
          </a:p>
          <a:p>
            <a:pPr algn="r"/>
            <a:r>
              <a:rPr lang="en-US" sz="1300" b="1" dirty="0">
                <a:solidFill>
                  <a:schemeClr val="tx1">
                    <a:lumMod val="75000"/>
                    <a:lumOff val="25000"/>
                  </a:schemeClr>
                </a:solidFill>
                <a:latin typeface="+mj-lt"/>
              </a:rPr>
              <a:t>5</a:t>
            </a:r>
          </a:p>
          <a:p>
            <a:pPr algn="r"/>
            <a:r>
              <a:rPr lang="en-US" sz="1300" b="1" dirty="0">
                <a:solidFill>
                  <a:schemeClr val="tx1">
                    <a:lumMod val="75000"/>
                    <a:lumOff val="25000"/>
                  </a:schemeClr>
                </a:solidFill>
                <a:effectLst/>
                <a:latin typeface="+mj-lt"/>
              </a:rPr>
              <a:t>6</a:t>
            </a:r>
          </a:p>
          <a:p>
            <a:pPr algn="r"/>
            <a:r>
              <a:rPr lang="en-US" sz="1300" b="1" dirty="0">
                <a:solidFill>
                  <a:schemeClr val="tx1">
                    <a:lumMod val="75000"/>
                    <a:lumOff val="25000"/>
                  </a:schemeClr>
                </a:solidFill>
                <a:latin typeface="+mj-lt"/>
              </a:rPr>
              <a:t>7</a:t>
            </a:r>
          </a:p>
          <a:p>
            <a:pPr algn="r"/>
            <a:r>
              <a:rPr lang="en-US" sz="1300" b="1" dirty="0">
                <a:solidFill>
                  <a:schemeClr val="tx1">
                    <a:lumMod val="75000"/>
                    <a:lumOff val="25000"/>
                  </a:schemeClr>
                </a:solidFill>
                <a:effectLst/>
                <a:latin typeface="+mj-lt"/>
              </a:rPr>
              <a:t>8</a:t>
            </a:r>
          </a:p>
          <a:p>
            <a:pPr algn="r"/>
            <a:r>
              <a:rPr lang="en-US" sz="1300" b="1" dirty="0">
                <a:solidFill>
                  <a:schemeClr val="tx1">
                    <a:lumMod val="75000"/>
                    <a:lumOff val="25000"/>
                  </a:schemeClr>
                </a:solidFill>
                <a:latin typeface="+mj-lt"/>
              </a:rPr>
              <a:t>9</a:t>
            </a:r>
          </a:p>
          <a:p>
            <a:pPr algn="r"/>
            <a:r>
              <a:rPr lang="en-US" sz="1300" b="1" dirty="0">
                <a:solidFill>
                  <a:schemeClr val="tx1">
                    <a:lumMod val="75000"/>
                    <a:lumOff val="25000"/>
                  </a:schemeClr>
                </a:solidFill>
                <a:effectLst/>
                <a:latin typeface="+mj-lt"/>
              </a:rPr>
              <a:t>10</a:t>
            </a:r>
          </a:p>
          <a:p>
            <a:pPr algn="r"/>
            <a:r>
              <a:rPr lang="en-US" sz="1300" b="1" dirty="0">
                <a:solidFill>
                  <a:schemeClr val="tx1">
                    <a:lumMod val="75000"/>
                    <a:lumOff val="25000"/>
                  </a:schemeClr>
                </a:solidFill>
                <a:latin typeface="+mj-lt"/>
              </a:rPr>
              <a:t>11</a:t>
            </a:r>
          </a:p>
          <a:p>
            <a:pPr algn="r"/>
            <a:r>
              <a:rPr lang="en-US" sz="1300" b="1" dirty="0">
                <a:solidFill>
                  <a:schemeClr val="tx1">
                    <a:lumMod val="75000"/>
                    <a:lumOff val="25000"/>
                  </a:schemeClr>
                </a:solidFill>
                <a:effectLst/>
                <a:latin typeface="+mj-lt"/>
              </a:rPr>
              <a:t>12</a:t>
            </a:r>
          </a:p>
          <a:p>
            <a:pPr algn="r"/>
            <a:r>
              <a:rPr lang="en-US" sz="1300" b="1" dirty="0">
                <a:solidFill>
                  <a:schemeClr val="tx1">
                    <a:lumMod val="75000"/>
                    <a:lumOff val="25000"/>
                  </a:schemeClr>
                </a:solidFill>
                <a:latin typeface="+mj-lt"/>
              </a:rPr>
              <a:t>13</a:t>
            </a:r>
          </a:p>
          <a:p>
            <a:pPr algn="r"/>
            <a:r>
              <a:rPr lang="en-US" sz="1300" b="1" dirty="0">
                <a:solidFill>
                  <a:schemeClr val="tx1">
                    <a:lumMod val="75000"/>
                    <a:lumOff val="25000"/>
                  </a:schemeClr>
                </a:solidFill>
                <a:effectLst/>
                <a:latin typeface="+mj-lt"/>
              </a:rPr>
              <a:t>14</a:t>
            </a:r>
          </a:p>
          <a:p>
            <a:pPr algn="r"/>
            <a:r>
              <a:rPr lang="en-US" sz="1300" b="1" dirty="0">
                <a:solidFill>
                  <a:schemeClr val="tx1">
                    <a:lumMod val="75000"/>
                    <a:lumOff val="25000"/>
                  </a:schemeClr>
                </a:solidFill>
                <a:latin typeface="+mj-lt"/>
              </a:rPr>
              <a:t>15</a:t>
            </a:r>
          </a:p>
          <a:p>
            <a:pPr algn="r"/>
            <a:r>
              <a:rPr lang="en-US" sz="1300" b="1" dirty="0">
                <a:solidFill>
                  <a:schemeClr val="tx1">
                    <a:lumMod val="75000"/>
                    <a:lumOff val="25000"/>
                  </a:schemeClr>
                </a:solidFill>
                <a:effectLst/>
                <a:latin typeface="+mj-lt"/>
              </a:rPr>
              <a:t>16</a:t>
            </a:r>
          </a:p>
          <a:p>
            <a:pPr algn="r"/>
            <a:r>
              <a:rPr lang="en-US" sz="1300" b="1" dirty="0">
                <a:solidFill>
                  <a:schemeClr val="tx1">
                    <a:lumMod val="75000"/>
                    <a:lumOff val="25000"/>
                  </a:schemeClr>
                </a:solidFill>
                <a:latin typeface="+mj-lt"/>
              </a:rPr>
              <a:t>17</a:t>
            </a:r>
          </a:p>
          <a:p>
            <a:pPr algn="r"/>
            <a:r>
              <a:rPr lang="en-US" sz="1300" b="1" dirty="0">
                <a:solidFill>
                  <a:schemeClr val="tx1">
                    <a:lumMod val="75000"/>
                    <a:lumOff val="25000"/>
                  </a:schemeClr>
                </a:solidFill>
                <a:effectLst/>
                <a:latin typeface="+mj-lt"/>
              </a:rPr>
              <a:t>18</a:t>
            </a:r>
          </a:p>
          <a:p>
            <a:pPr algn="r"/>
            <a:r>
              <a:rPr lang="en-US" sz="1300" b="1" dirty="0">
                <a:solidFill>
                  <a:schemeClr val="tx1">
                    <a:lumMod val="75000"/>
                    <a:lumOff val="25000"/>
                  </a:schemeClr>
                </a:solidFill>
                <a:latin typeface="+mj-lt"/>
              </a:rPr>
              <a:t>19</a:t>
            </a:r>
          </a:p>
          <a:p>
            <a:pPr algn="r"/>
            <a:r>
              <a:rPr lang="en-US" sz="1300" b="1" dirty="0" smtClean="0">
                <a:solidFill>
                  <a:schemeClr val="tx1">
                    <a:lumMod val="75000"/>
                    <a:lumOff val="25000"/>
                  </a:schemeClr>
                </a:solidFill>
                <a:effectLst/>
                <a:latin typeface="+mj-lt"/>
              </a:rPr>
              <a:t>20</a:t>
            </a:r>
          </a:p>
          <a:p>
            <a:pPr algn="r"/>
            <a:r>
              <a:rPr lang="en-US" sz="1300" b="1" dirty="0" smtClean="0">
                <a:solidFill>
                  <a:schemeClr val="tx1">
                    <a:lumMod val="75000"/>
                    <a:lumOff val="25000"/>
                  </a:schemeClr>
                </a:solidFill>
                <a:latin typeface="+mj-lt"/>
              </a:rPr>
              <a:t>21</a:t>
            </a:r>
          </a:p>
          <a:p>
            <a:pPr algn="r"/>
            <a:r>
              <a:rPr lang="en-US" sz="1300" b="1" dirty="0" smtClean="0">
                <a:solidFill>
                  <a:schemeClr val="tx1">
                    <a:lumMod val="75000"/>
                    <a:lumOff val="25000"/>
                  </a:schemeClr>
                </a:solidFill>
                <a:effectLst/>
                <a:latin typeface="+mj-lt"/>
              </a:rPr>
              <a:t>22</a:t>
            </a:r>
            <a:endParaRPr lang="en-US" sz="1300" b="1" dirty="0">
              <a:solidFill>
                <a:schemeClr val="tx1">
                  <a:lumMod val="75000"/>
                  <a:lumOff val="25000"/>
                </a:schemeClr>
              </a:solidFill>
              <a:effectLst/>
              <a:latin typeface="+mj-lt"/>
            </a:endParaRPr>
          </a:p>
        </p:txBody>
      </p:sp>
    </p:spTree>
    <p:extLst>
      <p:ext uri="{BB962C8B-B14F-4D97-AF65-F5344CB8AC3E}">
        <p14:creationId xmlns:p14="http://schemas.microsoft.com/office/powerpoint/2010/main" val="20024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14" end="1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xEl>
                                              <p:pRg st="15" end="15"/>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xEl>
                                              <p:pRg st="16" end="16"/>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
                                            <p:txEl>
                                              <p:pRg st="18" end="18"/>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
                                            <p:txEl>
                                              <p:pRg st="19" end="19"/>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
                                            <p:bg/>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allAtOnce" animBg="1"/>
      <p:bldP spid="6" grpId="0" animBg="1"/>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4" y="731706"/>
            <a:ext cx="9007807" cy="4062651"/>
          </a:xfrm>
          <a:prstGeom prst="rect">
            <a:avLst/>
          </a:prstGeom>
          <a:noFill/>
        </p:spPr>
        <p:txBody>
          <a:bodyPr wrap="square" rtlCol="0">
            <a:spAutoFit/>
          </a:bodyPr>
          <a:lstStyle/>
          <a:p>
            <a:r>
              <a:rPr lang="en-US" sz="2400" b="1" dirty="0"/>
              <a:t>Outline</a:t>
            </a:r>
          </a:p>
          <a:p>
            <a:pPr marL="800100" lvl="1" indent="-342900">
              <a:buFont typeface="Wingdings" panose="05000000000000000000" pitchFamily="2" charset="2"/>
              <a:buChar char="§"/>
            </a:pPr>
            <a:r>
              <a:rPr lang="en-US" sz="2600" dirty="0" smtClean="0">
                <a:solidFill>
                  <a:schemeClr val="bg1">
                    <a:lumMod val="50000"/>
                  </a:schemeClr>
                </a:solidFill>
              </a:rPr>
              <a:t>Structure</a:t>
            </a:r>
          </a:p>
          <a:p>
            <a:pPr marL="800100" lvl="1" indent="-342900">
              <a:buFont typeface="Wingdings" panose="05000000000000000000" pitchFamily="2" charset="2"/>
              <a:buChar char="§"/>
            </a:pPr>
            <a:r>
              <a:rPr lang="en-US" sz="2600" dirty="0" smtClean="0">
                <a:solidFill>
                  <a:schemeClr val="bg1">
                    <a:lumMod val="50000"/>
                  </a:schemeClr>
                </a:solidFill>
              </a:rPr>
              <a:t>Union</a:t>
            </a:r>
          </a:p>
          <a:p>
            <a:pPr marL="800100" lvl="1" indent="-342900">
              <a:buFont typeface="Wingdings" panose="05000000000000000000" pitchFamily="2" charset="2"/>
              <a:buChar char="§"/>
            </a:pPr>
            <a:r>
              <a:rPr lang="en-US" sz="2600" dirty="0" smtClean="0">
                <a:solidFill>
                  <a:schemeClr val="bg1">
                    <a:lumMod val="50000"/>
                  </a:schemeClr>
                </a:solidFill>
              </a:rPr>
              <a:t>File management </a:t>
            </a:r>
          </a:p>
          <a:p>
            <a:pPr marL="800100" lvl="1" indent="-342900">
              <a:buFont typeface="Wingdings" panose="05000000000000000000" pitchFamily="2" charset="2"/>
              <a:buChar char="§"/>
            </a:pPr>
            <a:r>
              <a:rPr lang="en-US" sz="2600" dirty="0" smtClean="0">
                <a:solidFill>
                  <a:schemeClr val="bg1">
                    <a:lumMod val="50000"/>
                  </a:schemeClr>
                </a:solidFill>
              </a:rPr>
              <a:t>Dynamic </a:t>
            </a:r>
            <a:r>
              <a:rPr lang="en-US" sz="2600" dirty="0">
                <a:solidFill>
                  <a:schemeClr val="bg1">
                    <a:lumMod val="50000"/>
                  </a:schemeClr>
                </a:solidFill>
              </a:rPr>
              <a:t>m</a:t>
            </a:r>
            <a:r>
              <a:rPr lang="en-US" sz="2600" dirty="0" smtClean="0">
                <a:solidFill>
                  <a:schemeClr val="bg1">
                    <a:lumMod val="50000"/>
                  </a:schemeClr>
                </a:solidFill>
              </a:rPr>
              <a:t>emory allocation</a:t>
            </a:r>
          </a:p>
          <a:p>
            <a:pPr marL="800100" lvl="1" indent="-342900">
              <a:buFont typeface="Wingdings" panose="05000000000000000000" pitchFamily="2" charset="2"/>
              <a:buChar char="§"/>
            </a:pPr>
            <a:endParaRPr lang="en-US" sz="2600" dirty="0" smtClean="0">
              <a:solidFill>
                <a:schemeClr val="bg1">
                  <a:lumMod val="50000"/>
                </a:schemeClr>
              </a:solidFill>
            </a:endParaRPr>
          </a:p>
          <a:p>
            <a:pPr marL="800100" lvl="1" indent="-342900">
              <a:buFont typeface="Wingdings" panose="05000000000000000000" pitchFamily="2" charset="2"/>
              <a:buChar char="§"/>
            </a:pPr>
            <a:endParaRPr lang="en-US" sz="2600" dirty="0" smtClean="0">
              <a:solidFill>
                <a:schemeClr val="bg1">
                  <a:lumMod val="50000"/>
                </a:schemeClr>
              </a:solidFill>
            </a:endParaRPr>
          </a:p>
          <a:p>
            <a:pPr marL="800100" lvl="1" indent="-342900">
              <a:buFont typeface="Wingdings" panose="05000000000000000000" pitchFamily="2" charset="2"/>
              <a:buChar char="§"/>
            </a:pPr>
            <a:endParaRPr lang="en-US" sz="2600" dirty="0" smtClean="0">
              <a:solidFill>
                <a:schemeClr val="bg1">
                  <a:lumMod val="50000"/>
                </a:schemeClr>
              </a:solidFill>
            </a:endParaRPr>
          </a:p>
          <a:p>
            <a:pPr marL="800100" lvl="1" indent="-342900">
              <a:buFont typeface="Wingdings" panose="05000000000000000000" pitchFamily="2" charset="2"/>
              <a:buChar char="§"/>
            </a:pPr>
            <a:endParaRPr lang="en-US" sz="2600" dirty="0" smtClean="0">
              <a:solidFill>
                <a:schemeClr val="bg1">
                  <a:lumMod val="50000"/>
                </a:schemeClr>
              </a:solidFill>
            </a:endParaRPr>
          </a:p>
          <a:p>
            <a:pPr marL="800100" lvl="1" indent="-342900">
              <a:buFont typeface="Wingdings" panose="05000000000000000000" pitchFamily="2" charset="2"/>
              <a:buChar char="§"/>
            </a:pPr>
            <a:endParaRPr lang="en-US" sz="2600" dirty="0">
              <a:solidFill>
                <a:schemeClr val="bg1">
                  <a:lumMod val="50000"/>
                </a:schemeClr>
              </a:solidFill>
            </a:endParaRPr>
          </a:p>
        </p:txBody>
      </p:sp>
    </p:spTree>
    <p:extLst>
      <p:ext uri="{BB962C8B-B14F-4D97-AF65-F5344CB8AC3E}">
        <p14:creationId xmlns:p14="http://schemas.microsoft.com/office/powerpoint/2010/main" val="179025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a:t>
            </a:r>
            <a:r>
              <a:rPr lang="en-US" dirty="0">
                <a:cs typeface="Consolas" panose="020B0609020204030204" pitchFamily="49" charset="0"/>
              </a:rPr>
              <a:t>Structure</a:t>
            </a:r>
            <a:endParaRPr lang="en-US" dirty="0"/>
          </a:p>
        </p:txBody>
      </p:sp>
      <p:sp>
        <p:nvSpPr>
          <p:cNvPr id="3" name="Content Placeholder 2"/>
          <p:cNvSpPr>
            <a:spLocks noGrp="1"/>
          </p:cNvSpPr>
          <p:nvPr>
            <p:ph idx="1"/>
          </p:nvPr>
        </p:nvSpPr>
        <p:spPr>
          <a:xfrm>
            <a:off x="131180" y="863444"/>
            <a:ext cx="11929641" cy="1544905"/>
          </a:xfrm>
        </p:spPr>
        <p:txBody>
          <a:bodyPr/>
          <a:lstStyle/>
          <a:p>
            <a:r>
              <a:rPr lang="en-US" dirty="0"/>
              <a:t>When a </a:t>
            </a:r>
            <a:r>
              <a:rPr lang="en-US" dirty="0">
                <a:solidFill>
                  <a:srgbClr val="C00000"/>
                </a:solidFill>
                <a:cs typeface="Consolas" panose="020B0609020204030204" pitchFamily="49" charset="0"/>
              </a:rPr>
              <a:t>structure</a:t>
            </a:r>
            <a:r>
              <a:rPr lang="en-US" dirty="0">
                <a:solidFill>
                  <a:srgbClr val="C00000"/>
                </a:solidFill>
              </a:rPr>
              <a:t> contains another </a:t>
            </a:r>
            <a:r>
              <a:rPr lang="en-US" dirty="0">
                <a:solidFill>
                  <a:srgbClr val="C00000"/>
                </a:solidFill>
                <a:cs typeface="Consolas" panose="020B0609020204030204" pitchFamily="49" charset="0"/>
              </a:rPr>
              <a:t>structure</a:t>
            </a:r>
            <a:r>
              <a:rPr lang="en-US" dirty="0"/>
              <a:t>, it is called </a:t>
            </a:r>
            <a:r>
              <a:rPr lang="en-US" dirty="0">
                <a:solidFill>
                  <a:srgbClr val="C00000"/>
                </a:solidFill>
              </a:rPr>
              <a:t>nested </a:t>
            </a:r>
            <a:r>
              <a:rPr lang="en-US" dirty="0">
                <a:solidFill>
                  <a:srgbClr val="C00000"/>
                </a:solidFill>
                <a:cs typeface="Consolas" panose="020B0609020204030204" pitchFamily="49" charset="0"/>
              </a:rPr>
              <a:t>structure</a:t>
            </a:r>
            <a:r>
              <a:rPr lang="en-US" dirty="0"/>
              <a:t>. </a:t>
            </a:r>
          </a:p>
          <a:p>
            <a:r>
              <a:rPr lang="en-US" dirty="0"/>
              <a:t>For example, we have two </a:t>
            </a:r>
            <a:r>
              <a:rPr lang="en-US" dirty="0">
                <a:cs typeface="Consolas" panose="020B0609020204030204" pitchFamily="49" charset="0"/>
              </a:rPr>
              <a:t>structures</a:t>
            </a:r>
            <a:r>
              <a:rPr lang="en-US" dirty="0"/>
              <a:t> named </a:t>
            </a:r>
            <a:r>
              <a:rPr lang="en-US" dirty="0">
                <a:solidFill>
                  <a:srgbClr val="C00000"/>
                </a:solidFill>
              </a:rPr>
              <a:t>Address</a:t>
            </a:r>
            <a:r>
              <a:rPr lang="en-US" dirty="0"/>
              <a:t> and </a:t>
            </a:r>
            <a:r>
              <a:rPr lang="en-US" dirty="0">
                <a:solidFill>
                  <a:srgbClr val="C00000"/>
                </a:solidFill>
              </a:rPr>
              <a:t>Student</a:t>
            </a:r>
            <a:r>
              <a:rPr lang="en-US" dirty="0"/>
              <a:t>. To make Address nested to Student, we have to define Address </a:t>
            </a:r>
            <a:r>
              <a:rPr lang="en-US" dirty="0">
                <a:cs typeface="Consolas" panose="020B0609020204030204" pitchFamily="49" charset="0"/>
              </a:rPr>
              <a:t>structure</a:t>
            </a:r>
            <a:r>
              <a:rPr lang="en-US" dirty="0"/>
              <a:t> before and outside Student </a:t>
            </a:r>
            <a:r>
              <a:rPr lang="en-US" dirty="0">
                <a:cs typeface="Consolas" panose="020B0609020204030204" pitchFamily="49" charset="0"/>
              </a:rPr>
              <a:t>structure</a:t>
            </a:r>
            <a:r>
              <a:rPr lang="en-US" dirty="0"/>
              <a:t> and create an object of Address </a:t>
            </a:r>
            <a:r>
              <a:rPr lang="en-US" dirty="0">
                <a:cs typeface="Consolas" panose="020B0609020204030204" pitchFamily="49" charset="0"/>
              </a:rPr>
              <a:t>structure</a:t>
            </a:r>
            <a:r>
              <a:rPr lang="en-US" dirty="0"/>
              <a:t> inside Student </a:t>
            </a:r>
            <a:r>
              <a:rPr lang="en-US" dirty="0">
                <a:cs typeface="Consolas" panose="020B0609020204030204" pitchFamily="49" charset="0"/>
              </a:rPr>
              <a:t>structure</a:t>
            </a:r>
            <a:r>
              <a:rPr lang="en-US" dirty="0"/>
              <a:t>.</a:t>
            </a:r>
          </a:p>
          <a:p>
            <a:endParaRPr lang="en-US" dirty="0"/>
          </a:p>
        </p:txBody>
      </p:sp>
      <p:sp>
        <p:nvSpPr>
          <p:cNvPr id="4" name="Rectangle 3">
            <a:extLst>
              <a:ext uri="{FF2B5EF4-FFF2-40B4-BE49-F238E27FC236}">
                <a16:creationId xmlns:a16="http://schemas.microsoft.com/office/drawing/2014/main" xmlns="" id="{851B4BCF-6C0C-BA45-B31B-E30398DF1A7E}"/>
              </a:ext>
            </a:extLst>
          </p:cNvPr>
          <p:cNvSpPr/>
          <p:nvPr/>
        </p:nvSpPr>
        <p:spPr>
          <a:xfrm>
            <a:off x="595682" y="2829633"/>
            <a:ext cx="4777100" cy="3539430"/>
          </a:xfrm>
          <a:prstGeom prst="rect">
            <a:avLst/>
          </a:prstGeom>
          <a:solidFill>
            <a:schemeClr val="tx1">
              <a:lumMod val="90000"/>
              <a:lumOff val="10000"/>
            </a:schemeClr>
          </a:solidFill>
          <a:ln>
            <a:noFill/>
          </a:ln>
        </p:spPr>
        <p:txBody>
          <a:bodyPr wrap="square">
            <a:spAutoFit/>
          </a:bodyPr>
          <a:lstStyle/>
          <a:p>
            <a:r>
              <a:rPr lang="en-IN" sz="1600" b="1" dirty="0">
                <a:solidFill>
                  <a:srgbClr val="569CD6"/>
                </a:solidFill>
                <a:latin typeface="Consolas" panose="020B0609020204030204" pitchFamily="49" charset="0"/>
                <a:cs typeface="Consolas" panose="020B0609020204030204" pitchFamily="49" charset="0"/>
              </a:rPr>
              <a:t>struct</a:t>
            </a:r>
            <a:r>
              <a:rPr lang="en-IN" sz="1600" b="1" dirty="0">
                <a:solidFill>
                  <a:srgbClr val="D4D4D4"/>
                </a:solidFill>
                <a:latin typeface="Consolas" panose="020B0609020204030204" pitchFamily="49" charset="0"/>
                <a:cs typeface="Consolas" panose="020B0609020204030204" pitchFamily="49" charset="0"/>
              </a:rPr>
              <a:t> structure_name1</a:t>
            </a:r>
          </a:p>
          <a:p>
            <a:r>
              <a:rPr lang="en-IN" sz="1600" b="1" dirty="0">
                <a:solidFill>
                  <a:srgbClr val="D4D4D4"/>
                </a:solidFill>
                <a:latin typeface="Consolas" panose="020B0609020204030204" pitchFamily="49" charset="0"/>
                <a:cs typeface="Consolas" panose="020B0609020204030204" pitchFamily="49" charset="0"/>
              </a:rPr>
              <a:t>{</a:t>
            </a:r>
          </a:p>
          <a:p>
            <a:pPr lvl="1"/>
            <a:r>
              <a:rPr lang="en-IN" sz="1600" b="1" dirty="0">
                <a:solidFill>
                  <a:srgbClr val="D4D4D4"/>
                </a:solidFill>
                <a:latin typeface="Consolas" panose="020B0609020204030204" pitchFamily="49" charset="0"/>
                <a:cs typeface="Consolas" panose="020B0609020204030204" pitchFamily="49" charset="0"/>
              </a:rPr>
              <a:t>member1_declaration;</a:t>
            </a:r>
          </a:p>
          <a:p>
            <a:pPr lvl="1"/>
            <a:r>
              <a:rPr lang="en-IN" sz="1600" b="1" dirty="0">
                <a:solidFill>
                  <a:srgbClr val="D4D4D4"/>
                </a:solidFill>
                <a:latin typeface="Consolas" panose="020B0609020204030204" pitchFamily="49" charset="0"/>
                <a:cs typeface="Consolas" panose="020B0609020204030204" pitchFamily="49" charset="0"/>
              </a:rPr>
              <a:t>member2_declaration;</a:t>
            </a:r>
          </a:p>
          <a:p>
            <a:pPr lvl="1"/>
            <a:r>
              <a:rPr lang="en-IN" sz="1600" b="1" dirty="0">
                <a:solidFill>
                  <a:srgbClr val="D4D4D4"/>
                </a:solidFill>
                <a:latin typeface="Consolas" panose="020B0609020204030204" pitchFamily="49" charset="0"/>
                <a:cs typeface="Consolas" panose="020B0609020204030204" pitchFamily="49" charset="0"/>
              </a:rPr>
              <a:t>...</a:t>
            </a:r>
          </a:p>
          <a:p>
            <a:pPr lvl="1"/>
            <a:r>
              <a:rPr lang="en-IN" sz="1600" b="1" dirty="0" err="1">
                <a:solidFill>
                  <a:srgbClr val="D4D4D4"/>
                </a:solidFill>
                <a:latin typeface="Consolas" panose="020B0609020204030204" pitchFamily="49" charset="0"/>
                <a:cs typeface="Consolas" panose="020B0609020204030204" pitchFamily="49" charset="0"/>
              </a:rPr>
              <a:t>memberN_declaration</a:t>
            </a:r>
            <a:r>
              <a:rPr lang="en-IN" sz="1600" b="1" dirty="0">
                <a:solidFill>
                  <a:srgbClr val="D4D4D4"/>
                </a:solidFill>
                <a:latin typeface="Consolas" panose="020B0609020204030204" pitchFamily="49" charset="0"/>
                <a:cs typeface="Consolas" panose="020B0609020204030204" pitchFamily="49" charset="0"/>
              </a:rPr>
              <a:t>;</a:t>
            </a:r>
          </a:p>
          <a:p>
            <a:r>
              <a:rPr lang="en-IN" sz="1600" b="1" dirty="0" smtClean="0">
                <a:solidFill>
                  <a:srgbClr val="D4D4D4"/>
                </a:solidFill>
                <a:latin typeface="Consolas" panose="020B0609020204030204" pitchFamily="49" charset="0"/>
                <a:cs typeface="Consolas" panose="020B0609020204030204" pitchFamily="49" charset="0"/>
              </a:rPr>
              <a:t>};</a:t>
            </a:r>
            <a:r>
              <a:rPr lang="en-IN" sz="1600" b="1" dirty="0">
                <a:solidFill>
                  <a:srgbClr val="D4D4D4"/>
                </a:solidFill>
                <a:latin typeface="Consolas" panose="020B0609020204030204" pitchFamily="49" charset="0"/>
                <a:cs typeface="Consolas" panose="020B0609020204030204" pitchFamily="49" charset="0"/>
              </a:rPr>
              <a:t/>
            </a:r>
            <a:br>
              <a:rPr lang="en-IN" sz="1600" b="1" dirty="0">
                <a:solidFill>
                  <a:srgbClr val="D4D4D4"/>
                </a:solidFill>
                <a:latin typeface="Consolas" panose="020B0609020204030204" pitchFamily="49" charset="0"/>
                <a:cs typeface="Consolas" panose="020B0609020204030204" pitchFamily="49" charset="0"/>
              </a:rPr>
            </a:br>
            <a:r>
              <a:rPr lang="en-IN" sz="1600" b="1" dirty="0">
                <a:solidFill>
                  <a:srgbClr val="569CD6"/>
                </a:solidFill>
                <a:latin typeface="Consolas" panose="020B0609020204030204" pitchFamily="49" charset="0"/>
                <a:cs typeface="Consolas" panose="020B0609020204030204" pitchFamily="49" charset="0"/>
              </a:rPr>
              <a:t>struct</a:t>
            </a:r>
            <a:r>
              <a:rPr lang="en-IN" sz="1600" b="1" dirty="0">
                <a:solidFill>
                  <a:srgbClr val="D4D4D4"/>
                </a:solidFill>
                <a:latin typeface="Consolas" panose="020B0609020204030204" pitchFamily="49" charset="0"/>
                <a:cs typeface="Consolas" panose="020B0609020204030204" pitchFamily="49" charset="0"/>
              </a:rPr>
              <a:t> structure_name2</a:t>
            </a:r>
          </a:p>
          <a:p>
            <a:r>
              <a:rPr lang="en-IN" sz="1600" b="1" dirty="0">
                <a:solidFill>
                  <a:srgbClr val="D4D4D4"/>
                </a:solidFill>
                <a:latin typeface="Consolas" panose="020B0609020204030204" pitchFamily="49" charset="0"/>
                <a:cs typeface="Consolas" panose="020B0609020204030204" pitchFamily="49" charset="0"/>
              </a:rPr>
              <a:t>{</a:t>
            </a:r>
          </a:p>
          <a:p>
            <a:pPr lvl="1"/>
            <a:r>
              <a:rPr lang="en-IN" sz="1600" b="1" dirty="0">
                <a:solidFill>
                  <a:srgbClr val="D4D4D4"/>
                </a:solidFill>
                <a:latin typeface="Consolas" panose="020B0609020204030204" pitchFamily="49" charset="0"/>
                <a:cs typeface="Consolas" panose="020B0609020204030204" pitchFamily="49" charset="0"/>
              </a:rPr>
              <a:t>member1_declaration;</a:t>
            </a:r>
          </a:p>
          <a:p>
            <a:pPr lvl="1"/>
            <a:r>
              <a:rPr lang="en-IN" sz="1600" b="1" dirty="0">
                <a:solidFill>
                  <a:srgbClr val="D4D4D4"/>
                </a:solidFill>
                <a:latin typeface="Consolas" panose="020B0609020204030204" pitchFamily="49" charset="0"/>
                <a:cs typeface="Consolas" panose="020B0609020204030204" pitchFamily="49" charset="0"/>
              </a:rPr>
              <a:t>member2_declaration;</a:t>
            </a:r>
          </a:p>
          <a:p>
            <a:pPr lvl="1"/>
            <a:r>
              <a:rPr lang="en-IN" sz="1600" b="1" dirty="0">
                <a:solidFill>
                  <a:srgbClr val="D4D4D4"/>
                </a:solidFill>
                <a:latin typeface="Consolas" panose="020B0609020204030204" pitchFamily="49" charset="0"/>
                <a:cs typeface="Consolas" panose="020B0609020204030204" pitchFamily="49" charset="0"/>
              </a:rPr>
              <a:t>...</a:t>
            </a:r>
          </a:p>
          <a:p>
            <a:pPr lvl="1"/>
            <a:r>
              <a:rPr lang="en-IN" sz="1600" b="1" dirty="0">
                <a:solidFill>
                  <a:srgbClr val="569CD6"/>
                </a:solidFill>
                <a:latin typeface="Consolas" panose="020B0609020204030204" pitchFamily="49" charset="0"/>
                <a:cs typeface="Consolas" panose="020B0609020204030204" pitchFamily="49" charset="0"/>
              </a:rPr>
              <a:t>struct</a:t>
            </a:r>
            <a:r>
              <a:rPr lang="en-IN" sz="1600" b="1" dirty="0">
                <a:solidFill>
                  <a:srgbClr val="D4D4D4"/>
                </a:solidFill>
                <a:latin typeface="Consolas" panose="020B0609020204030204" pitchFamily="49" charset="0"/>
                <a:cs typeface="Consolas" panose="020B0609020204030204" pitchFamily="49" charset="0"/>
              </a:rPr>
              <a:t> structure1 </a:t>
            </a:r>
            <a:r>
              <a:rPr lang="en-IN" sz="1600" b="1" dirty="0" err="1">
                <a:solidFill>
                  <a:srgbClr val="D4D4D4"/>
                </a:solidFill>
                <a:latin typeface="Consolas" panose="020B0609020204030204" pitchFamily="49" charset="0"/>
                <a:cs typeface="Consolas" panose="020B0609020204030204" pitchFamily="49" charset="0"/>
              </a:rPr>
              <a:t>obj</a:t>
            </a:r>
            <a:r>
              <a:rPr lang="en-IN" sz="1600" b="1" dirty="0">
                <a:solidFill>
                  <a:srgbClr val="D4D4D4"/>
                </a:solidFill>
                <a:latin typeface="Consolas" panose="020B0609020204030204" pitchFamily="49" charset="0"/>
                <a:cs typeface="Consolas" panose="020B0609020204030204" pitchFamily="49" charset="0"/>
              </a:rPr>
              <a:t>;</a:t>
            </a:r>
          </a:p>
          <a:p>
            <a:r>
              <a:rPr lang="en-IN" sz="1600" b="1" dirty="0">
                <a:solidFill>
                  <a:srgbClr val="D4D4D4"/>
                </a:solidFill>
                <a:latin typeface="Consolas" panose="020B0609020204030204" pitchFamily="49" charset="0"/>
                <a:cs typeface="Consolas" panose="020B0609020204030204" pitchFamily="49" charset="0"/>
              </a:rPr>
              <a:t>};</a:t>
            </a:r>
          </a:p>
        </p:txBody>
      </p:sp>
      <p:sp>
        <p:nvSpPr>
          <p:cNvPr id="6" name="Rectangle: Top Corners Rounded 6">
            <a:extLst>
              <a:ext uri="{FF2B5EF4-FFF2-40B4-BE49-F238E27FC236}">
                <a16:creationId xmlns:a16="http://schemas.microsoft.com/office/drawing/2014/main" xmlns="" id="{885E5B35-1AB5-DD46-890B-6BD0BC107E35}"/>
              </a:ext>
            </a:extLst>
          </p:cNvPr>
          <p:cNvSpPr/>
          <p:nvPr/>
        </p:nvSpPr>
        <p:spPr>
          <a:xfrm>
            <a:off x="597965" y="250044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Syntax</a:t>
            </a:r>
          </a:p>
        </p:txBody>
      </p:sp>
    </p:spTree>
    <p:extLst>
      <p:ext uri="{BB962C8B-B14F-4D97-AF65-F5344CB8AC3E}">
        <p14:creationId xmlns:p14="http://schemas.microsoft.com/office/powerpoint/2010/main" val="268906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solidFill>
              </a:rPr>
              <a:t>WAP to </a:t>
            </a:r>
            <a:r>
              <a:rPr lang="en-US" dirty="0">
                <a:solidFill>
                  <a:schemeClr val="tx1"/>
                </a:solidFill>
              </a:rPr>
              <a:t>read and display student information using nested of structure</a:t>
            </a:r>
            <a:r>
              <a:rPr lang="en-US" dirty="0" smtClean="0">
                <a:solidFill>
                  <a:schemeClr val="tx1"/>
                </a:solidFill>
              </a:rPr>
              <a:t>.</a:t>
            </a:r>
            <a:endParaRPr lang="en-US" dirty="0">
              <a:solidFill>
                <a:schemeClr val="tx1"/>
              </a:solidFill>
            </a:endParaRPr>
          </a:p>
        </p:txBody>
      </p:sp>
      <p:sp>
        <p:nvSpPr>
          <p:cNvPr id="4" name="Rectangle 3">
            <a:extLst>
              <a:ext uri="{FF2B5EF4-FFF2-40B4-BE49-F238E27FC236}">
                <a16:creationId xmlns:a16="http://schemas.microsoft.com/office/drawing/2014/main" xmlns="" id="{AE2BEDCC-4748-9F47-93AC-A39C8D23E6C0}"/>
              </a:ext>
            </a:extLst>
          </p:cNvPr>
          <p:cNvSpPr/>
          <p:nvPr/>
        </p:nvSpPr>
        <p:spPr>
          <a:xfrm>
            <a:off x="632628" y="807754"/>
            <a:ext cx="5749375" cy="5693866"/>
          </a:xfrm>
          <a:prstGeom prst="rect">
            <a:avLst/>
          </a:prstGeom>
          <a:solidFill>
            <a:schemeClr val="bg1">
              <a:lumMod val="95000"/>
            </a:schemeClr>
          </a:solidFill>
          <a:ln>
            <a:noFill/>
          </a:ln>
        </p:spPr>
        <p:txBody>
          <a:bodyPr wrap="square">
            <a:spAutoFit/>
          </a:bodyPr>
          <a:lstStyle/>
          <a:p>
            <a:r>
              <a:rPr lang="en-IN" sz="1400" b="1" dirty="0">
                <a:latin typeface="+mj-lt"/>
                <a:cs typeface="Consolas" panose="020B0609020204030204" pitchFamily="49" charset="0"/>
              </a:rPr>
              <a:t>#include&lt;</a:t>
            </a:r>
            <a:r>
              <a:rPr lang="en-IN" sz="1400" b="1" dirty="0" err="1">
                <a:latin typeface="+mj-lt"/>
                <a:cs typeface="Consolas" panose="020B0609020204030204" pitchFamily="49" charset="0"/>
              </a:rPr>
              <a:t>stdio.h</a:t>
            </a:r>
            <a:r>
              <a:rPr lang="en-IN" sz="1400" b="1" dirty="0">
                <a:latin typeface="+mj-lt"/>
                <a:cs typeface="Consolas" panose="020B0609020204030204" pitchFamily="49" charset="0"/>
              </a:rPr>
              <a:t>&gt; </a:t>
            </a:r>
          </a:p>
          <a:p>
            <a:r>
              <a:rPr lang="en-IN" sz="1400" b="1" dirty="0">
                <a:latin typeface="+mj-lt"/>
                <a:cs typeface="Consolas" panose="020B0609020204030204" pitchFamily="49" charset="0"/>
              </a:rPr>
              <a:t>struct Address</a:t>
            </a:r>
          </a:p>
          <a:p>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char </a:t>
            </a:r>
            <a:r>
              <a:rPr lang="en-IN" sz="1400" b="1" dirty="0" err="1">
                <a:latin typeface="+mj-lt"/>
                <a:cs typeface="Consolas" panose="020B0609020204030204" pitchFamily="49" charset="0"/>
              </a:rPr>
              <a:t>HouseNo</a:t>
            </a:r>
            <a:r>
              <a:rPr lang="en-IN" sz="1400" b="1" dirty="0">
                <a:latin typeface="+mj-lt"/>
                <a:cs typeface="Consolas" panose="020B0609020204030204" pitchFamily="49" charset="0"/>
              </a:rPr>
              <a:t>[25];</a:t>
            </a:r>
          </a:p>
          <a:p>
            <a:pPr lvl="1"/>
            <a:r>
              <a:rPr lang="en-IN" sz="1400" b="1" dirty="0">
                <a:latin typeface="+mj-lt"/>
                <a:cs typeface="Consolas" panose="020B0609020204030204" pitchFamily="49" charset="0"/>
              </a:rPr>
              <a:t>char City[25];</a:t>
            </a:r>
          </a:p>
          <a:p>
            <a:pPr lvl="1"/>
            <a:r>
              <a:rPr lang="en-IN" sz="1400" b="1" dirty="0">
                <a:latin typeface="+mj-lt"/>
                <a:cs typeface="Consolas" panose="020B0609020204030204" pitchFamily="49" charset="0"/>
              </a:rPr>
              <a:t>char </a:t>
            </a:r>
            <a:r>
              <a:rPr lang="en-IN" sz="1400" b="1" dirty="0" err="1">
                <a:latin typeface="+mj-lt"/>
                <a:cs typeface="Consolas" panose="020B0609020204030204" pitchFamily="49" charset="0"/>
              </a:rPr>
              <a:t>PinCode</a:t>
            </a:r>
            <a:r>
              <a:rPr lang="en-IN" sz="1400" b="1" dirty="0">
                <a:latin typeface="+mj-lt"/>
                <a:cs typeface="Consolas" panose="020B0609020204030204" pitchFamily="49" charset="0"/>
              </a:rPr>
              <a:t>[25];</a:t>
            </a:r>
          </a:p>
          <a:p>
            <a:r>
              <a:rPr lang="en-IN" sz="1400" b="1" dirty="0">
                <a:latin typeface="+mj-lt"/>
                <a:cs typeface="Consolas" panose="020B0609020204030204" pitchFamily="49" charset="0"/>
              </a:rPr>
              <a:t>};</a:t>
            </a:r>
            <a:br>
              <a:rPr lang="en-IN" sz="1400" b="1" dirty="0">
                <a:latin typeface="+mj-lt"/>
                <a:cs typeface="Consolas" panose="020B0609020204030204" pitchFamily="49" charset="0"/>
              </a:rPr>
            </a:br>
            <a:r>
              <a:rPr lang="en-IN" sz="1400" b="1" dirty="0">
                <a:latin typeface="+mj-lt"/>
                <a:cs typeface="Consolas" panose="020B0609020204030204" pitchFamily="49" charset="0"/>
              </a:rPr>
              <a:t>struct Student</a:t>
            </a:r>
          </a:p>
          <a:p>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char name[25];</a:t>
            </a:r>
          </a:p>
          <a:p>
            <a:pPr lvl="1"/>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roll;</a:t>
            </a:r>
          </a:p>
          <a:p>
            <a:pPr lvl="1"/>
            <a:r>
              <a:rPr lang="en-IN" sz="1400" b="1" dirty="0">
                <a:latin typeface="+mj-lt"/>
                <a:cs typeface="Consolas" panose="020B0609020204030204" pitchFamily="49" charset="0"/>
              </a:rPr>
              <a:t>float </a:t>
            </a:r>
            <a:r>
              <a:rPr lang="en-IN" sz="1400" b="1" dirty="0" err="1">
                <a:latin typeface="+mj-lt"/>
                <a:cs typeface="Consolas" panose="020B0609020204030204" pitchFamily="49" charset="0"/>
              </a:rPr>
              <a:t>cpi</a:t>
            </a:r>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struct Address Add;</a:t>
            </a:r>
          </a:p>
          <a:p>
            <a:r>
              <a:rPr lang="en-IN" sz="1400" b="1" dirty="0">
                <a:latin typeface="+mj-lt"/>
                <a:cs typeface="Consolas" panose="020B0609020204030204" pitchFamily="49" charset="0"/>
              </a:rPr>
              <a:t>};</a:t>
            </a:r>
            <a:br>
              <a:rPr lang="en-IN" sz="1400" b="1" dirty="0">
                <a:latin typeface="+mj-lt"/>
                <a:cs typeface="Consolas" panose="020B0609020204030204" pitchFamily="49" charset="0"/>
              </a:rPr>
            </a:br>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main()</a:t>
            </a:r>
          </a:p>
          <a:p>
            <a:r>
              <a:rPr lang="en-IN" sz="1400" b="1" dirty="0">
                <a:latin typeface="+mj-lt"/>
                <a:cs typeface="Consolas" panose="020B0609020204030204" pitchFamily="49" charset="0"/>
              </a:rPr>
              <a:t>{</a:t>
            </a:r>
          </a:p>
          <a:p>
            <a:pPr lvl="1"/>
            <a:r>
              <a:rPr lang="en-IN" sz="1400" b="1" dirty="0" err="1">
                <a:latin typeface="+mj-lt"/>
                <a:cs typeface="Consolas" panose="020B0609020204030204" pitchFamily="49" charset="0"/>
              </a:rPr>
              <a:t>int</a:t>
            </a:r>
            <a:r>
              <a:rPr lang="en-IN" sz="1400" b="1" dirty="0">
                <a:latin typeface="+mj-lt"/>
                <a:cs typeface="Consolas" panose="020B0609020204030204" pitchFamily="49" charset="0"/>
              </a:rPr>
              <a:t> </a:t>
            </a:r>
            <a:r>
              <a:rPr lang="en-IN" sz="1400" b="1" dirty="0" err="1">
                <a:latin typeface="+mj-lt"/>
                <a:cs typeface="Consolas" panose="020B0609020204030204" pitchFamily="49" charset="0"/>
              </a:rPr>
              <a:t>i</a:t>
            </a:r>
            <a:r>
              <a:rPr lang="en-IN" sz="1400" b="1" dirty="0">
                <a:latin typeface="+mj-lt"/>
                <a:cs typeface="Consolas" panose="020B0609020204030204" pitchFamily="49" charset="0"/>
              </a:rPr>
              <a:t>;</a:t>
            </a:r>
          </a:p>
          <a:p>
            <a:pPr lvl="1"/>
            <a:r>
              <a:rPr lang="en-IN" sz="1400" b="1" dirty="0">
                <a:latin typeface="+mj-lt"/>
                <a:cs typeface="Consolas" panose="020B0609020204030204" pitchFamily="49" charset="0"/>
              </a:rPr>
              <a:t>struct Student s; </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tEnter</a:t>
            </a:r>
            <a:r>
              <a:rPr lang="en-IN" sz="1400" b="1" dirty="0">
                <a:latin typeface="+mj-lt"/>
                <a:cs typeface="Consolas" panose="020B0609020204030204" pitchFamily="49" charset="0"/>
              </a:rPr>
              <a:t> Student Name :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("%s",</a:t>
            </a:r>
            <a:r>
              <a:rPr lang="en-IN" sz="1400" b="1" dirty="0" err="1">
                <a:latin typeface="+mj-lt"/>
                <a:cs typeface="Consolas" panose="020B0609020204030204" pitchFamily="49" charset="0"/>
              </a:rPr>
              <a:t>s.name</a:t>
            </a:r>
            <a:r>
              <a:rPr lang="en-IN" sz="1400" b="1" dirty="0">
                <a:latin typeface="+mj-lt"/>
                <a:cs typeface="Consolas" panose="020B0609020204030204" pitchFamily="49" charset="0"/>
              </a:rPr>
              <a:t>); </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tEnter</a:t>
            </a:r>
            <a:r>
              <a:rPr lang="en-IN" sz="1400" b="1" dirty="0">
                <a:latin typeface="+mj-lt"/>
                <a:cs typeface="Consolas" panose="020B0609020204030204" pitchFamily="49" charset="0"/>
              </a:rPr>
              <a:t> Student Roll Number :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("%d",&amp;</a:t>
            </a:r>
            <a:r>
              <a:rPr lang="en-IN" sz="1400" b="1" dirty="0" err="1">
                <a:latin typeface="+mj-lt"/>
                <a:cs typeface="Consolas" panose="020B0609020204030204" pitchFamily="49" charset="0"/>
              </a:rPr>
              <a:t>s.roll</a:t>
            </a:r>
            <a:r>
              <a:rPr lang="en-IN" sz="1400" b="1" dirty="0">
                <a:latin typeface="+mj-lt"/>
                <a:cs typeface="Consolas" panose="020B0609020204030204" pitchFamily="49" charset="0"/>
              </a:rPr>
              <a:t>); </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tEnter</a:t>
            </a:r>
            <a:r>
              <a:rPr lang="en-IN" sz="1400" b="1" dirty="0">
                <a:latin typeface="+mj-lt"/>
                <a:cs typeface="Consolas" panose="020B0609020204030204" pitchFamily="49" charset="0"/>
              </a:rPr>
              <a:t> Student CPI :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("%f",&amp;</a:t>
            </a:r>
            <a:r>
              <a:rPr lang="en-IN" sz="1400" b="1" dirty="0" err="1">
                <a:latin typeface="+mj-lt"/>
                <a:cs typeface="Consolas" panose="020B0609020204030204" pitchFamily="49" charset="0"/>
              </a:rPr>
              <a:t>s.cpi</a:t>
            </a:r>
            <a:r>
              <a:rPr lang="en-IN" sz="1400" b="1" dirty="0">
                <a:latin typeface="+mj-lt"/>
                <a:cs typeface="Consolas" panose="020B0609020204030204" pitchFamily="49" charset="0"/>
              </a:rPr>
              <a:t>); </a:t>
            </a:r>
          </a:p>
          <a:p>
            <a:pPr lvl="1"/>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tEnter</a:t>
            </a:r>
            <a:r>
              <a:rPr lang="en-IN" sz="1400" b="1" dirty="0">
                <a:latin typeface="+mj-lt"/>
                <a:cs typeface="Consolas" panose="020B0609020204030204" pitchFamily="49" charset="0"/>
              </a:rPr>
              <a:t> Student House No : ");</a:t>
            </a:r>
          </a:p>
          <a:p>
            <a:pPr lvl="1"/>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("%s",</a:t>
            </a:r>
            <a:r>
              <a:rPr lang="en-IN" sz="1400" b="1" dirty="0" err="1">
                <a:latin typeface="+mj-lt"/>
                <a:cs typeface="Consolas" panose="020B0609020204030204" pitchFamily="49" charset="0"/>
              </a:rPr>
              <a:t>s.Add.HouseNo</a:t>
            </a:r>
            <a:r>
              <a:rPr lang="en-IN" sz="1400" b="1" dirty="0">
                <a:latin typeface="+mj-lt"/>
                <a:cs typeface="Consolas" panose="020B0609020204030204" pitchFamily="49" charset="0"/>
              </a:rPr>
              <a:t>);</a:t>
            </a:r>
          </a:p>
        </p:txBody>
      </p:sp>
      <p:sp>
        <p:nvSpPr>
          <p:cNvPr id="5" name="Rectangle 4">
            <a:extLst>
              <a:ext uri="{FF2B5EF4-FFF2-40B4-BE49-F238E27FC236}">
                <a16:creationId xmlns:a16="http://schemas.microsoft.com/office/drawing/2014/main" xmlns="" id="{DF20D54D-17A4-E944-B3DF-8979FBBFE9C4}"/>
              </a:ext>
            </a:extLst>
          </p:cNvPr>
          <p:cNvSpPr/>
          <p:nvPr/>
        </p:nvSpPr>
        <p:spPr>
          <a:xfrm>
            <a:off x="132635" y="807754"/>
            <a:ext cx="499993" cy="5693866"/>
          </a:xfrm>
          <a:prstGeom prst="rect">
            <a:avLst/>
          </a:prstGeom>
          <a:solidFill>
            <a:schemeClr val="bg1">
              <a:lumMod val="85000"/>
            </a:schemeClr>
          </a:solidFill>
          <a:ln>
            <a:noFill/>
          </a:ln>
        </p:spPr>
        <p:txBody>
          <a:bodyPr wrap="square">
            <a:spAutoFit/>
          </a:bodyPr>
          <a:lstStyle/>
          <a:p>
            <a:pPr algn="r"/>
            <a:r>
              <a:rPr lang="en-US" sz="1400" b="1" dirty="0">
                <a:solidFill>
                  <a:schemeClr val="tx1">
                    <a:lumMod val="75000"/>
                    <a:lumOff val="25000"/>
                  </a:schemeClr>
                </a:solidFill>
                <a:latin typeface="+mj-lt"/>
              </a:rPr>
              <a:t>1</a:t>
            </a:r>
          </a:p>
          <a:p>
            <a:pPr algn="r"/>
            <a:r>
              <a:rPr lang="en-US" sz="1400" b="1" dirty="0">
                <a:solidFill>
                  <a:schemeClr val="tx1">
                    <a:lumMod val="75000"/>
                    <a:lumOff val="25000"/>
                  </a:schemeClr>
                </a:solidFill>
                <a:effectLst/>
                <a:latin typeface="+mj-lt"/>
              </a:rPr>
              <a:t>2</a:t>
            </a:r>
          </a:p>
          <a:p>
            <a:pPr algn="r"/>
            <a:r>
              <a:rPr lang="en-US" sz="1400" b="1" dirty="0">
                <a:solidFill>
                  <a:schemeClr val="tx1">
                    <a:lumMod val="75000"/>
                    <a:lumOff val="25000"/>
                  </a:schemeClr>
                </a:solidFill>
                <a:latin typeface="+mj-lt"/>
              </a:rPr>
              <a:t>3</a:t>
            </a:r>
          </a:p>
          <a:p>
            <a:pPr algn="r"/>
            <a:r>
              <a:rPr lang="en-US" sz="1400" b="1" dirty="0">
                <a:solidFill>
                  <a:schemeClr val="tx1">
                    <a:lumMod val="75000"/>
                    <a:lumOff val="25000"/>
                  </a:schemeClr>
                </a:solidFill>
                <a:effectLst/>
                <a:latin typeface="+mj-lt"/>
              </a:rPr>
              <a:t>4</a:t>
            </a:r>
          </a:p>
          <a:p>
            <a:pPr algn="r"/>
            <a:r>
              <a:rPr lang="en-US" sz="1400" b="1" dirty="0">
                <a:solidFill>
                  <a:schemeClr val="tx1">
                    <a:lumMod val="75000"/>
                    <a:lumOff val="25000"/>
                  </a:schemeClr>
                </a:solidFill>
                <a:latin typeface="+mj-lt"/>
              </a:rPr>
              <a:t>5</a:t>
            </a:r>
          </a:p>
          <a:p>
            <a:pPr algn="r"/>
            <a:r>
              <a:rPr lang="en-US" sz="1400" b="1" dirty="0">
                <a:solidFill>
                  <a:schemeClr val="tx1">
                    <a:lumMod val="75000"/>
                    <a:lumOff val="25000"/>
                  </a:schemeClr>
                </a:solidFill>
                <a:effectLst/>
                <a:latin typeface="+mj-lt"/>
              </a:rPr>
              <a:t>6</a:t>
            </a:r>
          </a:p>
          <a:p>
            <a:pPr algn="r"/>
            <a:r>
              <a:rPr lang="en-US" sz="1400" b="1" dirty="0">
                <a:solidFill>
                  <a:schemeClr val="tx1">
                    <a:lumMod val="75000"/>
                    <a:lumOff val="25000"/>
                  </a:schemeClr>
                </a:solidFill>
                <a:latin typeface="+mj-lt"/>
              </a:rPr>
              <a:t>7</a:t>
            </a:r>
          </a:p>
          <a:p>
            <a:pPr algn="r"/>
            <a:r>
              <a:rPr lang="en-US" sz="1400" b="1" dirty="0">
                <a:solidFill>
                  <a:schemeClr val="tx1">
                    <a:lumMod val="75000"/>
                    <a:lumOff val="25000"/>
                  </a:schemeClr>
                </a:solidFill>
                <a:effectLst/>
                <a:latin typeface="+mj-lt"/>
              </a:rPr>
              <a:t>8</a:t>
            </a:r>
          </a:p>
          <a:p>
            <a:pPr algn="r"/>
            <a:r>
              <a:rPr lang="en-US" sz="1400" b="1" dirty="0">
                <a:solidFill>
                  <a:schemeClr val="tx1">
                    <a:lumMod val="75000"/>
                    <a:lumOff val="25000"/>
                  </a:schemeClr>
                </a:solidFill>
                <a:latin typeface="+mj-lt"/>
              </a:rPr>
              <a:t>9</a:t>
            </a:r>
          </a:p>
          <a:p>
            <a:pPr algn="r"/>
            <a:r>
              <a:rPr lang="en-US" sz="1400" b="1" dirty="0">
                <a:solidFill>
                  <a:schemeClr val="tx1">
                    <a:lumMod val="75000"/>
                    <a:lumOff val="25000"/>
                  </a:schemeClr>
                </a:solidFill>
                <a:effectLst/>
                <a:latin typeface="+mj-lt"/>
              </a:rPr>
              <a:t>10</a:t>
            </a:r>
          </a:p>
          <a:p>
            <a:pPr algn="r"/>
            <a:r>
              <a:rPr lang="en-US" sz="1400" b="1" dirty="0">
                <a:solidFill>
                  <a:schemeClr val="tx1">
                    <a:lumMod val="75000"/>
                    <a:lumOff val="25000"/>
                  </a:schemeClr>
                </a:solidFill>
                <a:latin typeface="+mj-lt"/>
              </a:rPr>
              <a:t>11</a:t>
            </a:r>
          </a:p>
          <a:p>
            <a:pPr algn="r"/>
            <a:r>
              <a:rPr lang="en-US" sz="1400" b="1" dirty="0">
                <a:solidFill>
                  <a:schemeClr val="tx1">
                    <a:lumMod val="75000"/>
                    <a:lumOff val="25000"/>
                  </a:schemeClr>
                </a:solidFill>
                <a:effectLst/>
                <a:latin typeface="+mj-lt"/>
              </a:rPr>
              <a:t>12</a:t>
            </a:r>
          </a:p>
          <a:p>
            <a:pPr algn="r"/>
            <a:r>
              <a:rPr lang="en-US" sz="1400" b="1" dirty="0">
                <a:solidFill>
                  <a:schemeClr val="tx1">
                    <a:lumMod val="75000"/>
                    <a:lumOff val="25000"/>
                  </a:schemeClr>
                </a:solidFill>
                <a:latin typeface="+mj-lt"/>
              </a:rPr>
              <a:t>13</a:t>
            </a:r>
          </a:p>
          <a:p>
            <a:pPr algn="r"/>
            <a:r>
              <a:rPr lang="en-US" sz="1400" b="1" dirty="0">
                <a:solidFill>
                  <a:schemeClr val="tx1">
                    <a:lumMod val="75000"/>
                    <a:lumOff val="25000"/>
                  </a:schemeClr>
                </a:solidFill>
                <a:effectLst/>
                <a:latin typeface="+mj-lt"/>
              </a:rPr>
              <a:t>14</a:t>
            </a:r>
          </a:p>
          <a:p>
            <a:pPr algn="r"/>
            <a:r>
              <a:rPr lang="en-US" sz="1400" b="1" dirty="0">
                <a:solidFill>
                  <a:schemeClr val="tx1">
                    <a:lumMod val="75000"/>
                    <a:lumOff val="25000"/>
                  </a:schemeClr>
                </a:solidFill>
                <a:latin typeface="+mj-lt"/>
              </a:rPr>
              <a:t>15</a:t>
            </a:r>
          </a:p>
          <a:p>
            <a:pPr algn="r"/>
            <a:r>
              <a:rPr lang="en-US" sz="1400" b="1" dirty="0">
                <a:solidFill>
                  <a:schemeClr val="tx1">
                    <a:lumMod val="75000"/>
                    <a:lumOff val="25000"/>
                  </a:schemeClr>
                </a:solidFill>
                <a:effectLst/>
                <a:latin typeface="+mj-lt"/>
              </a:rPr>
              <a:t>16</a:t>
            </a:r>
          </a:p>
          <a:p>
            <a:pPr algn="r"/>
            <a:r>
              <a:rPr lang="en-US" sz="1400" b="1" dirty="0">
                <a:solidFill>
                  <a:schemeClr val="tx1">
                    <a:lumMod val="75000"/>
                    <a:lumOff val="25000"/>
                  </a:schemeClr>
                </a:solidFill>
                <a:latin typeface="+mj-lt"/>
              </a:rPr>
              <a:t>17</a:t>
            </a:r>
          </a:p>
          <a:p>
            <a:pPr algn="r"/>
            <a:r>
              <a:rPr lang="en-US" sz="1400" b="1" dirty="0">
                <a:solidFill>
                  <a:schemeClr val="tx1">
                    <a:lumMod val="75000"/>
                    <a:lumOff val="25000"/>
                  </a:schemeClr>
                </a:solidFill>
                <a:effectLst/>
                <a:latin typeface="+mj-lt"/>
              </a:rPr>
              <a:t>18</a:t>
            </a:r>
          </a:p>
          <a:p>
            <a:pPr algn="r"/>
            <a:r>
              <a:rPr lang="en-US" sz="1400" b="1" dirty="0">
                <a:solidFill>
                  <a:schemeClr val="tx1">
                    <a:lumMod val="75000"/>
                    <a:lumOff val="25000"/>
                  </a:schemeClr>
                </a:solidFill>
                <a:latin typeface="+mj-lt"/>
              </a:rPr>
              <a:t>19</a:t>
            </a:r>
          </a:p>
          <a:p>
            <a:pPr algn="r"/>
            <a:r>
              <a:rPr lang="en-US" sz="1400" b="1" dirty="0">
                <a:solidFill>
                  <a:schemeClr val="tx1">
                    <a:lumMod val="75000"/>
                    <a:lumOff val="25000"/>
                  </a:schemeClr>
                </a:solidFill>
                <a:effectLst/>
                <a:latin typeface="+mj-lt"/>
              </a:rPr>
              <a:t>20</a:t>
            </a:r>
          </a:p>
          <a:p>
            <a:pPr algn="r"/>
            <a:r>
              <a:rPr lang="en-US" sz="1400" b="1" dirty="0">
                <a:solidFill>
                  <a:schemeClr val="tx1">
                    <a:lumMod val="75000"/>
                    <a:lumOff val="25000"/>
                  </a:schemeClr>
                </a:solidFill>
                <a:latin typeface="+mj-lt"/>
              </a:rPr>
              <a:t>21</a:t>
            </a:r>
          </a:p>
          <a:p>
            <a:pPr algn="r"/>
            <a:r>
              <a:rPr lang="en-US" sz="1400" b="1" dirty="0">
                <a:solidFill>
                  <a:schemeClr val="tx1">
                    <a:lumMod val="75000"/>
                    <a:lumOff val="25000"/>
                  </a:schemeClr>
                </a:solidFill>
                <a:effectLst/>
                <a:latin typeface="+mj-lt"/>
              </a:rPr>
              <a:t>22</a:t>
            </a:r>
          </a:p>
          <a:p>
            <a:pPr algn="r"/>
            <a:r>
              <a:rPr lang="en-US" sz="1400" b="1" dirty="0">
                <a:solidFill>
                  <a:schemeClr val="tx1">
                    <a:lumMod val="75000"/>
                    <a:lumOff val="25000"/>
                  </a:schemeClr>
                </a:solidFill>
                <a:latin typeface="+mj-lt"/>
              </a:rPr>
              <a:t>23</a:t>
            </a:r>
          </a:p>
          <a:p>
            <a:pPr algn="r"/>
            <a:r>
              <a:rPr lang="en-US" sz="1400" b="1" dirty="0">
                <a:solidFill>
                  <a:schemeClr val="tx1">
                    <a:lumMod val="75000"/>
                    <a:lumOff val="25000"/>
                  </a:schemeClr>
                </a:solidFill>
                <a:effectLst/>
                <a:latin typeface="+mj-lt"/>
              </a:rPr>
              <a:t>24</a:t>
            </a:r>
          </a:p>
          <a:p>
            <a:pPr algn="r"/>
            <a:r>
              <a:rPr lang="en-US" sz="1400" b="1" dirty="0">
                <a:solidFill>
                  <a:schemeClr val="tx1">
                    <a:lumMod val="75000"/>
                    <a:lumOff val="25000"/>
                  </a:schemeClr>
                </a:solidFill>
                <a:latin typeface="+mj-lt"/>
              </a:rPr>
              <a:t>25</a:t>
            </a:r>
          </a:p>
          <a:p>
            <a:pPr algn="r"/>
            <a:r>
              <a:rPr lang="en-US" sz="1400" b="1" dirty="0">
                <a:solidFill>
                  <a:schemeClr val="tx1">
                    <a:lumMod val="75000"/>
                    <a:lumOff val="25000"/>
                  </a:schemeClr>
                </a:solidFill>
                <a:effectLst/>
                <a:latin typeface="+mj-lt"/>
              </a:rPr>
              <a:t>26</a:t>
            </a:r>
          </a:p>
        </p:txBody>
      </p:sp>
      <p:sp>
        <p:nvSpPr>
          <p:cNvPr id="6" name="Rectangle 5">
            <a:extLst>
              <a:ext uri="{FF2B5EF4-FFF2-40B4-BE49-F238E27FC236}">
                <a16:creationId xmlns:a16="http://schemas.microsoft.com/office/drawing/2014/main" xmlns="" id="{052D01D4-E19A-B74D-B424-8C4371BA0093}"/>
              </a:ext>
            </a:extLst>
          </p:cNvPr>
          <p:cNvSpPr/>
          <p:nvPr/>
        </p:nvSpPr>
        <p:spPr>
          <a:xfrm>
            <a:off x="6598853" y="4901182"/>
            <a:ext cx="4787017" cy="1600438"/>
          </a:xfrm>
          <a:prstGeom prst="rect">
            <a:avLst/>
          </a:prstGeom>
          <a:solidFill>
            <a:schemeClr val="tx1">
              <a:lumMod val="90000"/>
              <a:lumOff val="10000"/>
            </a:schemeClr>
          </a:solidFill>
          <a:ln>
            <a:noFill/>
          </a:ln>
        </p:spPr>
        <p:txBody>
          <a:bodyPr wrap="square">
            <a:spAutoFit/>
          </a:bodyPr>
          <a:lstStyle/>
          <a:p>
            <a:r>
              <a:rPr lang="en-US" sz="1400" dirty="0">
                <a:solidFill>
                  <a:schemeClr val="bg1"/>
                </a:solidFill>
                <a:latin typeface="Consolas" panose="020B0609020204030204" pitchFamily="49" charset="0"/>
              </a:rPr>
              <a:t>Details of Students</a:t>
            </a:r>
          </a:p>
          <a:p>
            <a:r>
              <a:rPr lang="en-US" sz="1400" dirty="0">
                <a:solidFill>
                  <a:schemeClr val="bg1"/>
                </a:solidFill>
                <a:latin typeface="Consolas" panose="020B0609020204030204" pitchFamily="49" charset="0"/>
              </a:rPr>
              <a:t>        Student Name : </a:t>
            </a:r>
            <a:r>
              <a:rPr lang="en-US" sz="1400" dirty="0" err="1">
                <a:solidFill>
                  <a:schemeClr val="bg1"/>
                </a:solidFill>
                <a:latin typeface="Consolas" panose="020B0609020204030204" pitchFamily="49" charset="0"/>
              </a:rPr>
              <a:t>aaa</a:t>
            </a:r>
            <a:endParaRPr lang="en-US" sz="1400" dirty="0">
              <a:solidFill>
                <a:schemeClr val="bg1"/>
              </a:solidFill>
              <a:latin typeface="Consolas" panose="020B0609020204030204" pitchFamily="49" charset="0"/>
            </a:endParaRPr>
          </a:p>
          <a:p>
            <a:r>
              <a:rPr lang="en-US" sz="1400" dirty="0">
                <a:solidFill>
                  <a:schemeClr val="bg1"/>
                </a:solidFill>
                <a:latin typeface="Consolas" panose="020B0609020204030204" pitchFamily="49" charset="0"/>
              </a:rPr>
              <a:t>        Student Roll Number : 111</a:t>
            </a:r>
          </a:p>
          <a:p>
            <a:r>
              <a:rPr lang="en-US" sz="1400" dirty="0">
                <a:solidFill>
                  <a:schemeClr val="bg1"/>
                </a:solidFill>
                <a:latin typeface="Consolas" panose="020B0609020204030204" pitchFamily="49" charset="0"/>
              </a:rPr>
              <a:t>        Student CPI : 7.890000</a:t>
            </a:r>
          </a:p>
          <a:p>
            <a:r>
              <a:rPr lang="en-US" sz="1400" dirty="0">
                <a:solidFill>
                  <a:schemeClr val="bg1"/>
                </a:solidFill>
                <a:latin typeface="Consolas" panose="020B0609020204030204" pitchFamily="49" charset="0"/>
              </a:rPr>
              <a:t>        Student House No : 39</a:t>
            </a:r>
          </a:p>
          <a:p>
            <a:r>
              <a:rPr lang="en-US" sz="1400" dirty="0">
                <a:solidFill>
                  <a:schemeClr val="bg1"/>
                </a:solidFill>
                <a:latin typeface="Consolas" panose="020B0609020204030204" pitchFamily="49" charset="0"/>
              </a:rPr>
              <a:t>        Student City : </a:t>
            </a:r>
            <a:r>
              <a:rPr lang="en-US" sz="1400" dirty="0" err="1">
                <a:solidFill>
                  <a:schemeClr val="bg1"/>
                </a:solidFill>
                <a:latin typeface="Consolas" panose="020B0609020204030204" pitchFamily="49" charset="0"/>
              </a:rPr>
              <a:t>rajkot</a:t>
            </a:r>
            <a:endParaRPr lang="en-US" sz="1400" dirty="0">
              <a:solidFill>
                <a:schemeClr val="bg1"/>
              </a:solidFill>
              <a:latin typeface="Consolas" panose="020B0609020204030204" pitchFamily="49" charset="0"/>
            </a:endParaRPr>
          </a:p>
          <a:p>
            <a:r>
              <a:rPr lang="en-US" sz="1400" dirty="0">
                <a:solidFill>
                  <a:schemeClr val="bg1"/>
                </a:solidFill>
                <a:latin typeface="Consolas" panose="020B0609020204030204" pitchFamily="49" charset="0"/>
              </a:rPr>
              <a:t>        Student </a:t>
            </a:r>
            <a:r>
              <a:rPr lang="en-US" sz="1400" dirty="0" err="1">
                <a:solidFill>
                  <a:schemeClr val="bg1"/>
                </a:solidFill>
                <a:latin typeface="Consolas" panose="020B0609020204030204" pitchFamily="49" charset="0"/>
              </a:rPr>
              <a:t>Pincode</a:t>
            </a:r>
            <a:r>
              <a:rPr lang="en-US" sz="1400" dirty="0">
                <a:solidFill>
                  <a:schemeClr val="bg1"/>
                </a:solidFill>
                <a:latin typeface="Consolas" panose="020B0609020204030204" pitchFamily="49" charset="0"/>
              </a:rPr>
              <a:t> : 360001</a:t>
            </a:r>
          </a:p>
        </p:txBody>
      </p:sp>
      <p:sp>
        <p:nvSpPr>
          <p:cNvPr id="8" name="Rectangle: Top Corners Rounded 7">
            <a:extLst>
              <a:ext uri="{FF2B5EF4-FFF2-40B4-BE49-F238E27FC236}">
                <a16:creationId xmlns:a16="http://schemas.microsoft.com/office/drawing/2014/main" xmlns="" id="{C443A4A7-D431-9844-AC09-FF1262D00C37}"/>
              </a:ext>
            </a:extLst>
          </p:cNvPr>
          <p:cNvSpPr/>
          <p:nvPr/>
        </p:nvSpPr>
        <p:spPr>
          <a:xfrm>
            <a:off x="6598853" y="4574431"/>
            <a:ext cx="8779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Output</a:t>
            </a:r>
          </a:p>
        </p:txBody>
      </p:sp>
      <p:sp>
        <p:nvSpPr>
          <p:cNvPr id="9" name="Rectangle 8">
            <a:extLst>
              <a:ext uri="{FF2B5EF4-FFF2-40B4-BE49-F238E27FC236}">
                <a16:creationId xmlns:a16="http://schemas.microsoft.com/office/drawing/2014/main" xmlns="" id="{10D949D8-8DBF-2F48-A1D6-479A9E39F166}"/>
              </a:ext>
            </a:extLst>
          </p:cNvPr>
          <p:cNvSpPr/>
          <p:nvPr/>
        </p:nvSpPr>
        <p:spPr>
          <a:xfrm>
            <a:off x="7074243" y="807754"/>
            <a:ext cx="4368764" cy="2893100"/>
          </a:xfrm>
          <a:prstGeom prst="rect">
            <a:avLst/>
          </a:prstGeom>
          <a:solidFill>
            <a:schemeClr val="bg1">
              <a:lumMod val="95000"/>
            </a:schemeClr>
          </a:solidFill>
          <a:ln>
            <a:noFill/>
          </a:ln>
        </p:spPr>
        <p:txBody>
          <a:bodyPr wrap="square">
            <a:spAutoFit/>
          </a:bodyPr>
          <a:lstStyle/>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tEnter</a:t>
            </a:r>
            <a:r>
              <a:rPr lang="en-IN" sz="1400" b="1" dirty="0">
                <a:latin typeface="+mj-lt"/>
                <a:cs typeface="Consolas" panose="020B0609020204030204" pitchFamily="49" charset="0"/>
              </a:rPr>
              <a:t> Student City : ");</a:t>
            </a:r>
          </a:p>
          <a:p>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("%s",</a:t>
            </a:r>
            <a:r>
              <a:rPr lang="en-IN" sz="1400" b="1" dirty="0" err="1">
                <a:latin typeface="+mj-lt"/>
                <a:cs typeface="Consolas" panose="020B0609020204030204" pitchFamily="49" charset="0"/>
              </a:rPr>
              <a:t>s.Add.City</a:t>
            </a:r>
            <a:r>
              <a:rPr lang="en-IN" sz="1400" b="1" dirty="0">
                <a:latin typeface="+mj-lt"/>
                <a:cs typeface="Consolas" panose="020B0609020204030204" pitchFamily="49" charset="0"/>
              </a:rPr>
              <a:t>); </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tEnter</a:t>
            </a:r>
            <a:r>
              <a:rPr lang="en-IN" sz="1400" b="1" dirty="0">
                <a:latin typeface="+mj-lt"/>
                <a:cs typeface="Consolas" panose="020B0609020204030204" pitchFamily="49" charset="0"/>
              </a:rPr>
              <a:t> Student </a:t>
            </a:r>
            <a:r>
              <a:rPr lang="en-IN" sz="1400" b="1" dirty="0" err="1">
                <a:latin typeface="+mj-lt"/>
                <a:cs typeface="Consolas" panose="020B0609020204030204" pitchFamily="49" charset="0"/>
              </a:rPr>
              <a:t>Pincode</a:t>
            </a:r>
            <a:r>
              <a:rPr lang="en-IN" sz="1400" b="1" dirty="0">
                <a:latin typeface="+mj-lt"/>
                <a:cs typeface="Consolas" panose="020B0609020204030204" pitchFamily="49" charset="0"/>
              </a:rPr>
              <a:t> : ");</a:t>
            </a:r>
          </a:p>
          <a:p>
            <a:r>
              <a:rPr lang="en-IN" sz="1400" b="1" dirty="0" err="1">
                <a:latin typeface="+mj-lt"/>
                <a:cs typeface="Consolas" panose="020B0609020204030204" pitchFamily="49" charset="0"/>
              </a:rPr>
              <a:t>scanf</a:t>
            </a:r>
            <a:r>
              <a:rPr lang="en-IN" sz="1400" b="1" dirty="0">
                <a:latin typeface="+mj-lt"/>
                <a:cs typeface="Consolas" panose="020B0609020204030204" pitchFamily="49" charset="0"/>
              </a:rPr>
              <a:t>("%s",</a:t>
            </a:r>
            <a:r>
              <a:rPr lang="en-IN" sz="1400" b="1" dirty="0" err="1">
                <a:latin typeface="+mj-lt"/>
                <a:cs typeface="Consolas" panose="020B0609020204030204" pitchFamily="49" charset="0"/>
              </a:rPr>
              <a:t>s.Add.PinCode</a:t>
            </a:r>
            <a:r>
              <a:rPr lang="en-IN" sz="1400" b="1" dirty="0">
                <a:latin typeface="+mj-lt"/>
                <a:cs typeface="Consolas" panose="020B0609020204030204" pitchFamily="49" charset="0"/>
              </a:rPr>
              <a:t>); </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a:t>
            </a:r>
            <a:r>
              <a:rPr lang="en-IN" sz="1400" b="1" dirty="0" err="1">
                <a:latin typeface="+mj-lt"/>
                <a:cs typeface="Consolas" panose="020B0609020204030204" pitchFamily="49" charset="0"/>
              </a:rPr>
              <a:t>nDetails</a:t>
            </a:r>
            <a:r>
              <a:rPr lang="en-IN" sz="1400" b="1" dirty="0">
                <a:latin typeface="+mj-lt"/>
                <a:cs typeface="Consolas" panose="020B0609020204030204" pitchFamily="49" charset="0"/>
              </a:rPr>
              <a:t> of Students");</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tStudent</a:t>
            </a:r>
            <a:r>
              <a:rPr lang="en-IN" sz="1400" b="1" dirty="0">
                <a:latin typeface="+mj-lt"/>
                <a:cs typeface="Consolas" panose="020B0609020204030204" pitchFamily="49" charset="0"/>
              </a:rPr>
              <a:t> Name : %s",</a:t>
            </a:r>
            <a:r>
              <a:rPr lang="en-IN" sz="1400" b="1" dirty="0" err="1">
                <a:latin typeface="+mj-lt"/>
                <a:cs typeface="Consolas" panose="020B0609020204030204" pitchFamily="49" charset="0"/>
              </a:rPr>
              <a:t>s.name</a:t>
            </a:r>
            <a:r>
              <a:rPr lang="en-IN" sz="1400" b="1" dirty="0">
                <a:latin typeface="+mj-lt"/>
                <a:cs typeface="Consolas" panose="020B0609020204030204" pitchFamily="49" charset="0"/>
              </a:rPr>
              <a:t>);</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tStudent</a:t>
            </a:r>
            <a:r>
              <a:rPr lang="en-IN" sz="1400" b="1" dirty="0">
                <a:latin typeface="+mj-lt"/>
                <a:cs typeface="Consolas" panose="020B0609020204030204" pitchFamily="49" charset="0"/>
              </a:rPr>
              <a:t> Roll Number : %d",</a:t>
            </a:r>
            <a:r>
              <a:rPr lang="en-IN" sz="1400" b="1" dirty="0" err="1">
                <a:latin typeface="+mj-lt"/>
                <a:cs typeface="Consolas" panose="020B0609020204030204" pitchFamily="49" charset="0"/>
              </a:rPr>
              <a:t>s.roll</a:t>
            </a:r>
            <a:r>
              <a:rPr lang="en-IN" sz="1400" b="1" dirty="0">
                <a:latin typeface="+mj-lt"/>
                <a:cs typeface="Consolas" panose="020B0609020204030204" pitchFamily="49" charset="0"/>
              </a:rPr>
              <a:t>);</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tStudent</a:t>
            </a:r>
            <a:r>
              <a:rPr lang="en-IN" sz="1400" b="1" dirty="0">
                <a:latin typeface="+mj-lt"/>
                <a:cs typeface="Consolas" panose="020B0609020204030204" pitchFamily="49" charset="0"/>
              </a:rPr>
              <a:t> CPI : %f",</a:t>
            </a:r>
            <a:r>
              <a:rPr lang="en-IN" sz="1400" b="1" dirty="0" err="1">
                <a:latin typeface="+mj-lt"/>
                <a:cs typeface="Consolas" panose="020B0609020204030204" pitchFamily="49" charset="0"/>
              </a:rPr>
              <a:t>s.cpi</a:t>
            </a:r>
            <a:r>
              <a:rPr lang="en-IN" sz="1400" b="1" dirty="0">
                <a:latin typeface="+mj-lt"/>
                <a:cs typeface="Consolas" panose="020B0609020204030204" pitchFamily="49" charset="0"/>
              </a:rPr>
              <a:t>);</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tStudent</a:t>
            </a:r>
            <a:r>
              <a:rPr lang="en-IN" sz="1400" b="1" dirty="0">
                <a:latin typeface="+mj-lt"/>
                <a:cs typeface="Consolas" panose="020B0609020204030204" pitchFamily="49" charset="0"/>
              </a:rPr>
              <a:t> House No : %s",</a:t>
            </a:r>
            <a:r>
              <a:rPr lang="en-IN" sz="1400" b="1" dirty="0" err="1">
                <a:latin typeface="+mj-lt"/>
                <a:cs typeface="Consolas" panose="020B0609020204030204" pitchFamily="49" charset="0"/>
              </a:rPr>
              <a:t>s.Add.HouseNo</a:t>
            </a:r>
            <a:r>
              <a:rPr lang="en-IN" sz="1400" b="1" dirty="0">
                <a:latin typeface="+mj-lt"/>
                <a:cs typeface="Consolas" panose="020B0609020204030204" pitchFamily="49" charset="0"/>
              </a:rPr>
              <a:t>);</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tStudent</a:t>
            </a:r>
            <a:r>
              <a:rPr lang="en-IN" sz="1400" b="1" dirty="0">
                <a:latin typeface="+mj-lt"/>
                <a:cs typeface="Consolas" panose="020B0609020204030204" pitchFamily="49" charset="0"/>
              </a:rPr>
              <a:t> City : %s",</a:t>
            </a:r>
            <a:r>
              <a:rPr lang="en-IN" sz="1400" b="1" dirty="0" err="1">
                <a:latin typeface="+mj-lt"/>
                <a:cs typeface="Consolas" panose="020B0609020204030204" pitchFamily="49" charset="0"/>
              </a:rPr>
              <a:t>s.Add.City</a:t>
            </a:r>
            <a:r>
              <a:rPr lang="en-IN" sz="1400" b="1" dirty="0">
                <a:latin typeface="+mj-lt"/>
                <a:cs typeface="Consolas" panose="020B0609020204030204" pitchFamily="49" charset="0"/>
              </a:rPr>
              <a:t>);</a:t>
            </a:r>
          </a:p>
          <a:p>
            <a:r>
              <a:rPr lang="en-IN" sz="1400" b="1" dirty="0" err="1">
                <a:latin typeface="+mj-lt"/>
                <a:cs typeface="Consolas" panose="020B0609020204030204" pitchFamily="49" charset="0"/>
              </a:rPr>
              <a:t>printf</a:t>
            </a:r>
            <a:r>
              <a:rPr lang="en-IN" sz="1400" b="1" dirty="0">
                <a:latin typeface="+mj-lt"/>
                <a:cs typeface="Consolas" panose="020B0609020204030204" pitchFamily="49" charset="0"/>
              </a:rPr>
              <a:t>("\n\</a:t>
            </a:r>
            <a:r>
              <a:rPr lang="en-IN" sz="1400" b="1" dirty="0" err="1">
                <a:latin typeface="+mj-lt"/>
                <a:cs typeface="Consolas" panose="020B0609020204030204" pitchFamily="49" charset="0"/>
              </a:rPr>
              <a:t>tStudent</a:t>
            </a:r>
            <a:r>
              <a:rPr lang="en-IN" sz="1400" b="1" dirty="0">
                <a:latin typeface="+mj-lt"/>
                <a:cs typeface="Consolas" panose="020B0609020204030204" pitchFamily="49" charset="0"/>
              </a:rPr>
              <a:t> </a:t>
            </a:r>
            <a:r>
              <a:rPr lang="en-IN" sz="1400" b="1" dirty="0" err="1">
                <a:latin typeface="+mj-lt"/>
                <a:cs typeface="Consolas" panose="020B0609020204030204" pitchFamily="49" charset="0"/>
              </a:rPr>
              <a:t>Pincode</a:t>
            </a:r>
            <a:r>
              <a:rPr lang="en-IN" sz="1400" b="1" dirty="0">
                <a:latin typeface="+mj-lt"/>
                <a:cs typeface="Consolas" panose="020B0609020204030204" pitchFamily="49" charset="0"/>
              </a:rPr>
              <a:t> : %s",</a:t>
            </a:r>
            <a:r>
              <a:rPr lang="en-IN" sz="1400" b="1" dirty="0" err="1">
                <a:latin typeface="+mj-lt"/>
                <a:cs typeface="Consolas" panose="020B0609020204030204" pitchFamily="49" charset="0"/>
              </a:rPr>
              <a:t>s.Add.PinCode</a:t>
            </a:r>
            <a:r>
              <a:rPr lang="en-IN" sz="1400" b="1" dirty="0">
                <a:latin typeface="+mj-lt"/>
                <a:cs typeface="Consolas" panose="020B0609020204030204" pitchFamily="49" charset="0"/>
              </a:rPr>
              <a:t>);</a:t>
            </a:r>
          </a:p>
          <a:p>
            <a:r>
              <a:rPr lang="en-IN" sz="1400" b="1" dirty="0">
                <a:latin typeface="+mj-lt"/>
                <a:cs typeface="Consolas" panose="020B0609020204030204" pitchFamily="49" charset="0"/>
              </a:rPr>
              <a:t>return 0;</a:t>
            </a:r>
          </a:p>
          <a:p>
            <a:r>
              <a:rPr lang="en-IN" sz="1400" b="1" dirty="0">
                <a:latin typeface="+mj-lt"/>
                <a:cs typeface="Consolas" panose="020B0609020204030204" pitchFamily="49" charset="0"/>
              </a:rPr>
              <a:t>}</a:t>
            </a:r>
          </a:p>
        </p:txBody>
      </p:sp>
      <p:sp>
        <p:nvSpPr>
          <p:cNvPr id="10" name="Rectangle 9">
            <a:extLst>
              <a:ext uri="{FF2B5EF4-FFF2-40B4-BE49-F238E27FC236}">
                <a16:creationId xmlns:a16="http://schemas.microsoft.com/office/drawing/2014/main" xmlns="" id="{D284D441-EC60-EE4B-822B-41C0A4AD24DC}"/>
              </a:ext>
            </a:extLst>
          </p:cNvPr>
          <p:cNvSpPr/>
          <p:nvPr/>
        </p:nvSpPr>
        <p:spPr>
          <a:xfrm>
            <a:off x="6598853" y="807754"/>
            <a:ext cx="499993" cy="3754874"/>
          </a:xfrm>
          <a:prstGeom prst="rect">
            <a:avLst/>
          </a:prstGeom>
          <a:solidFill>
            <a:schemeClr val="bg1">
              <a:lumMod val="85000"/>
            </a:schemeClr>
          </a:solidFill>
          <a:ln>
            <a:noFill/>
          </a:ln>
        </p:spPr>
        <p:txBody>
          <a:bodyPr wrap="square">
            <a:spAutoFit/>
          </a:bodyPr>
          <a:lstStyle/>
          <a:p>
            <a:pPr algn="r"/>
            <a:r>
              <a:rPr lang="en-US" sz="1400" b="1" dirty="0">
                <a:solidFill>
                  <a:schemeClr val="tx1">
                    <a:lumMod val="75000"/>
                    <a:lumOff val="25000"/>
                  </a:schemeClr>
                </a:solidFill>
                <a:latin typeface="+mj-lt"/>
              </a:rPr>
              <a:t>27</a:t>
            </a:r>
          </a:p>
          <a:p>
            <a:pPr algn="r"/>
            <a:r>
              <a:rPr lang="en-US" sz="1400" b="1" dirty="0">
                <a:solidFill>
                  <a:schemeClr val="tx1">
                    <a:lumMod val="75000"/>
                    <a:lumOff val="25000"/>
                  </a:schemeClr>
                </a:solidFill>
                <a:latin typeface="+mj-lt"/>
              </a:rPr>
              <a:t>28</a:t>
            </a:r>
          </a:p>
          <a:p>
            <a:pPr algn="r"/>
            <a:r>
              <a:rPr lang="en-US" sz="1400" b="1" dirty="0">
                <a:solidFill>
                  <a:schemeClr val="tx1">
                    <a:lumMod val="75000"/>
                    <a:lumOff val="25000"/>
                  </a:schemeClr>
                </a:solidFill>
                <a:latin typeface="+mj-lt"/>
              </a:rPr>
              <a:t>29</a:t>
            </a:r>
          </a:p>
          <a:p>
            <a:pPr algn="r"/>
            <a:r>
              <a:rPr lang="en-US" sz="1400" b="1" dirty="0">
                <a:solidFill>
                  <a:schemeClr val="tx1">
                    <a:lumMod val="75000"/>
                    <a:lumOff val="25000"/>
                  </a:schemeClr>
                </a:solidFill>
                <a:latin typeface="+mj-lt"/>
              </a:rPr>
              <a:t>30</a:t>
            </a:r>
          </a:p>
          <a:p>
            <a:pPr algn="r"/>
            <a:r>
              <a:rPr lang="en-US" sz="1400" b="1" dirty="0">
                <a:solidFill>
                  <a:schemeClr val="tx1">
                    <a:lumMod val="75000"/>
                    <a:lumOff val="25000"/>
                  </a:schemeClr>
                </a:solidFill>
                <a:latin typeface="+mj-lt"/>
              </a:rPr>
              <a:t>31</a:t>
            </a:r>
          </a:p>
          <a:p>
            <a:pPr algn="r"/>
            <a:r>
              <a:rPr lang="en-US" sz="1400" b="1" dirty="0">
                <a:solidFill>
                  <a:schemeClr val="tx1">
                    <a:lumMod val="75000"/>
                    <a:lumOff val="25000"/>
                  </a:schemeClr>
                </a:solidFill>
                <a:latin typeface="+mj-lt"/>
              </a:rPr>
              <a:t>32</a:t>
            </a:r>
          </a:p>
          <a:p>
            <a:pPr algn="r"/>
            <a:r>
              <a:rPr lang="en-US" sz="1400" b="1" dirty="0">
                <a:solidFill>
                  <a:schemeClr val="tx1">
                    <a:lumMod val="75000"/>
                    <a:lumOff val="25000"/>
                  </a:schemeClr>
                </a:solidFill>
                <a:latin typeface="+mj-lt"/>
              </a:rPr>
              <a:t>33</a:t>
            </a:r>
          </a:p>
          <a:p>
            <a:pPr algn="r"/>
            <a:r>
              <a:rPr lang="en-US" sz="1400" b="1" dirty="0">
                <a:solidFill>
                  <a:schemeClr val="tx1">
                    <a:lumMod val="75000"/>
                    <a:lumOff val="25000"/>
                  </a:schemeClr>
                </a:solidFill>
                <a:latin typeface="+mj-lt"/>
              </a:rPr>
              <a:t>34</a:t>
            </a:r>
          </a:p>
          <a:p>
            <a:pPr algn="r"/>
            <a:r>
              <a:rPr lang="en-US" sz="1400" b="1" dirty="0">
                <a:solidFill>
                  <a:schemeClr val="tx1">
                    <a:lumMod val="75000"/>
                    <a:lumOff val="25000"/>
                  </a:schemeClr>
                </a:solidFill>
                <a:latin typeface="+mj-lt"/>
              </a:rPr>
              <a:t>35</a:t>
            </a:r>
          </a:p>
          <a:p>
            <a:pPr algn="r"/>
            <a:r>
              <a:rPr lang="en-US" sz="1400" b="1" dirty="0">
                <a:solidFill>
                  <a:schemeClr val="tx1">
                    <a:lumMod val="75000"/>
                    <a:lumOff val="25000"/>
                  </a:schemeClr>
                </a:solidFill>
                <a:latin typeface="+mj-lt"/>
              </a:rPr>
              <a:t>36</a:t>
            </a:r>
          </a:p>
          <a:p>
            <a:pPr algn="r"/>
            <a:r>
              <a:rPr lang="en-US" sz="1400" b="1" dirty="0">
                <a:solidFill>
                  <a:schemeClr val="tx1">
                    <a:lumMod val="75000"/>
                    <a:lumOff val="25000"/>
                  </a:schemeClr>
                </a:solidFill>
                <a:latin typeface="+mj-lt"/>
              </a:rPr>
              <a:t>37</a:t>
            </a:r>
          </a:p>
          <a:p>
            <a:pPr algn="r"/>
            <a:r>
              <a:rPr lang="en-US" sz="1400" b="1" dirty="0">
                <a:solidFill>
                  <a:schemeClr val="tx1">
                    <a:lumMod val="75000"/>
                    <a:lumOff val="25000"/>
                  </a:schemeClr>
                </a:solidFill>
                <a:latin typeface="+mj-lt"/>
              </a:rPr>
              <a:t>38</a:t>
            </a:r>
          </a:p>
          <a:p>
            <a:pPr algn="r"/>
            <a:r>
              <a:rPr lang="en-US" sz="1400" b="1" dirty="0">
                <a:solidFill>
                  <a:schemeClr val="tx1">
                    <a:lumMod val="75000"/>
                    <a:lumOff val="25000"/>
                  </a:schemeClr>
                </a:solidFill>
                <a:latin typeface="+mj-lt"/>
              </a:rPr>
              <a:t>39</a:t>
            </a:r>
          </a:p>
          <a:p>
            <a:pPr algn="r"/>
            <a:r>
              <a:rPr lang="en-US" sz="1400" b="1" dirty="0">
                <a:solidFill>
                  <a:schemeClr val="tx1">
                    <a:lumMod val="75000"/>
                    <a:lumOff val="25000"/>
                  </a:schemeClr>
                </a:solidFill>
                <a:latin typeface="+mj-lt"/>
              </a:rPr>
              <a:t>40</a:t>
            </a:r>
          </a:p>
          <a:p>
            <a:pPr algn="r"/>
            <a:r>
              <a:rPr lang="en-US" sz="1400" b="1" dirty="0">
                <a:solidFill>
                  <a:schemeClr val="tx1">
                    <a:lumMod val="75000"/>
                    <a:lumOff val="25000"/>
                  </a:schemeClr>
                </a:solidFill>
                <a:latin typeface="+mj-lt"/>
              </a:rPr>
              <a:t>41</a:t>
            </a:r>
          </a:p>
          <a:p>
            <a:pPr algn="r"/>
            <a:r>
              <a:rPr lang="en-US" sz="1400" b="1" dirty="0">
                <a:solidFill>
                  <a:schemeClr val="tx1">
                    <a:lumMod val="75000"/>
                    <a:lumOff val="25000"/>
                  </a:schemeClr>
                </a:solidFill>
                <a:latin typeface="+mj-lt"/>
              </a:rPr>
              <a:t>42</a:t>
            </a:r>
          </a:p>
          <a:p>
            <a:pPr algn="r"/>
            <a:r>
              <a:rPr lang="en-US" sz="1400" b="1" dirty="0">
                <a:solidFill>
                  <a:schemeClr val="tx1">
                    <a:lumMod val="75000"/>
                    <a:lumOff val="25000"/>
                  </a:schemeClr>
                </a:solidFill>
                <a:latin typeface="+mj-lt"/>
              </a:rPr>
              <a:t>43</a:t>
            </a:r>
          </a:p>
        </p:txBody>
      </p:sp>
    </p:spTree>
    <p:extLst>
      <p:ext uri="{BB962C8B-B14F-4D97-AF65-F5344CB8AC3E}">
        <p14:creationId xmlns:p14="http://schemas.microsoft.com/office/powerpoint/2010/main" val="143393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9">
                                            <p:bg/>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8"/>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6">
                                            <p:bg/>
                                          </p:spTgt>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build="p" animBg="1"/>
      <p:bldP spid="8" grpId="0" animBg="1"/>
      <p:bldP spid="9" grpId="0" build="p"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Programs</a:t>
            </a:r>
          </a:p>
        </p:txBody>
      </p:sp>
      <p:sp>
        <p:nvSpPr>
          <p:cNvPr id="3" name="Content Placeholder 2"/>
          <p:cNvSpPr>
            <a:spLocks noGrp="1"/>
          </p:cNvSpPr>
          <p:nvPr>
            <p:ph idx="1"/>
          </p:nvPr>
        </p:nvSpPr>
        <p:spPr/>
        <p:txBody>
          <a:bodyPr/>
          <a:lstStyle/>
          <a:p>
            <a:pPr marL="457200" indent="-457200">
              <a:buFont typeface="+mj-lt"/>
              <a:buAutoNum type="arabicPeriod"/>
            </a:pPr>
            <a:r>
              <a:rPr lang="en-US" sz="1800" dirty="0"/>
              <a:t>Define a structure data type called time_struct containing three member’s integer hours, minutes, second. Develop a program that would assign values to individual member and display the time in following format : HH:MM:SS</a:t>
            </a:r>
          </a:p>
          <a:p>
            <a:pPr marL="457200" indent="-457200">
              <a:buFont typeface="+mj-lt"/>
              <a:buAutoNum type="arabicPeriod"/>
            </a:pPr>
            <a:r>
              <a:rPr lang="en-US" sz="1800" dirty="0"/>
              <a:t>WAP to create structure of book with book title, author name, publication, and price. Read data of n books and display them.</a:t>
            </a:r>
          </a:p>
          <a:p>
            <a:pPr marL="457200" indent="-457200">
              <a:buFont typeface="+mj-lt"/>
              <a:buAutoNum type="arabicPeriod"/>
            </a:pPr>
            <a:r>
              <a:rPr lang="en-US" sz="1800" dirty="0"/>
              <a:t>Define a structure Person that would contain person name, date of joining, and salary using this structure to read this information of 5 people and print the same on screen.</a:t>
            </a:r>
          </a:p>
          <a:p>
            <a:pPr marL="457200" indent="-457200">
              <a:buFont typeface="+mj-lt"/>
              <a:buAutoNum type="arabicPeriod"/>
            </a:pPr>
            <a:r>
              <a:rPr lang="en-US" sz="1800" dirty="0"/>
              <a:t>Define a structure time_struct containing three member’s integer hour, integer minute and integer second. WAP that would assign values to the individual number and display the time in the following format: 16: 40: 51.</a:t>
            </a:r>
          </a:p>
          <a:p>
            <a:pPr marL="457200" indent="-457200">
              <a:buFont typeface="+mj-lt"/>
              <a:buAutoNum type="arabicPeriod"/>
            </a:pPr>
            <a:r>
              <a:rPr lang="en-US" sz="1800" dirty="0"/>
              <a:t>Define a structure cricket that will describe the following information:</a:t>
            </a:r>
          </a:p>
          <a:p>
            <a:pPr marL="877887" lvl="2" indent="0">
              <a:buNone/>
            </a:pPr>
            <a:r>
              <a:rPr lang="en-US" dirty="0"/>
              <a:t>Player name</a:t>
            </a:r>
          </a:p>
          <a:p>
            <a:pPr marL="877887" lvl="2" indent="0">
              <a:buNone/>
            </a:pPr>
            <a:r>
              <a:rPr lang="en-US" dirty="0"/>
              <a:t>Team name</a:t>
            </a:r>
          </a:p>
          <a:p>
            <a:pPr marL="877887" lvl="2" indent="0">
              <a:buNone/>
            </a:pPr>
            <a:r>
              <a:rPr lang="en-US" dirty="0"/>
              <a:t>Batting average</a:t>
            </a:r>
          </a:p>
          <a:p>
            <a:pPr marL="457200" indent="-457200">
              <a:buFont typeface="+mj-lt"/>
              <a:buAutoNum type="arabicPeriod"/>
            </a:pPr>
            <a:r>
              <a:rPr lang="en-US" sz="1800" dirty="0"/>
              <a:t>Using cricket, declare an array player with 50 elements and WAP to read the information about all the 50 players and print team wise list containing names of players with their batting average.</a:t>
            </a:r>
          </a:p>
          <a:p>
            <a:pPr marL="457200" indent="-457200">
              <a:buFont typeface="+mj-lt"/>
              <a:buAutoNum type="arabicPeriod"/>
            </a:pPr>
            <a:r>
              <a:rPr lang="en-US" sz="1800" dirty="0"/>
              <a:t>Define a structure student_record to contain name, branch, and total marks obtained. WAP to read data for 10 students in a class and print them</a:t>
            </a:r>
            <a:r>
              <a:rPr lang="en-US" sz="1800" dirty="0" smtClean="0"/>
              <a:t>.</a:t>
            </a:r>
            <a:endParaRPr lang="en-US" sz="1800" dirty="0"/>
          </a:p>
        </p:txBody>
      </p:sp>
    </p:spTree>
    <p:extLst>
      <p:ext uri="{BB962C8B-B14F-4D97-AF65-F5344CB8AC3E}">
        <p14:creationId xmlns:p14="http://schemas.microsoft.com/office/powerpoint/2010/main" val="21689611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smtClean="0">
                <a:solidFill>
                  <a:schemeClr val="accent3"/>
                </a:solidFill>
              </a:rPr>
              <a:t>Union</a:t>
            </a:r>
            <a:endParaRPr lang="en-US" dirty="0">
              <a:solidFill>
                <a:schemeClr val="accent3"/>
              </a:solidFill>
            </a:endParaRP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5721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a:cs typeface="Consolas" panose="020B0609020204030204" pitchFamily="49" charset="0"/>
              </a:rPr>
              <a:t>Union</a:t>
            </a:r>
            <a:r>
              <a:rPr lang="en-US" dirty="0"/>
              <a:t>?</a:t>
            </a:r>
          </a:p>
        </p:txBody>
      </p:sp>
      <p:sp>
        <p:nvSpPr>
          <p:cNvPr id="3" name="Content Placeholder 2"/>
          <p:cNvSpPr>
            <a:spLocks noGrp="1"/>
          </p:cNvSpPr>
          <p:nvPr>
            <p:ph idx="1"/>
          </p:nvPr>
        </p:nvSpPr>
        <p:spPr/>
        <p:txBody>
          <a:bodyPr/>
          <a:lstStyle/>
          <a:p>
            <a:r>
              <a:rPr lang="en-US" dirty="0">
                <a:cs typeface="Consolas" panose="020B0609020204030204" pitchFamily="49" charset="0"/>
              </a:rPr>
              <a:t>Union</a:t>
            </a:r>
            <a:r>
              <a:rPr lang="en-US" dirty="0"/>
              <a:t> is a </a:t>
            </a:r>
            <a:r>
              <a:rPr lang="en-US" dirty="0">
                <a:solidFill>
                  <a:srgbClr val="C00000"/>
                </a:solidFill>
              </a:rPr>
              <a:t>user defined data type </a:t>
            </a:r>
            <a:r>
              <a:rPr lang="en-US" dirty="0"/>
              <a:t>similar like </a:t>
            </a:r>
            <a:r>
              <a:rPr lang="en-US" dirty="0">
                <a:cs typeface="Consolas" panose="020B0609020204030204" pitchFamily="49" charset="0"/>
              </a:rPr>
              <a:t>Structure</a:t>
            </a:r>
            <a:r>
              <a:rPr lang="en-US" dirty="0"/>
              <a:t>. </a:t>
            </a:r>
          </a:p>
          <a:p>
            <a:r>
              <a:rPr lang="en-IN" dirty="0"/>
              <a:t>It holds different data types in the </a:t>
            </a:r>
            <a:r>
              <a:rPr lang="en-IN" dirty="0">
                <a:solidFill>
                  <a:srgbClr val="C00000"/>
                </a:solidFill>
              </a:rPr>
              <a:t>same memory location</a:t>
            </a:r>
            <a:r>
              <a:rPr lang="en-IN" dirty="0"/>
              <a:t>. </a:t>
            </a:r>
          </a:p>
          <a:p>
            <a:r>
              <a:rPr lang="en-IN" dirty="0"/>
              <a:t>You can define a </a:t>
            </a:r>
            <a:r>
              <a:rPr lang="en-US" dirty="0">
                <a:solidFill>
                  <a:srgbClr val="C00000"/>
                </a:solidFill>
                <a:latin typeface="+mj-lt"/>
                <a:cs typeface="Consolas" panose="020B0609020204030204" pitchFamily="49" charset="0"/>
              </a:rPr>
              <a:t>union</a:t>
            </a:r>
            <a:r>
              <a:rPr lang="en-IN" dirty="0"/>
              <a:t> with various members, but only one member can hold a value at any given time. </a:t>
            </a:r>
          </a:p>
          <a:p>
            <a:r>
              <a:rPr lang="en-US" dirty="0">
                <a:cs typeface="Consolas" panose="020B0609020204030204" pitchFamily="49" charset="0"/>
              </a:rPr>
              <a:t>Union</a:t>
            </a:r>
            <a:r>
              <a:rPr lang="en-IN" dirty="0"/>
              <a:t> provide an efficient way of using the same memory location for multiple-purpose</a:t>
            </a:r>
            <a:r>
              <a:rPr lang="en-US" dirty="0"/>
              <a:t>.</a:t>
            </a:r>
          </a:p>
          <a:p>
            <a:endParaRPr lang="en-US" dirty="0"/>
          </a:p>
        </p:txBody>
      </p:sp>
    </p:spTree>
    <p:extLst>
      <p:ext uri="{BB962C8B-B14F-4D97-AF65-F5344CB8AC3E}">
        <p14:creationId xmlns:p14="http://schemas.microsoft.com/office/powerpoint/2010/main" val="334616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to Define and Access </a:t>
            </a:r>
            <a:r>
              <a:rPr lang="en-US" dirty="0">
                <a:cs typeface="Consolas" panose="020B0609020204030204" pitchFamily="49" charset="0"/>
              </a:rPr>
              <a:t>Union</a:t>
            </a:r>
            <a:endParaRPr lang="en-US" dirty="0"/>
          </a:p>
        </p:txBody>
      </p:sp>
      <p:sp>
        <p:nvSpPr>
          <p:cNvPr id="3" name="Content Placeholder 2"/>
          <p:cNvSpPr>
            <a:spLocks noGrp="1"/>
          </p:cNvSpPr>
          <p:nvPr>
            <p:ph idx="1"/>
          </p:nvPr>
        </p:nvSpPr>
        <p:spPr>
          <a:xfrm>
            <a:off x="131180" y="863445"/>
            <a:ext cx="11929641" cy="822410"/>
          </a:xfrm>
        </p:spPr>
        <p:txBody>
          <a:bodyPr/>
          <a:lstStyle/>
          <a:p>
            <a:r>
              <a:rPr lang="en-US" dirty="0"/>
              <a:t>Declaration of </a:t>
            </a:r>
            <a:r>
              <a:rPr lang="en-US" dirty="0">
                <a:cs typeface="Consolas" panose="020B0609020204030204" pitchFamily="49" charset="0"/>
              </a:rPr>
              <a:t>union</a:t>
            </a:r>
            <a:r>
              <a:rPr lang="en-US" dirty="0"/>
              <a:t> must start with the keyword</a:t>
            </a:r>
            <a:r>
              <a:rPr lang="en-US" dirty="0">
                <a:cs typeface="Consolas" panose="020B0609020204030204" pitchFamily="49" charset="0"/>
              </a:rPr>
              <a:t> </a:t>
            </a:r>
            <a:r>
              <a:rPr lang="en-US" dirty="0">
                <a:solidFill>
                  <a:srgbClr val="C00000"/>
                </a:solidFill>
                <a:latin typeface="Consolas" panose="020B0609020204030204" pitchFamily="49" charset="0"/>
                <a:cs typeface="Consolas" panose="020B0609020204030204" pitchFamily="49" charset="0"/>
              </a:rPr>
              <a:t>union</a:t>
            </a:r>
            <a:r>
              <a:rPr lang="en-US" dirty="0"/>
              <a:t> followed by the </a:t>
            </a:r>
            <a:r>
              <a:rPr lang="en-US" dirty="0">
                <a:cs typeface="Consolas" panose="020B0609020204030204" pitchFamily="49" charset="0"/>
              </a:rPr>
              <a:t>union</a:t>
            </a:r>
            <a:r>
              <a:rPr lang="en-US" dirty="0"/>
              <a:t> name and </a:t>
            </a:r>
            <a:r>
              <a:rPr lang="en-US" dirty="0">
                <a:cs typeface="Consolas" panose="020B0609020204030204" pitchFamily="49" charset="0"/>
              </a:rPr>
              <a:t>union’s</a:t>
            </a:r>
            <a:r>
              <a:rPr lang="en-US" dirty="0"/>
              <a:t> member variables are declared within braces.</a:t>
            </a:r>
          </a:p>
          <a:p>
            <a:endParaRPr lang="en-US" dirty="0"/>
          </a:p>
        </p:txBody>
      </p:sp>
      <p:sp>
        <p:nvSpPr>
          <p:cNvPr id="4" name="Rectangle 3">
            <a:extLst>
              <a:ext uri="{FF2B5EF4-FFF2-40B4-BE49-F238E27FC236}">
                <a16:creationId xmlns:a16="http://schemas.microsoft.com/office/drawing/2014/main" xmlns="" id="{E09C99E7-ADB2-F24B-9334-157BC1803AA0}"/>
              </a:ext>
            </a:extLst>
          </p:cNvPr>
          <p:cNvSpPr/>
          <p:nvPr/>
        </p:nvSpPr>
        <p:spPr>
          <a:xfrm>
            <a:off x="523493" y="2143307"/>
            <a:ext cx="4777100" cy="2031325"/>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Consolas" panose="020B0609020204030204" pitchFamily="49" charset="0"/>
                <a:cs typeface="Consolas" panose="020B0609020204030204" pitchFamily="49" charset="0"/>
              </a:rPr>
              <a:t>union</a:t>
            </a:r>
            <a:r>
              <a:rPr lang="en-IN" b="1" dirty="0">
                <a:solidFill>
                  <a:srgbClr val="D4D4D4"/>
                </a:solidFill>
                <a:latin typeface="Consolas" panose="020B0609020204030204" pitchFamily="49" charset="0"/>
                <a:cs typeface="Consolas" panose="020B0609020204030204" pitchFamily="49" charset="0"/>
              </a:rPr>
              <a:t> </a:t>
            </a:r>
            <a:r>
              <a:rPr lang="en-IN" b="1" dirty="0" err="1">
                <a:solidFill>
                  <a:srgbClr val="D4D4D4"/>
                </a:solidFill>
                <a:latin typeface="Consolas" panose="020B0609020204030204" pitchFamily="49" charset="0"/>
                <a:cs typeface="Consolas" panose="020B0609020204030204" pitchFamily="49" charset="0"/>
              </a:rPr>
              <a:t>union_name</a:t>
            </a:r>
            <a:endParaRPr lang="en-IN" b="1" dirty="0">
              <a:solidFill>
                <a:srgbClr val="D4D4D4"/>
              </a:solidFill>
              <a:latin typeface="Consolas" panose="020B0609020204030204" pitchFamily="49" charset="0"/>
              <a:cs typeface="Consolas" panose="020B0609020204030204" pitchFamily="49" charset="0"/>
            </a:endParaRPr>
          </a:p>
          <a:p>
            <a:r>
              <a:rPr lang="en-IN" b="1" dirty="0">
                <a:solidFill>
                  <a:srgbClr val="D4D4D4"/>
                </a:solidFill>
                <a:latin typeface="Consolas" panose="020B0609020204030204" pitchFamily="49" charset="0"/>
                <a:cs typeface="Consolas" panose="020B0609020204030204" pitchFamily="49" charset="0"/>
              </a:rPr>
              <a:t>{</a:t>
            </a:r>
          </a:p>
          <a:p>
            <a:r>
              <a:rPr lang="en-IN" b="1" dirty="0">
                <a:solidFill>
                  <a:srgbClr val="D4D4D4"/>
                </a:solidFill>
                <a:latin typeface="Consolas" panose="020B0609020204030204" pitchFamily="49" charset="0"/>
                <a:cs typeface="Consolas" panose="020B0609020204030204" pitchFamily="49" charset="0"/>
              </a:rPr>
              <a:t>    member1_declaration;</a:t>
            </a:r>
          </a:p>
          <a:p>
            <a:r>
              <a:rPr lang="en-IN" b="1" dirty="0">
                <a:solidFill>
                  <a:srgbClr val="D4D4D4"/>
                </a:solidFill>
                <a:latin typeface="Consolas" panose="020B0609020204030204" pitchFamily="49" charset="0"/>
                <a:cs typeface="Consolas" panose="020B0609020204030204" pitchFamily="49" charset="0"/>
              </a:rPr>
              <a:t>    member2_declaration;</a:t>
            </a:r>
          </a:p>
          <a:p>
            <a:r>
              <a:rPr lang="en-IN" b="1" dirty="0">
                <a:solidFill>
                  <a:srgbClr val="D4D4D4"/>
                </a:solidFill>
                <a:latin typeface="Consolas" panose="020B0609020204030204" pitchFamily="49" charset="0"/>
                <a:cs typeface="Consolas" panose="020B0609020204030204" pitchFamily="49" charset="0"/>
              </a:rPr>
              <a:t> </a:t>
            </a:r>
            <a:r>
              <a:rPr lang="en-IN" b="1" dirty="0" smtClean="0">
                <a:solidFill>
                  <a:srgbClr val="D4D4D4"/>
                </a:solidFill>
                <a:latin typeface="Consolas" panose="020B0609020204030204" pitchFamily="49" charset="0"/>
                <a:cs typeface="Consolas" panose="020B0609020204030204" pitchFamily="49" charset="0"/>
              </a:rPr>
              <a:t>   . </a:t>
            </a:r>
            <a:r>
              <a:rPr lang="en-IN" b="1" dirty="0">
                <a:solidFill>
                  <a:srgbClr val="D4D4D4"/>
                </a:solidFill>
                <a:latin typeface="Consolas" panose="020B0609020204030204" pitchFamily="49" charset="0"/>
                <a:cs typeface="Consolas" panose="020B0609020204030204" pitchFamily="49" charset="0"/>
              </a:rPr>
              <a:t>. .</a:t>
            </a:r>
          </a:p>
          <a:p>
            <a:r>
              <a:rPr lang="en-IN" b="1" dirty="0">
                <a:solidFill>
                  <a:srgbClr val="D4D4D4"/>
                </a:solidFill>
                <a:latin typeface="Consolas" panose="020B0609020204030204" pitchFamily="49" charset="0"/>
                <a:cs typeface="Consolas" panose="020B0609020204030204" pitchFamily="49" charset="0"/>
              </a:rPr>
              <a:t>    </a:t>
            </a:r>
            <a:r>
              <a:rPr lang="en-IN" b="1" dirty="0" err="1">
                <a:solidFill>
                  <a:srgbClr val="D4D4D4"/>
                </a:solidFill>
                <a:latin typeface="Consolas" panose="020B0609020204030204" pitchFamily="49" charset="0"/>
                <a:cs typeface="Consolas" panose="020B0609020204030204" pitchFamily="49" charset="0"/>
              </a:rPr>
              <a:t>memberN_declaration</a:t>
            </a:r>
            <a:r>
              <a:rPr lang="en-IN" b="1" dirty="0">
                <a:solidFill>
                  <a:srgbClr val="D4D4D4"/>
                </a:solidFill>
                <a:latin typeface="Consolas" panose="020B0609020204030204" pitchFamily="49" charset="0"/>
                <a:cs typeface="Consolas" panose="020B0609020204030204" pitchFamily="49" charset="0"/>
              </a:rPr>
              <a:t>;</a:t>
            </a:r>
          </a:p>
          <a:p>
            <a:r>
              <a:rPr lang="en-IN" b="1" dirty="0">
                <a:solidFill>
                  <a:srgbClr val="D4D4D4"/>
                </a:solidFill>
                <a:latin typeface="Consolas" panose="020B0609020204030204" pitchFamily="49" charset="0"/>
                <a:cs typeface="Consolas" panose="020B0609020204030204" pitchFamily="49" charset="0"/>
              </a:rPr>
              <a:t>};</a:t>
            </a:r>
          </a:p>
        </p:txBody>
      </p:sp>
      <p:cxnSp>
        <p:nvCxnSpPr>
          <p:cNvPr id="6" name="Straight Arrow Connector 5">
            <a:extLst>
              <a:ext uri="{FF2B5EF4-FFF2-40B4-BE49-F238E27FC236}">
                <a16:creationId xmlns:a16="http://schemas.microsoft.com/office/drawing/2014/main" xmlns="" id="{AB7452A6-FF24-9948-8645-2AF2A4A3046E}"/>
              </a:ext>
            </a:extLst>
          </p:cNvPr>
          <p:cNvCxnSpPr>
            <a:cxnSpLocks/>
          </p:cNvCxnSpPr>
          <p:nvPr/>
        </p:nvCxnSpPr>
        <p:spPr>
          <a:xfrm>
            <a:off x="2801911" y="2310057"/>
            <a:ext cx="293017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xmlns="" id="{46BC719C-9C7A-8D47-A994-1DAB498FA0D7}"/>
              </a:ext>
            </a:extLst>
          </p:cNvPr>
          <p:cNvCxnSpPr>
            <a:cxnSpLocks/>
          </p:cNvCxnSpPr>
          <p:nvPr/>
        </p:nvCxnSpPr>
        <p:spPr>
          <a:xfrm>
            <a:off x="3843125" y="3294241"/>
            <a:ext cx="18889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ight Brace 7">
            <a:extLst>
              <a:ext uri="{FF2B5EF4-FFF2-40B4-BE49-F238E27FC236}">
                <a16:creationId xmlns:a16="http://schemas.microsoft.com/office/drawing/2014/main" xmlns="" id="{8A87070E-C71B-584B-B4D8-3D0F27CDDF71}"/>
              </a:ext>
            </a:extLst>
          </p:cNvPr>
          <p:cNvSpPr/>
          <p:nvPr/>
        </p:nvSpPr>
        <p:spPr>
          <a:xfrm>
            <a:off x="3730067" y="2821241"/>
            <a:ext cx="226116" cy="9566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Top Corners Rounded 6">
            <a:extLst>
              <a:ext uri="{FF2B5EF4-FFF2-40B4-BE49-F238E27FC236}">
                <a16:creationId xmlns:a16="http://schemas.microsoft.com/office/drawing/2014/main" xmlns="" id="{A23591E4-261C-BA41-95FA-FA76EDF2C58C}"/>
              </a:ext>
            </a:extLst>
          </p:cNvPr>
          <p:cNvSpPr/>
          <p:nvPr/>
        </p:nvSpPr>
        <p:spPr>
          <a:xfrm>
            <a:off x="525776" y="1814121"/>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Syntax</a:t>
            </a:r>
          </a:p>
        </p:txBody>
      </p:sp>
      <p:sp>
        <p:nvSpPr>
          <p:cNvPr id="10" name="Rectangle 9">
            <a:extLst>
              <a:ext uri="{FF2B5EF4-FFF2-40B4-BE49-F238E27FC236}">
                <a16:creationId xmlns:a16="http://schemas.microsoft.com/office/drawing/2014/main" xmlns="" id="{5A1CBEAB-E8B6-C243-8CBB-8DFC5594FB30}"/>
              </a:ext>
            </a:extLst>
          </p:cNvPr>
          <p:cNvSpPr/>
          <p:nvPr/>
        </p:nvSpPr>
        <p:spPr>
          <a:xfrm>
            <a:off x="5300593" y="2101428"/>
            <a:ext cx="6096000" cy="369332"/>
          </a:xfrm>
          <a:prstGeom prst="rect">
            <a:avLst/>
          </a:prstGeom>
        </p:spPr>
        <p:txBody>
          <a:bodyPr>
            <a:spAutoFit/>
          </a:bodyPr>
          <a:lstStyle/>
          <a:p>
            <a:pPr lvl="1" algn="just"/>
            <a:r>
              <a:rPr lang="en-US" dirty="0" err="1"/>
              <a:t>union_name</a:t>
            </a:r>
            <a:r>
              <a:rPr lang="en-US" dirty="0"/>
              <a:t> is name of custom type</a:t>
            </a:r>
            <a:r>
              <a:rPr lang="en-US" dirty="0" smtClean="0"/>
              <a:t>.</a:t>
            </a:r>
            <a:endParaRPr lang="en-US" dirty="0"/>
          </a:p>
        </p:txBody>
      </p:sp>
      <p:sp>
        <p:nvSpPr>
          <p:cNvPr id="11" name="Content Placeholder 2"/>
          <p:cNvSpPr txBox="1">
            <a:spLocks/>
          </p:cNvSpPr>
          <p:nvPr/>
        </p:nvSpPr>
        <p:spPr>
          <a:xfrm>
            <a:off x="166513" y="4331290"/>
            <a:ext cx="11929641" cy="2224056"/>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Accessing the </a:t>
            </a:r>
            <a:r>
              <a:rPr lang="en-US" dirty="0">
                <a:cs typeface="Consolas" panose="020B0609020204030204" pitchFamily="49" charset="0"/>
              </a:rPr>
              <a:t>union</a:t>
            </a:r>
            <a:r>
              <a:rPr lang="en-IN" dirty="0"/>
              <a:t> members:</a:t>
            </a:r>
          </a:p>
          <a:p>
            <a:pPr lvl="1"/>
            <a:r>
              <a:rPr lang="en-IN" dirty="0"/>
              <a:t>You need to create an object of </a:t>
            </a:r>
            <a:r>
              <a:rPr lang="en-US" dirty="0">
                <a:cs typeface="Consolas" panose="020B0609020204030204" pitchFamily="49" charset="0"/>
              </a:rPr>
              <a:t>union</a:t>
            </a:r>
            <a:r>
              <a:rPr lang="en-IN" dirty="0"/>
              <a:t> to access its members. </a:t>
            </a:r>
          </a:p>
          <a:p>
            <a:pPr lvl="1"/>
            <a:r>
              <a:rPr lang="en-IN" dirty="0"/>
              <a:t>Object is a variable of type </a:t>
            </a:r>
            <a:r>
              <a:rPr lang="en-US" dirty="0">
                <a:cs typeface="Consolas" panose="020B0609020204030204" pitchFamily="49" charset="0"/>
              </a:rPr>
              <a:t>union</a:t>
            </a:r>
            <a:r>
              <a:rPr lang="en-IN" dirty="0"/>
              <a:t>. </a:t>
            </a:r>
            <a:r>
              <a:rPr lang="en-US" dirty="0">
                <a:cs typeface="Consolas" panose="020B0609020204030204" pitchFamily="49" charset="0"/>
              </a:rPr>
              <a:t>Union</a:t>
            </a:r>
            <a:r>
              <a:rPr lang="en-IN" dirty="0"/>
              <a:t> members are accessed using the </a:t>
            </a:r>
            <a:r>
              <a:rPr lang="en-IN" dirty="0">
                <a:solidFill>
                  <a:srgbClr val="92D050"/>
                </a:solidFill>
              </a:rPr>
              <a:t>dot operator(.) </a:t>
            </a:r>
            <a:r>
              <a:rPr lang="en-IN" dirty="0"/>
              <a:t>between </a:t>
            </a:r>
            <a:r>
              <a:rPr lang="en-US" dirty="0">
                <a:cs typeface="Consolas" panose="020B0609020204030204" pitchFamily="49" charset="0"/>
              </a:rPr>
              <a:t>union’s</a:t>
            </a:r>
            <a:r>
              <a:rPr lang="en-IN" dirty="0"/>
              <a:t> object and </a:t>
            </a:r>
            <a:r>
              <a:rPr lang="en-US" dirty="0">
                <a:cs typeface="Consolas" panose="020B0609020204030204" pitchFamily="49" charset="0"/>
              </a:rPr>
              <a:t>union’s</a:t>
            </a:r>
            <a:r>
              <a:rPr lang="en-IN" dirty="0"/>
              <a:t> member name.</a:t>
            </a:r>
            <a:endParaRPr lang="en-US" dirty="0"/>
          </a:p>
          <a:p>
            <a:endParaRPr lang="en-US" dirty="0"/>
          </a:p>
        </p:txBody>
      </p:sp>
      <p:sp>
        <p:nvSpPr>
          <p:cNvPr id="12" name="Rectangle 11">
            <a:extLst>
              <a:ext uri="{FF2B5EF4-FFF2-40B4-BE49-F238E27FC236}">
                <a16:creationId xmlns:a16="http://schemas.microsoft.com/office/drawing/2014/main" xmlns="" id="{B0E8BB08-18E7-5F42-B855-CA7F7B2E1EFB}"/>
              </a:ext>
            </a:extLst>
          </p:cNvPr>
          <p:cNvSpPr/>
          <p:nvPr/>
        </p:nvSpPr>
        <p:spPr>
          <a:xfrm>
            <a:off x="523489" y="6044414"/>
            <a:ext cx="6120988" cy="369332"/>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Menlo" panose="020B0609030804020204" pitchFamily="49" charset="0"/>
              </a:rPr>
              <a:t>union</a:t>
            </a:r>
            <a:r>
              <a:rPr lang="en-IN" b="1" dirty="0">
                <a:solidFill>
                  <a:srgbClr val="D4D4D4"/>
                </a:solidFill>
                <a:latin typeface="Menlo" panose="020B0609030804020204" pitchFamily="49" charset="0"/>
              </a:rPr>
              <a:t> </a:t>
            </a:r>
            <a:r>
              <a:rPr lang="en-IN" b="1" dirty="0" err="1">
                <a:solidFill>
                  <a:srgbClr val="D4D4D4"/>
                </a:solidFill>
                <a:latin typeface="Menlo" panose="020B0609030804020204" pitchFamily="49" charset="0"/>
              </a:rPr>
              <a:t>union_name</a:t>
            </a:r>
            <a:r>
              <a:rPr lang="en-IN" b="1" dirty="0">
                <a:solidFill>
                  <a:srgbClr val="D4D4D4"/>
                </a:solidFill>
                <a:latin typeface="Menlo" panose="020B0609030804020204" pitchFamily="49" charset="0"/>
              </a:rPr>
              <a:t> </a:t>
            </a:r>
            <a:r>
              <a:rPr lang="en-IN" b="1" dirty="0" err="1">
                <a:solidFill>
                  <a:srgbClr val="D4D4D4"/>
                </a:solidFill>
                <a:latin typeface="Menlo" panose="020B0609030804020204" pitchFamily="49" charset="0"/>
              </a:rPr>
              <a:t>union_variable</a:t>
            </a:r>
            <a:r>
              <a:rPr lang="en-IN" b="1" dirty="0">
                <a:solidFill>
                  <a:srgbClr val="D4D4D4"/>
                </a:solidFill>
                <a:latin typeface="Menlo" panose="020B0609030804020204" pitchFamily="49" charset="0"/>
              </a:rPr>
              <a:t>;</a:t>
            </a:r>
          </a:p>
        </p:txBody>
      </p:sp>
      <p:sp>
        <p:nvSpPr>
          <p:cNvPr id="13" name="Rectangle: Top Corners Rounded 6">
            <a:extLst>
              <a:ext uri="{FF2B5EF4-FFF2-40B4-BE49-F238E27FC236}">
                <a16:creationId xmlns:a16="http://schemas.microsoft.com/office/drawing/2014/main" xmlns="" id="{07926C3C-9CB6-FA42-8AAA-325ACA1C3DEC}"/>
              </a:ext>
            </a:extLst>
          </p:cNvPr>
          <p:cNvSpPr/>
          <p:nvPr/>
        </p:nvSpPr>
        <p:spPr>
          <a:xfrm>
            <a:off x="525776" y="571522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Syntax</a:t>
            </a:r>
          </a:p>
        </p:txBody>
      </p:sp>
      <p:sp>
        <p:nvSpPr>
          <p:cNvPr id="18" name="Rectangle 17">
            <a:extLst>
              <a:ext uri="{FF2B5EF4-FFF2-40B4-BE49-F238E27FC236}">
                <a16:creationId xmlns:a16="http://schemas.microsoft.com/office/drawing/2014/main" xmlns="" id="{5A1CBEAB-E8B6-C243-8CBB-8DFC5594FB30}"/>
              </a:ext>
            </a:extLst>
          </p:cNvPr>
          <p:cNvSpPr/>
          <p:nvPr/>
        </p:nvSpPr>
        <p:spPr>
          <a:xfrm>
            <a:off x="5300593" y="3105396"/>
            <a:ext cx="6096000" cy="369332"/>
          </a:xfrm>
          <a:prstGeom prst="rect">
            <a:avLst/>
          </a:prstGeom>
        </p:spPr>
        <p:txBody>
          <a:bodyPr>
            <a:spAutoFit/>
          </a:bodyPr>
          <a:lstStyle/>
          <a:p>
            <a:pPr lvl="1" algn="just"/>
            <a:r>
              <a:rPr lang="en-US" dirty="0" err="1" smtClean="0"/>
              <a:t>memberN_declaration</a:t>
            </a:r>
            <a:r>
              <a:rPr lang="en-US" dirty="0" smtClean="0"/>
              <a:t> </a:t>
            </a:r>
            <a:r>
              <a:rPr lang="en-US" dirty="0"/>
              <a:t>is individual member declaration.</a:t>
            </a:r>
          </a:p>
        </p:txBody>
      </p:sp>
    </p:spTree>
    <p:extLst>
      <p:ext uri="{BB962C8B-B14F-4D97-AF65-F5344CB8AC3E}">
        <p14:creationId xmlns:p14="http://schemas.microsoft.com/office/powerpoint/2010/main" val="309096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p:bldP spid="12" grpId="0" animBg="1"/>
      <p:bldP spid="13" grpId="0" animBg="1"/>
      <p:bldP spid="1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Define </a:t>
            </a:r>
            <a:r>
              <a:rPr lang="en-US" dirty="0">
                <a:cs typeface="Consolas" panose="020B0609020204030204" pitchFamily="49" charset="0"/>
              </a:rPr>
              <a:t>Union</a:t>
            </a:r>
            <a:endParaRPr lang="en-US" dirty="0"/>
          </a:p>
        </p:txBody>
      </p:sp>
      <p:sp>
        <p:nvSpPr>
          <p:cNvPr id="13" name="Content Placeholder 2">
            <a:extLst>
              <a:ext uri="{FF2B5EF4-FFF2-40B4-BE49-F238E27FC236}">
                <a16:creationId xmlns:a16="http://schemas.microsoft.com/office/drawing/2014/main" xmlns="" id="{A4875244-7210-41B5-8475-0FEF8621F7A5}"/>
              </a:ext>
            </a:extLst>
          </p:cNvPr>
          <p:cNvSpPr>
            <a:spLocks noGrp="1"/>
          </p:cNvSpPr>
          <p:nvPr>
            <p:ph idx="1"/>
          </p:nvPr>
        </p:nvSpPr>
        <p:spPr>
          <a:xfrm>
            <a:off x="159329" y="3373829"/>
            <a:ext cx="11667281" cy="1244965"/>
          </a:xfrm>
        </p:spPr>
        <p:txBody>
          <a:bodyPr/>
          <a:lstStyle/>
          <a:p>
            <a:pPr algn="just"/>
            <a:r>
              <a:rPr lang="en-US" dirty="0" smtClean="0"/>
              <a:t>You </a:t>
            </a:r>
            <a:r>
              <a:rPr lang="en-US" dirty="0"/>
              <a:t>must terminate </a:t>
            </a:r>
            <a:r>
              <a:rPr lang="en-US" dirty="0">
                <a:latin typeface="Consolas" panose="020B0609020204030204" pitchFamily="49" charset="0"/>
                <a:cs typeface="Consolas" panose="020B0609020204030204" pitchFamily="49" charset="0"/>
              </a:rPr>
              <a:t>union</a:t>
            </a:r>
            <a:r>
              <a:rPr lang="en-US" dirty="0"/>
              <a:t> definition with </a:t>
            </a:r>
            <a:r>
              <a:rPr lang="en-US" dirty="0">
                <a:solidFill>
                  <a:srgbClr val="C00000"/>
                </a:solidFill>
              </a:rPr>
              <a:t>semicolon ;.</a:t>
            </a:r>
          </a:p>
          <a:p>
            <a:pPr marL="255588" indent="-241300" algn="just"/>
            <a:r>
              <a:rPr lang="en-US" dirty="0"/>
              <a:t>You cannot assign value to members inside the </a:t>
            </a:r>
            <a:r>
              <a:rPr lang="en-US" dirty="0">
                <a:latin typeface="Consolas" panose="020B0609020204030204" pitchFamily="49" charset="0"/>
                <a:cs typeface="Consolas" panose="020B0609020204030204" pitchFamily="49" charset="0"/>
              </a:rPr>
              <a:t>union</a:t>
            </a:r>
            <a:r>
              <a:rPr lang="en-US" dirty="0"/>
              <a:t> definition, it will cause  compilation error. </a:t>
            </a:r>
          </a:p>
        </p:txBody>
      </p:sp>
      <p:sp>
        <p:nvSpPr>
          <p:cNvPr id="14" name="Rectangle 13">
            <a:extLst>
              <a:ext uri="{FF2B5EF4-FFF2-40B4-BE49-F238E27FC236}">
                <a16:creationId xmlns:a16="http://schemas.microsoft.com/office/drawing/2014/main" xmlns="" id="{CE9CF278-0CFC-4F81-B2D4-28505379D37C}"/>
              </a:ext>
            </a:extLst>
          </p:cNvPr>
          <p:cNvSpPr/>
          <p:nvPr/>
        </p:nvSpPr>
        <p:spPr>
          <a:xfrm>
            <a:off x="860740" y="1276474"/>
            <a:ext cx="5122367" cy="2031325"/>
          </a:xfrm>
          <a:prstGeom prst="rect">
            <a:avLst/>
          </a:prstGeom>
          <a:solidFill>
            <a:schemeClr val="bg1">
              <a:lumMod val="95000"/>
            </a:schemeClr>
          </a:solidFill>
          <a:ln>
            <a:noFill/>
          </a:ln>
        </p:spPr>
        <p:txBody>
          <a:bodyPr wrap="square">
            <a:spAutoFit/>
          </a:bodyPr>
          <a:lstStyle/>
          <a:p>
            <a:r>
              <a:rPr lang="en-IN" b="1" dirty="0">
                <a:latin typeface="Consolas" panose="020B0609020204030204" pitchFamily="49" charset="0"/>
                <a:cs typeface="Consolas" panose="020B0609020204030204" pitchFamily="49" charset="0"/>
              </a:rPr>
              <a:t>union student</a:t>
            </a:r>
          </a:p>
          <a:p>
            <a:r>
              <a:rPr lang="en-IN" b="1" dirty="0">
                <a:latin typeface="Consolas" panose="020B0609020204030204" pitchFamily="49" charset="0"/>
                <a:cs typeface="Consolas" panose="020B0609020204030204" pitchFamily="49" charset="0"/>
              </a:rPr>
              <a:t>{</a:t>
            </a:r>
          </a:p>
          <a:p>
            <a:pPr lvl="1"/>
            <a:r>
              <a:rPr lang="en-IN" b="1" dirty="0">
                <a:latin typeface="Consolas" panose="020B0609020204030204" pitchFamily="49" charset="0"/>
                <a:cs typeface="Consolas" panose="020B0609020204030204" pitchFamily="49" charset="0"/>
              </a:rPr>
              <a:t>char name[30]; // Student Name</a:t>
            </a:r>
          </a:p>
          <a:p>
            <a:pPr lvl="1"/>
            <a:r>
              <a:rPr lang="en-IN" b="1" dirty="0" err="1">
                <a:latin typeface="Consolas" panose="020B0609020204030204" pitchFamily="49" charset="0"/>
                <a:cs typeface="Consolas" panose="020B0609020204030204" pitchFamily="49" charset="0"/>
              </a:rPr>
              <a:t>int</a:t>
            </a:r>
            <a:r>
              <a:rPr lang="en-IN" b="1" dirty="0">
                <a:latin typeface="Consolas" panose="020B0609020204030204" pitchFamily="49" charset="0"/>
                <a:cs typeface="Consolas" panose="020B0609020204030204" pitchFamily="49" charset="0"/>
              </a:rPr>
              <a:t> </a:t>
            </a:r>
            <a:r>
              <a:rPr lang="en-IN" b="1" dirty="0" err="1">
                <a:latin typeface="Consolas" panose="020B0609020204030204" pitchFamily="49" charset="0"/>
                <a:cs typeface="Consolas" panose="020B0609020204030204" pitchFamily="49" charset="0"/>
              </a:rPr>
              <a:t>roll_no</a:t>
            </a:r>
            <a:r>
              <a:rPr lang="en-IN" b="1" dirty="0">
                <a:latin typeface="Consolas" panose="020B0609020204030204" pitchFamily="49" charset="0"/>
                <a:cs typeface="Consolas" panose="020B0609020204030204" pitchFamily="49" charset="0"/>
              </a:rPr>
              <a:t>; // Student Roll No</a:t>
            </a:r>
          </a:p>
          <a:p>
            <a:pPr lvl="1"/>
            <a:r>
              <a:rPr lang="en-IN" b="1" dirty="0">
                <a:latin typeface="Consolas" panose="020B0609020204030204" pitchFamily="49" charset="0"/>
                <a:cs typeface="Consolas" panose="020B0609020204030204" pitchFamily="49" charset="0"/>
              </a:rPr>
              <a:t>float CPI; // Student CPI</a:t>
            </a:r>
          </a:p>
          <a:p>
            <a:pPr lvl="1"/>
            <a:r>
              <a:rPr lang="en-IN" b="1" dirty="0" err="1">
                <a:latin typeface="Consolas" panose="020B0609020204030204" pitchFamily="49" charset="0"/>
                <a:cs typeface="Consolas" panose="020B0609020204030204" pitchFamily="49" charset="0"/>
              </a:rPr>
              <a:t>int</a:t>
            </a:r>
            <a:r>
              <a:rPr lang="en-IN" b="1" dirty="0">
                <a:latin typeface="Consolas" panose="020B0609020204030204" pitchFamily="49" charset="0"/>
                <a:cs typeface="Consolas" panose="020B0609020204030204" pitchFamily="49" charset="0"/>
              </a:rPr>
              <a:t> backlog; // Student Backlog</a:t>
            </a:r>
          </a:p>
          <a:p>
            <a:r>
              <a:rPr lang="en-IN" b="1" dirty="0">
                <a:latin typeface="Consolas" panose="020B0609020204030204" pitchFamily="49" charset="0"/>
                <a:cs typeface="Consolas" panose="020B0609020204030204" pitchFamily="49" charset="0"/>
              </a:rPr>
              <a:t>} student1;</a:t>
            </a:r>
          </a:p>
        </p:txBody>
      </p:sp>
      <p:sp>
        <p:nvSpPr>
          <p:cNvPr id="15" name="Rectangle 14">
            <a:extLst>
              <a:ext uri="{FF2B5EF4-FFF2-40B4-BE49-F238E27FC236}">
                <a16:creationId xmlns:a16="http://schemas.microsoft.com/office/drawing/2014/main" xmlns="" id="{74E6453B-63CD-421A-A6E5-165AA51751C6}"/>
              </a:ext>
            </a:extLst>
          </p:cNvPr>
          <p:cNvSpPr/>
          <p:nvPr/>
        </p:nvSpPr>
        <p:spPr>
          <a:xfrm>
            <a:off x="360747" y="1276473"/>
            <a:ext cx="499994" cy="2031325"/>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p>
          <a:p>
            <a:pPr algn="r"/>
            <a:r>
              <a:rPr lang="en-US" b="1" dirty="0">
                <a:solidFill>
                  <a:schemeClr val="tx1">
                    <a:lumMod val="75000"/>
                    <a:lumOff val="25000"/>
                  </a:schemeClr>
                </a:solidFill>
                <a:latin typeface="Consolas" panose="020B0609020204030204" pitchFamily="49" charset="0"/>
              </a:rPr>
              <a:t>6</a:t>
            </a:r>
          </a:p>
          <a:p>
            <a:pPr algn="r"/>
            <a:r>
              <a:rPr lang="en-US" b="1" dirty="0">
                <a:solidFill>
                  <a:schemeClr val="tx1">
                    <a:lumMod val="75000"/>
                    <a:lumOff val="25000"/>
                  </a:schemeClr>
                </a:solidFill>
                <a:latin typeface="Consolas" panose="020B0609020204030204" pitchFamily="49" charset="0"/>
              </a:rPr>
              <a:t>7</a:t>
            </a:r>
          </a:p>
        </p:txBody>
      </p:sp>
      <p:sp>
        <p:nvSpPr>
          <p:cNvPr id="16" name="Rectangle: Top Corners Rounded 6">
            <a:extLst>
              <a:ext uri="{FF2B5EF4-FFF2-40B4-BE49-F238E27FC236}">
                <a16:creationId xmlns:a16="http://schemas.microsoft.com/office/drawing/2014/main" xmlns="" id="{A9F616F7-6323-554F-A802-B95B5D6E49D9}"/>
              </a:ext>
            </a:extLst>
          </p:cNvPr>
          <p:cNvSpPr/>
          <p:nvPr/>
        </p:nvSpPr>
        <p:spPr>
          <a:xfrm>
            <a:off x="360746" y="960284"/>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b="1" dirty="0">
                <a:solidFill>
                  <a:srgbClr val="F9A825"/>
                </a:solidFill>
              </a:rPr>
              <a:t>Example</a:t>
            </a:r>
          </a:p>
        </p:txBody>
      </p:sp>
      <p:sp>
        <p:nvSpPr>
          <p:cNvPr id="17" name="Rectangle 16">
            <a:extLst>
              <a:ext uri="{FF2B5EF4-FFF2-40B4-BE49-F238E27FC236}">
                <a16:creationId xmlns:a16="http://schemas.microsoft.com/office/drawing/2014/main" xmlns="" id="{7A77A9BE-C55D-0F49-949A-F6A307BFB875}"/>
              </a:ext>
            </a:extLst>
          </p:cNvPr>
          <p:cNvSpPr/>
          <p:nvPr/>
        </p:nvSpPr>
        <p:spPr>
          <a:xfrm>
            <a:off x="779035" y="5014009"/>
            <a:ext cx="7303191" cy="1477328"/>
          </a:xfrm>
          <a:prstGeom prst="rect">
            <a:avLst/>
          </a:prstGeom>
          <a:solidFill>
            <a:schemeClr val="bg1">
              <a:lumMod val="95000"/>
            </a:schemeClr>
          </a:solidFill>
          <a:ln>
            <a:noFill/>
          </a:ln>
        </p:spPr>
        <p:txBody>
          <a:bodyPr wrap="square">
            <a:spAutoFit/>
          </a:bodyPr>
          <a:lstStyle/>
          <a:p>
            <a:r>
              <a:rPr lang="en-IN" b="1" dirty="0">
                <a:latin typeface="Consolas" panose="020B0609020204030204" pitchFamily="49" charset="0"/>
                <a:cs typeface="Consolas" panose="020B0609020204030204" pitchFamily="49" charset="0"/>
              </a:rPr>
              <a:t>union student</a:t>
            </a:r>
          </a:p>
          <a:p>
            <a:r>
              <a:rPr lang="en-IN" b="1" dirty="0">
                <a:latin typeface="Consolas" panose="020B0609020204030204" pitchFamily="49" charset="0"/>
                <a:cs typeface="Consolas" panose="020B0609020204030204" pitchFamily="49" charset="0"/>
              </a:rPr>
              <a:t>{</a:t>
            </a:r>
          </a:p>
          <a:p>
            <a:r>
              <a:rPr lang="en-IN" b="1" dirty="0">
                <a:latin typeface="Consolas" panose="020B0609020204030204" pitchFamily="49" charset="0"/>
                <a:cs typeface="Consolas" panose="020B0609020204030204" pitchFamily="49" charset="0"/>
              </a:rPr>
              <a:t>    char name[30] = “ABC”; // Student Name</a:t>
            </a:r>
          </a:p>
          <a:p>
            <a:r>
              <a:rPr lang="en-IN" b="1" dirty="0" smtClean="0">
                <a:latin typeface="Consolas" panose="020B0609020204030204" pitchFamily="49" charset="0"/>
                <a:cs typeface="Consolas" panose="020B0609020204030204" pitchFamily="49" charset="0"/>
              </a:rPr>
              <a:t>   . </a:t>
            </a:r>
            <a:r>
              <a:rPr lang="en-IN" b="1" dirty="0">
                <a:latin typeface="Consolas" panose="020B0609020204030204" pitchFamily="49" charset="0"/>
                <a:cs typeface="Consolas" panose="020B0609020204030204" pitchFamily="49" charset="0"/>
              </a:rPr>
              <a:t>. . </a:t>
            </a:r>
          </a:p>
          <a:p>
            <a:r>
              <a:rPr lang="en-IN" b="1" dirty="0">
                <a:latin typeface="Consolas" panose="020B0609020204030204" pitchFamily="49" charset="0"/>
                <a:cs typeface="Consolas" panose="020B0609020204030204" pitchFamily="49" charset="0"/>
              </a:rPr>
              <a:t>} student1;</a:t>
            </a:r>
          </a:p>
        </p:txBody>
      </p:sp>
      <p:sp>
        <p:nvSpPr>
          <p:cNvPr id="18" name="Rectangle 17">
            <a:extLst>
              <a:ext uri="{FF2B5EF4-FFF2-40B4-BE49-F238E27FC236}">
                <a16:creationId xmlns:a16="http://schemas.microsoft.com/office/drawing/2014/main" xmlns="" id="{A4F49736-83AF-614F-B0FC-3C151473E1A7}"/>
              </a:ext>
            </a:extLst>
          </p:cNvPr>
          <p:cNvSpPr/>
          <p:nvPr/>
        </p:nvSpPr>
        <p:spPr>
          <a:xfrm>
            <a:off x="279042" y="5014008"/>
            <a:ext cx="499994" cy="1477328"/>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effectLst/>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a:p>
            <a:pPr algn="r"/>
            <a:r>
              <a:rPr lang="en-US" b="1" dirty="0">
                <a:solidFill>
                  <a:schemeClr val="tx1">
                    <a:lumMod val="75000"/>
                    <a:lumOff val="25000"/>
                  </a:schemeClr>
                </a:solidFill>
                <a:effectLst/>
                <a:latin typeface="Consolas" panose="020B0609020204030204" pitchFamily="49" charset="0"/>
              </a:rPr>
              <a:t>4</a:t>
            </a:r>
          </a:p>
          <a:p>
            <a:pPr algn="r"/>
            <a:r>
              <a:rPr lang="en-US" b="1" dirty="0">
                <a:solidFill>
                  <a:schemeClr val="tx1">
                    <a:lumMod val="75000"/>
                    <a:lumOff val="25000"/>
                  </a:schemeClr>
                </a:solidFill>
                <a:latin typeface="Consolas" panose="020B0609020204030204" pitchFamily="49" charset="0"/>
              </a:rPr>
              <a:t>5</a:t>
            </a:r>
            <a:endParaRPr lang="en-US" b="1" dirty="0">
              <a:solidFill>
                <a:schemeClr val="tx1">
                  <a:lumMod val="75000"/>
                  <a:lumOff val="25000"/>
                </a:schemeClr>
              </a:solidFill>
              <a:effectLst/>
              <a:latin typeface="Consolas" panose="020B0609020204030204" pitchFamily="49" charset="0"/>
            </a:endParaRPr>
          </a:p>
        </p:txBody>
      </p:sp>
      <p:sp>
        <p:nvSpPr>
          <p:cNvPr id="19" name="Rounded Rectangle 18">
            <a:extLst>
              <a:ext uri="{FF2B5EF4-FFF2-40B4-BE49-F238E27FC236}">
                <a16:creationId xmlns:a16="http://schemas.microsoft.com/office/drawing/2014/main" xmlns="" id="{C583E984-95FD-A247-AFA1-06CD196A2AB4}"/>
              </a:ext>
            </a:extLst>
          </p:cNvPr>
          <p:cNvSpPr/>
          <p:nvPr/>
        </p:nvSpPr>
        <p:spPr>
          <a:xfrm>
            <a:off x="1305197" y="5544032"/>
            <a:ext cx="2887578" cy="385011"/>
          </a:xfrm>
          <a:prstGeom prst="roundRect">
            <a:avLst/>
          </a:prstGeom>
          <a:noFill/>
          <a:ln w="12700" cap="flat" cmpd="sng" algn="ctr">
            <a:solidFill>
              <a:srgbClr val="F9267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0" name="Rectangle: Top Corners Rounded 6">
            <a:extLst>
              <a:ext uri="{FF2B5EF4-FFF2-40B4-BE49-F238E27FC236}">
                <a16:creationId xmlns:a16="http://schemas.microsoft.com/office/drawing/2014/main" xmlns="" id="{B8CAC7E8-CAD5-CB4D-80A3-981CAF7F523D}"/>
              </a:ext>
            </a:extLst>
          </p:cNvPr>
          <p:cNvSpPr/>
          <p:nvPr/>
        </p:nvSpPr>
        <p:spPr>
          <a:xfrm>
            <a:off x="279042" y="4684824"/>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b="1" dirty="0">
                <a:solidFill>
                  <a:srgbClr val="F9A825"/>
                </a:solidFill>
              </a:rPr>
              <a:t>Example</a:t>
            </a:r>
          </a:p>
        </p:txBody>
      </p:sp>
    </p:spTree>
    <p:extLst>
      <p:ext uri="{BB962C8B-B14F-4D97-AF65-F5344CB8AC3E}">
        <p14:creationId xmlns:p14="http://schemas.microsoft.com/office/powerpoint/2010/main" val="142490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Vs. Union</a:t>
            </a:r>
          </a:p>
        </p:txBody>
      </p:sp>
      <p:graphicFrame>
        <p:nvGraphicFramePr>
          <p:cNvPr id="5" name="Content Placeholder 5">
            <a:extLst>
              <a:ext uri="{FF2B5EF4-FFF2-40B4-BE49-F238E27FC236}">
                <a16:creationId xmlns:a16="http://schemas.microsoft.com/office/drawing/2014/main" xmlns="" id="{FC623139-67A2-D849-8CB6-AA8606985D6E}"/>
              </a:ext>
            </a:extLst>
          </p:cNvPr>
          <p:cNvGraphicFramePr>
            <a:graphicFrameLocks noGrp="1"/>
          </p:cNvGraphicFramePr>
          <p:nvPr>
            <p:ph idx="1"/>
            <p:extLst>
              <p:ext uri="{D42A27DB-BD31-4B8C-83A1-F6EECF244321}">
                <p14:modId xmlns:p14="http://schemas.microsoft.com/office/powerpoint/2010/main" val="1751860020"/>
              </p:ext>
            </p:extLst>
          </p:nvPr>
        </p:nvGraphicFramePr>
        <p:xfrm>
          <a:off x="261938" y="1098550"/>
          <a:ext cx="11781673" cy="396240"/>
        </p:xfrm>
        <a:graphic>
          <a:graphicData uri="http://schemas.openxmlformats.org/drawingml/2006/table">
            <a:tbl>
              <a:tblPr firstRow="1" bandRow="1">
                <a:tableStyleId>{5940675A-B579-460E-94D1-54222C63F5DA}</a:tableStyleId>
              </a:tblPr>
              <a:tblGrid>
                <a:gridCol w="1530767">
                  <a:extLst>
                    <a:ext uri="{9D8B030D-6E8A-4147-A177-3AD203B41FA5}">
                      <a16:colId xmlns:a16="http://schemas.microsoft.com/office/drawing/2014/main" xmlns="" val="2750549724"/>
                    </a:ext>
                  </a:extLst>
                </a:gridCol>
                <a:gridCol w="4476538">
                  <a:extLst>
                    <a:ext uri="{9D8B030D-6E8A-4147-A177-3AD203B41FA5}">
                      <a16:colId xmlns:a16="http://schemas.microsoft.com/office/drawing/2014/main" xmlns="" val="214102728"/>
                    </a:ext>
                  </a:extLst>
                </a:gridCol>
                <a:gridCol w="5774368">
                  <a:extLst>
                    <a:ext uri="{9D8B030D-6E8A-4147-A177-3AD203B41FA5}">
                      <a16:colId xmlns:a16="http://schemas.microsoft.com/office/drawing/2014/main" xmlns="" val="1987423548"/>
                    </a:ext>
                  </a:extLst>
                </a:gridCol>
              </a:tblGrid>
              <a:tr h="370840">
                <a:tc>
                  <a:txBody>
                    <a:bodyPr/>
                    <a:lstStyle/>
                    <a:p>
                      <a:pPr algn="ctr" fontAlgn="ctr"/>
                      <a:r>
                        <a:rPr lang="en-IN" sz="1600" b="1" cap="all" dirty="0">
                          <a:solidFill>
                            <a:srgbClr val="C00000"/>
                          </a:solidFill>
                          <a:effectLst/>
                        </a:rPr>
                        <a:t>COMPARISON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IN" sz="1600" b="1" cap="all" dirty="0">
                          <a:solidFill>
                            <a:srgbClr val="C00000"/>
                          </a:solidFill>
                          <a:effectLst/>
                        </a:rPr>
                        <a:t>STRUCTURE</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r>
                        <a:rPr lang="en-IN" sz="1600" b="1" cap="all" dirty="0">
                          <a:solidFill>
                            <a:srgbClr val="C00000"/>
                          </a:solidFill>
                          <a:effectLst/>
                        </a:rPr>
                        <a:t>UNION</a:t>
                      </a:r>
                    </a:p>
                  </a:txBody>
                  <a:tcPr marL="76200" marR="7620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xmlns="" val="698408968"/>
                  </a:ext>
                </a:extLst>
              </a:tr>
            </a:tbl>
          </a:graphicData>
        </a:graphic>
      </p:graphicFrame>
      <p:graphicFrame>
        <p:nvGraphicFramePr>
          <p:cNvPr id="6" name="Table 5">
            <a:extLst>
              <a:ext uri="{FF2B5EF4-FFF2-40B4-BE49-F238E27FC236}">
                <a16:creationId xmlns:a16="http://schemas.microsoft.com/office/drawing/2014/main" xmlns="" id="{2924B3FC-2883-3A4B-9614-87E3936FA56B}"/>
              </a:ext>
            </a:extLst>
          </p:cNvPr>
          <p:cNvGraphicFramePr>
            <a:graphicFrameLocks noGrp="1"/>
          </p:cNvGraphicFramePr>
          <p:nvPr>
            <p:extLst>
              <p:ext uri="{D42A27DB-BD31-4B8C-83A1-F6EECF244321}">
                <p14:modId xmlns:p14="http://schemas.microsoft.com/office/powerpoint/2010/main" val="60823849"/>
              </p:ext>
            </p:extLst>
          </p:nvPr>
        </p:nvGraphicFramePr>
        <p:xfrm>
          <a:off x="261937" y="1494790"/>
          <a:ext cx="11781673" cy="640080"/>
        </p:xfrm>
        <a:graphic>
          <a:graphicData uri="http://schemas.openxmlformats.org/drawingml/2006/table">
            <a:tbl>
              <a:tblPr firstRow="1" bandRow="1">
                <a:tableStyleId>{3B4B98B0-60AC-42C2-AFA5-B58CD77FA1E5}</a:tableStyleId>
              </a:tblPr>
              <a:tblGrid>
                <a:gridCol w="1530767">
                  <a:extLst>
                    <a:ext uri="{9D8B030D-6E8A-4147-A177-3AD203B41FA5}">
                      <a16:colId xmlns:a16="http://schemas.microsoft.com/office/drawing/2014/main" xmlns="" val="1799762771"/>
                    </a:ext>
                  </a:extLst>
                </a:gridCol>
                <a:gridCol w="4476538">
                  <a:extLst>
                    <a:ext uri="{9D8B030D-6E8A-4147-A177-3AD203B41FA5}">
                      <a16:colId xmlns:a16="http://schemas.microsoft.com/office/drawing/2014/main" xmlns="" val="2850638957"/>
                    </a:ext>
                  </a:extLst>
                </a:gridCol>
                <a:gridCol w="5774368">
                  <a:extLst>
                    <a:ext uri="{9D8B030D-6E8A-4147-A177-3AD203B41FA5}">
                      <a16:colId xmlns:a16="http://schemas.microsoft.com/office/drawing/2014/main" xmlns="" val="3972976164"/>
                    </a:ext>
                  </a:extLst>
                </a:gridCol>
              </a:tblGrid>
              <a:tr h="370840">
                <a:tc>
                  <a:txBody>
                    <a:bodyPr/>
                    <a:lstStyle/>
                    <a:p>
                      <a:pPr algn="l" fontAlgn="t"/>
                      <a:r>
                        <a:rPr lang="en-IN" sz="1600" b="0" dirty="0">
                          <a:solidFill>
                            <a:schemeClr val="tx1"/>
                          </a:solidFill>
                          <a:effectLst/>
                        </a:rPr>
                        <a:t>Basic</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The separate memory location is allotted to each member of the structure.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All members of the 'union' share the same memory location.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349368368"/>
                  </a:ext>
                </a:extLst>
              </a:tr>
            </a:tbl>
          </a:graphicData>
        </a:graphic>
      </p:graphicFrame>
      <p:graphicFrame>
        <p:nvGraphicFramePr>
          <p:cNvPr id="7" name="Table 6">
            <a:extLst>
              <a:ext uri="{FF2B5EF4-FFF2-40B4-BE49-F238E27FC236}">
                <a16:creationId xmlns:a16="http://schemas.microsoft.com/office/drawing/2014/main" xmlns="" id="{FA90D8FC-450E-3E46-939C-7DA4E637A055}"/>
              </a:ext>
            </a:extLst>
          </p:cNvPr>
          <p:cNvGraphicFramePr>
            <a:graphicFrameLocks noGrp="1"/>
          </p:cNvGraphicFramePr>
          <p:nvPr>
            <p:extLst>
              <p:ext uri="{D42A27DB-BD31-4B8C-83A1-F6EECF244321}">
                <p14:modId xmlns:p14="http://schemas.microsoft.com/office/powerpoint/2010/main" val="3346625668"/>
              </p:ext>
            </p:extLst>
          </p:nvPr>
        </p:nvGraphicFramePr>
        <p:xfrm>
          <a:off x="261937" y="2134870"/>
          <a:ext cx="11781673" cy="396240"/>
        </p:xfrm>
        <a:graphic>
          <a:graphicData uri="http://schemas.openxmlformats.org/drawingml/2006/table">
            <a:tbl>
              <a:tblPr firstRow="1" bandRow="1">
                <a:tableStyleId>{3B4B98B0-60AC-42C2-AFA5-B58CD77FA1E5}</a:tableStyleId>
              </a:tblPr>
              <a:tblGrid>
                <a:gridCol w="1530767">
                  <a:extLst>
                    <a:ext uri="{9D8B030D-6E8A-4147-A177-3AD203B41FA5}">
                      <a16:colId xmlns:a16="http://schemas.microsoft.com/office/drawing/2014/main" xmlns="" val="2411273717"/>
                    </a:ext>
                  </a:extLst>
                </a:gridCol>
                <a:gridCol w="4476538">
                  <a:extLst>
                    <a:ext uri="{9D8B030D-6E8A-4147-A177-3AD203B41FA5}">
                      <a16:colId xmlns:a16="http://schemas.microsoft.com/office/drawing/2014/main" xmlns="" val="1388995980"/>
                    </a:ext>
                  </a:extLst>
                </a:gridCol>
                <a:gridCol w="5774368">
                  <a:extLst>
                    <a:ext uri="{9D8B030D-6E8A-4147-A177-3AD203B41FA5}">
                      <a16:colId xmlns:a16="http://schemas.microsoft.com/office/drawing/2014/main" xmlns="" val="2327088922"/>
                    </a:ext>
                  </a:extLst>
                </a:gridCol>
              </a:tblGrid>
              <a:tr h="370840">
                <a:tc>
                  <a:txBody>
                    <a:bodyPr/>
                    <a:lstStyle/>
                    <a:p>
                      <a:pPr algn="l" fontAlgn="t"/>
                      <a:r>
                        <a:rPr lang="en-IN" sz="1600" b="0" dirty="0">
                          <a:solidFill>
                            <a:schemeClr val="tx1"/>
                          </a:solidFill>
                          <a:effectLst/>
                        </a:rPr>
                        <a:t>keyword</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t" latinLnBrk="0" hangingPunct="1"/>
                      <a:r>
                        <a:rPr lang="en-IN" sz="1600" b="0" kern="1200" dirty="0">
                          <a:solidFill>
                            <a:schemeClr val="tx1"/>
                          </a:solidFill>
                          <a:effectLst/>
                        </a:rPr>
                        <a:t>'struct'</a:t>
                      </a:r>
                      <a:endParaRPr lang="en-IN" sz="1600" b="0" kern="1200" dirty="0">
                        <a:solidFill>
                          <a:schemeClr val="tx1"/>
                        </a:solidFill>
                        <a:effectLst/>
                        <a:latin typeface="Consolas" panose="020B0609020204030204" pitchFamily="49" charset="0"/>
                        <a:ea typeface="+mn-ea"/>
                        <a:cs typeface="Consolas" panose="020B0609020204030204" pitchFamily="49"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fontAlgn="t" latinLnBrk="0" hangingPunct="1"/>
                      <a:r>
                        <a:rPr lang="en-IN" sz="1600" b="0" kern="1200" dirty="0">
                          <a:solidFill>
                            <a:schemeClr val="tx1"/>
                          </a:solidFill>
                          <a:effectLst/>
                        </a:rPr>
                        <a:t>'union'</a:t>
                      </a:r>
                      <a:endParaRPr lang="en-IN" sz="1600" b="0" kern="1200" dirty="0">
                        <a:solidFill>
                          <a:schemeClr val="tx1"/>
                        </a:solidFill>
                        <a:effectLst/>
                        <a:latin typeface="Consolas" panose="020B0609020204030204" pitchFamily="49" charset="0"/>
                        <a:ea typeface="+mn-ea"/>
                        <a:cs typeface="Consolas" panose="020B0609020204030204" pitchFamily="49" charset="0"/>
                      </a:endParaRP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460594303"/>
                  </a:ext>
                </a:extLst>
              </a:tr>
            </a:tbl>
          </a:graphicData>
        </a:graphic>
      </p:graphicFrame>
      <p:graphicFrame>
        <p:nvGraphicFramePr>
          <p:cNvPr id="8" name="Table 7">
            <a:extLst>
              <a:ext uri="{FF2B5EF4-FFF2-40B4-BE49-F238E27FC236}">
                <a16:creationId xmlns:a16="http://schemas.microsoft.com/office/drawing/2014/main" xmlns="" id="{E11F56A8-DF46-D74F-A59C-D25FFBA132D7}"/>
              </a:ext>
            </a:extLst>
          </p:cNvPr>
          <p:cNvGraphicFramePr>
            <a:graphicFrameLocks noGrp="1"/>
          </p:cNvGraphicFramePr>
          <p:nvPr>
            <p:extLst>
              <p:ext uri="{D42A27DB-BD31-4B8C-83A1-F6EECF244321}">
                <p14:modId xmlns:p14="http://schemas.microsoft.com/office/powerpoint/2010/main" val="1064639473"/>
              </p:ext>
            </p:extLst>
          </p:nvPr>
        </p:nvGraphicFramePr>
        <p:xfrm>
          <a:off x="261937" y="2531110"/>
          <a:ext cx="11781673" cy="640080"/>
        </p:xfrm>
        <a:graphic>
          <a:graphicData uri="http://schemas.openxmlformats.org/drawingml/2006/table">
            <a:tbl>
              <a:tblPr firstRow="1" bandRow="1">
                <a:tableStyleId>{3B4B98B0-60AC-42C2-AFA5-B58CD77FA1E5}</a:tableStyleId>
              </a:tblPr>
              <a:tblGrid>
                <a:gridCol w="1530767">
                  <a:extLst>
                    <a:ext uri="{9D8B030D-6E8A-4147-A177-3AD203B41FA5}">
                      <a16:colId xmlns:a16="http://schemas.microsoft.com/office/drawing/2014/main" xmlns="" val="3351463083"/>
                    </a:ext>
                  </a:extLst>
                </a:gridCol>
                <a:gridCol w="4476538">
                  <a:extLst>
                    <a:ext uri="{9D8B030D-6E8A-4147-A177-3AD203B41FA5}">
                      <a16:colId xmlns:a16="http://schemas.microsoft.com/office/drawing/2014/main" xmlns="" val="1660288844"/>
                    </a:ext>
                  </a:extLst>
                </a:gridCol>
                <a:gridCol w="5774368">
                  <a:extLst>
                    <a:ext uri="{9D8B030D-6E8A-4147-A177-3AD203B41FA5}">
                      <a16:colId xmlns:a16="http://schemas.microsoft.com/office/drawing/2014/main" xmlns="" val="1443449694"/>
                    </a:ext>
                  </a:extLst>
                </a:gridCol>
              </a:tblGrid>
              <a:tr h="370840">
                <a:tc>
                  <a:txBody>
                    <a:bodyPr/>
                    <a:lstStyle/>
                    <a:p>
                      <a:pPr algn="l" fontAlgn="t"/>
                      <a:r>
                        <a:rPr lang="en-IN" sz="1600" b="0" dirty="0">
                          <a:solidFill>
                            <a:schemeClr val="tx1"/>
                          </a:solidFill>
                          <a:effectLst/>
                        </a:rPr>
                        <a:t>Size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Size of Structure = sum of size of all the data members.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Size of Union = size of the largest member.</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657075453"/>
                  </a:ext>
                </a:extLst>
              </a:tr>
            </a:tbl>
          </a:graphicData>
        </a:graphic>
      </p:graphicFrame>
      <p:graphicFrame>
        <p:nvGraphicFramePr>
          <p:cNvPr id="9" name="Table 8">
            <a:extLst>
              <a:ext uri="{FF2B5EF4-FFF2-40B4-BE49-F238E27FC236}">
                <a16:creationId xmlns:a16="http://schemas.microsoft.com/office/drawing/2014/main" xmlns="" id="{9A550D1A-294E-1042-9397-1E3BBDF67A2D}"/>
              </a:ext>
            </a:extLst>
          </p:cNvPr>
          <p:cNvGraphicFramePr>
            <a:graphicFrameLocks noGrp="1"/>
          </p:cNvGraphicFramePr>
          <p:nvPr>
            <p:extLst>
              <p:ext uri="{D42A27DB-BD31-4B8C-83A1-F6EECF244321}">
                <p14:modId xmlns:p14="http://schemas.microsoft.com/office/powerpoint/2010/main" val="1976261616"/>
              </p:ext>
            </p:extLst>
          </p:nvPr>
        </p:nvGraphicFramePr>
        <p:xfrm>
          <a:off x="261937" y="3171190"/>
          <a:ext cx="11781673" cy="396240"/>
        </p:xfrm>
        <a:graphic>
          <a:graphicData uri="http://schemas.openxmlformats.org/drawingml/2006/table">
            <a:tbl>
              <a:tblPr firstRow="1" bandRow="1">
                <a:tableStyleId>{3B4B98B0-60AC-42C2-AFA5-B58CD77FA1E5}</a:tableStyleId>
              </a:tblPr>
              <a:tblGrid>
                <a:gridCol w="1530767">
                  <a:extLst>
                    <a:ext uri="{9D8B030D-6E8A-4147-A177-3AD203B41FA5}">
                      <a16:colId xmlns:a16="http://schemas.microsoft.com/office/drawing/2014/main" xmlns="" val="2415657172"/>
                    </a:ext>
                  </a:extLst>
                </a:gridCol>
                <a:gridCol w="4476538">
                  <a:extLst>
                    <a:ext uri="{9D8B030D-6E8A-4147-A177-3AD203B41FA5}">
                      <a16:colId xmlns:a16="http://schemas.microsoft.com/office/drawing/2014/main" xmlns="" val="3178450645"/>
                    </a:ext>
                  </a:extLst>
                </a:gridCol>
                <a:gridCol w="5774368">
                  <a:extLst>
                    <a:ext uri="{9D8B030D-6E8A-4147-A177-3AD203B41FA5}">
                      <a16:colId xmlns:a16="http://schemas.microsoft.com/office/drawing/2014/main" xmlns="" val="2805588771"/>
                    </a:ext>
                  </a:extLst>
                </a:gridCol>
              </a:tblGrid>
              <a:tr h="370840">
                <a:tc>
                  <a:txBody>
                    <a:bodyPr/>
                    <a:lstStyle/>
                    <a:p>
                      <a:pPr algn="l" fontAlgn="t"/>
                      <a:r>
                        <a:rPr lang="en-IN" sz="1600" b="0" dirty="0">
                          <a:solidFill>
                            <a:schemeClr val="tx1"/>
                          </a:solidFill>
                          <a:effectLst/>
                        </a:rPr>
                        <a:t>Store Value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Stores distinct values for all the members.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Stores same value for all the members.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45653940"/>
                  </a:ext>
                </a:extLst>
              </a:tr>
            </a:tbl>
          </a:graphicData>
        </a:graphic>
      </p:graphicFrame>
      <p:graphicFrame>
        <p:nvGraphicFramePr>
          <p:cNvPr id="10" name="Table 9">
            <a:extLst>
              <a:ext uri="{FF2B5EF4-FFF2-40B4-BE49-F238E27FC236}">
                <a16:creationId xmlns:a16="http://schemas.microsoft.com/office/drawing/2014/main" xmlns="" id="{B8DDC123-5B45-C24B-9A7D-D054053EFCFC}"/>
              </a:ext>
            </a:extLst>
          </p:cNvPr>
          <p:cNvGraphicFramePr>
            <a:graphicFrameLocks noGrp="1"/>
          </p:cNvGraphicFramePr>
          <p:nvPr>
            <p:extLst>
              <p:ext uri="{D42A27DB-BD31-4B8C-83A1-F6EECF244321}">
                <p14:modId xmlns:p14="http://schemas.microsoft.com/office/powerpoint/2010/main" val="2846195242"/>
              </p:ext>
            </p:extLst>
          </p:nvPr>
        </p:nvGraphicFramePr>
        <p:xfrm>
          <a:off x="261937" y="3567430"/>
          <a:ext cx="11781673" cy="640080"/>
        </p:xfrm>
        <a:graphic>
          <a:graphicData uri="http://schemas.openxmlformats.org/drawingml/2006/table">
            <a:tbl>
              <a:tblPr firstRow="1" bandRow="1">
                <a:tableStyleId>{3B4B98B0-60AC-42C2-AFA5-B58CD77FA1E5}</a:tableStyleId>
              </a:tblPr>
              <a:tblGrid>
                <a:gridCol w="1530767">
                  <a:extLst>
                    <a:ext uri="{9D8B030D-6E8A-4147-A177-3AD203B41FA5}">
                      <a16:colId xmlns:a16="http://schemas.microsoft.com/office/drawing/2014/main" xmlns="" val="3046780086"/>
                    </a:ext>
                  </a:extLst>
                </a:gridCol>
                <a:gridCol w="4476538">
                  <a:extLst>
                    <a:ext uri="{9D8B030D-6E8A-4147-A177-3AD203B41FA5}">
                      <a16:colId xmlns:a16="http://schemas.microsoft.com/office/drawing/2014/main" xmlns="" val="4250695142"/>
                    </a:ext>
                  </a:extLst>
                </a:gridCol>
                <a:gridCol w="5774368">
                  <a:extLst>
                    <a:ext uri="{9D8B030D-6E8A-4147-A177-3AD203B41FA5}">
                      <a16:colId xmlns:a16="http://schemas.microsoft.com/office/drawing/2014/main" xmlns="" val="2994346128"/>
                    </a:ext>
                  </a:extLst>
                </a:gridCol>
              </a:tblGrid>
              <a:tr h="370840">
                <a:tc>
                  <a:txBody>
                    <a:bodyPr/>
                    <a:lstStyle/>
                    <a:p>
                      <a:pPr algn="l" fontAlgn="t"/>
                      <a:r>
                        <a:rPr lang="en-IN" sz="1600" b="0" dirty="0">
                          <a:solidFill>
                            <a:schemeClr val="tx1"/>
                          </a:solidFill>
                          <a:effectLst/>
                        </a:rPr>
                        <a:t>At a Time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A structure stores multiple values, of the different members, of the structure.</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fontAlgn="t"/>
                      <a:r>
                        <a:rPr lang="en-IN" sz="1600" b="0" dirty="0">
                          <a:solidFill>
                            <a:schemeClr val="tx1"/>
                          </a:solidFill>
                          <a:effectLst/>
                        </a:rPr>
                        <a:t>A union stores a single value at a time for all members.</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367143885"/>
                  </a:ext>
                </a:extLst>
              </a:tr>
            </a:tbl>
          </a:graphicData>
        </a:graphic>
      </p:graphicFrame>
      <p:graphicFrame>
        <p:nvGraphicFramePr>
          <p:cNvPr id="11" name="Table 10">
            <a:extLst>
              <a:ext uri="{FF2B5EF4-FFF2-40B4-BE49-F238E27FC236}">
                <a16:creationId xmlns:a16="http://schemas.microsoft.com/office/drawing/2014/main" xmlns="" id="{7724779B-F062-AB4E-85CD-06CB44F8E5F0}"/>
              </a:ext>
            </a:extLst>
          </p:cNvPr>
          <p:cNvGraphicFramePr>
            <a:graphicFrameLocks noGrp="1"/>
          </p:cNvGraphicFramePr>
          <p:nvPr>
            <p:extLst>
              <p:ext uri="{D42A27DB-BD31-4B8C-83A1-F6EECF244321}">
                <p14:modId xmlns:p14="http://schemas.microsoft.com/office/powerpoint/2010/main" val="414786011"/>
              </p:ext>
            </p:extLst>
          </p:nvPr>
        </p:nvGraphicFramePr>
        <p:xfrm>
          <a:off x="261937" y="4207510"/>
          <a:ext cx="11781673" cy="1615440"/>
        </p:xfrm>
        <a:graphic>
          <a:graphicData uri="http://schemas.openxmlformats.org/drawingml/2006/table">
            <a:tbl>
              <a:tblPr firstRow="1" bandRow="1">
                <a:tableStyleId>{3B4B98B0-60AC-42C2-AFA5-B58CD77FA1E5}</a:tableStyleId>
              </a:tblPr>
              <a:tblGrid>
                <a:gridCol w="1530767">
                  <a:extLst>
                    <a:ext uri="{9D8B030D-6E8A-4147-A177-3AD203B41FA5}">
                      <a16:colId xmlns:a16="http://schemas.microsoft.com/office/drawing/2014/main" xmlns="" val="3052599701"/>
                    </a:ext>
                  </a:extLst>
                </a:gridCol>
                <a:gridCol w="4476538">
                  <a:extLst>
                    <a:ext uri="{9D8B030D-6E8A-4147-A177-3AD203B41FA5}">
                      <a16:colId xmlns:a16="http://schemas.microsoft.com/office/drawing/2014/main" xmlns="" val="386032161"/>
                    </a:ext>
                  </a:extLst>
                </a:gridCol>
                <a:gridCol w="5774368">
                  <a:extLst>
                    <a:ext uri="{9D8B030D-6E8A-4147-A177-3AD203B41FA5}">
                      <a16:colId xmlns:a16="http://schemas.microsoft.com/office/drawing/2014/main" xmlns="" val="961343235"/>
                    </a:ext>
                  </a:extLst>
                </a:gridCol>
              </a:tblGrid>
              <a:tr h="370840">
                <a:tc>
                  <a:txBody>
                    <a:bodyPr/>
                    <a:lstStyle/>
                    <a:p>
                      <a:pPr algn="l" fontAlgn="t"/>
                      <a:r>
                        <a:rPr lang="en-IN" sz="1600" b="0" dirty="0">
                          <a:solidFill>
                            <a:schemeClr val="tx1"/>
                          </a:solidFill>
                          <a:effectLst/>
                          <a:latin typeface="+mj-lt"/>
                        </a:rPr>
                        <a:t>Declaration</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solidFill>
                            <a:srgbClr val="C00000"/>
                          </a:solidFill>
                          <a:effectLst/>
                          <a:latin typeface="Courier New" panose="02070309020205020404" pitchFamily="49" charset="0"/>
                          <a:cs typeface="Courier New" panose="02070309020205020404" pitchFamily="49" charset="0"/>
                        </a:rPr>
                        <a:t>struct</a:t>
                      </a:r>
                      <a:r>
                        <a:rPr lang="en-IN" sz="1600" b="0" dirty="0">
                          <a:solidFill>
                            <a:schemeClr val="tx1"/>
                          </a:solidFill>
                          <a:effectLst/>
                          <a:latin typeface="Courier New" panose="02070309020205020404" pitchFamily="49" charset="0"/>
                          <a:cs typeface="Courier New" panose="02070309020205020404" pitchFamily="49" charset="0"/>
                        </a:rPr>
                        <a:t> </a:t>
                      </a:r>
                      <a:r>
                        <a:rPr lang="en-IN" sz="1600" b="0" dirty="0" err="1">
                          <a:solidFill>
                            <a:schemeClr val="tx1"/>
                          </a:solidFill>
                          <a:effectLst/>
                          <a:latin typeface="Courier New" panose="02070309020205020404" pitchFamily="49" charset="0"/>
                          <a:cs typeface="Courier New" panose="02070309020205020404" pitchFamily="49" charset="0"/>
                        </a:rPr>
                        <a:t>ss</a:t>
                      </a:r>
                      <a:endParaRPr lang="en-IN" sz="1600" b="0" dirty="0">
                        <a:solidFill>
                          <a:schemeClr val="tx1"/>
                        </a:solidFill>
                        <a:effectLst/>
                        <a:latin typeface="Courier New" panose="02070309020205020404" pitchFamily="49" charset="0"/>
                        <a:cs typeface="Courier New" panose="02070309020205020404" pitchFamily="49" charset="0"/>
                      </a:endParaRPr>
                    </a:p>
                    <a:p>
                      <a:r>
                        <a:rPr lang="en-IN" sz="1600" b="0" dirty="0">
                          <a:solidFill>
                            <a:schemeClr val="tx1"/>
                          </a:solidFill>
                          <a:effectLst/>
                          <a:latin typeface="Courier New" panose="02070309020205020404" pitchFamily="49" charset="0"/>
                          <a:cs typeface="Courier New" panose="02070309020205020404" pitchFamily="49" charset="0"/>
                        </a:rPr>
                        <a:t>{</a:t>
                      </a:r>
                    </a:p>
                    <a:p>
                      <a:r>
                        <a:rPr lang="en-IN" sz="1600" b="0" dirty="0">
                          <a:solidFill>
                            <a:schemeClr val="tx1"/>
                          </a:solidFill>
                          <a:effectLst/>
                          <a:latin typeface="Courier New" panose="02070309020205020404" pitchFamily="49" charset="0"/>
                          <a:cs typeface="Courier New" panose="02070309020205020404" pitchFamily="49" charset="0"/>
                        </a:rPr>
                        <a:t>    </a:t>
                      </a:r>
                      <a:r>
                        <a:rPr lang="en-IN" sz="1600" b="0" dirty="0" err="1">
                          <a:solidFill>
                            <a:schemeClr val="tx1"/>
                          </a:solidFill>
                          <a:effectLst/>
                          <a:latin typeface="Courier New" panose="02070309020205020404" pitchFamily="49" charset="0"/>
                          <a:cs typeface="Courier New" panose="02070309020205020404" pitchFamily="49" charset="0"/>
                        </a:rPr>
                        <a:t>int</a:t>
                      </a:r>
                      <a:r>
                        <a:rPr lang="en-IN" sz="1600" b="0" dirty="0">
                          <a:solidFill>
                            <a:schemeClr val="tx1"/>
                          </a:solidFill>
                          <a:effectLst/>
                          <a:latin typeface="Courier New" panose="02070309020205020404" pitchFamily="49" charset="0"/>
                          <a:cs typeface="Courier New" panose="02070309020205020404" pitchFamily="49" charset="0"/>
                        </a:rPr>
                        <a:t> a;</a:t>
                      </a:r>
                    </a:p>
                    <a:p>
                      <a:r>
                        <a:rPr lang="en-IN" sz="1600" b="0" dirty="0">
                          <a:solidFill>
                            <a:schemeClr val="tx1"/>
                          </a:solidFill>
                          <a:effectLst/>
                          <a:latin typeface="Courier New" panose="02070309020205020404" pitchFamily="49" charset="0"/>
                          <a:cs typeface="Courier New" panose="02070309020205020404" pitchFamily="49" charset="0"/>
                        </a:rPr>
                        <a:t>    float f;</a:t>
                      </a:r>
                    </a:p>
                    <a:p>
                      <a:r>
                        <a:rPr lang="en-IN" sz="1600" b="0" dirty="0">
                          <a:solidFill>
                            <a:schemeClr val="tx1"/>
                          </a:solidFill>
                          <a:effectLst/>
                          <a:latin typeface="Courier New" panose="02070309020205020404" pitchFamily="49" charset="0"/>
                          <a:cs typeface="Courier New" panose="02070309020205020404" pitchFamily="49" charset="0"/>
                        </a:rPr>
                        <a:t>    char c</a:t>
                      </a:r>
                    </a:p>
                    <a:p>
                      <a:r>
                        <a:rPr lang="en-IN" sz="1600" b="0" dirty="0">
                          <a:solidFill>
                            <a:schemeClr val="tx1"/>
                          </a:solidFill>
                          <a:effectLst/>
                          <a:latin typeface="Courier New" panose="02070309020205020404" pitchFamily="49" charset="0"/>
                          <a:cs typeface="Courier New" panose="02070309020205020404" pitchFamily="49" charset="0"/>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solidFill>
                            <a:srgbClr val="C00000"/>
                          </a:solidFill>
                          <a:effectLst/>
                          <a:latin typeface="Courier New" panose="02070309020205020404" pitchFamily="49" charset="0"/>
                          <a:cs typeface="Courier New" panose="02070309020205020404" pitchFamily="49" charset="0"/>
                        </a:rPr>
                        <a:t>union</a:t>
                      </a:r>
                      <a:r>
                        <a:rPr lang="en-IN" sz="1600" b="0" dirty="0">
                          <a:solidFill>
                            <a:schemeClr val="tx1"/>
                          </a:solidFill>
                          <a:effectLst/>
                          <a:latin typeface="Courier New" panose="02070309020205020404" pitchFamily="49" charset="0"/>
                          <a:cs typeface="Courier New" panose="02070309020205020404" pitchFamily="49" charset="0"/>
                        </a:rPr>
                        <a:t> </a:t>
                      </a:r>
                      <a:r>
                        <a:rPr lang="en-IN" sz="1600" b="0" dirty="0" err="1">
                          <a:solidFill>
                            <a:schemeClr val="tx1"/>
                          </a:solidFill>
                          <a:effectLst/>
                          <a:latin typeface="Courier New" panose="02070309020205020404" pitchFamily="49" charset="0"/>
                          <a:cs typeface="Courier New" panose="02070309020205020404" pitchFamily="49" charset="0"/>
                        </a:rPr>
                        <a:t>uu</a:t>
                      </a:r>
                      <a:endParaRPr lang="en-IN" sz="1600" b="0" dirty="0">
                        <a:solidFill>
                          <a:schemeClr val="tx1"/>
                        </a:solidFill>
                        <a:effectLst/>
                        <a:latin typeface="Courier New" panose="02070309020205020404" pitchFamily="49" charset="0"/>
                        <a:cs typeface="Courier New" panose="02070309020205020404" pitchFamily="49" charset="0"/>
                      </a:endParaRPr>
                    </a:p>
                    <a:p>
                      <a:r>
                        <a:rPr lang="en-IN" sz="1600" b="0" dirty="0">
                          <a:solidFill>
                            <a:schemeClr val="tx1"/>
                          </a:solidFill>
                          <a:effectLst/>
                          <a:latin typeface="Courier New" panose="02070309020205020404" pitchFamily="49" charset="0"/>
                          <a:cs typeface="Courier New" panose="02070309020205020404" pitchFamily="49" charset="0"/>
                        </a:rPr>
                        <a:t>{</a:t>
                      </a:r>
                    </a:p>
                    <a:p>
                      <a:r>
                        <a:rPr lang="en-IN" sz="1600" b="0" dirty="0">
                          <a:solidFill>
                            <a:schemeClr val="tx1"/>
                          </a:solidFill>
                          <a:effectLst/>
                          <a:latin typeface="Courier New" panose="02070309020205020404" pitchFamily="49" charset="0"/>
                          <a:cs typeface="Courier New" panose="02070309020205020404" pitchFamily="49" charset="0"/>
                        </a:rPr>
                        <a:t>    </a:t>
                      </a:r>
                      <a:r>
                        <a:rPr lang="en-IN" sz="1600" b="0" dirty="0" err="1">
                          <a:solidFill>
                            <a:schemeClr val="tx1"/>
                          </a:solidFill>
                          <a:effectLst/>
                          <a:latin typeface="Courier New" panose="02070309020205020404" pitchFamily="49" charset="0"/>
                          <a:cs typeface="Courier New" panose="02070309020205020404" pitchFamily="49" charset="0"/>
                        </a:rPr>
                        <a:t>int</a:t>
                      </a:r>
                      <a:r>
                        <a:rPr lang="en-IN" sz="1600" b="0" dirty="0">
                          <a:solidFill>
                            <a:schemeClr val="tx1"/>
                          </a:solidFill>
                          <a:effectLst/>
                          <a:latin typeface="Courier New" panose="02070309020205020404" pitchFamily="49" charset="0"/>
                          <a:cs typeface="Courier New" panose="02070309020205020404" pitchFamily="49" charset="0"/>
                        </a:rPr>
                        <a:t> a;</a:t>
                      </a:r>
                    </a:p>
                    <a:p>
                      <a:r>
                        <a:rPr lang="en-IN" sz="1600" b="0" dirty="0">
                          <a:solidFill>
                            <a:schemeClr val="tx1"/>
                          </a:solidFill>
                          <a:effectLst/>
                          <a:latin typeface="Courier New" panose="02070309020205020404" pitchFamily="49" charset="0"/>
                          <a:cs typeface="Courier New" panose="02070309020205020404" pitchFamily="49" charset="0"/>
                        </a:rPr>
                        <a:t>    float f;</a:t>
                      </a:r>
                    </a:p>
                    <a:p>
                      <a:r>
                        <a:rPr lang="en-IN" sz="1600" b="0" dirty="0">
                          <a:solidFill>
                            <a:schemeClr val="tx1"/>
                          </a:solidFill>
                          <a:effectLst/>
                          <a:latin typeface="Courier New" panose="02070309020205020404" pitchFamily="49" charset="0"/>
                          <a:cs typeface="Courier New" panose="02070309020205020404" pitchFamily="49" charset="0"/>
                        </a:rPr>
                        <a:t>    char c</a:t>
                      </a:r>
                    </a:p>
                    <a:p>
                      <a:r>
                        <a:rPr lang="en-IN" sz="1600" b="0" dirty="0">
                          <a:solidFill>
                            <a:schemeClr val="tx1"/>
                          </a:solidFill>
                          <a:effectLst/>
                          <a:latin typeface="Courier New" panose="02070309020205020404" pitchFamily="49" charset="0"/>
                          <a:cs typeface="Courier New" panose="02070309020205020404" pitchFamily="49" charset="0"/>
                        </a:rPr>
                        <a:t>};</a:t>
                      </a:r>
                    </a:p>
                  </a:txBody>
                  <a:tcPr marL="76200" marR="76200" marT="76200" marB="762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703867047"/>
                  </a:ext>
                </a:extLst>
              </a:tr>
            </a:tbl>
          </a:graphicData>
        </a:graphic>
      </p:graphicFrame>
    </p:spTree>
    <p:extLst>
      <p:ext uri="{BB962C8B-B14F-4D97-AF65-F5344CB8AC3E}">
        <p14:creationId xmlns:p14="http://schemas.microsoft.com/office/powerpoint/2010/main" val="41074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Union should be used?</a:t>
            </a:r>
          </a:p>
        </p:txBody>
      </p:sp>
      <p:sp>
        <p:nvSpPr>
          <p:cNvPr id="3" name="Content Placeholder 2"/>
          <p:cNvSpPr>
            <a:spLocks noGrp="1"/>
          </p:cNvSpPr>
          <p:nvPr>
            <p:ph idx="1"/>
          </p:nvPr>
        </p:nvSpPr>
        <p:spPr/>
        <p:txBody>
          <a:bodyPr/>
          <a:lstStyle/>
          <a:p>
            <a:r>
              <a:rPr lang="en-US" dirty="0"/>
              <a:t>Mouse Programming</a:t>
            </a:r>
          </a:p>
          <a:p>
            <a:r>
              <a:rPr lang="en-US" dirty="0"/>
              <a:t>Embedded Programming</a:t>
            </a:r>
          </a:p>
          <a:p>
            <a:r>
              <a:rPr lang="en-US" dirty="0"/>
              <a:t>Low Level System Programming</a:t>
            </a:r>
          </a:p>
          <a:p>
            <a:endParaRPr lang="en-US" dirty="0"/>
          </a:p>
        </p:txBody>
      </p:sp>
    </p:spTree>
    <p:extLst>
      <p:ext uri="{BB962C8B-B14F-4D97-AF65-F5344CB8AC3E}">
        <p14:creationId xmlns:p14="http://schemas.microsoft.com/office/powerpoint/2010/main" val="277310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smtClean="0">
                <a:solidFill>
                  <a:schemeClr val="accent3"/>
                </a:solidFill>
              </a:rPr>
              <a:t>File management</a:t>
            </a:r>
            <a:endParaRPr lang="en-US" dirty="0">
              <a:solidFill>
                <a:schemeClr val="accent3"/>
              </a:solidFill>
            </a:endParaRP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319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smtClean="0">
                <a:solidFill>
                  <a:schemeClr val="accent3"/>
                </a:solidFill>
              </a:rPr>
              <a:t>Structure</a:t>
            </a:r>
            <a:endParaRPr lang="en-US" dirty="0">
              <a:solidFill>
                <a:schemeClr val="accent3"/>
              </a:solidFill>
            </a:endParaRP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7978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A8568B-1B88-475B-A551-F03F8357914B}"/>
              </a:ext>
            </a:extLst>
          </p:cNvPr>
          <p:cNvSpPr>
            <a:spLocks noGrp="1"/>
          </p:cNvSpPr>
          <p:nvPr>
            <p:ph type="title"/>
          </p:nvPr>
        </p:nvSpPr>
        <p:spPr>
          <a:xfrm>
            <a:off x="838200" y="2002631"/>
            <a:ext cx="10515600" cy="2852737"/>
          </a:xfrm>
        </p:spPr>
        <p:txBody>
          <a:bodyPr/>
          <a:lstStyle/>
          <a:p>
            <a:r>
              <a:rPr lang="en-US" dirty="0">
                <a:solidFill>
                  <a:schemeClr val="accent3"/>
                </a:solidFill>
              </a:rPr>
              <a:t>File management is what you have, and how you want to manipulate it. </a:t>
            </a:r>
            <a:r>
              <a:rPr lang="en-US" i="0" dirty="0">
                <a:solidFill>
                  <a:schemeClr val="tx1"/>
                </a:solidFill>
              </a:rPr>
              <a:t>-</a:t>
            </a:r>
            <a:r>
              <a:rPr lang="en-US" i="0" dirty="0">
                <a:solidFill>
                  <a:schemeClr val="lt2"/>
                </a:solidFill>
              </a:rPr>
              <a:t> </a:t>
            </a:r>
            <a:r>
              <a:rPr lang="en-US" i="0" dirty="0">
                <a:solidFill>
                  <a:schemeClr val="tx1"/>
                </a:solidFill>
              </a:rPr>
              <a:t>Anonymous</a:t>
            </a:r>
            <a:endParaRPr lang="en-US" dirty="0">
              <a:solidFill>
                <a:schemeClr val="tx1"/>
              </a:solidFill>
            </a:endParaRPr>
          </a:p>
        </p:txBody>
      </p:sp>
    </p:spTree>
    <p:extLst>
      <p:ext uri="{BB962C8B-B14F-4D97-AF65-F5344CB8AC3E}">
        <p14:creationId xmlns:p14="http://schemas.microsoft.com/office/powerpoint/2010/main" val="7423441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File Management?</a:t>
            </a:r>
          </a:p>
        </p:txBody>
      </p:sp>
      <p:sp>
        <p:nvSpPr>
          <p:cNvPr id="3" name="Content Placeholder 2"/>
          <p:cNvSpPr>
            <a:spLocks noGrp="1"/>
          </p:cNvSpPr>
          <p:nvPr>
            <p:ph idx="1"/>
          </p:nvPr>
        </p:nvSpPr>
        <p:spPr/>
        <p:txBody>
          <a:bodyPr/>
          <a:lstStyle/>
          <a:p>
            <a:r>
              <a:rPr lang="en-IN" dirty="0"/>
              <a:t>In real life, we want to store data permanently so that later we can retrieve it and reuse it.</a:t>
            </a:r>
          </a:p>
          <a:p>
            <a:r>
              <a:rPr lang="en-IN" dirty="0"/>
              <a:t>A file is a collection of characters stored on a secondary storage device like hard disk, or pen drive.</a:t>
            </a:r>
          </a:p>
          <a:p>
            <a:r>
              <a:rPr lang="en-IN" dirty="0"/>
              <a:t>There are two kinds of files that programmer deals with:</a:t>
            </a:r>
          </a:p>
          <a:p>
            <a:pPr lvl="1"/>
            <a:r>
              <a:rPr lang="en-IN" dirty="0">
                <a:solidFill>
                  <a:srgbClr val="C00000"/>
                </a:solidFill>
              </a:rPr>
              <a:t>Text Files </a:t>
            </a:r>
            <a:r>
              <a:rPr lang="en-IN" dirty="0"/>
              <a:t>are human readable and it is a stream of plain English characters</a:t>
            </a:r>
          </a:p>
          <a:p>
            <a:pPr lvl="1"/>
            <a:r>
              <a:rPr lang="en-IN" dirty="0">
                <a:solidFill>
                  <a:srgbClr val="C00000"/>
                </a:solidFill>
              </a:rPr>
              <a:t>Binary Files </a:t>
            </a:r>
            <a:r>
              <a:rPr lang="en-IN" dirty="0"/>
              <a:t>are computer readable, and it is a stream of processed characters and ASCII symbols</a:t>
            </a:r>
          </a:p>
          <a:p>
            <a:endParaRPr lang="en-US" dirty="0"/>
          </a:p>
        </p:txBody>
      </p:sp>
      <p:sp>
        <p:nvSpPr>
          <p:cNvPr id="10" name="Google Shape;207;p26"/>
          <p:cNvSpPr/>
          <p:nvPr/>
        </p:nvSpPr>
        <p:spPr>
          <a:xfrm>
            <a:off x="2057184" y="4216359"/>
            <a:ext cx="1305022"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smtClean="0">
                <a:solidFill>
                  <a:srgbClr val="F9A825"/>
                </a:solidFill>
                <a:ea typeface="Quattrocento Sans"/>
                <a:cs typeface="Nirmala UI" panose="020B0502040204020203" pitchFamily="34" charset="0"/>
                <a:sym typeface="Quattrocento Sans"/>
              </a:rPr>
              <a:t>Text File</a:t>
            </a:r>
            <a:endParaRPr sz="1600" dirty="0">
              <a:solidFill>
                <a:srgbClr val="F9A825"/>
              </a:solidFill>
              <a:ea typeface="Quattrocento Sans"/>
              <a:cs typeface="Nirmala UI" panose="020B0502040204020203" pitchFamily="34" charset="0"/>
              <a:sym typeface="Quattrocento Sans"/>
            </a:endParaRPr>
          </a:p>
        </p:txBody>
      </p:sp>
      <p:sp>
        <p:nvSpPr>
          <p:cNvPr id="11" name="Google Shape;208;p26"/>
          <p:cNvSpPr txBox="1">
            <a:spLocks/>
          </p:cNvSpPr>
          <p:nvPr/>
        </p:nvSpPr>
        <p:spPr>
          <a:xfrm>
            <a:off x="2057184" y="4545544"/>
            <a:ext cx="3485882" cy="1005840"/>
          </a:xfrm>
          <a:prstGeom prst="rect">
            <a:avLst/>
          </a:prstGeom>
          <a:solidFill>
            <a:srgbClr val="363636"/>
          </a:solidFill>
          <a:ln>
            <a:noFill/>
          </a:ln>
        </p:spPr>
        <p:txBody>
          <a:bodyPr spcFirstLastPara="1" vert="horz" wrap="square" lIns="91425" tIns="45700" rIns="91425" bIns="45700" rtlCol="0" anchor="t" anchorCtr="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800" dirty="0" smtClean="0"/>
              <a:t>Hello, this is a text file. Whatever written here can be read easily without the help of a computer. </a:t>
            </a:r>
            <a:endParaRPr lang="en-IN" sz="1800" dirty="0"/>
          </a:p>
        </p:txBody>
      </p:sp>
      <p:sp>
        <p:nvSpPr>
          <p:cNvPr id="12" name="Google Shape;207;p26"/>
          <p:cNvSpPr/>
          <p:nvPr/>
        </p:nvSpPr>
        <p:spPr>
          <a:xfrm>
            <a:off x="6740990" y="4216359"/>
            <a:ext cx="1305022"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smtClean="0">
                <a:solidFill>
                  <a:srgbClr val="F9A825"/>
                </a:solidFill>
                <a:ea typeface="Quattrocento Sans"/>
                <a:cs typeface="Quattrocento Sans"/>
                <a:sym typeface="Quattrocento Sans"/>
              </a:rPr>
              <a:t>Binary File</a:t>
            </a:r>
            <a:endParaRPr sz="1600" dirty="0">
              <a:solidFill>
                <a:srgbClr val="F9A825"/>
              </a:solidFill>
              <a:ea typeface="Quattrocento Sans"/>
              <a:cs typeface="Quattrocento Sans"/>
              <a:sym typeface="Quattrocento Sans"/>
            </a:endParaRPr>
          </a:p>
        </p:txBody>
      </p:sp>
      <p:sp>
        <p:nvSpPr>
          <p:cNvPr id="13" name="Google Shape;208;p26"/>
          <p:cNvSpPr txBox="1">
            <a:spLocks/>
          </p:cNvSpPr>
          <p:nvPr/>
        </p:nvSpPr>
        <p:spPr>
          <a:xfrm>
            <a:off x="6740990" y="4545543"/>
            <a:ext cx="3485882" cy="1005840"/>
          </a:xfrm>
          <a:prstGeom prst="rect">
            <a:avLst/>
          </a:prstGeom>
          <a:solidFill>
            <a:srgbClr val="363636"/>
          </a:solidFill>
          <a:ln>
            <a:noFill/>
          </a:ln>
        </p:spPr>
        <p:txBody>
          <a:bodyPr spcFirstLastPara="1" vert="horz" wrap="square" lIns="91425" tIns="45700" rIns="91425" bIns="45700" rtlCol="0" anchor="t" anchorCtr="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800" dirty="0" smtClean="0"/>
              <a:t>110100110101000101101110101011101011101001101010001011011101010111010111010011</a:t>
            </a:r>
          </a:p>
          <a:p>
            <a:pPr marL="0" indent="0">
              <a:buFont typeface="Wingdings 3" panose="05040102010807070707" pitchFamily="18" charset="2"/>
              <a:buNone/>
            </a:pPr>
            <a:endParaRPr lang="en-IN" sz="1800" dirty="0"/>
          </a:p>
        </p:txBody>
      </p:sp>
    </p:spTree>
    <p:extLst>
      <p:ext uri="{BB962C8B-B14F-4D97-AF65-F5344CB8AC3E}">
        <p14:creationId xmlns:p14="http://schemas.microsoft.com/office/powerpoint/2010/main" val="2999781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Opening Modes</a:t>
            </a:r>
            <a:endParaRPr lang="en-US" dirty="0"/>
          </a:p>
        </p:txBody>
      </p:sp>
      <p:sp>
        <p:nvSpPr>
          <p:cNvPr id="3" name="Content Placeholder 2"/>
          <p:cNvSpPr>
            <a:spLocks noGrp="1"/>
          </p:cNvSpPr>
          <p:nvPr>
            <p:ph idx="1"/>
          </p:nvPr>
        </p:nvSpPr>
        <p:spPr/>
        <p:txBody>
          <a:bodyPr/>
          <a:lstStyle/>
          <a:p>
            <a:r>
              <a:rPr lang="en-IN" dirty="0"/>
              <a:t>We can perform  different operations on a file based on the file opening modes</a:t>
            </a:r>
          </a:p>
          <a:p>
            <a:endParaRPr lang="en-US" dirty="0"/>
          </a:p>
        </p:txBody>
      </p:sp>
      <p:graphicFrame>
        <p:nvGraphicFramePr>
          <p:cNvPr id="4" name="Google Shape;169;p21">
            <a:extLst>
              <a:ext uri="{FF2B5EF4-FFF2-40B4-BE49-F238E27FC236}">
                <a16:creationId xmlns:a16="http://schemas.microsoft.com/office/drawing/2014/main" xmlns="" id="{154C8EFF-52D9-7C4F-B6D4-92A3EA5A9398}"/>
              </a:ext>
            </a:extLst>
          </p:cNvPr>
          <p:cNvGraphicFramePr/>
          <p:nvPr>
            <p:extLst/>
          </p:nvPr>
        </p:nvGraphicFramePr>
        <p:xfrm>
          <a:off x="640362" y="1390003"/>
          <a:ext cx="10911275" cy="3935840"/>
        </p:xfrm>
        <a:graphic>
          <a:graphicData uri="http://schemas.openxmlformats.org/drawingml/2006/table">
            <a:tbl>
              <a:tblPr firstRow="1" bandRow="1">
                <a:tableStyleId>{3B4B98B0-60AC-42C2-AFA5-B58CD77FA1E5}</a:tableStyleId>
              </a:tblPr>
              <a:tblGrid>
                <a:gridCol w="1445300">
                  <a:extLst>
                    <a:ext uri="{9D8B030D-6E8A-4147-A177-3AD203B41FA5}">
                      <a16:colId xmlns:a16="http://schemas.microsoft.com/office/drawing/2014/main" xmlns="" val="20000"/>
                    </a:ext>
                  </a:extLst>
                </a:gridCol>
                <a:gridCol w="9465975">
                  <a:extLst>
                    <a:ext uri="{9D8B030D-6E8A-4147-A177-3AD203B41FA5}">
                      <a16:colId xmlns:a16="http://schemas.microsoft.com/office/drawing/2014/main" xmlns="" val="20001"/>
                    </a:ext>
                  </a:extLst>
                </a:gridCol>
              </a:tblGrid>
              <a:tr h="562700">
                <a:tc>
                  <a:txBody>
                    <a:bodyPr/>
                    <a:lstStyle/>
                    <a:p>
                      <a:pPr marL="0" marR="0" lvl="0" indent="0" algn="ctr" rtl="0">
                        <a:spcBef>
                          <a:spcPts val="0"/>
                        </a:spcBef>
                        <a:spcAft>
                          <a:spcPts val="0"/>
                        </a:spcAft>
                        <a:buNone/>
                      </a:pPr>
                      <a:r>
                        <a:rPr lang="en-US" sz="1800" u="none" strike="noStrike" cap="none" dirty="0">
                          <a:solidFill>
                            <a:srgbClr val="C00000"/>
                          </a:solidFill>
                        </a:rPr>
                        <a:t>Mode</a:t>
                      </a:r>
                      <a:endParaRPr sz="1800" b="1" u="none" strike="noStrike" cap="none"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u="none" strike="noStrike" cap="none" dirty="0">
                          <a:solidFill>
                            <a:srgbClr val="C00000"/>
                          </a:solidFill>
                        </a:rPr>
                        <a:t>Description</a:t>
                      </a:r>
                      <a:endParaRPr sz="1800" b="1" u="none" strike="noStrike" cap="none"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680725">
                <a:tc>
                  <a:txBody>
                    <a:bodyPr/>
                    <a:lstStyle/>
                    <a:p>
                      <a:pPr marL="0" marR="0" lvl="0" indent="0" algn="ctr" rtl="0">
                        <a:spcBef>
                          <a:spcPts val="0"/>
                        </a:spcBef>
                        <a:spcAft>
                          <a:spcPts val="0"/>
                        </a:spcAft>
                        <a:buNone/>
                      </a:pPr>
                      <a:r>
                        <a:rPr lang="en-US" sz="1800" u="none" strike="noStrike" cap="none" dirty="0">
                          <a:solidFill>
                            <a:srgbClr val="C00000"/>
                          </a:solidFill>
                        </a:rPr>
                        <a:t>r</a:t>
                      </a:r>
                      <a:endParaRPr sz="1800" b="0" u="none" strike="noStrike" cap="none" dirty="0">
                        <a:solidFill>
                          <a:srgbClr val="C00000"/>
                        </a:solidFill>
                        <a:latin typeface="Quattrocento Sans"/>
                        <a:ea typeface="Quattrocento Sans"/>
                        <a:cs typeface="Quattrocento Sans"/>
                        <a:sym typeface="Quattrocento San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u="none" strike="noStrike" cap="none" dirty="0">
                          <a:solidFill>
                            <a:schemeClr val="tx1"/>
                          </a:solidFill>
                        </a:rPr>
                        <a:t>Open the file for reading only. If it exists, then the file is opened with the current contents; otherwise an error occurs.</a:t>
                      </a:r>
                      <a:endParaRPr sz="1800" u="none" strike="noStrike" cap="none" dirty="0">
                        <a:solidFill>
                          <a:schemeClr val="tx1"/>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680725">
                <a:tc>
                  <a:txBody>
                    <a:bodyPr/>
                    <a:lstStyle/>
                    <a:p>
                      <a:pPr marL="0" marR="0" lvl="0" indent="0" algn="ctr" rtl="0">
                        <a:spcBef>
                          <a:spcPts val="0"/>
                        </a:spcBef>
                        <a:spcAft>
                          <a:spcPts val="0"/>
                        </a:spcAft>
                        <a:buNone/>
                      </a:pPr>
                      <a:r>
                        <a:rPr lang="en-US" sz="1800" u="none" strike="noStrike" cap="none" dirty="0">
                          <a:solidFill>
                            <a:srgbClr val="C00000"/>
                          </a:solidFill>
                        </a:rPr>
                        <a:t>w</a:t>
                      </a:r>
                      <a:endParaRPr sz="1800" b="0" u="none" strike="noStrike" cap="none" dirty="0">
                        <a:solidFill>
                          <a:srgbClr val="C00000"/>
                        </a:solidFill>
                        <a:latin typeface="Quattrocento Sans"/>
                        <a:ea typeface="Quattrocento Sans"/>
                        <a:cs typeface="Quattrocento Sans"/>
                        <a:sym typeface="Quattrocento San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spcBef>
                          <a:spcPts val="0"/>
                        </a:spcBef>
                        <a:spcAft>
                          <a:spcPts val="0"/>
                        </a:spcAft>
                        <a:buNone/>
                      </a:pPr>
                      <a:r>
                        <a:rPr lang="en-US" sz="1800" u="none" strike="noStrike" cap="none" dirty="0">
                          <a:solidFill>
                            <a:schemeClr val="tx1"/>
                          </a:solidFill>
                        </a:rPr>
                        <a:t>Open the file for writing only. A file with specified name is created if the file does not exists. The contents are deleted, if the file already exists.</a:t>
                      </a:r>
                      <a:endParaRPr sz="1800" u="none" strike="noStrike" cap="none" dirty="0">
                        <a:solidFill>
                          <a:schemeClr val="tx1"/>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570525">
                <a:tc>
                  <a:txBody>
                    <a:bodyPr/>
                    <a:lstStyle/>
                    <a:p>
                      <a:pPr marL="0" marR="0" lvl="0" indent="0" algn="ctr" rtl="0">
                        <a:spcBef>
                          <a:spcPts val="0"/>
                        </a:spcBef>
                        <a:spcAft>
                          <a:spcPts val="0"/>
                        </a:spcAft>
                        <a:buNone/>
                      </a:pPr>
                      <a:r>
                        <a:rPr lang="en-US" sz="1800" u="none" strike="noStrike" cap="none" dirty="0">
                          <a:solidFill>
                            <a:srgbClr val="C00000"/>
                          </a:solidFill>
                        </a:rPr>
                        <a:t>a</a:t>
                      </a:r>
                      <a:endParaRPr sz="1800" b="0" u="none" strike="noStrike" cap="none" dirty="0">
                        <a:solidFill>
                          <a:srgbClr val="C00000"/>
                        </a:solidFill>
                        <a:latin typeface="Quattrocento Sans"/>
                        <a:ea typeface="Quattrocento Sans"/>
                        <a:cs typeface="Quattrocento Sans"/>
                        <a:sym typeface="Quattrocento San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u="none" strike="noStrike" cap="none" dirty="0">
                          <a:solidFill>
                            <a:schemeClr val="tx1"/>
                          </a:solidFill>
                        </a:rPr>
                        <a:t>Open the file for appending (or </a:t>
                      </a:r>
                      <a:r>
                        <a:rPr lang="en-US" sz="1800" u="none" strike="noStrike" cap="none" dirty="0" smtClean="0">
                          <a:solidFill>
                            <a:schemeClr val="tx1"/>
                          </a:solidFill>
                        </a:rPr>
                        <a:t>adding data at the end of file) </a:t>
                      </a:r>
                      <a:r>
                        <a:rPr lang="en-US" sz="1800" u="none" strike="noStrike" cap="none" dirty="0">
                          <a:solidFill>
                            <a:schemeClr val="tx1"/>
                          </a:solidFill>
                        </a:rPr>
                        <a:t>data to it. The file is opened with the current contents safe. A file with the specified name is created if the file does not exists. </a:t>
                      </a:r>
                      <a:endParaRPr sz="1800" u="none" strike="noStrike" cap="none" dirty="0">
                        <a:solidFill>
                          <a:schemeClr val="tx1"/>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457200">
                <a:tc>
                  <a:txBody>
                    <a:bodyPr/>
                    <a:lstStyle/>
                    <a:p>
                      <a:pPr marL="0" marR="0" lvl="0" indent="0" algn="ctr" rtl="0">
                        <a:spcBef>
                          <a:spcPts val="0"/>
                        </a:spcBef>
                        <a:spcAft>
                          <a:spcPts val="0"/>
                        </a:spcAft>
                        <a:buNone/>
                      </a:pPr>
                      <a:r>
                        <a:rPr lang="en-US" sz="1800" u="none" strike="noStrike" cap="none" dirty="0">
                          <a:solidFill>
                            <a:srgbClr val="C00000"/>
                          </a:solidFill>
                        </a:rPr>
                        <a:t>r+</a:t>
                      </a:r>
                      <a:endParaRPr sz="1800" b="0" u="none" strike="noStrike" cap="none" dirty="0">
                        <a:solidFill>
                          <a:srgbClr val="C00000"/>
                        </a:solidFill>
                        <a:latin typeface="Quattrocento Sans"/>
                        <a:ea typeface="Quattrocento Sans"/>
                        <a:cs typeface="Quattrocento Sans"/>
                        <a:sym typeface="Quattrocento San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spcBef>
                          <a:spcPts val="0"/>
                        </a:spcBef>
                        <a:spcAft>
                          <a:spcPts val="0"/>
                        </a:spcAft>
                        <a:buNone/>
                      </a:pPr>
                      <a:r>
                        <a:rPr lang="en-US" sz="1800" u="none" strike="noStrike" cap="none" dirty="0">
                          <a:solidFill>
                            <a:schemeClr val="tx1"/>
                          </a:solidFill>
                        </a:rPr>
                        <a:t>The existing file is opened to the beginning for both reading and writing.</a:t>
                      </a:r>
                      <a:endParaRPr sz="1800" u="none" strike="noStrike" cap="none" dirty="0">
                        <a:solidFill>
                          <a:schemeClr val="tx1"/>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457200">
                <a:tc>
                  <a:txBody>
                    <a:bodyPr/>
                    <a:lstStyle/>
                    <a:p>
                      <a:pPr marL="0" marR="0" lvl="0" indent="0" algn="ctr" rtl="0">
                        <a:spcBef>
                          <a:spcPts val="0"/>
                        </a:spcBef>
                        <a:spcAft>
                          <a:spcPts val="0"/>
                        </a:spcAft>
                        <a:buNone/>
                      </a:pPr>
                      <a:r>
                        <a:rPr lang="en-US" sz="1800" u="none" strike="noStrike" cap="none" dirty="0">
                          <a:solidFill>
                            <a:srgbClr val="C00000"/>
                          </a:solidFill>
                        </a:rPr>
                        <a:t>w+</a:t>
                      </a:r>
                      <a:endParaRPr sz="1800" b="0" u="none" strike="noStrike" cap="none" dirty="0">
                        <a:solidFill>
                          <a:srgbClr val="C00000"/>
                        </a:solidFill>
                        <a:latin typeface="Quattrocento Sans"/>
                        <a:ea typeface="Quattrocento Sans"/>
                        <a:cs typeface="Quattrocento Sans"/>
                        <a:sym typeface="Quattrocento San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u="none" strike="noStrike" cap="none" dirty="0">
                          <a:solidFill>
                            <a:schemeClr val="tx1"/>
                          </a:solidFill>
                        </a:rPr>
                        <a:t>Same as w except both for reading and writing.</a:t>
                      </a:r>
                      <a:endParaRPr sz="1800" u="none" strike="noStrike" cap="none" dirty="0">
                        <a:solidFill>
                          <a:schemeClr val="tx1"/>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457200">
                <a:tc>
                  <a:txBody>
                    <a:bodyPr/>
                    <a:lstStyle/>
                    <a:p>
                      <a:pPr marL="0" marR="0" lvl="0" indent="0" algn="ctr" rtl="0">
                        <a:spcBef>
                          <a:spcPts val="0"/>
                        </a:spcBef>
                        <a:spcAft>
                          <a:spcPts val="0"/>
                        </a:spcAft>
                        <a:buNone/>
                      </a:pPr>
                      <a:r>
                        <a:rPr lang="en-US" sz="1800" u="none" strike="noStrike" cap="none" dirty="0">
                          <a:solidFill>
                            <a:srgbClr val="C00000"/>
                          </a:solidFill>
                        </a:rPr>
                        <a:t>a+</a:t>
                      </a:r>
                      <a:endParaRPr sz="1800" b="0" u="none" strike="noStrike" cap="none" dirty="0">
                        <a:solidFill>
                          <a:srgbClr val="C00000"/>
                        </a:solidFill>
                        <a:latin typeface="Quattrocento Sans"/>
                        <a:ea typeface="Quattrocento Sans"/>
                        <a:cs typeface="Quattrocento Sans"/>
                        <a:sym typeface="Quattrocento San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Clr>
                          <a:schemeClr val="lt1"/>
                        </a:buClr>
                        <a:buSzPts val="1800"/>
                        <a:buFont typeface="Quattrocento Sans"/>
                        <a:buNone/>
                      </a:pPr>
                      <a:r>
                        <a:rPr lang="en-US" sz="1800" u="none" strike="noStrike" cap="none" dirty="0">
                          <a:solidFill>
                            <a:schemeClr val="tx1"/>
                          </a:solidFill>
                        </a:rPr>
                        <a:t>Same as a except both for reading and writing.</a:t>
                      </a:r>
                      <a:endParaRPr dirty="0">
                        <a:solidFill>
                          <a:schemeClr val="tx1"/>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5" name="Content Placeholder 2">
            <a:extLst>
              <a:ext uri="{FF2B5EF4-FFF2-40B4-BE49-F238E27FC236}">
                <a16:creationId xmlns:a16="http://schemas.microsoft.com/office/drawing/2014/main" xmlns="" id="{9B5BDCB4-4EEE-45B4-8D35-78F9504F3588}"/>
              </a:ext>
            </a:extLst>
          </p:cNvPr>
          <p:cNvSpPr txBox="1">
            <a:spLocks/>
          </p:cNvSpPr>
          <p:nvPr/>
        </p:nvSpPr>
        <p:spPr>
          <a:xfrm>
            <a:off x="640362" y="5532362"/>
            <a:ext cx="10914742" cy="640080"/>
          </a:xfrm>
          <a:prstGeom prst="rect">
            <a:avLst/>
          </a:prstGeom>
        </p:spPr>
        <p:txBody>
          <a:bodyPr vert="horz" lIns="91440" tIns="45720" rIns="91440" bIns="45720" rtlCol="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800" b="1" dirty="0" smtClean="0">
                <a:solidFill>
                  <a:srgbClr val="C00000"/>
                </a:solidFill>
              </a:rPr>
              <a:t>Note</a:t>
            </a:r>
            <a:r>
              <a:rPr lang="en-US" sz="1800" dirty="0" smtClean="0">
                <a:solidFill>
                  <a:srgbClr val="C00000"/>
                </a:solidFill>
              </a:rPr>
              <a:t>: </a:t>
            </a:r>
            <a:r>
              <a:rPr lang="en-US" sz="1800" dirty="0" smtClean="0">
                <a:solidFill>
                  <a:schemeClr val="tx1"/>
                </a:solidFill>
              </a:rPr>
              <a:t>The </a:t>
            </a:r>
            <a:r>
              <a:rPr lang="en-US" sz="1800" dirty="0">
                <a:solidFill>
                  <a:schemeClr val="tx1"/>
                </a:solidFill>
              </a:rPr>
              <a:t>main difference is w+ truncate the file to zero length if it exists or create a new file if it doesn't. While r+ neither deletes the content nor create a new file if it doesn't exist.</a:t>
            </a:r>
            <a:endParaRPr lang="en-IN" sz="1800" dirty="0">
              <a:solidFill>
                <a:schemeClr val="tx1"/>
              </a:solidFill>
            </a:endParaRPr>
          </a:p>
        </p:txBody>
      </p:sp>
    </p:spTree>
    <p:extLst>
      <p:ext uri="{BB962C8B-B14F-4D97-AF65-F5344CB8AC3E}">
        <p14:creationId xmlns:p14="http://schemas.microsoft.com/office/powerpoint/2010/main" val="214159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Handling Functions</a:t>
            </a:r>
            <a:endParaRPr lang="en-US" dirty="0"/>
          </a:p>
        </p:txBody>
      </p:sp>
      <p:sp>
        <p:nvSpPr>
          <p:cNvPr id="4" name="Content Placeholder 2">
            <a:extLst>
              <a:ext uri="{FF2B5EF4-FFF2-40B4-BE49-F238E27FC236}">
                <a16:creationId xmlns:a16="http://schemas.microsoft.com/office/drawing/2014/main" xmlns="" id="{9B5BDCB4-4EEE-45B4-8D35-78F9504F3588}"/>
              </a:ext>
            </a:extLst>
          </p:cNvPr>
          <p:cNvSpPr>
            <a:spLocks noGrp="1"/>
          </p:cNvSpPr>
          <p:nvPr>
            <p:ph idx="1"/>
          </p:nvPr>
        </p:nvSpPr>
        <p:spPr>
          <a:xfrm>
            <a:off x="262359" y="918484"/>
            <a:ext cx="11667281" cy="511071"/>
          </a:xfrm>
        </p:spPr>
        <p:txBody>
          <a:bodyPr/>
          <a:lstStyle/>
          <a:p>
            <a:pPr algn="just"/>
            <a:r>
              <a:rPr lang="en-IN" dirty="0"/>
              <a:t>Basic file operation performed on a file are opening, reading, writing, and closing a file. </a:t>
            </a:r>
          </a:p>
        </p:txBody>
      </p:sp>
      <p:graphicFrame>
        <p:nvGraphicFramePr>
          <p:cNvPr id="5" name="Google Shape;176;p22">
            <a:extLst>
              <a:ext uri="{FF2B5EF4-FFF2-40B4-BE49-F238E27FC236}">
                <a16:creationId xmlns:a16="http://schemas.microsoft.com/office/drawing/2014/main" xmlns="" id="{60B4EBB1-93F4-AE4A-9D64-62AAD2940BF4}"/>
              </a:ext>
            </a:extLst>
          </p:cNvPr>
          <p:cNvGraphicFramePr/>
          <p:nvPr>
            <p:extLst/>
          </p:nvPr>
        </p:nvGraphicFramePr>
        <p:xfrm>
          <a:off x="380081" y="1636838"/>
          <a:ext cx="10890925" cy="3383320"/>
        </p:xfrm>
        <a:graphic>
          <a:graphicData uri="http://schemas.openxmlformats.org/drawingml/2006/table">
            <a:tbl>
              <a:tblPr firstRow="1" bandRow="1">
                <a:tableStyleId>{3B4B98B0-60AC-42C2-AFA5-B58CD77FA1E5}</a:tableStyleId>
              </a:tblPr>
              <a:tblGrid>
                <a:gridCol w="2713149">
                  <a:extLst>
                    <a:ext uri="{9D8B030D-6E8A-4147-A177-3AD203B41FA5}">
                      <a16:colId xmlns:a16="http://schemas.microsoft.com/office/drawing/2014/main" xmlns="" val="20000"/>
                    </a:ext>
                  </a:extLst>
                </a:gridCol>
                <a:gridCol w="8177776">
                  <a:extLst>
                    <a:ext uri="{9D8B030D-6E8A-4147-A177-3AD203B41FA5}">
                      <a16:colId xmlns:a16="http://schemas.microsoft.com/office/drawing/2014/main" xmlns="" val="20001"/>
                    </a:ext>
                  </a:extLst>
                </a:gridCol>
              </a:tblGrid>
              <a:tr h="352700">
                <a:tc>
                  <a:txBody>
                    <a:bodyPr/>
                    <a:lstStyle/>
                    <a:p>
                      <a:pPr marL="0" marR="0" lvl="0" indent="0" algn="ctr" rtl="0">
                        <a:spcBef>
                          <a:spcPts val="0"/>
                        </a:spcBef>
                        <a:spcAft>
                          <a:spcPts val="0"/>
                        </a:spcAft>
                        <a:buNone/>
                      </a:pPr>
                      <a:r>
                        <a:rPr lang="en-US" sz="1800" u="none" strike="noStrike" cap="none" dirty="0">
                          <a:solidFill>
                            <a:srgbClr val="C00000"/>
                          </a:solidFill>
                        </a:rPr>
                        <a:t>Syntax</a:t>
                      </a:r>
                      <a:endParaRPr sz="1800" b="1" u="none" strike="noStrike" cap="none"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u="none" strike="noStrike" cap="none" dirty="0">
                          <a:solidFill>
                            <a:srgbClr val="C00000"/>
                          </a:solidFill>
                        </a:rPr>
                        <a:t>Description</a:t>
                      </a:r>
                      <a:endParaRPr sz="1800" b="1" u="none" strike="noStrike" cap="none"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352700">
                <a:tc>
                  <a:txBody>
                    <a:bodyPr/>
                    <a:lstStyle/>
                    <a:p>
                      <a:pPr marL="0" marR="0" lvl="0" indent="0" algn="l" rtl="0">
                        <a:spcBef>
                          <a:spcPts val="0"/>
                        </a:spcBef>
                        <a:spcAft>
                          <a:spcPts val="0"/>
                        </a:spcAft>
                        <a:buNone/>
                      </a:pPr>
                      <a:r>
                        <a:rPr lang="en-US" sz="1800" b="0" u="none" strike="noStrike" cap="none" dirty="0" err="1" smtClean="0">
                          <a:solidFill>
                            <a:schemeClr val="tx1"/>
                          </a:solidFill>
                          <a:latin typeface="+mj-lt"/>
                          <a:ea typeface="Consolas"/>
                          <a:cs typeface="Consolas"/>
                          <a:sym typeface="Consolas"/>
                        </a:rPr>
                        <a:t>fp</a:t>
                      </a:r>
                      <a:r>
                        <a:rPr lang="en-US" sz="1800" b="0" u="none" strike="noStrike" cap="none" dirty="0" smtClean="0">
                          <a:solidFill>
                            <a:schemeClr val="tx1"/>
                          </a:solidFill>
                          <a:latin typeface="+mj-lt"/>
                          <a:ea typeface="Consolas"/>
                          <a:cs typeface="Consolas"/>
                          <a:sym typeface="Consolas"/>
                        </a:rPr>
                        <a:t>=</a:t>
                      </a:r>
                      <a:r>
                        <a:rPr lang="en-US" sz="1800" b="0" u="none" strike="noStrike" cap="none" dirty="0" err="1" smtClean="0">
                          <a:solidFill>
                            <a:schemeClr val="tx1"/>
                          </a:solidFill>
                          <a:latin typeface="+mj-lt"/>
                          <a:ea typeface="Consolas"/>
                          <a:cs typeface="Consolas"/>
                          <a:sym typeface="Consolas"/>
                        </a:rPr>
                        <a:t>fopen</a:t>
                      </a:r>
                      <a:r>
                        <a:rPr lang="en-US" sz="1800" b="0" u="none" strike="noStrike" cap="none" dirty="0" smtClean="0">
                          <a:solidFill>
                            <a:schemeClr val="tx1"/>
                          </a:solidFill>
                          <a:latin typeface="+mj-lt"/>
                          <a:ea typeface="Consolas"/>
                          <a:cs typeface="Consolas"/>
                          <a:sym typeface="Consolas"/>
                        </a:rPr>
                        <a:t>(</a:t>
                      </a:r>
                      <a:r>
                        <a:rPr lang="en-US" sz="1800" b="0" u="none" strike="noStrike" cap="none" dirty="0" err="1" smtClean="0">
                          <a:solidFill>
                            <a:schemeClr val="tx1"/>
                          </a:solidFill>
                          <a:latin typeface="+mj-lt"/>
                          <a:ea typeface="Consolas"/>
                          <a:cs typeface="Consolas"/>
                          <a:sym typeface="Consolas"/>
                        </a:rPr>
                        <a:t>file_name</a:t>
                      </a:r>
                      <a:r>
                        <a:rPr lang="en-US" sz="1800" b="0" u="none" strike="noStrike" cap="none" dirty="0">
                          <a:solidFill>
                            <a:schemeClr val="tx1"/>
                          </a:solidFill>
                          <a:latin typeface="+mj-lt"/>
                          <a:ea typeface="Consolas"/>
                          <a:cs typeface="Consolas"/>
                          <a:sym typeface="Consolas"/>
                        </a:rPr>
                        <a:t>, mode);</a:t>
                      </a:r>
                      <a:endParaRPr lang="en-US" dirty="0">
                        <a:solidFill>
                          <a:schemeClr val="tx1"/>
                        </a:solidFill>
                        <a:latin typeface="+mj-lt"/>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u="none" strike="noStrike" cap="none" dirty="0">
                          <a:solidFill>
                            <a:schemeClr val="tx1"/>
                          </a:solidFill>
                          <a:latin typeface="+mj-lt"/>
                        </a:rPr>
                        <a:t>This statement opens the file </a:t>
                      </a:r>
                      <a:r>
                        <a:rPr lang="en-US" sz="1800" u="none" strike="noStrike" cap="none" dirty="0" smtClean="0">
                          <a:solidFill>
                            <a:schemeClr val="tx1"/>
                          </a:solidFill>
                          <a:latin typeface="+mj-lt"/>
                        </a:rPr>
                        <a:t>and </a:t>
                      </a:r>
                      <a:r>
                        <a:rPr lang="en-US" sz="1800" u="none" strike="noStrike" cap="none" dirty="0">
                          <a:solidFill>
                            <a:schemeClr val="tx1"/>
                          </a:solidFill>
                          <a:latin typeface="+mj-lt"/>
                        </a:rPr>
                        <a:t>assigns an identifier to the </a:t>
                      </a:r>
                      <a:r>
                        <a:rPr lang="en-US" sz="1800" u="none" strike="noStrike" cap="none" dirty="0">
                          <a:solidFill>
                            <a:srgbClr val="C00000"/>
                          </a:solidFill>
                          <a:latin typeface="+mj-lt"/>
                        </a:rPr>
                        <a:t>FILE </a:t>
                      </a:r>
                      <a:r>
                        <a:rPr lang="en-US" sz="1800" u="none" strike="noStrike" cap="none" dirty="0">
                          <a:solidFill>
                            <a:schemeClr val="tx1"/>
                          </a:solidFill>
                          <a:latin typeface="+mj-lt"/>
                        </a:rPr>
                        <a:t>type pointer </a:t>
                      </a:r>
                      <a:r>
                        <a:rPr lang="en-US" sz="1800" b="0" dirty="0" smtClean="0">
                          <a:solidFill>
                            <a:schemeClr val="tx1"/>
                          </a:solidFill>
                          <a:latin typeface="+mj-lt"/>
                          <a:ea typeface="Consolas"/>
                          <a:cs typeface="Consolas"/>
                          <a:sym typeface="Consolas"/>
                        </a:rPr>
                        <a:t>fp</a:t>
                      </a:r>
                      <a:r>
                        <a:rPr lang="en-US" sz="1800" u="none" strike="noStrike" cap="none" dirty="0" smtClean="0">
                          <a:solidFill>
                            <a:schemeClr val="tx1"/>
                          </a:solidFill>
                          <a:latin typeface="+mj-lt"/>
                        </a:rPr>
                        <a:t>.</a:t>
                      </a:r>
                      <a:endParaRPr dirty="0">
                        <a:solidFill>
                          <a:schemeClr val="tx1"/>
                        </a:solidFill>
                        <a:latin typeface="+mj-lt"/>
                      </a:endParaRPr>
                    </a:p>
                    <a:p>
                      <a:pPr marL="0" marR="0" lvl="0" indent="0" algn="l" rtl="0">
                        <a:spcBef>
                          <a:spcPts val="0"/>
                        </a:spcBef>
                        <a:spcAft>
                          <a:spcPts val="0"/>
                        </a:spcAft>
                        <a:buNone/>
                      </a:pPr>
                      <a:endParaRPr sz="1800" dirty="0">
                        <a:solidFill>
                          <a:schemeClr val="tx1"/>
                        </a:solidFill>
                        <a:latin typeface="+mj-lt"/>
                      </a:endParaRPr>
                    </a:p>
                    <a:p>
                      <a:pPr marL="0" marR="0" lvl="0" indent="0" algn="l" rtl="0">
                        <a:spcBef>
                          <a:spcPts val="0"/>
                        </a:spcBef>
                        <a:spcAft>
                          <a:spcPts val="0"/>
                        </a:spcAft>
                        <a:buNone/>
                      </a:pPr>
                      <a:r>
                        <a:rPr lang="en-US" sz="1800" dirty="0">
                          <a:solidFill>
                            <a:schemeClr val="tx1"/>
                          </a:solidFill>
                          <a:latin typeface="+mj-lt"/>
                        </a:rPr>
                        <a:t>Example: </a:t>
                      </a:r>
                      <a:r>
                        <a:rPr lang="en-US" sz="1800" b="0" dirty="0" err="1" smtClean="0">
                          <a:solidFill>
                            <a:schemeClr val="tx1"/>
                          </a:solidFill>
                          <a:latin typeface="+mj-lt"/>
                          <a:ea typeface="Consolas"/>
                          <a:cs typeface="Consolas"/>
                          <a:sym typeface="Consolas"/>
                        </a:rPr>
                        <a:t>fp</a:t>
                      </a:r>
                      <a:r>
                        <a:rPr lang="en-US" sz="1800" b="0" dirty="0">
                          <a:solidFill>
                            <a:schemeClr val="tx1"/>
                          </a:solidFill>
                          <a:latin typeface="+mj-lt"/>
                          <a:ea typeface="Consolas"/>
                          <a:cs typeface="Consolas"/>
                          <a:sym typeface="Consolas"/>
                        </a:rPr>
                        <a:t> = </a:t>
                      </a:r>
                      <a:r>
                        <a:rPr lang="en-US" sz="1800" b="0" dirty="0" err="1">
                          <a:solidFill>
                            <a:schemeClr val="tx1"/>
                          </a:solidFill>
                          <a:latin typeface="+mj-lt"/>
                          <a:ea typeface="Consolas"/>
                          <a:cs typeface="Consolas"/>
                          <a:sym typeface="Consolas"/>
                        </a:rPr>
                        <a:t>fopen</a:t>
                      </a:r>
                      <a:r>
                        <a:rPr lang="en-US" sz="1800" b="0" dirty="0">
                          <a:solidFill>
                            <a:schemeClr val="tx1"/>
                          </a:solidFill>
                          <a:latin typeface="+mj-lt"/>
                          <a:ea typeface="Consolas"/>
                          <a:cs typeface="Consolas"/>
                          <a:sym typeface="Consolas"/>
                        </a:rPr>
                        <a:t>("</a:t>
                      </a:r>
                      <a:r>
                        <a:rPr lang="en-US" sz="1800" b="0" dirty="0" err="1">
                          <a:solidFill>
                            <a:schemeClr val="tx1"/>
                          </a:solidFill>
                          <a:latin typeface="+mj-lt"/>
                          <a:ea typeface="Consolas"/>
                          <a:cs typeface="Consolas"/>
                          <a:sym typeface="Consolas"/>
                        </a:rPr>
                        <a:t>printfile.c","r</a:t>
                      </a:r>
                      <a:r>
                        <a:rPr lang="en-US" sz="1800" b="0" dirty="0">
                          <a:solidFill>
                            <a:schemeClr val="tx1"/>
                          </a:solidFill>
                          <a:latin typeface="+mj-lt"/>
                          <a:ea typeface="Consolas"/>
                          <a:cs typeface="Consolas"/>
                          <a:sym typeface="Consolas"/>
                        </a:rPr>
                        <a:t>");</a:t>
                      </a:r>
                      <a:endParaRPr lang="en-US" dirty="0">
                        <a:solidFill>
                          <a:schemeClr val="tx1"/>
                        </a:solidFill>
                        <a:latin typeface="+mj-lt"/>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352700">
                <a:tc>
                  <a:txBody>
                    <a:bodyPr/>
                    <a:lstStyle/>
                    <a:p>
                      <a:pPr marL="0" marR="0" lvl="0" indent="0" algn="l" rtl="0">
                        <a:spcBef>
                          <a:spcPts val="0"/>
                        </a:spcBef>
                        <a:spcAft>
                          <a:spcPts val="0"/>
                        </a:spcAft>
                        <a:buNone/>
                      </a:pPr>
                      <a:r>
                        <a:rPr lang="en-US" sz="1800" b="0" dirty="0" err="1">
                          <a:solidFill>
                            <a:schemeClr val="tx1"/>
                          </a:solidFill>
                          <a:latin typeface="+mj-lt"/>
                          <a:ea typeface="Consolas"/>
                          <a:cs typeface="Consolas"/>
                          <a:sym typeface="Consolas"/>
                        </a:rPr>
                        <a:t>fclose</a:t>
                      </a:r>
                      <a:r>
                        <a:rPr lang="en-US" sz="1800" b="0" dirty="0">
                          <a:solidFill>
                            <a:schemeClr val="tx1"/>
                          </a:solidFill>
                          <a:latin typeface="+mj-lt"/>
                          <a:ea typeface="Consolas"/>
                          <a:cs typeface="Consolas"/>
                          <a:sym typeface="Consolas"/>
                        </a:rPr>
                        <a:t>(</a:t>
                      </a:r>
                      <a:r>
                        <a:rPr lang="en-US" sz="1800" b="0" dirty="0" err="1">
                          <a:solidFill>
                            <a:schemeClr val="tx1"/>
                          </a:solidFill>
                          <a:latin typeface="+mj-lt"/>
                          <a:ea typeface="Consolas"/>
                          <a:cs typeface="Consolas"/>
                          <a:sym typeface="Consolas"/>
                        </a:rPr>
                        <a:t>filepointer</a:t>
                      </a:r>
                      <a:r>
                        <a:rPr lang="en-US" sz="1800" b="0" dirty="0">
                          <a:solidFill>
                            <a:schemeClr val="tx1"/>
                          </a:solidFill>
                          <a:latin typeface="+mj-lt"/>
                          <a:ea typeface="Consolas"/>
                          <a:cs typeface="Consolas"/>
                          <a:sym typeface="Consolas"/>
                        </a:rPr>
                        <a:t>);</a:t>
                      </a:r>
                      <a:endParaRPr dirty="0">
                        <a:solidFill>
                          <a:schemeClr val="tx1"/>
                        </a:solidFill>
                        <a:latin typeface="+mj-lt"/>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spcBef>
                          <a:spcPts val="0"/>
                        </a:spcBef>
                        <a:spcAft>
                          <a:spcPts val="0"/>
                        </a:spcAft>
                        <a:buNone/>
                      </a:pPr>
                      <a:r>
                        <a:rPr lang="en-US" sz="1800" dirty="0">
                          <a:solidFill>
                            <a:schemeClr val="tx1"/>
                          </a:solidFill>
                          <a:latin typeface="+mj-lt"/>
                        </a:rPr>
                        <a:t>Closes a </a:t>
                      </a:r>
                      <a:r>
                        <a:rPr lang="en-US" sz="1800" dirty="0" smtClean="0">
                          <a:solidFill>
                            <a:schemeClr val="tx1"/>
                          </a:solidFill>
                          <a:latin typeface="+mj-lt"/>
                        </a:rPr>
                        <a:t>file and</a:t>
                      </a:r>
                      <a:r>
                        <a:rPr lang="en-US" sz="1800" baseline="0" dirty="0" smtClean="0">
                          <a:solidFill>
                            <a:schemeClr val="tx1"/>
                          </a:solidFill>
                          <a:latin typeface="+mj-lt"/>
                        </a:rPr>
                        <a:t> release the pointer</a:t>
                      </a:r>
                      <a:r>
                        <a:rPr lang="en-US" sz="1800" dirty="0" smtClean="0">
                          <a:solidFill>
                            <a:schemeClr val="tx1"/>
                          </a:solidFill>
                          <a:latin typeface="+mj-lt"/>
                        </a:rPr>
                        <a:t>.</a:t>
                      </a:r>
                      <a:endParaRPr dirty="0">
                        <a:solidFill>
                          <a:schemeClr val="tx1"/>
                        </a:solidFill>
                        <a:latin typeface="+mj-lt"/>
                      </a:endParaRPr>
                    </a:p>
                    <a:p>
                      <a:pPr marL="0" marR="0" lvl="0" indent="0" algn="just" rtl="0">
                        <a:spcBef>
                          <a:spcPts val="0"/>
                        </a:spcBef>
                        <a:spcAft>
                          <a:spcPts val="0"/>
                        </a:spcAft>
                        <a:buNone/>
                      </a:pPr>
                      <a:endParaRPr sz="1800" dirty="0">
                        <a:solidFill>
                          <a:schemeClr val="tx1"/>
                        </a:solidFill>
                        <a:latin typeface="+mj-lt"/>
                      </a:endParaRPr>
                    </a:p>
                    <a:p>
                      <a:pPr marL="0" marR="0" lvl="0" indent="0" algn="l" rtl="0">
                        <a:spcBef>
                          <a:spcPts val="0"/>
                        </a:spcBef>
                        <a:spcAft>
                          <a:spcPts val="0"/>
                        </a:spcAft>
                        <a:buNone/>
                      </a:pPr>
                      <a:r>
                        <a:rPr lang="en-US" sz="1800" dirty="0">
                          <a:solidFill>
                            <a:schemeClr val="tx1"/>
                          </a:solidFill>
                          <a:latin typeface="+mj-lt"/>
                        </a:rPr>
                        <a:t>Example: </a:t>
                      </a:r>
                      <a:r>
                        <a:rPr lang="en-US" sz="1800" b="0" dirty="0" err="1" smtClean="0">
                          <a:solidFill>
                            <a:schemeClr val="tx1"/>
                          </a:solidFill>
                          <a:latin typeface="+mj-lt"/>
                          <a:ea typeface="Consolas"/>
                          <a:cs typeface="Consolas"/>
                          <a:sym typeface="Consolas"/>
                        </a:rPr>
                        <a:t>fclose</a:t>
                      </a:r>
                      <a:r>
                        <a:rPr lang="en-US" sz="1800" b="0" dirty="0" smtClean="0">
                          <a:solidFill>
                            <a:schemeClr val="tx1"/>
                          </a:solidFill>
                          <a:latin typeface="+mj-lt"/>
                          <a:ea typeface="Consolas"/>
                          <a:cs typeface="Consolas"/>
                          <a:sym typeface="Consolas"/>
                        </a:rPr>
                        <a:t>(</a:t>
                      </a:r>
                      <a:r>
                        <a:rPr lang="en-US" sz="1800" b="0" dirty="0" err="1" smtClean="0">
                          <a:solidFill>
                            <a:schemeClr val="tx1"/>
                          </a:solidFill>
                          <a:latin typeface="+mj-lt"/>
                          <a:ea typeface="Consolas"/>
                          <a:cs typeface="Consolas"/>
                          <a:sym typeface="Consolas"/>
                        </a:rPr>
                        <a:t>fp</a:t>
                      </a:r>
                      <a:r>
                        <a:rPr lang="en-US" sz="1800" b="0" dirty="0">
                          <a:solidFill>
                            <a:schemeClr val="tx1"/>
                          </a:solidFill>
                          <a:latin typeface="+mj-lt"/>
                          <a:ea typeface="Consolas"/>
                          <a:cs typeface="Consolas"/>
                          <a:sym typeface="Consolas"/>
                        </a:rPr>
                        <a:t>);</a:t>
                      </a:r>
                      <a:endParaRPr dirty="0">
                        <a:solidFill>
                          <a:schemeClr val="tx1"/>
                        </a:solidFill>
                        <a:latin typeface="+mj-lt"/>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352700">
                <a:tc>
                  <a:txBody>
                    <a:bodyPr/>
                    <a:lstStyle/>
                    <a:p>
                      <a:pPr marL="0" marR="0" lvl="0" indent="0" algn="l" rtl="0">
                        <a:spcBef>
                          <a:spcPts val="0"/>
                        </a:spcBef>
                        <a:spcAft>
                          <a:spcPts val="0"/>
                        </a:spcAft>
                        <a:buNone/>
                      </a:pPr>
                      <a:r>
                        <a:rPr lang="en-US" sz="1800" b="0" dirty="0" err="1">
                          <a:solidFill>
                            <a:schemeClr val="tx1"/>
                          </a:solidFill>
                          <a:latin typeface="+mj-lt"/>
                          <a:ea typeface="Consolas"/>
                          <a:cs typeface="Consolas"/>
                          <a:sym typeface="Consolas"/>
                        </a:rPr>
                        <a:t>fprintf</a:t>
                      </a:r>
                      <a:r>
                        <a:rPr lang="en-US" sz="1800" b="0" dirty="0">
                          <a:solidFill>
                            <a:schemeClr val="tx1"/>
                          </a:solidFill>
                          <a:latin typeface="+mj-lt"/>
                          <a:ea typeface="Consolas"/>
                          <a:cs typeface="Consolas"/>
                          <a:sym typeface="Consolas"/>
                        </a:rPr>
                        <a:t>(</a:t>
                      </a:r>
                      <a:r>
                        <a:rPr lang="en-US" sz="1800" b="0" dirty="0" err="1">
                          <a:solidFill>
                            <a:schemeClr val="tx1"/>
                          </a:solidFill>
                          <a:latin typeface="+mj-lt"/>
                          <a:ea typeface="Consolas"/>
                          <a:cs typeface="Consolas"/>
                          <a:sym typeface="Consolas"/>
                        </a:rPr>
                        <a:t>fp</a:t>
                      </a:r>
                      <a:r>
                        <a:rPr lang="en-US" sz="1800" b="0" dirty="0">
                          <a:solidFill>
                            <a:schemeClr val="tx1"/>
                          </a:solidFill>
                          <a:latin typeface="+mj-lt"/>
                          <a:ea typeface="Consolas"/>
                          <a:cs typeface="Consolas"/>
                          <a:sym typeface="Consolas"/>
                        </a:rPr>
                        <a:t>, </a:t>
                      </a:r>
                      <a:endParaRPr lang="en-US" dirty="0">
                        <a:solidFill>
                          <a:schemeClr val="tx1"/>
                        </a:solidFill>
                        <a:latin typeface="+mj-lt"/>
                      </a:endParaRPr>
                    </a:p>
                    <a:p>
                      <a:pPr marL="0" marR="0" lvl="0" indent="0" algn="l" rtl="0">
                        <a:spcBef>
                          <a:spcPts val="0"/>
                        </a:spcBef>
                        <a:spcAft>
                          <a:spcPts val="0"/>
                        </a:spcAft>
                        <a:buNone/>
                      </a:pPr>
                      <a:r>
                        <a:rPr lang="en-US" sz="1800" b="0" dirty="0">
                          <a:solidFill>
                            <a:schemeClr val="tx1"/>
                          </a:solidFill>
                          <a:latin typeface="+mj-lt"/>
                          <a:ea typeface="Consolas"/>
                          <a:cs typeface="Consolas"/>
                          <a:sym typeface="Consolas"/>
                        </a:rPr>
                        <a:t>“control string”,</a:t>
                      </a:r>
                      <a:endParaRPr lang="en-US" dirty="0">
                        <a:solidFill>
                          <a:schemeClr val="tx1"/>
                        </a:solidFill>
                        <a:latin typeface="+mj-lt"/>
                      </a:endParaRPr>
                    </a:p>
                    <a:p>
                      <a:pPr marL="0" marR="0" lvl="0" indent="0" algn="l" rtl="0">
                        <a:spcBef>
                          <a:spcPts val="0"/>
                        </a:spcBef>
                        <a:spcAft>
                          <a:spcPts val="0"/>
                        </a:spcAft>
                        <a:buNone/>
                      </a:pPr>
                      <a:r>
                        <a:rPr lang="en-US" sz="1800" b="0" dirty="0">
                          <a:solidFill>
                            <a:schemeClr val="tx1"/>
                          </a:solidFill>
                          <a:latin typeface="+mj-lt"/>
                          <a:ea typeface="Consolas"/>
                          <a:cs typeface="Consolas"/>
                          <a:sym typeface="Consolas"/>
                        </a:rPr>
                        <a:t>list);</a:t>
                      </a:r>
                      <a:endParaRPr dirty="0">
                        <a:solidFill>
                          <a:schemeClr val="tx1"/>
                        </a:solidFill>
                        <a:latin typeface="+mj-lt"/>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dirty="0">
                          <a:solidFill>
                            <a:schemeClr val="tx1"/>
                          </a:solidFill>
                          <a:latin typeface="+mj-lt"/>
                        </a:rPr>
                        <a:t>Here </a:t>
                      </a:r>
                      <a:r>
                        <a:rPr lang="en-US" sz="1800" b="0" dirty="0" err="1" smtClean="0">
                          <a:solidFill>
                            <a:schemeClr val="tx1"/>
                          </a:solidFill>
                          <a:latin typeface="+mj-lt"/>
                          <a:ea typeface="Consolas"/>
                          <a:cs typeface="Consolas"/>
                          <a:sym typeface="Consolas"/>
                        </a:rPr>
                        <a:t>fp</a:t>
                      </a:r>
                      <a:r>
                        <a:rPr lang="en-US" sz="1800" dirty="0" smtClean="0">
                          <a:solidFill>
                            <a:schemeClr val="tx1"/>
                          </a:solidFill>
                          <a:latin typeface="+mj-lt"/>
                        </a:rPr>
                        <a:t> </a:t>
                      </a:r>
                      <a:r>
                        <a:rPr lang="en-US" sz="1800" dirty="0">
                          <a:solidFill>
                            <a:schemeClr val="tx1"/>
                          </a:solidFill>
                          <a:latin typeface="+mj-lt"/>
                        </a:rPr>
                        <a:t>is a file pointer associated with a file. The control string contains </a:t>
                      </a:r>
                      <a:r>
                        <a:rPr lang="en-US" sz="1800" dirty="0" smtClean="0">
                          <a:solidFill>
                            <a:schemeClr val="tx1"/>
                          </a:solidFill>
                          <a:latin typeface="+mj-lt"/>
                        </a:rPr>
                        <a:t>items</a:t>
                      </a:r>
                      <a:r>
                        <a:rPr lang="en-US" sz="1800" baseline="0" dirty="0" smtClean="0">
                          <a:solidFill>
                            <a:schemeClr val="tx1"/>
                          </a:solidFill>
                          <a:latin typeface="+mj-lt"/>
                        </a:rPr>
                        <a:t> to be printed</a:t>
                      </a:r>
                      <a:r>
                        <a:rPr lang="en-US" sz="1800" dirty="0" smtClean="0">
                          <a:solidFill>
                            <a:schemeClr val="tx1"/>
                          </a:solidFill>
                          <a:latin typeface="+mj-lt"/>
                        </a:rPr>
                        <a:t>. </a:t>
                      </a:r>
                      <a:r>
                        <a:rPr lang="en-US" sz="1800" dirty="0">
                          <a:solidFill>
                            <a:schemeClr val="tx1"/>
                          </a:solidFill>
                          <a:latin typeface="+mj-lt"/>
                        </a:rPr>
                        <a:t>The list may includes variables, constants and strings.</a:t>
                      </a:r>
                      <a:endParaRPr dirty="0">
                        <a:solidFill>
                          <a:schemeClr val="tx1"/>
                        </a:solidFill>
                        <a:latin typeface="+mj-lt"/>
                      </a:endParaRPr>
                    </a:p>
                    <a:p>
                      <a:pPr marL="0" marR="0" lvl="0" indent="0" algn="just" rtl="0">
                        <a:spcBef>
                          <a:spcPts val="0"/>
                        </a:spcBef>
                        <a:spcAft>
                          <a:spcPts val="0"/>
                        </a:spcAft>
                        <a:buNone/>
                      </a:pPr>
                      <a:endParaRPr sz="1800" dirty="0">
                        <a:solidFill>
                          <a:schemeClr val="tx1"/>
                        </a:solidFill>
                        <a:latin typeface="+mj-lt"/>
                      </a:endParaRPr>
                    </a:p>
                    <a:p>
                      <a:r>
                        <a:rPr lang="en-US" sz="1800" dirty="0" smtClean="0">
                          <a:solidFill>
                            <a:schemeClr val="tx1"/>
                          </a:solidFill>
                          <a:latin typeface="+mj-lt"/>
                        </a:rPr>
                        <a:t>Example: </a:t>
                      </a:r>
                      <a:r>
                        <a:rPr lang="en-US" b="0" dirty="0" err="1" smtClean="0">
                          <a:solidFill>
                            <a:schemeClr val="tx1"/>
                          </a:solidFill>
                          <a:effectLst/>
                          <a:latin typeface="+mj-lt"/>
                        </a:rPr>
                        <a:t>fprintf</a:t>
                      </a:r>
                      <a:r>
                        <a:rPr lang="en-US" b="0" dirty="0" smtClean="0">
                          <a:solidFill>
                            <a:schemeClr val="tx1"/>
                          </a:solidFill>
                          <a:effectLst/>
                          <a:latin typeface="+mj-lt"/>
                        </a:rPr>
                        <a:t>(</a:t>
                      </a:r>
                      <a:r>
                        <a:rPr lang="en-US" b="0" dirty="0" err="1" smtClean="0">
                          <a:solidFill>
                            <a:schemeClr val="tx1"/>
                          </a:solidFill>
                          <a:effectLst/>
                          <a:latin typeface="+mj-lt"/>
                        </a:rPr>
                        <a:t>fp</a:t>
                      </a:r>
                      <a:r>
                        <a:rPr lang="en-US" b="0" dirty="0" smtClean="0">
                          <a:solidFill>
                            <a:schemeClr val="tx1"/>
                          </a:solidFill>
                          <a:effectLst/>
                          <a:latin typeface="+mj-lt"/>
                        </a:rPr>
                        <a:t>, "%s %d %c", name, age, gender);</a:t>
                      </a:r>
                      <a:r>
                        <a:rPr lang="en-US" sz="1800" dirty="0" smtClean="0">
                          <a:solidFill>
                            <a:schemeClr val="tx1"/>
                          </a:solidFill>
                          <a:latin typeface="+mj-lt"/>
                        </a:rPr>
                        <a:t> </a:t>
                      </a:r>
                      <a:endParaRPr sz="1800" dirty="0">
                        <a:solidFill>
                          <a:schemeClr val="tx1"/>
                        </a:solidFill>
                        <a:latin typeface="+mj-lt"/>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66319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Functions</a:t>
            </a:r>
          </a:p>
        </p:txBody>
      </p:sp>
      <p:graphicFrame>
        <p:nvGraphicFramePr>
          <p:cNvPr id="4" name="Google Shape;182;p23"/>
          <p:cNvGraphicFramePr/>
          <p:nvPr>
            <p:extLst/>
          </p:nvPr>
        </p:nvGraphicFramePr>
        <p:xfrm>
          <a:off x="431597" y="998941"/>
          <a:ext cx="10890925" cy="4086488"/>
        </p:xfrm>
        <a:graphic>
          <a:graphicData uri="http://schemas.openxmlformats.org/drawingml/2006/table">
            <a:tbl>
              <a:tblPr firstRow="1" bandRow="1">
                <a:tableStyleId>{3B4B98B0-60AC-42C2-AFA5-B58CD77FA1E5}</a:tableStyleId>
              </a:tblPr>
              <a:tblGrid>
                <a:gridCol w="2480950">
                  <a:extLst>
                    <a:ext uri="{9D8B030D-6E8A-4147-A177-3AD203B41FA5}">
                      <a16:colId xmlns:a16="http://schemas.microsoft.com/office/drawing/2014/main" xmlns="" val="20000"/>
                    </a:ext>
                  </a:extLst>
                </a:gridCol>
                <a:gridCol w="8409975">
                  <a:extLst>
                    <a:ext uri="{9D8B030D-6E8A-4147-A177-3AD203B41FA5}">
                      <a16:colId xmlns:a16="http://schemas.microsoft.com/office/drawing/2014/main" xmlns="" val="20001"/>
                    </a:ext>
                  </a:extLst>
                </a:gridCol>
              </a:tblGrid>
              <a:tr h="335821">
                <a:tc>
                  <a:txBody>
                    <a:bodyPr/>
                    <a:lstStyle/>
                    <a:p>
                      <a:pPr marL="0" marR="0" lvl="0" indent="0" algn="ctr" rtl="0">
                        <a:spcBef>
                          <a:spcPts val="0"/>
                        </a:spcBef>
                        <a:spcAft>
                          <a:spcPts val="0"/>
                        </a:spcAft>
                        <a:buNone/>
                      </a:pPr>
                      <a:r>
                        <a:rPr lang="en-US" sz="1800" dirty="0">
                          <a:solidFill>
                            <a:srgbClr val="C00000"/>
                          </a:solidFill>
                        </a:rPr>
                        <a:t>Syntax</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dirty="0">
                          <a:solidFill>
                            <a:srgbClr val="C00000"/>
                          </a:solidFill>
                        </a:rPr>
                        <a:t>Description</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1343258">
                <a:tc>
                  <a:txBody>
                    <a:bodyPr/>
                    <a:lstStyle/>
                    <a:p>
                      <a:pPr marL="0" marR="0" lvl="0" indent="0" algn="l" rtl="0">
                        <a:spcBef>
                          <a:spcPts val="0"/>
                        </a:spcBef>
                        <a:spcAft>
                          <a:spcPts val="0"/>
                        </a:spcAft>
                        <a:buNone/>
                      </a:pPr>
                      <a:r>
                        <a:rPr lang="en-US" sz="1800" b="0" i="0" dirty="0" err="1">
                          <a:solidFill>
                            <a:schemeClr val="tx1"/>
                          </a:solidFill>
                          <a:latin typeface="+mj-lt"/>
                          <a:cs typeface="Consolas" panose="020B0609020204030204" pitchFamily="49" charset="0"/>
                          <a:sym typeface="Consolas"/>
                        </a:rPr>
                        <a:t>fscanf</a:t>
                      </a:r>
                      <a:r>
                        <a:rPr lang="en-US" sz="1800" b="0" i="0" dirty="0">
                          <a:solidFill>
                            <a:schemeClr val="tx1"/>
                          </a:solidFill>
                          <a:latin typeface="+mj-lt"/>
                          <a:cs typeface="Consolas" panose="020B0609020204030204" pitchFamily="49" charset="0"/>
                          <a:sym typeface="Consolas"/>
                        </a:rPr>
                        <a:t>(</a:t>
                      </a:r>
                      <a:r>
                        <a:rPr lang="en-US" sz="1800" b="0" i="0" dirty="0" err="1">
                          <a:solidFill>
                            <a:schemeClr val="tx1"/>
                          </a:solidFill>
                          <a:latin typeface="+mj-lt"/>
                          <a:cs typeface="Consolas" panose="020B0609020204030204" pitchFamily="49" charset="0"/>
                          <a:sym typeface="Consolas"/>
                        </a:rPr>
                        <a:t>fp</a:t>
                      </a:r>
                      <a:r>
                        <a:rPr lang="en-US" sz="1800" b="0" i="0" dirty="0">
                          <a:solidFill>
                            <a:schemeClr val="tx1"/>
                          </a:solidFill>
                          <a:latin typeface="+mj-lt"/>
                          <a:cs typeface="Consolas" panose="020B0609020204030204" pitchFamily="49" charset="0"/>
                          <a:sym typeface="Consolas"/>
                        </a:rPr>
                        <a:t>, </a:t>
                      </a:r>
                      <a:endParaRPr b="0" i="0" dirty="0">
                        <a:solidFill>
                          <a:schemeClr val="tx1"/>
                        </a:solidFill>
                        <a:latin typeface="+mj-lt"/>
                        <a:cs typeface="Consolas" panose="020B0609020204030204" pitchFamily="49" charset="0"/>
                      </a:endParaRPr>
                    </a:p>
                    <a:p>
                      <a:pPr marL="0" marR="0" lvl="0" indent="0" algn="l" rtl="0">
                        <a:spcBef>
                          <a:spcPts val="0"/>
                        </a:spcBef>
                        <a:spcAft>
                          <a:spcPts val="0"/>
                        </a:spcAft>
                        <a:buNone/>
                      </a:pPr>
                      <a:r>
                        <a:rPr lang="en-US" sz="1800" b="0" i="0" dirty="0">
                          <a:solidFill>
                            <a:schemeClr val="tx1"/>
                          </a:solidFill>
                          <a:latin typeface="+mj-lt"/>
                          <a:cs typeface="Consolas" panose="020B0609020204030204" pitchFamily="49" charset="0"/>
                          <a:sym typeface="Consolas"/>
                        </a:rPr>
                        <a:t>“control string”,</a:t>
                      </a:r>
                      <a:endParaRPr b="0" i="0" dirty="0">
                        <a:solidFill>
                          <a:schemeClr val="tx1"/>
                        </a:solidFill>
                        <a:latin typeface="+mj-lt"/>
                        <a:cs typeface="Consolas" panose="020B0609020204030204" pitchFamily="49" charset="0"/>
                      </a:endParaRPr>
                    </a:p>
                    <a:p>
                      <a:pPr marL="0" marR="0" lvl="0" indent="0" algn="l" rtl="0">
                        <a:spcBef>
                          <a:spcPts val="0"/>
                        </a:spcBef>
                        <a:spcAft>
                          <a:spcPts val="0"/>
                        </a:spcAft>
                        <a:buNone/>
                      </a:pPr>
                      <a:r>
                        <a:rPr lang="en-US" sz="1800" b="0" i="0" dirty="0">
                          <a:solidFill>
                            <a:schemeClr val="tx1"/>
                          </a:solidFill>
                          <a:latin typeface="+mj-lt"/>
                          <a:cs typeface="Consolas" panose="020B0609020204030204" pitchFamily="49" charset="0"/>
                          <a:sym typeface="Consolas"/>
                        </a:rPr>
                        <a:t>list);</a:t>
                      </a:r>
                      <a:endParaRPr b="0" i="0" dirty="0">
                        <a:solidFill>
                          <a:schemeClr val="tx1"/>
                        </a:solidFill>
                        <a:latin typeface="+mj-lt"/>
                        <a:cs typeface="Consolas" panose="020B0609020204030204" pitchFamily="49" charset="0"/>
                      </a:endParaRPr>
                    </a:p>
                    <a:p>
                      <a:pPr marL="0" marR="0" lvl="0" indent="0" algn="l" rtl="0">
                        <a:spcBef>
                          <a:spcPts val="0"/>
                        </a:spcBef>
                        <a:spcAft>
                          <a:spcPts val="0"/>
                        </a:spcAft>
                        <a:buNone/>
                      </a:pPr>
                      <a:endParaRPr sz="1800" b="0" dirty="0">
                        <a:solidFill>
                          <a:schemeClr val="tx1"/>
                        </a:solidFill>
                        <a:latin typeface="+mj-lt"/>
                        <a:ea typeface="Quattrocento Sans"/>
                        <a:cs typeface="Quattrocento Sans"/>
                        <a:sym typeface="Quattrocento Sans"/>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dirty="0" smtClean="0">
                          <a:solidFill>
                            <a:schemeClr val="tx1"/>
                          </a:solidFill>
                          <a:latin typeface="+mj-lt"/>
                        </a:rPr>
                        <a:t>Here </a:t>
                      </a:r>
                      <a:r>
                        <a:rPr lang="en-US" sz="1800" b="0" dirty="0" err="1" smtClean="0">
                          <a:solidFill>
                            <a:schemeClr val="tx1"/>
                          </a:solidFill>
                          <a:latin typeface="+mj-lt"/>
                          <a:ea typeface="Consolas"/>
                          <a:cs typeface="Consolas"/>
                          <a:sym typeface="Consolas"/>
                        </a:rPr>
                        <a:t>fp</a:t>
                      </a:r>
                      <a:r>
                        <a:rPr lang="en-US" sz="1800" dirty="0" smtClean="0">
                          <a:solidFill>
                            <a:schemeClr val="tx1"/>
                          </a:solidFill>
                          <a:latin typeface="+mj-lt"/>
                        </a:rPr>
                        <a:t> is a file pointer associated with a file. The control string contains items</a:t>
                      </a:r>
                      <a:r>
                        <a:rPr lang="en-US" sz="1800" baseline="0" dirty="0" smtClean="0">
                          <a:solidFill>
                            <a:schemeClr val="tx1"/>
                          </a:solidFill>
                          <a:latin typeface="+mj-lt"/>
                        </a:rPr>
                        <a:t> to be printed</a:t>
                      </a:r>
                      <a:r>
                        <a:rPr lang="en-US" sz="1800" dirty="0" smtClean="0">
                          <a:solidFill>
                            <a:schemeClr val="tx1"/>
                          </a:solidFill>
                          <a:latin typeface="+mj-lt"/>
                        </a:rPr>
                        <a:t>. The list may includes variables, constants and strings.</a:t>
                      </a:r>
                      <a:endParaRPr lang="en-US" dirty="0" smtClean="0">
                        <a:solidFill>
                          <a:schemeClr val="tx1"/>
                        </a:solidFill>
                        <a:latin typeface="+mj-lt"/>
                      </a:endParaRPr>
                    </a:p>
                    <a:p>
                      <a:pPr marL="0" marR="0" lvl="0" indent="0" algn="just" rtl="0">
                        <a:spcBef>
                          <a:spcPts val="0"/>
                        </a:spcBef>
                        <a:spcAft>
                          <a:spcPts val="0"/>
                        </a:spcAft>
                        <a:buNone/>
                      </a:pPr>
                      <a:endParaRPr lang="en-US" sz="1800" dirty="0" smtClean="0">
                        <a:solidFill>
                          <a:schemeClr val="tx1"/>
                        </a:solidFill>
                        <a:latin typeface="+mj-lt"/>
                      </a:endParaRPr>
                    </a:p>
                    <a:p>
                      <a:r>
                        <a:rPr lang="en-US" sz="1800" dirty="0" smtClean="0">
                          <a:solidFill>
                            <a:schemeClr val="tx1"/>
                          </a:solidFill>
                          <a:latin typeface="+mj-lt"/>
                        </a:rPr>
                        <a:t>Example: </a:t>
                      </a:r>
                      <a:r>
                        <a:rPr lang="en-US" b="0" dirty="0" err="1" smtClean="0">
                          <a:solidFill>
                            <a:schemeClr val="tx1"/>
                          </a:solidFill>
                          <a:effectLst/>
                          <a:latin typeface="+mj-lt"/>
                        </a:rPr>
                        <a:t>fscanf</a:t>
                      </a:r>
                      <a:r>
                        <a:rPr lang="en-US" b="0" dirty="0" smtClean="0">
                          <a:solidFill>
                            <a:schemeClr val="tx1"/>
                          </a:solidFill>
                          <a:effectLst/>
                          <a:latin typeface="+mj-lt"/>
                        </a:rPr>
                        <a:t>(</a:t>
                      </a:r>
                      <a:r>
                        <a:rPr lang="en-US" b="0" dirty="0" err="1" smtClean="0">
                          <a:solidFill>
                            <a:schemeClr val="tx1"/>
                          </a:solidFill>
                          <a:effectLst/>
                          <a:latin typeface="+mj-lt"/>
                        </a:rPr>
                        <a:t>fp</a:t>
                      </a:r>
                      <a:r>
                        <a:rPr lang="en-US" b="0" dirty="0" smtClean="0">
                          <a:solidFill>
                            <a:schemeClr val="tx1"/>
                          </a:solidFill>
                          <a:effectLst/>
                          <a:latin typeface="+mj-lt"/>
                        </a:rPr>
                        <a:t>, "%s %d", &amp;item, &amp;</a:t>
                      </a:r>
                      <a:r>
                        <a:rPr lang="en-US" b="0" dirty="0" err="1" smtClean="0">
                          <a:solidFill>
                            <a:schemeClr val="tx1"/>
                          </a:solidFill>
                          <a:effectLst/>
                          <a:latin typeface="+mj-lt"/>
                        </a:rPr>
                        <a:t>qty</a:t>
                      </a:r>
                      <a:r>
                        <a:rPr lang="en-US" b="0" dirty="0" smtClean="0">
                          <a:solidFill>
                            <a:schemeClr val="tx1"/>
                          </a:solidFill>
                          <a:effectLst/>
                          <a:latin typeface="+mj-lt"/>
                        </a:rPr>
                        <a:t>);</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1091398">
                <a:tc>
                  <a:txBody>
                    <a:bodyPr/>
                    <a:lstStyle/>
                    <a:p>
                      <a:pPr marL="0" marR="0" lvl="0" indent="0" algn="l" rtl="0">
                        <a:spcBef>
                          <a:spcPts val="0"/>
                        </a:spcBef>
                        <a:spcAft>
                          <a:spcPts val="0"/>
                        </a:spcAft>
                        <a:buNone/>
                      </a:pPr>
                      <a:r>
                        <a:rPr lang="en-US" sz="1800" b="0" dirty="0">
                          <a:solidFill>
                            <a:schemeClr val="tx1"/>
                          </a:solidFill>
                          <a:latin typeface="+mj-lt"/>
                          <a:ea typeface="Consolas"/>
                          <a:cs typeface="Consolas"/>
                          <a:sym typeface="Consolas"/>
                        </a:rPr>
                        <a:t>int </a:t>
                      </a:r>
                      <a:r>
                        <a:rPr lang="en-US" sz="1800" b="0" dirty="0" err="1">
                          <a:solidFill>
                            <a:schemeClr val="tx1"/>
                          </a:solidFill>
                          <a:latin typeface="+mj-lt"/>
                          <a:ea typeface="Consolas"/>
                          <a:cs typeface="Consolas"/>
                          <a:sym typeface="Consolas"/>
                        </a:rPr>
                        <a:t>getc</a:t>
                      </a:r>
                      <a:r>
                        <a:rPr lang="en-US" sz="1800" b="0" dirty="0">
                          <a:solidFill>
                            <a:schemeClr val="tx1"/>
                          </a:solidFill>
                          <a:latin typeface="+mj-lt"/>
                          <a:ea typeface="Consolas"/>
                          <a:cs typeface="Consolas"/>
                          <a:sym typeface="Consolas"/>
                        </a:rPr>
                        <a:t>(</a:t>
                      </a:r>
                      <a:endParaRPr lang="en-US" dirty="0">
                        <a:solidFill>
                          <a:schemeClr val="tx1"/>
                        </a:solidFill>
                        <a:latin typeface="+mj-lt"/>
                      </a:endParaRPr>
                    </a:p>
                    <a:p>
                      <a:pPr marL="0" marR="0" lvl="0" indent="0" algn="l" rtl="0">
                        <a:spcBef>
                          <a:spcPts val="0"/>
                        </a:spcBef>
                        <a:spcAft>
                          <a:spcPts val="0"/>
                        </a:spcAft>
                        <a:buNone/>
                      </a:pPr>
                      <a:r>
                        <a:rPr lang="en-US" sz="1800" b="0" dirty="0">
                          <a:solidFill>
                            <a:schemeClr val="tx1"/>
                          </a:solidFill>
                          <a:latin typeface="+mj-lt"/>
                          <a:ea typeface="Consolas"/>
                          <a:cs typeface="Consolas"/>
                          <a:sym typeface="Consolas"/>
                        </a:rPr>
                        <a:t>FILE *</a:t>
                      </a:r>
                      <a:r>
                        <a:rPr lang="en-US" sz="1800" b="0" dirty="0" err="1">
                          <a:solidFill>
                            <a:schemeClr val="tx1"/>
                          </a:solidFill>
                          <a:latin typeface="+mj-lt"/>
                          <a:ea typeface="Consolas"/>
                          <a:cs typeface="Consolas"/>
                          <a:sym typeface="Consolas"/>
                        </a:rPr>
                        <a:t>fp</a:t>
                      </a:r>
                      <a:r>
                        <a:rPr lang="en-US" sz="1800" b="0" dirty="0">
                          <a:solidFill>
                            <a:schemeClr val="tx1"/>
                          </a:solidFill>
                          <a:latin typeface="+mj-lt"/>
                          <a:ea typeface="Consolas"/>
                          <a:cs typeface="Consolas"/>
                          <a:sym typeface="Consolas"/>
                        </a:rPr>
                        <a:t>)</a:t>
                      </a:r>
                      <a:r>
                        <a:rPr lang="en-US" sz="1800" b="0" dirty="0">
                          <a:solidFill>
                            <a:schemeClr val="tx1"/>
                          </a:solidFill>
                          <a:latin typeface="+mj-lt"/>
                          <a:ea typeface="Quattrocento Sans"/>
                          <a:cs typeface="Quattrocento Sans"/>
                          <a:sym typeface="Quattrocento Sans"/>
                        </a:rPr>
                        <a:t>;</a:t>
                      </a:r>
                      <a:endParaRPr sz="1800" b="0" dirty="0">
                        <a:solidFill>
                          <a:schemeClr val="tx1"/>
                        </a:solidFill>
                        <a:latin typeface="+mj-lt"/>
                        <a:ea typeface="Consolas"/>
                        <a:cs typeface="Consolas" panose="020B0609020204030204" pitchFamily="49" charset="0"/>
                        <a:sym typeface="Consolas"/>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dirty="0" err="1" smtClean="0">
                          <a:solidFill>
                            <a:schemeClr val="tx1"/>
                          </a:solidFill>
                          <a:latin typeface="+mj-lt"/>
                          <a:ea typeface="Consolas"/>
                          <a:cs typeface="Consolas"/>
                          <a:sym typeface="Consolas"/>
                        </a:rPr>
                        <a:t>getc</a:t>
                      </a:r>
                      <a:r>
                        <a:rPr lang="en-US" sz="1800" b="0" dirty="0" smtClean="0">
                          <a:solidFill>
                            <a:schemeClr val="tx1"/>
                          </a:solidFill>
                          <a:latin typeface="+mj-lt"/>
                          <a:ea typeface="Consolas"/>
                          <a:cs typeface="Consolas"/>
                          <a:sym typeface="Consolas"/>
                        </a:rPr>
                        <a:t>() </a:t>
                      </a:r>
                      <a:r>
                        <a:rPr lang="en-US" sz="1800" dirty="0" smtClean="0">
                          <a:solidFill>
                            <a:schemeClr val="tx1"/>
                          </a:solidFill>
                          <a:latin typeface="+mj-lt"/>
                        </a:rPr>
                        <a:t>returns </a:t>
                      </a:r>
                      <a:r>
                        <a:rPr lang="en-US" sz="1800" dirty="0">
                          <a:solidFill>
                            <a:schemeClr val="tx1"/>
                          </a:solidFill>
                          <a:latin typeface="+mj-lt"/>
                        </a:rPr>
                        <a:t>the next character from a file referred by </a:t>
                      </a:r>
                      <a:r>
                        <a:rPr lang="en-US" sz="1800" b="0" dirty="0" err="1" smtClean="0">
                          <a:solidFill>
                            <a:schemeClr val="tx1"/>
                          </a:solidFill>
                          <a:latin typeface="+mj-lt"/>
                          <a:ea typeface="Consolas"/>
                          <a:cs typeface="Consolas"/>
                          <a:sym typeface="Consolas"/>
                        </a:rPr>
                        <a:t>fp</a:t>
                      </a:r>
                      <a:r>
                        <a:rPr lang="en-US" sz="1800" dirty="0" smtClean="0">
                          <a:solidFill>
                            <a:schemeClr val="tx1"/>
                          </a:solidFill>
                          <a:latin typeface="+mj-lt"/>
                        </a:rPr>
                        <a:t>; </a:t>
                      </a:r>
                      <a:r>
                        <a:rPr lang="en-US" sz="1800" dirty="0">
                          <a:solidFill>
                            <a:schemeClr val="tx1"/>
                          </a:solidFill>
                          <a:latin typeface="+mj-lt"/>
                        </a:rPr>
                        <a:t>it </a:t>
                      </a:r>
                      <a:r>
                        <a:rPr lang="en-US" sz="1800" dirty="0" smtClean="0">
                          <a:solidFill>
                            <a:schemeClr val="tx1"/>
                          </a:solidFill>
                          <a:latin typeface="+mj-lt"/>
                        </a:rPr>
                        <a:t>require the </a:t>
                      </a:r>
                      <a:r>
                        <a:rPr lang="en-US" b="0" dirty="0" smtClean="0">
                          <a:solidFill>
                            <a:srgbClr val="C00000"/>
                          </a:solidFill>
                          <a:effectLst/>
                          <a:latin typeface="+mj-lt"/>
                        </a:rPr>
                        <a:t>FILE</a:t>
                      </a:r>
                      <a:r>
                        <a:rPr lang="en-US" b="0" baseline="0" dirty="0" smtClean="0">
                          <a:solidFill>
                            <a:schemeClr val="tx1"/>
                          </a:solidFill>
                          <a:effectLst/>
                          <a:latin typeface="+mj-lt"/>
                        </a:rPr>
                        <a:t> </a:t>
                      </a:r>
                      <a:r>
                        <a:rPr lang="en-US" sz="1800" dirty="0" smtClean="0">
                          <a:solidFill>
                            <a:schemeClr val="tx1"/>
                          </a:solidFill>
                          <a:latin typeface="+mj-lt"/>
                        </a:rPr>
                        <a:t>pointer </a:t>
                      </a:r>
                      <a:r>
                        <a:rPr lang="en-US" sz="1800" dirty="0">
                          <a:solidFill>
                            <a:schemeClr val="tx1"/>
                          </a:solidFill>
                          <a:latin typeface="+mj-lt"/>
                        </a:rPr>
                        <a:t>to tell </a:t>
                      </a:r>
                      <a:r>
                        <a:rPr lang="en-US" sz="1800" dirty="0" smtClean="0">
                          <a:solidFill>
                            <a:schemeClr val="tx1"/>
                          </a:solidFill>
                          <a:latin typeface="+mj-lt"/>
                        </a:rPr>
                        <a:t>from </a:t>
                      </a:r>
                      <a:r>
                        <a:rPr lang="en-US" sz="1800" dirty="0">
                          <a:solidFill>
                            <a:schemeClr val="tx1"/>
                          </a:solidFill>
                          <a:latin typeface="+mj-lt"/>
                        </a:rPr>
                        <a:t>which file. It returns </a:t>
                      </a:r>
                      <a:r>
                        <a:rPr lang="en-US" b="0" dirty="0" smtClean="0">
                          <a:solidFill>
                            <a:schemeClr val="tx1"/>
                          </a:solidFill>
                          <a:effectLst/>
                          <a:latin typeface="+mj-lt"/>
                        </a:rPr>
                        <a:t>EOF</a:t>
                      </a:r>
                      <a:r>
                        <a:rPr lang="en-US" b="0" baseline="0" dirty="0" smtClean="0">
                          <a:solidFill>
                            <a:schemeClr val="tx1"/>
                          </a:solidFill>
                          <a:effectLst/>
                          <a:latin typeface="+mj-lt"/>
                        </a:rPr>
                        <a:t> </a:t>
                      </a:r>
                      <a:r>
                        <a:rPr lang="en-US" sz="1800" dirty="0" smtClean="0">
                          <a:solidFill>
                            <a:schemeClr val="tx1"/>
                          </a:solidFill>
                          <a:latin typeface="+mj-lt"/>
                        </a:rPr>
                        <a:t>for </a:t>
                      </a:r>
                      <a:r>
                        <a:rPr lang="en-US" sz="1800" dirty="0">
                          <a:solidFill>
                            <a:schemeClr val="tx1"/>
                          </a:solidFill>
                          <a:latin typeface="+mj-lt"/>
                        </a:rPr>
                        <a:t>end of file or error.</a:t>
                      </a:r>
                      <a:endParaRPr dirty="0">
                        <a:solidFill>
                          <a:schemeClr val="tx1"/>
                        </a:solidFill>
                        <a:latin typeface="+mj-lt"/>
                      </a:endParaRPr>
                    </a:p>
                    <a:p>
                      <a:pPr marL="0" marR="0" lvl="0" indent="0" algn="just" rtl="0">
                        <a:spcBef>
                          <a:spcPts val="0"/>
                        </a:spcBef>
                        <a:spcAft>
                          <a:spcPts val="0"/>
                        </a:spcAft>
                        <a:buNone/>
                      </a:pPr>
                      <a:endParaRPr sz="1800" dirty="0">
                        <a:solidFill>
                          <a:schemeClr val="tx1"/>
                        </a:solidFill>
                        <a:latin typeface="+mj-lt"/>
                      </a:endParaRPr>
                    </a:p>
                    <a:p>
                      <a:r>
                        <a:rPr lang="en-US" sz="1800" dirty="0">
                          <a:solidFill>
                            <a:schemeClr val="tx1"/>
                          </a:solidFill>
                          <a:latin typeface="+mj-lt"/>
                        </a:rPr>
                        <a:t>Example: </a:t>
                      </a:r>
                      <a:r>
                        <a:rPr lang="en-US" b="0" dirty="0" smtClean="0">
                          <a:solidFill>
                            <a:schemeClr val="tx1"/>
                          </a:solidFill>
                          <a:effectLst/>
                          <a:latin typeface="+mj-lt"/>
                        </a:rPr>
                        <a:t>c = </a:t>
                      </a:r>
                      <a:r>
                        <a:rPr lang="en-US" b="0" dirty="0" err="1" smtClean="0">
                          <a:solidFill>
                            <a:schemeClr val="tx1"/>
                          </a:solidFill>
                          <a:effectLst/>
                          <a:latin typeface="+mj-lt"/>
                        </a:rPr>
                        <a:t>getc</a:t>
                      </a:r>
                      <a:r>
                        <a:rPr lang="en-US" b="0" dirty="0" smtClean="0">
                          <a:solidFill>
                            <a:schemeClr val="tx1"/>
                          </a:solidFill>
                          <a:effectLst/>
                          <a:latin typeface="+mj-lt"/>
                        </a:rPr>
                        <a:t>(</a:t>
                      </a:r>
                      <a:r>
                        <a:rPr lang="en-US" b="0" dirty="0" err="1" smtClean="0">
                          <a:solidFill>
                            <a:schemeClr val="tx1"/>
                          </a:solidFill>
                          <a:effectLst/>
                          <a:latin typeface="+mj-lt"/>
                        </a:rPr>
                        <a:t>fp</a:t>
                      </a:r>
                      <a:r>
                        <a:rPr lang="en-US" b="0" dirty="0" smtClean="0">
                          <a:solidFill>
                            <a:schemeClr val="tx1"/>
                          </a:solidFill>
                          <a:effectLst/>
                          <a:latin typeface="+mj-lt"/>
                        </a:rPr>
                        <a:t>);</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1091398">
                <a:tc>
                  <a:txBody>
                    <a:bodyPr/>
                    <a:lstStyle/>
                    <a:p>
                      <a:pPr marL="0" marR="0" lvl="0" indent="0" algn="l" rtl="0">
                        <a:spcBef>
                          <a:spcPts val="0"/>
                        </a:spcBef>
                        <a:spcAft>
                          <a:spcPts val="0"/>
                        </a:spcAft>
                        <a:buNone/>
                      </a:pPr>
                      <a:r>
                        <a:rPr lang="en-US" sz="1800" b="0" dirty="0">
                          <a:solidFill>
                            <a:schemeClr val="tx1"/>
                          </a:solidFill>
                          <a:latin typeface="+mj-lt"/>
                          <a:ea typeface="Consolas"/>
                          <a:cs typeface="Consolas"/>
                          <a:sym typeface="Consolas"/>
                        </a:rPr>
                        <a:t>int </a:t>
                      </a:r>
                      <a:r>
                        <a:rPr lang="en-US" sz="1800" b="0" dirty="0" err="1">
                          <a:solidFill>
                            <a:schemeClr val="tx1"/>
                          </a:solidFill>
                          <a:latin typeface="+mj-lt"/>
                          <a:ea typeface="Consolas"/>
                          <a:cs typeface="Consolas"/>
                          <a:sym typeface="Consolas"/>
                        </a:rPr>
                        <a:t>putc</a:t>
                      </a:r>
                      <a:r>
                        <a:rPr lang="en-US" sz="1800" b="0" dirty="0">
                          <a:solidFill>
                            <a:schemeClr val="tx1"/>
                          </a:solidFill>
                          <a:latin typeface="+mj-lt"/>
                          <a:ea typeface="Consolas"/>
                          <a:cs typeface="Consolas"/>
                          <a:sym typeface="Consolas"/>
                        </a:rPr>
                        <a:t>(int c, </a:t>
                      </a:r>
                      <a:endParaRPr lang="en-US" dirty="0">
                        <a:solidFill>
                          <a:schemeClr val="tx1"/>
                        </a:solidFill>
                        <a:latin typeface="+mj-lt"/>
                      </a:endParaRPr>
                    </a:p>
                    <a:p>
                      <a:pPr marL="0" marR="0" lvl="0" indent="0" algn="l" rtl="0">
                        <a:spcBef>
                          <a:spcPts val="0"/>
                        </a:spcBef>
                        <a:spcAft>
                          <a:spcPts val="0"/>
                        </a:spcAft>
                        <a:buNone/>
                      </a:pPr>
                      <a:r>
                        <a:rPr lang="en-US" sz="1800" b="0" dirty="0">
                          <a:solidFill>
                            <a:schemeClr val="tx1"/>
                          </a:solidFill>
                          <a:latin typeface="+mj-lt"/>
                          <a:ea typeface="Consolas"/>
                          <a:cs typeface="Consolas"/>
                          <a:sym typeface="Consolas"/>
                        </a:rPr>
                        <a:t>FILE *</a:t>
                      </a:r>
                      <a:r>
                        <a:rPr lang="en-US" sz="1800" b="0" dirty="0" err="1">
                          <a:solidFill>
                            <a:schemeClr val="tx1"/>
                          </a:solidFill>
                          <a:latin typeface="+mj-lt"/>
                          <a:ea typeface="Consolas"/>
                          <a:cs typeface="Consolas"/>
                          <a:sym typeface="Consolas"/>
                        </a:rPr>
                        <a:t>fp</a:t>
                      </a:r>
                      <a:r>
                        <a:rPr lang="en-US" sz="1800" b="0" dirty="0">
                          <a:solidFill>
                            <a:schemeClr val="tx1"/>
                          </a:solidFill>
                          <a:latin typeface="+mj-lt"/>
                          <a:ea typeface="Consolas"/>
                          <a:cs typeface="Consolas"/>
                          <a:sym typeface="Consolas"/>
                        </a:rPr>
                        <a:t>)</a:t>
                      </a:r>
                      <a:r>
                        <a:rPr lang="en-US" sz="1800" b="0" dirty="0">
                          <a:solidFill>
                            <a:schemeClr val="tx1"/>
                          </a:solidFill>
                          <a:latin typeface="+mj-lt"/>
                          <a:ea typeface="Quattrocento Sans"/>
                          <a:cs typeface="Quattrocento Sans"/>
                          <a:sym typeface="Quattrocento Sans"/>
                        </a:rPr>
                        <a:t>;</a:t>
                      </a:r>
                      <a:endParaRPr sz="1800" b="0" dirty="0">
                        <a:solidFill>
                          <a:schemeClr val="tx1"/>
                        </a:solidFill>
                        <a:latin typeface="+mj-lt"/>
                        <a:ea typeface="Consolas"/>
                        <a:cs typeface="Consolas" panose="020B0609020204030204" pitchFamily="49" charset="0"/>
                        <a:sym typeface="Consolas"/>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lnSpc>
                          <a:spcPct val="100000"/>
                        </a:lnSpc>
                        <a:spcBef>
                          <a:spcPts val="0"/>
                        </a:spcBef>
                        <a:spcAft>
                          <a:spcPts val="0"/>
                        </a:spcAft>
                        <a:buClr>
                          <a:schemeClr val="lt1"/>
                        </a:buClr>
                        <a:buSzPts val="1800"/>
                        <a:buFont typeface="Quattrocento Sans"/>
                        <a:buNone/>
                      </a:pPr>
                      <a:r>
                        <a:rPr lang="en-US" sz="1800" b="0" dirty="0" err="1" smtClean="0">
                          <a:solidFill>
                            <a:schemeClr val="tx1"/>
                          </a:solidFill>
                          <a:latin typeface="+mj-lt"/>
                          <a:ea typeface="Consolas"/>
                          <a:cs typeface="Consolas"/>
                          <a:sym typeface="Consolas"/>
                        </a:rPr>
                        <a:t>putc</a:t>
                      </a:r>
                      <a:r>
                        <a:rPr lang="en-US" sz="1800" b="0" dirty="0" smtClean="0">
                          <a:solidFill>
                            <a:schemeClr val="tx1"/>
                          </a:solidFill>
                          <a:latin typeface="+mj-lt"/>
                          <a:ea typeface="Consolas"/>
                          <a:cs typeface="Consolas"/>
                          <a:sym typeface="Consolas"/>
                        </a:rPr>
                        <a:t>() </a:t>
                      </a:r>
                      <a:r>
                        <a:rPr lang="en-US" sz="1800" dirty="0" smtClean="0">
                          <a:solidFill>
                            <a:schemeClr val="tx1"/>
                          </a:solidFill>
                          <a:latin typeface="+mj-lt"/>
                        </a:rPr>
                        <a:t>writes </a:t>
                      </a:r>
                      <a:r>
                        <a:rPr lang="en-US" sz="1800" dirty="0">
                          <a:solidFill>
                            <a:schemeClr val="tx1"/>
                          </a:solidFill>
                          <a:latin typeface="+mj-lt"/>
                        </a:rPr>
                        <a:t>or appends the character </a:t>
                      </a:r>
                      <a:r>
                        <a:rPr lang="en-US" sz="1800" b="0" dirty="0" smtClean="0">
                          <a:solidFill>
                            <a:schemeClr val="tx1"/>
                          </a:solidFill>
                          <a:latin typeface="+mj-lt"/>
                          <a:ea typeface="Consolas"/>
                          <a:cs typeface="Consolas"/>
                          <a:sym typeface="Consolas"/>
                        </a:rPr>
                        <a:t>c</a:t>
                      </a:r>
                      <a:r>
                        <a:rPr lang="en-US" sz="1800" dirty="0" smtClean="0">
                          <a:solidFill>
                            <a:schemeClr val="tx1"/>
                          </a:solidFill>
                          <a:latin typeface="+mj-lt"/>
                        </a:rPr>
                        <a:t> </a:t>
                      </a:r>
                      <a:r>
                        <a:rPr lang="en-US" sz="1800" dirty="0">
                          <a:solidFill>
                            <a:schemeClr val="tx1"/>
                          </a:solidFill>
                          <a:latin typeface="+mj-lt"/>
                        </a:rPr>
                        <a:t>to the FILE </a:t>
                      </a:r>
                      <a:r>
                        <a:rPr lang="en-US" sz="1800" b="0" dirty="0" smtClean="0">
                          <a:solidFill>
                            <a:schemeClr val="tx1"/>
                          </a:solidFill>
                          <a:latin typeface="+mj-lt"/>
                          <a:ea typeface="Consolas"/>
                          <a:cs typeface="Consolas"/>
                          <a:sym typeface="Consolas"/>
                        </a:rPr>
                        <a:t>fp</a:t>
                      </a:r>
                      <a:r>
                        <a:rPr lang="en-US" sz="1800" dirty="0" smtClean="0">
                          <a:solidFill>
                            <a:schemeClr val="tx1"/>
                          </a:solidFill>
                          <a:latin typeface="+mj-lt"/>
                        </a:rPr>
                        <a:t>. </a:t>
                      </a:r>
                      <a:r>
                        <a:rPr lang="en-US" sz="1800" dirty="0">
                          <a:solidFill>
                            <a:schemeClr val="tx1"/>
                          </a:solidFill>
                          <a:latin typeface="+mj-lt"/>
                        </a:rPr>
                        <a:t>If a </a:t>
                      </a:r>
                      <a:r>
                        <a:rPr lang="en-US" sz="1800" b="0" dirty="0" err="1" smtClean="0">
                          <a:solidFill>
                            <a:schemeClr val="tx1"/>
                          </a:solidFill>
                          <a:latin typeface="+mj-lt"/>
                          <a:ea typeface="Consolas"/>
                          <a:cs typeface="Consolas"/>
                          <a:sym typeface="Consolas"/>
                        </a:rPr>
                        <a:t>putc</a:t>
                      </a:r>
                      <a:r>
                        <a:rPr lang="en-US" sz="1800" b="0" dirty="0" smtClean="0">
                          <a:solidFill>
                            <a:schemeClr val="tx1"/>
                          </a:solidFill>
                          <a:latin typeface="+mj-lt"/>
                          <a:ea typeface="Consolas"/>
                          <a:cs typeface="Consolas"/>
                          <a:sym typeface="Consolas"/>
                        </a:rPr>
                        <a:t> </a:t>
                      </a:r>
                      <a:r>
                        <a:rPr lang="en-US" sz="1800" dirty="0" smtClean="0">
                          <a:solidFill>
                            <a:schemeClr val="tx1"/>
                          </a:solidFill>
                          <a:latin typeface="+mj-lt"/>
                        </a:rPr>
                        <a:t>function </a:t>
                      </a:r>
                      <a:r>
                        <a:rPr lang="en-US" sz="1800" dirty="0">
                          <a:solidFill>
                            <a:schemeClr val="tx1"/>
                          </a:solidFill>
                          <a:latin typeface="+mj-lt"/>
                        </a:rPr>
                        <a:t>is successful, it returns the character written, </a:t>
                      </a:r>
                      <a:r>
                        <a:rPr lang="en-US" b="0" dirty="0" smtClean="0">
                          <a:solidFill>
                            <a:schemeClr val="tx1"/>
                          </a:solidFill>
                          <a:effectLst/>
                          <a:latin typeface="+mj-lt"/>
                        </a:rPr>
                        <a:t>EOF</a:t>
                      </a:r>
                      <a:r>
                        <a:rPr lang="en-US" b="0" baseline="0" dirty="0" smtClean="0">
                          <a:solidFill>
                            <a:schemeClr val="tx1"/>
                          </a:solidFill>
                          <a:effectLst/>
                          <a:latin typeface="+mj-lt"/>
                        </a:rPr>
                        <a:t> </a:t>
                      </a:r>
                      <a:r>
                        <a:rPr lang="en-US" sz="1800" dirty="0" smtClean="0">
                          <a:solidFill>
                            <a:schemeClr val="tx1"/>
                          </a:solidFill>
                          <a:latin typeface="+mj-lt"/>
                        </a:rPr>
                        <a:t>if </a:t>
                      </a:r>
                      <a:r>
                        <a:rPr lang="en-US" sz="1800" dirty="0">
                          <a:solidFill>
                            <a:schemeClr val="tx1"/>
                          </a:solidFill>
                          <a:latin typeface="+mj-lt"/>
                        </a:rPr>
                        <a:t>an error occurs.</a:t>
                      </a:r>
                      <a:endParaRPr dirty="0">
                        <a:solidFill>
                          <a:schemeClr val="tx1"/>
                        </a:solidFill>
                        <a:latin typeface="+mj-lt"/>
                      </a:endParaRPr>
                    </a:p>
                    <a:p>
                      <a:pPr marL="0" marR="0" lvl="0" indent="0" algn="just" rtl="0">
                        <a:lnSpc>
                          <a:spcPct val="100000"/>
                        </a:lnSpc>
                        <a:spcBef>
                          <a:spcPts val="0"/>
                        </a:spcBef>
                        <a:spcAft>
                          <a:spcPts val="0"/>
                        </a:spcAft>
                        <a:buClr>
                          <a:schemeClr val="dk1"/>
                        </a:buClr>
                        <a:buSzPts val="1800"/>
                        <a:buFont typeface="Quattrocento Sans"/>
                        <a:buNone/>
                      </a:pPr>
                      <a:endParaRPr sz="1800" dirty="0">
                        <a:solidFill>
                          <a:schemeClr val="tx1"/>
                        </a:solidFill>
                        <a:latin typeface="+mj-lt"/>
                      </a:endParaRPr>
                    </a:p>
                    <a:p>
                      <a:r>
                        <a:rPr lang="en-US" sz="1800" dirty="0">
                          <a:solidFill>
                            <a:schemeClr val="tx1"/>
                          </a:solidFill>
                          <a:latin typeface="+mj-lt"/>
                        </a:rPr>
                        <a:t>Example: </a:t>
                      </a:r>
                      <a:r>
                        <a:rPr lang="en-US" b="0" dirty="0" err="1" smtClean="0">
                          <a:solidFill>
                            <a:schemeClr val="tx1"/>
                          </a:solidFill>
                          <a:effectLst/>
                          <a:latin typeface="+mj-lt"/>
                        </a:rPr>
                        <a:t>putc</a:t>
                      </a:r>
                      <a:r>
                        <a:rPr lang="en-US" b="0" dirty="0" smtClean="0">
                          <a:solidFill>
                            <a:schemeClr val="tx1"/>
                          </a:solidFill>
                          <a:effectLst/>
                          <a:latin typeface="+mj-lt"/>
                        </a:rPr>
                        <a:t>(c, </a:t>
                      </a:r>
                      <a:r>
                        <a:rPr lang="en-US" b="0" dirty="0" err="1" smtClean="0">
                          <a:solidFill>
                            <a:schemeClr val="tx1"/>
                          </a:solidFill>
                          <a:effectLst/>
                          <a:latin typeface="+mj-lt"/>
                        </a:rPr>
                        <a:t>fp</a:t>
                      </a:r>
                      <a:r>
                        <a:rPr lang="en-US" b="0" dirty="0" smtClean="0">
                          <a:solidFill>
                            <a:schemeClr val="tx1"/>
                          </a:solidFill>
                          <a:effectLst/>
                          <a:latin typeface="+mj-lt"/>
                        </a:rPr>
                        <a:t>);</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65156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Handling Functions</a:t>
            </a:r>
          </a:p>
        </p:txBody>
      </p:sp>
      <p:graphicFrame>
        <p:nvGraphicFramePr>
          <p:cNvPr id="4" name="Google Shape;188;p24"/>
          <p:cNvGraphicFramePr/>
          <p:nvPr>
            <p:extLst/>
          </p:nvPr>
        </p:nvGraphicFramePr>
        <p:xfrm>
          <a:off x="521750" y="1176431"/>
          <a:ext cx="10890925" cy="3658555"/>
        </p:xfrm>
        <a:graphic>
          <a:graphicData uri="http://schemas.openxmlformats.org/drawingml/2006/table">
            <a:tbl>
              <a:tblPr firstRow="1" bandRow="1">
                <a:tableStyleId>{3B4B98B0-60AC-42C2-AFA5-B58CD77FA1E5}</a:tableStyleId>
              </a:tblPr>
              <a:tblGrid>
                <a:gridCol w="2480950">
                  <a:extLst>
                    <a:ext uri="{9D8B030D-6E8A-4147-A177-3AD203B41FA5}">
                      <a16:colId xmlns:a16="http://schemas.microsoft.com/office/drawing/2014/main" xmlns="" val="20000"/>
                    </a:ext>
                  </a:extLst>
                </a:gridCol>
                <a:gridCol w="8409975">
                  <a:extLst>
                    <a:ext uri="{9D8B030D-6E8A-4147-A177-3AD203B41FA5}">
                      <a16:colId xmlns:a16="http://schemas.microsoft.com/office/drawing/2014/main" xmlns="" val="20001"/>
                    </a:ext>
                  </a:extLst>
                </a:gridCol>
              </a:tblGrid>
              <a:tr h="228600">
                <a:tc>
                  <a:txBody>
                    <a:bodyPr/>
                    <a:lstStyle/>
                    <a:p>
                      <a:pPr marL="0" marR="0" lvl="0" indent="0" algn="ctr" rtl="0">
                        <a:spcBef>
                          <a:spcPts val="0"/>
                        </a:spcBef>
                        <a:spcAft>
                          <a:spcPts val="0"/>
                        </a:spcAft>
                        <a:buNone/>
                      </a:pPr>
                      <a:r>
                        <a:rPr lang="en-US" sz="1800" dirty="0">
                          <a:solidFill>
                            <a:srgbClr val="C00000"/>
                          </a:solidFill>
                        </a:rPr>
                        <a:t>Syntax</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dirty="0">
                          <a:solidFill>
                            <a:srgbClr val="C00000"/>
                          </a:solidFill>
                        </a:rPr>
                        <a:t>Description</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352700">
                <a:tc>
                  <a:txBody>
                    <a:bodyPr/>
                    <a:lstStyle/>
                    <a:p>
                      <a:r>
                        <a:rPr lang="en-US" b="0" dirty="0" err="1" smtClean="0">
                          <a:solidFill>
                            <a:schemeClr val="tx1"/>
                          </a:solidFill>
                          <a:effectLst/>
                          <a:latin typeface="+mj-lt"/>
                        </a:rPr>
                        <a:t>int</a:t>
                      </a:r>
                      <a:r>
                        <a:rPr lang="en-US" b="0" dirty="0" smtClean="0">
                          <a:solidFill>
                            <a:schemeClr val="tx1"/>
                          </a:solidFill>
                          <a:effectLst/>
                          <a:latin typeface="+mj-lt"/>
                        </a:rPr>
                        <a:t> </a:t>
                      </a:r>
                      <a:r>
                        <a:rPr lang="en-US" b="0" dirty="0" err="1" smtClean="0">
                          <a:solidFill>
                            <a:schemeClr val="tx1"/>
                          </a:solidFill>
                          <a:effectLst/>
                          <a:latin typeface="+mj-lt"/>
                        </a:rPr>
                        <a:t>getw</a:t>
                      </a:r>
                      <a:r>
                        <a:rPr lang="en-US" b="0" dirty="0" smtClean="0">
                          <a:solidFill>
                            <a:schemeClr val="tx1"/>
                          </a:solidFill>
                          <a:effectLst/>
                          <a:latin typeface="+mj-lt"/>
                        </a:rPr>
                        <a:t>(</a:t>
                      </a:r>
                    </a:p>
                    <a:p>
                      <a:r>
                        <a:rPr lang="en-US" b="0" dirty="0" smtClean="0">
                          <a:solidFill>
                            <a:schemeClr val="tx1"/>
                          </a:solidFill>
                          <a:effectLst/>
                          <a:latin typeface="+mj-lt"/>
                        </a:rPr>
                        <a:t>FILE *</a:t>
                      </a:r>
                      <a:r>
                        <a:rPr lang="en-US" b="0" dirty="0" err="1" smtClean="0">
                          <a:solidFill>
                            <a:schemeClr val="tx1"/>
                          </a:solidFill>
                          <a:effectLst/>
                          <a:latin typeface="+mj-lt"/>
                        </a:rPr>
                        <a:t>pvar</a:t>
                      </a:r>
                      <a:r>
                        <a:rPr lang="en-US" b="0" dirty="0" smtClean="0">
                          <a:solidFill>
                            <a:schemeClr val="tx1"/>
                          </a:solidFill>
                          <a:effectLst/>
                          <a:latin typeface="+mj-lt"/>
                        </a:rPr>
                        <a:t>);</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err="1" smtClean="0">
                          <a:solidFill>
                            <a:schemeClr val="tx1"/>
                          </a:solidFill>
                          <a:effectLst/>
                          <a:latin typeface="+mj-lt"/>
                        </a:rPr>
                        <a:t>getw</a:t>
                      </a:r>
                      <a:r>
                        <a:rPr lang="en-US" b="0" dirty="0" smtClean="0">
                          <a:solidFill>
                            <a:schemeClr val="tx1"/>
                          </a:solidFill>
                          <a:effectLst/>
                          <a:latin typeface="+mj-lt"/>
                        </a:rPr>
                        <a:t>() </a:t>
                      </a:r>
                      <a:r>
                        <a:rPr lang="en-US" sz="1800" dirty="0" smtClean="0">
                          <a:solidFill>
                            <a:schemeClr val="tx1"/>
                          </a:solidFill>
                          <a:latin typeface="+mj-lt"/>
                        </a:rPr>
                        <a:t>reads an integer value from </a:t>
                      </a:r>
                      <a:r>
                        <a:rPr lang="en-US" b="0" dirty="0" smtClean="0">
                          <a:solidFill>
                            <a:srgbClr val="C00000"/>
                          </a:solidFill>
                          <a:effectLst/>
                          <a:latin typeface="+mj-lt"/>
                        </a:rPr>
                        <a:t>FILE</a:t>
                      </a:r>
                      <a:r>
                        <a:rPr lang="en-US" b="0" baseline="0" dirty="0" smtClean="0">
                          <a:solidFill>
                            <a:schemeClr val="tx1"/>
                          </a:solidFill>
                          <a:effectLst/>
                          <a:latin typeface="+mj-lt"/>
                        </a:rPr>
                        <a:t> </a:t>
                      </a:r>
                      <a:r>
                        <a:rPr lang="en-US" sz="1800" dirty="0" smtClean="0">
                          <a:solidFill>
                            <a:schemeClr val="tx1"/>
                          </a:solidFill>
                          <a:latin typeface="+mj-lt"/>
                        </a:rPr>
                        <a:t>pointer </a:t>
                      </a:r>
                      <a:r>
                        <a:rPr lang="en-US" b="0" dirty="0" err="1" smtClean="0">
                          <a:solidFill>
                            <a:schemeClr val="tx1"/>
                          </a:solidFill>
                          <a:effectLst/>
                          <a:latin typeface="+mj-lt"/>
                        </a:rPr>
                        <a:t>fp</a:t>
                      </a:r>
                      <a:r>
                        <a:rPr lang="en-US" sz="1800" dirty="0" smtClean="0">
                          <a:solidFill>
                            <a:schemeClr val="tx1"/>
                          </a:solidFill>
                          <a:latin typeface="+mj-lt"/>
                        </a:rPr>
                        <a:t> and returns an </a:t>
                      </a:r>
                      <a:r>
                        <a:rPr kumimoji="0" lang="en-US" sz="1800" b="0" i="0" u="none" strike="noStrike" kern="1200" cap="none" spc="0" normalizeH="0" baseline="0" noProof="0" dirty="0" smtClean="0">
                          <a:ln>
                            <a:noFill/>
                          </a:ln>
                          <a:solidFill>
                            <a:schemeClr val="tx1"/>
                          </a:solidFill>
                          <a:effectLst/>
                          <a:uLnTx/>
                          <a:uFillTx/>
                          <a:latin typeface="+mj-lt"/>
                          <a:ea typeface="+mn-ea"/>
                          <a:cs typeface="+mn-cs"/>
                        </a:rPr>
                        <a:t>integer</a:t>
                      </a:r>
                      <a:r>
                        <a:rPr lang="en-US" sz="1800" dirty="0" smtClean="0">
                          <a:solidFill>
                            <a:schemeClr val="tx1"/>
                          </a:solidFill>
                          <a:latin typeface="+mj-lt"/>
                        </a:rPr>
                        <a:t>.</a:t>
                      </a:r>
                      <a:endParaRPr dirty="0" smtClean="0">
                        <a:solidFill>
                          <a:schemeClr val="tx1"/>
                        </a:solidFill>
                        <a:latin typeface="+mj-lt"/>
                      </a:endParaRPr>
                    </a:p>
                    <a:p>
                      <a:pPr marL="0" marR="0" lvl="0" indent="0" algn="just" rtl="0">
                        <a:spcBef>
                          <a:spcPts val="0"/>
                        </a:spcBef>
                        <a:spcAft>
                          <a:spcPts val="0"/>
                        </a:spcAft>
                        <a:buNone/>
                      </a:pPr>
                      <a:endParaRPr sz="1800" dirty="0">
                        <a:solidFill>
                          <a:schemeClr val="tx1"/>
                        </a:solidFill>
                        <a:latin typeface="+mj-lt"/>
                      </a:endParaRPr>
                    </a:p>
                    <a:p>
                      <a:r>
                        <a:rPr lang="en-US" sz="1800" dirty="0">
                          <a:solidFill>
                            <a:schemeClr val="tx1"/>
                          </a:solidFill>
                          <a:latin typeface="+mj-lt"/>
                        </a:rPr>
                        <a:t>Example: </a:t>
                      </a:r>
                      <a:r>
                        <a:rPr lang="en-US" b="0" dirty="0" err="1" smtClean="0">
                          <a:solidFill>
                            <a:schemeClr val="tx1"/>
                          </a:solidFill>
                          <a:effectLst/>
                          <a:latin typeface="+mj-lt"/>
                        </a:rPr>
                        <a:t>i</a:t>
                      </a:r>
                      <a:r>
                        <a:rPr lang="en-US" b="0" dirty="0" smtClean="0">
                          <a:solidFill>
                            <a:schemeClr val="tx1"/>
                          </a:solidFill>
                          <a:effectLst/>
                          <a:latin typeface="+mj-lt"/>
                        </a:rPr>
                        <a:t> = </a:t>
                      </a:r>
                      <a:r>
                        <a:rPr lang="en-US" b="0" dirty="0" err="1" smtClean="0">
                          <a:solidFill>
                            <a:schemeClr val="tx1"/>
                          </a:solidFill>
                          <a:effectLst/>
                          <a:latin typeface="+mj-lt"/>
                        </a:rPr>
                        <a:t>getw</a:t>
                      </a:r>
                      <a:r>
                        <a:rPr lang="en-US" b="0" dirty="0" smtClean="0">
                          <a:solidFill>
                            <a:schemeClr val="tx1"/>
                          </a:solidFill>
                          <a:effectLst/>
                          <a:latin typeface="+mj-lt"/>
                        </a:rPr>
                        <a:t>(</a:t>
                      </a:r>
                      <a:r>
                        <a:rPr lang="en-US" b="0" dirty="0" err="1" smtClean="0">
                          <a:solidFill>
                            <a:schemeClr val="tx1"/>
                          </a:solidFill>
                          <a:effectLst/>
                          <a:latin typeface="+mj-lt"/>
                        </a:rPr>
                        <a:t>fp</a:t>
                      </a:r>
                      <a:r>
                        <a:rPr lang="en-US" b="0" dirty="0" smtClean="0">
                          <a:solidFill>
                            <a:schemeClr val="tx1"/>
                          </a:solidFill>
                          <a:effectLst/>
                          <a:latin typeface="+mj-lt"/>
                        </a:rPr>
                        <a:t>);</a:t>
                      </a:r>
                      <a:endParaRPr lang="en-US" b="0" dirty="0">
                        <a:solidFill>
                          <a:schemeClr val="tx1"/>
                        </a:solidFill>
                        <a:effectLst/>
                        <a:latin typeface="+mj-lt"/>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1300200">
                <a:tc>
                  <a:txBody>
                    <a:bodyPr/>
                    <a:lstStyle/>
                    <a:p>
                      <a:r>
                        <a:rPr lang="en-US" b="0" dirty="0" err="1" smtClean="0">
                          <a:solidFill>
                            <a:schemeClr val="tx1"/>
                          </a:solidFill>
                          <a:effectLst/>
                          <a:latin typeface="+mj-lt"/>
                        </a:rPr>
                        <a:t>putw</a:t>
                      </a:r>
                      <a:r>
                        <a:rPr lang="en-US" b="0" dirty="0" smtClean="0">
                          <a:solidFill>
                            <a:schemeClr val="tx1"/>
                          </a:solidFill>
                          <a:effectLst/>
                          <a:latin typeface="+mj-lt"/>
                        </a:rPr>
                        <a:t>(</a:t>
                      </a:r>
                      <a:r>
                        <a:rPr lang="en-US" b="0" dirty="0" err="1" smtClean="0">
                          <a:solidFill>
                            <a:schemeClr val="tx1"/>
                          </a:solidFill>
                          <a:effectLst/>
                          <a:latin typeface="+mj-lt"/>
                        </a:rPr>
                        <a:t>int</a:t>
                      </a:r>
                      <a:r>
                        <a:rPr lang="en-US" b="0" dirty="0" smtClean="0">
                          <a:solidFill>
                            <a:schemeClr val="tx1"/>
                          </a:solidFill>
                          <a:effectLst/>
                          <a:latin typeface="+mj-lt"/>
                        </a:rPr>
                        <a:t>, </a:t>
                      </a:r>
                    </a:p>
                    <a:p>
                      <a:r>
                        <a:rPr lang="en-US" b="0" dirty="0" smtClean="0">
                          <a:solidFill>
                            <a:schemeClr val="tx1"/>
                          </a:solidFill>
                          <a:effectLst/>
                          <a:latin typeface="+mj-lt"/>
                        </a:rPr>
                        <a:t>FILE *</a:t>
                      </a:r>
                      <a:r>
                        <a:rPr lang="en-US" b="0" dirty="0" err="1" smtClean="0">
                          <a:solidFill>
                            <a:schemeClr val="tx1"/>
                          </a:solidFill>
                          <a:effectLst/>
                          <a:latin typeface="+mj-lt"/>
                        </a:rPr>
                        <a:t>fp</a:t>
                      </a:r>
                      <a:r>
                        <a:rPr lang="en-US" b="0" dirty="0" smtClean="0">
                          <a:solidFill>
                            <a:schemeClr val="tx1"/>
                          </a:solidFill>
                          <a:effectLst/>
                          <a:latin typeface="+mj-lt"/>
                        </a:rPr>
                        <a:t>);</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lnSpc>
                          <a:spcPct val="100000"/>
                        </a:lnSpc>
                        <a:spcBef>
                          <a:spcPts val="0"/>
                        </a:spcBef>
                        <a:spcAft>
                          <a:spcPts val="0"/>
                        </a:spcAft>
                        <a:buClr>
                          <a:schemeClr val="lt1"/>
                        </a:buClr>
                        <a:buSzPts val="1800"/>
                        <a:buFont typeface="Quattrocento Sans"/>
                        <a:buNone/>
                      </a:pPr>
                      <a:r>
                        <a:rPr lang="en-US" sz="1800" dirty="0" err="1">
                          <a:solidFill>
                            <a:schemeClr val="tx1"/>
                          </a:solidFill>
                          <a:latin typeface="+mj-lt"/>
                        </a:rPr>
                        <a:t>putw</a:t>
                      </a:r>
                      <a:r>
                        <a:rPr lang="en-US" sz="1800" dirty="0">
                          <a:solidFill>
                            <a:schemeClr val="tx1"/>
                          </a:solidFill>
                          <a:latin typeface="+mj-lt"/>
                        </a:rPr>
                        <a:t> writes an integer value read </a:t>
                      </a:r>
                      <a:r>
                        <a:rPr lang="en-US" sz="1800" dirty="0" smtClean="0">
                          <a:solidFill>
                            <a:schemeClr val="tx1"/>
                          </a:solidFill>
                          <a:latin typeface="+mj-lt"/>
                        </a:rPr>
                        <a:t>from terminal </a:t>
                      </a:r>
                      <a:r>
                        <a:rPr lang="en-US" sz="1800" dirty="0">
                          <a:solidFill>
                            <a:schemeClr val="tx1"/>
                          </a:solidFill>
                          <a:latin typeface="+mj-lt"/>
                        </a:rPr>
                        <a:t>and are written to the </a:t>
                      </a:r>
                      <a:r>
                        <a:rPr kumimoji="0" lang="en-US" sz="1800" b="0" i="0" u="none" strike="noStrike" kern="1200" cap="none" spc="0" normalizeH="0" baseline="0" noProof="0" dirty="0" smtClean="0">
                          <a:ln>
                            <a:noFill/>
                          </a:ln>
                          <a:solidFill>
                            <a:srgbClr val="C00000"/>
                          </a:solidFill>
                          <a:effectLst/>
                          <a:uLnTx/>
                          <a:uFillTx/>
                          <a:latin typeface="+mj-lt"/>
                          <a:ea typeface="+mn-ea"/>
                          <a:cs typeface="+mn-cs"/>
                        </a:rPr>
                        <a:t>FILE</a:t>
                      </a:r>
                      <a:r>
                        <a:rPr kumimoji="0" lang="en-US" sz="1800" b="0" i="0" u="none" strike="noStrike" kern="1200" cap="none" spc="0" normalizeH="0" baseline="0" noProof="0" dirty="0" smtClean="0">
                          <a:ln>
                            <a:noFill/>
                          </a:ln>
                          <a:solidFill>
                            <a:schemeClr val="tx1"/>
                          </a:solidFill>
                          <a:effectLst/>
                          <a:uLnTx/>
                          <a:uFillTx/>
                          <a:latin typeface="+mj-lt"/>
                          <a:ea typeface="+mn-ea"/>
                          <a:cs typeface="+mn-cs"/>
                        </a:rPr>
                        <a:t> </a:t>
                      </a:r>
                      <a:r>
                        <a:rPr lang="en-US" sz="1800" dirty="0" smtClean="0">
                          <a:solidFill>
                            <a:schemeClr val="tx1"/>
                          </a:solidFill>
                          <a:latin typeface="+mj-lt"/>
                        </a:rPr>
                        <a:t>using </a:t>
                      </a:r>
                      <a:r>
                        <a:rPr kumimoji="0" lang="en-US" sz="1800" b="0" i="0" u="none" strike="noStrike" kern="1200" cap="none" spc="0" normalizeH="0" baseline="0" noProof="0" dirty="0" err="1" smtClean="0">
                          <a:ln>
                            <a:noFill/>
                          </a:ln>
                          <a:solidFill>
                            <a:schemeClr val="tx1"/>
                          </a:solidFill>
                          <a:effectLst/>
                          <a:uLnTx/>
                          <a:uFillTx/>
                          <a:latin typeface="+mj-lt"/>
                          <a:ea typeface="+mn-ea"/>
                          <a:cs typeface="+mn-cs"/>
                        </a:rPr>
                        <a:t>fp</a:t>
                      </a:r>
                      <a:r>
                        <a:rPr lang="en-US" sz="1800" dirty="0" smtClean="0">
                          <a:solidFill>
                            <a:schemeClr val="tx1"/>
                          </a:solidFill>
                          <a:latin typeface="+mj-lt"/>
                        </a:rPr>
                        <a:t>.</a:t>
                      </a:r>
                      <a:endParaRPr dirty="0">
                        <a:solidFill>
                          <a:schemeClr val="tx1"/>
                        </a:solidFill>
                        <a:latin typeface="+mj-lt"/>
                      </a:endParaRPr>
                    </a:p>
                    <a:p>
                      <a:pPr marL="0" marR="0" lvl="0" indent="0" algn="just" rtl="0">
                        <a:lnSpc>
                          <a:spcPct val="100000"/>
                        </a:lnSpc>
                        <a:spcBef>
                          <a:spcPts val="0"/>
                        </a:spcBef>
                        <a:spcAft>
                          <a:spcPts val="0"/>
                        </a:spcAft>
                        <a:buClr>
                          <a:schemeClr val="dk1"/>
                        </a:buClr>
                        <a:buSzPts val="1800"/>
                        <a:buFont typeface="Quattrocento Sans"/>
                        <a:buNone/>
                      </a:pPr>
                      <a:endParaRPr sz="1800" dirty="0">
                        <a:solidFill>
                          <a:schemeClr val="tx1"/>
                        </a:solidFill>
                        <a:latin typeface="+mj-lt"/>
                      </a:endParaRPr>
                    </a:p>
                    <a:p>
                      <a:r>
                        <a:rPr lang="en-US" sz="1800" dirty="0">
                          <a:solidFill>
                            <a:schemeClr val="tx1"/>
                          </a:solidFill>
                          <a:latin typeface="+mj-lt"/>
                        </a:rPr>
                        <a:t>Example: </a:t>
                      </a:r>
                      <a:r>
                        <a:rPr lang="en-US" b="0" dirty="0" err="1" smtClean="0">
                          <a:solidFill>
                            <a:schemeClr val="tx1"/>
                          </a:solidFill>
                          <a:effectLst/>
                          <a:latin typeface="+mj-lt"/>
                        </a:rPr>
                        <a:t>putw</a:t>
                      </a:r>
                      <a:r>
                        <a:rPr lang="en-US" b="0" dirty="0" smtClean="0">
                          <a:solidFill>
                            <a:schemeClr val="tx1"/>
                          </a:solidFill>
                          <a:effectLst/>
                          <a:latin typeface="+mj-lt"/>
                        </a:rPr>
                        <a:t>(</a:t>
                      </a:r>
                      <a:r>
                        <a:rPr lang="en-US" b="0" dirty="0" err="1" smtClean="0">
                          <a:solidFill>
                            <a:schemeClr val="tx1"/>
                          </a:solidFill>
                          <a:effectLst/>
                          <a:latin typeface="+mj-lt"/>
                        </a:rPr>
                        <a:t>i</a:t>
                      </a:r>
                      <a:r>
                        <a:rPr lang="en-US" b="0" dirty="0" smtClean="0">
                          <a:solidFill>
                            <a:schemeClr val="tx1"/>
                          </a:solidFill>
                          <a:effectLst/>
                          <a:latin typeface="+mj-lt"/>
                        </a:rPr>
                        <a:t>, </a:t>
                      </a:r>
                      <a:r>
                        <a:rPr lang="en-US" b="0" dirty="0" err="1" smtClean="0">
                          <a:solidFill>
                            <a:schemeClr val="tx1"/>
                          </a:solidFill>
                          <a:effectLst/>
                          <a:latin typeface="+mj-lt"/>
                        </a:rPr>
                        <a:t>fp</a:t>
                      </a:r>
                      <a:r>
                        <a:rPr lang="en-US" b="0" dirty="0" smtClean="0">
                          <a:solidFill>
                            <a:schemeClr val="tx1"/>
                          </a:solidFill>
                          <a:effectLst/>
                          <a:latin typeface="+mj-lt"/>
                        </a:rPr>
                        <a:t>);</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1078175">
                <a:tc>
                  <a:txBody>
                    <a:bodyPr/>
                    <a:lstStyle/>
                    <a:p>
                      <a:r>
                        <a:rPr lang="en-US" b="0" dirty="0" smtClean="0">
                          <a:solidFill>
                            <a:schemeClr val="tx1"/>
                          </a:solidFill>
                          <a:effectLst/>
                          <a:latin typeface="+mj-lt"/>
                        </a:rPr>
                        <a:t>EOF</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0" lang="en-US" sz="1800" b="0" i="0" u="none" strike="noStrike" kern="1200" cap="none" spc="0" normalizeH="0" baseline="0" noProof="0" dirty="0" smtClean="0">
                          <a:ln>
                            <a:noFill/>
                          </a:ln>
                          <a:solidFill>
                            <a:schemeClr val="tx1"/>
                          </a:solidFill>
                          <a:effectLst/>
                          <a:uLnTx/>
                          <a:uFillTx/>
                          <a:latin typeface="+mj-lt"/>
                          <a:ea typeface="+mn-ea"/>
                          <a:cs typeface="+mn-cs"/>
                        </a:rPr>
                        <a:t>EOF </a:t>
                      </a:r>
                      <a:r>
                        <a:rPr lang="en-US" sz="1800" dirty="0" smtClean="0">
                          <a:solidFill>
                            <a:schemeClr val="tx1"/>
                          </a:solidFill>
                          <a:latin typeface="+mj-lt"/>
                        </a:rPr>
                        <a:t>stands </a:t>
                      </a:r>
                      <a:r>
                        <a:rPr lang="en-US" sz="1800" dirty="0">
                          <a:solidFill>
                            <a:schemeClr val="tx1"/>
                          </a:solidFill>
                          <a:latin typeface="+mj-lt"/>
                        </a:rPr>
                        <a:t>for “End of File”. </a:t>
                      </a:r>
                      <a:r>
                        <a:rPr kumimoji="0" lang="en-US" sz="1800" b="0" i="0" u="none" strike="noStrike" kern="1200" cap="none" spc="0" normalizeH="0" baseline="0" noProof="0" dirty="0" smtClean="0">
                          <a:ln>
                            <a:noFill/>
                          </a:ln>
                          <a:solidFill>
                            <a:schemeClr val="tx1"/>
                          </a:solidFill>
                          <a:effectLst/>
                          <a:uLnTx/>
                          <a:uFillTx/>
                          <a:latin typeface="+mj-lt"/>
                          <a:ea typeface="+mn-ea"/>
                          <a:cs typeface="+mn-cs"/>
                        </a:rPr>
                        <a:t>EOF </a:t>
                      </a:r>
                      <a:r>
                        <a:rPr lang="en-US" sz="1800" dirty="0" smtClean="0">
                          <a:solidFill>
                            <a:schemeClr val="tx1"/>
                          </a:solidFill>
                          <a:latin typeface="+mj-lt"/>
                        </a:rPr>
                        <a:t>is </a:t>
                      </a:r>
                      <a:r>
                        <a:rPr lang="en-US" sz="1800" dirty="0">
                          <a:solidFill>
                            <a:schemeClr val="tx1"/>
                          </a:solidFill>
                          <a:latin typeface="+mj-lt"/>
                        </a:rPr>
                        <a:t>an integer defined in </a:t>
                      </a:r>
                      <a:r>
                        <a:rPr lang="en-US" b="0" dirty="0" smtClean="0">
                          <a:solidFill>
                            <a:schemeClr val="tx1"/>
                          </a:solidFill>
                          <a:effectLst/>
                          <a:latin typeface="+mj-lt"/>
                        </a:rPr>
                        <a:t>&lt;</a:t>
                      </a:r>
                      <a:r>
                        <a:rPr lang="en-US" b="0" dirty="0" err="1" smtClean="0">
                          <a:solidFill>
                            <a:schemeClr val="tx1"/>
                          </a:solidFill>
                          <a:effectLst/>
                          <a:latin typeface="+mj-lt"/>
                        </a:rPr>
                        <a:t>stdio.h</a:t>
                      </a:r>
                      <a:r>
                        <a:rPr lang="en-US" b="0" dirty="0" smtClean="0">
                          <a:solidFill>
                            <a:schemeClr val="tx1"/>
                          </a:solidFill>
                          <a:effectLst/>
                          <a:latin typeface="+mj-lt"/>
                        </a:rPr>
                        <a:t>&gt;</a:t>
                      </a:r>
                      <a:endParaRPr dirty="0">
                        <a:solidFill>
                          <a:schemeClr val="tx1"/>
                        </a:solidFill>
                        <a:latin typeface="+mj-lt"/>
                      </a:endParaRPr>
                    </a:p>
                    <a:p>
                      <a:pPr marL="0" marR="0" lvl="0" indent="0" algn="just" rtl="0">
                        <a:lnSpc>
                          <a:spcPct val="100000"/>
                        </a:lnSpc>
                        <a:spcBef>
                          <a:spcPts val="0"/>
                        </a:spcBef>
                        <a:spcAft>
                          <a:spcPts val="0"/>
                        </a:spcAft>
                        <a:buClr>
                          <a:schemeClr val="dk1"/>
                        </a:buClr>
                        <a:buSzPts val="1800"/>
                        <a:buFont typeface="Quattrocento Sans"/>
                        <a:buNone/>
                      </a:pPr>
                      <a:endParaRPr sz="1800" dirty="0">
                        <a:solidFill>
                          <a:schemeClr val="tx1"/>
                        </a:solidFill>
                        <a:latin typeface="+mj-lt"/>
                      </a:endParaRPr>
                    </a:p>
                    <a:p>
                      <a:r>
                        <a:rPr lang="en-US" sz="1800" dirty="0">
                          <a:solidFill>
                            <a:schemeClr val="tx1"/>
                          </a:solidFill>
                          <a:latin typeface="+mj-lt"/>
                        </a:rPr>
                        <a:t>Example: </a:t>
                      </a:r>
                      <a:r>
                        <a:rPr lang="en-US" b="0" dirty="0" smtClean="0">
                          <a:solidFill>
                            <a:schemeClr val="tx1"/>
                          </a:solidFill>
                          <a:effectLst/>
                          <a:latin typeface="+mj-lt"/>
                        </a:rPr>
                        <a:t>while(</a:t>
                      </a:r>
                      <a:r>
                        <a:rPr lang="en-US" b="0" dirty="0" err="1" smtClean="0">
                          <a:solidFill>
                            <a:schemeClr val="tx1"/>
                          </a:solidFill>
                          <a:effectLst/>
                          <a:latin typeface="+mj-lt"/>
                        </a:rPr>
                        <a:t>ch</a:t>
                      </a:r>
                      <a:r>
                        <a:rPr lang="en-US" b="0" dirty="0" smtClean="0">
                          <a:solidFill>
                            <a:schemeClr val="tx1"/>
                          </a:solidFill>
                          <a:effectLst/>
                          <a:latin typeface="+mj-lt"/>
                        </a:rPr>
                        <a:t> != EOF)</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02475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 C program to display content of a given file.</a:t>
            </a:r>
          </a:p>
        </p:txBody>
      </p:sp>
      <p:sp>
        <p:nvSpPr>
          <p:cNvPr id="4" name="Google Shape;194;p25"/>
          <p:cNvSpPr/>
          <p:nvPr/>
        </p:nvSpPr>
        <p:spPr>
          <a:xfrm>
            <a:off x="628142" y="1328475"/>
            <a:ext cx="11452241" cy="3758680"/>
          </a:xfrm>
          <a:prstGeom prst="rect">
            <a:avLst/>
          </a:prstGeom>
          <a:solidFill>
            <a:srgbClr val="363636"/>
          </a:solidFill>
          <a:ln>
            <a:noFill/>
          </a:ln>
        </p:spPr>
        <p:txBody>
          <a:bodyPr spcFirstLastPara="1" wrap="square" lIns="91425" tIns="45700" rIns="91425" bIns="45700" anchor="t" anchorCtr="0">
            <a:noAutofit/>
          </a:bodyPr>
          <a:lstStyle/>
          <a:p>
            <a:r>
              <a:rPr lang="en-US" dirty="0">
                <a:solidFill>
                  <a:srgbClr val="569CD6"/>
                </a:solidFill>
                <a:latin typeface="Courier New" panose="02070309020205020404" pitchFamily="49" charset="0"/>
                <a:cs typeface="Courier New" panose="02070309020205020404" pitchFamily="49" charset="0"/>
              </a:rPr>
              <a:t>#include </a:t>
            </a:r>
            <a:r>
              <a:rPr lang="en-US" dirty="0">
                <a:solidFill>
                  <a:srgbClr val="CE9178"/>
                </a:solidFill>
                <a:latin typeface="Courier New" panose="02070309020205020404" pitchFamily="49" charset="0"/>
                <a:cs typeface="Courier New" panose="02070309020205020404" pitchFamily="49" charset="0"/>
              </a:rPr>
              <a:t>&lt;</a:t>
            </a:r>
            <a:r>
              <a:rPr lang="en-US" dirty="0" err="1">
                <a:solidFill>
                  <a:srgbClr val="CE9178"/>
                </a:solidFill>
                <a:latin typeface="Courier New" panose="02070309020205020404" pitchFamily="49" charset="0"/>
                <a:cs typeface="Courier New" panose="02070309020205020404" pitchFamily="49" charset="0"/>
              </a:rPr>
              <a:t>stdio.h</a:t>
            </a:r>
            <a:r>
              <a:rPr lang="en-US" dirty="0">
                <a:solidFill>
                  <a:srgbClr val="CE9178"/>
                </a:solidFill>
                <a:latin typeface="Courier New" panose="02070309020205020404" pitchFamily="49" charset="0"/>
                <a:cs typeface="Courier New" panose="02070309020205020404" pitchFamily="49" charset="0"/>
              </a:rPr>
              <a:t>&gt;</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569CD6"/>
                </a:solidFill>
                <a:latin typeface="Courier New" panose="02070309020205020404" pitchFamily="49" charset="0"/>
                <a:cs typeface="Courier New" panose="02070309020205020404" pitchFamily="49" charset="0"/>
              </a:rPr>
              <a:t>void</a:t>
            </a:r>
            <a:r>
              <a:rPr lang="en-US" dirty="0">
                <a:solidFill>
                  <a:srgbClr val="D4D4D4"/>
                </a:solidFill>
                <a:latin typeface="Courier New" panose="02070309020205020404" pitchFamily="49" charset="0"/>
                <a:cs typeface="Courier New" panose="02070309020205020404" pitchFamily="49" charset="0"/>
              </a:rPr>
              <a:t> main()</a:t>
            </a:r>
          </a:p>
          <a:p>
            <a:r>
              <a:rPr lang="en-US" dirty="0">
                <a:solidFill>
                  <a:srgbClr val="D4D4D4"/>
                </a:solidFill>
                <a:latin typeface="Courier New" panose="02070309020205020404" pitchFamily="49" charset="0"/>
                <a:cs typeface="Courier New" panose="02070309020205020404" pitchFamily="49" charset="0"/>
              </a:rPr>
              <a:t>{</a:t>
            </a:r>
          </a:p>
          <a:p>
            <a:r>
              <a:rPr lang="en-US" dirty="0">
                <a:solidFill>
                  <a:srgbClr val="D4D4D4"/>
                </a:solidFill>
                <a:latin typeface="Courier New" panose="02070309020205020404" pitchFamily="49" charset="0"/>
                <a:cs typeface="Courier New" panose="02070309020205020404" pitchFamily="49" charset="0"/>
              </a:rPr>
              <a:t>    FILE *</a:t>
            </a:r>
            <a:r>
              <a:rPr lang="en-US" dirty="0" err="1">
                <a:solidFill>
                  <a:srgbClr val="D4D4D4"/>
                </a:solidFill>
                <a:latin typeface="Courier New" panose="02070309020205020404" pitchFamily="49" charset="0"/>
                <a:cs typeface="Courier New" panose="02070309020205020404" pitchFamily="49" charset="0"/>
              </a:rPr>
              <a:t>fp</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//p is a FILE type pointer</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a:solidFill>
                  <a:srgbClr val="569CD6"/>
                </a:solidFill>
                <a:latin typeface="Courier New" panose="02070309020205020404" pitchFamily="49" charset="0"/>
                <a:cs typeface="Courier New" panose="02070309020205020404" pitchFamily="49" charset="0"/>
              </a:rPr>
              <a:t>char</a:t>
            </a:r>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a:t>
            </a:r>
            <a:r>
              <a:rPr lang="en-US" dirty="0" err="1">
                <a:solidFill>
                  <a:srgbClr val="6A9955"/>
                </a:solidFill>
                <a:latin typeface="Courier New" panose="02070309020205020404" pitchFamily="49" charset="0"/>
                <a:cs typeface="Courier New" panose="02070309020205020404" pitchFamily="49" charset="0"/>
              </a:rPr>
              <a:t>ch</a:t>
            </a:r>
            <a:r>
              <a:rPr lang="en-US" dirty="0">
                <a:solidFill>
                  <a:srgbClr val="6A9955"/>
                </a:solidFill>
                <a:latin typeface="Courier New" panose="02070309020205020404" pitchFamily="49" charset="0"/>
                <a:cs typeface="Courier New" panose="02070309020205020404" pitchFamily="49" charset="0"/>
              </a:rPr>
              <a:t> is used to store single character</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fp</a:t>
            </a:r>
            <a:r>
              <a:rPr lang="en-US" dirty="0">
                <a:solidFill>
                  <a:srgbClr val="D4D4D4"/>
                </a:solidFill>
                <a:latin typeface="Courier New" panose="02070309020205020404" pitchFamily="49" charset="0"/>
                <a:cs typeface="Courier New" panose="02070309020205020404" pitchFamily="49" charset="0"/>
              </a:rPr>
              <a:t> = </a:t>
            </a:r>
            <a:r>
              <a:rPr lang="en-US" dirty="0" err="1">
                <a:solidFill>
                  <a:srgbClr val="D4D4D4"/>
                </a:solidFill>
                <a:latin typeface="Courier New" panose="02070309020205020404" pitchFamily="49" charset="0"/>
                <a:cs typeface="Courier New" panose="02070309020205020404" pitchFamily="49" charset="0"/>
              </a:rPr>
              <a:t>fopen</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"file1.c"</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"r</a:t>
            </a:r>
            <a:r>
              <a:rPr lang="en-US" dirty="0" smtClean="0">
                <a:solidFill>
                  <a:srgbClr val="CE9178"/>
                </a:solidFill>
                <a:latin typeface="Courier New" panose="02070309020205020404" pitchFamily="49" charset="0"/>
                <a:cs typeface="Courier New" panose="02070309020205020404" pitchFamily="49" charset="0"/>
              </a:rPr>
              <a:t>"</a:t>
            </a:r>
            <a:r>
              <a:rPr lang="en-US" dirty="0" smtClean="0">
                <a:solidFill>
                  <a:srgbClr val="D4D4D4"/>
                </a:solidFill>
                <a:latin typeface="Courier New" panose="02070309020205020404" pitchFamily="49" charset="0"/>
                <a:cs typeface="Courier New" panose="02070309020205020404" pitchFamily="49" charset="0"/>
              </a:rPr>
              <a:t>);</a:t>
            </a:r>
            <a:r>
              <a:rPr lang="en-US" dirty="0" smtClean="0">
                <a:solidFill>
                  <a:srgbClr val="6A9955"/>
                </a:solidFill>
                <a:latin typeface="Courier New" panose="02070309020205020404" pitchFamily="49" charset="0"/>
                <a:cs typeface="Courier New" panose="02070309020205020404" pitchFamily="49" charset="0"/>
              </a:rPr>
              <a:t>//</a:t>
            </a:r>
            <a:r>
              <a:rPr lang="en-US" dirty="0">
                <a:solidFill>
                  <a:srgbClr val="6A9955"/>
                </a:solidFill>
                <a:latin typeface="Courier New" panose="02070309020205020404" pitchFamily="49" charset="0"/>
                <a:cs typeface="Courier New" panose="02070309020205020404" pitchFamily="49" charset="0"/>
              </a:rPr>
              <a:t>open </a:t>
            </a:r>
            <a:r>
              <a:rPr lang="en-US" dirty="0" smtClean="0">
                <a:solidFill>
                  <a:srgbClr val="6A9955"/>
                </a:solidFill>
                <a:latin typeface="Courier New" panose="02070309020205020404" pitchFamily="49" charset="0"/>
                <a:cs typeface="Courier New" panose="02070309020205020404" pitchFamily="49" charset="0"/>
              </a:rPr>
              <a:t>file</a:t>
            </a:r>
            <a:r>
              <a:rPr lang="en-US" dirty="0">
                <a:solidFill>
                  <a:srgbClr val="6A9955"/>
                </a:solidFill>
                <a:latin typeface="Courier New" panose="02070309020205020404" pitchFamily="49" charset="0"/>
                <a:cs typeface="Courier New" panose="02070309020205020404" pitchFamily="49" charset="0"/>
              </a:rPr>
              <a:t> in read mode and store file pointer in p</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a:solidFill>
                  <a:srgbClr val="569CD6"/>
                </a:solidFill>
                <a:latin typeface="Courier New" panose="02070309020205020404" pitchFamily="49" charset="0"/>
                <a:cs typeface="Courier New" panose="02070309020205020404" pitchFamily="49" charset="0"/>
              </a:rPr>
              <a:t>do</a:t>
            </a:r>
            <a:r>
              <a:rPr lang="en-US" dirty="0">
                <a:solidFill>
                  <a:srgbClr val="D4D4D4"/>
                </a:solidFill>
                <a:latin typeface="Courier New" panose="02070309020205020404" pitchFamily="49" charset="0"/>
                <a:cs typeface="Courier New" panose="02070309020205020404" pitchFamily="49" charset="0"/>
              </a:rPr>
              <a:t> {  </a:t>
            </a:r>
            <a:r>
              <a:rPr lang="en-US" dirty="0">
                <a:solidFill>
                  <a:srgbClr val="6A9955"/>
                </a:solidFill>
                <a:latin typeface="Courier New" panose="02070309020205020404" pitchFamily="49" charset="0"/>
                <a:cs typeface="Courier New" panose="02070309020205020404" pitchFamily="49" charset="0"/>
              </a:rPr>
              <a:t>//repeat step 9 and 10 until EOF is reached</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 </a:t>
            </a:r>
            <a:r>
              <a:rPr lang="en-US" dirty="0" err="1">
                <a:solidFill>
                  <a:srgbClr val="D4D4D4"/>
                </a:solidFill>
                <a:latin typeface="Courier New" panose="02070309020205020404" pitchFamily="49" charset="0"/>
                <a:cs typeface="Courier New" panose="02070309020205020404" pitchFamily="49" charset="0"/>
              </a:rPr>
              <a:t>getc</a:t>
            </a:r>
            <a:r>
              <a:rPr lang="en-US" dirty="0">
                <a:solidFill>
                  <a:srgbClr val="D4D4D4"/>
                </a:solidFill>
                <a:latin typeface="Courier New" panose="02070309020205020404" pitchFamily="49" charset="0"/>
                <a:cs typeface="Courier New" panose="02070309020205020404" pitchFamily="49" charset="0"/>
              </a:rPr>
              <a:t>(</a:t>
            </a:r>
            <a:r>
              <a:rPr lang="en-US" dirty="0" err="1">
                <a:solidFill>
                  <a:srgbClr val="D4D4D4"/>
                </a:solidFill>
                <a:latin typeface="Courier New" panose="02070309020205020404" pitchFamily="49" charset="0"/>
                <a:cs typeface="Courier New" panose="02070309020205020404" pitchFamily="49" charset="0"/>
              </a:rPr>
              <a:t>fp</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//get character pointed by p into </a:t>
            </a:r>
            <a:r>
              <a:rPr lang="en-US" dirty="0" err="1">
                <a:solidFill>
                  <a:srgbClr val="6A9955"/>
                </a:solidFill>
                <a:latin typeface="Courier New" panose="02070309020205020404" pitchFamily="49" charset="0"/>
                <a:cs typeface="Courier New" panose="02070309020205020404" pitchFamily="49" charset="0"/>
              </a:rPr>
              <a:t>ch</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putchar</a:t>
            </a:r>
            <a:r>
              <a:rPr lang="en-US" dirty="0">
                <a:solidFill>
                  <a:srgbClr val="D4D4D4"/>
                </a:solidFill>
                <a:latin typeface="Courier New" panose="02070309020205020404" pitchFamily="49" charset="0"/>
                <a:cs typeface="Courier New" panose="02070309020205020404" pitchFamily="49" charset="0"/>
              </a:rPr>
              <a:t>(</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//print </a:t>
            </a:r>
            <a:r>
              <a:rPr lang="en-US" dirty="0" err="1">
                <a:solidFill>
                  <a:srgbClr val="6A9955"/>
                </a:solidFill>
                <a:latin typeface="Courier New" panose="02070309020205020404" pitchFamily="49" charset="0"/>
                <a:cs typeface="Courier New" panose="02070309020205020404" pitchFamily="49" charset="0"/>
              </a:rPr>
              <a:t>ch</a:t>
            </a:r>
            <a:r>
              <a:rPr lang="en-US" dirty="0">
                <a:solidFill>
                  <a:srgbClr val="6A9955"/>
                </a:solidFill>
                <a:latin typeface="Courier New" panose="02070309020205020404" pitchFamily="49" charset="0"/>
                <a:cs typeface="Courier New" panose="02070309020205020404" pitchFamily="49" charset="0"/>
              </a:rPr>
              <a:t> value on monitor</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a:solidFill>
                  <a:srgbClr val="569CD6"/>
                </a:solidFill>
                <a:latin typeface="Courier New" panose="02070309020205020404" pitchFamily="49" charset="0"/>
                <a:cs typeface="Courier New" panose="02070309020205020404" pitchFamily="49" charset="0"/>
              </a:rPr>
              <a:t>while</a:t>
            </a:r>
            <a:r>
              <a:rPr lang="en-US" dirty="0">
                <a:solidFill>
                  <a:srgbClr val="D4D4D4"/>
                </a:solidFill>
                <a:latin typeface="Courier New" panose="02070309020205020404" pitchFamily="49" charset="0"/>
                <a:cs typeface="Courier New" panose="02070309020205020404" pitchFamily="49" charset="0"/>
              </a:rPr>
              <a:t>(</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 EOF); </a:t>
            </a:r>
            <a:r>
              <a:rPr lang="en-US" dirty="0">
                <a:solidFill>
                  <a:srgbClr val="6A9955"/>
                </a:solidFill>
                <a:latin typeface="Courier New" panose="02070309020205020404" pitchFamily="49" charset="0"/>
                <a:cs typeface="Courier New" panose="02070309020205020404" pitchFamily="49" charset="0"/>
              </a:rPr>
              <a:t>//condition to check EOF is reached or not</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fclose</a:t>
            </a:r>
            <a:r>
              <a:rPr lang="en-US" dirty="0">
                <a:solidFill>
                  <a:srgbClr val="D4D4D4"/>
                </a:solidFill>
                <a:latin typeface="Courier New" panose="02070309020205020404" pitchFamily="49" charset="0"/>
                <a:cs typeface="Courier New" panose="02070309020205020404" pitchFamily="49" charset="0"/>
              </a:rPr>
              <a:t>(</a:t>
            </a:r>
            <a:r>
              <a:rPr lang="en-US" dirty="0" err="1">
                <a:solidFill>
                  <a:srgbClr val="D4D4D4"/>
                </a:solidFill>
                <a:latin typeface="Courier New" panose="02070309020205020404" pitchFamily="49" charset="0"/>
                <a:cs typeface="Courier New" panose="02070309020205020404" pitchFamily="49" charset="0"/>
              </a:rPr>
              <a:t>fp</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//free up the file pointer pointed by </a:t>
            </a:r>
            <a:r>
              <a:rPr lang="en-US" dirty="0" err="1">
                <a:solidFill>
                  <a:srgbClr val="6A9955"/>
                </a:solidFill>
                <a:latin typeface="Courier New" panose="02070309020205020404" pitchFamily="49" charset="0"/>
                <a:cs typeface="Courier New" panose="02070309020205020404" pitchFamily="49" charset="0"/>
              </a:rPr>
              <a:t>fp</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a:t>
            </a:r>
            <a:endParaRPr lang="en-US" b="0" dirty="0">
              <a:solidFill>
                <a:srgbClr val="D4D4D4"/>
              </a:solidFill>
              <a:effectLst/>
              <a:latin typeface="Courier New" panose="02070309020205020404" pitchFamily="49" charset="0"/>
              <a:cs typeface="Courier New" panose="02070309020205020404" pitchFamily="49" charset="0"/>
            </a:endParaRPr>
          </a:p>
        </p:txBody>
      </p:sp>
      <p:sp>
        <p:nvSpPr>
          <p:cNvPr id="5" name="Google Shape;195;p25"/>
          <p:cNvSpPr/>
          <p:nvPr/>
        </p:nvSpPr>
        <p:spPr>
          <a:xfrm>
            <a:off x="128149" y="1328475"/>
            <a:ext cx="509738" cy="3758680"/>
          </a:xfrm>
          <a:prstGeom prst="rect">
            <a:avLst/>
          </a:prstGeom>
          <a:solidFill>
            <a:schemeClr val="bg1">
              <a:lumMod val="85000"/>
            </a:schemeClr>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2</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3</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4</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5</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6</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7</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8</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9</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10</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11</a:t>
            </a:r>
            <a:endParaRPr dirty="0">
              <a:latin typeface="+mj-lt"/>
            </a:endParaRPr>
          </a:p>
          <a:p>
            <a:pPr marL="0" marR="0" lvl="0" indent="0" algn="r" rtl="0">
              <a:spcBef>
                <a:spcPts val="0"/>
              </a:spcBef>
              <a:spcAft>
                <a:spcPts val="0"/>
              </a:spcAft>
              <a:buNone/>
            </a:pPr>
            <a:r>
              <a:rPr lang="en-US" sz="1800" b="1" dirty="0" smtClean="0">
                <a:solidFill>
                  <a:srgbClr val="575757"/>
                </a:solidFill>
                <a:latin typeface="+mj-lt"/>
                <a:ea typeface="Consolas"/>
                <a:cs typeface="Consolas"/>
                <a:sym typeface="Consolas"/>
              </a:rPr>
              <a:t>12</a:t>
            </a:r>
          </a:p>
          <a:p>
            <a:pPr marL="0" marR="0" lvl="0" indent="0" algn="r" rtl="0">
              <a:spcBef>
                <a:spcPts val="0"/>
              </a:spcBef>
              <a:spcAft>
                <a:spcPts val="0"/>
              </a:spcAft>
              <a:buNone/>
            </a:pPr>
            <a:r>
              <a:rPr lang="en-US" b="1" dirty="0" smtClean="0">
                <a:solidFill>
                  <a:srgbClr val="575757"/>
                </a:solidFill>
                <a:latin typeface="+mj-lt"/>
                <a:cs typeface="Consolas"/>
                <a:sym typeface="Consolas"/>
              </a:rPr>
              <a:t>13</a:t>
            </a:r>
            <a:endParaRPr dirty="0">
              <a:latin typeface="+mj-lt"/>
            </a:endParaRPr>
          </a:p>
        </p:txBody>
      </p:sp>
      <p:sp>
        <p:nvSpPr>
          <p:cNvPr id="6" name="Google Shape;196;p25"/>
          <p:cNvSpPr/>
          <p:nvPr/>
        </p:nvSpPr>
        <p:spPr>
          <a:xfrm>
            <a:off x="128148" y="999290"/>
            <a:ext cx="1111805"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rgbClr val="F9A825"/>
                </a:solidFill>
                <a:ea typeface="Quattrocento Sans"/>
                <a:cs typeface="Quattrocento Sans"/>
                <a:sym typeface="Quattrocento Sans"/>
              </a:rPr>
              <a:t>Program</a:t>
            </a:r>
            <a:endParaRPr dirty="0">
              <a:solidFill>
                <a:srgbClr val="F9A825"/>
              </a:solidFill>
            </a:endParaRPr>
          </a:p>
        </p:txBody>
      </p:sp>
    </p:spTree>
    <p:extLst>
      <p:ext uri="{BB962C8B-B14F-4D97-AF65-F5344CB8AC3E}">
        <p14:creationId xmlns:p14="http://schemas.microsoft.com/office/powerpoint/2010/main" val="1797569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 C program to copy a given file.</a:t>
            </a:r>
          </a:p>
        </p:txBody>
      </p:sp>
      <p:sp>
        <p:nvSpPr>
          <p:cNvPr id="4" name="Google Shape;204;p26"/>
          <p:cNvSpPr/>
          <p:nvPr/>
        </p:nvSpPr>
        <p:spPr>
          <a:xfrm>
            <a:off x="798174" y="1282626"/>
            <a:ext cx="10676902" cy="4268169"/>
          </a:xfrm>
          <a:prstGeom prst="rect">
            <a:avLst/>
          </a:prstGeom>
          <a:solidFill>
            <a:srgbClr val="363636"/>
          </a:solidFill>
          <a:ln>
            <a:noFill/>
          </a:ln>
        </p:spPr>
        <p:txBody>
          <a:bodyPr spcFirstLastPara="1" wrap="square" lIns="91425" tIns="45700" rIns="91425" bIns="45700" anchor="t" anchorCtr="0">
            <a:noAutofit/>
          </a:bodyPr>
          <a:lstStyle/>
          <a:p>
            <a:r>
              <a:rPr lang="en-US" dirty="0">
                <a:solidFill>
                  <a:srgbClr val="569CD6"/>
                </a:solidFill>
                <a:latin typeface="Courier New" panose="02070309020205020404" pitchFamily="49" charset="0"/>
                <a:cs typeface="Courier New" panose="02070309020205020404" pitchFamily="49" charset="0"/>
              </a:rPr>
              <a:t>#include </a:t>
            </a:r>
            <a:r>
              <a:rPr lang="en-US" dirty="0">
                <a:solidFill>
                  <a:srgbClr val="CE9178"/>
                </a:solidFill>
                <a:latin typeface="Courier New" panose="02070309020205020404" pitchFamily="49" charset="0"/>
                <a:cs typeface="Courier New" panose="02070309020205020404" pitchFamily="49" charset="0"/>
              </a:rPr>
              <a:t>&lt;</a:t>
            </a:r>
            <a:r>
              <a:rPr lang="en-US" dirty="0" err="1">
                <a:solidFill>
                  <a:srgbClr val="CE9178"/>
                </a:solidFill>
                <a:latin typeface="Courier New" panose="02070309020205020404" pitchFamily="49" charset="0"/>
                <a:cs typeface="Courier New" panose="02070309020205020404" pitchFamily="49" charset="0"/>
              </a:rPr>
              <a:t>stdio.h</a:t>
            </a:r>
            <a:r>
              <a:rPr lang="en-US" dirty="0">
                <a:solidFill>
                  <a:srgbClr val="CE9178"/>
                </a:solidFill>
                <a:latin typeface="Courier New" panose="02070309020205020404" pitchFamily="49" charset="0"/>
                <a:cs typeface="Courier New" panose="02070309020205020404" pitchFamily="49" charset="0"/>
              </a:rPr>
              <a:t>&gt;</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569CD6"/>
                </a:solidFill>
                <a:latin typeface="Courier New" panose="02070309020205020404" pitchFamily="49" charset="0"/>
                <a:cs typeface="Courier New" panose="02070309020205020404" pitchFamily="49" charset="0"/>
              </a:rPr>
              <a:t>void</a:t>
            </a:r>
            <a:r>
              <a:rPr lang="en-US" dirty="0">
                <a:solidFill>
                  <a:srgbClr val="D4D4D4"/>
                </a:solidFill>
                <a:latin typeface="Courier New" panose="02070309020205020404" pitchFamily="49" charset="0"/>
                <a:cs typeface="Courier New" panose="02070309020205020404" pitchFamily="49" charset="0"/>
              </a:rPr>
              <a:t> main()</a:t>
            </a:r>
          </a:p>
          <a:p>
            <a:r>
              <a:rPr lang="en-US" dirty="0">
                <a:solidFill>
                  <a:srgbClr val="D4D4D4"/>
                </a:solidFill>
                <a:latin typeface="Courier New" panose="02070309020205020404" pitchFamily="49" charset="0"/>
                <a:cs typeface="Courier New" panose="02070309020205020404" pitchFamily="49" charset="0"/>
              </a:rPr>
              <a:t>{</a:t>
            </a:r>
          </a:p>
          <a:p>
            <a:r>
              <a:rPr lang="en-US" dirty="0">
                <a:solidFill>
                  <a:srgbClr val="D4D4D4"/>
                </a:solidFill>
                <a:latin typeface="Courier New" panose="02070309020205020404" pitchFamily="49" charset="0"/>
                <a:cs typeface="Courier New" panose="02070309020205020404" pitchFamily="49" charset="0"/>
              </a:rPr>
              <a:t>    FILE *fp1, *fp2; </a:t>
            </a:r>
            <a:r>
              <a:rPr lang="en-US" dirty="0">
                <a:solidFill>
                  <a:srgbClr val="6A9955"/>
                </a:solidFill>
                <a:latin typeface="Courier New" panose="02070309020205020404" pitchFamily="49" charset="0"/>
                <a:cs typeface="Courier New" panose="02070309020205020404" pitchFamily="49" charset="0"/>
              </a:rPr>
              <a:t>//p and q is a FILE type pointer</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a:solidFill>
                  <a:srgbClr val="569CD6"/>
                </a:solidFill>
                <a:latin typeface="Courier New" panose="02070309020205020404" pitchFamily="49" charset="0"/>
                <a:cs typeface="Courier New" panose="02070309020205020404" pitchFamily="49" charset="0"/>
              </a:rPr>
              <a:t>char</a:t>
            </a:r>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a:t>
            </a:r>
            <a:r>
              <a:rPr lang="en-US" dirty="0" err="1">
                <a:solidFill>
                  <a:srgbClr val="6A9955"/>
                </a:solidFill>
                <a:latin typeface="Courier New" panose="02070309020205020404" pitchFamily="49" charset="0"/>
                <a:cs typeface="Courier New" panose="02070309020205020404" pitchFamily="49" charset="0"/>
              </a:rPr>
              <a:t>ch</a:t>
            </a:r>
            <a:r>
              <a:rPr lang="en-US" dirty="0">
                <a:solidFill>
                  <a:srgbClr val="6A9955"/>
                </a:solidFill>
                <a:latin typeface="Courier New" panose="02070309020205020404" pitchFamily="49" charset="0"/>
                <a:cs typeface="Courier New" panose="02070309020205020404" pitchFamily="49" charset="0"/>
              </a:rPr>
              <a:t> is used to store temporary data</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fp1 = </a:t>
            </a:r>
            <a:r>
              <a:rPr lang="en-US" dirty="0" err="1">
                <a:solidFill>
                  <a:srgbClr val="D4D4D4"/>
                </a:solidFill>
                <a:latin typeface="Courier New" panose="02070309020205020404" pitchFamily="49" charset="0"/>
                <a:cs typeface="Courier New" panose="02070309020205020404" pitchFamily="49" charset="0"/>
              </a:rPr>
              <a:t>fopen</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"file1.c"</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"r"</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//open file “file1.c” in read mode</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fp2 = </a:t>
            </a:r>
            <a:r>
              <a:rPr lang="en-US" dirty="0" err="1">
                <a:solidFill>
                  <a:srgbClr val="D4D4D4"/>
                </a:solidFill>
                <a:latin typeface="Courier New" panose="02070309020205020404" pitchFamily="49" charset="0"/>
                <a:cs typeface="Courier New" panose="02070309020205020404" pitchFamily="49" charset="0"/>
              </a:rPr>
              <a:t>fopen</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"file2.c"</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"w"</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//open file “file2.c” in write mode</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a:solidFill>
                  <a:srgbClr val="569CD6"/>
                </a:solidFill>
                <a:latin typeface="Courier New" panose="02070309020205020404" pitchFamily="49" charset="0"/>
                <a:cs typeface="Courier New" panose="02070309020205020404" pitchFamily="49" charset="0"/>
              </a:rPr>
              <a:t>do</a:t>
            </a:r>
            <a:r>
              <a:rPr lang="en-US" dirty="0">
                <a:solidFill>
                  <a:srgbClr val="D4D4D4"/>
                </a:solidFill>
                <a:latin typeface="Courier New" panose="02070309020205020404" pitchFamily="49" charset="0"/>
                <a:cs typeface="Courier New" panose="02070309020205020404" pitchFamily="49" charset="0"/>
              </a:rPr>
              <a:t> { </a:t>
            </a:r>
            <a:r>
              <a:rPr lang="en-US" dirty="0">
                <a:solidFill>
                  <a:srgbClr val="6A9955"/>
                </a:solidFill>
                <a:latin typeface="Courier New" panose="02070309020205020404" pitchFamily="49" charset="0"/>
                <a:cs typeface="Courier New" panose="02070309020205020404" pitchFamily="49" charset="0"/>
              </a:rPr>
              <a:t>//repeat step 9 and 10 until EOF is reached</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 </a:t>
            </a:r>
            <a:r>
              <a:rPr lang="en-US" dirty="0" err="1">
                <a:solidFill>
                  <a:srgbClr val="D4D4D4"/>
                </a:solidFill>
                <a:latin typeface="Courier New" panose="02070309020205020404" pitchFamily="49" charset="0"/>
                <a:cs typeface="Courier New" panose="02070309020205020404" pitchFamily="49" charset="0"/>
              </a:rPr>
              <a:t>getc</a:t>
            </a:r>
            <a:r>
              <a:rPr lang="en-US" dirty="0">
                <a:solidFill>
                  <a:srgbClr val="D4D4D4"/>
                </a:solidFill>
                <a:latin typeface="Courier New" panose="02070309020205020404" pitchFamily="49" charset="0"/>
                <a:cs typeface="Courier New" panose="02070309020205020404" pitchFamily="49" charset="0"/>
              </a:rPr>
              <a:t>(fp1); </a:t>
            </a:r>
            <a:r>
              <a:rPr lang="en-US" dirty="0">
                <a:solidFill>
                  <a:srgbClr val="6A9955"/>
                </a:solidFill>
                <a:latin typeface="Courier New" panose="02070309020205020404" pitchFamily="49" charset="0"/>
                <a:cs typeface="Courier New" panose="02070309020205020404" pitchFamily="49" charset="0"/>
              </a:rPr>
              <a:t>//get character pointed by p into </a:t>
            </a:r>
            <a:r>
              <a:rPr lang="en-US" dirty="0" err="1">
                <a:solidFill>
                  <a:srgbClr val="6A9955"/>
                </a:solidFill>
                <a:latin typeface="Courier New" panose="02070309020205020404" pitchFamily="49" charset="0"/>
                <a:cs typeface="Courier New" panose="02070309020205020404" pitchFamily="49" charset="0"/>
              </a:rPr>
              <a:t>ch</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putc</a:t>
            </a:r>
            <a:r>
              <a:rPr lang="en-US" dirty="0">
                <a:solidFill>
                  <a:srgbClr val="D4D4D4"/>
                </a:solidFill>
                <a:latin typeface="Courier New" panose="02070309020205020404" pitchFamily="49" charset="0"/>
                <a:cs typeface="Courier New" panose="02070309020205020404" pitchFamily="49" charset="0"/>
              </a:rPr>
              <a:t>(</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fp2); </a:t>
            </a:r>
            <a:r>
              <a:rPr lang="en-US" dirty="0">
                <a:solidFill>
                  <a:srgbClr val="6A9955"/>
                </a:solidFill>
                <a:latin typeface="Courier New" panose="02070309020205020404" pitchFamily="49" charset="0"/>
                <a:cs typeface="Courier New" panose="02070309020205020404" pitchFamily="49" charset="0"/>
              </a:rPr>
              <a:t>//print </a:t>
            </a:r>
            <a:r>
              <a:rPr lang="en-US" dirty="0" err="1">
                <a:solidFill>
                  <a:srgbClr val="6A9955"/>
                </a:solidFill>
                <a:latin typeface="Courier New" panose="02070309020205020404" pitchFamily="49" charset="0"/>
                <a:cs typeface="Courier New" panose="02070309020205020404" pitchFamily="49" charset="0"/>
              </a:rPr>
              <a:t>ch</a:t>
            </a:r>
            <a:r>
              <a:rPr lang="en-US" dirty="0">
                <a:solidFill>
                  <a:srgbClr val="6A9955"/>
                </a:solidFill>
                <a:latin typeface="Courier New" panose="02070309020205020404" pitchFamily="49" charset="0"/>
                <a:cs typeface="Courier New" panose="02070309020205020404" pitchFamily="49" charset="0"/>
              </a:rPr>
              <a:t> value into file, pointed by pointer q</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a:solidFill>
                  <a:srgbClr val="569CD6"/>
                </a:solidFill>
                <a:latin typeface="Courier New" panose="02070309020205020404" pitchFamily="49" charset="0"/>
                <a:cs typeface="Courier New" panose="02070309020205020404" pitchFamily="49" charset="0"/>
              </a:rPr>
              <a:t>while</a:t>
            </a:r>
            <a:r>
              <a:rPr lang="en-US" dirty="0">
                <a:solidFill>
                  <a:srgbClr val="D4D4D4"/>
                </a:solidFill>
                <a:latin typeface="Courier New" panose="02070309020205020404" pitchFamily="49" charset="0"/>
                <a:cs typeface="Courier New" panose="02070309020205020404" pitchFamily="49" charset="0"/>
              </a:rPr>
              <a:t>(</a:t>
            </a:r>
            <a:r>
              <a:rPr lang="en-US" dirty="0" err="1">
                <a:solidFill>
                  <a:srgbClr val="D4D4D4"/>
                </a:solidFill>
                <a:latin typeface="Courier New" panose="02070309020205020404" pitchFamily="49" charset="0"/>
                <a:cs typeface="Courier New" panose="02070309020205020404" pitchFamily="49" charset="0"/>
              </a:rPr>
              <a:t>ch</a:t>
            </a:r>
            <a:r>
              <a:rPr lang="en-US" dirty="0">
                <a:solidFill>
                  <a:srgbClr val="D4D4D4"/>
                </a:solidFill>
                <a:latin typeface="Courier New" panose="02070309020205020404" pitchFamily="49" charset="0"/>
                <a:cs typeface="Courier New" panose="02070309020205020404" pitchFamily="49" charset="0"/>
              </a:rPr>
              <a:t> != EOF); </a:t>
            </a:r>
            <a:r>
              <a:rPr lang="en-US" dirty="0">
                <a:solidFill>
                  <a:srgbClr val="6A9955"/>
                </a:solidFill>
                <a:latin typeface="Courier New" panose="02070309020205020404" pitchFamily="49" charset="0"/>
                <a:cs typeface="Courier New" panose="02070309020205020404" pitchFamily="49" charset="0"/>
              </a:rPr>
              <a:t>//condition to check EOF is reached or not</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fclose</a:t>
            </a:r>
            <a:r>
              <a:rPr lang="en-US" dirty="0">
                <a:solidFill>
                  <a:srgbClr val="D4D4D4"/>
                </a:solidFill>
                <a:latin typeface="Courier New" panose="02070309020205020404" pitchFamily="49" charset="0"/>
                <a:cs typeface="Courier New" panose="02070309020205020404" pitchFamily="49" charset="0"/>
              </a:rPr>
              <a:t>(fp1); </a:t>
            </a:r>
            <a:r>
              <a:rPr lang="en-US" dirty="0">
                <a:solidFill>
                  <a:srgbClr val="6A9955"/>
                </a:solidFill>
                <a:latin typeface="Courier New" panose="02070309020205020404" pitchFamily="49" charset="0"/>
                <a:cs typeface="Courier New" panose="02070309020205020404" pitchFamily="49" charset="0"/>
              </a:rPr>
              <a:t>//free up the file pointer p</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fclose</a:t>
            </a:r>
            <a:r>
              <a:rPr lang="en-US" dirty="0">
                <a:solidFill>
                  <a:srgbClr val="D4D4D4"/>
                </a:solidFill>
                <a:latin typeface="Courier New" panose="02070309020205020404" pitchFamily="49" charset="0"/>
                <a:cs typeface="Courier New" panose="02070309020205020404" pitchFamily="49" charset="0"/>
              </a:rPr>
              <a:t>(fp2); </a:t>
            </a:r>
            <a:r>
              <a:rPr lang="en-US" dirty="0">
                <a:solidFill>
                  <a:srgbClr val="6A9955"/>
                </a:solidFill>
                <a:latin typeface="Courier New" panose="02070309020205020404" pitchFamily="49" charset="0"/>
                <a:cs typeface="Courier New" panose="02070309020205020404" pitchFamily="49" charset="0"/>
              </a:rPr>
              <a:t>//free up the file pointer q</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printf</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"File copied successfully..."</a:t>
            </a:r>
            <a:r>
              <a:rPr lang="en-US" dirty="0">
                <a:solidFill>
                  <a:srgbClr val="D4D4D4"/>
                </a:solidFill>
                <a:latin typeface="Courier New" panose="02070309020205020404" pitchFamily="49" charset="0"/>
                <a:cs typeface="Courier New" panose="02070309020205020404" pitchFamily="49" charset="0"/>
              </a:rPr>
              <a:t>);</a:t>
            </a:r>
          </a:p>
          <a:p>
            <a:r>
              <a:rPr lang="en-US" dirty="0">
                <a:solidFill>
                  <a:srgbClr val="D4D4D4"/>
                </a:solidFill>
                <a:latin typeface="Courier New" panose="02070309020205020404" pitchFamily="49" charset="0"/>
                <a:cs typeface="Courier New" panose="02070309020205020404" pitchFamily="49" charset="0"/>
              </a:rPr>
              <a:t>}</a:t>
            </a:r>
            <a:endParaRPr lang="en-US" b="0" dirty="0">
              <a:solidFill>
                <a:srgbClr val="D4D4D4"/>
              </a:solidFill>
              <a:effectLst/>
              <a:latin typeface="Courier New" panose="02070309020205020404" pitchFamily="49" charset="0"/>
              <a:cs typeface="Courier New" panose="02070309020205020404" pitchFamily="49" charset="0"/>
            </a:endParaRPr>
          </a:p>
        </p:txBody>
      </p:sp>
      <p:sp>
        <p:nvSpPr>
          <p:cNvPr id="5" name="Google Shape;205;p26"/>
          <p:cNvSpPr/>
          <p:nvPr/>
        </p:nvSpPr>
        <p:spPr>
          <a:xfrm>
            <a:off x="298180" y="1282627"/>
            <a:ext cx="499993" cy="4268168"/>
          </a:xfrm>
          <a:prstGeom prst="rect">
            <a:avLst/>
          </a:prstGeom>
          <a:solidFill>
            <a:schemeClr val="bg1">
              <a:lumMod val="85000"/>
            </a:schemeClr>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2</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3</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4</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5</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6</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7</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8</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9</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10</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11</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12</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13</a:t>
            </a:r>
            <a:endParaRPr dirty="0">
              <a:latin typeface="+mj-lt"/>
            </a:endParaRPr>
          </a:p>
          <a:p>
            <a:pPr marL="0" marR="0" lvl="0" indent="0" algn="r" rtl="0">
              <a:spcBef>
                <a:spcPts val="0"/>
              </a:spcBef>
              <a:spcAft>
                <a:spcPts val="0"/>
              </a:spcAft>
              <a:buNone/>
            </a:pPr>
            <a:r>
              <a:rPr lang="en-US" sz="1800" b="1" dirty="0">
                <a:solidFill>
                  <a:srgbClr val="575757"/>
                </a:solidFill>
                <a:latin typeface="+mj-lt"/>
                <a:ea typeface="Consolas"/>
                <a:cs typeface="Consolas"/>
                <a:sym typeface="Consolas"/>
              </a:rPr>
              <a:t>14</a:t>
            </a:r>
            <a:endParaRPr dirty="0">
              <a:latin typeface="+mj-lt"/>
            </a:endParaRPr>
          </a:p>
          <a:p>
            <a:pPr marL="0" marR="0" lvl="0" indent="0" algn="r" rtl="0">
              <a:spcBef>
                <a:spcPts val="0"/>
              </a:spcBef>
              <a:spcAft>
                <a:spcPts val="0"/>
              </a:spcAft>
              <a:buNone/>
            </a:pPr>
            <a:r>
              <a:rPr lang="en-US" sz="1800" b="1" dirty="0" smtClean="0">
                <a:solidFill>
                  <a:srgbClr val="575757"/>
                </a:solidFill>
                <a:latin typeface="+mj-lt"/>
                <a:ea typeface="Consolas"/>
                <a:cs typeface="Consolas"/>
                <a:sym typeface="Consolas"/>
              </a:rPr>
              <a:t>15</a:t>
            </a:r>
            <a:endParaRPr sz="1800" b="1" dirty="0">
              <a:solidFill>
                <a:srgbClr val="575757"/>
              </a:solidFill>
              <a:latin typeface="+mj-lt"/>
              <a:ea typeface="Consolas"/>
              <a:cs typeface="Consolas"/>
              <a:sym typeface="Consolas"/>
            </a:endParaRPr>
          </a:p>
        </p:txBody>
      </p:sp>
      <p:sp>
        <p:nvSpPr>
          <p:cNvPr id="6" name="Google Shape;206;p26"/>
          <p:cNvSpPr/>
          <p:nvPr/>
        </p:nvSpPr>
        <p:spPr>
          <a:xfrm>
            <a:off x="298180" y="953442"/>
            <a:ext cx="1090550"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rgbClr val="F9A825"/>
                </a:solidFill>
                <a:latin typeface="Quattrocento Sans"/>
                <a:ea typeface="Quattrocento Sans"/>
                <a:cs typeface="Quattrocento Sans"/>
                <a:sym typeface="Quattrocento Sans"/>
              </a:rPr>
              <a:t>Program</a:t>
            </a:r>
            <a:endParaRPr dirty="0">
              <a:solidFill>
                <a:srgbClr val="F9A825"/>
              </a:solidFill>
            </a:endParaRPr>
          </a:p>
        </p:txBody>
      </p:sp>
    </p:spTree>
    <p:extLst>
      <p:ext uri="{BB962C8B-B14F-4D97-AF65-F5344CB8AC3E}">
        <p14:creationId xmlns:p14="http://schemas.microsoft.com/office/powerpoint/2010/main" val="14453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Positioning Functions</a:t>
            </a:r>
            <a:endParaRPr lang="en-US" dirty="0"/>
          </a:p>
        </p:txBody>
      </p:sp>
      <p:sp>
        <p:nvSpPr>
          <p:cNvPr id="3" name="Content Placeholder 2"/>
          <p:cNvSpPr>
            <a:spLocks noGrp="1"/>
          </p:cNvSpPr>
          <p:nvPr>
            <p:ph idx="1"/>
          </p:nvPr>
        </p:nvSpPr>
        <p:spPr>
          <a:xfrm>
            <a:off x="131180" y="863445"/>
            <a:ext cx="11929641" cy="849446"/>
          </a:xfrm>
        </p:spPr>
        <p:txBody>
          <a:bodyPr/>
          <a:lstStyle/>
          <a:p>
            <a:r>
              <a:rPr lang="en-US" dirty="0" err="1">
                <a:solidFill>
                  <a:srgbClr val="C00000"/>
                </a:solidFill>
                <a:latin typeface="+mj-lt"/>
              </a:rPr>
              <a:t>fseek</a:t>
            </a:r>
            <a:r>
              <a:rPr lang="en-IN" dirty="0">
                <a:latin typeface="+mj-lt"/>
              </a:rPr>
              <a:t>, </a:t>
            </a:r>
            <a:r>
              <a:rPr lang="en-US" dirty="0" err="1">
                <a:solidFill>
                  <a:srgbClr val="C00000"/>
                </a:solidFill>
                <a:latin typeface="+mj-lt"/>
              </a:rPr>
              <a:t>ftell</a:t>
            </a:r>
            <a:r>
              <a:rPr lang="en-IN" dirty="0">
                <a:latin typeface="+mj-lt"/>
              </a:rPr>
              <a:t>, and </a:t>
            </a:r>
            <a:r>
              <a:rPr lang="en-US" dirty="0">
                <a:solidFill>
                  <a:srgbClr val="C00000"/>
                </a:solidFill>
                <a:latin typeface="+mj-lt"/>
              </a:rPr>
              <a:t>rewind</a:t>
            </a:r>
            <a:r>
              <a:rPr lang="en-IN" dirty="0">
                <a:latin typeface="+mj-lt"/>
              </a:rPr>
              <a:t> functions will set the file pointer to new location. </a:t>
            </a:r>
          </a:p>
          <a:p>
            <a:r>
              <a:rPr lang="en-IN" dirty="0">
                <a:latin typeface="+mj-lt"/>
              </a:rPr>
              <a:t>A subsequent read or write will access data from the new position.</a:t>
            </a:r>
          </a:p>
          <a:p>
            <a:endParaRPr lang="en-US" dirty="0">
              <a:latin typeface="+mj-lt"/>
            </a:endParaRPr>
          </a:p>
        </p:txBody>
      </p:sp>
      <p:graphicFrame>
        <p:nvGraphicFramePr>
          <p:cNvPr id="4" name="Google Shape;215;p27">
            <a:extLst>
              <a:ext uri="{FF2B5EF4-FFF2-40B4-BE49-F238E27FC236}">
                <a16:creationId xmlns:a16="http://schemas.microsoft.com/office/drawing/2014/main" xmlns="" id="{D0DEC52F-3D6C-9145-8DCD-DC45ABC6FF6C}"/>
              </a:ext>
            </a:extLst>
          </p:cNvPr>
          <p:cNvGraphicFramePr/>
          <p:nvPr>
            <p:extLst/>
          </p:nvPr>
        </p:nvGraphicFramePr>
        <p:xfrm>
          <a:off x="244943" y="1865135"/>
          <a:ext cx="11212717" cy="3595703"/>
        </p:xfrm>
        <a:graphic>
          <a:graphicData uri="http://schemas.openxmlformats.org/drawingml/2006/table">
            <a:tbl>
              <a:tblPr firstRow="1" bandRow="1">
                <a:tableStyleId>{3B4B98B0-60AC-42C2-AFA5-B58CD77FA1E5}</a:tableStyleId>
              </a:tblPr>
              <a:tblGrid>
                <a:gridCol w="2854517">
                  <a:extLst>
                    <a:ext uri="{9D8B030D-6E8A-4147-A177-3AD203B41FA5}">
                      <a16:colId xmlns:a16="http://schemas.microsoft.com/office/drawing/2014/main" xmlns="" val="20000"/>
                    </a:ext>
                  </a:extLst>
                </a:gridCol>
                <a:gridCol w="8358200">
                  <a:extLst>
                    <a:ext uri="{9D8B030D-6E8A-4147-A177-3AD203B41FA5}">
                      <a16:colId xmlns:a16="http://schemas.microsoft.com/office/drawing/2014/main" xmlns="" val="20001"/>
                    </a:ext>
                  </a:extLst>
                </a:gridCol>
              </a:tblGrid>
              <a:tr h="446475">
                <a:tc>
                  <a:txBody>
                    <a:bodyPr/>
                    <a:lstStyle/>
                    <a:p>
                      <a:pPr marL="0" marR="0" lvl="0" indent="0" algn="ctr" rtl="0">
                        <a:spcBef>
                          <a:spcPts val="0"/>
                        </a:spcBef>
                        <a:spcAft>
                          <a:spcPts val="0"/>
                        </a:spcAft>
                        <a:buNone/>
                      </a:pPr>
                      <a:r>
                        <a:rPr lang="en-US" sz="1800" dirty="0">
                          <a:solidFill>
                            <a:srgbClr val="C00000"/>
                          </a:solidFill>
                        </a:rPr>
                        <a:t>Syntax</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dirty="0">
                          <a:solidFill>
                            <a:srgbClr val="C00000"/>
                          </a:solidFill>
                        </a:rPr>
                        <a:t>Description</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1506580">
                <a:tc>
                  <a:txBody>
                    <a:bodyPr/>
                    <a:lstStyle/>
                    <a:p>
                      <a:r>
                        <a:rPr lang="en-US" b="0" dirty="0" err="1" smtClean="0">
                          <a:solidFill>
                            <a:schemeClr val="tx1"/>
                          </a:solidFill>
                          <a:effectLst/>
                          <a:latin typeface="+mj-lt"/>
                        </a:rPr>
                        <a:t>fseek</a:t>
                      </a:r>
                      <a:r>
                        <a:rPr lang="en-US" b="0" dirty="0" smtClean="0">
                          <a:solidFill>
                            <a:schemeClr val="tx1"/>
                          </a:solidFill>
                          <a:effectLst/>
                          <a:latin typeface="+mj-lt"/>
                        </a:rPr>
                        <a:t>(FILE *</a:t>
                      </a:r>
                      <a:r>
                        <a:rPr lang="en-US" b="0" dirty="0" err="1" smtClean="0">
                          <a:solidFill>
                            <a:schemeClr val="tx1"/>
                          </a:solidFill>
                          <a:effectLst/>
                          <a:latin typeface="+mj-lt"/>
                        </a:rPr>
                        <a:t>fp</a:t>
                      </a:r>
                      <a:r>
                        <a:rPr lang="en-US" b="0" dirty="0" smtClean="0">
                          <a:solidFill>
                            <a:schemeClr val="tx1"/>
                          </a:solidFill>
                          <a:effectLst/>
                          <a:latin typeface="+mj-lt"/>
                        </a:rPr>
                        <a:t>, </a:t>
                      </a:r>
                    </a:p>
                    <a:p>
                      <a:r>
                        <a:rPr lang="en-US" b="0" dirty="0" smtClean="0">
                          <a:solidFill>
                            <a:schemeClr val="tx1"/>
                          </a:solidFill>
                          <a:effectLst/>
                          <a:latin typeface="+mj-lt"/>
                        </a:rPr>
                        <a:t>long offset, </a:t>
                      </a:r>
                    </a:p>
                    <a:p>
                      <a:r>
                        <a:rPr lang="en-US" b="0" dirty="0" err="1" smtClean="0">
                          <a:solidFill>
                            <a:schemeClr val="tx1"/>
                          </a:solidFill>
                          <a:effectLst/>
                          <a:latin typeface="+mj-lt"/>
                        </a:rPr>
                        <a:t>int</a:t>
                      </a:r>
                      <a:r>
                        <a:rPr lang="en-US" b="0" dirty="0" smtClean="0">
                          <a:solidFill>
                            <a:schemeClr val="tx1"/>
                          </a:solidFill>
                          <a:effectLst/>
                          <a:latin typeface="+mj-lt"/>
                        </a:rPr>
                        <a:t> position);</a:t>
                      </a:r>
                    </a:p>
                    <a:p>
                      <a:pPr marL="0" marR="0" lvl="0" indent="0" algn="just" rtl="0">
                        <a:spcBef>
                          <a:spcPts val="0"/>
                        </a:spcBef>
                        <a:spcAft>
                          <a:spcPts val="0"/>
                        </a:spcAft>
                        <a:buNone/>
                      </a:pPr>
                      <a:endParaRPr dirty="0">
                        <a:solidFill>
                          <a:schemeClr val="tx1"/>
                        </a:solidFill>
                        <a:latin typeface="+mj-lt"/>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b="0" dirty="0" err="1" smtClean="0">
                          <a:solidFill>
                            <a:schemeClr val="tx1"/>
                          </a:solidFill>
                          <a:latin typeface="+mj-lt"/>
                          <a:ea typeface="Consolas"/>
                          <a:cs typeface="Consolas"/>
                          <a:sym typeface="Consolas"/>
                        </a:rPr>
                        <a:t>fseek</a:t>
                      </a:r>
                      <a:r>
                        <a:rPr lang="en-US" sz="1800" b="0" dirty="0" smtClean="0">
                          <a:solidFill>
                            <a:schemeClr val="tx1"/>
                          </a:solidFill>
                          <a:latin typeface="+mj-lt"/>
                          <a:ea typeface="Consolas"/>
                          <a:cs typeface="Consolas"/>
                          <a:sym typeface="Consolas"/>
                        </a:rPr>
                        <a:t>()</a:t>
                      </a:r>
                      <a:r>
                        <a:rPr lang="en-US" sz="1800" dirty="0" smtClean="0">
                          <a:solidFill>
                            <a:schemeClr val="tx1"/>
                          </a:solidFill>
                          <a:latin typeface="+mj-lt"/>
                        </a:rPr>
                        <a:t> </a:t>
                      </a:r>
                      <a:r>
                        <a:rPr lang="en-US" sz="1800" dirty="0">
                          <a:solidFill>
                            <a:schemeClr val="tx1"/>
                          </a:solidFill>
                          <a:latin typeface="+mj-lt"/>
                        </a:rPr>
                        <a:t>function is used to move the file position to a desired location within the file. </a:t>
                      </a:r>
                      <a:r>
                        <a:rPr lang="en-US" sz="1800" b="1" dirty="0" err="1">
                          <a:solidFill>
                            <a:srgbClr val="C00000"/>
                          </a:solidFill>
                          <a:latin typeface="+mj-lt"/>
                          <a:ea typeface="Consolas"/>
                          <a:cs typeface="Consolas"/>
                          <a:sym typeface="Consolas"/>
                        </a:rPr>
                        <a:t>fp</a:t>
                      </a:r>
                      <a:r>
                        <a:rPr lang="en-US" sz="1800" b="0" dirty="0">
                          <a:solidFill>
                            <a:schemeClr val="tx1"/>
                          </a:solidFill>
                          <a:latin typeface="+mj-lt"/>
                          <a:ea typeface="Consolas"/>
                          <a:cs typeface="Consolas"/>
                          <a:sym typeface="Consolas"/>
                        </a:rPr>
                        <a:t> </a:t>
                      </a:r>
                      <a:r>
                        <a:rPr lang="en-US" sz="1800" dirty="0">
                          <a:solidFill>
                            <a:schemeClr val="tx1"/>
                          </a:solidFill>
                          <a:latin typeface="+mj-lt"/>
                        </a:rPr>
                        <a:t>is a FILE pointer, </a:t>
                      </a:r>
                      <a:r>
                        <a:rPr lang="en-US" sz="1800" b="1" dirty="0">
                          <a:solidFill>
                            <a:srgbClr val="C00000"/>
                          </a:solidFill>
                          <a:latin typeface="+mj-lt"/>
                          <a:ea typeface="Consolas"/>
                          <a:cs typeface="Consolas"/>
                          <a:sym typeface="Consolas"/>
                        </a:rPr>
                        <a:t>offset</a:t>
                      </a:r>
                      <a:r>
                        <a:rPr lang="en-US" sz="1800" b="0" dirty="0">
                          <a:solidFill>
                            <a:schemeClr val="tx1"/>
                          </a:solidFill>
                          <a:latin typeface="+mj-lt"/>
                          <a:ea typeface="Consolas"/>
                          <a:cs typeface="Consolas"/>
                          <a:sym typeface="Consolas"/>
                        </a:rPr>
                        <a:t> </a:t>
                      </a:r>
                      <a:r>
                        <a:rPr lang="en-US" sz="1800" dirty="0">
                          <a:solidFill>
                            <a:schemeClr val="tx1"/>
                          </a:solidFill>
                          <a:latin typeface="+mj-lt"/>
                        </a:rPr>
                        <a:t>is a </a:t>
                      </a:r>
                      <a:r>
                        <a:rPr lang="en-US" sz="1800" dirty="0" smtClean="0">
                          <a:solidFill>
                            <a:schemeClr val="tx1"/>
                          </a:solidFill>
                          <a:latin typeface="+mj-lt"/>
                        </a:rPr>
                        <a:t>value </a:t>
                      </a:r>
                      <a:r>
                        <a:rPr lang="en-US" sz="1800" dirty="0">
                          <a:solidFill>
                            <a:schemeClr val="tx1"/>
                          </a:solidFill>
                          <a:latin typeface="+mj-lt"/>
                        </a:rPr>
                        <a:t>of </a:t>
                      </a:r>
                      <a:r>
                        <a:rPr lang="en-US" sz="1800" dirty="0" err="1" smtClean="0">
                          <a:solidFill>
                            <a:schemeClr val="tx1"/>
                          </a:solidFill>
                          <a:latin typeface="+mj-lt"/>
                        </a:rPr>
                        <a:t>datatype</a:t>
                      </a:r>
                      <a:r>
                        <a:rPr lang="en-US" sz="1800" dirty="0" smtClean="0">
                          <a:solidFill>
                            <a:schemeClr val="tx1"/>
                          </a:solidFill>
                          <a:latin typeface="+mj-lt"/>
                        </a:rPr>
                        <a:t> </a:t>
                      </a:r>
                      <a:r>
                        <a:rPr lang="en-US" sz="1800" b="0" dirty="0" smtClean="0">
                          <a:solidFill>
                            <a:schemeClr val="tx1"/>
                          </a:solidFill>
                          <a:latin typeface="+mj-lt"/>
                          <a:ea typeface="Consolas"/>
                          <a:cs typeface="Consolas"/>
                          <a:sym typeface="Consolas"/>
                        </a:rPr>
                        <a:t>long</a:t>
                      </a:r>
                      <a:r>
                        <a:rPr lang="en-US" sz="1800" dirty="0" smtClean="0">
                          <a:solidFill>
                            <a:schemeClr val="tx1"/>
                          </a:solidFill>
                          <a:latin typeface="+mj-lt"/>
                        </a:rPr>
                        <a:t>, </a:t>
                      </a:r>
                      <a:r>
                        <a:rPr lang="en-US" sz="1800" dirty="0">
                          <a:solidFill>
                            <a:schemeClr val="tx1"/>
                          </a:solidFill>
                          <a:latin typeface="+mj-lt"/>
                        </a:rPr>
                        <a:t>and </a:t>
                      </a:r>
                      <a:r>
                        <a:rPr lang="en-US" sz="1800" b="1" dirty="0">
                          <a:solidFill>
                            <a:srgbClr val="C00000"/>
                          </a:solidFill>
                          <a:latin typeface="+mj-lt"/>
                          <a:ea typeface="Consolas"/>
                          <a:cs typeface="Consolas"/>
                          <a:sym typeface="Consolas"/>
                        </a:rPr>
                        <a:t>position</a:t>
                      </a:r>
                      <a:r>
                        <a:rPr lang="en-US" sz="1800" b="0" dirty="0">
                          <a:solidFill>
                            <a:schemeClr val="tx1"/>
                          </a:solidFill>
                          <a:latin typeface="+mj-lt"/>
                          <a:ea typeface="Consolas"/>
                          <a:cs typeface="Consolas"/>
                          <a:sym typeface="Consolas"/>
                        </a:rPr>
                        <a:t> </a:t>
                      </a:r>
                      <a:r>
                        <a:rPr lang="en-US" sz="1800" dirty="0">
                          <a:solidFill>
                            <a:schemeClr val="tx1"/>
                          </a:solidFill>
                          <a:latin typeface="+mj-lt"/>
                        </a:rPr>
                        <a:t>is an </a:t>
                      </a:r>
                      <a:r>
                        <a:rPr lang="en-US" b="0" dirty="0" smtClean="0">
                          <a:solidFill>
                            <a:schemeClr val="tx1"/>
                          </a:solidFill>
                          <a:effectLst/>
                          <a:latin typeface="+mj-lt"/>
                        </a:rPr>
                        <a:t>integer </a:t>
                      </a:r>
                      <a:r>
                        <a:rPr lang="en-US" sz="1800" dirty="0" smtClean="0">
                          <a:solidFill>
                            <a:schemeClr val="tx1"/>
                          </a:solidFill>
                          <a:latin typeface="+mj-lt"/>
                        </a:rPr>
                        <a:t>number</a:t>
                      </a:r>
                      <a:r>
                        <a:rPr lang="en-US" sz="1800" dirty="0">
                          <a:solidFill>
                            <a:schemeClr val="tx1"/>
                          </a:solidFill>
                          <a:latin typeface="+mj-lt"/>
                        </a:rPr>
                        <a:t>.</a:t>
                      </a:r>
                      <a:endParaRPr lang="en-US" dirty="0">
                        <a:solidFill>
                          <a:schemeClr val="tx1"/>
                        </a:solidFill>
                        <a:latin typeface="+mj-lt"/>
                      </a:endParaRPr>
                    </a:p>
                    <a:p>
                      <a:pPr marL="0" marR="0" lvl="0" indent="0" algn="just" rtl="0">
                        <a:spcBef>
                          <a:spcPts val="0"/>
                        </a:spcBef>
                        <a:spcAft>
                          <a:spcPts val="0"/>
                        </a:spcAft>
                        <a:buNone/>
                      </a:pPr>
                      <a:endParaRPr lang="en-US" sz="1800" dirty="0">
                        <a:solidFill>
                          <a:schemeClr val="tx1"/>
                        </a:solidFill>
                        <a:latin typeface="+mj-lt"/>
                      </a:endParaRPr>
                    </a:p>
                    <a:p>
                      <a:pPr marL="0" marR="0" lvl="0" indent="0" algn="just" rtl="0">
                        <a:spcBef>
                          <a:spcPts val="0"/>
                        </a:spcBef>
                        <a:spcAft>
                          <a:spcPts val="0"/>
                        </a:spcAft>
                        <a:buNone/>
                      </a:pPr>
                      <a:r>
                        <a:rPr lang="en-US" sz="1800" b="1" dirty="0">
                          <a:solidFill>
                            <a:srgbClr val="C00000"/>
                          </a:solidFill>
                          <a:latin typeface="+mj-lt"/>
                        </a:rPr>
                        <a:t>Example</a:t>
                      </a:r>
                      <a:r>
                        <a:rPr lang="en-US" sz="1800" dirty="0">
                          <a:solidFill>
                            <a:schemeClr val="tx1"/>
                          </a:solidFill>
                          <a:latin typeface="+mj-lt"/>
                        </a:rPr>
                        <a:t>: </a:t>
                      </a:r>
                      <a:r>
                        <a:rPr lang="en-US" sz="1800" b="0" dirty="0">
                          <a:solidFill>
                            <a:schemeClr val="accent3"/>
                          </a:solidFill>
                          <a:latin typeface="+mj-lt"/>
                          <a:ea typeface="Quattrocento Sans"/>
                          <a:cs typeface="Quattrocento Sans"/>
                          <a:sym typeface="Quattrocento Sans"/>
                        </a:rPr>
                        <a:t>/* Go to the end of the file, past the last character of the file */</a:t>
                      </a:r>
                      <a:endParaRPr lang="en-US" sz="1800" b="0" dirty="0">
                        <a:solidFill>
                          <a:schemeClr val="accent3"/>
                        </a:solidFill>
                        <a:latin typeface="+mj-lt"/>
                        <a:ea typeface="Consolas"/>
                        <a:cs typeface="Consolas"/>
                        <a:sym typeface="Consolas"/>
                      </a:endParaRPr>
                    </a:p>
                    <a:p>
                      <a:pPr algn="just"/>
                      <a:r>
                        <a:rPr lang="en-US" b="0" dirty="0" err="1" smtClean="0">
                          <a:solidFill>
                            <a:schemeClr val="tx1"/>
                          </a:solidFill>
                          <a:effectLst/>
                          <a:latin typeface="+mj-lt"/>
                        </a:rPr>
                        <a:t>fseek</a:t>
                      </a:r>
                      <a:r>
                        <a:rPr lang="en-US" b="0" dirty="0" smtClean="0">
                          <a:solidFill>
                            <a:schemeClr val="tx1"/>
                          </a:solidFill>
                          <a:effectLst/>
                          <a:latin typeface="+mj-lt"/>
                        </a:rPr>
                        <a:t>(</a:t>
                      </a:r>
                      <a:r>
                        <a:rPr lang="en-US" b="0" dirty="0" err="1" smtClean="0">
                          <a:solidFill>
                            <a:schemeClr val="tx1"/>
                          </a:solidFill>
                          <a:effectLst/>
                          <a:latin typeface="+mj-lt"/>
                        </a:rPr>
                        <a:t>fp</a:t>
                      </a:r>
                      <a:r>
                        <a:rPr lang="en-US" b="0" dirty="0" smtClean="0">
                          <a:solidFill>
                            <a:schemeClr val="tx1"/>
                          </a:solidFill>
                          <a:effectLst/>
                          <a:latin typeface="+mj-lt"/>
                        </a:rPr>
                        <a:t>, 0L, 2);</a:t>
                      </a:r>
                      <a:r>
                        <a:rPr lang="en-US" b="0" baseline="0" dirty="0" smtClean="0">
                          <a:solidFill>
                            <a:schemeClr val="tx1"/>
                          </a:solidFill>
                          <a:effectLst/>
                          <a:latin typeface="+mj-lt"/>
                        </a:rPr>
                        <a:t> </a:t>
                      </a:r>
                      <a:endParaRPr sz="1800" b="1" dirty="0">
                        <a:solidFill>
                          <a:schemeClr val="tx1"/>
                        </a:solidFill>
                        <a:latin typeface="+mj-lt"/>
                        <a:ea typeface="Consolas"/>
                        <a:cs typeface="Consolas"/>
                        <a:sym typeface="Consola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1642648">
                <a:tc>
                  <a:txBody>
                    <a:bodyPr/>
                    <a:lstStyle/>
                    <a:p>
                      <a:r>
                        <a:rPr lang="en-US" b="0" dirty="0" smtClean="0">
                          <a:solidFill>
                            <a:schemeClr val="tx1"/>
                          </a:solidFill>
                          <a:effectLst/>
                          <a:latin typeface="+mj-lt"/>
                        </a:rPr>
                        <a:t>long </a:t>
                      </a:r>
                      <a:r>
                        <a:rPr lang="en-US" b="0" dirty="0" err="1" smtClean="0">
                          <a:solidFill>
                            <a:schemeClr val="tx1"/>
                          </a:solidFill>
                          <a:effectLst/>
                          <a:latin typeface="+mj-lt"/>
                        </a:rPr>
                        <a:t>ftell</a:t>
                      </a:r>
                      <a:r>
                        <a:rPr lang="en-US" b="0" dirty="0" smtClean="0">
                          <a:solidFill>
                            <a:schemeClr val="tx1"/>
                          </a:solidFill>
                          <a:effectLst/>
                          <a:latin typeface="+mj-lt"/>
                        </a:rPr>
                        <a:t>(FILE *</a:t>
                      </a:r>
                      <a:r>
                        <a:rPr lang="en-US" b="0" dirty="0" err="1" smtClean="0">
                          <a:solidFill>
                            <a:schemeClr val="tx1"/>
                          </a:solidFill>
                          <a:effectLst/>
                          <a:latin typeface="+mj-lt"/>
                        </a:rPr>
                        <a:t>fp</a:t>
                      </a:r>
                      <a:r>
                        <a:rPr lang="en-US" b="0" dirty="0" smtClean="0">
                          <a:solidFill>
                            <a:schemeClr val="tx1"/>
                          </a:solidFill>
                          <a:effectLst/>
                          <a:latin typeface="+mj-lt"/>
                        </a:rPr>
                        <a:t>);</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rtl="0">
                        <a:spcBef>
                          <a:spcPts val="0"/>
                        </a:spcBef>
                        <a:spcAft>
                          <a:spcPts val="0"/>
                        </a:spcAft>
                        <a:buNone/>
                      </a:pPr>
                      <a:r>
                        <a:rPr lang="en-US" sz="1800" b="0" dirty="0" err="1">
                          <a:solidFill>
                            <a:schemeClr val="tx1"/>
                          </a:solidFill>
                          <a:latin typeface="+mj-lt"/>
                          <a:ea typeface="Consolas"/>
                          <a:cs typeface="Consolas"/>
                          <a:sym typeface="Consolas"/>
                        </a:rPr>
                        <a:t>ftell</a:t>
                      </a:r>
                      <a:r>
                        <a:rPr lang="en-US" sz="1800" b="0" dirty="0">
                          <a:solidFill>
                            <a:schemeClr val="tx1"/>
                          </a:solidFill>
                          <a:latin typeface="+mj-lt"/>
                          <a:ea typeface="Consolas"/>
                          <a:cs typeface="Consolas"/>
                          <a:sym typeface="Consolas"/>
                        </a:rPr>
                        <a:t> </a:t>
                      </a:r>
                      <a:r>
                        <a:rPr lang="en-US" sz="1800" dirty="0">
                          <a:solidFill>
                            <a:schemeClr val="tx1"/>
                          </a:solidFill>
                          <a:latin typeface="+mj-lt"/>
                        </a:rPr>
                        <a:t>takes a file pointer and returns a number of </a:t>
                      </a:r>
                      <a:r>
                        <a:rPr lang="en-US" sz="1800" dirty="0" err="1" smtClean="0">
                          <a:solidFill>
                            <a:schemeClr val="tx1"/>
                          </a:solidFill>
                          <a:latin typeface="+mj-lt"/>
                        </a:rPr>
                        <a:t>datatype</a:t>
                      </a:r>
                      <a:r>
                        <a:rPr lang="en-US" sz="1800" dirty="0" smtClean="0">
                          <a:solidFill>
                            <a:schemeClr val="tx1"/>
                          </a:solidFill>
                          <a:latin typeface="+mj-lt"/>
                        </a:rPr>
                        <a:t> </a:t>
                      </a:r>
                      <a:r>
                        <a:rPr lang="en-US" sz="1800" b="0" dirty="0" smtClean="0">
                          <a:solidFill>
                            <a:schemeClr val="tx1"/>
                          </a:solidFill>
                          <a:latin typeface="+mj-lt"/>
                          <a:ea typeface="Consolas"/>
                          <a:cs typeface="Consolas"/>
                          <a:sym typeface="Consolas"/>
                        </a:rPr>
                        <a:t>long</a:t>
                      </a:r>
                      <a:r>
                        <a:rPr lang="en-US" sz="1800" dirty="0" smtClean="0">
                          <a:solidFill>
                            <a:schemeClr val="tx1"/>
                          </a:solidFill>
                          <a:latin typeface="+mj-lt"/>
                        </a:rPr>
                        <a:t>, </a:t>
                      </a:r>
                      <a:r>
                        <a:rPr lang="en-US" sz="1800" dirty="0">
                          <a:solidFill>
                            <a:schemeClr val="tx1"/>
                          </a:solidFill>
                          <a:latin typeface="+mj-lt"/>
                        </a:rPr>
                        <a:t>that corresponds to the current position. This function is useful in saving the current position of a </a:t>
                      </a:r>
                      <a:r>
                        <a:rPr lang="en-US" sz="1800" dirty="0" smtClean="0">
                          <a:solidFill>
                            <a:schemeClr val="tx1"/>
                          </a:solidFill>
                          <a:latin typeface="+mj-lt"/>
                        </a:rPr>
                        <a:t>file. </a:t>
                      </a:r>
                      <a:endParaRPr lang="en-US" dirty="0">
                        <a:solidFill>
                          <a:schemeClr val="tx1"/>
                        </a:solidFill>
                        <a:latin typeface="+mj-lt"/>
                      </a:endParaRPr>
                    </a:p>
                    <a:p>
                      <a:pPr marL="0" marR="0" lvl="0" indent="0" algn="just" rtl="0">
                        <a:spcBef>
                          <a:spcPts val="0"/>
                        </a:spcBef>
                        <a:spcAft>
                          <a:spcPts val="0"/>
                        </a:spcAft>
                        <a:buNone/>
                      </a:pPr>
                      <a:endParaRPr lang="en-US" sz="1800" dirty="0">
                        <a:solidFill>
                          <a:schemeClr val="tx1"/>
                        </a:solidFill>
                        <a:latin typeface="+mj-lt"/>
                      </a:endParaRPr>
                    </a:p>
                    <a:p>
                      <a:pPr marL="0" marR="0" lvl="0" indent="0" algn="just" rtl="0">
                        <a:spcBef>
                          <a:spcPts val="0"/>
                        </a:spcBef>
                        <a:spcAft>
                          <a:spcPts val="0"/>
                        </a:spcAft>
                        <a:buNone/>
                      </a:pPr>
                      <a:r>
                        <a:rPr lang="en-US" sz="1800" b="1" dirty="0">
                          <a:solidFill>
                            <a:srgbClr val="C00000"/>
                          </a:solidFill>
                          <a:latin typeface="+mj-lt"/>
                        </a:rPr>
                        <a:t>Example</a:t>
                      </a:r>
                      <a:r>
                        <a:rPr lang="en-US" sz="1800" dirty="0">
                          <a:solidFill>
                            <a:schemeClr val="tx1"/>
                          </a:solidFill>
                          <a:latin typeface="+mj-lt"/>
                        </a:rPr>
                        <a:t>: </a:t>
                      </a:r>
                      <a:r>
                        <a:rPr lang="en-US" sz="1800" dirty="0">
                          <a:solidFill>
                            <a:schemeClr val="accent3"/>
                          </a:solidFill>
                          <a:latin typeface="+mj-lt"/>
                        </a:rPr>
                        <a:t>/* n would give the relative offset of the current position.  */</a:t>
                      </a:r>
                      <a:endParaRPr lang="en-US" sz="1800" b="0" dirty="0">
                        <a:solidFill>
                          <a:schemeClr val="accent3"/>
                        </a:solidFill>
                        <a:latin typeface="+mj-lt"/>
                        <a:ea typeface="Consolas"/>
                        <a:cs typeface="Consolas"/>
                        <a:sym typeface="Consolas"/>
                      </a:endParaRPr>
                    </a:p>
                    <a:p>
                      <a:pPr algn="just"/>
                      <a:r>
                        <a:rPr lang="en-US" b="0" dirty="0" smtClean="0">
                          <a:solidFill>
                            <a:schemeClr val="tx1"/>
                          </a:solidFill>
                          <a:effectLst/>
                          <a:latin typeface="+mj-lt"/>
                        </a:rPr>
                        <a:t>n = </a:t>
                      </a:r>
                      <a:r>
                        <a:rPr lang="en-US" b="0" dirty="0" err="1" smtClean="0">
                          <a:solidFill>
                            <a:schemeClr val="tx1"/>
                          </a:solidFill>
                          <a:effectLst/>
                          <a:latin typeface="+mj-lt"/>
                        </a:rPr>
                        <a:t>ftell</a:t>
                      </a:r>
                      <a:r>
                        <a:rPr lang="en-US" b="0" dirty="0" smtClean="0">
                          <a:solidFill>
                            <a:schemeClr val="tx1"/>
                          </a:solidFill>
                          <a:effectLst/>
                          <a:latin typeface="+mj-lt"/>
                        </a:rPr>
                        <a:t>(</a:t>
                      </a:r>
                      <a:r>
                        <a:rPr lang="en-US" b="0" dirty="0" err="1" smtClean="0">
                          <a:solidFill>
                            <a:schemeClr val="tx1"/>
                          </a:solidFill>
                          <a:effectLst/>
                          <a:latin typeface="+mj-lt"/>
                        </a:rPr>
                        <a:t>fp</a:t>
                      </a:r>
                      <a:r>
                        <a:rPr lang="en-US" b="0" dirty="0" smtClean="0">
                          <a:solidFill>
                            <a:schemeClr val="tx1"/>
                          </a:solidFill>
                          <a:effectLst/>
                          <a:latin typeface="+mj-lt"/>
                        </a:rPr>
                        <a:t>);</a:t>
                      </a:r>
                      <a:endParaRPr lang="en-US" b="0" dirty="0">
                        <a:solidFill>
                          <a:schemeClr val="tx1"/>
                        </a:solidFill>
                        <a:effectLst/>
                        <a:latin typeface="+mj-lt"/>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547999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File Positioning Functions</a:t>
            </a:r>
            <a:endParaRPr lang="en-US" dirty="0"/>
          </a:p>
        </p:txBody>
      </p:sp>
      <p:graphicFrame>
        <p:nvGraphicFramePr>
          <p:cNvPr id="4" name="Google Shape;215;p27">
            <a:extLst>
              <a:ext uri="{FF2B5EF4-FFF2-40B4-BE49-F238E27FC236}">
                <a16:creationId xmlns:a16="http://schemas.microsoft.com/office/drawing/2014/main" xmlns="" id="{D0DEC52F-3D6C-9145-8DCD-DC45ABC6FF6C}"/>
              </a:ext>
            </a:extLst>
          </p:cNvPr>
          <p:cNvGraphicFramePr/>
          <p:nvPr>
            <p:extLst/>
          </p:nvPr>
        </p:nvGraphicFramePr>
        <p:xfrm>
          <a:off x="262362" y="981357"/>
          <a:ext cx="11667275" cy="2183845"/>
        </p:xfrm>
        <a:graphic>
          <a:graphicData uri="http://schemas.openxmlformats.org/drawingml/2006/table">
            <a:tbl>
              <a:tblPr firstRow="1" bandRow="1">
                <a:tableStyleId>{3B4B98B0-60AC-42C2-AFA5-B58CD77FA1E5}</a:tableStyleId>
              </a:tblPr>
              <a:tblGrid>
                <a:gridCol w="2876625">
                  <a:extLst>
                    <a:ext uri="{9D8B030D-6E8A-4147-A177-3AD203B41FA5}">
                      <a16:colId xmlns:a16="http://schemas.microsoft.com/office/drawing/2014/main" xmlns="" val="20000"/>
                    </a:ext>
                  </a:extLst>
                </a:gridCol>
                <a:gridCol w="8790650">
                  <a:extLst>
                    <a:ext uri="{9D8B030D-6E8A-4147-A177-3AD203B41FA5}">
                      <a16:colId xmlns:a16="http://schemas.microsoft.com/office/drawing/2014/main" xmlns="" val="20001"/>
                    </a:ext>
                  </a:extLst>
                </a:gridCol>
              </a:tblGrid>
              <a:tr h="446475">
                <a:tc>
                  <a:txBody>
                    <a:bodyPr/>
                    <a:lstStyle/>
                    <a:p>
                      <a:pPr marL="0" marR="0" lvl="0" indent="0" algn="ctr" rtl="0">
                        <a:spcBef>
                          <a:spcPts val="0"/>
                        </a:spcBef>
                        <a:spcAft>
                          <a:spcPts val="0"/>
                        </a:spcAft>
                        <a:buNone/>
                      </a:pPr>
                      <a:r>
                        <a:rPr lang="en-US" sz="1800" dirty="0">
                          <a:solidFill>
                            <a:srgbClr val="C00000"/>
                          </a:solidFill>
                        </a:rPr>
                        <a:t>Syntax</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dirty="0">
                          <a:solidFill>
                            <a:srgbClr val="C00000"/>
                          </a:solidFill>
                        </a:rPr>
                        <a:t>Description</a:t>
                      </a:r>
                      <a:endParaRPr sz="1800" b="1"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1506580">
                <a:tc>
                  <a:txBody>
                    <a:bodyPr/>
                    <a:lstStyle/>
                    <a:p>
                      <a:r>
                        <a:rPr lang="en-US" b="0" dirty="0" smtClean="0">
                          <a:solidFill>
                            <a:schemeClr val="tx1"/>
                          </a:solidFill>
                          <a:effectLst/>
                          <a:latin typeface="+mj-lt"/>
                        </a:rPr>
                        <a:t>rewind(</a:t>
                      </a:r>
                      <a:r>
                        <a:rPr lang="en-US" b="0" dirty="0" err="1" smtClean="0">
                          <a:solidFill>
                            <a:schemeClr val="tx1"/>
                          </a:solidFill>
                          <a:effectLst/>
                          <a:latin typeface="+mj-lt"/>
                        </a:rPr>
                        <a:t>fp</a:t>
                      </a:r>
                      <a:r>
                        <a:rPr lang="en-US" b="0" dirty="0" smtClean="0">
                          <a:solidFill>
                            <a:schemeClr val="tx1"/>
                          </a:solidFill>
                          <a:effectLst/>
                          <a:latin typeface="+mj-lt"/>
                        </a:rPr>
                        <a:t>);</a:t>
                      </a: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b="0" dirty="0" smtClean="0">
                          <a:solidFill>
                            <a:schemeClr val="tx1"/>
                          </a:solidFill>
                          <a:latin typeface="+mj-lt"/>
                          <a:ea typeface="Consolas"/>
                          <a:cs typeface="Consolas"/>
                          <a:sym typeface="Consolas"/>
                        </a:rPr>
                        <a:t>rewind() </a:t>
                      </a:r>
                      <a:r>
                        <a:rPr lang="en-US" sz="1800" dirty="0">
                          <a:solidFill>
                            <a:schemeClr val="tx1"/>
                          </a:solidFill>
                          <a:latin typeface="+mj-lt"/>
                        </a:rPr>
                        <a:t>takes a file pointer and resets the position to the start of the file.</a:t>
                      </a:r>
                      <a:endParaRPr lang="en-US" dirty="0">
                        <a:solidFill>
                          <a:schemeClr val="tx1"/>
                        </a:solidFill>
                        <a:latin typeface="+mj-lt"/>
                      </a:endParaRPr>
                    </a:p>
                    <a:p>
                      <a:pPr marL="0" marR="0" lvl="0" indent="0" algn="just" rtl="0">
                        <a:spcBef>
                          <a:spcPts val="0"/>
                        </a:spcBef>
                        <a:spcAft>
                          <a:spcPts val="0"/>
                        </a:spcAft>
                        <a:buNone/>
                      </a:pPr>
                      <a:endParaRPr lang="en-US" sz="1800" b="1" dirty="0">
                        <a:solidFill>
                          <a:schemeClr val="tx1"/>
                        </a:solidFill>
                        <a:latin typeface="+mj-lt"/>
                      </a:endParaRPr>
                    </a:p>
                    <a:p>
                      <a:pPr marL="0" marR="0" lvl="0" indent="0" algn="just" rtl="0">
                        <a:spcBef>
                          <a:spcPts val="0"/>
                        </a:spcBef>
                        <a:spcAft>
                          <a:spcPts val="0"/>
                        </a:spcAft>
                        <a:buNone/>
                      </a:pPr>
                      <a:r>
                        <a:rPr lang="en-US" sz="1800" b="1" dirty="0">
                          <a:solidFill>
                            <a:srgbClr val="C00000"/>
                          </a:solidFill>
                          <a:latin typeface="+mj-lt"/>
                        </a:rPr>
                        <a:t>Example</a:t>
                      </a:r>
                      <a:r>
                        <a:rPr lang="en-US" sz="1800" dirty="0">
                          <a:solidFill>
                            <a:srgbClr val="C00000"/>
                          </a:solidFill>
                          <a:latin typeface="+mj-lt"/>
                        </a:rPr>
                        <a:t>: </a:t>
                      </a:r>
                      <a:r>
                        <a:rPr lang="en-US" sz="1800" dirty="0">
                          <a:solidFill>
                            <a:schemeClr val="accent3"/>
                          </a:solidFill>
                          <a:latin typeface="+mj-lt"/>
                        </a:rPr>
                        <a:t>/* The statement would assign 0 to n because the file position has been set to the start of the file by rewind.  */</a:t>
                      </a:r>
                    </a:p>
                    <a:p>
                      <a:pPr marL="0" marR="0" lvl="0" indent="0" algn="just" rtl="0">
                        <a:spcBef>
                          <a:spcPts val="0"/>
                        </a:spcBef>
                        <a:spcAft>
                          <a:spcPts val="0"/>
                        </a:spcAft>
                        <a:buNone/>
                      </a:pPr>
                      <a:endParaRPr lang="en-US" sz="1800" b="0" dirty="0">
                        <a:solidFill>
                          <a:schemeClr val="tx1"/>
                        </a:solidFill>
                        <a:latin typeface="+mj-lt"/>
                        <a:ea typeface="Consolas"/>
                        <a:cs typeface="Consolas"/>
                        <a:sym typeface="Consolas"/>
                      </a:endParaRPr>
                    </a:p>
                    <a:p>
                      <a:pPr marL="0" marR="0" lvl="0" indent="0" algn="just" rtl="0">
                        <a:spcBef>
                          <a:spcPts val="0"/>
                        </a:spcBef>
                        <a:spcAft>
                          <a:spcPts val="0"/>
                        </a:spcAft>
                        <a:buNone/>
                      </a:pPr>
                      <a:r>
                        <a:rPr lang="en-US" sz="1800" b="0" dirty="0" smtClean="0">
                          <a:solidFill>
                            <a:schemeClr val="tx1"/>
                          </a:solidFill>
                          <a:latin typeface="+mj-lt"/>
                          <a:ea typeface="Consolas"/>
                          <a:cs typeface="Consolas"/>
                          <a:sym typeface="Consolas"/>
                        </a:rPr>
                        <a:t>rewind(</a:t>
                      </a:r>
                      <a:r>
                        <a:rPr lang="en-US" sz="1800" b="0" dirty="0" err="1" smtClean="0">
                          <a:solidFill>
                            <a:schemeClr val="tx1"/>
                          </a:solidFill>
                          <a:latin typeface="+mj-lt"/>
                          <a:ea typeface="Consolas"/>
                          <a:cs typeface="Consolas"/>
                          <a:sym typeface="Consolas"/>
                        </a:rPr>
                        <a:t>fp</a:t>
                      </a:r>
                      <a:r>
                        <a:rPr lang="en-US" sz="1800" b="0" dirty="0">
                          <a:solidFill>
                            <a:schemeClr val="tx1"/>
                          </a:solidFill>
                          <a:latin typeface="+mj-lt"/>
                          <a:ea typeface="Consolas"/>
                          <a:cs typeface="Consolas"/>
                          <a:sym typeface="Consolas"/>
                        </a:rPr>
                        <a:t>);</a:t>
                      </a:r>
                      <a:r>
                        <a:rPr lang="en-US" sz="1800" dirty="0">
                          <a:solidFill>
                            <a:schemeClr val="tx1"/>
                          </a:solidFill>
                          <a:latin typeface="+mj-lt"/>
                          <a:sym typeface="Quattrocento Sans"/>
                        </a:rPr>
                        <a:t> </a:t>
                      </a:r>
                      <a:endParaRPr sz="1800" b="0" dirty="0">
                        <a:solidFill>
                          <a:schemeClr val="tx1"/>
                        </a:solidFill>
                        <a:latin typeface="+mj-lt"/>
                        <a:ea typeface="Consolas"/>
                        <a:cs typeface="Consolas"/>
                        <a:sym typeface="Consolas"/>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4936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a:t>
            </a:r>
            <a:endParaRPr lang="en-US" dirty="0"/>
          </a:p>
        </p:txBody>
      </p:sp>
      <p:sp>
        <p:nvSpPr>
          <p:cNvPr id="3" name="Content Placeholder 2"/>
          <p:cNvSpPr>
            <a:spLocks noGrp="1"/>
          </p:cNvSpPr>
          <p:nvPr>
            <p:ph idx="1"/>
          </p:nvPr>
        </p:nvSpPr>
        <p:spPr/>
        <p:txBody>
          <a:bodyPr/>
          <a:lstStyle/>
          <a:p>
            <a:r>
              <a:rPr lang="en-IN" dirty="0"/>
              <a:t>Data types are defined as the data storage format that a variable can store a data</a:t>
            </a:r>
            <a:r>
              <a:rPr lang="en-IN" dirty="0" smtClean="0"/>
              <a:t>.</a:t>
            </a:r>
          </a:p>
          <a:p>
            <a:endParaRPr lang="en-IN" dirty="0"/>
          </a:p>
          <a:p>
            <a:endParaRPr lang="en-IN" dirty="0" smtClean="0"/>
          </a:p>
          <a:p>
            <a:endParaRPr lang="en-IN" dirty="0"/>
          </a:p>
          <a:p>
            <a:endParaRPr lang="en-IN" dirty="0" smtClean="0"/>
          </a:p>
          <a:p>
            <a:endParaRPr lang="en-IN" dirty="0"/>
          </a:p>
          <a:p>
            <a:endParaRPr lang="en-IN" dirty="0" smtClean="0"/>
          </a:p>
          <a:p>
            <a:endParaRPr lang="en-IN" dirty="0"/>
          </a:p>
          <a:p>
            <a:endParaRPr lang="en-IN" dirty="0" smtClean="0"/>
          </a:p>
          <a:p>
            <a:r>
              <a:rPr lang="en-US" dirty="0"/>
              <a:t>C language has built-in </a:t>
            </a:r>
            <a:r>
              <a:rPr lang="en-US" dirty="0" err="1"/>
              <a:t>datatypes</a:t>
            </a:r>
            <a:r>
              <a:rPr lang="en-US" dirty="0"/>
              <a:t> like primary and derived data types.</a:t>
            </a:r>
          </a:p>
          <a:p>
            <a:r>
              <a:rPr lang="en-US" dirty="0"/>
              <a:t>But, still not all real world problems can be solved using those data types.</a:t>
            </a:r>
          </a:p>
          <a:p>
            <a:r>
              <a:rPr lang="en-US" dirty="0"/>
              <a:t>We need custom </a:t>
            </a:r>
            <a:r>
              <a:rPr lang="en-US" dirty="0" err="1"/>
              <a:t>datatype</a:t>
            </a:r>
            <a:r>
              <a:rPr lang="en-US" dirty="0"/>
              <a:t> for different situation. </a:t>
            </a:r>
          </a:p>
          <a:p>
            <a:endParaRPr lang="en-IN" dirty="0"/>
          </a:p>
          <a:p>
            <a:endParaRPr lang="en-US" dirty="0"/>
          </a:p>
        </p:txBody>
      </p:sp>
      <p:sp>
        <p:nvSpPr>
          <p:cNvPr id="5" name="Rectangle 4">
            <a:extLst>
              <a:ext uri="{FF2B5EF4-FFF2-40B4-BE49-F238E27FC236}">
                <a16:creationId xmlns:a16="http://schemas.microsoft.com/office/drawing/2014/main" xmlns="" id="{C6759361-F18B-BC4E-B6C6-4050809B12E8}"/>
              </a:ext>
            </a:extLst>
          </p:cNvPr>
          <p:cNvSpPr/>
          <p:nvPr/>
        </p:nvSpPr>
        <p:spPr>
          <a:xfrm>
            <a:off x="3685218" y="1471738"/>
            <a:ext cx="2922497"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Data types in C</a:t>
            </a:r>
          </a:p>
        </p:txBody>
      </p:sp>
      <p:sp>
        <p:nvSpPr>
          <p:cNvPr id="6" name="Rectangle 5">
            <a:extLst>
              <a:ext uri="{FF2B5EF4-FFF2-40B4-BE49-F238E27FC236}">
                <a16:creationId xmlns:a16="http://schemas.microsoft.com/office/drawing/2014/main" xmlns="" id="{A1CFF31A-6259-2444-91BD-0AA6122C5627}"/>
              </a:ext>
            </a:extLst>
          </p:cNvPr>
          <p:cNvSpPr/>
          <p:nvPr/>
        </p:nvSpPr>
        <p:spPr>
          <a:xfrm>
            <a:off x="258715" y="2775878"/>
            <a:ext cx="2922497"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Primary Data type</a:t>
            </a:r>
          </a:p>
          <a:p>
            <a:pPr algn="ctr"/>
            <a:r>
              <a:rPr lang="en-US" dirty="0">
                <a:solidFill>
                  <a:schemeClr val="tx1"/>
                </a:solidFill>
              </a:rPr>
              <a:t>(</a:t>
            </a:r>
            <a:r>
              <a:rPr lang="en-US" dirty="0" err="1">
                <a:solidFill>
                  <a:schemeClr val="tx1"/>
                </a:solidFill>
              </a:rPr>
              <a:t>int</a:t>
            </a:r>
            <a:r>
              <a:rPr lang="en-US" dirty="0">
                <a:solidFill>
                  <a:schemeClr val="tx1"/>
                </a:solidFill>
              </a:rPr>
              <a:t>, float, char)</a:t>
            </a:r>
            <a:endParaRPr lang="en-US" sz="2000" dirty="0">
              <a:solidFill>
                <a:schemeClr val="tx1"/>
              </a:solidFill>
            </a:endParaRPr>
          </a:p>
        </p:txBody>
      </p:sp>
      <p:sp>
        <p:nvSpPr>
          <p:cNvPr id="7" name="Rectangle 6">
            <a:extLst>
              <a:ext uri="{FF2B5EF4-FFF2-40B4-BE49-F238E27FC236}">
                <a16:creationId xmlns:a16="http://schemas.microsoft.com/office/drawing/2014/main" xmlns="" id="{0B964F65-8545-0344-85AD-6C98FB5047DF}"/>
              </a:ext>
            </a:extLst>
          </p:cNvPr>
          <p:cNvSpPr/>
          <p:nvPr/>
        </p:nvSpPr>
        <p:spPr>
          <a:xfrm>
            <a:off x="7111723" y="2775878"/>
            <a:ext cx="2922497"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Secondary Data type</a:t>
            </a:r>
          </a:p>
        </p:txBody>
      </p:sp>
      <p:sp>
        <p:nvSpPr>
          <p:cNvPr id="8" name="Rectangle 7">
            <a:extLst>
              <a:ext uri="{FF2B5EF4-FFF2-40B4-BE49-F238E27FC236}">
                <a16:creationId xmlns:a16="http://schemas.microsoft.com/office/drawing/2014/main" xmlns="" id="{37EB768A-A4DB-314A-9176-153950B23191}"/>
              </a:ext>
            </a:extLst>
          </p:cNvPr>
          <p:cNvSpPr/>
          <p:nvPr/>
        </p:nvSpPr>
        <p:spPr>
          <a:xfrm>
            <a:off x="5131816" y="4034192"/>
            <a:ext cx="2922497"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Derived Data type</a:t>
            </a:r>
          </a:p>
          <a:p>
            <a:pPr algn="ctr"/>
            <a:r>
              <a:rPr lang="en-US" dirty="0">
                <a:solidFill>
                  <a:schemeClr val="tx1"/>
                </a:solidFill>
              </a:rPr>
              <a:t>(array, pointer)</a:t>
            </a:r>
          </a:p>
        </p:txBody>
      </p:sp>
      <p:sp>
        <p:nvSpPr>
          <p:cNvPr id="9" name="Rectangle 8">
            <a:extLst>
              <a:ext uri="{FF2B5EF4-FFF2-40B4-BE49-F238E27FC236}">
                <a16:creationId xmlns:a16="http://schemas.microsoft.com/office/drawing/2014/main" xmlns="" id="{9CF49835-7D55-7746-BB17-6D57FFDF637B}"/>
              </a:ext>
            </a:extLst>
          </p:cNvPr>
          <p:cNvSpPr/>
          <p:nvPr/>
        </p:nvSpPr>
        <p:spPr>
          <a:xfrm>
            <a:off x="9032901" y="4034192"/>
            <a:ext cx="2922497" cy="82296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User defined Data type</a:t>
            </a:r>
            <a:endParaRPr lang="en-US" sz="2400" dirty="0">
              <a:solidFill>
                <a:schemeClr val="tx1"/>
              </a:solidFill>
            </a:endParaRPr>
          </a:p>
          <a:p>
            <a:pPr algn="ctr"/>
            <a:r>
              <a:rPr lang="en-US" dirty="0">
                <a:solidFill>
                  <a:schemeClr val="tx1"/>
                </a:solidFill>
              </a:rPr>
              <a:t>(structure, union, </a:t>
            </a:r>
            <a:r>
              <a:rPr lang="en-US" dirty="0" err="1">
                <a:solidFill>
                  <a:schemeClr val="tx1"/>
                </a:solidFill>
              </a:rPr>
              <a:t>enum</a:t>
            </a:r>
            <a:r>
              <a:rPr lang="en-US" dirty="0">
                <a:solidFill>
                  <a:schemeClr val="tx1"/>
                </a:solidFill>
              </a:rPr>
              <a:t>)</a:t>
            </a:r>
          </a:p>
        </p:txBody>
      </p:sp>
      <p:cxnSp>
        <p:nvCxnSpPr>
          <p:cNvPr id="10" name="Elbow Connector 9">
            <a:extLst>
              <a:ext uri="{FF2B5EF4-FFF2-40B4-BE49-F238E27FC236}">
                <a16:creationId xmlns:a16="http://schemas.microsoft.com/office/drawing/2014/main" xmlns="" id="{680D6E5A-86E2-3A40-9968-14C7DAECD506}"/>
              </a:ext>
            </a:extLst>
          </p:cNvPr>
          <p:cNvCxnSpPr>
            <a:cxnSpLocks/>
          </p:cNvCxnSpPr>
          <p:nvPr/>
        </p:nvCxnSpPr>
        <p:spPr>
          <a:xfrm>
            <a:off x="6600506" y="1900086"/>
            <a:ext cx="1965257" cy="851717"/>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xmlns="" id="{48A26269-BEBA-8148-9B9C-D0FF692039BA}"/>
              </a:ext>
            </a:extLst>
          </p:cNvPr>
          <p:cNvCxnSpPr>
            <a:cxnSpLocks/>
          </p:cNvCxnSpPr>
          <p:nvPr/>
        </p:nvCxnSpPr>
        <p:spPr>
          <a:xfrm flipH="1">
            <a:off x="1698102" y="1900085"/>
            <a:ext cx="1965257" cy="851717"/>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Elbow Connector 10">
            <a:extLst>
              <a:ext uri="{FF2B5EF4-FFF2-40B4-BE49-F238E27FC236}">
                <a16:creationId xmlns:a16="http://schemas.microsoft.com/office/drawing/2014/main" xmlns="" id="{5229B83D-F248-8F4D-BD45-62CB0EF639C7}"/>
              </a:ext>
            </a:extLst>
          </p:cNvPr>
          <p:cNvCxnSpPr>
            <a:cxnSpLocks/>
          </p:cNvCxnSpPr>
          <p:nvPr/>
        </p:nvCxnSpPr>
        <p:spPr>
          <a:xfrm>
            <a:off x="10034220" y="3183936"/>
            <a:ext cx="720000" cy="851717"/>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Elbow Connector 10">
            <a:extLst>
              <a:ext uri="{FF2B5EF4-FFF2-40B4-BE49-F238E27FC236}">
                <a16:creationId xmlns:a16="http://schemas.microsoft.com/office/drawing/2014/main" xmlns="" id="{80E5E4D7-D9C9-D448-BB78-46AF5F65BAE3}"/>
              </a:ext>
            </a:extLst>
          </p:cNvPr>
          <p:cNvCxnSpPr>
            <a:cxnSpLocks/>
          </p:cNvCxnSpPr>
          <p:nvPr/>
        </p:nvCxnSpPr>
        <p:spPr>
          <a:xfrm flipH="1">
            <a:off x="6384416" y="3183935"/>
            <a:ext cx="720000" cy="851717"/>
          </a:xfrm>
          <a:prstGeom prst="bentConnector2">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995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Write a C program to count lines, words, tabs, and characters</a:t>
            </a:r>
            <a:endParaRPr lang="en-US" dirty="0"/>
          </a:p>
        </p:txBody>
      </p:sp>
      <p:sp>
        <p:nvSpPr>
          <p:cNvPr id="4" name="Google Shape;204;p26"/>
          <p:cNvSpPr/>
          <p:nvPr/>
        </p:nvSpPr>
        <p:spPr>
          <a:xfrm>
            <a:off x="825981" y="1359899"/>
            <a:ext cx="4777100" cy="4448472"/>
          </a:xfrm>
          <a:prstGeom prst="rect">
            <a:avLst/>
          </a:prstGeom>
          <a:solidFill>
            <a:srgbClr val="363636"/>
          </a:solidFill>
          <a:ln>
            <a:noFill/>
          </a:ln>
        </p:spPr>
        <p:txBody>
          <a:bodyPr spcFirstLastPara="1" wrap="square" lIns="91425" tIns="45700" rIns="91425" bIns="45700" anchor="t" anchorCtr="0">
            <a:noAutofit/>
          </a:bodyPr>
          <a:lstStyle/>
          <a:p>
            <a:r>
              <a:rPr lang="en-US" b="1" dirty="0">
                <a:solidFill>
                  <a:srgbClr val="569CD6"/>
                </a:solidFill>
                <a:latin typeface="Consolas" panose="020B0609020204030204" pitchFamily="49" charset="0"/>
              </a:rPr>
              <a:t>#include </a:t>
            </a:r>
            <a:r>
              <a:rPr lang="en-US" b="1" dirty="0">
                <a:solidFill>
                  <a:srgbClr val="CE9178"/>
                </a:solidFill>
                <a:latin typeface="Consolas" panose="020B0609020204030204" pitchFamily="49" charset="0"/>
              </a:rPr>
              <a:t>&lt;</a:t>
            </a:r>
            <a:r>
              <a:rPr lang="en-US" b="1" dirty="0" err="1">
                <a:solidFill>
                  <a:srgbClr val="CE9178"/>
                </a:solidFill>
                <a:latin typeface="Consolas" panose="020B0609020204030204" pitchFamily="49" charset="0"/>
              </a:rPr>
              <a:t>stdio.h</a:t>
            </a:r>
            <a:r>
              <a:rPr lang="en-US" b="1" dirty="0">
                <a:solidFill>
                  <a:srgbClr val="CE9178"/>
                </a:solidFill>
                <a:latin typeface="Consolas" panose="020B0609020204030204" pitchFamily="49" charset="0"/>
              </a:rPr>
              <a:t>&gt;</a:t>
            </a:r>
            <a:endParaRPr lang="en-US" b="1" dirty="0">
              <a:solidFill>
                <a:srgbClr val="D4D4D4"/>
              </a:solidFill>
              <a:latin typeface="Consolas" panose="020B0609020204030204" pitchFamily="49" charset="0"/>
            </a:endParaRPr>
          </a:p>
          <a:p>
            <a:r>
              <a:rPr lang="en-US" b="1" dirty="0">
                <a:solidFill>
                  <a:srgbClr val="569CD6"/>
                </a:solidFill>
                <a:latin typeface="Consolas" panose="020B0609020204030204" pitchFamily="49" charset="0"/>
              </a:rPr>
              <a:t>void</a:t>
            </a:r>
            <a:r>
              <a:rPr lang="en-US" b="1" dirty="0">
                <a:solidFill>
                  <a:srgbClr val="D4D4D4"/>
                </a:solidFill>
                <a:latin typeface="Consolas" panose="020B0609020204030204" pitchFamily="49" charset="0"/>
              </a:rPr>
              <a:t> main()</a:t>
            </a:r>
          </a:p>
          <a:p>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FILE *p;</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char</a:t>
            </a:r>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569CD6"/>
                </a:solidFill>
                <a:latin typeface="Consolas" panose="020B0609020204030204" pitchFamily="49" charset="0"/>
              </a:rPr>
              <a:t>int</a:t>
            </a:r>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ln</a:t>
            </a:r>
            <a:r>
              <a:rPr lang="en-US" b="1" dirty="0">
                <a:solidFill>
                  <a:srgbClr val="D4D4D4"/>
                </a:solidFill>
                <a:latin typeface="Consolas" panose="020B0609020204030204" pitchFamily="49" charset="0"/>
              </a:rPr>
              <a:t>=</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,t=</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,w=</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,c=</a:t>
            </a:r>
            <a:r>
              <a:rPr lang="en-US" b="1" dirty="0">
                <a:solidFill>
                  <a:srgbClr val="B5CEA8"/>
                </a:solidFill>
                <a:latin typeface="Consolas" panose="020B0609020204030204" pitchFamily="49" charset="0"/>
              </a:rPr>
              <a:t>0</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p = </a:t>
            </a:r>
            <a:r>
              <a:rPr lang="en-US" b="1" dirty="0" err="1">
                <a:solidFill>
                  <a:srgbClr val="D4D4D4"/>
                </a:solidFill>
                <a:latin typeface="Consolas" panose="020B0609020204030204" pitchFamily="49" charset="0"/>
              </a:rPr>
              <a:t>fopen</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"text1.txt"</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"r"</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err="1">
                <a:solidFill>
                  <a:srgbClr val="D4D4D4"/>
                </a:solidFill>
                <a:latin typeface="Consolas" panose="020B0609020204030204" pitchFamily="49" charset="0"/>
              </a:rPr>
              <a:t>getc</a:t>
            </a:r>
            <a:r>
              <a:rPr lang="en-US" b="1" dirty="0">
                <a:solidFill>
                  <a:srgbClr val="D4D4D4"/>
                </a:solidFill>
                <a:latin typeface="Consolas" panose="020B0609020204030204" pitchFamily="49" charset="0"/>
              </a:rPr>
              <a:t>(p);</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while</a:t>
            </a:r>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EOF) {</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a:solidFill>
                  <a:srgbClr val="CE9178"/>
                </a:solidFill>
                <a:latin typeface="Consolas" panose="020B0609020204030204" pitchFamily="49" charset="0"/>
              </a:rPr>
              <a:t>'\n'</a:t>
            </a:r>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ln</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a:solidFill>
                  <a:srgbClr val="CE9178"/>
                </a:solidFill>
                <a:latin typeface="Consolas" panose="020B0609020204030204" pitchFamily="49" charset="0"/>
              </a:rPr>
              <a:t>'\t'</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t++;</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if</a:t>
            </a:r>
            <a:r>
              <a:rPr lang="en-US" b="1" dirty="0">
                <a:solidFill>
                  <a:srgbClr val="D4D4D4"/>
                </a:solidFill>
                <a:latin typeface="Consolas" panose="020B0609020204030204" pitchFamily="49" charset="0"/>
              </a:rPr>
              <a:t>(</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a:solidFill>
                  <a:srgbClr val="CE9178"/>
                </a:solidFill>
                <a:latin typeface="Consolas" panose="020B0609020204030204" pitchFamily="49" charset="0"/>
              </a:rPr>
              <a:t>' '</a:t>
            </a:r>
            <a:r>
              <a:rPr lang="en-US" b="1" dirty="0">
                <a:solidFill>
                  <a:srgbClr val="D4D4D4"/>
                </a:solidFill>
                <a:latin typeface="Consolas" panose="020B0609020204030204" pitchFamily="49" charset="0"/>
              </a:rPr>
              <a:t>)</a:t>
            </a:r>
          </a:p>
          <a:p>
            <a:r>
              <a:rPr lang="en-US" b="1" dirty="0">
                <a:solidFill>
                  <a:srgbClr val="D4D4D4"/>
                </a:solidFill>
                <a:latin typeface="Consolas" panose="020B0609020204030204" pitchFamily="49" charset="0"/>
              </a:rPr>
              <a:t>            w++;</a:t>
            </a:r>
          </a:p>
          <a:p>
            <a:r>
              <a:rPr lang="en-US" b="1" dirty="0">
                <a:solidFill>
                  <a:srgbClr val="D4D4D4"/>
                </a:solidFill>
                <a:latin typeface="Consolas" panose="020B0609020204030204" pitchFamily="49" charset="0"/>
              </a:rPr>
              <a:t>        </a:t>
            </a:r>
            <a:r>
              <a:rPr lang="en-US" b="1" dirty="0">
                <a:solidFill>
                  <a:srgbClr val="569CD6"/>
                </a:solidFill>
                <a:latin typeface="Consolas" panose="020B0609020204030204" pitchFamily="49" charset="0"/>
              </a:rPr>
              <a:t>else</a:t>
            </a:r>
            <a:endParaRPr lang="en-US" b="1" dirty="0">
              <a:solidFill>
                <a:srgbClr val="D4D4D4"/>
              </a:solidFill>
              <a:effectLst/>
              <a:latin typeface="Consolas" panose="020B0609020204030204" pitchFamily="49" charset="0"/>
            </a:endParaRPr>
          </a:p>
        </p:txBody>
      </p:sp>
      <p:sp>
        <p:nvSpPr>
          <p:cNvPr id="5" name="Google Shape;205;p26"/>
          <p:cNvSpPr/>
          <p:nvPr/>
        </p:nvSpPr>
        <p:spPr>
          <a:xfrm>
            <a:off x="325987" y="1359899"/>
            <a:ext cx="499993" cy="4448472"/>
          </a:xfrm>
          <a:prstGeom prst="rect">
            <a:avLst/>
          </a:prstGeom>
          <a:solidFill>
            <a:schemeClr val="bg1">
              <a:lumMod val="85000"/>
            </a:schemeClr>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b="1" dirty="0">
                <a:solidFill>
                  <a:srgbClr val="575757"/>
                </a:solidFill>
                <a:ea typeface="Consolas"/>
                <a:cs typeface="Consolas"/>
                <a:sym typeface="Consolas"/>
              </a:rPr>
              <a:t>1</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2</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3</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4</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5</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6</a:t>
            </a:r>
            <a:endParaRPr dirty="0"/>
          </a:p>
          <a:p>
            <a:pPr marL="0" marR="0" lvl="0" indent="0" algn="r" rtl="0">
              <a:spcBef>
                <a:spcPts val="0"/>
              </a:spcBef>
              <a:spcAft>
                <a:spcPts val="0"/>
              </a:spcAft>
              <a:buNone/>
            </a:pPr>
            <a:r>
              <a:rPr lang="en-US" b="1" dirty="0">
                <a:solidFill>
                  <a:srgbClr val="575757"/>
                </a:solidFill>
                <a:ea typeface="Consolas"/>
                <a:cs typeface="Consolas"/>
                <a:sym typeface="Consolas"/>
              </a:rPr>
              <a:t>7</a:t>
            </a:r>
            <a:endParaRPr dirty="0"/>
          </a:p>
          <a:p>
            <a:pPr marL="0" marR="0" lvl="0" indent="0" algn="r" rtl="0">
              <a:spcBef>
                <a:spcPts val="0"/>
              </a:spcBef>
              <a:spcAft>
                <a:spcPts val="0"/>
              </a:spcAft>
              <a:buNone/>
            </a:pPr>
            <a:r>
              <a:rPr lang="en-US" b="1" dirty="0" smtClean="0">
                <a:solidFill>
                  <a:srgbClr val="575757"/>
                </a:solidFill>
                <a:ea typeface="Consolas"/>
                <a:cs typeface="Consolas"/>
                <a:sym typeface="Consolas"/>
              </a:rPr>
              <a:t>8</a:t>
            </a:r>
          </a:p>
          <a:p>
            <a:pPr marL="0" marR="0" lvl="0" indent="0" algn="r" rtl="0">
              <a:spcBef>
                <a:spcPts val="0"/>
              </a:spcBef>
              <a:spcAft>
                <a:spcPts val="0"/>
              </a:spcAft>
              <a:buNone/>
            </a:pPr>
            <a:r>
              <a:rPr lang="en-US" b="1" dirty="0" smtClean="0">
                <a:solidFill>
                  <a:srgbClr val="575757"/>
                </a:solidFill>
                <a:cs typeface="Consolas"/>
                <a:sym typeface="Consolas"/>
              </a:rPr>
              <a:t>9</a:t>
            </a:r>
          </a:p>
          <a:p>
            <a:pPr marL="0" marR="0" lvl="0" indent="0" algn="r" rtl="0">
              <a:spcBef>
                <a:spcPts val="0"/>
              </a:spcBef>
              <a:spcAft>
                <a:spcPts val="0"/>
              </a:spcAft>
              <a:buNone/>
            </a:pPr>
            <a:r>
              <a:rPr lang="en-US" b="1" dirty="0" smtClean="0">
                <a:solidFill>
                  <a:srgbClr val="575757"/>
                </a:solidFill>
                <a:cs typeface="Consolas"/>
                <a:sym typeface="Consolas"/>
              </a:rPr>
              <a:t>10</a:t>
            </a:r>
          </a:p>
          <a:p>
            <a:pPr marL="0" marR="0" lvl="0" indent="0" algn="r" rtl="0">
              <a:spcBef>
                <a:spcPts val="0"/>
              </a:spcBef>
              <a:spcAft>
                <a:spcPts val="0"/>
              </a:spcAft>
              <a:buNone/>
            </a:pPr>
            <a:r>
              <a:rPr lang="en-US" b="1" dirty="0" smtClean="0">
                <a:solidFill>
                  <a:srgbClr val="575757"/>
                </a:solidFill>
                <a:cs typeface="Consolas"/>
                <a:sym typeface="Consolas"/>
              </a:rPr>
              <a:t>11</a:t>
            </a:r>
          </a:p>
          <a:p>
            <a:pPr marL="0" marR="0" lvl="0" indent="0" algn="r" rtl="0">
              <a:spcBef>
                <a:spcPts val="0"/>
              </a:spcBef>
              <a:spcAft>
                <a:spcPts val="0"/>
              </a:spcAft>
              <a:buNone/>
            </a:pPr>
            <a:r>
              <a:rPr lang="en-US" b="1" dirty="0" smtClean="0">
                <a:solidFill>
                  <a:srgbClr val="575757"/>
                </a:solidFill>
                <a:cs typeface="Consolas"/>
                <a:sym typeface="Consolas"/>
              </a:rPr>
              <a:t>12</a:t>
            </a:r>
          </a:p>
          <a:p>
            <a:pPr marL="0" marR="0" lvl="0" indent="0" algn="r" rtl="0">
              <a:spcBef>
                <a:spcPts val="0"/>
              </a:spcBef>
              <a:spcAft>
                <a:spcPts val="0"/>
              </a:spcAft>
              <a:buNone/>
            </a:pPr>
            <a:r>
              <a:rPr lang="en-US" b="1" dirty="0" smtClean="0">
                <a:solidFill>
                  <a:srgbClr val="575757"/>
                </a:solidFill>
                <a:cs typeface="Consolas"/>
                <a:sym typeface="Consolas"/>
              </a:rPr>
              <a:t>13</a:t>
            </a:r>
          </a:p>
          <a:p>
            <a:pPr marL="0" marR="0" lvl="0" indent="0" algn="r" rtl="0">
              <a:spcBef>
                <a:spcPts val="0"/>
              </a:spcBef>
              <a:spcAft>
                <a:spcPts val="0"/>
              </a:spcAft>
              <a:buNone/>
            </a:pPr>
            <a:r>
              <a:rPr lang="en-US" b="1" dirty="0" smtClean="0">
                <a:solidFill>
                  <a:srgbClr val="575757"/>
                </a:solidFill>
                <a:cs typeface="Consolas"/>
                <a:sym typeface="Consolas"/>
              </a:rPr>
              <a:t>14</a:t>
            </a:r>
          </a:p>
          <a:p>
            <a:pPr marL="0" marR="0" lvl="0" indent="0" algn="r" rtl="0">
              <a:spcBef>
                <a:spcPts val="0"/>
              </a:spcBef>
              <a:spcAft>
                <a:spcPts val="0"/>
              </a:spcAft>
              <a:buNone/>
            </a:pPr>
            <a:r>
              <a:rPr lang="en-US" b="1" dirty="0" smtClean="0">
                <a:solidFill>
                  <a:srgbClr val="575757"/>
                </a:solidFill>
                <a:cs typeface="Consolas"/>
                <a:sym typeface="Consolas"/>
              </a:rPr>
              <a:t>15</a:t>
            </a:r>
          </a:p>
          <a:p>
            <a:pPr marL="0" marR="0" lvl="0" indent="0" algn="r" rtl="0">
              <a:spcBef>
                <a:spcPts val="0"/>
              </a:spcBef>
              <a:spcAft>
                <a:spcPts val="0"/>
              </a:spcAft>
              <a:buNone/>
            </a:pPr>
            <a:r>
              <a:rPr lang="en-US" b="1" dirty="0" smtClean="0">
                <a:solidFill>
                  <a:srgbClr val="575757"/>
                </a:solidFill>
                <a:cs typeface="Consolas"/>
                <a:sym typeface="Consolas"/>
              </a:rPr>
              <a:t>16</a:t>
            </a:r>
          </a:p>
        </p:txBody>
      </p:sp>
      <p:sp>
        <p:nvSpPr>
          <p:cNvPr id="6" name="Google Shape;206;p26"/>
          <p:cNvSpPr/>
          <p:nvPr/>
        </p:nvSpPr>
        <p:spPr>
          <a:xfrm>
            <a:off x="325987" y="1030715"/>
            <a:ext cx="1090550"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rgbClr val="F9A825"/>
                </a:solidFill>
                <a:latin typeface="Quattrocento Sans"/>
                <a:ea typeface="Quattrocento Sans"/>
                <a:cs typeface="Quattrocento Sans"/>
                <a:sym typeface="Quattrocento Sans"/>
              </a:rPr>
              <a:t>Program</a:t>
            </a:r>
            <a:endParaRPr dirty="0">
              <a:solidFill>
                <a:srgbClr val="F9A825"/>
              </a:solidFill>
            </a:endParaRPr>
          </a:p>
        </p:txBody>
      </p:sp>
      <p:sp>
        <p:nvSpPr>
          <p:cNvPr id="7" name="Google Shape;207;p26"/>
          <p:cNvSpPr/>
          <p:nvPr/>
        </p:nvSpPr>
        <p:spPr>
          <a:xfrm>
            <a:off x="6055258" y="4381784"/>
            <a:ext cx="1305022"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chemeClr val="lt1"/>
                </a:solidFill>
                <a:latin typeface="Quattrocento Sans"/>
                <a:ea typeface="Quattrocento Sans"/>
                <a:cs typeface="Quattrocento Sans"/>
                <a:sym typeface="Quattrocento Sans"/>
              </a:rPr>
              <a:t>Output</a:t>
            </a:r>
            <a:endParaRPr sz="1600" dirty="0">
              <a:solidFill>
                <a:schemeClr val="lt1"/>
              </a:solidFill>
              <a:latin typeface="Quattrocento Sans"/>
              <a:ea typeface="Quattrocento Sans"/>
              <a:cs typeface="Quattrocento Sans"/>
              <a:sym typeface="Quattrocento Sans"/>
            </a:endParaRPr>
          </a:p>
        </p:txBody>
      </p:sp>
      <p:sp>
        <p:nvSpPr>
          <p:cNvPr id="8" name="Google Shape;208;p26"/>
          <p:cNvSpPr txBox="1">
            <a:spLocks/>
          </p:cNvSpPr>
          <p:nvPr/>
        </p:nvSpPr>
        <p:spPr>
          <a:xfrm>
            <a:off x="6055258" y="4710968"/>
            <a:ext cx="5279199" cy="1097403"/>
          </a:xfrm>
          <a:prstGeom prst="rect">
            <a:avLst/>
          </a:prstGeom>
          <a:solidFill>
            <a:srgbClr val="363636"/>
          </a:solidFill>
          <a:ln>
            <a:noFill/>
          </a:ln>
        </p:spPr>
        <p:txBody>
          <a:bodyPr spcFirstLastPara="1" vert="horz" wrap="square" lIns="91425" tIns="45700" rIns="91425" bIns="45700" rtlCol="0" anchor="t" anchorCtr="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3" panose="05040102010807070707" pitchFamily="18" charset="2"/>
              <a:buNone/>
            </a:pPr>
            <a:r>
              <a:rPr lang="en-IN" sz="1800" dirty="0" smtClean="0">
                <a:solidFill>
                  <a:schemeClr val="bg1"/>
                </a:solidFill>
              </a:rPr>
              <a:t>Lines = 22, tabs = 0, words = 152, characters = 283</a:t>
            </a:r>
            <a:endParaRPr lang="en-IN" sz="1800" dirty="0">
              <a:solidFill>
                <a:schemeClr val="bg1"/>
              </a:solidFill>
            </a:endParaRPr>
          </a:p>
        </p:txBody>
      </p:sp>
      <p:sp>
        <p:nvSpPr>
          <p:cNvPr id="9" name="Google Shape;204;p26"/>
          <p:cNvSpPr/>
          <p:nvPr/>
        </p:nvSpPr>
        <p:spPr>
          <a:xfrm>
            <a:off x="6557357" y="1359899"/>
            <a:ext cx="4777100" cy="2825347"/>
          </a:xfrm>
          <a:prstGeom prst="rect">
            <a:avLst/>
          </a:prstGeom>
          <a:solidFill>
            <a:srgbClr val="363636"/>
          </a:solidFill>
          <a:ln>
            <a:noFill/>
          </a:ln>
        </p:spPr>
        <p:txBody>
          <a:bodyPr spcFirstLastPara="1" wrap="square" lIns="91425" tIns="45700" rIns="91425" bIns="45700" anchor="t" anchorCtr="0">
            <a:noAutofit/>
          </a:bodyPr>
          <a:lstStyle/>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a:t>
            </a:r>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ch</a:t>
            </a:r>
            <a:r>
              <a:rPr lang="en-US" b="1" dirty="0">
                <a:solidFill>
                  <a:srgbClr val="D4D4D4"/>
                </a:solidFill>
                <a:latin typeface="Consolas" panose="020B0609020204030204" pitchFamily="49" charset="0"/>
              </a:rPr>
              <a:t> = </a:t>
            </a:r>
            <a:r>
              <a:rPr lang="en-US" b="1" dirty="0" err="1">
                <a:solidFill>
                  <a:srgbClr val="D4D4D4"/>
                </a:solidFill>
                <a:latin typeface="Consolas" panose="020B0609020204030204" pitchFamily="49" charset="0"/>
              </a:rPr>
              <a:t>getc</a:t>
            </a:r>
            <a:r>
              <a:rPr lang="en-US" b="1" dirty="0">
                <a:solidFill>
                  <a:srgbClr val="D4D4D4"/>
                </a:solidFill>
                <a:latin typeface="Consolas" panose="020B0609020204030204" pitchFamily="49" charset="0"/>
              </a:rPr>
              <a:t>(p);</a:t>
            </a:r>
          </a:p>
          <a:p>
            <a:r>
              <a:rPr lang="en-US" b="1" dirty="0">
                <a:solidFill>
                  <a:srgbClr val="D4D4D4"/>
                </a:solidFill>
                <a:latin typeface="Consolas" panose="020B0609020204030204" pitchFamily="49" charset="0"/>
              </a:rPr>
              <a:t>    }</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fclose</a:t>
            </a:r>
            <a:r>
              <a:rPr lang="en-US" b="1" dirty="0">
                <a:solidFill>
                  <a:srgbClr val="D4D4D4"/>
                </a:solidFill>
                <a:latin typeface="Consolas" panose="020B0609020204030204" pitchFamily="49" charset="0"/>
              </a:rPr>
              <a:t>(p);</a:t>
            </a:r>
          </a:p>
          <a:p>
            <a:r>
              <a:rPr lang="en-US" b="1" dirty="0">
                <a:solidFill>
                  <a:srgbClr val="D4D4D4"/>
                </a:solidFill>
                <a:latin typeface="Consolas" panose="020B0609020204030204" pitchFamily="49" charset="0"/>
              </a:rPr>
              <a:t>    </a:t>
            </a:r>
            <a:r>
              <a:rPr lang="en-US" b="1" dirty="0" err="1">
                <a:solidFill>
                  <a:srgbClr val="D4D4D4"/>
                </a:solidFill>
                <a:latin typeface="Consolas" panose="020B0609020204030204" pitchFamily="49" charset="0"/>
              </a:rPr>
              <a:t>printf</a:t>
            </a:r>
            <a:r>
              <a:rPr lang="en-US" b="1" dirty="0">
                <a:solidFill>
                  <a:srgbClr val="D4D4D4"/>
                </a:solidFill>
                <a:latin typeface="Consolas" panose="020B0609020204030204" pitchFamily="49" charset="0"/>
              </a:rPr>
              <a:t>(</a:t>
            </a:r>
            <a:r>
              <a:rPr lang="en-US" b="1" dirty="0">
                <a:solidFill>
                  <a:srgbClr val="CE9178"/>
                </a:solidFill>
                <a:latin typeface="Consolas" panose="020B0609020204030204" pitchFamily="49" charset="0"/>
              </a:rPr>
              <a:t>"Lines = %d, tabs = %d, words = %d, characters = %d\n"</a:t>
            </a:r>
            <a:r>
              <a:rPr lang="en-US" b="1" dirty="0">
                <a:solidFill>
                  <a:srgbClr val="D4D4D4"/>
                </a:solidFill>
                <a:latin typeface="Consolas" panose="020B0609020204030204" pitchFamily="49" charset="0"/>
              </a:rPr>
              <a:t>,</a:t>
            </a:r>
            <a:r>
              <a:rPr lang="en-US" b="1" dirty="0" err="1">
                <a:solidFill>
                  <a:srgbClr val="D4D4D4"/>
                </a:solidFill>
                <a:latin typeface="Consolas" panose="020B0609020204030204" pitchFamily="49" charset="0"/>
              </a:rPr>
              <a:t>ln</a:t>
            </a:r>
            <a:r>
              <a:rPr lang="en-US" b="1" dirty="0">
                <a:solidFill>
                  <a:srgbClr val="D4D4D4"/>
                </a:solidFill>
                <a:latin typeface="Consolas" panose="020B0609020204030204" pitchFamily="49" charset="0"/>
              </a:rPr>
              <a:t>, t, w, c);</a:t>
            </a:r>
          </a:p>
          <a:p>
            <a:r>
              <a:rPr lang="en-US" b="1" dirty="0">
                <a:solidFill>
                  <a:srgbClr val="D4D4D4"/>
                </a:solidFill>
                <a:latin typeface="Consolas" panose="020B0609020204030204" pitchFamily="49" charset="0"/>
              </a:rPr>
              <a:t>}</a:t>
            </a:r>
            <a:endParaRPr lang="en-US" b="1" dirty="0">
              <a:solidFill>
                <a:srgbClr val="D4D4D4"/>
              </a:solidFill>
              <a:effectLst/>
              <a:latin typeface="Consolas" panose="020B0609020204030204" pitchFamily="49" charset="0"/>
            </a:endParaRPr>
          </a:p>
        </p:txBody>
      </p:sp>
      <p:sp>
        <p:nvSpPr>
          <p:cNvPr id="10" name="Google Shape;205;p26"/>
          <p:cNvSpPr/>
          <p:nvPr/>
        </p:nvSpPr>
        <p:spPr>
          <a:xfrm>
            <a:off x="6057364" y="1359899"/>
            <a:ext cx="499993" cy="2825347"/>
          </a:xfrm>
          <a:prstGeom prst="rect">
            <a:avLst/>
          </a:prstGeom>
          <a:solidFill>
            <a:schemeClr val="bg1">
              <a:lumMod val="85000"/>
            </a:schemeClr>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b="1" dirty="0" smtClean="0">
                <a:solidFill>
                  <a:srgbClr val="575757"/>
                </a:solidFill>
                <a:cs typeface="Consolas"/>
                <a:sym typeface="Consolas"/>
              </a:rPr>
              <a:t>17</a:t>
            </a:r>
          </a:p>
          <a:p>
            <a:pPr marL="0" marR="0" lvl="0" indent="0" algn="r" rtl="0">
              <a:spcBef>
                <a:spcPts val="0"/>
              </a:spcBef>
              <a:spcAft>
                <a:spcPts val="0"/>
              </a:spcAft>
              <a:buNone/>
            </a:pPr>
            <a:r>
              <a:rPr lang="en-US" b="1" dirty="0" smtClean="0">
                <a:solidFill>
                  <a:srgbClr val="575757"/>
                </a:solidFill>
                <a:cs typeface="Consolas"/>
                <a:sym typeface="Consolas"/>
              </a:rPr>
              <a:t>18</a:t>
            </a:r>
          </a:p>
          <a:p>
            <a:pPr marL="0" marR="0" lvl="0" indent="0" algn="r" rtl="0">
              <a:spcBef>
                <a:spcPts val="0"/>
              </a:spcBef>
              <a:spcAft>
                <a:spcPts val="0"/>
              </a:spcAft>
              <a:buNone/>
            </a:pPr>
            <a:r>
              <a:rPr lang="en-US" b="1" dirty="0" smtClean="0">
                <a:solidFill>
                  <a:srgbClr val="575757"/>
                </a:solidFill>
                <a:cs typeface="Consolas"/>
                <a:sym typeface="Consolas"/>
              </a:rPr>
              <a:t>19</a:t>
            </a:r>
          </a:p>
          <a:p>
            <a:pPr marL="0" marR="0" lvl="0" indent="0" algn="r" rtl="0">
              <a:spcBef>
                <a:spcPts val="0"/>
              </a:spcBef>
              <a:spcAft>
                <a:spcPts val="0"/>
              </a:spcAft>
              <a:buNone/>
            </a:pPr>
            <a:r>
              <a:rPr lang="en-US" b="1" dirty="0" smtClean="0">
                <a:solidFill>
                  <a:srgbClr val="575757"/>
                </a:solidFill>
                <a:cs typeface="Consolas"/>
                <a:sym typeface="Consolas"/>
              </a:rPr>
              <a:t>20</a:t>
            </a:r>
          </a:p>
          <a:p>
            <a:pPr marL="0" marR="0" lvl="0" indent="0" algn="r" rtl="0">
              <a:spcBef>
                <a:spcPts val="0"/>
              </a:spcBef>
              <a:spcAft>
                <a:spcPts val="0"/>
              </a:spcAft>
              <a:buNone/>
            </a:pPr>
            <a:r>
              <a:rPr lang="en-US" b="1" dirty="0" smtClean="0">
                <a:solidFill>
                  <a:srgbClr val="575757"/>
                </a:solidFill>
                <a:cs typeface="Consolas"/>
                <a:sym typeface="Consolas"/>
              </a:rPr>
              <a:t>21</a:t>
            </a:r>
          </a:p>
          <a:p>
            <a:pPr marL="0" marR="0" lvl="0" indent="0" algn="r" rtl="0">
              <a:spcBef>
                <a:spcPts val="0"/>
              </a:spcBef>
              <a:spcAft>
                <a:spcPts val="0"/>
              </a:spcAft>
              <a:buNone/>
            </a:pPr>
            <a:r>
              <a:rPr lang="en-US" b="1" dirty="0" smtClean="0">
                <a:solidFill>
                  <a:srgbClr val="575757"/>
                </a:solidFill>
                <a:cs typeface="Consolas"/>
                <a:sym typeface="Consolas"/>
              </a:rPr>
              <a:t>22</a:t>
            </a:r>
          </a:p>
          <a:p>
            <a:pPr marL="0" marR="0" lvl="0" indent="0" algn="r" rtl="0">
              <a:spcBef>
                <a:spcPts val="0"/>
              </a:spcBef>
              <a:spcAft>
                <a:spcPts val="0"/>
              </a:spcAft>
              <a:buNone/>
            </a:pPr>
            <a:endParaRPr lang="en-US" b="1" dirty="0">
              <a:solidFill>
                <a:srgbClr val="575757"/>
              </a:solidFill>
              <a:cs typeface="Consolas"/>
              <a:sym typeface="Consolas"/>
            </a:endParaRPr>
          </a:p>
          <a:p>
            <a:pPr marL="0" marR="0" lvl="0" indent="0" algn="r" rtl="0">
              <a:spcBef>
                <a:spcPts val="0"/>
              </a:spcBef>
              <a:spcAft>
                <a:spcPts val="0"/>
              </a:spcAft>
              <a:buNone/>
            </a:pPr>
            <a:endParaRPr lang="en-US" b="1" dirty="0" smtClean="0">
              <a:solidFill>
                <a:srgbClr val="575757"/>
              </a:solidFill>
              <a:cs typeface="Consolas"/>
              <a:sym typeface="Consolas"/>
            </a:endParaRPr>
          </a:p>
          <a:p>
            <a:pPr marL="0" marR="0" lvl="0" indent="0" algn="r" rtl="0">
              <a:spcBef>
                <a:spcPts val="0"/>
              </a:spcBef>
              <a:spcAft>
                <a:spcPts val="0"/>
              </a:spcAft>
              <a:buNone/>
            </a:pPr>
            <a:r>
              <a:rPr lang="en-US" b="1" dirty="0" smtClean="0">
                <a:solidFill>
                  <a:srgbClr val="575757"/>
                </a:solidFill>
                <a:cs typeface="Consolas"/>
                <a:sym typeface="Consolas"/>
              </a:rPr>
              <a:t>23</a:t>
            </a:r>
          </a:p>
        </p:txBody>
      </p:sp>
      <p:sp>
        <p:nvSpPr>
          <p:cNvPr id="11" name="Google Shape;206;p26"/>
          <p:cNvSpPr/>
          <p:nvPr/>
        </p:nvSpPr>
        <p:spPr>
          <a:xfrm>
            <a:off x="6055257" y="1059116"/>
            <a:ext cx="1968281"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smtClean="0">
                <a:solidFill>
                  <a:srgbClr val="F9A825"/>
                </a:solidFill>
                <a:latin typeface="Quattrocento Sans"/>
                <a:ea typeface="Quattrocento Sans"/>
                <a:cs typeface="Quattrocento Sans"/>
                <a:sym typeface="Quattrocento Sans"/>
              </a:rPr>
              <a:t>Program (contd.)</a:t>
            </a:r>
            <a:endParaRPr dirty="0">
              <a:solidFill>
                <a:srgbClr val="F9A825"/>
              </a:solidFill>
            </a:endParaRPr>
          </a:p>
        </p:txBody>
      </p:sp>
    </p:spTree>
    <p:extLst>
      <p:ext uri="{BB962C8B-B14F-4D97-AF65-F5344CB8AC3E}">
        <p14:creationId xmlns:p14="http://schemas.microsoft.com/office/powerpoint/2010/main" val="68407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
                                            <p:bg/>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8">
                                            <p:bg/>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animBg="1"/>
      <p:bldP spid="8" grpId="0" build="p" animBg="1"/>
      <p:bldP spid="9" grpId="0" build="p" animBg="1"/>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Programs</a:t>
            </a:r>
          </a:p>
        </p:txBody>
      </p:sp>
      <p:sp>
        <p:nvSpPr>
          <p:cNvPr id="3" name="Content Placeholder 2"/>
          <p:cNvSpPr>
            <a:spLocks noGrp="1"/>
          </p:cNvSpPr>
          <p:nvPr>
            <p:ph idx="1"/>
          </p:nvPr>
        </p:nvSpPr>
        <p:spPr/>
        <p:txBody>
          <a:bodyPr/>
          <a:lstStyle/>
          <a:p>
            <a:pPr marL="457200" indent="-457200">
              <a:buFont typeface="+mj-lt"/>
              <a:buAutoNum type="arabicParenR"/>
            </a:pPr>
            <a:r>
              <a:rPr lang="en-US" dirty="0"/>
              <a:t>Write a C program to write a string in file.</a:t>
            </a:r>
          </a:p>
          <a:p>
            <a:pPr marL="457200" indent="-457200">
              <a:buFont typeface="+mj-lt"/>
              <a:buAutoNum type="arabicParenR"/>
            </a:pPr>
            <a:r>
              <a:rPr lang="en-US" dirty="0"/>
              <a:t>A file named data contains series of integer numbers. Write a C program to read all numbers from file and then write all the odd numbers into file named “odd” and write all even numbers into file named “even”. Display all the contents of these file on screen.</a:t>
            </a:r>
          </a:p>
          <a:p>
            <a:pPr marL="457200" indent="-457200">
              <a:buFont typeface="+mj-lt"/>
              <a:buAutoNum type="arabicParenR"/>
            </a:pPr>
            <a:r>
              <a:rPr lang="en-US" dirty="0"/>
              <a:t>Write a C program to read name and marks of n number of students and store them in a file.</a:t>
            </a:r>
          </a:p>
          <a:p>
            <a:pPr marL="457200" indent="-457200">
              <a:buFont typeface="+mj-lt"/>
              <a:buAutoNum type="arabicParenR"/>
            </a:pPr>
            <a:r>
              <a:rPr lang="en-US" dirty="0"/>
              <a:t>Write a C program to print contents in reverse order of a file.</a:t>
            </a:r>
          </a:p>
          <a:p>
            <a:pPr marL="457200" indent="-457200">
              <a:buFont typeface="+mj-lt"/>
              <a:buAutoNum type="arabicParenR"/>
            </a:pPr>
            <a:r>
              <a:rPr lang="en-US" dirty="0"/>
              <a:t>Write a C program to compare contents of two files.</a:t>
            </a:r>
          </a:p>
          <a:p>
            <a:pPr marL="457200" indent="-457200">
              <a:buFont typeface="+mj-lt"/>
              <a:buAutoNum type="arabicParenR"/>
            </a:pPr>
            <a:r>
              <a:rPr lang="en-US" dirty="0"/>
              <a:t>Write a C program to copy number of bytes from a specific offset to another file.</a:t>
            </a:r>
          </a:p>
          <a:p>
            <a:pPr marL="457200" indent="-457200">
              <a:buFont typeface="+mj-lt"/>
              <a:buAutoNum type="arabicParenR"/>
            </a:pPr>
            <a:r>
              <a:rPr lang="en-US" dirty="0"/>
              <a:t>Write a C program to convert all characters in UPPER CASE of a File.</a:t>
            </a:r>
            <a:endParaRPr lang="en-IN" dirty="0"/>
          </a:p>
          <a:p>
            <a:endParaRPr lang="en-US" dirty="0"/>
          </a:p>
        </p:txBody>
      </p:sp>
    </p:spTree>
    <p:extLst>
      <p:ext uri="{BB962C8B-B14F-4D97-AF65-F5344CB8AC3E}">
        <p14:creationId xmlns:p14="http://schemas.microsoft.com/office/powerpoint/2010/main" val="22513863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smtClean="0">
                <a:solidFill>
                  <a:schemeClr val="accent3"/>
                </a:solidFill>
              </a:rPr>
              <a:t>Dynamic </a:t>
            </a:r>
            <a:r>
              <a:rPr lang="en-US" smtClean="0">
                <a:solidFill>
                  <a:schemeClr val="accent3"/>
                </a:solidFill>
              </a:rPr>
              <a:t>memory allocation</a:t>
            </a:r>
            <a:endParaRPr lang="en-US" dirty="0">
              <a:solidFill>
                <a:schemeClr val="accent3"/>
              </a:solidFill>
            </a:endParaRP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20109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Dynamic Memory Allocation (DMA)</a:t>
            </a:r>
            <a:endParaRPr lang="en-US" dirty="0"/>
          </a:p>
        </p:txBody>
      </p:sp>
      <p:sp>
        <p:nvSpPr>
          <p:cNvPr id="3" name="Content Placeholder 2"/>
          <p:cNvSpPr>
            <a:spLocks noGrp="1"/>
          </p:cNvSpPr>
          <p:nvPr>
            <p:ph idx="1"/>
          </p:nvPr>
        </p:nvSpPr>
        <p:spPr/>
        <p:txBody>
          <a:bodyPr/>
          <a:lstStyle/>
          <a:p>
            <a:r>
              <a:rPr lang="en-IN" dirty="0"/>
              <a:t>If memory is allocated at runtime (during execution of program) then it is called dynamic memory. </a:t>
            </a:r>
          </a:p>
          <a:p>
            <a:r>
              <a:rPr lang="en-IN" dirty="0"/>
              <a:t>It allocates memory from </a:t>
            </a:r>
            <a:r>
              <a:rPr lang="en-IN" b="1" dirty="0">
                <a:solidFill>
                  <a:srgbClr val="C00000"/>
                </a:solidFill>
              </a:rPr>
              <a:t>heap</a:t>
            </a:r>
            <a:r>
              <a:rPr lang="en-IN" dirty="0">
                <a:solidFill>
                  <a:srgbClr val="C00000"/>
                </a:solidFill>
              </a:rPr>
              <a:t> </a:t>
            </a:r>
            <a:r>
              <a:rPr lang="en-IN" dirty="0"/>
              <a:t>(</a:t>
            </a:r>
            <a:r>
              <a:rPr lang="en-IN" i="1" dirty="0">
                <a:solidFill>
                  <a:srgbClr val="C00000"/>
                </a:solidFill>
              </a:rPr>
              <a:t>heap</a:t>
            </a:r>
            <a:r>
              <a:rPr lang="en-IN" dirty="0">
                <a:solidFill>
                  <a:schemeClr val="bg2">
                    <a:lumMod val="50000"/>
                  </a:schemeClr>
                </a:solidFill>
              </a:rPr>
              <a:t>: </a:t>
            </a:r>
            <a:r>
              <a:rPr lang="en-IN" dirty="0"/>
              <a:t>it is an empty area in memory</a:t>
            </a:r>
            <a:r>
              <a:rPr lang="en-IN" dirty="0" smtClean="0"/>
              <a:t>).</a:t>
            </a:r>
            <a:endParaRPr lang="en-IN" dirty="0"/>
          </a:p>
          <a:p>
            <a:r>
              <a:rPr lang="en-IN" dirty="0"/>
              <a:t>Memory can be accessed only through a pointer. </a:t>
            </a:r>
          </a:p>
          <a:p>
            <a:pPr marL="0" indent="0">
              <a:buNone/>
            </a:pPr>
            <a:endParaRPr lang="en-IN" b="1" dirty="0"/>
          </a:p>
          <a:p>
            <a:pPr marL="0" indent="0">
              <a:buNone/>
            </a:pPr>
            <a:r>
              <a:rPr lang="en-IN" dirty="0"/>
              <a:t>When DMA is needed?</a:t>
            </a:r>
          </a:p>
          <a:p>
            <a:r>
              <a:rPr lang="en-IN" dirty="0"/>
              <a:t>It is used when number of variables are not known in advance or </a:t>
            </a:r>
            <a:r>
              <a:rPr lang="en-IN" dirty="0">
                <a:solidFill>
                  <a:srgbClr val="C00000"/>
                </a:solidFill>
              </a:rPr>
              <a:t>large</a:t>
            </a:r>
            <a:r>
              <a:rPr lang="en-IN" sz="3200" dirty="0">
                <a:solidFill>
                  <a:srgbClr val="C00000"/>
                </a:solidFill>
              </a:rPr>
              <a:t> </a:t>
            </a:r>
            <a:r>
              <a:rPr lang="en-IN" dirty="0"/>
              <a:t>in size. </a:t>
            </a:r>
          </a:p>
          <a:p>
            <a:r>
              <a:rPr lang="en-IN" dirty="0"/>
              <a:t>Memory can be allocated at any time and can be released at any time during runtime.</a:t>
            </a:r>
          </a:p>
          <a:p>
            <a:endParaRPr lang="en-US" dirty="0"/>
          </a:p>
        </p:txBody>
      </p:sp>
    </p:spTree>
    <p:extLst>
      <p:ext uri="{BB962C8B-B14F-4D97-AF65-F5344CB8AC3E}">
        <p14:creationId xmlns:p14="http://schemas.microsoft.com/office/powerpoint/2010/main" val="305869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malloc</a:t>
            </a:r>
            <a:r>
              <a:rPr lang="en-IN" dirty="0"/>
              <a:t>() function </a:t>
            </a:r>
            <a:endParaRPr lang="en-US" dirty="0"/>
          </a:p>
        </p:txBody>
      </p:sp>
      <p:sp>
        <p:nvSpPr>
          <p:cNvPr id="3" name="Content Placeholder 2"/>
          <p:cNvSpPr>
            <a:spLocks noGrp="1"/>
          </p:cNvSpPr>
          <p:nvPr>
            <p:ph idx="1"/>
          </p:nvPr>
        </p:nvSpPr>
        <p:spPr>
          <a:xfrm>
            <a:off x="131180" y="863444"/>
            <a:ext cx="11929641" cy="3013097"/>
          </a:xfrm>
        </p:spPr>
        <p:txBody>
          <a:bodyPr/>
          <a:lstStyle/>
          <a:p>
            <a:r>
              <a:rPr lang="en-US" dirty="0" err="1">
                <a:solidFill>
                  <a:srgbClr val="F92672"/>
                </a:solidFill>
                <a:latin typeface="Consolas"/>
                <a:ea typeface="Consolas"/>
                <a:cs typeface="Consolas"/>
                <a:sym typeface="Consolas"/>
              </a:rPr>
              <a:t>malloc</a:t>
            </a:r>
            <a:r>
              <a:rPr lang="en-US" dirty="0">
                <a:solidFill>
                  <a:srgbClr val="F92672"/>
                </a:solidFill>
                <a:latin typeface="Consolas"/>
                <a:ea typeface="Consolas"/>
                <a:cs typeface="Consolas"/>
                <a:sym typeface="Consolas"/>
              </a:rPr>
              <a:t> ()</a:t>
            </a:r>
            <a:r>
              <a:rPr lang="en-IN" dirty="0"/>
              <a:t> is used to allocate a fixed amount of memory during the execution of a program.</a:t>
            </a:r>
          </a:p>
          <a:p>
            <a:r>
              <a:rPr lang="en-US" dirty="0" err="1">
                <a:solidFill>
                  <a:srgbClr val="F92672"/>
                </a:solidFill>
                <a:latin typeface="Consolas"/>
                <a:ea typeface="Consolas"/>
                <a:cs typeface="Consolas"/>
                <a:sym typeface="Consolas"/>
              </a:rPr>
              <a:t>malloc</a:t>
            </a:r>
            <a:r>
              <a:rPr lang="en-US" dirty="0">
                <a:solidFill>
                  <a:srgbClr val="F92672"/>
                </a:solidFill>
                <a:latin typeface="Consolas"/>
                <a:ea typeface="Consolas"/>
                <a:cs typeface="Consolas"/>
                <a:sym typeface="Consolas"/>
              </a:rPr>
              <a:t> ()</a:t>
            </a:r>
            <a:r>
              <a:rPr lang="en-IN" dirty="0"/>
              <a:t> allocates </a:t>
            </a:r>
            <a:r>
              <a:rPr lang="en-US" dirty="0" err="1">
                <a:solidFill>
                  <a:srgbClr val="92D050"/>
                </a:solidFill>
                <a:latin typeface="Consolas"/>
                <a:ea typeface="Consolas"/>
                <a:cs typeface="Consolas"/>
                <a:sym typeface="Consolas"/>
              </a:rPr>
              <a:t>size_in_bytes</a:t>
            </a:r>
            <a:r>
              <a:rPr lang="en-US" dirty="0">
                <a:solidFill>
                  <a:srgbClr val="92D050"/>
                </a:solidFill>
                <a:latin typeface="Consolas"/>
                <a:ea typeface="Consolas"/>
                <a:cs typeface="Consolas"/>
                <a:sym typeface="Consolas"/>
              </a:rPr>
              <a:t> </a:t>
            </a:r>
            <a:r>
              <a:rPr lang="en-IN" dirty="0"/>
              <a:t>of memory from heap, if the allocation succeeds, a pointer to the block of memory is returned else </a:t>
            </a:r>
            <a:r>
              <a:rPr lang="en-US" dirty="0">
                <a:solidFill>
                  <a:srgbClr val="92D050"/>
                </a:solidFill>
                <a:latin typeface="Consolas" panose="020B0609020204030204" pitchFamily="49" charset="0"/>
              </a:rPr>
              <a:t>NULL </a:t>
            </a:r>
            <a:r>
              <a:rPr lang="en-IN" dirty="0"/>
              <a:t>is returned.</a:t>
            </a:r>
          </a:p>
          <a:p>
            <a:r>
              <a:rPr lang="en-IN" dirty="0"/>
              <a:t>Allocated memory space may not be contiguous.</a:t>
            </a:r>
          </a:p>
          <a:p>
            <a:r>
              <a:rPr lang="en-IN" dirty="0"/>
              <a:t>Each block contains a </a:t>
            </a:r>
            <a:r>
              <a:rPr lang="en-US" dirty="0">
                <a:solidFill>
                  <a:srgbClr val="92D050"/>
                </a:solidFill>
                <a:latin typeface="Consolas"/>
                <a:ea typeface="Consolas"/>
                <a:cs typeface="Consolas"/>
                <a:sym typeface="Consolas"/>
              </a:rPr>
              <a:t>size</a:t>
            </a:r>
            <a:r>
              <a:rPr lang="en-IN" dirty="0"/>
              <a:t>, a pointer to the next block, and the space itself. </a:t>
            </a:r>
          </a:p>
          <a:p>
            <a:r>
              <a:rPr lang="en-IN" dirty="0"/>
              <a:t>The blocks are kept in ascending order of storage address, and the last block points to the first.</a:t>
            </a:r>
          </a:p>
          <a:p>
            <a:r>
              <a:rPr lang="en-IN" dirty="0"/>
              <a:t>The memory is not initialized.</a:t>
            </a:r>
          </a:p>
          <a:p>
            <a:endParaRPr lang="en-US" dirty="0"/>
          </a:p>
        </p:txBody>
      </p:sp>
      <p:graphicFrame>
        <p:nvGraphicFramePr>
          <p:cNvPr id="4" name="Google Shape;170;p21">
            <a:extLst>
              <a:ext uri="{FF2B5EF4-FFF2-40B4-BE49-F238E27FC236}">
                <a16:creationId xmlns:a16="http://schemas.microsoft.com/office/drawing/2014/main" xmlns="" id="{448FB20E-CA29-A841-9ACC-5F28845BF9F2}"/>
              </a:ext>
            </a:extLst>
          </p:cNvPr>
          <p:cNvGraphicFramePr/>
          <p:nvPr>
            <p:extLst/>
          </p:nvPr>
        </p:nvGraphicFramePr>
        <p:xfrm>
          <a:off x="277944" y="4028784"/>
          <a:ext cx="10890925" cy="1554500"/>
        </p:xfrm>
        <a:graphic>
          <a:graphicData uri="http://schemas.openxmlformats.org/drawingml/2006/table">
            <a:tbl>
              <a:tblPr firstRow="1" bandRow="1">
                <a:tableStyleId>{3B4B98B0-60AC-42C2-AFA5-B58CD77FA1E5}</a:tableStyleId>
              </a:tblPr>
              <a:tblGrid>
                <a:gridCol w="3195325">
                  <a:extLst>
                    <a:ext uri="{9D8B030D-6E8A-4147-A177-3AD203B41FA5}">
                      <a16:colId xmlns:a16="http://schemas.microsoft.com/office/drawing/2014/main" xmlns="" val="20000"/>
                    </a:ext>
                  </a:extLst>
                </a:gridCol>
                <a:gridCol w="7695600">
                  <a:extLst>
                    <a:ext uri="{9D8B030D-6E8A-4147-A177-3AD203B41FA5}">
                      <a16:colId xmlns:a16="http://schemas.microsoft.com/office/drawing/2014/main" xmlns="" val="20001"/>
                    </a:ext>
                  </a:extLst>
                </a:gridCol>
              </a:tblGrid>
              <a:tr h="352700">
                <a:tc>
                  <a:txBody>
                    <a:bodyPr/>
                    <a:lstStyle/>
                    <a:p>
                      <a:pPr marL="0" marR="0" lvl="0" indent="0" algn="ctr" rtl="0">
                        <a:spcBef>
                          <a:spcPts val="0"/>
                        </a:spcBef>
                        <a:spcAft>
                          <a:spcPts val="0"/>
                        </a:spcAft>
                        <a:buNone/>
                      </a:pPr>
                      <a:r>
                        <a:rPr lang="en-US" sz="1800" u="none" strike="noStrike" cap="none" dirty="0">
                          <a:solidFill>
                            <a:srgbClr val="C00000"/>
                          </a:solidFill>
                        </a:rPr>
                        <a:t>Syntax</a:t>
                      </a:r>
                      <a:endParaRPr sz="1800" b="1" u="none" strike="noStrike" cap="none"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u="none" strike="noStrike" cap="none" dirty="0">
                          <a:solidFill>
                            <a:srgbClr val="C00000"/>
                          </a:solidFill>
                        </a:rPr>
                        <a:t>Description</a:t>
                      </a:r>
                      <a:endParaRPr sz="1800" b="1" u="none" strike="noStrike" cap="none"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352700">
                <a:tc>
                  <a:txBody>
                    <a:bodyPr/>
                    <a:lstStyle/>
                    <a:p>
                      <a:pPr marL="0" marR="0" lvl="0" indent="0" algn="just" rtl="0">
                        <a:spcBef>
                          <a:spcPts val="0"/>
                        </a:spcBef>
                        <a:spcAft>
                          <a:spcPts val="0"/>
                        </a:spcAft>
                        <a:buNone/>
                      </a:pPr>
                      <a:r>
                        <a:rPr lang="en-US" sz="1800" b="0" u="none" strike="noStrike" cap="none" dirty="0" err="1" smtClean="0">
                          <a:solidFill>
                            <a:schemeClr val="tx1"/>
                          </a:solidFill>
                          <a:latin typeface="Consolas"/>
                          <a:ea typeface="Consolas"/>
                          <a:cs typeface="Consolas"/>
                          <a:sym typeface="Consolas"/>
                        </a:rPr>
                        <a:t>ptr_var</a:t>
                      </a:r>
                      <a:r>
                        <a:rPr lang="en-US" sz="1800" b="0" u="none" strike="noStrike" cap="none" dirty="0">
                          <a:solidFill>
                            <a:schemeClr val="tx1"/>
                          </a:solidFill>
                          <a:latin typeface="Consolas"/>
                          <a:ea typeface="Consolas"/>
                          <a:cs typeface="Consolas"/>
                          <a:sym typeface="Consolas"/>
                        </a:rPr>
                        <a:t> = (</a:t>
                      </a:r>
                      <a:r>
                        <a:rPr lang="en-US" sz="1800" b="0" u="none" strike="noStrike" cap="none" dirty="0" err="1">
                          <a:solidFill>
                            <a:schemeClr val="tx1"/>
                          </a:solidFill>
                          <a:latin typeface="Consolas"/>
                          <a:ea typeface="Consolas"/>
                          <a:cs typeface="Consolas"/>
                          <a:sym typeface="Consolas"/>
                        </a:rPr>
                        <a:t>cast_type</a:t>
                      </a:r>
                      <a:r>
                        <a:rPr lang="en-US" sz="1800" b="0" u="none" strike="noStrike" cap="none" dirty="0">
                          <a:solidFill>
                            <a:schemeClr val="tx1"/>
                          </a:solidFill>
                          <a:latin typeface="Consolas"/>
                          <a:ea typeface="Consolas"/>
                          <a:cs typeface="Consolas"/>
                          <a:sym typeface="Consolas"/>
                        </a:rPr>
                        <a:t> *) malloc (</a:t>
                      </a:r>
                      <a:r>
                        <a:rPr lang="en-US" sz="1800" b="0" u="none" strike="noStrike" cap="none" dirty="0" err="1">
                          <a:solidFill>
                            <a:schemeClr val="tx1"/>
                          </a:solidFill>
                          <a:latin typeface="Consolas"/>
                          <a:ea typeface="Consolas"/>
                          <a:cs typeface="Consolas"/>
                          <a:sym typeface="Consolas"/>
                        </a:rPr>
                        <a:t>size_in_bytes</a:t>
                      </a:r>
                      <a:r>
                        <a:rPr lang="en-US" sz="1800" b="0" u="none" strike="noStrike" cap="none" dirty="0">
                          <a:solidFill>
                            <a:schemeClr val="tx1"/>
                          </a:solidFill>
                          <a:latin typeface="Consolas"/>
                          <a:ea typeface="Consolas"/>
                          <a:cs typeface="Consolas"/>
                          <a:sym typeface="Consolas"/>
                        </a:rPr>
                        <a:t>);</a:t>
                      </a:r>
                      <a:endParaRPr sz="1800" b="0" dirty="0">
                        <a:solidFill>
                          <a:schemeClr val="tx1"/>
                        </a:solidFill>
                        <a:latin typeface="Consolas"/>
                        <a:ea typeface="Consolas"/>
                        <a:cs typeface="Consolas"/>
                        <a:sym typeface="Consolas"/>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dirty="0">
                          <a:solidFill>
                            <a:schemeClr val="tx1"/>
                          </a:solidFill>
                        </a:rPr>
                        <a:t>This statement returns a pointer to </a:t>
                      </a:r>
                      <a:r>
                        <a:rPr lang="en-US" sz="1800" b="0" dirty="0" err="1">
                          <a:solidFill>
                            <a:schemeClr val="tx1"/>
                          </a:solidFill>
                          <a:latin typeface="Consolas"/>
                          <a:ea typeface="Consolas"/>
                          <a:cs typeface="Consolas"/>
                          <a:sym typeface="Consolas"/>
                        </a:rPr>
                        <a:t>size_in_bytes</a:t>
                      </a:r>
                      <a:r>
                        <a:rPr lang="en-US" sz="1800" b="0" dirty="0">
                          <a:solidFill>
                            <a:schemeClr val="tx1"/>
                          </a:solidFill>
                          <a:latin typeface="Consolas"/>
                          <a:ea typeface="Consolas"/>
                          <a:cs typeface="Consolas"/>
                          <a:sym typeface="Consolas"/>
                        </a:rPr>
                        <a:t> </a:t>
                      </a:r>
                      <a:r>
                        <a:rPr lang="en-US" sz="1800" dirty="0">
                          <a:solidFill>
                            <a:schemeClr val="tx1"/>
                          </a:solidFill>
                        </a:rPr>
                        <a:t>of uninitialized storage, or </a:t>
                      </a:r>
                      <a:r>
                        <a:rPr lang="en-US" sz="1800" b="0" dirty="0">
                          <a:solidFill>
                            <a:schemeClr val="tx1"/>
                          </a:solidFill>
                          <a:latin typeface="Consolas"/>
                          <a:ea typeface="Consolas"/>
                          <a:cs typeface="Consolas"/>
                          <a:sym typeface="Consolas"/>
                        </a:rPr>
                        <a:t>NULL </a:t>
                      </a:r>
                      <a:r>
                        <a:rPr lang="en-US" sz="1800" dirty="0">
                          <a:solidFill>
                            <a:schemeClr val="tx1"/>
                          </a:solidFill>
                        </a:rPr>
                        <a:t>if the request cannot be satisfied. </a:t>
                      </a:r>
                    </a:p>
                    <a:p>
                      <a:pPr marL="0" marR="0" lvl="0" indent="0" algn="just" rtl="0">
                        <a:spcBef>
                          <a:spcPts val="0"/>
                        </a:spcBef>
                        <a:spcAft>
                          <a:spcPts val="0"/>
                        </a:spcAft>
                        <a:buNone/>
                      </a:pPr>
                      <a:endParaRPr lang="en-US" sz="1800" b="1" dirty="0">
                        <a:solidFill>
                          <a:schemeClr val="tx1"/>
                        </a:solidFill>
                      </a:endParaRPr>
                    </a:p>
                    <a:p>
                      <a:pPr marL="0" marR="0" lvl="0" indent="0" algn="just" rtl="0">
                        <a:spcBef>
                          <a:spcPts val="0"/>
                        </a:spcBef>
                        <a:spcAft>
                          <a:spcPts val="0"/>
                        </a:spcAft>
                        <a:buNone/>
                      </a:pPr>
                      <a:r>
                        <a:rPr lang="en-US" sz="1800" b="1" dirty="0">
                          <a:solidFill>
                            <a:schemeClr val="tx1"/>
                          </a:solidFill>
                        </a:rPr>
                        <a:t>Example</a:t>
                      </a:r>
                      <a:r>
                        <a:rPr lang="en-US" sz="1800" dirty="0">
                          <a:solidFill>
                            <a:schemeClr val="tx1"/>
                          </a:solidFill>
                        </a:rPr>
                        <a:t>: </a:t>
                      </a:r>
                      <a:r>
                        <a:rPr lang="en-US" sz="1800" b="0" dirty="0" err="1" smtClean="0">
                          <a:solidFill>
                            <a:schemeClr val="tx1"/>
                          </a:solidFill>
                          <a:latin typeface="Consolas"/>
                          <a:ea typeface="Consolas"/>
                          <a:cs typeface="Consolas"/>
                          <a:sym typeface="Consolas"/>
                        </a:rPr>
                        <a:t>fp</a:t>
                      </a:r>
                      <a:r>
                        <a:rPr lang="en-US" sz="1800" b="0" dirty="0">
                          <a:solidFill>
                            <a:schemeClr val="tx1"/>
                          </a:solidFill>
                          <a:latin typeface="Consolas"/>
                          <a:ea typeface="Consolas"/>
                          <a:cs typeface="Consolas"/>
                          <a:sym typeface="Consolas"/>
                        </a:rPr>
                        <a:t> = (</a:t>
                      </a:r>
                      <a:r>
                        <a:rPr lang="en-US" sz="1800" b="0" u="none" strike="noStrike" kern="1200" cap="none" dirty="0">
                          <a:solidFill>
                            <a:schemeClr val="tx1"/>
                          </a:solidFill>
                          <a:latin typeface="Consolas"/>
                          <a:ea typeface="Consolas"/>
                          <a:cs typeface="Consolas"/>
                          <a:sym typeface="Consolas"/>
                        </a:rPr>
                        <a:t>int</a:t>
                      </a:r>
                      <a:r>
                        <a:rPr lang="en-US" sz="1800" b="0" dirty="0">
                          <a:solidFill>
                            <a:schemeClr val="tx1"/>
                          </a:solidFill>
                          <a:latin typeface="Consolas"/>
                          <a:ea typeface="Consolas"/>
                          <a:cs typeface="Consolas"/>
                          <a:sym typeface="Consolas"/>
                        </a:rPr>
                        <a:t> *)</a:t>
                      </a:r>
                      <a:r>
                        <a:rPr lang="en-US" sz="1800" b="0" dirty="0" err="1" smtClean="0">
                          <a:solidFill>
                            <a:schemeClr val="tx1"/>
                          </a:solidFill>
                          <a:latin typeface="Consolas"/>
                          <a:ea typeface="Consolas"/>
                          <a:cs typeface="Consolas"/>
                          <a:sym typeface="Consolas"/>
                        </a:rPr>
                        <a:t>malloc</a:t>
                      </a:r>
                      <a:r>
                        <a:rPr lang="en-US" sz="1800" b="0" dirty="0" smtClean="0">
                          <a:solidFill>
                            <a:schemeClr val="tx1"/>
                          </a:solidFill>
                          <a:latin typeface="Consolas"/>
                          <a:ea typeface="Consolas"/>
                          <a:cs typeface="Consolas"/>
                          <a:sym typeface="Consolas"/>
                        </a:rPr>
                        <a:t>(</a:t>
                      </a:r>
                      <a:r>
                        <a:rPr lang="en-US" sz="1800" b="0" u="none" strike="noStrike" kern="1200" cap="none" dirty="0" err="1" smtClean="0">
                          <a:solidFill>
                            <a:schemeClr val="tx1"/>
                          </a:solidFill>
                          <a:latin typeface="Consolas"/>
                          <a:ea typeface="Consolas"/>
                          <a:cs typeface="Consolas"/>
                          <a:sym typeface="Consolas"/>
                        </a:rPr>
                        <a:t>sizeof</a:t>
                      </a:r>
                      <a:r>
                        <a:rPr lang="en-US" sz="1800" b="0" dirty="0" smtClean="0">
                          <a:solidFill>
                            <a:schemeClr val="tx1"/>
                          </a:solidFill>
                          <a:latin typeface="Consolas"/>
                          <a:ea typeface="Consolas"/>
                          <a:cs typeface="Consolas"/>
                          <a:sym typeface="Consolas"/>
                        </a:rPr>
                        <a:t>(</a:t>
                      </a:r>
                      <a:r>
                        <a:rPr lang="en-US" sz="1800" b="0" u="none" strike="noStrike" kern="1200" cap="none" dirty="0" err="1" smtClean="0">
                          <a:solidFill>
                            <a:schemeClr val="tx1"/>
                          </a:solidFill>
                          <a:latin typeface="Consolas"/>
                          <a:ea typeface="Consolas"/>
                          <a:cs typeface="Consolas"/>
                          <a:sym typeface="Consolas"/>
                        </a:rPr>
                        <a:t>int</a:t>
                      </a:r>
                      <a:r>
                        <a:rPr lang="en-US" sz="1800" b="0" dirty="0" smtClean="0">
                          <a:solidFill>
                            <a:schemeClr val="tx1"/>
                          </a:solidFill>
                          <a:latin typeface="Consolas"/>
                          <a:ea typeface="Consolas"/>
                          <a:cs typeface="Consolas"/>
                          <a:sym typeface="Consolas"/>
                        </a:rPr>
                        <a:t>) *</a:t>
                      </a:r>
                      <a:r>
                        <a:rPr lang="en-US" sz="1800" b="0" dirty="0">
                          <a:solidFill>
                            <a:schemeClr val="tx1"/>
                          </a:solidFill>
                          <a:latin typeface="Consolas"/>
                          <a:ea typeface="Consolas"/>
                          <a:cs typeface="Consolas"/>
                          <a:sym typeface="Consolas"/>
                        </a:rPr>
                        <a:t>20);</a:t>
                      </a:r>
                      <a:endParaRPr dirty="0">
                        <a:solidFill>
                          <a:schemeClr val="tx1"/>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24119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 C program to allocate memory using </a:t>
            </a:r>
            <a:r>
              <a:rPr lang="en-US" dirty="0" err="1"/>
              <a:t>malloc</a:t>
            </a:r>
            <a:r>
              <a:rPr lang="en-US" dirty="0"/>
              <a:t>.</a:t>
            </a:r>
          </a:p>
        </p:txBody>
      </p:sp>
      <p:sp>
        <p:nvSpPr>
          <p:cNvPr id="4" name="Google Shape;176;p22"/>
          <p:cNvSpPr/>
          <p:nvPr/>
        </p:nvSpPr>
        <p:spPr>
          <a:xfrm>
            <a:off x="798174" y="1341354"/>
            <a:ext cx="11063268" cy="2638218"/>
          </a:xfrm>
          <a:prstGeom prst="rect">
            <a:avLst/>
          </a:prstGeom>
          <a:solidFill>
            <a:srgbClr val="363636"/>
          </a:solidFill>
          <a:ln>
            <a:noFill/>
          </a:ln>
        </p:spPr>
        <p:txBody>
          <a:bodyPr spcFirstLastPara="1" wrap="square" lIns="91425" tIns="45700" rIns="91425" bIns="45700" anchor="t" anchorCtr="0">
            <a:noAutofit/>
          </a:bodyPr>
          <a:lstStyle/>
          <a:p>
            <a:r>
              <a:rPr lang="en-US" dirty="0">
                <a:solidFill>
                  <a:srgbClr val="569CD6"/>
                </a:solidFill>
                <a:latin typeface="Courier New" panose="02070309020205020404" pitchFamily="49" charset="0"/>
                <a:cs typeface="Courier New" panose="02070309020205020404" pitchFamily="49" charset="0"/>
              </a:rPr>
              <a:t>#include </a:t>
            </a:r>
            <a:r>
              <a:rPr lang="en-US" dirty="0">
                <a:solidFill>
                  <a:srgbClr val="CE9178"/>
                </a:solidFill>
                <a:latin typeface="Courier New" panose="02070309020205020404" pitchFamily="49" charset="0"/>
                <a:cs typeface="Courier New" panose="02070309020205020404" pitchFamily="49" charset="0"/>
              </a:rPr>
              <a:t>&lt;</a:t>
            </a:r>
            <a:r>
              <a:rPr lang="en-US" dirty="0" err="1">
                <a:solidFill>
                  <a:srgbClr val="CE9178"/>
                </a:solidFill>
                <a:latin typeface="Courier New" panose="02070309020205020404" pitchFamily="49" charset="0"/>
                <a:cs typeface="Courier New" panose="02070309020205020404" pitchFamily="49" charset="0"/>
              </a:rPr>
              <a:t>stdio.h</a:t>
            </a:r>
            <a:r>
              <a:rPr lang="en-US" dirty="0">
                <a:solidFill>
                  <a:srgbClr val="CE9178"/>
                </a:solidFill>
                <a:latin typeface="Courier New" panose="02070309020205020404" pitchFamily="49" charset="0"/>
                <a:cs typeface="Courier New" panose="02070309020205020404" pitchFamily="49" charset="0"/>
              </a:rPr>
              <a:t>&gt;</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569CD6"/>
                </a:solidFill>
                <a:latin typeface="Courier New" panose="02070309020205020404" pitchFamily="49" charset="0"/>
                <a:cs typeface="Courier New" panose="02070309020205020404" pitchFamily="49" charset="0"/>
              </a:rPr>
              <a:t>void</a:t>
            </a:r>
            <a:r>
              <a:rPr lang="en-US" dirty="0">
                <a:solidFill>
                  <a:srgbClr val="D4D4D4"/>
                </a:solidFill>
                <a:latin typeface="Courier New" panose="02070309020205020404" pitchFamily="49" charset="0"/>
                <a:cs typeface="Courier New" panose="02070309020205020404" pitchFamily="49" charset="0"/>
              </a:rPr>
              <a:t> main()</a:t>
            </a:r>
          </a:p>
          <a:p>
            <a:r>
              <a:rPr lang="en-US" dirty="0">
                <a:solidFill>
                  <a:srgbClr val="D4D4D4"/>
                </a:solidFill>
                <a:latin typeface="Courier New" panose="02070309020205020404" pitchFamily="49" charset="0"/>
                <a:cs typeface="Courier New" panose="02070309020205020404" pitchFamily="49" charset="0"/>
              </a:rPr>
              <a:t>{</a:t>
            </a: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569CD6"/>
                </a:solidFill>
                <a:latin typeface="Courier New" panose="02070309020205020404" pitchFamily="49" charset="0"/>
                <a:cs typeface="Courier New" panose="02070309020205020404" pitchFamily="49" charset="0"/>
              </a:rPr>
              <a:t>int</a:t>
            </a:r>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fp</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a:t>
            </a:r>
            <a:r>
              <a:rPr lang="en-US" dirty="0" err="1">
                <a:solidFill>
                  <a:srgbClr val="6A9955"/>
                </a:solidFill>
                <a:latin typeface="Courier New" panose="02070309020205020404" pitchFamily="49" charset="0"/>
                <a:cs typeface="Courier New" panose="02070309020205020404" pitchFamily="49" charset="0"/>
              </a:rPr>
              <a:t>fp</a:t>
            </a:r>
            <a:r>
              <a:rPr lang="en-US" dirty="0">
                <a:solidFill>
                  <a:srgbClr val="6A9955"/>
                </a:solidFill>
                <a:latin typeface="Courier New" panose="02070309020205020404" pitchFamily="49" charset="0"/>
                <a:cs typeface="Courier New" panose="02070309020205020404" pitchFamily="49" charset="0"/>
              </a:rPr>
              <a:t> is a pointer variable</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fp</a:t>
            </a:r>
            <a:r>
              <a:rPr lang="en-US" dirty="0">
                <a:solidFill>
                  <a:srgbClr val="D4D4D4"/>
                </a:solidFill>
                <a:latin typeface="Courier New" panose="02070309020205020404" pitchFamily="49" charset="0"/>
                <a:cs typeface="Courier New" panose="02070309020205020404" pitchFamily="49" charset="0"/>
              </a:rPr>
              <a:t> = (</a:t>
            </a:r>
            <a:r>
              <a:rPr lang="en-US" dirty="0" err="1">
                <a:solidFill>
                  <a:srgbClr val="569CD6"/>
                </a:solidFill>
                <a:latin typeface="Courier New" panose="02070309020205020404" pitchFamily="49" charset="0"/>
                <a:cs typeface="Courier New" panose="02070309020205020404" pitchFamily="49" charset="0"/>
              </a:rPr>
              <a:t>int</a:t>
            </a:r>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malloc</a:t>
            </a:r>
            <a:r>
              <a:rPr lang="en-US" dirty="0">
                <a:solidFill>
                  <a:srgbClr val="D4D4D4"/>
                </a:solidFill>
                <a:latin typeface="Courier New" panose="02070309020205020404" pitchFamily="49" charset="0"/>
                <a:cs typeface="Courier New" panose="02070309020205020404" pitchFamily="49" charset="0"/>
              </a:rPr>
              <a:t>(</a:t>
            </a:r>
            <a:r>
              <a:rPr lang="en-US" dirty="0" err="1">
                <a:solidFill>
                  <a:srgbClr val="569CD6"/>
                </a:solidFill>
                <a:latin typeface="Courier New" panose="02070309020205020404" pitchFamily="49" charset="0"/>
                <a:cs typeface="Courier New" panose="02070309020205020404" pitchFamily="49" charset="0"/>
              </a:rPr>
              <a:t>sizeof</a:t>
            </a:r>
            <a:r>
              <a:rPr lang="en-US" dirty="0">
                <a:solidFill>
                  <a:srgbClr val="D4D4D4"/>
                </a:solidFill>
                <a:latin typeface="Courier New" panose="02070309020205020404" pitchFamily="49" charset="0"/>
                <a:cs typeface="Courier New" panose="02070309020205020404" pitchFamily="49" charset="0"/>
              </a:rPr>
              <a:t>(</a:t>
            </a:r>
            <a:r>
              <a:rPr lang="en-US" dirty="0" err="1">
                <a:solidFill>
                  <a:srgbClr val="569CD6"/>
                </a:solidFill>
                <a:latin typeface="Courier New" panose="02070309020205020404" pitchFamily="49" charset="0"/>
                <a:cs typeface="Courier New" panose="02070309020205020404" pitchFamily="49" charset="0"/>
              </a:rPr>
              <a:t>int</a:t>
            </a:r>
            <a:r>
              <a:rPr lang="en-US" dirty="0">
                <a:solidFill>
                  <a:srgbClr val="D4D4D4"/>
                </a:solidFill>
                <a:latin typeface="Courier New" panose="02070309020205020404" pitchFamily="49" charset="0"/>
                <a:cs typeface="Courier New" panose="02070309020205020404" pitchFamily="49" charset="0"/>
              </a:rPr>
              <a:t>)); </a:t>
            </a:r>
            <a:r>
              <a:rPr lang="en-US" dirty="0" smtClean="0">
                <a:solidFill>
                  <a:srgbClr val="6A9955"/>
                </a:solidFill>
                <a:latin typeface="Courier New" panose="02070309020205020404" pitchFamily="49" charset="0"/>
                <a:cs typeface="Courier New" panose="02070309020205020404" pitchFamily="49" charset="0"/>
              </a:rPr>
              <a:t>//returns</a:t>
            </a:r>
            <a:r>
              <a:rPr lang="en-US" dirty="0">
                <a:solidFill>
                  <a:srgbClr val="6A9955"/>
                </a:solidFill>
                <a:latin typeface="Courier New" panose="02070309020205020404" pitchFamily="49" charset="0"/>
                <a:cs typeface="Courier New" panose="02070309020205020404" pitchFamily="49" charset="0"/>
              </a:rPr>
              <a:t> a pointer to </a:t>
            </a:r>
            <a:r>
              <a:rPr lang="en-US" dirty="0" err="1">
                <a:solidFill>
                  <a:srgbClr val="6A9955"/>
                </a:solidFill>
                <a:latin typeface="Courier New" panose="02070309020205020404" pitchFamily="49" charset="0"/>
                <a:cs typeface="Courier New" panose="02070309020205020404" pitchFamily="49" charset="0"/>
              </a:rPr>
              <a:t>int</a:t>
            </a:r>
            <a:r>
              <a:rPr lang="en-US" dirty="0">
                <a:solidFill>
                  <a:srgbClr val="6A9955"/>
                </a:solidFill>
                <a:latin typeface="Courier New" panose="02070309020205020404" pitchFamily="49" charset="0"/>
                <a:cs typeface="Courier New" panose="02070309020205020404" pitchFamily="49" charset="0"/>
              </a:rPr>
              <a:t> size storage</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fp</a:t>
            </a:r>
            <a:r>
              <a:rPr lang="en-US" dirty="0">
                <a:solidFill>
                  <a:srgbClr val="D4D4D4"/>
                </a:solidFill>
                <a:latin typeface="Courier New" panose="02070309020205020404" pitchFamily="49" charset="0"/>
                <a:cs typeface="Courier New" panose="02070309020205020404" pitchFamily="49" charset="0"/>
              </a:rPr>
              <a:t> = </a:t>
            </a:r>
            <a:r>
              <a:rPr lang="en-US" dirty="0">
                <a:solidFill>
                  <a:srgbClr val="B5CEA8"/>
                </a:solidFill>
                <a:latin typeface="Courier New" panose="02070309020205020404" pitchFamily="49" charset="0"/>
                <a:cs typeface="Courier New" panose="02070309020205020404" pitchFamily="49" charset="0"/>
              </a:rPr>
              <a:t>25</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//store 25 in the address pointed by </a:t>
            </a:r>
            <a:r>
              <a:rPr lang="en-US" dirty="0" err="1">
                <a:solidFill>
                  <a:srgbClr val="6A9955"/>
                </a:solidFill>
                <a:latin typeface="Courier New" panose="02070309020205020404" pitchFamily="49" charset="0"/>
                <a:cs typeface="Courier New" panose="02070309020205020404" pitchFamily="49" charset="0"/>
              </a:rPr>
              <a:t>fp</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printf</a:t>
            </a:r>
            <a:r>
              <a:rPr lang="en-US" dirty="0">
                <a:solidFill>
                  <a:srgbClr val="D4D4D4"/>
                </a:solidFill>
                <a:latin typeface="Courier New" panose="02070309020205020404" pitchFamily="49" charset="0"/>
                <a:cs typeface="Courier New" panose="02070309020205020404" pitchFamily="49" charset="0"/>
              </a:rPr>
              <a:t>(</a:t>
            </a:r>
            <a:r>
              <a:rPr lang="en-US" dirty="0">
                <a:solidFill>
                  <a:srgbClr val="CE9178"/>
                </a:solidFill>
                <a:latin typeface="Courier New" panose="02070309020205020404" pitchFamily="49" charset="0"/>
                <a:cs typeface="Courier New" panose="02070309020205020404" pitchFamily="49" charset="0"/>
              </a:rPr>
              <a:t>"%d"</a:t>
            </a:r>
            <a:r>
              <a:rPr lang="en-US" dirty="0">
                <a:solidFill>
                  <a:srgbClr val="D4D4D4"/>
                </a:solidFill>
                <a:latin typeface="Courier New" panose="02070309020205020404" pitchFamily="49" charset="0"/>
                <a:cs typeface="Courier New" panose="02070309020205020404" pitchFamily="49" charset="0"/>
              </a:rPr>
              <a:t>, *</a:t>
            </a:r>
            <a:r>
              <a:rPr lang="en-US" dirty="0" err="1">
                <a:solidFill>
                  <a:srgbClr val="D4D4D4"/>
                </a:solidFill>
                <a:latin typeface="Courier New" panose="02070309020205020404" pitchFamily="49" charset="0"/>
                <a:cs typeface="Courier New" panose="02070309020205020404" pitchFamily="49" charset="0"/>
              </a:rPr>
              <a:t>fp</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//print the value of </a:t>
            </a:r>
            <a:r>
              <a:rPr lang="en-US" dirty="0" err="1">
                <a:solidFill>
                  <a:srgbClr val="6A9955"/>
                </a:solidFill>
                <a:latin typeface="Courier New" panose="02070309020205020404" pitchFamily="49" charset="0"/>
                <a:cs typeface="Courier New" panose="02070309020205020404" pitchFamily="49" charset="0"/>
              </a:rPr>
              <a:t>fp</a:t>
            </a:r>
            <a:r>
              <a:rPr lang="en-US" dirty="0">
                <a:solidFill>
                  <a:srgbClr val="6A9955"/>
                </a:solidFill>
                <a:latin typeface="Courier New" panose="02070309020205020404" pitchFamily="49" charset="0"/>
                <a:cs typeface="Courier New" panose="02070309020205020404" pitchFamily="49" charset="0"/>
              </a:rPr>
              <a:t>, i.e. 25</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    free(</a:t>
            </a:r>
            <a:r>
              <a:rPr lang="en-US" dirty="0" err="1">
                <a:solidFill>
                  <a:srgbClr val="D4D4D4"/>
                </a:solidFill>
                <a:latin typeface="Courier New" panose="02070309020205020404" pitchFamily="49" charset="0"/>
                <a:cs typeface="Courier New" panose="02070309020205020404" pitchFamily="49" charset="0"/>
              </a:rPr>
              <a:t>fp</a:t>
            </a:r>
            <a:r>
              <a:rPr lang="en-US" dirty="0">
                <a:solidFill>
                  <a:srgbClr val="D4D4D4"/>
                </a:solidFill>
                <a:latin typeface="Courier New" panose="02070309020205020404" pitchFamily="49" charset="0"/>
                <a:cs typeface="Courier New" panose="02070309020205020404" pitchFamily="49" charset="0"/>
              </a:rPr>
              <a:t>); </a:t>
            </a:r>
            <a:r>
              <a:rPr lang="en-US" dirty="0">
                <a:solidFill>
                  <a:srgbClr val="6A9955"/>
                </a:solidFill>
                <a:latin typeface="Courier New" panose="02070309020205020404" pitchFamily="49" charset="0"/>
                <a:cs typeface="Courier New" panose="02070309020205020404" pitchFamily="49" charset="0"/>
              </a:rPr>
              <a:t>//free up the space pointed to by </a:t>
            </a:r>
            <a:r>
              <a:rPr lang="en-US" dirty="0" err="1">
                <a:solidFill>
                  <a:srgbClr val="6A9955"/>
                </a:solidFill>
                <a:latin typeface="Courier New" panose="02070309020205020404" pitchFamily="49" charset="0"/>
                <a:cs typeface="Courier New" panose="02070309020205020404" pitchFamily="49" charset="0"/>
              </a:rPr>
              <a:t>fp</a:t>
            </a:r>
            <a:endParaRPr lang="en-US" dirty="0">
              <a:solidFill>
                <a:srgbClr val="D4D4D4"/>
              </a:solidFill>
              <a:latin typeface="Courier New" panose="02070309020205020404" pitchFamily="49" charset="0"/>
              <a:cs typeface="Courier New" panose="02070309020205020404" pitchFamily="49" charset="0"/>
            </a:endParaRPr>
          </a:p>
          <a:p>
            <a:r>
              <a:rPr lang="en-US" dirty="0">
                <a:solidFill>
                  <a:srgbClr val="D4D4D4"/>
                </a:solidFill>
                <a:latin typeface="Courier New" panose="02070309020205020404" pitchFamily="49" charset="0"/>
                <a:cs typeface="Courier New" panose="02070309020205020404" pitchFamily="49" charset="0"/>
              </a:rPr>
              <a:t>}</a:t>
            </a:r>
          </a:p>
          <a:p>
            <a:r>
              <a:rPr lang="en-US" dirty="0">
                <a:solidFill>
                  <a:srgbClr val="D4D4D4"/>
                </a:solidFill>
                <a:latin typeface="Courier New" panose="02070309020205020404" pitchFamily="49" charset="0"/>
                <a:cs typeface="Courier New" panose="02070309020205020404" pitchFamily="49" charset="0"/>
              </a:rPr>
              <a:t/>
            </a:r>
            <a:br>
              <a:rPr lang="en-US" dirty="0">
                <a:solidFill>
                  <a:srgbClr val="D4D4D4"/>
                </a:solidFill>
                <a:latin typeface="Courier New" panose="02070309020205020404" pitchFamily="49" charset="0"/>
                <a:cs typeface="Courier New" panose="02070309020205020404" pitchFamily="49" charset="0"/>
              </a:rPr>
            </a:br>
            <a:r>
              <a:rPr lang="en-US" dirty="0" smtClean="0">
                <a:solidFill>
                  <a:srgbClr val="D4D4D4"/>
                </a:solidFill>
                <a:latin typeface="Courier New" panose="02070309020205020404" pitchFamily="49" charset="0"/>
                <a:cs typeface="Courier New" panose="02070309020205020404" pitchFamily="49" charset="0"/>
              </a:rPr>
              <a:t>C</a:t>
            </a:r>
            <a:endParaRPr lang="en-US" b="0" dirty="0">
              <a:solidFill>
                <a:srgbClr val="D4D4D4"/>
              </a:solidFill>
              <a:effectLst/>
              <a:latin typeface="Courier New" panose="02070309020205020404" pitchFamily="49" charset="0"/>
              <a:cs typeface="Courier New" panose="02070309020205020404" pitchFamily="49" charset="0"/>
            </a:endParaRPr>
          </a:p>
        </p:txBody>
      </p:sp>
      <p:sp>
        <p:nvSpPr>
          <p:cNvPr id="5" name="Google Shape;177;p22"/>
          <p:cNvSpPr/>
          <p:nvPr/>
        </p:nvSpPr>
        <p:spPr>
          <a:xfrm>
            <a:off x="298180" y="1341354"/>
            <a:ext cx="499993" cy="2638218"/>
          </a:xfrm>
          <a:prstGeom prst="rect">
            <a:avLst/>
          </a:prstGeom>
          <a:solidFill>
            <a:schemeClr val="bg1">
              <a:lumMod val="85000"/>
            </a:schemeClr>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a:solidFill>
                  <a:srgbClr val="575757"/>
                </a:solidFill>
                <a:latin typeface="Courier New" panose="02070309020205020404" pitchFamily="49" charset="0"/>
                <a:ea typeface="Consolas"/>
                <a:cs typeface="Courier New" panose="02070309020205020404" pitchFamily="49" charset="0"/>
                <a:sym typeface="Consolas"/>
              </a:rPr>
              <a:t>1</a:t>
            </a:r>
            <a:endParaRPr>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a:solidFill>
                  <a:srgbClr val="575757"/>
                </a:solidFill>
                <a:latin typeface="Courier New" panose="02070309020205020404" pitchFamily="49" charset="0"/>
                <a:ea typeface="Consolas"/>
                <a:cs typeface="Courier New" panose="02070309020205020404" pitchFamily="49" charset="0"/>
                <a:sym typeface="Consolas"/>
              </a:rPr>
              <a:t>2</a:t>
            </a:r>
            <a:endParaRPr>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a:solidFill>
                  <a:srgbClr val="575757"/>
                </a:solidFill>
                <a:latin typeface="Courier New" panose="02070309020205020404" pitchFamily="49" charset="0"/>
                <a:ea typeface="Consolas"/>
                <a:cs typeface="Courier New" panose="02070309020205020404" pitchFamily="49" charset="0"/>
                <a:sym typeface="Consolas"/>
              </a:rPr>
              <a:t>3</a:t>
            </a:r>
            <a:endParaRPr>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a:solidFill>
                  <a:srgbClr val="575757"/>
                </a:solidFill>
                <a:latin typeface="Courier New" panose="02070309020205020404" pitchFamily="49" charset="0"/>
                <a:ea typeface="Consolas"/>
                <a:cs typeface="Courier New" panose="02070309020205020404" pitchFamily="49" charset="0"/>
                <a:sym typeface="Consolas"/>
              </a:rPr>
              <a:t>4</a:t>
            </a:r>
            <a:endParaRPr>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a:solidFill>
                  <a:srgbClr val="575757"/>
                </a:solidFill>
                <a:latin typeface="Courier New" panose="02070309020205020404" pitchFamily="49" charset="0"/>
                <a:ea typeface="Consolas"/>
                <a:cs typeface="Courier New" panose="02070309020205020404" pitchFamily="49" charset="0"/>
                <a:sym typeface="Consolas"/>
              </a:rPr>
              <a:t>5</a:t>
            </a:r>
            <a:endParaRPr>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a:solidFill>
                  <a:srgbClr val="575757"/>
                </a:solidFill>
                <a:latin typeface="Courier New" panose="02070309020205020404" pitchFamily="49" charset="0"/>
                <a:ea typeface="Consolas"/>
                <a:cs typeface="Courier New" panose="02070309020205020404" pitchFamily="49" charset="0"/>
                <a:sym typeface="Consolas"/>
              </a:rPr>
              <a:t>6</a:t>
            </a:r>
            <a:endParaRPr>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a:solidFill>
                  <a:srgbClr val="575757"/>
                </a:solidFill>
                <a:latin typeface="Courier New" panose="02070309020205020404" pitchFamily="49" charset="0"/>
                <a:ea typeface="Consolas"/>
                <a:cs typeface="Courier New" panose="02070309020205020404" pitchFamily="49" charset="0"/>
                <a:sym typeface="Consolas"/>
              </a:rPr>
              <a:t>7</a:t>
            </a:r>
            <a:endParaRPr>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a:solidFill>
                  <a:srgbClr val="575757"/>
                </a:solidFill>
                <a:latin typeface="Courier New" panose="02070309020205020404" pitchFamily="49" charset="0"/>
                <a:ea typeface="Consolas"/>
                <a:cs typeface="Courier New" panose="02070309020205020404" pitchFamily="49" charset="0"/>
                <a:sym typeface="Consolas"/>
              </a:rPr>
              <a:t>8</a:t>
            </a:r>
            <a:endParaRPr>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a:solidFill>
                  <a:srgbClr val="575757"/>
                </a:solidFill>
                <a:latin typeface="Courier New" panose="02070309020205020404" pitchFamily="49" charset="0"/>
                <a:ea typeface="Consolas"/>
                <a:cs typeface="Courier New" panose="02070309020205020404" pitchFamily="49" charset="0"/>
                <a:sym typeface="Consolas"/>
              </a:rPr>
              <a:t>9</a:t>
            </a:r>
            <a:endParaRPr>
              <a:latin typeface="Courier New" panose="02070309020205020404" pitchFamily="49" charset="0"/>
              <a:cs typeface="Courier New" panose="02070309020205020404" pitchFamily="49" charset="0"/>
            </a:endParaRPr>
          </a:p>
        </p:txBody>
      </p:sp>
      <p:sp>
        <p:nvSpPr>
          <p:cNvPr id="6" name="Google Shape;178;p22"/>
          <p:cNvSpPr/>
          <p:nvPr/>
        </p:nvSpPr>
        <p:spPr>
          <a:xfrm>
            <a:off x="298180" y="1012170"/>
            <a:ext cx="1090550"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rgbClr val="F9A825"/>
                </a:solidFill>
                <a:ea typeface="Quattrocento Sans"/>
                <a:cs typeface="Quattrocento Sans"/>
                <a:sym typeface="Quattrocento Sans"/>
              </a:rPr>
              <a:t>Program</a:t>
            </a:r>
            <a:endParaRPr dirty="0">
              <a:solidFill>
                <a:srgbClr val="F9A825"/>
              </a:solidFill>
            </a:endParaRPr>
          </a:p>
        </p:txBody>
      </p:sp>
      <p:sp>
        <p:nvSpPr>
          <p:cNvPr id="7" name="Google Shape;179;p22">
            <a:extLst>
              <a:ext uri="{FF2B5EF4-FFF2-40B4-BE49-F238E27FC236}">
                <a16:creationId xmlns:a16="http://schemas.microsoft.com/office/drawing/2014/main" xmlns="" id="{081F3549-8540-E44B-893A-8C8801AA6533}"/>
              </a:ext>
            </a:extLst>
          </p:cNvPr>
          <p:cNvSpPr/>
          <p:nvPr/>
        </p:nvSpPr>
        <p:spPr>
          <a:xfrm>
            <a:off x="292460" y="4350864"/>
            <a:ext cx="1312085"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rgbClr val="F9A825"/>
                </a:solidFill>
                <a:ea typeface="Quattrocento Sans"/>
                <a:cs typeface="Quattrocento Sans"/>
                <a:sym typeface="Quattrocento Sans"/>
              </a:rPr>
              <a:t>Output</a:t>
            </a:r>
            <a:endParaRPr sz="1600" dirty="0">
              <a:solidFill>
                <a:srgbClr val="F9A825"/>
              </a:solidFill>
              <a:ea typeface="Quattrocento Sans"/>
              <a:cs typeface="Quattrocento Sans"/>
              <a:sym typeface="Quattrocento Sans"/>
            </a:endParaRPr>
          </a:p>
        </p:txBody>
      </p:sp>
      <p:sp>
        <p:nvSpPr>
          <p:cNvPr id="8" name="Google Shape;180;p22">
            <a:extLst>
              <a:ext uri="{FF2B5EF4-FFF2-40B4-BE49-F238E27FC236}">
                <a16:creationId xmlns:a16="http://schemas.microsoft.com/office/drawing/2014/main" xmlns="" id="{4BF53837-BDCF-C24B-93AB-2D182CA21854}"/>
              </a:ext>
            </a:extLst>
          </p:cNvPr>
          <p:cNvSpPr txBox="1">
            <a:spLocks/>
          </p:cNvSpPr>
          <p:nvPr/>
        </p:nvSpPr>
        <p:spPr>
          <a:xfrm>
            <a:off x="298180" y="4680048"/>
            <a:ext cx="5457493" cy="371292"/>
          </a:xfrm>
          <a:prstGeom prst="rect">
            <a:avLst/>
          </a:prstGeom>
          <a:solidFill>
            <a:srgbClr val="363636"/>
          </a:solidFill>
          <a:ln>
            <a:noFill/>
          </a:ln>
        </p:spPr>
        <p:txBody>
          <a:bodyPr spcFirstLastPara="1" vert="horz" wrap="square" lIns="91425" tIns="45700" rIns="91425" bIns="45700" rtlCol="0" anchor="t" anchorCtr="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3" panose="05040102010807070707" pitchFamily="18" charset="2"/>
              <a:buNone/>
            </a:pPr>
            <a:r>
              <a:rPr lang="en-IN" sz="1800" dirty="0">
                <a:latin typeface="Courier New" panose="02070309020205020404" pitchFamily="49" charset="0"/>
                <a:cs typeface="Courier New" panose="02070309020205020404" pitchFamily="49" charset="0"/>
              </a:rPr>
              <a:t>25</a:t>
            </a:r>
          </a:p>
        </p:txBody>
      </p:sp>
    </p:spTree>
    <p:extLst>
      <p:ext uri="{BB962C8B-B14F-4D97-AF65-F5344CB8AC3E}">
        <p14:creationId xmlns:p14="http://schemas.microsoft.com/office/powerpoint/2010/main" val="194384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7"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calloc</a:t>
            </a:r>
            <a:r>
              <a:rPr lang="en-IN" dirty="0"/>
              <a:t>() function </a:t>
            </a:r>
            <a:endParaRPr lang="en-US" dirty="0"/>
          </a:p>
        </p:txBody>
      </p:sp>
      <p:sp>
        <p:nvSpPr>
          <p:cNvPr id="3" name="Content Placeholder 2"/>
          <p:cNvSpPr>
            <a:spLocks noGrp="1"/>
          </p:cNvSpPr>
          <p:nvPr>
            <p:ph idx="1"/>
          </p:nvPr>
        </p:nvSpPr>
        <p:spPr>
          <a:xfrm>
            <a:off x="131180" y="863444"/>
            <a:ext cx="11929641" cy="2072939"/>
          </a:xfrm>
        </p:spPr>
        <p:txBody>
          <a:bodyPr/>
          <a:lstStyle/>
          <a:p>
            <a:r>
              <a:rPr lang="en-IN" b="1" dirty="0" err="1">
                <a:solidFill>
                  <a:srgbClr val="C00000"/>
                </a:solidFill>
                <a:latin typeface="Consolas" panose="020B0609020204030204" pitchFamily="49" charset="0"/>
              </a:rPr>
              <a:t>calloc</a:t>
            </a:r>
            <a:r>
              <a:rPr lang="en-IN" b="1" dirty="0">
                <a:solidFill>
                  <a:srgbClr val="C00000"/>
                </a:solidFill>
                <a:latin typeface="Consolas" panose="020B0609020204030204" pitchFamily="49" charset="0"/>
              </a:rPr>
              <a:t>() </a:t>
            </a:r>
            <a:r>
              <a:rPr lang="en-IN" dirty="0"/>
              <a:t>is used to allocate a block of memory during the execution of a </a:t>
            </a:r>
            <a:r>
              <a:rPr lang="en-IN" dirty="0" smtClean="0"/>
              <a:t>program.</a:t>
            </a:r>
            <a:endParaRPr lang="en-IN" dirty="0"/>
          </a:p>
          <a:p>
            <a:r>
              <a:rPr lang="en-IN" b="1" dirty="0" err="1">
                <a:solidFill>
                  <a:srgbClr val="C00000"/>
                </a:solidFill>
                <a:latin typeface="Consolas" panose="020B0609020204030204" pitchFamily="49" charset="0"/>
              </a:rPr>
              <a:t>calloc</a:t>
            </a:r>
            <a:r>
              <a:rPr lang="en-IN" b="1" dirty="0">
                <a:solidFill>
                  <a:srgbClr val="C00000"/>
                </a:solidFill>
                <a:latin typeface="Consolas" panose="020B0609020204030204" pitchFamily="49" charset="0"/>
              </a:rPr>
              <a:t>() </a:t>
            </a:r>
            <a:r>
              <a:rPr lang="en-IN" dirty="0"/>
              <a:t>allocates a region of memory to hold </a:t>
            </a:r>
            <a:r>
              <a:rPr lang="en-US" dirty="0" err="1">
                <a:solidFill>
                  <a:srgbClr val="569CD6"/>
                </a:solidFill>
                <a:latin typeface="Consolas"/>
                <a:ea typeface="Consolas"/>
                <a:cs typeface="Consolas"/>
                <a:sym typeface="Consolas"/>
              </a:rPr>
              <a:t>no_of_blocks</a:t>
            </a:r>
            <a:r>
              <a:rPr lang="en-IN" dirty="0">
                <a:solidFill>
                  <a:srgbClr val="92D050"/>
                </a:solidFill>
              </a:rPr>
              <a:t> </a:t>
            </a:r>
            <a:r>
              <a:rPr lang="en-IN" dirty="0"/>
              <a:t>of </a:t>
            </a:r>
            <a:r>
              <a:rPr lang="en-US" dirty="0" err="1">
                <a:solidFill>
                  <a:srgbClr val="569CD6"/>
                </a:solidFill>
                <a:latin typeface="Consolas"/>
                <a:ea typeface="Consolas"/>
                <a:cs typeface="Consolas"/>
                <a:sym typeface="Consolas"/>
              </a:rPr>
              <a:t>size_of_block</a:t>
            </a:r>
            <a:r>
              <a:rPr lang="en-US" sz="1800" dirty="0">
                <a:solidFill>
                  <a:srgbClr val="569CD6"/>
                </a:solidFill>
                <a:latin typeface="Consolas"/>
                <a:ea typeface="Consolas"/>
                <a:cs typeface="Consolas"/>
                <a:sym typeface="Consolas"/>
              </a:rPr>
              <a:t> </a:t>
            </a:r>
            <a:r>
              <a:rPr lang="en-IN" dirty="0"/>
              <a:t>each, if the allocation succeeds then a pointer to the block of memory is returned else </a:t>
            </a:r>
            <a:r>
              <a:rPr lang="en-US" dirty="0">
                <a:solidFill>
                  <a:srgbClr val="569CD6"/>
                </a:solidFill>
                <a:latin typeface="Consolas" panose="020B0609020204030204" pitchFamily="49" charset="0"/>
              </a:rPr>
              <a:t>NULL </a:t>
            </a:r>
            <a:r>
              <a:rPr lang="en-IN" dirty="0"/>
              <a:t>is returned. </a:t>
            </a:r>
          </a:p>
          <a:p>
            <a:r>
              <a:rPr lang="en-IN" dirty="0"/>
              <a:t>The memory is initialized to </a:t>
            </a:r>
            <a:r>
              <a:rPr lang="en-IN" dirty="0">
                <a:solidFill>
                  <a:srgbClr val="C00000"/>
                </a:solidFill>
              </a:rPr>
              <a:t>ZERO</a:t>
            </a:r>
            <a:r>
              <a:rPr lang="en-IN" dirty="0"/>
              <a:t>.</a:t>
            </a:r>
          </a:p>
          <a:p>
            <a:endParaRPr lang="en-US" dirty="0"/>
          </a:p>
        </p:txBody>
      </p:sp>
      <p:graphicFrame>
        <p:nvGraphicFramePr>
          <p:cNvPr id="4" name="Google Shape;170;p21">
            <a:extLst>
              <a:ext uri="{FF2B5EF4-FFF2-40B4-BE49-F238E27FC236}">
                <a16:creationId xmlns:a16="http://schemas.microsoft.com/office/drawing/2014/main" xmlns="" id="{448FB20E-CA29-A841-9ACC-5F28845BF9F2}"/>
              </a:ext>
            </a:extLst>
          </p:cNvPr>
          <p:cNvGraphicFramePr/>
          <p:nvPr>
            <p:extLst/>
          </p:nvPr>
        </p:nvGraphicFramePr>
        <p:xfrm>
          <a:off x="701515" y="3619500"/>
          <a:ext cx="10890925" cy="2103140"/>
        </p:xfrm>
        <a:graphic>
          <a:graphicData uri="http://schemas.openxmlformats.org/drawingml/2006/table">
            <a:tbl>
              <a:tblPr firstRow="1" bandRow="1">
                <a:tableStyleId>{3B4B98B0-60AC-42C2-AFA5-B58CD77FA1E5}</a:tableStyleId>
              </a:tblPr>
              <a:tblGrid>
                <a:gridCol w="3195325">
                  <a:extLst>
                    <a:ext uri="{9D8B030D-6E8A-4147-A177-3AD203B41FA5}">
                      <a16:colId xmlns:a16="http://schemas.microsoft.com/office/drawing/2014/main" xmlns="" val="20000"/>
                    </a:ext>
                  </a:extLst>
                </a:gridCol>
                <a:gridCol w="7695600">
                  <a:extLst>
                    <a:ext uri="{9D8B030D-6E8A-4147-A177-3AD203B41FA5}">
                      <a16:colId xmlns:a16="http://schemas.microsoft.com/office/drawing/2014/main" xmlns="" val="20001"/>
                    </a:ext>
                  </a:extLst>
                </a:gridCol>
              </a:tblGrid>
              <a:tr h="352700">
                <a:tc>
                  <a:txBody>
                    <a:bodyPr/>
                    <a:lstStyle/>
                    <a:p>
                      <a:pPr marL="0" marR="0" lvl="0" indent="0" algn="ctr" rtl="0">
                        <a:spcBef>
                          <a:spcPts val="0"/>
                        </a:spcBef>
                        <a:spcAft>
                          <a:spcPts val="0"/>
                        </a:spcAft>
                        <a:buNone/>
                      </a:pPr>
                      <a:r>
                        <a:rPr lang="en-US" sz="1800" u="none" strike="noStrike" cap="none" dirty="0">
                          <a:solidFill>
                            <a:srgbClr val="C00000"/>
                          </a:solidFill>
                        </a:rPr>
                        <a:t>Syntax</a:t>
                      </a:r>
                      <a:endParaRPr sz="1800" b="1" u="none" strike="noStrike" cap="none"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u="none" strike="noStrike" cap="none" dirty="0">
                          <a:solidFill>
                            <a:srgbClr val="C00000"/>
                          </a:solidFill>
                        </a:rPr>
                        <a:t>Description</a:t>
                      </a:r>
                      <a:endParaRPr sz="1800" b="1" u="none" strike="noStrike" cap="none"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352700">
                <a:tc>
                  <a:txBody>
                    <a:bodyPr/>
                    <a:lstStyle/>
                    <a:p>
                      <a:pPr marL="0" marR="0" lvl="0" indent="0" algn="just" rtl="0">
                        <a:spcBef>
                          <a:spcPts val="0"/>
                        </a:spcBef>
                        <a:spcAft>
                          <a:spcPts val="0"/>
                        </a:spcAft>
                        <a:buNone/>
                      </a:pPr>
                      <a:r>
                        <a:rPr lang="en-US" sz="1800" b="0" dirty="0" err="1">
                          <a:solidFill>
                            <a:schemeClr val="tx1"/>
                          </a:solidFill>
                          <a:latin typeface="Consolas"/>
                          <a:ea typeface="Consolas"/>
                          <a:cs typeface="Consolas"/>
                          <a:sym typeface="Consolas"/>
                        </a:rPr>
                        <a:t>ptr_var</a:t>
                      </a:r>
                      <a:r>
                        <a:rPr lang="en-US" sz="1800" b="0" dirty="0">
                          <a:solidFill>
                            <a:schemeClr val="tx1"/>
                          </a:solidFill>
                          <a:latin typeface="Consolas"/>
                          <a:ea typeface="Consolas"/>
                          <a:cs typeface="Consolas"/>
                          <a:sym typeface="Consolas"/>
                        </a:rPr>
                        <a:t> = (</a:t>
                      </a:r>
                      <a:r>
                        <a:rPr lang="en-US" sz="1800" b="0" dirty="0" err="1">
                          <a:solidFill>
                            <a:schemeClr val="tx1"/>
                          </a:solidFill>
                          <a:latin typeface="Consolas"/>
                          <a:ea typeface="Consolas"/>
                          <a:cs typeface="Consolas"/>
                          <a:sym typeface="Consolas"/>
                        </a:rPr>
                        <a:t>cast_type</a:t>
                      </a:r>
                      <a:r>
                        <a:rPr lang="en-US" sz="1800" b="0" dirty="0">
                          <a:solidFill>
                            <a:schemeClr val="tx1"/>
                          </a:solidFill>
                          <a:latin typeface="Consolas"/>
                          <a:ea typeface="Consolas"/>
                          <a:cs typeface="Consolas"/>
                          <a:sym typeface="Consolas"/>
                        </a:rPr>
                        <a:t> *) </a:t>
                      </a:r>
                      <a:r>
                        <a:rPr lang="en-US" sz="1800" b="1" dirty="0" err="1">
                          <a:solidFill>
                            <a:schemeClr val="tx1"/>
                          </a:solidFill>
                          <a:latin typeface="Consolas"/>
                          <a:ea typeface="Consolas"/>
                          <a:cs typeface="Consolas"/>
                          <a:sym typeface="Consolas"/>
                        </a:rPr>
                        <a:t>calloc</a:t>
                      </a:r>
                      <a:r>
                        <a:rPr lang="en-US" sz="1800" b="0" dirty="0">
                          <a:solidFill>
                            <a:schemeClr val="tx1"/>
                          </a:solidFill>
                          <a:latin typeface="Consolas"/>
                          <a:ea typeface="Consolas"/>
                          <a:cs typeface="Consolas"/>
                          <a:sym typeface="Consolas"/>
                        </a:rPr>
                        <a:t> (</a:t>
                      </a:r>
                      <a:r>
                        <a:rPr lang="en-US" sz="1800" b="0" dirty="0" err="1">
                          <a:solidFill>
                            <a:schemeClr val="tx1"/>
                          </a:solidFill>
                          <a:latin typeface="Consolas"/>
                          <a:ea typeface="Consolas"/>
                          <a:cs typeface="Consolas"/>
                          <a:sym typeface="Consolas"/>
                        </a:rPr>
                        <a:t>no_of_blocks</a:t>
                      </a:r>
                      <a:r>
                        <a:rPr lang="en-US" sz="1800" b="0" dirty="0">
                          <a:solidFill>
                            <a:schemeClr val="tx1"/>
                          </a:solidFill>
                          <a:latin typeface="Consolas"/>
                          <a:ea typeface="Consolas"/>
                          <a:cs typeface="Consolas"/>
                          <a:sym typeface="Consolas"/>
                        </a:rPr>
                        <a:t>, </a:t>
                      </a:r>
                      <a:r>
                        <a:rPr lang="en-US" sz="1800" b="0" dirty="0" err="1">
                          <a:solidFill>
                            <a:schemeClr val="tx1"/>
                          </a:solidFill>
                          <a:latin typeface="Consolas"/>
                          <a:ea typeface="Consolas"/>
                          <a:cs typeface="Consolas"/>
                          <a:sym typeface="Consolas"/>
                        </a:rPr>
                        <a:t>size_of_block</a:t>
                      </a:r>
                      <a:r>
                        <a:rPr lang="en-US" sz="1800" b="0" dirty="0">
                          <a:solidFill>
                            <a:schemeClr val="tx1"/>
                          </a:solidFill>
                          <a:latin typeface="Consolas"/>
                          <a:ea typeface="Consolas"/>
                          <a:cs typeface="Consolas"/>
                          <a:sym typeface="Consolas"/>
                        </a:rPr>
                        <a:t>);</a:t>
                      </a:r>
                      <a:endParaRPr sz="1800" b="0" dirty="0">
                        <a:solidFill>
                          <a:schemeClr val="tx1"/>
                        </a:solidFill>
                        <a:latin typeface="Consolas"/>
                        <a:ea typeface="Consolas"/>
                        <a:cs typeface="Consolas"/>
                        <a:sym typeface="Consolas"/>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dirty="0">
                          <a:solidFill>
                            <a:schemeClr val="tx1"/>
                          </a:solidFill>
                        </a:rPr>
                        <a:t>This statement returns a pointer to </a:t>
                      </a:r>
                      <a:r>
                        <a:rPr lang="en-US" sz="1800" b="0" dirty="0" err="1">
                          <a:solidFill>
                            <a:schemeClr val="tx1"/>
                          </a:solidFill>
                          <a:latin typeface="Consolas"/>
                          <a:ea typeface="Consolas"/>
                          <a:cs typeface="Consolas"/>
                          <a:sym typeface="Consolas"/>
                        </a:rPr>
                        <a:t>no_of_blocks</a:t>
                      </a:r>
                      <a:r>
                        <a:rPr lang="en-US" sz="1800" b="0" dirty="0">
                          <a:solidFill>
                            <a:schemeClr val="tx1"/>
                          </a:solidFill>
                          <a:latin typeface="Consolas"/>
                          <a:ea typeface="Consolas"/>
                          <a:cs typeface="Consolas"/>
                          <a:sym typeface="Consolas"/>
                        </a:rPr>
                        <a:t> </a:t>
                      </a:r>
                      <a:r>
                        <a:rPr lang="en-US" sz="1800" dirty="0">
                          <a:solidFill>
                            <a:schemeClr val="tx1"/>
                          </a:solidFill>
                        </a:rPr>
                        <a:t>of size </a:t>
                      </a:r>
                      <a:r>
                        <a:rPr lang="en-US" sz="1800" b="0" kern="1200" dirty="0" err="1">
                          <a:solidFill>
                            <a:schemeClr val="tx1"/>
                          </a:solidFill>
                          <a:latin typeface="Consolas"/>
                          <a:ea typeface="Consolas"/>
                          <a:cs typeface="Consolas"/>
                          <a:sym typeface="Consolas"/>
                        </a:rPr>
                        <a:t>size_of_blocks</a:t>
                      </a:r>
                      <a:r>
                        <a:rPr lang="en-US" sz="1800" dirty="0">
                          <a:solidFill>
                            <a:schemeClr val="tx1"/>
                          </a:solidFill>
                        </a:rPr>
                        <a:t>,  it returns  </a:t>
                      </a:r>
                      <a:r>
                        <a:rPr lang="en-US" sz="1800" b="0" kern="1200" dirty="0">
                          <a:solidFill>
                            <a:schemeClr val="tx1"/>
                          </a:solidFill>
                          <a:latin typeface="Consolas"/>
                          <a:ea typeface="Consolas"/>
                          <a:cs typeface="Consolas"/>
                          <a:sym typeface="Consolas"/>
                        </a:rPr>
                        <a:t>NULL</a:t>
                      </a:r>
                      <a:r>
                        <a:rPr lang="en-US" sz="1800" b="0" dirty="0">
                          <a:solidFill>
                            <a:schemeClr val="tx1"/>
                          </a:solidFill>
                          <a:latin typeface="Consolas"/>
                          <a:ea typeface="Consolas"/>
                          <a:cs typeface="Consolas"/>
                          <a:sym typeface="Consolas"/>
                        </a:rPr>
                        <a:t> </a:t>
                      </a:r>
                      <a:r>
                        <a:rPr lang="en-US" sz="1800" dirty="0">
                          <a:solidFill>
                            <a:schemeClr val="tx1"/>
                          </a:solidFill>
                        </a:rPr>
                        <a:t>if the request cannot be satisfied. </a:t>
                      </a:r>
                    </a:p>
                    <a:p>
                      <a:pPr marL="0" marR="0" lvl="0" indent="0" algn="just" rtl="0">
                        <a:spcBef>
                          <a:spcPts val="0"/>
                        </a:spcBef>
                        <a:spcAft>
                          <a:spcPts val="0"/>
                        </a:spcAft>
                        <a:buNone/>
                      </a:pPr>
                      <a:endParaRPr lang="en-US" sz="1800" b="1" dirty="0">
                        <a:solidFill>
                          <a:schemeClr val="tx1"/>
                        </a:solidFill>
                      </a:endParaRPr>
                    </a:p>
                    <a:p>
                      <a:pPr marL="0" marR="0" lvl="0" indent="0" algn="just" rtl="0">
                        <a:spcBef>
                          <a:spcPts val="0"/>
                        </a:spcBef>
                        <a:spcAft>
                          <a:spcPts val="0"/>
                        </a:spcAft>
                        <a:buNone/>
                      </a:pPr>
                      <a:r>
                        <a:rPr lang="en-US" sz="1800" b="1" dirty="0">
                          <a:solidFill>
                            <a:schemeClr val="tx1"/>
                          </a:solidFill>
                        </a:rPr>
                        <a:t>Example</a:t>
                      </a:r>
                      <a:r>
                        <a:rPr lang="en-US" sz="1800" dirty="0">
                          <a:solidFill>
                            <a:schemeClr val="tx1"/>
                          </a:solidFill>
                        </a:rPr>
                        <a:t>: </a:t>
                      </a:r>
                      <a:endParaRPr lang="en-US" sz="1800" dirty="0" smtClean="0">
                        <a:solidFill>
                          <a:schemeClr val="tx1"/>
                        </a:solidFill>
                      </a:endParaRPr>
                    </a:p>
                    <a:p>
                      <a:pPr marL="0" marR="0" lvl="0" indent="0" algn="just" rtl="0">
                        <a:spcBef>
                          <a:spcPts val="0"/>
                        </a:spcBef>
                        <a:spcAft>
                          <a:spcPts val="0"/>
                        </a:spcAft>
                        <a:buNone/>
                      </a:pPr>
                      <a:r>
                        <a:rPr lang="en-US" sz="1800" b="0" kern="1200" dirty="0" err="1" smtClean="0">
                          <a:solidFill>
                            <a:schemeClr val="tx1"/>
                          </a:solidFill>
                          <a:latin typeface="Consolas"/>
                          <a:ea typeface="Consolas"/>
                          <a:cs typeface="Consolas"/>
                          <a:sym typeface="Consolas"/>
                        </a:rPr>
                        <a:t>int</a:t>
                      </a:r>
                      <a:r>
                        <a:rPr lang="en-US" sz="1800" b="0" dirty="0">
                          <a:solidFill>
                            <a:schemeClr val="tx1"/>
                          </a:solidFill>
                          <a:latin typeface="Consolas"/>
                          <a:ea typeface="Consolas"/>
                          <a:cs typeface="Consolas"/>
                          <a:sym typeface="Consolas"/>
                        </a:rPr>
                        <a:t> </a:t>
                      </a:r>
                      <a:r>
                        <a:rPr lang="en-US" sz="1800" b="0" dirty="0" smtClean="0">
                          <a:solidFill>
                            <a:schemeClr val="tx1"/>
                          </a:solidFill>
                          <a:latin typeface="Consolas"/>
                          <a:ea typeface="Consolas"/>
                          <a:cs typeface="Consolas"/>
                          <a:sym typeface="Consolas"/>
                        </a:rPr>
                        <a:t>n = 20</a:t>
                      </a:r>
                      <a:r>
                        <a:rPr lang="en-US" sz="1800" b="0" dirty="0">
                          <a:solidFill>
                            <a:schemeClr val="tx1"/>
                          </a:solidFill>
                          <a:latin typeface="Consolas"/>
                          <a:ea typeface="Consolas"/>
                          <a:cs typeface="Consolas"/>
                          <a:sym typeface="Consolas"/>
                        </a:rPr>
                        <a:t>;</a:t>
                      </a:r>
                      <a:endParaRPr lang="en-US" dirty="0">
                        <a:solidFill>
                          <a:schemeClr val="tx1"/>
                        </a:solidFill>
                      </a:endParaRPr>
                    </a:p>
                    <a:p>
                      <a:pPr marL="0" marR="0" lvl="0" indent="0" algn="just" rtl="0">
                        <a:spcBef>
                          <a:spcPts val="0"/>
                        </a:spcBef>
                        <a:spcAft>
                          <a:spcPts val="0"/>
                        </a:spcAft>
                        <a:buNone/>
                      </a:pPr>
                      <a:r>
                        <a:rPr lang="en-US" sz="1800" b="0" dirty="0" err="1" smtClean="0">
                          <a:solidFill>
                            <a:schemeClr val="tx1"/>
                          </a:solidFill>
                          <a:latin typeface="Consolas"/>
                          <a:ea typeface="Consolas"/>
                          <a:cs typeface="Consolas"/>
                          <a:sym typeface="Consolas"/>
                        </a:rPr>
                        <a:t>fp</a:t>
                      </a:r>
                      <a:r>
                        <a:rPr lang="en-US" sz="1800" b="0" dirty="0">
                          <a:solidFill>
                            <a:schemeClr val="tx1"/>
                          </a:solidFill>
                          <a:latin typeface="Consolas"/>
                          <a:ea typeface="Consolas"/>
                          <a:cs typeface="Consolas"/>
                          <a:sym typeface="Consolas"/>
                        </a:rPr>
                        <a:t> = (</a:t>
                      </a:r>
                      <a:r>
                        <a:rPr lang="en-US" sz="1800" b="0" kern="1200" dirty="0">
                          <a:solidFill>
                            <a:schemeClr val="tx1"/>
                          </a:solidFill>
                          <a:latin typeface="Consolas"/>
                          <a:ea typeface="Consolas"/>
                          <a:cs typeface="Consolas"/>
                          <a:sym typeface="Consolas"/>
                        </a:rPr>
                        <a:t>int</a:t>
                      </a:r>
                      <a:r>
                        <a:rPr lang="en-US" sz="1800" b="0" dirty="0">
                          <a:solidFill>
                            <a:schemeClr val="tx1"/>
                          </a:solidFill>
                          <a:latin typeface="Consolas"/>
                          <a:ea typeface="Consolas"/>
                          <a:cs typeface="Consolas"/>
                          <a:sym typeface="Consolas"/>
                        </a:rPr>
                        <a:t> *)</a:t>
                      </a:r>
                      <a:r>
                        <a:rPr lang="en-US" sz="1800" b="0" dirty="0" err="1">
                          <a:solidFill>
                            <a:schemeClr val="tx1"/>
                          </a:solidFill>
                          <a:latin typeface="Consolas"/>
                          <a:ea typeface="Consolas"/>
                          <a:cs typeface="Consolas"/>
                          <a:sym typeface="Consolas"/>
                        </a:rPr>
                        <a:t>calloc</a:t>
                      </a:r>
                      <a:r>
                        <a:rPr lang="en-US" sz="1800" b="0" dirty="0">
                          <a:solidFill>
                            <a:schemeClr val="tx1"/>
                          </a:solidFill>
                          <a:latin typeface="Consolas"/>
                          <a:ea typeface="Consolas"/>
                          <a:cs typeface="Consolas"/>
                          <a:sym typeface="Consolas"/>
                        </a:rPr>
                        <a:t>(n, </a:t>
                      </a:r>
                      <a:r>
                        <a:rPr lang="en-US" sz="1800" b="0" kern="1200" dirty="0" err="1">
                          <a:solidFill>
                            <a:schemeClr val="tx1"/>
                          </a:solidFill>
                          <a:latin typeface="Consolas"/>
                          <a:ea typeface="Consolas"/>
                          <a:cs typeface="Consolas"/>
                          <a:sym typeface="Consolas"/>
                        </a:rPr>
                        <a:t>sizeof</a:t>
                      </a:r>
                      <a:r>
                        <a:rPr lang="en-US" sz="1800" b="0" dirty="0">
                          <a:solidFill>
                            <a:schemeClr val="tx1"/>
                          </a:solidFill>
                          <a:latin typeface="Consolas"/>
                          <a:ea typeface="Consolas"/>
                          <a:cs typeface="Consolas"/>
                          <a:sym typeface="Consolas"/>
                        </a:rPr>
                        <a:t>(</a:t>
                      </a:r>
                      <a:r>
                        <a:rPr lang="en-US" sz="1800" b="0" kern="1200" dirty="0" err="1">
                          <a:solidFill>
                            <a:schemeClr val="tx1"/>
                          </a:solidFill>
                          <a:latin typeface="Consolas"/>
                          <a:ea typeface="Consolas"/>
                          <a:cs typeface="Consolas"/>
                          <a:sym typeface="Consolas"/>
                        </a:rPr>
                        <a:t>int</a:t>
                      </a:r>
                      <a:r>
                        <a:rPr lang="en-US" sz="1800" b="0" dirty="0" smtClean="0">
                          <a:solidFill>
                            <a:schemeClr val="tx1"/>
                          </a:solidFill>
                          <a:latin typeface="Consolas"/>
                          <a:ea typeface="Consolas"/>
                          <a:cs typeface="Consolas"/>
                          <a:sym typeface="Consolas"/>
                        </a:rPr>
                        <a:t>));</a:t>
                      </a:r>
                      <a:endParaRPr lang="en-US" dirty="0">
                        <a:solidFill>
                          <a:schemeClr val="tx1"/>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85606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 C program to allocate memory using </a:t>
            </a:r>
            <a:r>
              <a:rPr lang="en-US" dirty="0" err="1"/>
              <a:t>calloc</a:t>
            </a:r>
            <a:r>
              <a:rPr lang="en-US" dirty="0"/>
              <a:t>.</a:t>
            </a:r>
          </a:p>
        </p:txBody>
      </p:sp>
      <p:sp>
        <p:nvSpPr>
          <p:cNvPr id="4" name="Google Shape;176;p22"/>
          <p:cNvSpPr/>
          <p:nvPr/>
        </p:nvSpPr>
        <p:spPr>
          <a:xfrm>
            <a:off x="825718" y="1431506"/>
            <a:ext cx="10997087" cy="4273835"/>
          </a:xfrm>
          <a:prstGeom prst="rect">
            <a:avLst/>
          </a:prstGeom>
          <a:solidFill>
            <a:schemeClr val="bg1">
              <a:lumMod val="95000"/>
            </a:schemeClr>
          </a:solidFill>
          <a:ln>
            <a:noFill/>
          </a:ln>
        </p:spPr>
        <p:txBody>
          <a:bodyPr spcFirstLastPara="1" wrap="square" lIns="91425" tIns="45700" rIns="91425" bIns="45700" anchor="t" anchorCtr="0">
            <a:noAutofit/>
          </a:bodyPr>
          <a:lstStyle/>
          <a:p>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void main()</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n are integer variables</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fp</a:t>
            </a:r>
            <a:r>
              <a:rPr lang="en-US" dirty="0">
                <a:latin typeface="Courier New" panose="02070309020205020404" pitchFamily="49" charset="0"/>
                <a:cs typeface="Courier New" panose="02070309020205020404" pitchFamily="49" charset="0"/>
              </a:rPr>
              <a:t> is a pointer variable</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("Enter how many numbers: ");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scanf</a:t>
            </a:r>
            <a:r>
              <a:rPr lang="en-US" dirty="0">
                <a:latin typeface="Courier New" panose="02070309020205020404" pitchFamily="49" charset="0"/>
                <a:cs typeface="Courier New" panose="02070309020205020404" pitchFamily="49" charset="0"/>
              </a:rPr>
              <a:t>("%d", &amp;n);</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fp</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calloc</a:t>
            </a:r>
            <a:r>
              <a:rPr lang="en-US" dirty="0">
                <a:latin typeface="Courier New" panose="02070309020205020404" pitchFamily="49" charset="0"/>
                <a:cs typeface="Courier New" panose="02070309020205020404" pitchFamily="49" charset="0"/>
              </a:rPr>
              <a:t>(n, </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calloc</a:t>
            </a:r>
            <a:r>
              <a:rPr lang="en-US" dirty="0">
                <a:latin typeface="Courier New" panose="02070309020205020404" pitchFamily="49" charset="0"/>
                <a:cs typeface="Courier New" panose="02070309020205020404" pitchFamily="49" charset="0"/>
              </a:rPr>
              <a:t> returns a pointer to n blocks</a:t>
            </a:r>
          </a:p>
          <a:p>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//loop through until all the blocks are read</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scanf</a:t>
            </a:r>
            <a:r>
              <a:rPr lang="en-US" dirty="0">
                <a:latin typeface="Courier New" panose="02070309020205020404" pitchFamily="49" charset="0"/>
                <a:cs typeface="Courier New" panose="02070309020205020404" pitchFamily="49" charset="0"/>
              </a:rPr>
              <a:t>("%d",</a:t>
            </a:r>
            <a:r>
              <a:rPr lang="en-US" dirty="0" err="1">
                <a:latin typeface="Courier New" panose="02070309020205020404" pitchFamily="49" charset="0"/>
                <a:cs typeface="Courier New" panose="02070309020205020404" pitchFamily="49" charset="0"/>
              </a:rPr>
              <a:t>fp</a:t>
            </a:r>
            <a:r>
              <a:rPr lang="en-US" dirty="0">
                <a:latin typeface="Courier New" panose="02070309020205020404" pitchFamily="49" charset="0"/>
                <a:cs typeface="Courier New" panose="02070309020205020404" pitchFamily="49" charset="0"/>
              </a:rPr>
              <a:t>); //read and store into location where </a:t>
            </a:r>
            <a:r>
              <a:rPr lang="en-US" dirty="0" err="1">
                <a:latin typeface="Courier New" panose="02070309020205020404" pitchFamily="49" charset="0"/>
                <a:cs typeface="Courier New" panose="02070309020205020404" pitchFamily="49" charset="0"/>
              </a:rPr>
              <a:t>fp</a:t>
            </a:r>
            <a:r>
              <a:rPr lang="en-US" dirty="0">
                <a:latin typeface="Courier New" panose="02070309020205020404" pitchFamily="49" charset="0"/>
                <a:cs typeface="Courier New" panose="02070309020205020404" pitchFamily="49" charset="0"/>
              </a:rPr>
              <a:t> points</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fp</a:t>
            </a:r>
            <a:r>
              <a:rPr lang="en-US" dirty="0">
                <a:latin typeface="Courier New" panose="02070309020205020404" pitchFamily="49" charset="0"/>
                <a:cs typeface="Courier New" panose="02070309020205020404" pitchFamily="49" charset="0"/>
              </a:rPr>
              <a:t>++; //increment the pointer variable</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free(</a:t>
            </a:r>
            <a:r>
              <a:rPr lang="en-US" dirty="0" err="1">
                <a:latin typeface="Courier New" panose="02070309020205020404" pitchFamily="49" charset="0"/>
                <a:cs typeface="Courier New" panose="02070309020205020404" pitchFamily="49" charset="0"/>
              </a:rPr>
              <a:t>fp</a:t>
            </a:r>
            <a:r>
              <a:rPr lang="en-US" dirty="0">
                <a:latin typeface="Courier New" panose="02070309020205020404" pitchFamily="49" charset="0"/>
                <a:cs typeface="Courier New" panose="02070309020205020404" pitchFamily="49" charset="0"/>
              </a:rPr>
              <a:t>); //frees the space pointed to by </a:t>
            </a:r>
            <a:r>
              <a:rPr lang="en-US" dirty="0" err="1">
                <a:latin typeface="Courier New" panose="02070309020205020404" pitchFamily="49" charset="0"/>
                <a:cs typeface="Courier New" panose="02070309020205020404" pitchFamily="49" charset="0"/>
              </a:rPr>
              <a:t>fp</a:t>
            </a:r>
            <a:endParaRPr lang="en-US" dirty="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r>
            <a:br>
              <a:rPr lang="en-US" dirty="0">
                <a:latin typeface="Courier New" panose="02070309020205020404" pitchFamily="49" charset="0"/>
                <a:cs typeface="Courier New" panose="02070309020205020404" pitchFamily="49" charset="0"/>
              </a:rPr>
            </a:br>
            <a:endParaRPr lang="en-US" b="0" dirty="0">
              <a:effectLst/>
              <a:latin typeface="Courier New" panose="02070309020205020404" pitchFamily="49" charset="0"/>
              <a:cs typeface="Courier New" panose="02070309020205020404" pitchFamily="49" charset="0"/>
            </a:endParaRPr>
          </a:p>
        </p:txBody>
      </p:sp>
      <p:sp>
        <p:nvSpPr>
          <p:cNvPr id="5" name="Google Shape;177;p22"/>
          <p:cNvSpPr/>
          <p:nvPr/>
        </p:nvSpPr>
        <p:spPr>
          <a:xfrm>
            <a:off x="325726" y="1431506"/>
            <a:ext cx="499993" cy="4273835"/>
          </a:xfrm>
          <a:prstGeom prst="rect">
            <a:avLst/>
          </a:prstGeom>
          <a:solidFill>
            <a:schemeClr val="bg1">
              <a:lumMod val="85000"/>
            </a:schemeClr>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1</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2</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3</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4</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5</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smtClean="0">
                <a:solidFill>
                  <a:srgbClr val="575757"/>
                </a:solidFill>
                <a:latin typeface="Courier New" panose="02070309020205020404" pitchFamily="49" charset="0"/>
                <a:ea typeface="Consolas"/>
                <a:cs typeface="Courier New" panose="02070309020205020404" pitchFamily="49" charset="0"/>
                <a:sym typeface="Consolas"/>
              </a:rPr>
              <a:t>6</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7</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b="1" dirty="0">
                <a:solidFill>
                  <a:srgbClr val="575757"/>
                </a:solidFill>
                <a:latin typeface="Courier New" panose="02070309020205020404" pitchFamily="49" charset="0"/>
                <a:ea typeface="Consolas"/>
                <a:cs typeface="Courier New" panose="02070309020205020404" pitchFamily="49" charset="0"/>
                <a:sym typeface="Consolas"/>
              </a:rPr>
              <a:t>8</a:t>
            </a:r>
            <a:endParaRPr lang="en-US" sz="1800" b="1" dirty="0">
              <a:solidFill>
                <a:srgbClr val="575757"/>
              </a:solidFill>
              <a:latin typeface="Courier New" panose="02070309020205020404" pitchFamily="49" charset="0"/>
              <a:ea typeface="Consolas"/>
              <a:cs typeface="Courier New" panose="02070309020205020404" pitchFamily="49" charset="0"/>
              <a:sym typeface="Consolas"/>
            </a:endParaRPr>
          </a:p>
          <a:p>
            <a:pPr marL="0" marR="0" lvl="0" indent="0" algn="r" rtl="0">
              <a:spcBef>
                <a:spcPts val="0"/>
              </a:spcBef>
              <a:spcAft>
                <a:spcPts val="0"/>
              </a:spcAft>
              <a:buNone/>
            </a:pPr>
            <a:r>
              <a:rPr lang="en-US" b="1" dirty="0" smtClean="0">
                <a:solidFill>
                  <a:srgbClr val="575757"/>
                </a:solidFill>
                <a:latin typeface="Courier New" panose="02070309020205020404" pitchFamily="49" charset="0"/>
                <a:cs typeface="Courier New" panose="02070309020205020404" pitchFamily="49" charset="0"/>
                <a:sym typeface="Consolas"/>
              </a:rPr>
              <a:t>9</a:t>
            </a:r>
            <a:endParaRPr lang="en-US" b="1" dirty="0">
              <a:solidFill>
                <a:srgbClr val="575757"/>
              </a:solidFill>
              <a:latin typeface="Courier New" panose="02070309020205020404" pitchFamily="49" charset="0"/>
              <a:cs typeface="Courier New" panose="02070309020205020404" pitchFamily="49" charset="0"/>
              <a:sym typeface="Consolas"/>
            </a:endParaRP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10</a:t>
            </a: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11</a:t>
            </a: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12</a:t>
            </a:r>
          </a:p>
          <a:p>
            <a:pPr marL="0" marR="0" lvl="0" indent="0" algn="r" rtl="0">
              <a:spcBef>
                <a:spcPts val="0"/>
              </a:spcBef>
              <a:spcAft>
                <a:spcPts val="0"/>
              </a:spcAft>
              <a:buNone/>
            </a:pPr>
            <a:r>
              <a:rPr lang="en-US" b="1" dirty="0" smtClean="0">
                <a:solidFill>
                  <a:srgbClr val="575757"/>
                </a:solidFill>
                <a:latin typeface="Courier New" panose="02070309020205020404" pitchFamily="49" charset="0"/>
                <a:cs typeface="Courier New" panose="02070309020205020404" pitchFamily="49" charset="0"/>
                <a:sym typeface="Consolas"/>
              </a:rPr>
              <a:t>13</a:t>
            </a:r>
          </a:p>
          <a:p>
            <a:pPr marL="0" marR="0" lvl="0" indent="0" algn="r" rtl="0">
              <a:spcBef>
                <a:spcPts val="0"/>
              </a:spcBef>
              <a:spcAft>
                <a:spcPts val="0"/>
              </a:spcAft>
              <a:buNone/>
            </a:pPr>
            <a:r>
              <a:rPr lang="en-US" b="1" dirty="0" smtClean="0">
                <a:solidFill>
                  <a:srgbClr val="575757"/>
                </a:solidFill>
                <a:latin typeface="Courier New" panose="02070309020205020404" pitchFamily="49" charset="0"/>
                <a:cs typeface="Courier New" panose="02070309020205020404" pitchFamily="49" charset="0"/>
                <a:sym typeface="Consolas"/>
              </a:rPr>
              <a:t>14</a:t>
            </a:r>
          </a:p>
          <a:p>
            <a:pPr marL="0" marR="0" lvl="0" indent="0" algn="r" rtl="0">
              <a:spcBef>
                <a:spcPts val="0"/>
              </a:spcBef>
              <a:spcAft>
                <a:spcPts val="0"/>
              </a:spcAft>
              <a:buNone/>
            </a:pPr>
            <a:r>
              <a:rPr lang="en-US" b="1" dirty="0" smtClean="0">
                <a:solidFill>
                  <a:srgbClr val="575757"/>
                </a:solidFill>
                <a:latin typeface="Courier New" panose="02070309020205020404" pitchFamily="49" charset="0"/>
                <a:cs typeface="Courier New" panose="02070309020205020404" pitchFamily="49" charset="0"/>
                <a:sym typeface="Consolas"/>
              </a:rPr>
              <a:t>15</a:t>
            </a:r>
            <a:endParaRPr lang="en-US" b="1" dirty="0">
              <a:solidFill>
                <a:srgbClr val="575757"/>
              </a:solidFill>
              <a:latin typeface="Courier New" panose="02070309020205020404" pitchFamily="49" charset="0"/>
              <a:cs typeface="Courier New" panose="02070309020205020404" pitchFamily="49" charset="0"/>
              <a:sym typeface="Consolas"/>
            </a:endParaRPr>
          </a:p>
        </p:txBody>
      </p:sp>
      <p:sp>
        <p:nvSpPr>
          <p:cNvPr id="6" name="Google Shape;178;p22"/>
          <p:cNvSpPr/>
          <p:nvPr/>
        </p:nvSpPr>
        <p:spPr>
          <a:xfrm>
            <a:off x="325726" y="1102322"/>
            <a:ext cx="1090550"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chemeClr val="lt1"/>
                </a:solidFill>
                <a:ea typeface="Quattrocento Sans"/>
                <a:cs typeface="Quattrocento Sans"/>
                <a:sym typeface="Quattrocento Sans"/>
              </a:rPr>
              <a:t>Program</a:t>
            </a:r>
            <a:endParaRPr dirty="0"/>
          </a:p>
        </p:txBody>
      </p:sp>
    </p:spTree>
    <p:extLst>
      <p:ext uri="{BB962C8B-B14F-4D97-AF65-F5344CB8AC3E}">
        <p14:creationId xmlns:p14="http://schemas.microsoft.com/office/powerpoint/2010/main" val="3174773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realloc</a:t>
            </a:r>
            <a:r>
              <a:rPr lang="en-IN" dirty="0"/>
              <a:t>() function </a:t>
            </a:r>
            <a:endParaRPr lang="en-US" dirty="0"/>
          </a:p>
        </p:txBody>
      </p:sp>
      <p:sp>
        <p:nvSpPr>
          <p:cNvPr id="3" name="Content Placeholder 2"/>
          <p:cNvSpPr>
            <a:spLocks noGrp="1"/>
          </p:cNvSpPr>
          <p:nvPr>
            <p:ph idx="1"/>
          </p:nvPr>
        </p:nvSpPr>
        <p:spPr>
          <a:xfrm>
            <a:off x="131180" y="863445"/>
            <a:ext cx="11929641" cy="2175970"/>
          </a:xfrm>
        </p:spPr>
        <p:txBody>
          <a:bodyPr/>
          <a:lstStyle/>
          <a:p>
            <a:r>
              <a:rPr lang="en-IN" dirty="0" err="1">
                <a:solidFill>
                  <a:srgbClr val="C00000"/>
                </a:solidFill>
                <a:latin typeface="Consolas" panose="020B0609020204030204" pitchFamily="49" charset="0"/>
              </a:rPr>
              <a:t>realloc</a:t>
            </a:r>
            <a:r>
              <a:rPr lang="en-IN" dirty="0">
                <a:solidFill>
                  <a:srgbClr val="C00000"/>
                </a:solidFill>
                <a:latin typeface="Consolas" panose="020B0609020204030204" pitchFamily="49" charset="0"/>
              </a:rPr>
              <a:t>()</a:t>
            </a:r>
            <a:r>
              <a:rPr lang="en-IN" dirty="0">
                <a:solidFill>
                  <a:srgbClr val="C00000"/>
                </a:solidFill>
              </a:rPr>
              <a:t> </a:t>
            </a:r>
            <a:r>
              <a:rPr lang="en-IN" dirty="0"/>
              <a:t>changes the size of the object pointed to by pointer </a:t>
            </a:r>
            <a:r>
              <a:rPr lang="en-IN" dirty="0" err="1"/>
              <a:t>fp</a:t>
            </a:r>
            <a:r>
              <a:rPr lang="en-IN" dirty="0"/>
              <a:t> to specified size. </a:t>
            </a:r>
          </a:p>
          <a:p>
            <a:r>
              <a:rPr lang="en-IN" dirty="0"/>
              <a:t>The contents will be unchanged up to the minimum of the old and new sizes. </a:t>
            </a:r>
          </a:p>
          <a:p>
            <a:r>
              <a:rPr lang="en-IN" dirty="0"/>
              <a:t>If the new size is larger, the new space will be uninitialized. </a:t>
            </a:r>
          </a:p>
          <a:p>
            <a:r>
              <a:rPr lang="en-IN" dirty="0" err="1">
                <a:solidFill>
                  <a:srgbClr val="C00000"/>
                </a:solidFill>
                <a:latin typeface="Consolas" panose="020B0609020204030204" pitchFamily="49" charset="0"/>
              </a:rPr>
              <a:t>realloc</a:t>
            </a:r>
            <a:r>
              <a:rPr lang="en-IN" dirty="0">
                <a:solidFill>
                  <a:srgbClr val="C00000"/>
                </a:solidFill>
                <a:latin typeface="Consolas" panose="020B0609020204030204" pitchFamily="49" charset="0"/>
              </a:rPr>
              <a:t>()</a:t>
            </a:r>
            <a:r>
              <a:rPr lang="en-IN" dirty="0">
                <a:solidFill>
                  <a:srgbClr val="C00000"/>
                </a:solidFill>
              </a:rPr>
              <a:t> </a:t>
            </a:r>
            <a:r>
              <a:rPr lang="en-IN" dirty="0"/>
              <a:t>returns a pointer to the new space, or </a:t>
            </a:r>
            <a:r>
              <a:rPr lang="en-IN" dirty="0">
                <a:solidFill>
                  <a:srgbClr val="C00000"/>
                </a:solidFill>
                <a:latin typeface="Consolas" panose="020B0609020204030204" pitchFamily="49" charset="0"/>
                <a:cs typeface="Consolas" panose="020B0609020204030204" pitchFamily="49" charset="0"/>
              </a:rPr>
              <a:t>NULL</a:t>
            </a:r>
            <a:r>
              <a:rPr lang="en-IN" dirty="0">
                <a:solidFill>
                  <a:srgbClr val="C00000"/>
                </a:solidFill>
              </a:rPr>
              <a:t> </a:t>
            </a:r>
            <a:r>
              <a:rPr lang="en-IN" dirty="0"/>
              <a:t>if the request cannot be satisfied, in which case </a:t>
            </a:r>
            <a:r>
              <a:rPr lang="en-IN" dirty="0">
                <a:latin typeface="Consolas" panose="020B0609020204030204" pitchFamily="49" charset="0"/>
                <a:cs typeface="Consolas" panose="020B0609020204030204" pitchFamily="49" charset="0"/>
              </a:rPr>
              <a:t>*</a:t>
            </a:r>
            <a:r>
              <a:rPr lang="en-IN" dirty="0" err="1">
                <a:latin typeface="Consolas" panose="020B0609020204030204" pitchFamily="49" charset="0"/>
                <a:cs typeface="Consolas" panose="020B0609020204030204" pitchFamily="49" charset="0"/>
              </a:rPr>
              <a:t>fp</a:t>
            </a:r>
            <a:r>
              <a:rPr lang="en-IN" dirty="0"/>
              <a:t> is unchanged. </a:t>
            </a:r>
          </a:p>
          <a:p>
            <a:endParaRPr lang="en-US" dirty="0"/>
          </a:p>
        </p:txBody>
      </p:sp>
      <p:graphicFrame>
        <p:nvGraphicFramePr>
          <p:cNvPr id="4" name="Google Shape;170;p21">
            <a:extLst>
              <a:ext uri="{FF2B5EF4-FFF2-40B4-BE49-F238E27FC236}">
                <a16:creationId xmlns:a16="http://schemas.microsoft.com/office/drawing/2014/main" xmlns="" id="{448FB20E-CA29-A841-9ACC-5F28845BF9F2}"/>
              </a:ext>
            </a:extLst>
          </p:cNvPr>
          <p:cNvGraphicFramePr/>
          <p:nvPr>
            <p:extLst/>
          </p:nvPr>
        </p:nvGraphicFramePr>
        <p:xfrm>
          <a:off x="675937" y="3856387"/>
          <a:ext cx="10890925" cy="1554500"/>
        </p:xfrm>
        <a:graphic>
          <a:graphicData uri="http://schemas.openxmlformats.org/drawingml/2006/table">
            <a:tbl>
              <a:tblPr firstRow="1" bandRow="1">
                <a:tableStyleId>{3B4B98B0-60AC-42C2-AFA5-B58CD77FA1E5}</a:tableStyleId>
              </a:tblPr>
              <a:tblGrid>
                <a:gridCol w="3195325">
                  <a:extLst>
                    <a:ext uri="{9D8B030D-6E8A-4147-A177-3AD203B41FA5}">
                      <a16:colId xmlns:a16="http://schemas.microsoft.com/office/drawing/2014/main" xmlns="" val="20000"/>
                    </a:ext>
                  </a:extLst>
                </a:gridCol>
                <a:gridCol w="7695600">
                  <a:extLst>
                    <a:ext uri="{9D8B030D-6E8A-4147-A177-3AD203B41FA5}">
                      <a16:colId xmlns:a16="http://schemas.microsoft.com/office/drawing/2014/main" xmlns="" val="20001"/>
                    </a:ext>
                  </a:extLst>
                </a:gridCol>
              </a:tblGrid>
              <a:tr h="352700">
                <a:tc>
                  <a:txBody>
                    <a:bodyPr/>
                    <a:lstStyle/>
                    <a:p>
                      <a:pPr marL="0" marR="0" lvl="0" indent="0" algn="ctr" rtl="0">
                        <a:spcBef>
                          <a:spcPts val="0"/>
                        </a:spcBef>
                        <a:spcAft>
                          <a:spcPts val="0"/>
                        </a:spcAft>
                        <a:buNone/>
                      </a:pPr>
                      <a:r>
                        <a:rPr lang="en-US" sz="1800" u="none" strike="noStrike" cap="none" dirty="0">
                          <a:solidFill>
                            <a:srgbClr val="C00000"/>
                          </a:solidFill>
                        </a:rPr>
                        <a:t>Syntax</a:t>
                      </a:r>
                      <a:endParaRPr sz="1800" b="1" u="none" strike="noStrike" cap="none"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u="none" strike="noStrike" cap="none" dirty="0">
                          <a:solidFill>
                            <a:srgbClr val="C00000"/>
                          </a:solidFill>
                        </a:rPr>
                        <a:t>Description</a:t>
                      </a:r>
                      <a:endParaRPr sz="1800" b="1" u="none" strike="noStrike" cap="none"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352700">
                <a:tc>
                  <a:txBody>
                    <a:bodyPr/>
                    <a:lstStyle/>
                    <a:p>
                      <a:pPr marL="0" marR="0" lvl="0" indent="0" algn="l" rtl="0">
                        <a:spcBef>
                          <a:spcPts val="0"/>
                        </a:spcBef>
                        <a:spcAft>
                          <a:spcPts val="0"/>
                        </a:spcAft>
                        <a:buNone/>
                      </a:pPr>
                      <a:r>
                        <a:rPr lang="en-US" sz="1800" b="0" u="none" strike="noStrike" cap="none" dirty="0" err="1">
                          <a:solidFill>
                            <a:schemeClr val="tx1"/>
                          </a:solidFill>
                          <a:latin typeface="Consolas"/>
                          <a:ea typeface="Consolas"/>
                          <a:cs typeface="Consolas"/>
                          <a:sym typeface="Consolas"/>
                        </a:rPr>
                        <a:t>ptr_var</a:t>
                      </a:r>
                      <a:r>
                        <a:rPr lang="en-US" sz="1800" b="0" u="none" strike="noStrike" cap="none" dirty="0">
                          <a:solidFill>
                            <a:schemeClr val="tx1"/>
                          </a:solidFill>
                          <a:latin typeface="Consolas"/>
                          <a:ea typeface="Consolas"/>
                          <a:cs typeface="Consolas"/>
                          <a:sym typeface="Consolas"/>
                        </a:rPr>
                        <a:t> = (</a:t>
                      </a:r>
                      <a:r>
                        <a:rPr lang="en-US" sz="1800" b="0" u="none" strike="noStrike" cap="none" dirty="0" err="1">
                          <a:solidFill>
                            <a:schemeClr val="tx1"/>
                          </a:solidFill>
                          <a:latin typeface="Consolas"/>
                          <a:ea typeface="Consolas"/>
                          <a:cs typeface="Consolas"/>
                          <a:sym typeface="Consolas"/>
                        </a:rPr>
                        <a:t>cast_type</a:t>
                      </a:r>
                      <a:r>
                        <a:rPr lang="en-US" sz="1800" b="0" u="none" strike="noStrike" cap="none" dirty="0">
                          <a:solidFill>
                            <a:schemeClr val="tx1"/>
                          </a:solidFill>
                          <a:latin typeface="Consolas"/>
                          <a:ea typeface="Consolas"/>
                          <a:cs typeface="Consolas"/>
                          <a:sym typeface="Consolas"/>
                        </a:rPr>
                        <a:t> *) </a:t>
                      </a:r>
                      <a:r>
                        <a:rPr lang="en-US" sz="1800" b="0" u="none" strike="noStrike" cap="none" dirty="0" err="1">
                          <a:solidFill>
                            <a:schemeClr val="tx1"/>
                          </a:solidFill>
                          <a:latin typeface="Consolas"/>
                          <a:ea typeface="Consolas"/>
                          <a:cs typeface="Consolas"/>
                          <a:sym typeface="Consolas"/>
                        </a:rPr>
                        <a:t>realloc</a:t>
                      </a:r>
                      <a:r>
                        <a:rPr lang="en-US" sz="1800" b="0" u="none" strike="noStrike" cap="none" dirty="0">
                          <a:solidFill>
                            <a:schemeClr val="tx1"/>
                          </a:solidFill>
                          <a:latin typeface="Consolas"/>
                          <a:ea typeface="Consolas"/>
                          <a:cs typeface="Consolas"/>
                          <a:sym typeface="Consolas"/>
                        </a:rPr>
                        <a:t> (void </a:t>
                      </a:r>
                      <a:r>
                        <a:rPr lang="en-US" sz="1800" b="0" u="none" strike="noStrike" cap="none" dirty="0" smtClean="0">
                          <a:solidFill>
                            <a:schemeClr val="tx1"/>
                          </a:solidFill>
                          <a:latin typeface="Consolas"/>
                          <a:ea typeface="Consolas"/>
                          <a:cs typeface="Consolas"/>
                          <a:sym typeface="Consolas"/>
                        </a:rPr>
                        <a:t>*</a:t>
                      </a:r>
                      <a:r>
                        <a:rPr lang="en-US" sz="1800" b="0" u="none" strike="noStrike" cap="none" dirty="0" err="1" smtClean="0">
                          <a:solidFill>
                            <a:schemeClr val="tx1"/>
                          </a:solidFill>
                          <a:latin typeface="Consolas"/>
                          <a:ea typeface="Consolas"/>
                          <a:cs typeface="Consolas"/>
                          <a:sym typeface="Consolas"/>
                        </a:rPr>
                        <a:t>fp</a:t>
                      </a:r>
                      <a:r>
                        <a:rPr lang="en-US" sz="1800" b="0" u="none" strike="noStrike" cap="none" dirty="0">
                          <a:solidFill>
                            <a:schemeClr val="tx1"/>
                          </a:solidFill>
                          <a:latin typeface="Consolas"/>
                          <a:ea typeface="Consolas"/>
                          <a:cs typeface="Consolas"/>
                          <a:sym typeface="Consolas"/>
                        </a:rPr>
                        <a:t>, </a:t>
                      </a:r>
                    </a:p>
                    <a:p>
                      <a:pPr marL="0" marR="0" lvl="0" indent="0" algn="l" rtl="0">
                        <a:spcBef>
                          <a:spcPts val="0"/>
                        </a:spcBef>
                        <a:spcAft>
                          <a:spcPts val="0"/>
                        </a:spcAft>
                        <a:buNone/>
                      </a:pPr>
                      <a:r>
                        <a:rPr lang="en-US" sz="1800" b="0" u="none" strike="noStrike" cap="none" dirty="0" err="1">
                          <a:solidFill>
                            <a:schemeClr val="tx1"/>
                          </a:solidFill>
                          <a:latin typeface="Consolas"/>
                          <a:ea typeface="Consolas"/>
                          <a:cs typeface="Consolas"/>
                          <a:sym typeface="Consolas"/>
                        </a:rPr>
                        <a:t>size_t</a:t>
                      </a:r>
                      <a:r>
                        <a:rPr lang="en-US" sz="1800" b="0" u="none" strike="noStrike" cap="none" dirty="0">
                          <a:solidFill>
                            <a:schemeClr val="tx1"/>
                          </a:solidFill>
                          <a:latin typeface="Consolas"/>
                          <a:ea typeface="Consolas"/>
                          <a:cs typeface="Consolas"/>
                          <a:sym typeface="Consolas"/>
                        </a:rPr>
                        <a:t>);</a:t>
                      </a:r>
                      <a:endParaRPr sz="1800" b="0" dirty="0">
                        <a:solidFill>
                          <a:schemeClr val="tx1"/>
                        </a:solidFill>
                        <a:latin typeface="Consolas"/>
                        <a:ea typeface="Consolas"/>
                        <a:cs typeface="Consolas"/>
                        <a:sym typeface="Consolas"/>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dirty="0">
                          <a:solidFill>
                            <a:schemeClr val="tx1"/>
                          </a:solidFill>
                        </a:rPr>
                        <a:t>This statement returns a pointer to new space, or NULL if the request cannot be satisfied. </a:t>
                      </a:r>
                    </a:p>
                    <a:p>
                      <a:pPr marL="0" marR="0" lvl="0" indent="0" algn="l" rtl="0">
                        <a:spcBef>
                          <a:spcPts val="0"/>
                        </a:spcBef>
                        <a:spcAft>
                          <a:spcPts val="0"/>
                        </a:spcAft>
                        <a:buNone/>
                      </a:pPr>
                      <a:endParaRPr lang="en-US" sz="1800" b="1" dirty="0">
                        <a:solidFill>
                          <a:schemeClr val="tx1"/>
                        </a:solidFill>
                      </a:endParaRPr>
                    </a:p>
                    <a:p>
                      <a:r>
                        <a:rPr lang="en-US" sz="1800" b="1" dirty="0">
                          <a:solidFill>
                            <a:schemeClr val="tx1"/>
                          </a:solidFill>
                        </a:rPr>
                        <a:t>Example</a:t>
                      </a:r>
                      <a:r>
                        <a:rPr lang="en-US" sz="1800" dirty="0">
                          <a:solidFill>
                            <a:schemeClr val="tx1"/>
                          </a:solidFill>
                        </a:rPr>
                        <a:t>: </a:t>
                      </a:r>
                      <a:r>
                        <a:rPr lang="en-US" b="0" dirty="0" err="1" smtClean="0">
                          <a:solidFill>
                            <a:schemeClr val="tx1"/>
                          </a:solidFill>
                          <a:effectLst/>
                          <a:latin typeface="Consolas" panose="020B0609020204030204" pitchFamily="49" charset="0"/>
                        </a:rPr>
                        <a:t>fp</a:t>
                      </a:r>
                      <a:r>
                        <a:rPr lang="en-US" b="0" dirty="0" smtClean="0">
                          <a:solidFill>
                            <a:schemeClr val="tx1"/>
                          </a:solidFill>
                          <a:effectLst/>
                          <a:latin typeface="Consolas" panose="020B0609020204030204" pitchFamily="49" charset="0"/>
                        </a:rPr>
                        <a:t> = (</a:t>
                      </a:r>
                      <a:r>
                        <a:rPr lang="en-US" b="0" dirty="0" err="1" smtClean="0">
                          <a:solidFill>
                            <a:schemeClr val="tx1"/>
                          </a:solidFill>
                          <a:effectLst/>
                          <a:latin typeface="Consolas" panose="020B0609020204030204" pitchFamily="49" charset="0"/>
                        </a:rPr>
                        <a:t>int</a:t>
                      </a:r>
                      <a:r>
                        <a:rPr lang="en-US" b="0" dirty="0" smtClean="0">
                          <a:solidFill>
                            <a:schemeClr val="tx1"/>
                          </a:solidFill>
                          <a:effectLst/>
                          <a:latin typeface="Consolas" panose="020B0609020204030204" pitchFamily="49" charset="0"/>
                        </a:rPr>
                        <a:t> *)</a:t>
                      </a:r>
                      <a:r>
                        <a:rPr lang="en-US" b="0" dirty="0" err="1" smtClean="0">
                          <a:solidFill>
                            <a:schemeClr val="tx1"/>
                          </a:solidFill>
                          <a:effectLst/>
                          <a:latin typeface="Consolas" panose="020B0609020204030204" pitchFamily="49" charset="0"/>
                        </a:rPr>
                        <a:t>realloc</a:t>
                      </a:r>
                      <a:r>
                        <a:rPr lang="en-US" b="0" dirty="0" smtClean="0">
                          <a:solidFill>
                            <a:schemeClr val="tx1"/>
                          </a:solidFill>
                          <a:effectLst/>
                          <a:latin typeface="Consolas" panose="020B0609020204030204" pitchFamily="49" charset="0"/>
                        </a:rPr>
                        <a:t>(</a:t>
                      </a:r>
                      <a:r>
                        <a:rPr lang="en-US" b="0" dirty="0" err="1" smtClean="0">
                          <a:solidFill>
                            <a:schemeClr val="tx1"/>
                          </a:solidFill>
                          <a:effectLst/>
                          <a:latin typeface="Consolas" panose="020B0609020204030204" pitchFamily="49" charset="0"/>
                        </a:rPr>
                        <a:t>fp,sizeof</a:t>
                      </a:r>
                      <a:r>
                        <a:rPr lang="en-US" b="0" dirty="0" smtClean="0">
                          <a:solidFill>
                            <a:schemeClr val="tx1"/>
                          </a:solidFill>
                          <a:effectLst/>
                          <a:latin typeface="Consolas" panose="020B0609020204030204" pitchFamily="49" charset="0"/>
                        </a:rPr>
                        <a:t>(</a:t>
                      </a:r>
                      <a:r>
                        <a:rPr lang="en-US" b="0" dirty="0" err="1" smtClean="0">
                          <a:solidFill>
                            <a:schemeClr val="tx1"/>
                          </a:solidFill>
                          <a:effectLst/>
                          <a:latin typeface="Consolas" panose="020B0609020204030204" pitchFamily="49" charset="0"/>
                        </a:rPr>
                        <a:t>int</a:t>
                      </a:r>
                      <a:r>
                        <a:rPr lang="en-US" b="0" dirty="0" smtClean="0">
                          <a:solidFill>
                            <a:schemeClr val="tx1"/>
                          </a:solidFill>
                          <a:effectLst/>
                          <a:latin typeface="Consolas" panose="020B0609020204030204" pitchFamily="49" charset="0"/>
                        </a:rPr>
                        <a:t>)*20);</a:t>
                      </a:r>
                      <a:endParaRPr lang="en-US" b="0" dirty="0">
                        <a:solidFill>
                          <a:schemeClr val="tx1"/>
                        </a:solidFill>
                        <a:effectLst/>
                        <a:latin typeface="Consolas" panose="020B0609020204030204" pitchFamily="49" charset="0"/>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20313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 C program to allocate memory using </a:t>
            </a:r>
            <a:r>
              <a:rPr lang="en-US" dirty="0" err="1"/>
              <a:t>realloc</a:t>
            </a:r>
            <a:r>
              <a:rPr lang="en-US" dirty="0"/>
              <a:t>.</a:t>
            </a:r>
          </a:p>
        </p:txBody>
      </p:sp>
      <p:sp>
        <p:nvSpPr>
          <p:cNvPr id="4" name="Google Shape;176;p22"/>
          <p:cNvSpPr/>
          <p:nvPr/>
        </p:nvSpPr>
        <p:spPr>
          <a:xfrm>
            <a:off x="742163" y="1229021"/>
            <a:ext cx="10745793" cy="3098280"/>
          </a:xfrm>
          <a:prstGeom prst="rect">
            <a:avLst/>
          </a:prstGeom>
          <a:solidFill>
            <a:schemeClr val="bg1">
              <a:lumMod val="95000"/>
            </a:schemeClr>
          </a:solidFill>
          <a:ln>
            <a:noFill/>
          </a:ln>
        </p:spPr>
        <p:txBody>
          <a:bodyPr spcFirstLastPara="1" wrap="square" lIns="91425" tIns="45700" rIns="91425" bIns="45700" anchor="t" anchorCtr="0">
            <a:noAutofit/>
          </a:bodyPr>
          <a:lstStyle/>
          <a:p>
            <a:r>
              <a:rPr lang="en-US" dirty="0">
                <a:latin typeface="Courier New" panose="02070309020205020404" pitchFamily="49" charset="0"/>
                <a:cs typeface="Courier New" panose="02070309020205020404" pitchFamily="49" charset="0"/>
              </a:rPr>
              <a:t>#include &lt;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void main()</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fp</a:t>
            </a:r>
            <a:r>
              <a:rPr lang="en-US" dirty="0">
                <a:latin typeface="Courier New" panose="02070309020205020404" pitchFamily="49" charset="0"/>
                <a:cs typeface="Courier New" panose="02070309020205020404" pitchFamily="49" charset="0"/>
              </a:rPr>
              <a:t> is a file pointer</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fp</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malloc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malloc</a:t>
            </a:r>
            <a:r>
              <a:rPr lang="en-US" dirty="0">
                <a:latin typeface="Courier New" panose="02070309020205020404" pitchFamily="49" charset="0"/>
                <a:cs typeface="Courier New" panose="02070309020205020404" pitchFamily="49" charset="0"/>
              </a:rPr>
              <a:t> returns a pointer to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size storage</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fp</a:t>
            </a:r>
            <a:r>
              <a:rPr lang="en-US" dirty="0">
                <a:latin typeface="Courier New" panose="02070309020205020404" pitchFamily="49" charset="0"/>
                <a:cs typeface="Courier New" panose="02070309020205020404" pitchFamily="49" charset="0"/>
              </a:rPr>
              <a:t> = 25; //store 25 in the address pointed by </a:t>
            </a:r>
            <a:r>
              <a:rPr lang="en-US" dirty="0" err="1">
                <a:latin typeface="Courier New" panose="02070309020205020404" pitchFamily="49" charset="0"/>
                <a:cs typeface="Courier New" panose="02070309020205020404" pitchFamily="49" charset="0"/>
              </a:rPr>
              <a:t>fp</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fp</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realloc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fp</a:t>
            </a:r>
            <a:r>
              <a:rPr lang="en-US" dirty="0">
                <a:latin typeface="Courier New" panose="02070309020205020404" pitchFamily="49" charset="0"/>
                <a:cs typeface="Courier New" panose="02070309020205020404" pitchFamily="49" charset="0"/>
              </a:rPr>
              <a:t>, 2*</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//returns a pointer to new space</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("%d", *</a:t>
            </a:r>
            <a:r>
              <a:rPr lang="en-US" dirty="0" err="1">
                <a:latin typeface="Courier New" panose="02070309020205020404" pitchFamily="49" charset="0"/>
                <a:cs typeface="Courier New" panose="02070309020205020404" pitchFamily="49" charset="0"/>
              </a:rPr>
              <a:t>fp</a:t>
            </a:r>
            <a:r>
              <a:rPr lang="en-US" dirty="0">
                <a:latin typeface="Courier New" panose="02070309020205020404" pitchFamily="49" charset="0"/>
                <a:cs typeface="Courier New" panose="02070309020205020404" pitchFamily="49" charset="0"/>
              </a:rPr>
              <a:t>); //print the value of </a:t>
            </a:r>
            <a:r>
              <a:rPr lang="en-US" dirty="0" err="1">
                <a:latin typeface="Courier New" panose="02070309020205020404" pitchFamily="49" charset="0"/>
                <a:cs typeface="Courier New" panose="02070309020205020404" pitchFamily="49" charset="0"/>
              </a:rPr>
              <a:t>fp</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free(</a:t>
            </a:r>
            <a:r>
              <a:rPr lang="en-US" dirty="0" err="1">
                <a:latin typeface="Courier New" panose="02070309020205020404" pitchFamily="49" charset="0"/>
                <a:cs typeface="Courier New" panose="02070309020205020404" pitchFamily="49" charset="0"/>
              </a:rPr>
              <a:t>fp</a:t>
            </a:r>
            <a:r>
              <a:rPr lang="en-US" dirty="0">
                <a:latin typeface="Courier New" panose="02070309020205020404" pitchFamily="49" charset="0"/>
                <a:cs typeface="Courier New" panose="02070309020205020404" pitchFamily="49" charset="0"/>
              </a:rPr>
              <a:t>); //free up the space pointed to by </a:t>
            </a:r>
            <a:r>
              <a:rPr lang="en-US" dirty="0" err="1">
                <a:latin typeface="Courier New" panose="02070309020205020404" pitchFamily="49" charset="0"/>
                <a:cs typeface="Courier New" panose="02070309020205020404" pitchFamily="49" charset="0"/>
              </a:rPr>
              <a:t>fp</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endParaRPr lang="en-US" b="0" dirty="0">
              <a:effectLst/>
              <a:latin typeface="Courier New" panose="02070309020205020404" pitchFamily="49" charset="0"/>
              <a:cs typeface="Courier New" panose="02070309020205020404" pitchFamily="49" charset="0"/>
            </a:endParaRPr>
          </a:p>
        </p:txBody>
      </p:sp>
      <p:sp>
        <p:nvSpPr>
          <p:cNvPr id="5" name="Google Shape;177;p22"/>
          <p:cNvSpPr/>
          <p:nvPr/>
        </p:nvSpPr>
        <p:spPr>
          <a:xfrm>
            <a:off x="242171" y="1229021"/>
            <a:ext cx="499993" cy="3098280"/>
          </a:xfrm>
          <a:prstGeom prst="rect">
            <a:avLst/>
          </a:prstGeom>
          <a:solidFill>
            <a:schemeClr val="bg1">
              <a:lumMod val="85000"/>
            </a:schemeClr>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1</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2</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3</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4</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5</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6</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7</a:t>
            </a:r>
            <a:endParaRPr dirty="0"/>
          </a:p>
          <a:p>
            <a:pPr marL="0" marR="0" lvl="0" indent="0" algn="r" rtl="0">
              <a:spcBef>
                <a:spcPts val="0"/>
              </a:spcBef>
              <a:spcAft>
                <a:spcPts val="0"/>
              </a:spcAft>
              <a:buNone/>
            </a:pPr>
            <a:r>
              <a:rPr lang="en-US" sz="1800" b="1" dirty="0">
                <a:solidFill>
                  <a:srgbClr val="575757"/>
                </a:solidFill>
                <a:latin typeface="Consolas"/>
                <a:ea typeface="Consolas"/>
                <a:cs typeface="Consolas"/>
                <a:sym typeface="Consolas"/>
              </a:rPr>
              <a:t>8</a:t>
            </a:r>
            <a:endParaRPr dirty="0"/>
          </a:p>
          <a:p>
            <a:pPr marL="0" marR="0" lvl="0" indent="0" algn="r" rtl="0">
              <a:spcBef>
                <a:spcPts val="0"/>
              </a:spcBef>
              <a:spcAft>
                <a:spcPts val="0"/>
              </a:spcAft>
              <a:buNone/>
            </a:pPr>
            <a:r>
              <a:rPr lang="en-US" sz="1800" b="1" dirty="0" smtClean="0">
                <a:solidFill>
                  <a:srgbClr val="575757"/>
                </a:solidFill>
                <a:latin typeface="Consolas"/>
                <a:ea typeface="Consolas"/>
                <a:cs typeface="Consolas"/>
                <a:sym typeface="Consolas"/>
              </a:rPr>
              <a:t>9</a:t>
            </a:r>
          </a:p>
          <a:p>
            <a:pPr marL="0" marR="0" lvl="0" indent="0" algn="r" rtl="0">
              <a:spcBef>
                <a:spcPts val="0"/>
              </a:spcBef>
              <a:spcAft>
                <a:spcPts val="0"/>
              </a:spcAft>
              <a:buNone/>
            </a:pPr>
            <a:r>
              <a:rPr lang="en-US" b="1" dirty="0" smtClean="0">
                <a:solidFill>
                  <a:srgbClr val="575757"/>
                </a:solidFill>
                <a:latin typeface="Consolas"/>
                <a:cs typeface="Consolas"/>
                <a:sym typeface="Consolas"/>
              </a:rPr>
              <a:t>10</a:t>
            </a:r>
          </a:p>
          <a:p>
            <a:pPr marL="0" marR="0" lvl="0" indent="0" algn="r" rtl="0">
              <a:spcBef>
                <a:spcPts val="0"/>
              </a:spcBef>
              <a:spcAft>
                <a:spcPts val="0"/>
              </a:spcAft>
              <a:buNone/>
            </a:pPr>
            <a:r>
              <a:rPr lang="en-US" b="1" dirty="0" smtClean="0">
                <a:solidFill>
                  <a:srgbClr val="575757"/>
                </a:solidFill>
                <a:latin typeface="Consolas"/>
                <a:cs typeface="Consolas"/>
                <a:sym typeface="Consolas"/>
              </a:rPr>
              <a:t>11</a:t>
            </a:r>
            <a:endParaRPr dirty="0"/>
          </a:p>
        </p:txBody>
      </p:sp>
      <p:sp>
        <p:nvSpPr>
          <p:cNvPr id="6" name="Google Shape;178;p22"/>
          <p:cNvSpPr/>
          <p:nvPr/>
        </p:nvSpPr>
        <p:spPr>
          <a:xfrm>
            <a:off x="242171" y="899837"/>
            <a:ext cx="1090550"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rgbClr val="F9A825"/>
                </a:solidFill>
                <a:ea typeface="Quattrocento Sans"/>
                <a:cs typeface="Quattrocento Sans"/>
                <a:sym typeface="Quattrocento Sans"/>
              </a:rPr>
              <a:t>Program</a:t>
            </a:r>
            <a:endParaRPr dirty="0">
              <a:solidFill>
                <a:srgbClr val="F9A825"/>
              </a:solidFill>
            </a:endParaRPr>
          </a:p>
        </p:txBody>
      </p:sp>
      <p:sp>
        <p:nvSpPr>
          <p:cNvPr id="7" name="Google Shape;179;p22">
            <a:extLst>
              <a:ext uri="{FF2B5EF4-FFF2-40B4-BE49-F238E27FC236}">
                <a16:creationId xmlns:a16="http://schemas.microsoft.com/office/drawing/2014/main" xmlns="" id="{081F3549-8540-E44B-893A-8C8801AA6533}"/>
              </a:ext>
            </a:extLst>
          </p:cNvPr>
          <p:cNvSpPr/>
          <p:nvPr/>
        </p:nvSpPr>
        <p:spPr>
          <a:xfrm>
            <a:off x="242171" y="4845121"/>
            <a:ext cx="1305022"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rgbClr val="F9A825"/>
                </a:solidFill>
                <a:ea typeface="Quattrocento Sans"/>
                <a:cs typeface="Quattrocento Sans"/>
                <a:sym typeface="Quattrocento Sans"/>
              </a:rPr>
              <a:t>Output</a:t>
            </a:r>
            <a:endParaRPr sz="1600" dirty="0">
              <a:solidFill>
                <a:srgbClr val="F9A825"/>
              </a:solidFill>
              <a:ea typeface="Quattrocento Sans"/>
              <a:cs typeface="Quattrocento Sans"/>
              <a:sym typeface="Quattrocento Sans"/>
            </a:endParaRPr>
          </a:p>
        </p:txBody>
      </p:sp>
      <p:sp>
        <p:nvSpPr>
          <p:cNvPr id="8" name="Google Shape;180;p22">
            <a:extLst>
              <a:ext uri="{FF2B5EF4-FFF2-40B4-BE49-F238E27FC236}">
                <a16:creationId xmlns:a16="http://schemas.microsoft.com/office/drawing/2014/main" xmlns="" id="{4BF53837-BDCF-C24B-93AB-2D182CA21854}"/>
              </a:ext>
            </a:extLst>
          </p:cNvPr>
          <p:cNvSpPr txBox="1">
            <a:spLocks/>
          </p:cNvSpPr>
          <p:nvPr/>
        </p:nvSpPr>
        <p:spPr>
          <a:xfrm>
            <a:off x="247891" y="5174305"/>
            <a:ext cx="3388206" cy="347566"/>
          </a:xfrm>
          <a:prstGeom prst="rect">
            <a:avLst/>
          </a:prstGeom>
          <a:solidFill>
            <a:srgbClr val="363636"/>
          </a:solidFill>
          <a:ln>
            <a:noFill/>
          </a:ln>
        </p:spPr>
        <p:txBody>
          <a:bodyPr spcFirstLastPara="1" vert="horz" wrap="square" lIns="91425" tIns="45700" rIns="91425" bIns="45700" rtlCol="0" anchor="t" anchorCtr="0">
            <a:noAutofit/>
          </a:bodyPr>
          <a:lstStyle>
            <a:lvl1pPr marL="265113" indent="-265113" algn="l"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bg1"/>
                </a:solidFill>
                <a:latin typeface="+mn-lt"/>
                <a:ea typeface="+mn-ea"/>
                <a:cs typeface="+mn-cs"/>
              </a:defRPr>
            </a:lvl1pPr>
            <a:lvl2pPr marL="809625" indent="-352425" algn="l"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3" panose="05040102010807070707" pitchFamily="18" charset="2"/>
              <a:buNone/>
            </a:pPr>
            <a:r>
              <a:rPr lang="en-IN" sz="1800" dirty="0">
                <a:latin typeface="Courier New" panose="02070309020205020404" pitchFamily="49" charset="0"/>
                <a:cs typeface="Courier New" panose="02070309020205020404" pitchFamily="49" charset="0"/>
              </a:rPr>
              <a:t>25</a:t>
            </a:r>
          </a:p>
        </p:txBody>
      </p:sp>
    </p:spTree>
    <p:extLst>
      <p:ext uri="{BB962C8B-B14F-4D97-AF65-F5344CB8AC3E}">
        <p14:creationId xmlns:p14="http://schemas.microsoft.com/office/powerpoint/2010/main" val="74905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Defined </a:t>
            </a:r>
            <a:r>
              <a:rPr lang="en-US" dirty="0" err="1"/>
              <a:t>Datatype</a:t>
            </a:r>
            <a:endParaRPr lang="en-US" dirty="0"/>
          </a:p>
        </p:txBody>
      </p:sp>
      <p:sp>
        <p:nvSpPr>
          <p:cNvPr id="5" name="Content Placeholder 2">
            <a:extLst>
              <a:ext uri="{FF2B5EF4-FFF2-40B4-BE49-F238E27FC236}">
                <a16:creationId xmlns:a16="http://schemas.microsoft.com/office/drawing/2014/main" xmlns="" id="{F6649BE1-E979-3244-8144-07E5A977014A}"/>
              </a:ext>
            </a:extLst>
          </p:cNvPr>
          <p:cNvSpPr>
            <a:spLocks noGrp="1"/>
          </p:cNvSpPr>
          <p:nvPr>
            <p:ph idx="1"/>
          </p:nvPr>
        </p:nvSpPr>
        <p:spPr>
          <a:xfrm>
            <a:off x="262360" y="1098788"/>
            <a:ext cx="11667281" cy="5220000"/>
          </a:xfrm>
        </p:spPr>
        <p:txBody>
          <a:bodyPr/>
          <a:lstStyle/>
          <a:p>
            <a:pPr algn="just"/>
            <a:r>
              <a:rPr lang="en-US" dirty="0">
                <a:latin typeface="+mj-lt"/>
              </a:rPr>
              <a:t>We need combination of various datatypes to understand different entity/object. </a:t>
            </a:r>
          </a:p>
          <a:p>
            <a:pPr algn="just"/>
            <a:r>
              <a:rPr lang="en-US" b="1" dirty="0">
                <a:solidFill>
                  <a:srgbClr val="B71B1C"/>
                </a:solidFill>
                <a:latin typeface="+mj-lt"/>
              </a:rPr>
              <a:t>Example-1: </a:t>
            </a:r>
          </a:p>
          <a:p>
            <a:pPr lvl="1" algn="just"/>
            <a:r>
              <a:rPr lang="en-US" b="1" dirty="0">
                <a:solidFill>
                  <a:srgbClr val="92D050"/>
                </a:solidFill>
                <a:latin typeface="+mj-lt"/>
              </a:rPr>
              <a:t>Book</a:t>
            </a:r>
            <a:r>
              <a:rPr lang="en-US" b="1" dirty="0">
                <a:solidFill>
                  <a:srgbClr val="F92672"/>
                </a:solidFill>
                <a:latin typeface="+mj-lt"/>
              </a:rPr>
              <a:t> </a:t>
            </a:r>
            <a:r>
              <a:rPr lang="en-US" dirty="0">
                <a:latin typeface="+mj-lt"/>
              </a:rPr>
              <a:t>		</a:t>
            </a:r>
            <a:r>
              <a:rPr lang="en-US" b="1" dirty="0">
                <a:solidFill>
                  <a:srgbClr val="92D050"/>
                </a:solidFill>
                <a:latin typeface="+mj-lt"/>
              </a:rPr>
              <a:t>Title</a:t>
            </a:r>
            <a:r>
              <a:rPr lang="en-US" dirty="0">
                <a:latin typeface="+mj-lt"/>
              </a:rPr>
              <a:t>: Let Us C				</a:t>
            </a:r>
            <a:r>
              <a:rPr lang="en-US" b="1" dirty="0">
                <a:solidFill>
                  <a:srgbClr val="92D050"/>
                </a:solidFill>
                <a:latin typeface="+mj-lt"/>
              </a:rPr>
              <a:t>Datatype</a:t>
            </a:r>
            <a:r>
              <a:rPr lang="en-US" dirty="0">
                <a:latin typeface="+mj-lt"/>
              </a:rPr>
              <a:t>: </a:t>
            </a:r>
            <a:r>
              <a:rPr lang="en-US" dirty="0">
                <a:latin typeface="+mj-lt"/>
                <a:cs typeface="Consolas" panose="020B0609020204030204" pitchFamily="49" charset="0"/>
              </a:rPr>
              <a:t>char / string</a:t>
            </a:r>
          </a:p>
          <a:p>
            <a:pPr marL="0" indent="0" algn="just">
              <a:buNone/>
            </a:pPr>
            <a:r>
              <a:rPr lang="en-US" sz="2000" dirty="0">
                <a:latin typeface="+mj-lt"/>
              </a:rPr>
              <a:t>			</a:t>
            </a:r>
            <a:r>
              <a:rPr lang="en-US" sz="2000" b="1" dirty="0">
                <a:solidFill>
                  <a:srgbClr val="92D050"/>
                </a:solidFill>
                <a:latin typeface="+mj-lt"/>
              </a:rPr>
              <a:t>Author</a:t>
            </a:r>
            <a:r>
              <a:rPr lang="en-US" sz="2000" dirty="0">
                <a:latin typeface="+mj-lt"/>
              </a:rPr>
              <a:t>: </a:t>
            </a:r>
            <a:r>
              <a:rPr lang="en-US" sz="2000" dirty="0" err="1">
                <a:latin typeface="+mj-lt"/>
              </a:rPr>
              <a:t>Yashavant</a:t>
            </a:r>
            <a:r>
              <a:rPr lang="en-US" sz="2000" dirty="0">
                <a:latin typeface="+mj-lt"/>
              </a:rPr>
              <a:t> </a:t>
            </a:r>
            <a:r>
              <a:rPr lang="en-US" sz="2000" dirty="0" err="1">
                <a:latin typeface="+mj-lt"/>
              </a:rPr>
              <a:t>Kanetkar</a:t>
            </a:r>
            <a:r>
              <a:rPr lang="en-US" sz="2000" dirty="0">
                <a:latin typeface="+mj-lt"/>
              </a:rPr>
              <a:t>		</a:t>
            </a:r>
            <a:r>
              <a:rPr lang="en-US" sz="2000" b="1" dirty="0">
                <a:solidFill>
                  <a:srgbClr val="92D050"/>
                </a:solidFill>
                <a:latin typeface="+mj-lt"/>
              </a:rPr>
              <a:t>Datatype</a:t>
            </a:r>
            <a:r>
              <a:rPr lang="en-US" sz="2000" dirty="0">
                <a:latin typeface="+mj-lt"/>
              </a:rPr>
              <a:t>: </a:t>
            </a:r>
            <a:r>
              <a:rPr lang="en-US" sz="2000" dirty="0">
                <a:latin typeface="+mj-lt"/>
                <a:cs typeface="Consolas" panose="020B0609020204030204" pitchFamily="49" charset="0"/>
              </a:rPr>
              <a:t>char / string</a:t>
            </a:r>
          </a:p>
          <a:p>
            <a:pPr marL="0" indent="0" algn="just">
              <a:buNone/>
            </a:pPr>
            <a:r>
              <a:rPr lang="en-US" sz="2000" dirty="0">
                <a:latin typeface="+mj-lt"/>
              </a:rPr>
              <a:t>			</a:t>
            </a:r>
            <a:r>
              <a:rPr lang="en-US" sz="2000" b="1" dirty="0">
                <a:solidFill>
                  <a:srgbClr val="92D050"/>
                </a:solidFill>
                <a:latin typeface="+mj-lt"/>
              </a:rPr>
              <a:t>Page</a:t>
            </a:r>
            <a:r>
              <a:rPr lang="en-US" sz="2000" dirty="0">
                <a:latin typeface="+mj-lt"/>
              </a:rPr>
              <a:t>: 320				</a:t>
            </a:r>
            <a:r>
              <a:rPr lang="en-US" sz="2000" b="1" dirty="0">
                <a:solidFill>
                  <a:srgbClr val="92D050"/>
                </a:solidFill>
                <a:latin typeface="+mj-lt"/>
              </a:rPr>
              <a:t>Datatype</a:t>
            </a:r>
            <a:r>
              <a:rPr lang="en-US" sz="2000" dirty="0">
                <a:latin typeface="+mj-lt"/>
              </a:rPr>
              <a:t>: </a:t>
            </a:r>
            <a:r>
              <a:rPr lang="en-US" sz="2000" dirty="0" err="1">
                <a:latin typeface="+mj-lt"/>
                <a:cs typeface="Consolas" panose="020B0609020204030204" pitchFamily="49" charset="0"/>
              </a:rPr>
              <a:t>int</a:t>
            </a:r>
            <a:endParaRPr lang="en-US" sz="2000" dirty="0">
              <a:latin typeface="+mj-lt"/>
              <a:cs typeface="Consolas" panose="020B0609020204030204" pitchFamily="49" charset="0"/>
            </a:endParaRPr>
          </a:p>
          <a:p>
            <a:pPr marL="0" indent="0" algn="just">
              <a:buNone/>
            </a:pPr>
            <a:r>
              <a:rPr lang="en-US" sz="2000" dirty="0">
                <a:latin typeface="+mj-lt"/>
              </a:rPr>
              <a:t>			</a:t>
            </a:r>
            <a:r>
              <a:rPr lang="en-US" sz="2000" b="1" dirty="0">
                <a:solidFill>
                  <a:srgbClr val="92D050"/>
                </a:solidFill>
                <a:latin typeface="+mj-lt"/>
              </a:rPr>
              <a:t>Price</a:t>
            </a:r>
            <a:r>
              <a:rPr lang="en-US" sz="2000" dirty="0">
                <a:latin typeface="+mj-lt"/>
              </a:rPr>
              <a:t>: 255.00				</a:t>
            </a:r>
            <a:r>
              <a:rPr lang="en-US" sz="2000" b="1" dirty="0">
                <a:solidFill>
                  <a:srgbClr val="92D050"/>
                </a:solidFill>
                <a:latin typeface="+mj-lt"/>
              </a:rPr>
              <a:t>Datatype</a:t>
            </a:r>
            <a:r>
              <a:rPr lang="en-US" sz="2000" dirty="0">
                <a:latin typeface="+mj-lt"/>
              </a:rPr>
              <a:t>: </a:t>
            </a:r>
            <a:r>
              <a:rPr lang="en-US" sz="2000" dirty="0">
                <a:latin typeface="+mj-lt"/>
                <a:cs typeface="Consolas" panose="020B0609020204030204" pitchFamily="49" charset="0"/>
              </a:rPr>
              <a:t>float</a:t>
            </a:r>
          </a:p>
          <a:p>
            <a:pPr algn="just"/>
            <a:r>
              <a:rPr lang="en-US" b="1" dirty="0">
                <a:solidFill>
                  <a:srgbClr val="B71B1C"/>
                </a:solidFill>
                <a:latin typeface="+mj-lt"/>
              </a:rPr>
              <a:t>Example-2:</a:t>
            </a:r>
          </a:p>
          <a:p>
            <a:pPr lvl="1" algn="just"/>
            <a:r>
              <a:rPr lang="en-US" b="1" dirty="0">
                <a:solidFill>
                  <a:srgbClr val="92D050"/>
                </a:solidFill>
                <a:latin typeface="+mj-lt"/>
              </a:rPr>
              <a:t>Student</a:t>
            </a:r>
            <a:r>
              <a:rPr lang="en-US" b="1" dirty="0">
                <a:solidFill>
                  <a:srgbClr val="F92672"/>
                </a:solidFill>
                <a:latin typeface="+mj-lt"/>
              </a:rPr>
              <a:t>		</a:t>
            </a:r>
            <a:r>
              <a:rPr lang="en-US" b="1" dirty="0">
                <a:solidFill>
                  <a:srgbClr val="92D050"/>
                </a:solidFill>
                <a:latin typeface="+mj-lt"/>
              </a:rPr>
              <a:t>Name</a:t>
            </a:r>
            <a:r>
              <a:rPr lang="en-US" dirty="0">
                <a:latin typeface="+mj-lt"/>
              </a:rPr>
              <a:t>: ABC				</a:t>
            </a:r>
            <a:r>
              <a:rPr lang="en-US" b="1" dirty="0">
                <a:solidFill>
                  <a:srgbClr val="92D050"/>
                </a:solidFill>
                <a:latin typeface="+mj-lt"/>
              </a:rPr>
              <a:t>Datatype</a:t>
            </a:r>
            <a:r>
              <a:rPr lang="en-US" dirty="0">
                <a:latin typeface="+mj-lt"/>
              </a:rPr>
              <a:t>: </a:t>
            </a:r>
            <a:r>
              <a:rPr lang="en-US" dirty="0">
                <a:latin typeface="+mj-lt"/>
                <a:cs typeface="Consolas" panose="020B0609020204030204" pitchFamily="49" charset="0"/>
              </a:rPr>
              <a:t>char / string</a:t>
            </a:r>
          </a:p>
          <a:p>
            <a:pPr marL="0" indent="0" algn="just">
              <a:buNone/>
            </a:pPr>
            <a:r>
              <a:rPr lang="en-US" sz="2000" dirty="0">
                <a:latin typeface="+mj-lt"/>
              </a:rPr>
              <a:t>			</a:t>
            </a:r>
            <a:r>
              <a:rPr lang="en-US" sz="2000" b="1" dirty="0" err="1">
                <a:solidFill>
                  <a:srgbClr val="92D050"/>
                </a:solidFill>
                <a:latin typeface="+mj-lt"/>
              </a:rPr>
              <a:t>Roll_No</a:t>
            </a:r>
            <a:r>
              <a:rPr lang="en-US" sz="2000" dirty="0">
                <a:latin typeface="+mj-lt"/>
              </a:rPr>
              <a:t>: 180540107001			</a:t>
            </a:r>
            <a:r>
              <a:rPr lang="en-US" sz="2000" b="1" dirty="0">
                <a:solidFill>
                  <a:srgbClr val="92D050"/>
                </a:solidFill>
                <a:latin typeface="+mj-lt"/>
              </a:rPr>
              <a:t>Datatype</a:t>
            </a:r>
            <a:r>
              <a:rPr lang="en-US" sz="2000" dirty="0">
                <a:latin typeface="+mj-lt"/>
              </a:rPr>
              <a:t>: </a:t>
            </a:r>
            <a:r>
              <a:rPr lang="en-US" sz="2000" dirty="0" err="1">
                <a:latin typeface="+mj-lt"/>
                <a:cs typeface="Consolas" panose="020B0609020204030204" pitchFamily="49" charset="0"/>
              </a:rPr>
              <a:t>int</a:t>
            </a:r>
            <a:endParaRPr lang="en-US" sz="2000" dirty="0">
              <a:latin typeface="+mj-lt"/>
              <a:cs typeface="Consolas" panose="020B0609020204030204" pitchFamily="49" charset="0"/>
            </a:endParaRPr>
          </a:p>
          <a:p>
            <a:pPr marL="0" indent="0" algn="just">
              <a:buNone/>
            </a:pPr>
            <a:r>
              <a:rPr lang="en-US" sz="2000" dirty="0">
                <a:latin typeface="+mj-lt"/>
              </a:rPr>
              <a:t>			</a:t>
            </a:r>
            <a:r>
              <a:rPr lang="en-US" sz="2000" b="1" dirty="0">
                <a:solidFill>
                  <a:srgbClr val="92D050"/>
                </a:solidFill>
                <a:latin typeface="+mj-lt"/>
              </a:rPr>
              <a:t>CPI</a:t>
            </a:r>
            <a:r>
              <a:rPr lang="en-US" sz="2000" dirty="0">
                <a:latin typeface="+mj-lt"/>
              </a:rPr>
              <a:t>: 7.46				</a:t>
            </a:r>
            <a:r>
              <a:rPr lang="en-US" sz="2000" b="1" dirty="0">
                <a:solidFill>
                  <a:srgbClr val="92D050"/>
                </a:solidFill>
                <a:latin typeface="+mj-lt"/>
              </a:rPr>
              <a:t>Datatype</a:t>
            </a:r>
            <a:r>
              <a:rPr lang="en-US" sz="2000" dirty="0">
                <a:latin typeface="+mj-lt"/>
              </a:rPr>
              <a:t>: </a:t>
            </a:r>
            <a:r>
              <a:rPr lang="en-US" sz="2000" dirty="0">
                <a:latin typeface="+mj-lt"/>
                <a:cs typeface="Consolas" panose="020B0609020204030204" pitchFamily="49" charset="0"/>
              </a:rPr>
              <a:t>float</a:t>
            </a:r>
          </a:p>
          <a:p>
            <a:pPr marL="0" indent="0" algn="just">
              <a:buNone/>
            </a:pPr>
            <a:r>
              <a:rPr lang="en-US" sz="2000" dirty="0">
                <a:latin typeface="+mj-lt"/>
              </a:rPr>
              <a:t>			</a:t>
            </a:r>
            <a:r>
              <a:rPr lang="en-US" sz="2000" b="1" dirty="0">
                <a:solidFill>
                  <a:srgbClr val="92D050"/>
                </a:solidFill>
                <a:latin typeface="+mj-lt"/>
              </a:rPr>
              <a:t>Backlog</a:t>
            </a:r>
            <a:r>
              <a:rPr lang="en-US" sz="2000" dirty="0">
                <a:latin typeface="+mj-lt"/>
              </a:rPr>
              <a:t>: 01				</a:t>
            </a:r>
            <a:r>
              <a:rPr lang="en-US" sz="2000" b="1" dirty="0">
                <a:solidFill>
                  <a:srgbClr val="92D050"/>
                </a:solidFill>
                <a:latin typeface="+mj-lt"/>
              </a:rPr>
              <a:t>Datatype</a:t>
            </a:r>
            <a:r>
              <a:rPr lang="en-US" sz="2000" dirty="0">
                <a:latin typeface="+mj-lt"/>
              </a:rPr>
              <a:t>: </a:t>
            </a:r>
            <a:r>
              <a:rPr lang="en-US" sz="2000" dirty="0" err="1">
                <a:latin typeface="+mj-lt"/>
                <a:cs typeface="Consolas" panose="020B0609020204030204" pitchFamily="49" charset="0"/>
              </a:rPr>
              <a:t>int</a:t>
            </a:r>
            <a:endParaRPr lang="en-US" sz="2000" dirty="0">
              <a:latin typeface="+mj-lt"/>
              <a:cs typeface="Consolas" panose="020B0609020204030204" pitchFamily="49" charset="0"/>
            </a:endParaRPr>
          </a:p>
          <a:p>
            <a:pPr lvl="1" algn="just"/>
            <a:endParaRPr lang="en-US" b="1" dirty="0">
              <a:solidFill>
                <a:srgbClr val="F92672"/>
              </a:solidFill>
              <a:latin typeface="+mj-lt"/>
            </a:endParaRPr>
          </a:p>
          <a:p>
            <a:pPr marL="0" indent="0" algn="just">
              <a:buNone/>
            </a:pPr>
            <a:endParaRPr lang="en-US" dirty="0">
              <a:latin typeface="+mj-lt"/>
            </a:endParaRPr>
          </a:p>
        </p:txBody>
      </p:sp>
      <p:pic>
        <p:nvPicPr>
          <p:cNvPr id="6" name="Picture 5">
            <a:extLst>
              <a:ext uri="{FF2B5EF4-FFF2-40B4-BE49-F238E27FC236}">
                <a16:creationId xmlns:a16="http://schemas.microsoft.com/office/drawing/2014/main" xmlns="" id="{785322E9-C46C-7642-9C92-E3F064FAE9ED}"/>
              </a:ext>
            </a:extLst>
          </p:cNvPr>
          <p:cNvPicPr>
            <a:picLocks noChangeAspect="1"/>
          </p:cNvPicPr>
          <p:nvPr/>
        </p:nvPicPr>
        <p:blipFill>
          <a:blip r:embed="rId2"/>
          <a:stretch>
            <a:fillRect/>
          </a:stretch>
        </p:blipFill>
        <p:spPr>
          <a:xfrm>
            <a:off x="1010652" y="2297210"/>
            <a:ext cx="770022" cy="1077165"/>
          </a:xfrm>
          <a:prstGeom prst="rect">
            <a:avLst/>
          </a:prstGeom>
        </p:spPr>
      </p:pic>
      <p:pic>
        <p:nvPicPr>
          <p:cNvPr id="7" name="Picture 6">
            <a:extLst>
              <a:ext uri="{FF2B5EF4-FFF2-40B4-BE49-F238E27FC236}">
                <a16:creationId xmlns:a16="http://schemas.microsoft.com/office/drawing/2014/main" xmlns="" id="{2742AD4E-A760-954A-A32F-0813CCCAC361}"/>
              </a:ext>
            </a:extLst>
          </p:cNvPr>
          <p:cNvPicPr>
            <a:picLocks noChangeAspect="1"/>
          </p:cNvPicPr>
          <p:nvPr/>
        </p:nvPicPr>
        <p:blipFill>
          <a:blip r:embed="rId3"/>
          <a:stretch>
            <a:fillRect/>
          </a:stretch>
        </p:blipFill>
        <p:spPr>
          <a:xfrm>
            <a:off x="1010652" y="4308102"/>
            <a:ext cx="830179" cy="1336911"/>
          </a:xfrm>
          <a:prstGeom prst="rect">
            <a:avLst/>
          </a:prstGeom>
        </p:spPr>
      </p:pic>
    </p:spTree>
    <p:extLst>
      <p:ext uri="{BB962C8B-B14F-4D97-AF65-F5344CB8AC3E}">
        <p14:creationId xmlns:p14="http://schemas.microsoft.com/office/powerpoint/2010/main" val="143671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free() function </a:t>
            </a:r>
            <a:endParaRPr lang="en-US" dirty="0"/>
          </a:p>
        </p:txBody>
      </p:sp>
      <p:sp>
        <p:nvSpPr>
          <p:cNvPr id="3" name="Content Placeholder 2"/>
          <p:cNvSpPr>
            <a:spLocks noGrp="1"/>
          </p:cNvSpPr>
          <p:nvPr>
            <p:ph idx="1"/>
          </p:nvPr>
        </p:nvSpPr>
        <p:spPr>
          <a:xfrm>
            <a:off x="131180" y="863444"/>
            <a:ext cx="11929641" cy="1506269"/>
          </a:xfrm>
        </p:spPr>
        <p:txBody>
          <a:bodyPr/>
          <a:lstStyle/>
          <a:p>
            <a:r>
              <a:rPr lang="en-IN" dirty="0">
                <a:solidFill>
                  <a:srgbClr val="C00000"/>
                </a:solidFill>
                <a:latin typeface="Consolas" panose="020B0609020204030204" pitchFamily="49" charset="0"/>
              </a:rPr>
              <a:t>free</a:t>
            </a:r>
            <a:r>
              <a:rPr lang="en-IN" dirty="0"/>
              <a:t> </a:t>
            </a:r>
            <a:r>
              <a:rPr lang="en-IN" dirty="0" err="1"/>
              <a:t>deallocates</a:t>
            </a:r>
            <a:r>
              <a:rPr lang="en-IN" dirty="0"/>
              <a:t> the space pointed to by fp.</a:t>
            </a:r>
          </a:p>
          <a:p>
            <a:r>
              <a:rPr lang="en-IN" dirty="0"/>
              <a:t>It does nothing if </a:t>
            </a:r>
            <a:r>
              <a:rPr lang="en-IN" dirty="0" err="1"/>
              <a:t>fp</a:t>
            </a:r>
            <a:r>
              <a:rPr lang="en-IN" dirty="0"/>
              <a:t> is </a:t>
            </a:r>
            <a:r>
              <a:rPr lang="en-US" dirty="0">
                <a:solidFill>
                  <a:srgbClr val="C00000"/>
                </a:solidFill>
                <a:latin typeface="Consolas" panose="020B0609020204030204" pitchFamily="49" charset="0"/>
              </a:rPr>
              <a:t>NULL</a:t>
            </a:r>
            <a:r>
              <a:rPr lang="en-IN" dirty="0"/>
              <a:t>.</a:t>
            </a:r>
          </a:p>
          <a:p>
            <a:r>
              <a:rPr lang="en-IN" dirty="0" err="1"/>
              <a:t>fp</a:t>
            </a:r>
            <a:r>
              <a:rPr lang="en-IN" dirty="0"/>
              <a:t> must be a pointer to space previously allocated by </a:t>
            </a:r>
            <a:r>
              <a:rPr lang="en-IN" dirty="0" err="1">
                <a:solidFill>
                  <a:srgbClr val="C00000"/>
                </a:solidFill>
                <a:latin typeface="Consolas" panose="020B0609020204030204" pitchFamily="49" charset="0"/>
              </a:rPr>
              <a:t>calloc</a:t>
            </a:r>
            <a:r>
              <a:rPr lang="en-IN" dirty="0"/>
              <a:t>, </a:t>
            </a:r>
            <a:r>
              <a:rPr lang="en-US" dirty="0" err="1">
                <a:solidFill>
                  <a:srgbClr val="C00000"/>
                </a:solidFill>
                <a:latin typeface="Consolas" panose="020B0609020204030204" pitchFamily="49" charset="0"/>
              </a:rPr>
              <a:t>malloc</a:t>
            </a:r>
            <a:r>
              <a:rPr lang="en-US" dirty="0">
                <a:solidFill>
                  <a:srgbClr val="D4D4D4"/>
                </a:solidFill>
                <a:latin typeface="Consolas" panose="020B0609020204030204" pitchFamily="49" charset="0"/>
              </a:rPr>
              <a:t> </a:t>
            </a:r>
            <a:r>
              <a:rPr lang="en-IN" dirty="0"/>
              <a:t>or </a:t>
            </a:r>
            <a:r>
              <a:rPr lang="en-IN" dirty="0" err="1">
                <a:solidFill>
                  <a:srgbClr val="C00000"/>
                </a:solidFill>
                <a:latin typeface="Consolas" panose="020B0609020204030204" pitchFamily="49" charset="0"/>
              </a:rPr>
              <a:t>realloc</a:t>
            </a:r>
            <a:r>
              <a:rPr lang="en-IN" dirty="0"/>
              <a:t>. </a:t>
            </a:r>
          </a:p>
        </p:txBody>
      </p:sp>
      <p:graphicFrame>
        <p:nvGraphicFramePr>
          <p:cNvPr id="4" name="Google Shape;170;p21">
            <a:extLst>
              <a:ext uri="{FF2B5EF4-FFF2-40B4-BE49-F238E27FC236}">
                <a16:creationId xmlns:a16="http://schemas.microsoft.com/office/drawing/2014/main" xmlns="" id="{448FB20E-CA29-A841-9ACC-5F28845BF9F2}"/>
              </a:ext>
            </a:extLst>
          </p:cNvPr>
          <p:cNvGraphicFramePr/>
          <p:nvPr>
            <p:extLst/>
          </p:nvPr>
        </p:nvGraphicFramePr>
        <p:xfrm>
          <a:off x="328565" y="2628640"/>
          <a:ext cx="10890925" cy="1280180"/>
        </p:xfrm>
        <a:graphic>
          <a:graphicData uri="http://schemas.openxmlformats.org/drawingml/2006/table">
            <a:tbl>
              <a:tblPr firstRow="1" bandRow="1">
                <a:tableStyleId>{3B4B98B0-60AC-42C2-AFA5-B58CD77FA1E5}</a:tableStyleId>
              </a:tblPr>
              <a:tblGrid>
                <a:gridCol w="3195325">
                  <a:extLst>
                    <a:ext uri="{9D8B030D-6E8A-4147-A177-3AD203B41FA5}">
                      <a16:colId xmlns:a16="http://schemas.microsoft.com/office/drawing/2014/main" xmlns="" val="20000"/>
                    </a:ext>
                  </a:extLst>
                </a:gridCol>
                <a:gridCol w="7695600">
                  <a:extLst>
                    <a:ext uri="{9D8B030D-6E8A-4147-A177-3AD203B41FA5}">
                      <a16:colId xmlns:a16="http://schemas.microsoft.com/office/drawing/2014/main" xmlns="" val="20001"/>
                    </a:ext>
                  </a:extLst>
                </a:gridCol>
              </a:tblGrid>
              <a:tr h="352700">
                <a:tc>
                  <a:txBody>
                    <a:bodyPr/>
                    <a:lstStyle/>
                    <a:p>
                      <a:pPr marL="0" marR="0" lvl="0" indent="0" algn="ctr" rtl="0">
                        <a:spcBef>
                          <a:spcPts val="0"/>
                        </a:spcBef>
                        <a:spcAft>
                          <a:spcPts val="0"/>
                        </a:spcAft>
                        <a:buNone/>
                      </a:pPr>
                      <a:r>
                        <a:rPr lang="en-US" sz="1800" u="none" strike="noStrike" cap="none" dirty="0">
                          <a:solidFill>
                            <a:srgbClr val="C00000"/>
                          </a:solidFill>
                        </a:rPr>
                        <a:t>Syntax</a:t>
                      </a:r>
                      <a:endParaRPr sz="1800" b="1" u="none" strike="noStrike" cap="none"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ctr" rtl="0">
                        <a:spcBef>
                          <a:spcPts val="0"/>
                        </a:spcBef>
                        <a:spcAft>
                          <a:spcPts val="0"/>
                        </a:spcAft>
                        <a:buNone/>
                      </a:pPr>
                      <a:r>
                        <a:rPr lang="en-US" sz="1800" u="none" strike="noStrike" cap="none" dirty="0">
                          <a:solidFill>
                            <a:srgbClr val="C00000"/>
                          </a:solidFill>
                        </a:rPr>
                        <a:t>Description</a:t>
                      </a:r>
                      <a:endParaRPr sz="1800" b="1" u="none" strike="noStrike" cap="none" dirty="0">
                        <a:solidFill>
                          <a:srgbClr val="C00000"/>
                        </a:solidFill>
                      </a:endParaRP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352700">
                <a:tc>
                  <a:txBody>
                    <a:bodyPr/>
                    <a:lstStyle/>
                    <a:p>
                      <a:r>
                        <a:rPr lang="en-US" b="0" dirty="0" smtClean="0">
                          <a:solidFill>
                            <a:schemeClr val="tx1"/>
                          </a:solidFill>
                          <a:effectLst/>
                          <a:latin typeface="Consolas" panose="020B0609020204030204" pitchFamily="49" charset="0"/>
                        </a:rPr>
                        <a:t>void free(void *);</a:t>
                      </a:r>
                      <a:endParaRPr lang="en-US" b="0" dirty="0">
                        <a:solidFill>
                          <a:schemeClr val="tx1"/>
                        </a:solidFill>
                        <a:effectLst/>
                        <a:latin typeface="Consolas" panose="020B0609020204030204" pitchFamily="49" charset="0"/>
                      </a:endParaRPr>
                    </a:p>
                  </a:txBody>
                  <a:tcPr marL="91450" marR="91450" marT="45725" marB="457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rtl="0">
                        <a:spcBef>
                          <a:spcPts val="0"/>
                        </a:spcBef>
                        <a:spcAft>
                          <a:spcPts val="0"/>
                        </a:spcAft>
                        <a:buNone/>
                      </a:pPr>
                      <a:r>
                        <a:rPr lang="en-US" sz="1800" dirty="0">
                          <a:solidFill>
                            <a:schemeClr val="tx1"/>
                          </a:solidFill>
                        </a:rPr>
                        <a:t>This statement free up the memory not needed anymore. </a:t>
                      </a:r>
                    </a:p>
                    <a:p>
                      <a:pPr marL="0" marR="0" lvl="0" indent="0" algn="l" rtl="0">
                        <a:spcBef>
                          <a:spcPts val="0"/>
                        </a:spcBef>
                        <a:spcAft>
                          <a:spcPts val="0"/>
                        </a:spcAft>
                        <a:buNone/>
                      </a:pPr>
                      <a:endParaRPr lang="en-US" sz="1800" b="1" dirty="0">
                        <a:solidFill>
                          <a:schemeClr val="tx1"/>
                        </a:solidFill>
                      </a:endParaRPr>
                    </a:p>
                    <a:p>
                      <a:r>
                        <a:rPr lang="en-US" sz="1800" b="1" dirty="0">
                          <a:solidFill>
                            <a:schemeClr val="tx1"/>
                          </a:solidFill>
                        </a:rPr>
                        <a:t>Example</a:t>
                      </a:r>
                      <a:r>
                        <a:rPr lang="en-US" sz="1800" dirty="0">
                          <a:solidFill>
                            <a:schemeClr val="tx1"/>
                          </a:solidFill>
                        </a:rPr>
                        <a:t>: </a:t>
                      </a:r>
                      <a:r>
                        <a:rPr lang="en-US" b="0" dirty="0" smtClean="0">
                          <a:solidFill>
                            <a:schemeClr val="tx1"/>
                          </a:solidFill>
                          <a:effectLst/>
                          <a:latin typeface="Consolas" panose="020B0609020204030204" pitchFamily="49" charset="0"/>
                        </a:rPr>
                        <a:t>free(</a:t>
                      </a:r>
                      <a:r>
                        <a:rPr lang="en-US" b="0" dirty="0" err="1" smtClean="0">
                          <a:solidFill>
                            <a:schemeClr val="tx1"/>
                          </a:solidFill>
                          <a:effectLst/>
                          <a:latin typeface="Consolas" panose="020B0609020204030204" pitchFamily="49" charset="0"/>
                        </a:rPr>
                        <a:t>fp</a:t>
                      </a:r>
                      <a:r>
                        <a:rPr lang="en-US" b="0" dirty="0" smtClean="0">
                          <a:solidFill>
                            <a:schemeClr val="tx1"/>
                          </a:solidFill>
                          <a:effectLst/>
                          <a:latin typeface="Consolas" panose="020B0609020204030204" pitchFamily="49" charset="0"/>
                        </a:rPr>
                        <a:t>);</a:t>
                      </a:r>
                    </a:p>
                  </a:txBody>
                  <a:tcPr marL="91450" marR="91450" marT="45725" marB="457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94594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a C program to sort numbers using </a:t>
            </a:r>
            <a:r>
              <a:rPr lang="en-US" dirty="0" err="1"/>
              <a:t>malloc</a:t>
            </a:r>
            <a:endParaRPr lang="en-US" dirty="0"/>
          </a:p>
        </p:txBody>
      </p:sp>
      <p:sp>
        <p:nvSpPr>
          <p:cNvPr id="4" name="Google Shape;176;p22"/>
          <p:cNvSpPr/>
          <p:nvPr/>
        </p:nvSpPr>
        <p:spPr>
          <a:xfrm>
            <a:off x="752379" y="1379196"/>
            <a:ext cx="5590676" cy="4468449"/>
          </a:xfrm>
          <a:prstGeom prst="rect">
            <a:avLst/>
          </a:prstGeom>
          <a:solidFill>
            <a:schemeClr val="bg1">
              <a:lumMod val="95000"/>
            </a:schemeClr>
          </a:solidFill>
          <a:ln>
            <a:noFill/>
          </a:ln>
        </p:spPr>
        <p:txBody>
          <a:bodyPr spcFirstLastPara="1" wrap="square" lIns="91425" tIns="45700" rIns="91425" bIns="45700" anchor="t" anchorCtr="0">
            <a:noAutofit/>
          </a:bodyPr>
          <a:lstStyle/>
          <a:p>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stdlib.h</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void main()</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i,j,t,n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*p;</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("Enter value of n: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scanf</a:t>
            </a:r>
            <a:r>
              <a:rPr lang="en-US" dirty="0">
                <a:latin typeface="Courier New" panose="02070309020205020404" pitchFamily="49" charset="0"/>
                <a:cs typeface="Courier New" panose="02070309020205020404" pitchFamily="49" charset="0"/>
              </a:rPr>
              <a:t>("%d", &amp;n);</a:t>
            </a:r>
          </a:p>
          <a:p>
            <a:r>
              <a:rPr lang="en-US" dirty="0">
                <a:latin typeface="Courier New" panose="02070309020205020404" pitchFamily="49" charset="0"/>
                <a:cs typeface="Courier New" panose="02070309020205020404" pitchFamily="49" charset="0"/>
              </a:rPr>
              <a:t>    p=(</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malloc</a:t>
            </a:r>
            <a:r>
              <a:rPr lang="en-US" dirty="0">
                <a:latin typeface="Courier New" panose="02070309020205020404" pitchFamily="49" charset="0"/>
                <a:cs typeface="Courier New" panose="02070309020205020404" pitchFamily="49" charset="0"/>
              </a:rPr>
              <a:t>(n * </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("Enter values\n");</a:t>
            </a:r>
          </a:p>
          <a:p>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scanf</a:t>
            </a:r>
            <a:r>
              <a:rPr lang="en-US" dirty="0">
                <a:latin typeface="Courier New" panose="02070309020205020404" pitchFamily="49" charset="0"/>
                <a:cs typeface="Courier New" panose="02070309020205020404" pitchFamily="49" charset="0"/>
              </a:rPr>
              <a:t>("%d", &amp;p[</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for(j= i+1; j&lt;n; j++)</a:t>
            </a:r>
          </a:p>
          <a:p>
            <a:r>
              <a:rPr lang="en-US" dirty="0">
                <a:latin typeface="Courier New" panose="02070309020205020404" pitchFamily="49" charset="0"/>
                <a:cs typeface="Courier New" panose="02070309020205020404" pitchFamily="49" charset="0"/>
              </a:rPr>
              <a:t>        {</a:t>
            </a:r>
            <a:endParaRPr lang="en-US" b="0" dirty="0">
              <a:effectLst/>
              <a:latin typeface="Courier New" panose="02070309020205020404" pitchFamily="49" charset="0"/>
              <a:cs typeface="Courier New" panose="02070309020205020404" pitchFamily="49" charset="0"/>
            </a:endParaRPr>
          </a:p>
        </p:txBody>
      </p:sp>
      <p:sp>
        <p:nvSpPr>
          <p:cNvPr id="5" name="Google Shape;177;p22"/>
          <p:cNvSpPr/>
          <p:nvPr/>
        </p:nvSpPr>
        <p:spPr>
          <a:xfrm>
            <a:off x="252386" y="1379196"/>
            <a:ext cx="499993" cy="4468449"/>
          </a:xfrm>
          <a:prstGeom prst="rect">
            <a:avLst/>
          </a:prstGeom>
          <a:solidFill>
            <a:schemeClr val="bg1">
              <a:lumMod val="85000"/>
            </a:schemeClr>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1</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2</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3</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4</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5</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6</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7</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8</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9</a:t>
            </a: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10</a:t>
            </a: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11</a:t>
            </a: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12</a:t>
            </a: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13</a:t>
            </a: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14</a:t>
            </a: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15</a:t>
            </a: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16</a:t>
            </a:r>
            <a:endParaRPr dirty="0">
              <a:latin typeface="Courier New" panose="02070309020205020404" pitchFamily="49" charset="0"/>
              <a:cs typeface="Courier New" panose="02070309020205020404" pitchFamily="49" charset="0"/>
            </a:endParaRPr>
          </a:p>
        </p:txBody>
      </p:sp>
      <p:sp>
        <p:nvSpPr>
          <p:cNvPr id="6" name="Google Shape;178;p22"/>
          <p:cNvSpPr/>
          <p:nvPr/>
        </p:nvSpPr>
        <p:spPr>
          <a:xfrm>
            <a:off x="252386" y="1050012"/>
            <a:ext cx="1090550"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rgbClr val="FFC000"/>
                </a:solidFill>
                <a:ea typeface="Quattrocento Sans"/>
                <a:cs typeface="Quattrocento Sans"/>
                <a:sym typeface="Quattrocento Sans"/>
              </a:rPr>
              <a:t>Program</a:t>
            </a:r>
            <a:endParaRPr dirty="0">
              <a:solidFill>
                <a:srgbClr val="FFC000"/>
              </a:solidFill>
            </a:endParaRPr>
          </a:p>
        </p:txBody>
      </p:sp>
      <p:sp>
        <p:nvSpPr>
          <p:cNvPr id="7" name="Google Shape;179;p22"/>
          <p:cNvSpPr/>
          <p:nvPr/>
        </p:nvSpPr>
        <p:spPr>
          <a:xfrm>
            <a:off x="6526814" y="1048064"/>
            <a:ext cx="1676281"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smtClean="0">
                <a:solidFill>
                  <a:srgbClr val="FFC000"/>
                </a:solidFill>
                <a:ea typeface="Quattrocento Sans"/>
                <a:cs typeface="Quattrocento Sans"/>
                <a:sym typeface="Quattrocento Sans"/>
              </a:rPr>
              <a:t>Program (cont.)</a:t>
            </a:r>
            <a:endParaRPr sz="1600" dirty="0">
              <a:solidFill>
                <a:srgbClr val="FFC000"/>
              </a:solidFill>
              <a:ea typeface="Quattrocento Sans"/>
              <a:cs typeface="Quattrocento Sans"/>
              <a:sym typeface="Quattrocento Sans"/>
            </a:endParaRPr>
          </a:p>
        </p:txBody>
      </p:sp>
      <p:sp>
        <p:nvSpPr>
          <p:cNvPr id="8" name="Google Shape;180;p22"/>
          <p:cNvSpPr txBox="1">
            <a:spLocks/>
          </p:cNvSpPr>
          <p:nvPr/>
        </p:nvSpPr>
        <p:spPr>
          <a:xfrm>
            <a:off x="7024244" y="1379196"/>
            <a:ext cx="4965243" cy="3678229"/>
          </a:xfrm>
          <a:prstGeom prst="rect">
            <a:avLst/>
          </a:prstGeom>
          <a:solidFill>
            <a:schemeClr val="bg1">
              <a:lumMod val="95000"/>
            </a:schemeClr>
          </a:solidFill>
          <a:ln>
            <a:noFill/>
          </a:ln>
        </p:spPr>
        <p:txBody>
          <a:bodyPr spcFirstLastPara="1" vert="horz" wrap="square" lIns="91425" tIns="45700" rIns="91425" bIns="45700" rtlCol="0" anchor="t" anchorCtr="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3" panose="05040102010807070707" pitchFamily="18" charset="2"/>
              <a:buNone/>
            </a:pPr>
            <a:r>
              <a:rPr lang="en-US" sz="1800" smtClean="0">
                <a:latin typeface="Courier New" panose="02070309020205020404" pitchFamily="49" charset="0"/>
                <a:cs typeface="Courier New" panose="02070309020205020404" pitchFamily="49" charset="0"/>
              </a:rPr>
              <a:t>            if(p[i] &gt; p[j])</a:t>
            </a:r>
          </a:p>
          <a:p>
            <a:pPr marL="0" indent="0">
              <a:lnSpc>
                <a:spcPct val="100000"/>
              </a:lnSpc>
              <a:spcBef>
                <a:spcPts val="0"/>
              </a:spcBef>
              <a:buFont typeface="Wingdings 3" panose="05040102010807070707" pitchFamily="18" charset="2"/>
              <a:buNone/>
            </a:pPr>
            <a:r>
              <a:rPr lang="en-US" sz="1800" smtClean="0">
                <a:latin typeface="Courier New" panose="02070309020205020404" pitchFamily="49" charset="0"/>
                <a:cs typeface="Courier New" panose="02070309020205020404" pitchFamily="49" charset="0"/>
              </a:rPr>
              <a:t>            {</a:t>
            </a:r>
          </a:p>
          <a:p>
            <a:pPr marL="0" indent="0">
              <a:lnSpc>
                <a:spcPct val="100000"/>
              </a:lnSpc>
              <a:spcBef>
                <a:spcPts val="0"/>
              </a:spcBef>
              <a:buFont typeface="Wingdings 3" panose="05040102010807070707" pitchFamily="18" charset="2"/>
              <a:buNone/>
            </a:pPr>
            <a:r>
              <a:rPr lang="en-US" sz="1800" smtClean="0">
                <a:latin typeface="Courier New" panose="02070309020205020404" pitchFamily="49" charset="0"/>
                <a:cs typeface="Courier New" panose="02070309020205020404" pitchFamily="49" charset="0"/>
              </a:rPr>
              <a:t>                t = p[i];</a:t>
            </a:r>
          </a:p>
          <a:p>
            <a:pPr marL="0" indent="0">
              <a:lnSpc>
                <a:spcPct val="100000"/>
              </a:lnSpc>
              <a:spcBef>
                <a:spcPts val="0"/>
              </a:spcBef>
              <a:buFont typeface="Wingdings 3" panose="05040102010807070707" pitchFamily="18" charset="2"/>
              <a:buNone/>
            </a:pPr>
            <a:r>
              <a:rPr lang="en-US" sz="1800" smtClean="0">
                <a:latin typeface="Courier New" panose="02070309020205020404" pitchFamily="49" charset="0"/>
                <a:cs typeface="Courier New" panose="02070309020205020404" pitchFamily="49" charset="0"/>
              </a:rPr>
              <a:t>                p[i] = p[j];</a:t>
            </a:r>
          </a:p>
          <a:p>
            <a:pPr marL="0" indent="0">
              <a:lnSpc>
                <a:spcPct val="100000"/>
              </a:lnSpc>
              <a:spcBef>
                <a:spcPts val="0"/>
              </a:spcBef>
              <a:buFont typeface="Wingdings 3" panose="05040102010807070707" pitchFamily="18" charset="2"/>
              <a:buNone/>
            </a:pPr>
            <a:r>
              <a:rPr lang="en-US" sz="1800" smtClean="0">
                <a:latin typeface="Courier New" panose="02070309020205020404" pitchFamily="49" charset="0"/>
                <a:cs typeface="Courier New" panose="02070309020205020404" pitchFamily="49" charset="0"/>
              </a:rPr>
              <a:t>                p[j] = t;</a:t>
            </a:r>
          </a:p>
          <a:p>
            <a:pPr marL="0" indent="0">
              <a:lnSpc>
                <a:spcPct val="100000"/>
              </a:lnSpc>
              <a:spcBef>
                <a:spcPts val="0"/>
              </a:spcBef>
              <a:buFont typeface="Wingdings 3" panose="05040102010807070707" pitchFamily="18" charset="2"/>
              <a:buNone/>
            </a:pPr>
            <a:r>
              <a:rPr lang="en-US" sz="1800" smtClean="0">
                <a:latin typeface="Courier New" panose="02070309020205020404" pitchFamily="49" charset="0"/>
                <a:cs typeface="Courier New" panose="02070309020205020404" pitchFamily="49" charset="0"/>
              </a:rPr>
              <a:t>            }</a:t>
            </a:r>
          </a:p>
          <a:p>
            <a:pPr marL="0" indent="0">
              <a:lnSpc>
                <a:spcPct val="100000"/>
              </a:lnSpc>
              <a:spcBef>
                <a:spcPts val="0"/>
              </a:spcBef>
              <a:buFont typeface="Wingdings 3" panose="05040102010807070707" pitchFamily="18" charset="2"/>
              <a:buNone/>
            </a:pPr>
            <a:r>
              <a:rPr lang="en-US" sz="1800" smtClean="0">
                <a:latin typeface="Courier New" panose="02070309020205020404" pitchFamily="49" charset="0"/>
                <a:cs typeface="Courier New" panose="02070309020205020404" pitchFamily="49" charset="0"/>
              </a:rPr>
              <a:t>        } </a:t>
            </a:r>
          </a:p>
          <a:p>
            <a:pPr marL="0" indent="0">
              <a:lnSpc>
                <a:spcPct val="100000"/>
              </a:lnSpc>
              <a:spcBef>
                <a:spcPts val="0"/>
              </a:spcBef>
              <a:buFont typeface="Wingdings 3" panose="05040102010807070707" pitchFamily="18" charset="2"/>
              <a:buNone/>
            </a:pPr>
            <a:r>
              <a:rPr lang="en-US" sz="1800" smtClean="0">
                <a:latin typeface="Courier New" panose="02070309020205020404" pitchFamily="49" charset="0"/>
                <a:cs typeface="Courier New" panose="02070309020205020404" pitchFamily="49" charset="0"/>
              </a:rPr>
              <a:t>    }</a:t>
            </a:r>
          </a:p>
          <a:p>
            <a:pPr marL="0" indent="0">
              <a:lnSpc>
                <a:spcPct val="100000"/>
              </a:lnSpc>
              <a:spcBef>
                <a:spcPts val="0"/>
              </a:spcBef>
              <a:buFont typeface="Wingdings 3" panose="05040102010807070707" pitchFamily="18" charset="2"/>
              <a:buNone/>
            </a:pPr>
            <a:r>
              <a:rPr lang="en-US" sz="1800" smtClean="0">
                <a:latin typeface="Courier New" panose="02070309020205020404" pitchFamily="49" charset="0"/>
                <a:cs typeface="Courier New" panose="02070309020205020404" pitchFamily="49" charset="0"/>
              </a:rPr>
              <a:t>    printf("Ascending order\n");</a:t>
            </a:r>
          </a:p>
          <a:p>
            <a:pPr marL="0" indent="0">
              <a:lnSpc>
                <a:spcPct val="100000"/>
              </a:lnSpc>
              <a:spcBef>
                <a:spcPts val="0"/>
              </a:spcBef>
              <a:buFont typeface="Wingdings 3" panose="05040102010807070707" pitchFamily="18" charset="2"/>
              <a:buNone/>
            </a:pPr>
            <a:r>
              <a:rPr lang="en-US" sz="1800" smtClean="0">
                <a:latin typeface="Courier New" panose="02070309020205020404" pitchFamily="49" charset="0"/>
                <a:cs typeface="Courier New" panose="02070309020205020404" pitchFamily="49" charset="0"/>
              </a:rPr>
              <a:t>    for(i=0; i&lt;n; i++)</a:t>
            </a:r>
          </a:p>
          <a:p>
            <a:pPr marL="0" indent="0">
              <a:lnSpc>
                <a:spcPct val="100000"/>
              </a:lnSpc>
              <a:spcBef>
                <a:spcPts val="0"/>
              </a:spcBef>
              <a:buFont typeface="Wingdings 3" panose="05040102010807070707" pitchFamily="18" charset="2"/>
              <a:buNone/>
            </a:pPr>
            <a:r>
              <a:rPr lang="en-US" sz="1800" smtClean="0">
                <a:latin typeface="Courier New" panose="02070309020205020404" pitchFamily="49" charset="0"/>
                <a:cs typeface="Courier New" panose="02070309020205020404" pitchFamily="49" charset="0"/>
              </a:rPr>
              <a:t>        printf("%d\n", p[i]);</a:t>
            </a:r>
          </a:p>
          <a:p>
            <a:pPr marL="0" indent="0">
              <a:lnSpc>
                <a:spcPct val="100000"/>
              </a:lnSpc>
              <a:spcBef>
                <a:spcPts val="0"/>
              </a:spcBef>
              <a:buFont typeface="Wingdings 3" panose="05040102010807070707" pitchFamily="18" charset="2"/>
              <a:buNone/>
            </a:pPr>
            <a:r>
              <a:rPr lang="en-US" sz="1800" smtClean="0">
                <a:latin typeface="Courier New" panose="02070309020205020404" pitchFamily="49" charset="0"/>
                <a:cs typeface="Courier New" panose="02070309020205020404" pitchFamily="49" charset="0"/>
              </a:rPr>
              <a:t>    free(p); </a:t>
            </a:r>
          </a:p>
          <a:p>
            <a:pPr marL="0" indent="0">
              <a:lnSpc>
                <a:spcPct val="100000"/>
              </a:lnSpc>
              <a:spcBef>
                <a:spcPts val="0"/>
              </a:spcBef>
              <a:buFont typeface="Wingdings 3" panose="05040102010807070707" pitchFamily="18" charset="2"/>
              <a:buNone/>
            </a:pPr>
            <a:r>
              <a:rPr lang="en-US" sz="1800" smtClean="0">
                <a:latin typeface="Courier New" panose="02070309020205020404" pitchFamily="49" charset="0"/>
                <a:cs typeface="Courier New" panose="02070309020205020404" pitchFamily="49" charset="0"/>
              </a:rPr>
              <a:t>}</a:t>
            </a:r>
            <a:endParaRPr lang="en-US" sz="1800" dirty="0">
              <a:latin typeface="Courier New" panose="02070309020205020404" pitchFamily="49" charset="0"/>
              <a:cs typeface="Courier New" panose="02070309020205020404" pitchFamily="49" charset="0"/>
            </a:endParaRPr>
          </a:p>
        </p:txBody>
      </p:sp>
      <p:sp>
        <p:nvSpPr>
          <p:cNvPr id="9" name="Google Shape;177;p22">
            <a:extLst>
              <a:ext uri="{FF2B5EF4-FFF2-40B4-BE49-F238E27FC236}">
                <a16:creationId xmlns:a16="http://schemas.microsoft.com/office/drawing/2014/main" xmlns="" id="{4F9CF945-7D22-FB4E-BF61-E21507C63AB0}"/>
              </a:ext>
            </a:extLst>
          </p:cNvPr>
          <p:cNvSpPr/>
          <p:nvPr/>
        </p:nvSpPr>
        <p:spPr>
          <a:xfrm>
            <a:off x="6526275" y="1377247"/>
            <a:ext cx="499993" cy="3678229"/>
          </a:xfrm>
          <a:prstGeom prst="rect">
            <a:avLst/>
          </a:prstGeom>
          <a:solidFill>
            <a:schemeClr val="bg1">
              <a:lumMod val="85000"/>
            </a:schemeClr>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17</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18</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19</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20</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21</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22</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23</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24</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25</a:t>
            </a: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26</a:t>
            </a: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27</a:t>
            </a: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28</a:t>
            </a: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29</a:t>
            </a:r>
          </a:p>
        </p:txBody>
      </p:sp>
    </p:spTree>
    <p:extLst>
      <p:ext uri="{BB962C8B-B14F-4D97-AF65-F5344CB8AC3E}">
        <p14:creationId xmlns:p14="http://schemas.microsoft.com/office/powerpoint/2010/main" val="248538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
                                            <p:bg/>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animBg="1"/>
      <p:bldP spid="8" grpId="0" build="p"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Write a C program to find square of numbers using </a:t>
            </a:r>
            <a:r>
              <a:rPr lang="en-US" sz="3600" dirty="0" err="1"/>
              <a:t>calloc</a:t>
            </a:r>
            <a:endParaRPr lang="en-US" dirty="0"/>
          </a:p>
        </p:txBody>
      </p:sp>
      <p:sp>
        <p:nvSpPr>
          <p:cNvPr id="4" name="Google Shape;176;p22"/>
          <p:cNvSpPr/>
          <p:nvPr/>
        </p:nvSpPr>
        <p:spPr>
          <a:xfrm>
            <a:off x="739500" y="1224650"/>
            <a:ext cx="8018134" cy="4429175"/>
          </a:xfrm>
          <a:prstGeom prst="rect">
            <a:avLst/>
          </a:prstGeom>
          <a:solidFill>
            <a:schemeClr val="bg1">
              <a:lumMod val="95000"/>
            </a:schemeClr>
          </a:solidFill>
          <a:ln>
            <a:noFill/>
          </a:ln>
        </p:spPr>
        <p:txBody>
          <a:bodyPr spcFirstLastPara="1" wrap="square" lIns="91425" tIns="45700" rIns="91425" bIns="45700" anchor="t" anchorCtr="0">
            <a:noAutofit/>
          </a:bodyPr>
          <a:lstStyle/>
          <a:p>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stdio.h</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#include&lt;</a:t>
            </a:r>
            <a:r>
              <a:rPr lang="en-US" dirty="0" err="1">
                <a:latin typeface="Courier New" panose="02070309020205020404" pitchFamily="49" charset="0"/>
                <a:cs typeface="Courier New" panose="02070309020205020404" pitchFamily="49" charset="0"/>
              </a:rPr>
              <a:t>stdlib.h</a:t>
            </a:r>
            <a:r>
              <a:rPr lang="en-US" dirty="0">
                <a:latin typeface="Courier New" panose="02070309020205020404" pitchFamily="49" charset="0"/>
                <a:cs typeface="Courier New" panose="02070309020205020404" pitchFamily="49" charset="0"/>
              </a:rPr>
              <a:t>&gt;</a:t>
            </a:r>
          </a:p>
          <a:p>
            <a:r>
              <a:rPr lang="en-US" dirty="0">
                <a:latin typeface="Courier New" panose="02070309020205020404" pitchFamily="49" charset="0"/>
                <a:cs typeface="Courier New" panose="02070309020205020404" pitchFamily="49" charset="0"/>
              </a:rPr>
              <a:t>void main()</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*p;</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("Enter value of n: ");</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scanf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d",&amp;n</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p=(</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calloc</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n,sizeof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("Enter values\n");</a:t>
            </a:r>
          </a:p>
          <a:p>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=0;i&lt;</a:t>
            </a:r>
            <a:r>
              <a:rPr lang="en-US" dirty="0" err="1">
                <a:latin typeface="Courier New" panose="02070309020205020404" pitchFamily="49" charset="0"/>
                <a:cs typeface="Courier New" panose="02070309020205020404" pitchFamily="49" charset="0"/>
              </a:rPr>
              <a:t>n;i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scanf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d",&amp;p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=0;i&lt;</a:t>
            </a:r>
            <a:r>
              <a:rPr lang="en-US" dirty="0" err="1">
                <a:latin typeface="Courier New" panose="02070309020205020404" pitchFamily="49" charset="0"/>
                <a:cs typeface="Courier New" panose="02070309020205020404" pitchFamily="49" charset="0"/>
              </a:rPr>
              <a:t>n;i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("Square of %d = %d\n", p[</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p[</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p[</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free(p);</a:t>
            </a:r>
          </a:p>
          <a:p>
            <a:r>
              <a:rPr lang="en-US" dirty="0">
                <a:latin typeface="Courier New" panose="02070309020205020404" pitchFamily="49" charset="0"/>
                <a:cs typeface="Courier New" panose="02070309020205020404" pitchFamily="49" charset="0"/>
              </a:rPr>
              <a:t>}</a:t>
            </a:r>
            <a:endParaRPr lang="en-US" b="0" dirty="0">
              <a:effectLst/>
              <a:latin typeface="Courier New" panose="02070309020205020404" pitchFamily="49" charset="0"/>
              <a:cs typeface="Courier New" panose="02070309020205020404" pitchFamily="49" charset="0"/>
            </a:endParaRPr>
          </a:p>
        </p:txBody>
      </p:sp>
      <p:sp>
        <p:nvSpPr>
          <p:cNvPr id="5" name="Google Shape;177;p22"/>
          <p:cNvSpPr/>
          <p:nvPr/>
        </p:nvSpPr>
        <p:spPr>
          <a:xfrm>
            <a:off x="239507" y="1224650"/>
            <a:ext cx="499993" cy="4429175"/>
          </a:xfrm>
          <a:prstGeom prst="rect">
            <a:avLst/>
          </a:prstGeom>
          <a:solidFill>
            <a:schemeClr val="bg1">
              <a:lumMod val="85000"/>
            </a:schemeClr>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1</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2</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3</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4</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5</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6</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7</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8</a:t>
            </a:r>
            <a:endParaRPr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800" b="1" dirty="0">
                <a:solidFill>
                  <a:srgbClr val="575757"/>
                </a:solidFill>
                <a:latin typeface="Courier New" panose="02070309020205020404" pitchFamily="49" charset="0"/>
                <a:ea typeface="Consolas"/>
                <a:cs typeface="Courier New" panose="02070309020205020404" pitchFamily="49" charset="0"/>
                <a:sym typeface="Consolas"/>
              </a:rPr>
              <a:t>9</a:t>
            </a: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10</a:t>
            </a: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11</a:t>
            </a: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12</a:t>
            </a: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13</a:t>
            </a: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14</a:t>
            </a:r>
          </a:p>
          <a:p>
            <a:pPr marL="0" marR="0" lvl="0" indent="0" algn="r" rtl="0">
              <a:spcBef>
                <a:spcPts val="0"/>
              </a:spcBef>
              <a:spcAft>
                <a:spcPts val="0"/>
              </a:spcAft>
              <a:buNone/>
            </a:pPr>
            <a:r>
              <a:rPr lang="en-US" b="1" dirty="0">
                <a:solidFill>
                  <a:srgbClr val="575757"/>
                </a:solidFill>
                <a:latin typeface="Courier New" panose="02070309020205020404" pitchFamily="49" charset="0"/>
                <a:cs typeface="Courier New" panose="02070309020205020404" pitchFamily="49" charset="0"/>
                <a:sym typeface="Consolas"/>
              </a:rPr>
              <a:t>15</a:t>
            </a:r>
          </a:p>
          <a:p>
            <a:pPr marL="0" marR="0" lvl="0" indent="0" algn="r" rtl="0">
              <a:spcBef>
                <a:spcPts val="0"/>
              </a:spcBef>
              <a:spcAft>
                <a:spcPts val="0"/>
              </a:spcAft>
              <a:buNone/>
            </a:pPr>
            <a:r>
              <a:rPr lang="en-US" b="1" dirty="0" smtClean="0">
                <a:solidFill>
                  <a:srgbClr val="575757"/>
                </a:solidFill>
                <a:latin typeface="Courier New" panose="02070309020205020404" pitchFamily="49" charset="0"/>
                <a:cs typeface="Courier New" panose="02070309020205020404" pitchFamily="49" charset="0"/>
                <a:sym typeface="Consolas"/>
              </a:rPr>
              <a:t>16</a:t>
            </a:r>
            <a:endParaRPr lang="en-US" b="1" dirty="0">
              <a:solidFill>
                <a:srgbClr val="575757"/>
              </a:solidFill>
              <a:latin typeface="Courier New" panose="02070309020205020404" pitchFamily="49" charset="0"/>
              <a:cs typeface="Courier New" panose="02070309020205020404" pitchFamily="49" charset="0"/>
              <a:sym typeface="Consolas"/>
            </a:endParaRPr>
          </a:p>
        </p:txBody>
      </p:sp>
      <p:sp>
        <p:nvSpPr>
          <p:cNvPr id="6" name="Google Shape;178;p22"/>
          <p:cNvSpPr/>
          <p:nvPr/>
        </p:nvSpPr>
        <p:spPr>
          <a:xfrm>
            <a:off x="239507" y="895465"/>
            <a:ext cx="1090550"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rgbClr val="F9A825"/>
                </a:solidFill>
                <a:ea typeface="Quattrocento Sans"/>
                <a:cs typeface="Quattrocento Sans"/>
                <a:sym typeface="Quattrocento Sans"/>
              </a:rPr>
              <a:t>Program</a:t>
            </a:r>
            <a:endParaRPr sz="1600" dirty="0">
              <a:solidFill>
                <a:srgbClr val="F9A825"/>
              </a:solidFill>
              <a:ea typeface="Quattrocento Sans"/>
              <a:cs typeface="Quattrocento Sans"/>
            </a:endParaRPr>
          </a:p>
        </p:txBody>
      </p:sp>
      <p:sp>
        <p:nvSpPr>
          <p:cNvPr id="7" name="Google Shape;179;p22"/>
          <p:cNvSpPr/>
          <p:nvPr/>
        </p:nvSpPr>
        <p:spPr>
          <a:xfrm>
            <a:off x="8933627" y="895465"/>
            <a:ext cx="1305022"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rgbClr val="F9A825"/>
                </a:solidFill>
                <a:ea typeface="Quattrocento Sans"/>
                <a:cs typeface="Quattrocento Sans"/>
                <a:sym typeface="Quattrocento Sans"/>
              </a:rPr>
              <a:t>Output</a:t>
            </a:r>
            <a:endParaRPr sz="1600" dirty="0">
              <a:solidFill>
                <a:srgbClr val="F9A825"/>
              </a:solidFill>
              <a:ea typeface="Quattrocento Sans"/>
              <a:cs typeface="Quattrocento Sans"/>
              <a:sym typeface="Quattrocento Sans"/>
            </a:endParaRPr>
          </a:p>
        </p:txBody>
      </p:sp>
      <p:sp>
        <p:nvSpPr>
          <p:cNvPr id="8" name="Google Shape;180;p22"/>
          <p:cNvSpPr txBox="1">
            <a:spLocks/>
          </p:cNvSpPr>
          <p:nvPr/>
        </p:nvSpPr>
        <p:spPr>
          <a:xfrm>
            <a:off x="8933088" y="1224648"/>
            <a:ext cx="3121537" cy="2427111"/>
          </a:xfrm>
          <a:prstGeom prst="rect">
            <a:avLst/>
          </a:prstGeom>
          <a:solidFill>
            <a:srgbClr val="363636"/>
          </a:solidFill>
          <a:ln>
            <a:noFill/>
          </a:ln>
        </p:spPr>
        <p:txBody>
          <a:bodyPr spcFirstLastPara="1" vert="horz" wrap="square" lIns="91425" tIns="45700" rIns="91425" bIns="45700" rtlCol="0" anchor="t" anchorCtr="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3" panose="05040102010807070707" pitchFamily="18" charset="2"/>
              <a:buNone/>
            </a:pPr>
            <a:r>
              <a:rPr lang="en-IN" sz="1800" dirty="0" smtClean="0">
                <a:solidFill>
                  <a:schemeClr val="bg1"/>
                </a:solidFill>
                <a:latin typeface="Courier New" panose="02070309020205020404" pitchFamily="49" charset="0"/>
                <a:cs typeface="Courier New" panose="02070309020205020404" pitchFamily="49" charset="0"/>
              </a:rPr>
              <a:t>Enter value of n: 3</a:t>
            </a:r>
          </a:p>
          <a:p>
            <a:pPr marL="0" indent="0">
              <a:lnSpc>
                <a:spcPct val="100000"/>
              </a:lnSpc>
              <a:spcBef>
                <a:spcPts val="0"/>
              </a:spcBef>
              <a:buFont typeface="Wingdings 3" panose="05040102010807070707" pitchFamily="18" charset="2"/>
              <a:buNone/>
            </a:pPr>
            <a:r>
              <a:rPr lang="en-IN" sz="1800" dirty="0" smtClean="0">
                <a:solidFill>
                  <a:schemeClr val="bg1"/>
                </a:solidFill>
                <a:latin typeface="Courier New" panose="02070309020205020404" pitchFamily="49" charset="0"/>
                <a:cs typeface="Courier New" panose="02070309020205020404" pitchFamily="49" charset="0"/>
              </a:rPr>
              <a:t>Enter values</a:t>
            </a:r>
          </a:p>
          <a:p>
            <a:pPr marL="0" indent="0">
              <a:lnSpc>
                <a:spcPct val="100000"/>
              </a:lnSpc>
              <a:spcBef>
                <a:spcPts val="0"/>
              </a:spcBef>
              <a:buFont typeface="Wingdings 3" panose="05040102010807070707" pitchFamily="18" charset="2"/>
              <a:buNone/>
            </a:pPr>
            <a:r>
              <a:rPr lang="en-IN" sz="1800" dirty="0" smtClean="0">
                <a:solidFill>
                  <a:schemeClr val="bg1"/>
                </a:solidFill>
                <a:latin typeface="Courier New" panose="02070309020205020404" pitchFamily="49" charset="0"/>
                <a:cs typeface="Courier New" panose="02070309020205020404" pitchFamily="49" charset="0"/>
              </a:rPr>
              <a:t>3</a:t>
            </a:r>
          </a:p>
          <a:p>
            <a:pPr marL="0" indent="0">
              <a:lnSpc>
                <a:spcPct val="100000"/>
              </a:lnSpc>
              <a:spcBef>
                <a:spcPts val="0"/>
              </a:spcBef>
              <a:buFont typeface="Wingdings 3" panose="05040102010807070707" pitchFamily="18" charset="2"/>
              <a:buNone/>
            </a:pPr>
            <a:r>
              <a:rPr lang="en-IN" sz="1800" dirty="0" smtClean="0">
                <a:solidFill>
                  <a:schemeClr val="bg1"/>
                </a:solidFill>
                <a:latin typeface="Courier New" panose="02070309020205020404" pitchFamily="49" charset="0"/>
                <a:cs typeface="Courier New" panose="02070309020205020404" pitchFamily="49" charset="0"/>
              </a:rPr>
              <a:t>2</a:t>
            </a:r>
          </a:p>
          <a:p>
            <a:pPr marL="0" indent="0">
              <a:lnSpc>
                <a:spcPct val="100000"/>
              </a:lnSpc>
              <a:spcBef>
                <a:spcPts val="0"/>
              </a:spcBef>
              <a:buFont typeface="Wingdings 3" panose="05040102010807070707" pitchFamily="18" charset="2"/>
              <a:buNone/>
            </a:pPr>
            <a:r>
              <a:rPr lang="en-IN" sz="1800" dirty="0" smtClean="0">
                <a:solidFill>
                  <a:schemeClr val="bg1"/>
                </a:solidFill>
                <a:latin typeface="Courier New" panose="02070309020205020404" pitchFamily="49" charset="0"/>
                <a:cs typeface="Courier New" panose="02070309020205020404" pitchFamily="49" charset="0"/>
              </a:rPr>
              <a:t>5</a:t>
            </a:r>
          </a:p>
          <a:p>
            <a:pPr marL="0" indent="0">
              <a:lnSpc>
                <a:spcPct val="100000"/>
              </a:lnSpc>
              <a:spcBef>
                <a:spcPts val="0"/>
              </a:spcBef>
              <a:buFont typeface="Wingdings 3" panose="05040102010807070707" pitchFamily="18" charset="2"/>
              <a:buNone/>
            </a:pPr>
            <a:r>
              <a:rPr lang="en-IN" sz="1800" dirty="0" smtClean="0">
                <a:solidFill>
                  <a:schemeClr val="bg1"/>
                </a:solidFill>
                <a:latin typeface="Courier New" panose="02070309020205020404" pitchFamily="49" charset="0"/>
                <a:cs typeface="Courier New" panose="02070309020205020404" pitchFamily="49" charset="0"/>
              </a:rPr>
              <a:t>Square of 3 = 9</a:t>
            </a:r>
          </a:p>
          <a:p>
            <a:pPr marL="0" indent="0">
              <a:lnSpc>
                <a:spcPct val="100000"/>
              </a:lnSpc>
              <a:spcBef>
                <a:spcPts val="0"/>
              </a:spcBef>
              <a:buFont typeface="Wingdings 3" panose="05040102010807070707" pitchFamily="18" charset="2"/>
              <a:buNone/>
            </a:pPr>
            <a:r>
              <a:rPr lang="en-IN" sz="1800" dirty="0" smtClean="0">
                <a:solidFill>
                  <a:schemeClr val="bg1"/>
                </a:solidFill>
                <a:latin typeface="Courier New" panose="02070309020205020404" pitchFamily="49" charset="0"/>
                <a:cs typeface="Courier New" panose="02070309020205020404" pitchFamily="49" charset="0"/>
              </a:rPr>
              <a:t>Square of 2 = 4</a:t>
            </a:r>
          </a:p>
          <a:p>
            <a:pPr marL="0" indent="0">
              <a:lnSpc>
                <a:spcPct val="100000"/>
              </a:lnSpc>
              <a:spcBef>
                <a:spcPts val="0"/>
              </a:spcBef>
              <a:buFont typeface="Wingdings 3" panose="05040102010807070707" pitchFamily="18" charset="2"/>
              <a:buNone/>
            </a:pPr>
            <a:r>
              <a:rPr lang="en-IN" sz="1800" dirty="0" smtClean="0">
                <a:solidFill>
                  <a:schemeClr val="bg1"/>
                </a:solidFill>
                <a:latin typeface="Courier New" panose="02070309020205020404" pitchFamily="49" charset="0"/>
                <a:cs typeface="Courier New" panose="02070309020205020404" pitchFamily="49" charset="0"/>
              </a:rPr>
              <a:t>Square of 5 = 25</a:t>
            </a:r>
            <a:endParaRPr lang="en-IN" sz="1800" dirty="0">
              <a:solidFill>
                <a:schemeClr val="bg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8394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animBg="1"/>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Write a C program to add/remove item from a list using </a:t>
            </a:r>
            <a:r>
              <a:rPr lang="en-US" sz="3600" dirty="0" err="1"/>
              <a:t>realloc</a:t>
            </a:r>
            <a:endParaRPr lang="en-US" dirty="0"/>
          </a:p>
        </p:txBody>
      </p:sp>
      <p:sp>
        <p:nvSpPr>
          <p:cNvPr id="4" name="Google Shape;176;p22"/>
          <p:cNvSpPr/>
          <p:nvPr/>
        </p:nvSpPr>
        <p:spPr>
          <a:xfrm>
            <a:off x="650778" y="1379197"/>
            <a:ext cx="5440929" cy="4069104"/>
          </a:xfrm>
          <a:prstGeom prst="rect">
            <a:avLst/>
          </a:prstGeom>
          <a:solidFill>
            <a:schemeClr val="bg1">
              <a:lumMod val="95000"/>
            </a:schemeClr>
          </a:solidFill>
          <a:ln>
            <a:noFill/>
          </a:ln>
        </p:spPr>
        <p:txBody>
          <a:bodyPr spcFirstLastPara="1" wrap="square" lIns="91425" tIns="45700" rIns="91425" bIns="45700" anchor="t" anchorCtr="0">
            <a:noAutofit/>
          </a:bodyPr>
          <a:lstStyle/>
          <a:p>
            <a:r>
              <a:rPr lang="en-US" sz="1500" dirty="0">
                <a:latin typeface="Courier New" panose="02070309020205020404" pitchFamily="49" charset="0"/>
                <a:cs typeface="Courier New" panose="02070309020205020404" pitchFamily="49" charset="0"/>
              </a:rPr>
              <a:t>#include&lt;</a:t>
            </a:r>
            <a:r>
              <a:rPr lang="en-US" sz="1500" dirty="0" err="1">
                <a:latin typeface="Courier New" panose="02070309020205020404" pitchFamily="49" charset="0"/>
                <a:cs typeface="Courier New" panose="02070309020205020404" pitchFamily="49" charset="0"/>
              </a:rPr>
              <a:t>stdio.h</a:t>
            </a:r>
            <a:r>
              <a:rPr lang="en-US" sz="1500" dirty="0">
                <a:latin typeface="Courier New" panose="02070309020205020404" pitchFamily="49" charset="0"/>
                <a:cs typeface="Courier New" panose="02070309020205020404" pitchFamily="49" charset="0"/>
              </a:rPr>
              <a:t>&gt;</a:t>
            </a:r>
          </a:p>
          <a:p>
            <a:r>
              <a:rPr lang="en-US" sz="1500" dirty="0">
                <a:latin typeface="Courier New" panose="02070309020205020404" pitchFamily="49" charset="0"/>
                <a:cs typeface="Courier New" panose="02070309020205020404" pitchFamily="49" charset="0"/>
              </a:rPr>
              <a:t>#include&lt;</a:t>
            </a:r>
            <a:r>
              <a:rPr lang="en-US" sz="1500" dirty="0" err="1">
                <a:latin typeface="Courier New" panose="02070309020205020404" pitchFamily="49" charset="0"/>
                <a:cs typeface="Courier New" panose="02070309020205020404" pitchFamily="49" charset="0"/>
              </a:rPr>
              <a:t>stdlib.h</a:t>
            </a:r>
            <a:r>
              <a:rPr lang="en-US" sz="1500" dirty="0">
                <a:latin typeface="Courier New" panose="02070309020205020404" pitchFamily="49" charset="0"/>
                <a:cs typeface="Courier New" panose="02070309020205020404" pitchFamily="49" charset="0"/>
              </a:rPr>
              <a:t>&gt;</a:t>
            </a:r>
          </a:p>
          <a:p>
            <a:r>
              <a:rPr lang="en-US" sz="1500" dirty="0">
                <a:latin typeface="Courier New" panose="02070309020205020404" pitchFamily="49" charset="0"/>
                <a:cs typeface="Courier New" panose="02070309020205020404" pitchFamily="49" charset="0"/>
              </a:rPr>
              <a:t>void main()</a:t>
            </a:r>
          </a:p>
          <a:p>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 n1, n2;</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fp</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printf</a:t>
            </a:r>
            <a:r>
              <a:rPr lang="en-US" sz="1500" dirty="0">
                <a:latin typeface="Courier New" panose="02070309020205020404" pitchFamily="49" charset="0"/>
                <a:cs typeface="Courier New" panose="02070309020205020404" pitchFamily="49" charset="0"/>
              </a:rPr>
              <a:t>("Enter size of list: ");</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scanf</a:t>
            </a:r>
            <a:r>
              <a:rPr lang="en-US" sz="1500" dirty="0">
                <a:latin typeface="Courier New" panose="02070309020205020404" pitchFamily="49" charset="0"/>
                <a:cs typeface="Courier New" panose="02070309020205020404" pitchFamily="49" charset="0"/>
              </a:rPr>
              <a:t>("%d", &amp;n1);</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fp</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 </a:t>
            </a:r>
            <a:r>
              <a:rPr lang="en-US" sz="1500" dirty="0" err="1">
                <a:latin typeface="Courier New" panose="02070309020205020404" pitchFamily="49" charset="0"/>
                <a:cs typeface="Courier New" panose="02070309020205020404" pitchFamily="49" charset="0"/>
              </a:rPr>
              <a:t>malloc</a:t>
            </a:r>
            <a:r>
              <a:rPr lang="en-US" sz="1500" dirty="0">
                <a:latin typeface="Courier New" panose="02070309020205020404" pitchFamily="49" charset="0"/>
                <a:cs typeface="Courier New" panose="02070309020205020404" pitchFamily="49" charset="0"/>
              </a:rPr>
              <a:t> (n1 * </a:t>
            </a:r>
            <a:r>
              <a:rPr lang="en-US" sz="1500" dirty="0" err="1">
                <a:latin typeface="Courier New" panose="02070309020205020404" pitchFamily="49" charset="0"/>
                <a:cs typeface="Courier New" panose="02070309020205020404" pitchFamily="49" charset="0"/>
              </a:rPr>
              <a:t>sizeof</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printf</a:t>
            </a:r>
            <a:r>
              <a:rPr lang="en-US" sz="1500" dirty="0">
                <a:latin typeface="Courier New" panose="02070309020205020404" pitchFamily="49" charset="0"/>
                <a:cs typeface="Courier New" panose="02070309020205020404" pitchFamily="49" charset="0"/>
              </a:rPr>
              <a:t>("Enter %d numbers\n", n1);</a:t>
            </a:r>
          </a:p>
          <a:p>
            <a:r>
              <a:rPr lang="en-US" sz="1500" dirty="0">
                <a:latin typeface="Courier New" panose="02070309020205020404" pitchFamily="49" charset="0"/>
                <a:cs typeface="Courier New" panose="02070309020205020404" pitchFamily="49" charset="0"/>
              </a:rPr>
              <a:t>    for(</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 = 0; </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 &lt; n1; </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scanf</a:t>
            </a:r>
            <a:r>
              <a:rPr lang="en-US" sz="1500" dirty="0">
                <a:latin typeface="Courier New" panose="02070309020205020404" pitchFamily="49" charset="0"/>
                <a:cs typeface="Courier New" panose="02070309020205020404" pitchFamily="49" charset="0"/>
              </a:rPr>
              <a:t>("%d", &amp;</a:t>
            </a:r>
            <a:r>
              <a:rPr lang="en-US" sz="1500" dirty="0" err="1">
                <a:latin typeface="Courier New" panose="02070309020205020404" pitchFamily="49" charset="0"/>
                <a:cs typeface="Courier New" panose="02070309020205020404" pitchFamily="49" charset="0"/>
              </a:rPr>
              <a:t>fp</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printf</a:t>
            </a:r>
            <a:r>
              <a:rPr lang="en-US" sz="1500" dirty="0">
                <a:latin typeface="Courier New" panose="02070309020205020404" pitchFamily="49" charset="0"/>
                <a:cs typeface="Courier New" panose="02070309020205020404" pitchFamily="49" charset="0"/>
              </a:rPr>
              <a:t>("The numbers in the list are\n");</a:t>
            </a:r>
          </a:p>
          <a:p>
            <a:r>
              <a:rPr lang="en-US" sz="1500" dirty="0">
                <a:latin typeface="Courier New" panose="02070309020205020404" pitchFamily="49" charset="0"/>
                <a:cs typeface="Courier New" panose="02070309020205020404" pitchFamily="49" charset="0"/>
              </a:rPr>
              <a:t>    for(</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 = 0; </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 &lt; n1; </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a:t>
            </a:r>
          </a:p>
          <a:p>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printf</a:t>
            </a:r>
            <a:r>
              <a:rPr lang="en-US" sz="1500" dirty="0">
                <a:latin typeface="Courier New" panose="02070309020205020404" pitchFamily="49" charset="0"/>
                <a:cs typeface="Courier New" panose="02070309020205020404" pitchFamily="49" charset="0"/>
              </a:rPr>
              <a:t>("%d\n", </a:t>
            </a:r>
            <a:r>
              <a:rPr lang="en-US" sz="1500" dirty="0" err="1">
                <a:latin typeface="Courier New" panose="02070309020205020404" pitchFamily="49" charset="0"/>
                <a:cs typeface="Courier New" panose="02070309020205020404" pitchFamily="49" charset="0"/>
              </a:rPr>
              <a:t>fp</a:t>
            </a:r>
            <a:r>
              <a:rPr lang="en-US" sz="1500" dirty="0">
                <a:latin typeface="Courier New" panose="02070309020205020404" pitchFamily="49" charset="0"/>
                <a:cs typeface="Courier New" panose="02070309020205020404" pitchFamily="49" charset="0"/>
              </a:rPr>
              <a:t>[</a:t>
            </a:r>
            <a:r>
              <a:rPr lang="en-US" sz="1500" dirty="0" err="1">
                <a:latin typeface="Courier New" panose="02070309020205020404" pitchFamily="49" charset="0"/>
                <a:cs typeface="Courier New" panose="02070309020205020404" pitchFamily="49" charset="0"/>
              </a:rPr>
              <a:t>i</a:t>
            </a:r>
            <a:r>
              <a:rPr lang="en-US" sz="1500" dirty="0">
                <a:latin typeface="Courier New" panose="02070309020205020404" pitchFamily="49" charset="0"/>
                <a:cs typeface="Courier New" panose="02070309020205020404" pitchFamily="49" charset="0"/>
              </a:rPr>
              <a:t>]);</a:t>
            </a:r>
            <a:endParaRPr lang="en-US" sz="1500" b="0" dirty="0">
              <a:effectLst/>
              <a:latin typeface="Courier New" panose="02070309020205020404" pitchFamily="49" charset="0"/>
              <a:cs typeface="Courier New" panose="02070309020205020404" pitchFamily="49" charset="0"/>
            </a:endParaRPr>
          </a:p>
        </p:txBody>
      </p:sp>
      <p:sp>
        <p:nvSpPr>
          <p:cNvPr id="5" name="Google Shape;177;p22"/>
          <p:cNvSpPr/>
          <p:nvPr/>
        </p:nvSpPr>
        <p:spPr>
          <a:xfrm>
            <a:off x="150786" y="1379197"/>
            <a:ext cx="499993" cy="4069104"/>
          </a:xfrm>
          <a:prstGeom prst="rect">
            <a:avLst/>
          </a:prstGeom>
          <a:solidFill>
            <a:schemeClr val="bg1">
              <a:lumMod val="85000"/>
            </a:schemeClr>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500" b="1" dirty="0">
                <a:solidFill>
                  <a:srgbClr val="575757"/>
                </a:solidFill>
                <a:latin typeface="Courier New" panose="02070309020205020404" pitchFamily="49" charset="0"/>
                <a:ea typeface="Consolas"/>
                <a:cs typeface="Courier New" panose="02070309020205020404" pitchFamily="49" charset="0"/>
                <a:sym typeface="Consolas"/>
              </a:rPr>
              <a:t>1</a:t>
            </a:r>
            <a:endParaRPr sz="1500"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500" b="1" dirty="0">
                <a:solidFill>
                  <a:srgbClr val="575757"/>
                </a:solidFill>
                <a:latin typeface="Courier New" panose="02070309020205020404" pitchFamily="49" charset="0"/>
                <a:ea typeface="Consolas"/>
                <a:cs typeface="Courier New" panose="02070309020205020404" pitchFamily="49" charset="0"/>
                <a:sym typeface="Consolas"/>
              </a:rPr>
              <a:t>2</a:t>
            </a:r>
            <a:endParaRPr sz="1500"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500" b="1" dirty="0">
                <a:solidFill>
                  <a:srgbClr val="575757"/>
                </a:solidFill>
                <a:latin typeface="Courier New" panose="02070309020205020404" pitchFamily="49" charset="0"/>
                <a:ea typeface="Consolas"/>
                <a:cs typeface="Courier New" panose="02070309020205020404" pitchFamily="49" charset="0"/>
                <a:sym typeface="Consolas"/>
              </a:rPr>
              <a:t>3</a:t>
            </a:r>
            <a:endParaRPr sz="1500"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500" b="1" dirty="0">
                <a:solidFill>
                  <a:srgbClr val="575757"/>
                </a:solidFill>
                <a:latin typeface="Courier New" panose="02070309020205020404" pitchFamily="49" charset="0"/>
                <a:ea typeface="Consolas"/>
                <a:cs typeface="Courier New" panose="02070309020205020404" pitchFamily="49" charset="0"/>
                <a:sym typeface="Consolas"/>
              </a:rPr>
              <a:t>4</a:t>
            </a:r>
            <a:endParaRPr sz="1500"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500" b="1" dirty="0">
                <a:solidFill>
                  <a:srgbClr val="575757"/>
                </a:solidFill>
                <a:latin typeface="Courier New" panose="02070309020205020404" pitchFamily="49" charset="0"/>
                <a:ea typeface="Consolas"/>
                <a:cs typeface="Courier New" panose="02070309020205020404" pitchFamily="49" charset="0"/>
                <a:sym typeface="Consolas"/>
              </a:rPr>
              <a:t>5</a:t>
            </a:r>
            <a:endParaRPr sz="1500"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500" b="1" dirty="0">
                <a:solidFill>
                  <a:srgbClr val="575757"/>
                </a:solidFill>
                <a:latin typeface="Courier New" panose="02070309020205020404" pitchFamily="49" charset="0"/>
                <a:ea typeface="Consolas"/>
                <a:cs typeface="Courier New" panose="02070309020205020404" pitchFamily="49" charset="0"/>
                <a:sym typeface="Consolas"/>
              </a:rPr>
              <a:t>6</a:t>
            </a:r>
            <a:endParaRPr sz="1500"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500" b="1" dirty="0">
                <a:solidFill>
                  <a:srgbClr val="575757"/>
                </a:solidFill>
                <a:latin typeface="Courier New" panose="02070309020205020404" pitchFamily="49" charset="0"/>
                <a:ea typeface="Consolas"/>
                <a:cs typeface="Courier New" panose="02070309020205020404" pitchFamily="49" charset="0"/>
                <a:sym typeface="Consolas"/>
              </a:rPr>
              <a:t>7</a:t>
            </a:r>
            <a:endParaRPr sz="1500"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500" b="1" dirty="0">
                <a:solidFill>
                  <a:srgbClr val="575757"/>
                </a:solidFill>
                <a:latin typeface="Courier New" panose="02070309020205020404" pitchFamily="49" charset="0"/>
                <a:ea typeface="Consolas"/>
                <a:cs typeface="Courier New" panose="02070309020205020404" pitchFamily="49" charset="0"/>
                <a:sym typeface="Consolas"/>
              </a:rPr>
              <a:t>8</a:t>
            </a:r>
            <a:endParaRPr sz="1500"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500" b="1" dirty="0">
                <a:solidFill>
                  <a:srgbClr val="575757"/>
                </a:solidFill>
                <a:latin typeface="Courier New" panose="02070309020205020404" pitchFamily="49" charset="0"/>
                <a:ea typeface="Consolas"/>
                <a:cs typeface="Courier New" panose="02070309020205020404" pitchFamily="49" charset="0"/>
                <a:sym typeface="Consolas"/>
              </a:rPr>
              <a:t>9</a:t>
            </a:r>
          </a:p>
          <a:p>
            <a:pPr marL="0" marR="0" lvl="0" indent="0" algn="r" rtl="0">
              <a:spcBef>
                <a:spcPts val="0"/>
              </a:spcBef>
              <a:spcAft>
                <a:spcPts val="0"/>
              </a:spcAft>
              <a:buNone/>
            </a:pPr>
            <a:r>
              <a:rPr lang="en-US" sz="1500" b="1" dirty="0">
                <a:solidFill>
                  <a:srgbClr val="575757"/>
                </a:solidFill>
                <a:latin typeface="Courier New" panose="02070309020205020404" pitchFamily="49" charset="0"/>
                <a:cs typeface="Courier New" panose="02070309020205020404" pitchFamily="49" charset="0"/>
                <a:sym typeface="Consolas"/>
              </a:rPr>
              <a:t>10</a:t>
            </a:r>
          </a:p>
          <a:p>
            <a:pPr marL="0" marR="0" lvl="0" indent="0" algn="r" rtl="0">
              <a:spcBef>
                <a:spcPts val="0"/>
              </a:spcBef>
              <a:spcAft>
                <a:spcPts val="0"/>
              </a:spcAft>
              <a:buNone/>
            </a:pPr>
            <a:r>
              <a:rPr lang="en-US" sz="1500" b="1" dirty="0">
                <a:solidFill>
                  <a:srgbClr val="575757"/>
                </a:solidFill>
                <a:latin typeface="Courier New" panose="02070309020205020404" pitchFamily="49" charset="0"/>
                <a:cs typeface="Courier New" panose="02070309020205020404" pitchFamily="49" charset="0"/>
                <a:sym typeface="Consolas"/>
              </a:rPr>
              <a:t>11</a:t>
            </a:r>
          </a:p>
          <a:p>
            <a:pPr marL="0" marR="0" lvl="0" indent="0" algn="r" rtl="0">
              <a:spcBef>
                <a:spcPts val="0"/>
              </a:spcBef>
              <a:spcAft>
                <a:spcPts val="0"/>
              </a:spcAft>
              <a:buNone/>
            </a:pPr>
            <a:r>
              <a:rPr lang="en-US" sz="1500" b="1" dirty="0">
                <a:solidFill>
                  <a:srgbClr val="575757"/>
                </a:solidFill>
                <a:latin typeface="Courier New" panose="02070309020205020404" pitchFamily="49" charset="0"/>
                <a:cs typeface="Courier New" panose="02070309020205020404" pitchFamily="49" charset="0"/>
                <a:sym typeface="Consolas"/>
              </a:rPr>
              <a:t>12</a:t>
            </a:r>
          </a:p>
          <a:p>
            <a:pPr marL="0" marR="0" lvl="0" indent="0" algn="r" rtl="0">
              <a:spcBef>
                <a:spcPts val="0"/>
              </a:spcBef>
              <a:spcAft>
                <a:spcPts val="0"/>
              </a:spcAft>
              <a:buNone/>
            </a:pPr>
            <a:r>
              <a:rPr lang="en-US" sz="1500" b="1" dirty="0">
                <a:solidFill>
                  <a:srgbClr val="575757"/>
                </a:solidFill>
                <a:latin typeface="Courier New" panose="02070309020205020404" pitchFamily="49" charset="0"/>
                <a:cs typeface="Courier New" panose="02070309020205020404" pitchFamily="49" charset="0"/>
                <a:sym typeface="Consolas"/>
              </a:rPr>
              <a:t>13</a:t>
            </a:r>
          </a:p>
          <a:p>
            <a:pPr marL="0" marR="0" lvl="0" indent="0" algn="r" rtl="0">
              <a:spcBef>
                <a:spcPts val="0"/>
              </a:spcBef>
              <a:spcAft>
                <a:spcPts val="0"/>
              </a:spcAft>
              <a:buNone/>
            </a:pPr>
            <a:r>
              <a:rPr lang="en-US" sz="1500" b="1" dirty="0" smtClean="0">
                <a:solidFill>
                  <a:srgbClr val="575757"/>
                </a:solidFill>
                <a:latin typeface="Courier New" panose="02070309020205020404" pitchFamily="49" charset="0"/>
                <a:cs typeface="Courier New" panose="02070309020205020404" pitchFamily="49" charset="0"/>
                <a:sym typeface="Consolas"/>
              </a:rPr>
              <a:t>14</a:t>
            </a:r>
            <a:endParaRPr lang="en-US" sz="1500" b="1" dirty="0">
              <a:solidFill>
                <a:srgbClr val="575757"/>
              </a:solidFill>
              <a:latin typeface="Courier New" panose="02070309020205020404" pitchFamily="49" charset="0"/>
              <a:cs typeface="Courier New" panose="02070309020205020404" pitchFamily="49" charset="0"/>
              <a:sym typeface="Consolas"/>
            </a:endParaRPr>
          </a:p>
          <a:p>
            <a:pPr marL="0" marR="0" lvl="0" indent="0" algn="r" rtl="0">
              <a:spcBef>
                <a:spcPts val="0"/>
              </a:spcBef>
              <a:spcAft>
                <a:spcPts val="0"/>
              </a:spcAft>
              <a:buNone/>
            </a:pPr>
            <a:r>
              <a:rPr lang="en-US" sz="1500" b="1" dirty="0">
                <a:solidFill>
                  <a:srgbClr val="575757"/>
                </a:solidFill>
                <a:latin typeface="Courier New" panose="02070309020205020404" pitchFamily="49" charset="0"/>
                <a:cs typeface="Courier New" panose="02070309020205020404" pitchFamily="49" charset="0"/>
                <a:sym typeface="Consolas"/>
              </a:rPr>
              <a:t>15</a:t>
            </a:r>
          </a:p>
          <a:p>
            <a:pPr marL="0" marR="0" lvl="0" indent="0" algn="r" rtl="0">
              <a:spcBef>
                <a:spcPts val="0"/>
              </a:spcBef>
              <a:spcAft>
                <a:spcPts val="0"/>
              </a:spcAft>
              <a:buNone/>
            </a:pPr>
            <a:r>
              <a:rPr lang="en-US" sz="1500" b="1" dirty="0">
                <a:solidFill>
                  <a:srgbClr val="575757"/>
                </a:solidFill>
                <a:latin typeface="Courier New" panose="02070309020205020404" pitchFamily="49" charset="0"/>
                <a:cs typeface="Courier New" panose="02070309020205020404" pitchFamily="49" charset="0"/>
                <a:sym typeface="Consolas"/>
              </a:rPr>
              <a:t>16</a:t>
            </a:r>
          </a:p>
          <a:p>
            <a:pPr marL="0" marR="0" lvl="0" indent="0" algn="r" rtl="0">
              <a:spcBef>
                <a:spcPts val="0"/>
              </a:spcBef>
              <a:spcAft>
                <a:spcPts val="0"/>
              </a:spcAft>
              <a:buNone/>
            </a:pPr>
            <a:r>
              <a:rPr lang="en-US" sz="1500" b="1" dirty="0">
                <a:solidFill>
                  <a:srgbClr val="575757"/>
                </a:solidFill>
                <a:latin typeface="Courier New" panose="02070309020205020404" pitchFamily="49" charset="0"/>
                <a:cs typeface="Courier New" panose="02070309020205020404" pitchFamily="49" charset="0"/>
                <a:sym typeface="Consolas"/>
              </a:rPr>
              <a:t>17</a:t>
            </a:r>
          </a:p>
        </p:txBody>
      </p:sp>
      <p:sp>
        <p:nvSpPr>
          <p:cNvPr id="6" name="Google Shape;178;p22"/>
          <p:cNvSpPr/>
          <p:nvPr/>
        </p:nvSpPr>
        <p:spPr>
          <a:xfrm>
            <a:off x="150786" y="1050012"/>
            <a:ext cx="1090550"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a:solidFill>
                  <a:srgbClr val="F9A825"/>
                </a:solidFill>
                <a:ea typeface="Quattrocento Sans"/>
                <a:cs typeface="Quattrocento Sans"/>
                <a:sym typeface="Quattrocento Sans"/>
              </a:rPr>
              <a:t>Program</a:t>
            </a:r>
            <a:endParaRPr dirty="0">
              <a:solidFill>
                <a:srgbClr val="F9A825"/>
              </a:solidFill>
            </a:endParaRPr>
          </a:p>
        </p:txBody>
      </p:sp>
      <p:sp>
        <p:nvSpPr>
          <p:cNvPr id="7" name="Google Shape;180;p22"/>
          <p:cNvSpPr txBox="1">
            <a:spLocks/>
          </p:cNvSpPr>
          <p:nvPr/>
        </p:nvSpPr>
        <p:spPr>
          <a:xfrm>
            <a:off x="6923571" y="1384842"/>
            <a:ext cx="5015860" cy="4071055"/>
          </a:xfrm>
          <a:prstGeom prst="rect">
            <a:avLst/>
          </a:prstGeom>
          <a:solidFill>
            <a:schemeClr val="bg1">
              <a:lumMod val="95000"/>
            </a:schemeClr>
          </a:solidFill>
          <a:ln>
            <a:noFill/>
          </a:ln>
        </p:spPr>
        <p:txBody>
          <a:bodyPr spcFirstLastPara="1" vert="horz" wrap="square" lIns="91425" tIns="45700" rIns="91425" bIns="45700" rtlCol="0" anchor="t" anchorCtr="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Wingdings 3" panose="05040102010807070707" pitchFamily="18" charset="2"/>
              <a:buNone/>
            </a:pPr>
            <a:r>
              <a:rPr lang="en-US" sz="1500" smtClean="0">
                <a:latin typeface="Courier New" panose="02070309020205020404" pitchFamily="49" charset="0"/>
                <a:cs typeface="Courier New" panose="02070309020205020404" pitchFamily="49" charset="0"/>
              </a:rPr>
              <a:t>    </a:t>
            </a:r>
          </a:p>
          <a:p>
            <a:pPr marL="0" indent="0">
              <a:lnSpc>
                <a:spcPct val="100000"/>
              </a:lnSpc>
              <a:spcBef>
                <a:spcPts val="0"/>
              </a:spcBef>
              <a:buFont typeface="Wingdings 3" panose="05040102010807070707" pitchFamily="18" charset="2"/>
              <a:buNone/>
            </a:pPr>
            <a:r>
              <a:rPr lang="en-US" sz="1500" smtClean="0">
                <a:latin typeface="Courier New" panose="02070309020205020404" pitchFamily="49" charset="0"/>
                <a:cs typeface="Courier New" panose="02070309020205020404" pitchFamily="49" charset="0"/>
              </a:rPr>
              <a:t>    printf("Enter new size of list: ");</a:t>
            </a:r>
          </a:p>
          <a:p>
            <a:pPr marL="0" indent="0">
              <a:lnSpc>
                <a:spcPct val="100000"/>
              </a:lnSpc>
              <a:spcBef>
                <a:spcPts val="0"/>
              </a:spcBef>
              <a:buFont typeface="Wingdings 3" panose="05040102010807070707" pitchFamily="18" charset="2"/>
              <a:buNone/>
            </a:pPr>
            <a:r>
              <a:rPr lang="en-US" sz="1500" smtClean="0">
                <a:latin typeface="Courier New" panose="02070309020205020404" pitchFamily="49" charset="0"/>
                <a:cs typeface="Courier New" panose="02070309020205020404" pitchFamily="49" charset="0"/>
              </a:rPr>
              <a:t>    scanf("%d", &amp;n2);</a:t>
            </a:r>
          </a:p>
          <a:p>
            <a:pPr marL="0" indent="0">
              <a:lnSpc>
                <a:spcPct val="100000"/>
              </a:lnSpc>
              <a:spcBef>
                <a:spcPts val="0"/>
              </a:spcBef>
              <a:buFont typeface="Wingdings 3" panose="05040102010807070707" pitchFamily="18" charset="2"/>
              <a:buNone/>
            </a:pPr>
            <a:r>
              <a:rPr lang="en-US" sz="1500" smtClean="0">
                <a:latin typeface="Courier New" panose="02070309020205020404" pitchFamily="49" charset="0"/>
                <a:cs typeface="Courier New" panose="02070309020205020404" pitchFamily="49" charset="0"/>
              </a:rPr>
              <a:t>    </a:t>
            </a:r>
          </a:p>
          <a:p>
            <a:pPr marL="0" indent="0">
              <a:lnSpc>
                <a:spcPct val="100000"/>
              </a:lnSpc>
              <a:spcBef>
                <a:spcPts val="0"/>
              </a:spcBef>
              <a:buFont typeface="Wingdings 3" panose="05040102010807070707" pitchFamily="18" charset="2"/>
              <a:buNone/>
            </a:pPr>
            <a:r>
              <a:rPr lang="en-US" sz="1500" smtClean="0">
                <a:latin typeface="Courier New" panose="02070309020205020404" pitchFamily="49" charset="0"/>
                <a:cs typeface="Courier New" panose="02070309020205020404" pitchFamily="49" charset="0"/>
              </a:rPr>
              <a:t>    fp = realloc(fp, n2 * sizeof(int));</a:t>
            </a:r>
          </a:p>
          <a:p>
            <a:pPr marL="0" indent="0">
              <a:lnSpc>
                <a:spcPct val="100000"/>
              </a:lnSpc>
              <a:spcBef>
                <a:spcPts val="0"/>
              </a:spcBef>
              <a:buFont typeface="Wingdings 3" panose="05040102010807070707" pitchFamily="18" charset="2"/>
              <a:buNone/>
            </a:pPr>
            <a:r>
              <a:rPr lang="en-US" sz="1500" smtClean="0">
                <a:latin typeface="Courier New" panose="02070309020205020404" pitchFamily="49" charset="0"/>
                <a:cs typeface="Courier New" panose="02070309020205020404" pitchFamily="49" charset="0"/>
              </a:rPr>
              <a:t>    if(n2 &gt; n1)</a:t>
            </a:r>
          </a:p>
          <a:p>
            <a:pPr marL="0" indent="0">
              <a:lnSpc>
                <a:spcPct val="100000"/>
              </a:lnSpc>
              <a:spcBef>
                <a:spcPts val="0"/>
              </a:spcBef>
              <a:buFont typeface="Wingdings 3" panose="05040102010807070707" pitchFamily="18" charset="2"/>
              <a:buNone/>
            </a:pPr>
            <a:r>
              <a:rPr lang="en-US" sz="1500" smtClean="0">
                <a:latin typeface="Courier New" panose="02070309020205020404" pitchFamily="49" charset="0"/>
                <a:cs typeface="Courier New" panose="02070309020205020404" pitchFamily="49" charset="0"/>
              </a:rPr>
              <a:t>    {</a:t>
            </a:r>
          </a:p>
          <a:p>
            <a:pPr marL="0" indent="0">
              <a:lnSpc>
                <a:spcPct val="100000"/>
              </a:lnSpc>
              <a:spcBef>
                <a:spcPts val="0"/>
              </a:spcBef>
              <a:buFont typeface="Wingdings 3" panose="05040102010807070707" pitchFamily="18" charset="2"/>
              <a:buNone/>
            </a:pPr>
            <a:r>
              <a:rPr lang="en-US" sz="1500" smtClean="0">
                <a:latin typeface="Courier New" panose="02070309020205020404" pitchFamily="49" charset="0"/>
                <a:cs typeface="Courier New" panose="02070309020205020404" pitchFamily="49" charset="0"/>
              </a:rPr>
              <a:t>        printf("Enter %d numbers\n", n2 - n1);</a:t>
            </a:r>
          </a:p>
          <a:p>
            <a:pPr marL="0" indent="0">
              <a:lnSpc>
                <a:spcPct val="100000"/>
              </a:lnSpc>
              <a:spcBef>
                <a:spcPts val="0"/>
              </a:spcBef>
              <a:buFont typeface="Wingdings 3" panose="05040102010807070707" pitchFamily="18" charset="2"/>
              <a:buNone/>
            </a:pPr>
            <a:r>
              <a:rPr lang="en-US" sz="1500" smtClean="0">
                <a:latin typeface="Courier New" panose="02070309020205020404" pitchFamily="49" charset="0"/>
                <a:cs typeface="Courier New" panose="02070309020205020404" pitchFamily="49" charset="0"/>
              </a:rPr>
              <a:t>        for(i = n1; i &lt; n2; i++)</a:t>
            </a:r>
          </a:p>
          <a:p>
            <a:pPr marL="0" indent="0">
              <a:lnSpc>
                <a:spcPct val="100000"/>
              </a:lnSpc>
              <a:spcBef>
                <a:spcPts val="0"/>
              </a:spcBef>
              <a:buFont typeface="Wingdings 3" panose="05040102010807070707" pitchFamily="18" charset="2"/>
              <a:buNone/>
            </a:pPr>
            <a:r>
              <a:rPr lang="en-US" sz="1500" smtClean="0">
                <a:latin typeface="Courier New" panose="02070309020205020404" pitchFamily="49" charset="0"/>
                <a:cs typeface="Courier New" panose="02070309020205020404" pitchFamily="49" charset="0"/>
              </a:rPr>
              <a:t>            scanf("%d", &amp;fp[i]);</a:t>
            </a:r>
          </a:p>
          <a:p>
            <a:pPr marL="0" indent="0">
              <a:lnSpc>
                <a:spcPct val="100000"/>
              </a:lnSpc>
              <a:spcBef>
                <a:spcPts val="0"/>
              </a:spcBef>
              <a:buFont typeface="Wingdings 3" panose="05040102010807070707" pitchFamily="18" charset="2"/>
              <a:buNone/>
            </a:pPr>
            <a:r>
              <a:rPr lang="en-US" sz="1500" smtClean="0">
                <a:latin typeface="Courier New" panose="02070309020205020404" pitchFamily="49" charset="0"/>
                <a:cs typeface="Courier New" panose="02070309020205020404" pitchFamily="49" charset="0"/>
              </a:rPr>
              <a:t>    }</a:t>
            </a:r>
          </a:p>
          <a:p>
            <a:pPr marL="0" indent="0">
              <a:lnSpc>
                <a:spcPct val="100000"/>
              </a:lnSpc>
              <a:spcBef>
                <a:spcPts val="0"/>
              </a:spcBef>
              <a:buFont typeface="Wingdings 3" panose="05040102010807070707" pitchFamily="18" charset="2"/>
              <a:buNone/>
            </a:pPr>
            <a:r>
              <a:rPr lang="en-US" sz="1500" smtClean="0">
                <a:latin typeface="Courier New" panose="02070309020205020404" pitchFamily="49" charset="0"/>
                <a:cs typeface="Courier New" panose="02070309020205020404" pitchFamily="49" charset="0"/>
              </a:rPr>
              <a:t>    printf("The numbers in the list are\n");</a:t>
            </a:r>
          </a:p>
          <a:p>
            <a:pPr marL="0" indent="0">
              <a:lnSpc>
                <a:spcPct val="100000"/>
              </a:lnSpc>
              <a:spcBef>
                <a:spcPts val="0"/>
              </a:spcBef>
              <a:buFont typeface="Wingdings 3" panose="05040102010807070707" pitchFamily="18" charset="2"/>
              <a:buNone/>
            </a:pPr>
            <a:r>
              <a:rPr lang="en-US" sz="1500" smtClean="0">
                <a:latin typeface="Courier New" panose="02070309020205020404" pitchFamily="49" charset="0"/>
                <a:cs typeface="Courier New" panose="02070309020205020404" pitchFamily="49" charset="0"/>
              </a:rPr>
              <a:t>    for(i = 0; i &lt; n2; i++)</a:t>
            </a:r>
          </a:p>
          <a:p>
            <a:pPr marL="0" indent="0">
              <a:lnSpc>
                <a:spcPct val="100000"/>
              </a:lnSpc>
              <a:spcBef>
                <a:spcPts val="0"/>
              </a:spcBef>
              <a:buFont typeface="Wingdings 3" panose="05040102010807070707" pitchFamily="18" charset="2"/>
              <a:buNone/>
            </a:pPr>
            <a:r>
              <a:rPr lang="en-US" sz="1500" smtClean="0">
                <a:latin typeface="Courier New" panose="02070309020205020404" pitchFamily="49" charset="0"/>
                <a:cs typeface="Courier New" panose="02070309020205020404" pitchFamily="49" charset="0"/>
              </a:rPr>
              <a:t>        printf("%d\n", fp[i]);</a:t>
            </a:r>
          </a:p>
          <a:p>
            <a:pPr marL="0" indent="0">
              <a:lnSpc>
                <a:spcPct val="100000"/>
              </a:lnSpc>
              <a:spcBef>
                <a:spcPts val="0"/>
              </a:spcBef>
              <a:buFont typeface="Wingdings 3" panose="05040102010807070707" pitchFamily="18" charset="2"/>
              <a:buNone/>
            </a:pPr>
            <a:r>
              <a:rPr lang="en-US" sz="150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p:txBody>
      </p:sp>
      <p:sp>
        <p:nvSpPr>
          <p:cNvPr id="8" name="Google Shape;177;p22">
            <a:extLst>
              <a:ext uri="{FF2B5EF4-FFF2-40B4-BE49-F238E27FC236}">
                <a16:creationId xmlns:a16="http://schemas.microsoft.com/office/drawing/2014/main" xmlns="" id="{9D455AB9-62A7-F441-957B-5858CB240F89}"/>
              </a:ext>
            </a:extLst>
          </p:cNvPr>
          <p:cNvSpPr/>
          <p:nvPr/>
        </p:nvSpPr>
        <p:spPr>
          <a:xfrm>
            <a:off x="6464398" y="1384842"/>
            <a:ext cx="499993" cy="4071055"/>
          </a:xfrm>
          <a:prstGeom prst="rect">
            <a:avLst/>
          </a:prstGeom>
          <a:solidFill>
            <a:schemeClr val="bg1">
              <a:lumMod val="85000"/>
            </a:schemeClr>
          </a:solid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500" b="1" dirty="0">
                <a:solidFill>
                  <a:srgbClr val="575757"/>
                </a:solidFill>
                <a:latin typeface="Courier New" panose="02070309020205020404" pitchFamily="49" charset="0"/>
                <a:ea typeface="Consolas"/>
                <a:cs typeface="Courier New" panose="02070309020205020404" pitchFamily="49" charset="0"/>
                <a:sym typeface="Consolas"/>
              </a:rPr>
              <a:t>18</a:t>
            </a:r>
            <a:endParaRPr sz="1500"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500" b="1" dirty="0">
                <a:solidFill>
                  <a:srgbClr val="575757"/>
                </a:solidFill>
                <a:latin typeface="Courier New" panose="02070309020205020404" pitchFamily="49" charset="0"/>
                <a:ea typeface="Consolas"/>
                <a:cs typeface="Courier New" panose="02070309020205020404" pitchFamily="49" charset="0"/>
                <a:sym typeface="Consolas"/>
              </a:rPr>
              <a:t>19</a:t>
            </a:r>
            <a:endParaRPr sz="1500"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500" b="1" dirty="0">
                <a:solidFill>
                  <a:srgbClr val="575757"/>
                </a:solidFill>
                <a:latin typeface="Courier New" panose="02070309020205020404" pitchFamily="49" charset="0"/>
                <a:ea typeface="Consolas"/>
                <a:cs typeface="Courier New" panose="02070309020205020404" pitchFamily="49" charset="0"/>
                <a:sym typeface="Consolas"/>
              </a:rPr>
              <a:t>20</a:t>
            </a:r>
            <a:endParaRPr sz="1500"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500" b="1" dirty="0">
                <a:solidFill>
                  <a:srgbClr val="575757"/>
                </a:solidFill>
                <a:latin typeface="Courier New" panose="02070309020205020404" pitchFamily="49" charset="0"/>
                <a:cs typeface="Courier New" panose="02070309020205020404" pitchFamily="49" charset="0"/>
                <a:sym typeface="Consolas"/>
              </a:rPr>
              <a:t>21</a:t>
            </a:r>
            <a:endParaRPr sz="1500"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500" b="1" dirty="0" smtClean="0">
                <a:solidFill>
                  <a:srgbClr val="575757"/>
                </a:solidFill>
                <a:latin typeface="Courier New" panose="02070309020205020404" pitchFamily="49" charset="0"/>
                <a:cs typeface="Courier New" panose="02070309020205020404" pitchFamily="49" charset="0"/>
                <a:sym typeface="Consolas"/>
              </a:rPr>
              <a:t>22</a:t>
            </a:r>
            <a:endParaRPr sz="1500"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500" b="1" dirty="0">
                <a:solidFill>
                  <a:srgbClr val="575757"/>
                </a:solidFill>
                <a:latin typeface="Courier New" panose="02070309020205020404" pitchFamily="49" charset="0"/>
                <a:cs typeface="Courier New" panose="02070309020205020404" pitchFamily="49" charset="0"/>
                <a:sym typeface="Consolas"/>
              </a:rPr>
              <a:t>23</a:t>
            </a:r>
            <a:endParaRPr sz="1500"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500" b="1" dirty="0">
                <a:solidFill>
                  <a:srgbClr val="575757"/>
                </a:solidFill>
                <a:latin typeface="Courier New" panose="02070309020205020404" pitchFamily="49" charset="0"/>
                <a:cs typeface="Courier New" panose="02070309020205020404" pitchFamily="49" charset="0"/>
                <a:sym typeface="Consolas"/>
              </a:rPr>
              <a:t>24</a:t>
            </a:r>
            <a:endParaRPr sz="1500" dirty="0">
              <a:latin typeface="Courier New" panose="02070309020205020404" pitchFamily="49" charset="0"/>
              <a:cs typeface="Courier New" panose="02070309020205020404" pitchFamily="49" charset="0"/>
            </a:endParaRPr>
          </a:p>
          <a:p>
            <a:pPr marL="0" marR="0" lvl="0" indent="0" algn="r" rtl="0">
              <a:spcBef>
                <a:spcPts val="0"/>
              </a:spcBef>
              <a:spcAft>
                <a:spcPts val="0"/>
              </a:spcAft>
              <a:buNone/>
            </a:pPr>
            <a:r>
              <a:rPr lang="en-US" sz="1500" b="1" dirty="0">
                <a:solidFill>
                  <a:srgbClr val="575757"/>
                </a:solidFill>
                <a:latin typeface="Courier New" panose="02070309020205020404" pitchFamily="49" charset="0"/>
                <a:ea typeface="Consolas"/>
                <a:cs typeface="Courier New" panose="02070309020205020404" pitchFamily="49" charset="0"/>
                <a:sym typeface="Consolas"/>
              </a:rPr>
              <a:t>25</a:t>
            </a:r>
          </a:p>
          <a:p>
            <a:pPr marL="0" marR="0" lvl="0" indent="0" algn="r" rtl="0">
              <a:spcBef>
                <a:spcPts val="0"/>
              </a:spcBef>
              <a:spcAft>
                <a:spcPts val="0"/>
              </a:spcAft>
              <a:buNone/>
            </a:pPr>
            <a:r>
              <a:rPr lang="en-US" sz="1500" b="1" dirty="0" smtClean="0">
                <a:solidFill>
                  <a:srgbClr val="575757"/>
                </a:solidFill>
                <a:latin typeface="Courier New" panose="02070309020205020404" pitchFamily="49" charset="0"/>
                <a:cs typeface="Courier New" panose="02070309020205020404" pitchFamily="49" charset="0"/>
                <a:sym typeface="Consolas"/>
              </a:rPr>
              <a:t>26</a:t>
            </a:r>
            <a:endParaRPr lang="en-US" sz="1500" b="1" dirty="0">
              <a:solidFill>
                <a:srgbClr val="575757"/>
              </a:solidFill>
              <a:latin typeface="Courier New" panose="02070309020205020404" pitchFamily="49" charset="0"/>
              <a:cs typeface="Courier New" panose="02070309020205020404" pitchFamily="49" charset="0"/>
              <a:sym typeface="Consolas"/>
            </a:endParaRPr>
          </a:p>
          <a:p>
            <a:pPr marL="0" marR="0" lvl="0" indent="0" algn="r" rtl="0">
              <a:spcBef>
                <a:spcPts val="0"/>
              </a:spcBef>
              <a:spcAft>
                <a:spcPts val="0"/>
              </a:spcAft>
              <a:buNone/>
            </a:pPr>
            <a:r>
              <a:rPr lang="en-US" sz="1500" b="1" dirty="0" smtClean="0">
                <a:solidFill>
                  <a:srgbClr val="575757"/>
                </a:solidFill>
                <a:latin typeface="Courier New" panose="02070309020205020404" pitchFamily="49" charset="0"/>
                <a:cs typeface="Courier New" panose="02070309020205020404" pitchFamily="49" charset="0"/>
                <a:sym typeface="Consolas"/>
              </a:rPr>
              <a:t>27</a:t>
            </a:r>
          </a:p>
          <a:p>
            <a:pPr marL="0" marR="0" lvl="0" indent="0" algn="r" rtl="0">
              <a:spcBef>
                <a:spcPts val="0"/>
              </a:spcBef>
              <a:spcAft>
                <a:spcPts val="0"/>
              </a:spcAft>
              <a:buNone/>
            </a:pPr>
            <a:r>
              <a:rPr lang="en-US" sz="1500" b="1" dirty="0" smtClean="0">
                <a:solidFill>
                  <a:srgbClr val="575757"/>
                </a:solidFill>
                <a:latin typeface="Courier New" panose="02070309020205020404" pitchFamily="49" charset="0"/>
                <a:cs typeface="Courier New" panose="02070309020205020404" pitchFamily="49" charset="0"/>
                <a:sym typeface="Consolas"/>
              </a:rPr>
              <a:t>28</a:t>
            </a:r>
          </a:p>
          <a:p>
            <a:pPr marL="0" marR="0" lvl="0" indent="0" algn="r" rtl="0">
              <a:spcBef>
                <a:spcPts val="0"/>
              </a:spcBef>
              <a:spcAft>
                <a:spcPts val="0"/>
              </a:spcAft>
              <a:buNone/>
            </a:pPr>
            <a:r>
              <a:rPr lang="en-US" sz="1500" b="1" dirty="0" smtClean="0">
                <a:solidFill>
                  <a:srgbClr val="575757"/>
                </a:solidFill>
                <a:latin typeface="Courier New" panose="02070309020205020404" pitchFamily="49" charset="0"/>
                <a:cs typeface="Courier New" panose="02070309020205020404" pitchFamily="49" charset="0"/>
                <a:sym typeface="Consolas"/>
              </a:rPr>
              <a:t>29</a:t>
            </a:r>
          </a:p>
          <a:p>
            <a:pPr marL="0" marR="0" lvl="0" indent="0" algn="r" rtl="0">
              <a:spcBef>
                <a:spcPts val="0"/>
              </a:spcBef>
              <a:spcAft>
                <a:spcPts val="0"/>
              </a:spcAft>
              <a:buNone/>
            </a:pPr>
            <a:r>
              <a:rPr lang="en-US" sz="1500" b="1" dirty="0" smtClean="0">
                <a:solidFill>
                  <a:srgbClr val="575757"/>
                </a:solidFill>
                <a:latin typeface="Courier New" panose="02070309020205020404" pitchFamily="49" charset="0"/>
                <a:cs typeface="Courier New" panose="02070309020205020404" pitchFamily="49" charset="0"/>
                <a:sym typeface="Consolas"/>
              </a:rPr>
              <a:t>30</a:t>
            </a:r>
          </a:p>
          <a:p>
            <a:pPr marL="0" marR="0" lvl="0" indent="0" algn="r" rtl="0">
              <a:spcBef>
                <a:spcPts val="0"/>
              </a:spcBef>
              <a:spcAft>
                <a:spcPts val="0"/>
              </a:spcAft>
              <a:buNone/>
            </a:pPr>
            <a:r>
              <a:rPr lang="en-US" sz="1500" b="1" dirty="0" smtClean="0">
                <a:solidFill>
                  <a:srgbClr val="575757"/>
                </a:solidFill>
                <a:latin typeface="Courier New" panose="02070309020205020404" pitchFamily="49" charset="0"/>
                <a:cs typeface="Courier New" panose="02070309020205020404" pitchFamily="49" charset="0"/>
                <a:sym typeface="Consolas"/>
              </a:rPr>
              <a:t>31</a:t>
            </a:r>
          </a:p>
          <a:p>
            <a:pPr marL="0" marR="0" lvl="0" indent="0" algn="r" rtl="0">
              <a:spcBef>
                <a:spcPts val="0"/>
              </a:spcBef>
              <a:spcAft>
                <a:spcPts val="0"/>
              </a:spcAft>
              <a:buNone/>
            </a:pPr>
            <a:r>
              <a:rPr lang="en-US" sz="1500" b="1" dirty="0" smtClean="0">
                <a:solidFill>
                  <a:srgbClr val="575757"/>
                </a:solidFill>
                <a:latin typeface="Courier New" panose="02070309020205020404" pitchFamily="49" charset="0"/>
                <a:cs typeface="Courier New" panose="02070309020205020404" pitchFamily="49" charset="0"/>
                <a:sym typeface="Consolas"/>
              </a:rPr>
              <a:t>32</a:t>
            </a:r>
            <a:endParaRPr lang="en-US" sz="1500" b="1" dirty="0">
              <a:solidFill>
                <a:srgbClr val="575757"/>
              </a:solidFill>
              <a:latin typeface="Courier New" panose="02070309020205020404" pitchFamily="49" charset="0"/>
              <a:cs typeface="Courier New" panose="02070309020205020404" pitchFamily="49" charset="0"/>
              <a:sym typeface="Consolas"/>
            </a:endParaRPr>
          </a:p>
        </p:txBody>
      </p:sp>
      <p:sp>
        <p:nvSpPr>
          <p:cNvPr id="9" name="Google Shape;179;p22"/>
          <p:cNvSpPr/>
          <p:nvPr/>
        </p:nvSpPr>
        <p:spPr>
          <a:xfrm>
            <a:off x="6464398" y="1056362"/>
            <a:ext cx="1676281" cy="329184"/>
          </a:xfrm>
          <a:prstGeom prst="round2SameRect">
            <a:avLst>
              <a:gd name="adj1" fmla="val 16667"/>
              <a:gd name="adj2" fmla="val 0"/>
            </a:avLst>
          </a:prstGeom>
          <a:solidFill>
            <a:srgbClr val="575757"/>
          </a:solidFill>
          <a:ln>
            <a:noFill/>
          </a:ln>
        </p:spPr>
        <p:txBody>
          <a:bodyPr spcFirstLastPara="1" wrap="square" lIns="91425" tIns="0" rIns="91425" bIns="0" anchor="ctr" anchorCtr="0">
            <a:noAutofit/>
          </a:bodyPr>
          <a:lstStyle/>
          <a:p>
            <a:pPr marL="0" marR="0" lvl="0" indent="0" algn="ctr" rtl="0">
              <a:spcBef>
                <a:spcPts val="0"/>
              </a:spcBef>
              <a:spcAft>
                <a:spcPts val="0"/>
              </a:spcAft>
              <a:buNone/>
            </a:pPr>
            <a:r>
              <a:rPr lang="en-US" sz="1600" dirty="0" smtClean="0">
                <a:solidFill>
                  <a:srgbClr val="F9A825"/>
                </a:solidFill>
                <a:ea typeface="Quattrocento Sans"/>
                <a:cs typeface="Quattrocento Sans"/>
                <a:sym typeface="Quattrocento Sans"/>
              </a:rPr>
              <a:t>Program (cont.)</a:t>
            </a:r>
            <a:endParaRPr sz="1600" dirty="0">
              <a:solidFill>
                <a:srgbClr val="F9A825"/>
              </a:solidFill>
              <a:ea typeface="Quattrocento Sans"/>
              <a:cs typeface="Quattrocento Sans"/>
              <a:sym typeface="Quattrocento Sans"/>
            </a:endParaRPr>
          </a:p>
        </p:txBody>
      </p:sp>
    </p:spTree>
    <p:extLst>
      <p:ext uri="{BB962C8B-B14F-4D97-AF65-F5344CB8AC3E}">
        <p14:creationId xmlns:p14="http://schemas.microsoft.com/office/powerpoint/2010/main" val="416164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6" end="16"/>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
                                            <p:bg/>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build="p" animBg="1"/>
      <p:bldP spid="8"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Practice Programs</a:t>
            </a:r>
            <a:endParaRPr lang="en-US" dirty="0"/>
          </a:p>
        </p:txBody>
      </p:sp>
      <p:sp>
        <p:nvSpPr>
          <p:cNvPr id="3" name="Content Placeholder 2"/>
          <p:cNvSpPr>
            <a:spLocks noGrp="1"/>
          </p:cNvSpPr>
          <p:nvPr>
            <p:ph idx="1"/>
          </p:nvPr>
        </p:nvSpPr>
        <p:spPr/>
        <p:txBody>
          <a:bodyPr/>
          <a:lstStyle/>
          <a:p>
            <a:pPr marL="457200" indent="-457200">
              <a:buFont typeface="+mj-lt"/>
              <a:buAutoNum type="arabicParenR"/>
            </a:pPr>
            <a:r>
              <a:rPr lang="en-IN" dirty="0"/>
              <a:t>Write a C program to calculate sum of n numbers entered by user.</a:t>
            </a:r>
          </a:p>
          <a:p>
            <a:pPr marL="457200" indent="-457200">
              <a:buFont typeface="+mj-lt"/>
              <a:buAutoNum type="arabicParenR"/>
            </a:pPr>
            <a:r>
              <a:rPr lang="en-IN" dirty="0"/>
              <a:t>Write a C program to input and print text using DMA</a:t>
            </a:r>
          </a:p>
          <a:p>
            <a:pPr marL="457200" indent="-457200">
              <a:buFont typeface="+mj-lt"/>
              <a:buAutoNum type="arabicParenR"/>
            </a:pPr>
            <a:r>
              <a:rPr lang="en-IN" dirty="0"/>
              <a:t>Write a C program to read and print student details using structure and DMA</a:t>
            </a:r>
          </a:p>
          <a:p>
            <a:endParaRPr lang="en-US" dirty="0"/>
          </a:p>
        </p:txBody>
      </p:sp>
    </p:spTree>
    <p:extLst>
      <p:ext uri="{BB962C8B-B14F-4D97-AF65-F5344CB8AC3E}">
        <p14:creationId xmlns:p14="http://schemas.microsoft.com/office/powerpoint/2010/main" val="42646028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040BB8-F72C-465B-894C-59217AFB284E}"/>
              </a:ext>
            </a:extLst>
          </p:cNvPr>
          <p:cNvSpPr>
            <a:spLocks noGrp="1"/>
          </p:cNvSpPr>
          <p:nvPr>
            <p:ph type="title"/>
          </p:nvPr>
        </p:nvSpPr>
        <p:spPr>
          <a:xfrm>
            <a:off x="831850" y="1877165"/>
            <a:ext cx="10515600" cy="2852737"/>
          </a:xfrm>
        </p:spPr>
        <p:txBody>
          <a:bodyPr/>
          <a:lstStyle/>
          <a:p>
            <a:r>
              <a:rPr lang="en-US" dirty="0" smtClean="0">
                <a:solidFill>
                  <a:schemeClr val="accent3"/>
                </a:solidFill>
              </a:rPr>
              <a:t>Thank you</a:t>
            </a:r>
            <a:endParaRPr lang="en-US" dirty="0">
              <a:solidFill>
                <a:schemeClr val="accent3"/>
              </a:solidFill>
            </a:endParaRPr>
          </a:p>
        </p:txBody>
      </p:sp>
      <p:cxnSp>
        <p:nvCxnSpPr>
          <p:cNvPr id="5" name="Straight Connector 4">
            <a:extLst>
              <a:ext uri="{FF2B5EF4-FFF2-40B4-BE49-F238E27FC236}">
                <a16:creationId xmlns:a16="http://schemas.microsoft.com/office/drawing/2014/main" xmlns="" id="{57B1FADF-1ACD-4B06-BC9D-45A10B136EDC}"/>
              </a:ext>
            </a:extLst>
          </p:cNvPr>
          <p:cNvCxnSpPr>
            <a:cxnSpLocks/>
            <a:endCxn id="8" idx="0"/>
          </p:cNvCxnSpPr>
          <p:nvPr/>
        </p:nvCxnSpPr>
        <p:spPr>
          <a:xfrm>
            <a:off x="1179871" y="0"/>
            <a:ext cx="0" cy="6829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xmlns="" id="{238676D9-8827-4B1B-9BC7-6E47B7A9E882}"/>
              </a:ext>
            </a:extLst>
          </p:cNvPr>
          <p:cNvCxnSpPr>
            <a:cxnSpLocks/>
          </p:cNvCxnSpPr>
          <p:nvPr/>
        </p:nvCxnSpPr>
        <p:spPr>
          <a:xfrm>
            <a:off x="1179871" y="5063613"/>
            <a:ext cx="0" cy="1794387"/>
          </a:xfrm>
          <a:prstGeom prst="line">
            <a:avLst/>
          </a:prstGeom>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xmlns="" id="{12DEDA6F-DE53-4741-B83C-8B9528C0D1C7}"/>
              </a:ext>
            </a:extLst>
          </p:cNvPr>
          <p:cNvSpPr/>
          <p:nvPr/>
        </p:nvSpPr>
        <p:spPr>
          <a:xfrm>
            <a:off x="942590"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cxnSp>
        <p:nvCxnSpPr>
          <p:cNvPr id="11" name="Straight Connector 10">
            <a:extLst>
              <a:ext uri="{FF2B5EF4-FFF2-40B4-BE49-F238E27FC236}">
                <a16:creationId xmlns:a16="http://schemas.microsoft.com/office/drawing/2014/main" xmlns="" id="{FD54CC2C-2F5E-452B-A4FA-DA5D69E53CFE}"/>
              </a:ext>
            </a:extLst>
          </p:cNvPr>
          <p:cNvCxnSpPr>
            <a:cxnSpLocks/>
          </p:cNvCxnSpPr>
          <p:nvPr/>
        </p:nvCxnSpPr>
        <p:spPr>
          <a:xfrm>
            <a:off x="1179871" y="1157468"/>
            <a:ext cx="0" cy="246540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3345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a:cs typeface="Consolas" panose="020B0609020204030204" pitchFamily="49" charset="0"/>
              </a:rPr>
              <a:t>Structure</a:t>
            </a:r>
            <a:r>
              <a:rPr lang="en-US" dirty="0"/>
              <a:t>?</a:t>
            </a:r>
          </a:p>
        </p:txBody>
      </p:sp>
      <p:sp>
        <p:nvSpPr>
          <p:cNvPr id="3" name="Content Placeholder 2"/>
          <p:cNvSpPr>
            <a:spLocks noGrp="1"/>
          </p:cNvSpPr>
          <p:nvPr>
            <p:ph idx="1"/>
          </p:nvPr>
        </p:nvSpPr>
        <p:spPr/>
        <p:txBody>
          <a:bodyPr/>
          <a:lstStyle/>
          <a:p>
            <a:r>
              <a:rPr lang="en-US" dirty="0">
                <a:cs typeface="Consolas" panose="020B0609020204030204" pitchFamily="49" charset="0"/>
              </a:rPr>
              <a:t>Structure</a:t>
            </a:r>
            <a:r>
              <a:rPr lang="en-US" dirty="0"/>
              <a:t> is a collection of logically related data items of different </a:t>
            </a:r>
            <a:r>
              <a:rPr lang="en-US" dirty="0" err="1"/>
              <a:t>datatypes</a:t>
            </a:r>
            <a:r>
              <a:rPr lang="en-US" dirty="0"/>
              <a:t> grouped together under single name.  </a:t>
            </a:r>
          </a:p>
          <a:p>
            <a:r>
              <a:rPr lang="en-US" dirty="0">
                <a:cs typeface="Consolas" panose="020B0609020204030204" pitchFamily="49" charset="0"/>
              </a:rPr>
              <a:t>Structure</a:t>
            </a:r>
            <a:r>
              <a:rPr lang="en-US" dirty="0"/>
              <a:t> is a </a:t>
            </a:r>
            <a:r>
              <a:rPr lang="en-US" dirty="0">
                <a:solidFill>
                  <a:srgbClr val="C00000"/>
                </a:solidFill>
              </a:rPr>
              <a:t>user defined </a:t>
            </a:r>
            <a:r>
              <a:rPr lang="en-US" dirty="0" err="1">
                <a:solidFill>
                  <a:srgbClr val="C00000"/>
                </a:solidFill>
              </a:rPr>
              <a:t>datatype</a:t>
            </a:r>
            <a:r>
              <a:rPr lang="en-US" dirty="0"/>
              <a:t>. </a:t>
            </a:r>
          </a:p>
          <a:p>
            <a:r>
              <a:rPr lang="en-US" dirty="0">
                <a:cs typeface="Consolas" panose="020B0609020204030204" pitchFamily="49" charset="0"/>
              </a:rPr>
              <a:t>Structure</a:t>
            </a:r>
            <a:r>
              <a:rPr lang="en-US" dirty="0"/>
              <a:t> helps to build a complex </a:t>
            </a:r>
            <a:r>
              <a:rPr lang="en-US" dirty="0" err="1"/>
              <a:t>datatype</a:t>
            </a:r>
            <a:r>
              <a:rPr lang="en-US" dirty="0"/>
              <a:t> which is more meaningful than an array.</a:t>
            </a:r>
          </a:p>
          <a:p>
            <a:r>
              <a:rPr lang="en-US" dirty="0"/>
              <a:t>But, an array holds similar </a:t>
            </a:r>
            <a:r>
              <a:rPr lang="en-US" dirty="0" err="1"/>
              <a:t>datatype</a:t>
            </a:r>
            <a:r>
              <a:rPr lang="en-US" dirty="0"/>
              <a:t> record, when </a:t>
            </a:r>
            <a:r>
              <a:rPr lang="en-US" dirty="0">
                <a:cs typeface="Consolas" panose="020B0609020204030204" pitchFamily="49" charset="0"/>
              </a:rPr>
              <a:t>structure</a:t>
            </a:r>
            <a:r>
              <a:rPr lang="en-US" dirty="0"/>
              <a:t> holds different </a:t>
            </a:r>
            <a:r>
              <a:rPr lang="en-US" dirty="0" err="1"/>
              <a:t>datatypes</a:t>
            </a:r>
            <a:r>
              <a:rPr lang="en-US" dirty="0"/>
              <a:t> records.</a:t>
            </a:r>
          </a:p>
          <a:p>
            <a:r>
              <a:rPr lang="en-US" dirty="0"/>
              <a:t>Two fundamental aspects of </a:t>
            </a:r>
            <a:r>
              <a:rPr lang="en-US" dirty="0">
                <a:cs typeface="Consolas" panose="020B0609020204030204" pitchFamily="49" charset="0"/>
              </a:rPr>
              <a:t>Structure</a:t>
            </a:r>
            <a:r>
              <a:rPr lang="en-US" dirty="0"/>
              <a:t>:</a:t>
            </a:r>
          </a:p>
          <a:p>
            <a:pPr lvl="1"/>
            <a:r>
              <a:rPr lang="en-US" dirty="0"/>
              <a:t>Declaration of </a:t>
            </a:r>
            <a:r>
              <a:rPr lang="en-US" dirty="0">
                <a:cs typeface="Consolas" panose="020B0609020204030204" pitchFamily="49" charset="0"/>
              </a:rPr>
              <a:t>Structure</a:t>
            </a:r>
            <a:r>
              <a:rPr lang="en-US" dirty="0"/>
              <a:t> Variable</a:t>
            </a:r>
          </a:p>
          <a:p>
            <a:pPr lvl="1"/>
            <a:r>
              <a:rPr lang="en-US" dirty="0"/>
              <a:t>Accessing of </a:t>
            </a:r>
            <a:r>
              <a:rPr lang="en-US" dirty="0">
                <a:cs typeface="Consolas" panose="020B0609020204030204" pitchFamily="49" charset="0"/>
              </a:rPr>
              <a:t>Structure</a:t>
            </a:r>
            <a:r>
              <a:rPr lang="en-US" dirty="0"/>
              <a:t> </a:t>
            </a:r>
            <a:r>
              <a:rPr lang="en-US" dirty="0" smtClean="0"/>
              <a:t>Member</a:t>
            </a:r>
            <a:endParaRPr lang="en-US" dirty="0"/>
          </a:p>
        </p:txBody>
      </p:sp>
    </p:spTree>
    <p:extLst>
      <p:ext uri="{BB962C8B-B14F-4D97-AF65-F5344CB8AC3E}">
        <p14:creationId xmlns:p14="http://schemas.microsoft.com/office/powerpoint/2010/main" val="74429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to Define </a:t>
            </a:r>
            <a:r>
              <a:rPr lang="en-US" dirty="0">
                <a:cs typeface="Consolas" panose="020B0609020204030204" pitchFamily="49" charset="0"/>
              </a:rPr>
              <a:t>Structure</a:t>
            </a:r>
            <a:endParaRPr lang="en-US" dirty="0"/>
          </a:p>
        </p:txBody>
      </p:sp>
      <p:sp>
        <p:nvSpPr>
          <p:cNvPr id="3" name="Content Placeholder 2"/>
          <p:cNvSpPr>
            <a:spLocks noGrp="1"/>
          </p:cNvSpPr>
          <p:nvPr>
            <p:ph idx="1"/>
          </p:nvPr>
        </p:nvSpPr>
        <p:spPr/>
        <p:txBody>
          <a:bodyPr/>
          <a:lstStyle/>
          <a:p>
            <a:r>
              <a:rPr lang="en-US" dirty="0" smtClean="0"/>
              <a:t>To define a </a:t>
            </a:r>
            <a:r>
              <a:rPr lang="en-US" dirty="0" smtClean="0">
                <a:cs typeface="Consolas" panose="020B0609020204030204" pitchFamily="49" charset="0"/>
              </a:rPr>
              <a:t>structure</a:t>
            </a:r>
            <a:r>
              <a:rPr lang="en-US" dirty="0" smtClean="0"/>
              <a:t>, we need to use </a:t>
            </a:r>
            <a:r>
              <a:rPr lang="en-US" b="1" dirty="0" err="1" smtClean="0">
                <a:solidFill>
                  <a:srgbClr val="C00000"/>
                </a:solidFill>
                <a:latin typeface="Consolas" panose="020B0609020204030204" pitchFamily="49" charset="0"/>
                <a:cs typeface="Consolas" panose="020B0609020204030204" pitchFamily="49" charset="0"/>
              </a:rPr>
              <a:t>struct</a:t>
            </a:r>
            <a:r>
              <a:rPr lang="en-US" dirty="0" smtClean="0">
                <a:solidFill>
                  <a:srgbClr val="C00000"/>
                </a:solidFill>
              </a:rPr>
              <a:t> </a:t>
            </a:r>
            <a:r>
              <a:rPr lang="en-US" dirty="0" smtClean="0"/>
              <a:t>keyword.</a:t>
            </a:r>
          </a:p>
          <a:p>
            <a:r>
              <a:rPr lang="en-US" dirty="0" smtClean="0"/>
              <a:t>This keyword is reserved word in C language. We can only use it for </a:t>
            </a:r>
            <a:r>
              <a:rPr lang="en-US" dirty="0" smtClean="0">
                <a:cs typeface="Consolas" panose="020B0609020204030204" pitchFamily="49" charset="0"/>
              </a:rPr>
              <a:t>structure</a:t>
            </a:r>
            <a:r>
              <a:rPr lang="en-US" dirty="0" smtClean="0"/>
              <a:t> and its object declaration.</a:t>
            </a:r>
          </a:p>
          <a:p>
            <a:endParaRPr lang="en-US" dirty="0"/>
          </a:p>
        </p:txBody>
      </p:sp>
      <p:sp>
        <p:nvSpPr>
          <p:cNvPr id="4" name="Rectangle 3">
            <a:extLst>
              <a:ext uri="{FF2B5EF4-FFF2-40B4-BE49-F238E27FC236}">
                <a16:creationId xmlns:a16="http://schemas.microsoft.com/office/drawing/2014/main" xmlns="" id="{CE9CF278-0CFC-4F81-B2D4-28505379D37C}"/>
              </a:ext>
            </a:extLst>
          </p:cNvPr>
          <p:cNvSpPr/>
          <p:nvPr/>
        </p:nvSpPr>
        <p:spPr>
          <a:xfrm>
            <a:off x="984819" y="2610064"/>
            <a:ext cx="4777100" cy="2031325"/>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mj-lt"/>
                <a:cs typeface="Consolas" panose="020B0609020204030204" pitchFamily="49" charset="0"/>
              </a:rPr>
              <a:t>struct</a:t>
            </a:r>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structure_name</a:t>
            </a:r>
            <a:endParaRPr lang="en-IN" b="1" dirty="0">
              <a:solidFill>
                <a:srgbClr val="D4D4D4"/>
              </a:solidFill>
              <a:latin typeface="+mj-lt"/>
              <a:cs typeface="Consolas" panose="020B0609020204030204" pitchFamily="49" charset="0"/>
            </a:endParaRPr>
          </a:p>
          <a:p>
            <a:r>
              <a:rPr lang="en-IN" b="1" dirty="0">
                <a:solidFill>
                  <a:srgbClr val="D4D4D4"/>
                </a:solidFill>
                <a:latin typeface="+mj-lt"/>
                <a:cs typeface="Consolas" panose="020B0609020204030204" pitchFamily="49" charset="0"/>
              </a:rPr>
              <a:t>{</a:t>
            </a:r>
          </a:p>
          <a:p>
            <a:r>
              <a:rPr lang="en-IN" b="1" dirty="0">
                <a:solidFill>
                  <a:srgbClr val="D4D4D4"/>
                </a:solidFill>
                <a:latin typeface="+mj-lt"/>
                <a:cs typeface="Consolas" panose="020B0609020204030204" pitchFamily="49" charset="0"/>
              </a:rPr>
              <a:t>    member1_declaration;</a:t>
            </a:r>
          </a:p>
          <a:p>
            <a:r>
              <a:rPr lang="en-IN" b="1" dirty="0">
                <a:solidFill>
                  <a:srgbClr val="D4D4D4"/>
                </a:solidFill>
                <a:latin typeface="+mj-lt"/>
                <a:cs typeface="Consolas" panose="020B0609020204030204" pitchFamily="49" charset="0"/>
              </a:rPr>
              <a:t>    member2_declaration;</a:t>
            </a:r>
          </a:p>
          <a:p>
            <a:r>
              <a:rPr lang="en-IN" b="1" dirty="0">
                <a:solidFill>
                  <a:srgbClr val="D4D4D4"/>
                </a:solidFill>
                <a:latin typeface="+mj-lt"/>
                <a:cs typeface="Consolas" panose="020B0609020204030204" pitchFamily="49" charset="0"/>
              </a:rPr>
              <a:t>    . . .</a:t>
            </a:r>
          </a:p>
          <a:p>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memberN_declaration</a:t>
            </a:r>
            <a:r>
              <a:rPr lang="en-IN" b="1" dirty="0">
                <a:solidFill>
                  <a:srgbClr val="D4D4D4"/>
                </a:solidFill>
                <a:latin typeface="+mj-lt"/>
                <a:cs typeface="Consolas" panose="020B0609020204030204" pitchFamily="49" charset="0"/>
              </a:rPr>
              <a:t>;</a:t>
            </a:r>
          </a:p>
          <a:p>
            <a:r>
              <a:rPr lang="en-IN" b="1" dirty="0">
                <a:solidFill>
                  <a:srgbClr val="D4D4D4"/>
                </a:solidFill>
                <a:latin typeface="+mj-lt"/>
                <a:cs typeface="Consolas" panose="020B0609020204030204" pitchFamily="49" charset="0"/>
              </a:rPr>
              <a:t>};</a:t>
            </a:r>
          </a:p>
        </p:txBody>
      </p:sp>
      <p:cxnSp>
        <p:nvCxnSpPr>
          <p:cNvPr id="6" name="Straight Arrow Connector 5">
            <a:extLst>
              <a:ext uri="{FF2B5EF4-FFF2-40B4-BE49-F238E27FC236}">
                <a16:creationId xmlns:a16="http://schemas.microsoft.com/office/drawing/2014/main" xmlns="" id="{1CAD057C-A69C-134E-A0DB-F49B832FA4D9}"/>
              </a:ext>
            </a:extLst>
          </p:cNvPr>
          <p:cNvCxnSpPr>
            <a:cxnSpLocks/>
          </p:cNvCxnSpPr>
          <p:nvPr/>
        </p:nvCxnSpPr>
        <p:spPr>
          <a:xfrm>
            <a:off x="3833216" y="2788846"/>
            <a:ext cx="2249905"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xmlns="" id="{1C1AA86F-2E08-154E-B664-0178A2E38F75}"/>
              </a:ext>
            </a:extLst>
          </p:cNvPr>
          <p:cNvCxnSpPr>
            <a:cxnSpLocks/>
          </p:cNvCxnSpPr>
          <p:nvPr/>
        </p:nvCxnSpPr>
        <p:spPr>
          <a:xfrm>
            <a:off x="4194161" y="3759394"/>
            <a:ext cx="1888960" cy="0"/>
          </a:xfrm>
          <a:prstGeom prst="straightConnector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Right Brace 7">
            <a:extLst>
              <a:ext uri="{FF2B5EF4-FFF2-40B4-BE49-F238E27FC236}">
                <a16:creationId xmlns:a16="http://schemas.microsoft.com/office/drawing/2014/main" xmlns="" id="{6F171F5C-3D96-2747-9114-51A365368DCD}"/>
              </a:ext>
            </a:extLst>
          </p:cNvPr>
          <p:cNvSpPr/>
          <p:nvPr/>
        </p:nvSpPr>
        <p:spPr>
          <a:xfrm>
            <a:off x="4088365" y="3287998"/>
            <a:ext cx="226116" cy="956668"/>
          </a:xfrm>
          <a:prstGeom prst="righ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tangle: Top Corners Rounded 6">
            <a:extLst>
              <a:ext uri="{FF2B5EF4-FFF2-40B4-BE49-F238E27FC236}">
                <a16:creationId xmlns:a16="http://schemas.microsoft.com/office/drawing/2014/main" xmlns="" id="{1C15B2C7-10C7-AC47-ADCC-7B1BB0BC2B5C}"/>
              </a:ext>
            </a:extLst>
          </p:cNvPr>
          <p:cNvSpPr/>
          <p:nvPr/>
        </p:nvSpPr>
        <p:spPr>
          <a:xfrm>
            <a:off x="982976" y="2307419"/>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FC000"/>
                </a:solidFill>
              </a:rPr>
              <a:t>Syntax</a:t>
            </a:r>
          </a:p>
        </p:txBody>
      </p:sp>
      <p:sp>
        <p:nvSpPr>
          <p:cNvPr id="10" name="Rectangle 9"/>
          <p:cNvSpPr/>
          <p:nvPr/>
        </p:nvSpPr>
        <p:spPr>
          <a:xfrm>
            <a:off x="5761919" y="2590010"/>
            <a:ext cx="4251485" cy="369332"/>
          </a:xfrm>
          <a:prstGeom prst="rect">
            <a:avLst/>
          </a:prstGeom>
        </p:spPr>
        <p:txBody>
          <a:bodyPr wrap="none">
            <a:spAutoFit/>
          </a:bodyPr>
          <a:lstStyle/>
          <a:p>
            <a:pPr lvl="1" algn="just"/>
            <a:r>
              <a:rPr lang="en-US" dirty="0" err="1"/>
              <a:t>structure_name</a:t>
            </a:r>
            <a:r>
              <a:rPr lang="en-US" dirty="0"/>
              <a:t> is name of custom type</a:t>
            </a:r>
          </a:p>
        </p:txBody>
      </p:sp>
      <p:sp>
        <p:nvSpPr>
          <p:cNvPr id="11" name="Rectangle 10"/>
          <p:cNvSpPr/>
          <p:nvPr/>
        </p:nvSpPr>
        <p:spPr>
          <a:xfrm>
            <a:off x="6188917" y="3574728"/>
            <a:ext cx="5253361" cy="369332"/>
          </a:xfrm>
          <a:prstGeom prst="rect">
            <a:avLst/>
          </a:prstGeom>
        </p:spPr>
        <p:txBody>
          <a:bodyPr wrap="none">
            <a:spAutoFit/>
          </a:bodyPr>
          <a:lstStyle/>
          <a:p>
            <a:r>
              <a:rPr lang="en-US" dirty="0" err="1"/>
              <a:t>memberN_declaration</a:t>
            </a:r>
            <a:r>
              <a:rPr lang="en-US" dirty="0"/>
              <a:t> is individual </a:t>
            </a:r>
            <a:r>
              <a:rPr lang="en-US" dirty="0" smtClean="0"/>
              <a:t>member declaration </a:t>
            </a:r>
            <a:endParaRPr lang="en-US" dirty="0"/>
          </a:p>
        </p:txBody>
      </p:sp>
    </p:spTree>
    <p:extLst>
      <p:ext uri="{BB962C8B-B14F-4D97-AF65-F5344CB8AC3E}">
        <p14:creationId xmlns:p14="http://schemas.microsoft.com/office/powerpoint/2010/main" val="40447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9" grpId="0" animBg="1"/>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to Define </a:t>
            </a:r>
            <a:r>
              <a:rPr lang="en-US" dirty="0">
                <a:cs typeface="Consolas" panose="020B0609020204030204" pitchFamily="49" charset="0"/>
              </a:rPr>
              <a:t>Structure</a:t>
            </a:r>
            <a:endParaRPr lang="en-US" dirty="0"/>
          </a:p>
        </p:txBody>
      </p:sp>
      <p:sp>
        <p:nvSpPr>
          <p:cNvPr id="4" name="Rectangle 3">
            <a:extLst>
              <a:ext uri="{FF2B5EF4-FFF2-40B4-BE49-F238E27FC236}">
                <a16:creationId xmlns:a16="http://schemas.microsoft.com/office/drawing/2014/main" xmlns="" id="{CE9CF278-0CFC-4F81-B2D4-28505379D37C}"/>
              </a:ext>
            </a:extLst>
          </p:cNvPr>
          <p:cNvSpPr/>
          <p:nvPr/>
        </p:nvSpPr>
        <p:spPr>
          <a:xfrm>
            <a:off x="270438" y="1191983"/>
            <a:ext cx="5122367" cy="2031325"/>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mj-lt"/>
                <a:cs typeface="Consolas" panose="020B0609020204030204" pitchFamily="49" charset="0"/>
              </a:rPr>
              <a:t>struct</a:t>
            </a:r>
            <a:r>
              <a:rPr lang="en-IN" b="1" dirty="0">
                <a:solidFill>
                  <a:srgbClr val="D4D4D4"/>
                </a:solidFill>
                <a:latin typeface="+mj-lt"/>
                <a:cs typeface="Consolas" panose="020B0609020204030204" pitchFamily="49" charset="0"/>
              </a:rPr>
              <a:t> student</a:t>
            </a:r>
          </a:p>
          <a:p>
            <a:r>
              <a:rPr lang="en-IN" b="1" dirty="0">
                <a:solidFill>
                  <a:srgbClr val="D4D4D4"/>
                </a:solidFill>
                <a:latin typeface="+mj-lt"/>
                <a:cs typeface="Consolas" panose="020B0609020204030204" pitchFamily="49" charset="0"/>
              </a:rPr>
              <a:t>{</a:t>
            </a:r>
          </a:p>
          <a:p>
            <a:pPr lvl="1"/>
            <a:r>
              <a:rPr lang="en-IN" b="1" dirty="0">
                <a:solidFill>
                  <a:srgbClr val="569CD6"/>
                </a:solidFill>
                <a:latin typeface="+mj-lt"/>
                <a:cs typeface="Consolas" panose="020B0609020204030204" pitchFamily="49" charset="0"/>
              </a:rPr>
              <a:t>char</a:t>
            </a:r>
            <a:r>
              <a:rPr lang="en-IN" b="1" dirty="0">
                <a:solidFill>
                  <a:srgbClr val="D4D4D4"/>
                </a:solidFill>
                <a:latin typeface="+mj-lt"/>
                <a:cs typeface="Consolas" panose="020B0609020204030204" pitchFamily="49" charset="0"/>
              </a:rPr>
              <a:t> name[</a:t>
            </a:r>
            <a:r>
              <a:rPr lang="en-IN" b="1" dirty="0">
                <a:solidFill>
                  <a:srgbClr val="B5CEA8"/>
                </a:solidFill>
                <a:latin typeface="+mj-lt"/>
                <a:cs typeface="Consolas" panose="020B0609020204030204" pitchFamily="49" charset="0"/>
              </a:rPr>
              <a:t>30</a:t>
            </a:r>
            <a:r>
              <a:rPr lang="en-IN" b="1" dirty="0">
                <a:solidFill>
                  <a:srgbClr val="D4D4D4"/>
                </a:solidFill>
                <a:latin typeface="+mj-lt"/>
                <a:cs typeface="Consolas" panose="020B0609020204030204" pitchFamily="49" charset="0"/>
              </a:rPr>
              <a:t>]; </a:t>
            </a:r>
            <a:r>
              <a:rPr lang="en-IN" b="1" dirty="0">
                <a:solidFill>
                  <a:srgbClr val="6A9955"/>
                </a:solidFill>
                <a:latin typeface="+mj-lt"/>
                <a:cs typeface="Consolas" panose="020B0609020204030204" pitchFamily="49" charset="0"/>
              </a:rPr>
              <a:t>// Student Name</a:t>
            </a:r>
            <a:endParaRPr lang="en-IN" b="1" dirty="0">
              <a:solidFill>
                <a:srgbClr val="D4D4D4"/>
              </a:solidFill>
              <a:latin typeface="+mj-lt"/>
              <a:cs typeface="Consolas" panose="020B0609020204030204" pitchFamily="49" charset="0"/>
            </a:endParaRPr>
          </a:p>
          <a:p>
            <a:pPr lvl="1"/>
            <a:r>
              <a:rPr lang="en-IN" b="1" dirty="0" err="1">
                <a:solidFill>
                  <a:srgbClr val="569CD6"/>
                </a:solidFill>
                <a:latin typeface="+mj-lt"/>
                <a:cs typeface="Consolas" panose="020B0609020204030204" pitchFamily="49" charset="0"/>
              </a:rPr>
              <a:t>int</a:t>
            </a:r>
            <a:r>
              <a:rPr lang="en-IN" b="1" dirty="0">
                <a:solidFill>
                  <a:srgbClr val="D4D4D4"/>
                </a:solidFill>
                <a:latin typeface="+mj-lt"/>
                <a:cs typeface="Consolas" panose="020B0609020204030204" pitchFamily="49" charset="0"/>
              </a:rPr>
              <a:t> </a:t>
            </a:r>
            <a:r>
              <a:rPr lang="en-IN" b="1" dirty="0" err="1">
                <a:solidFill>
                  <a:srgbClr val="D4D4D4"/>
                </a:solidFill>
                <a:latin typeface="+mj-lt"/>
                <a:cs typeface="Consolas" panose="020B0609020204030204" pitchFamily="49" charset="0"/>
              </a:rPr>
              <a:t>roll_no</a:t>
            </a:r>
            <a:r>
              <a:rPr lang="en-IN" b="1" dirty="0">
                <a:solidFill>
                  <a:srgbClr val="D4D4D4"/>
                </a:solidFill>
                <a:latin typeface="+mj-lt"/>
                <a:cs typeface="Consolas" panose="020B0609020204030204" pitchFamily="49" charset="0"/>
              </a:rPr>
              <a:t>; </a:t>
            </a:r>
            <a:r>
              <a:rPr lang="en-IN" b="1" dirty="0">
                <a:solidFill>
                  <a:srgbClr val="6A9955"/>
                </a:solidFill>
                <a:latin typeface="+mj-lt"/>
                <a:cs typeface="Consolas" panose="020B0609020204030204" pitchFamily="49" charset="0"/>
              </a:rPr>
              <a:t>// Student Roll No</a:t>
            </a:r>
            <a:endParaRPr lang="en-IN" b="1" dirty="0">
              <a:solidFill>
                <a:srgbClr val="D4D4D4"/>
              </a:solidFill>
              <a:latin typeface="+mj-lt"/>
              <a:cs typeface="Consolas" panose="020B0609020204030204" pitchFamily="49" charset="0"/>
            </a:endParaRPr>
          </a:p>
          <a:p>
            <a:pPr lvl="1"/>
            <a:r>
              <a:rPr lang="en-IN" b="1" dirty="0">
                <a:solidFill>
                  <a:srgbClr val="569CD6"/>
                </a:solidFill>
                <a:latin typeface="+mj-lt"/>
                <a:cs typeface="Consolas" panose="020B0609020204030204" pitchFamily="49" charset="0"/>
              </a:rPr>
              <a:t>float</a:t>
            </a:r>
            <a:r>
              <a:rPr lang="en-IN" b="1" dirty="0">
                <a:solidFill>
                  <a:srgbClr val="D4D4D4"/>
                </a:solidFill>
                <a:latin typeface="+mj-lt"/>
                <a:cs typeface="Consolas" panose="020B0609020204030204" pitchFamily="49" charset="0"/>
              </a:rPr>
              <a:t> CPI; </a:t>
            </a:r>
            <a:r>
              <a:rPr lang="en-IN" b="1" dirty="0">
                <a:solidFill>
                  <a:srgbClr val="6A9955"/>
                </a:solidFill>
                <a:latin typeface="+mj-lt"/>
                <a:cs typeface="Consolas" panose="020B0609020204030204" pitchFamily="49" charset="0"/>
              </a:rPr>
              <a:t>// Student CPI</a:t>
            </a:r>
            <a:endParaRPr lang="en-IN" b="1" dirty="0">
              <a:solidFill>
                <a:srgbClr val="D4D4D4"/>
              </a:solidFill>
              <a:latin typeface="+mj-lt"/>
              <a:cs typeface="Consolas" panose="020B0609020204030204" pitchFamily="49" charset="0"/>
            </a:endParaRPr>
          </a:p>
          <a:p>
            <a:pPr lvl="1"/>
            <a:r>
              <a:rPr lang="en-IN" b="1" dirty="0" err="1">
                <a:solidFill>
                  <a:srgbClr val="569CD6"/>
                </a:solidFill>
                <a:latin typeface="+mj-lt"/>
                <a:cs typeface="Consolas" panose="020B0609020204030204" pitchFamily="49" charset="0"/>
              </a:rPr>
              <a:t>int</a:t>
            </a:r>
            <a:r>
              <a:rPr lang="en-IN" b="1" dirty="0">
                <a:solidFill>
                  <a:srgbClr val="D4D4D4"/>
                </a:solidFill>
                <a:latin typeface="+mj-lt"/>
                <a:cs typeface="Consolas" panose="020B0609020204030204" pitchFamily="49" charset="0"/>
              </a:rPr>
              <a:t> backlog; </a:t>
            </a:r>
            <a:r>
              <a:rPr lang="en-IN" b="1" dirty="0">
                <a:solidFill>
                  <a:srgbClr val="6A9955"/>
                </a:solidFill>
                <a:latin typeface="+mj-lt"/>
                <a:cs typeface="Consolas" panose="020B0609020204030204" pitchFamily="49" charset="0"/>
              </a:rPr>
              <a:t>// Student Backlog</a:t>
            </a:r>
            <a:endParaRPr lang="en-IN" b="1" dirty="0">
              <a:solidFill>
                <a:srgbClr val="D4D4D4"/>
              </a:solidFill>
              <a:latin typeface="+mj-lt"/>
              <a:cs typeface="Consolas" panose="020B0609020204030204" pitchFamily="49" charset="0"/>
            </a:endParaRPr>
          </a:p>
          <a:p>
            <a:r>
              <a:rPr lang="en-IN" b="1" dirty="0">
                <a:solidFill>
                  <a:srgbClr val="D4D4D4"/>
                </a:solidFill>
                <a:latin typeface="+mj-lt"/>
                <a:cs typeface="Consolas" panose="020B0609020204030204" pitchFamily="49" charset="0"/>
              </a:rPr>
              <a:t>};</a:t>
            </a:r>
          </a:p>
        </p:txBody>
      </p:sp>
      <p:sp>
        <p:nvSpPr>
          <p:cNvPr id="6" name="Rectangle 5">
            <a:extLst>
              <a:ext uri="{FF2B5EF4-FFF2-40B4-BE49-F238E27FC236}">
                <a16:creationId xmlns:a16="http://schemas.microsoft.com/office/drawing/2014/main" xmlns="" id="{7A77A9BE-C55D-0F49-949A-F6A307BFB875}"/>
              </a:ext>
            </a:extLst>
          </p:cNvPr>
          <p:cNvSpPr/>
          <p:nvPr/>
        </p:nvSpPr>
        <p:spPr>
          <a:xfrm>
            <a:off x="270438" y="4912173"/>
            <a:ext cx="7303191" cy="1477328"/>
          </a:xfrm>
          <a:prstGeom prst="rect">
            <a:avLst/>
          </a:prstGeom>
          <a:solidFill>
            <a:schemeClr val="tx1">
              <a:lumMod val="90000"/>
              <a:lumOff val="10000"/>
            </a:schemeClr>
          </a:solidFill>
          <a:ln>
            <a:noFill/>
          </a:ln>
        </p:spPr>
        <p:txBody>
          <a:bodyPr wrap="square">
            <a:spAutoFit/>
          </a:bodyPr>
          <a:lstStyle/>
          <a:p>
            <a:r>
              <a:rPr lang="en-IN" b="1" dirty="0">
                <a:solidFill>
                  <a:srgbClr val="569CD6"/>
                </a:solidFill>
                <a:latin typeface="+mj-lt"/>
                <a:cs typeface="Consolas" panose="020B0609020204030204" pitchFamily="49" charset="0"/>
              </a:rPr>
              <a:t>struct</a:t>
            </a:r>
            <a:r>
              <a:rPr lang="en-IN" b="1" dirty="0">
                <a:solidFill>
                  <a:srgbClr val="D4D4D4"/>
                </a:solidFill>
                <a:latin typeface="+mj-lt"/>
                <a:cs typeface="Consolas" panose="020B0609020204030204" pitchFamily="49" charset="0"/>
              </a:rPr>
              <a:t> student</a:t>
            </a:r>
          </a:p>
          <a:p>
            <a:r>
              <a:rPr lang="en-IN" b="1" dirty="0">
                <a:solidFill>
                  <a:srgbClr val="D4D4D4"/>
                </a:solidFill>
                <a:latin typeface="+mj-lt"/>
                <a:cs typeface="Consolas" panose="020B0609020204030204" pitchFamily="49" charset="0"/>
              </a:rPr>
              <a:t>{</a:t>
            </a:r>
          </a:p>
          <a:p>
            <a:r>
              <a:rPr lang="en-IN" b="1" dirty="0">
                <a:solidFill>
                  <a:srgbClr val="D4D4D4"/>
                </a:solidFill>
                <a:latin typeface="+mj-lt"/>
                <a:cs typeface="Consolas" panose="020B0609020204030204" pitchFamily="49" charset="0"/>
              </a:rPr>
              <a:t>    </a:t>
            </a:r>
            <a:r>
              <a:rPr lang="en-IN" b="1" dirty="0">
                <a:solidFill>
                  <a:srgbClr val="569CD6"/>
                </a:solidFill>
                <a:latin typeface="+mj-lt"/>
                <a:cs typeface="Consolas" panose="020B0609020204030204" pitchFamily="49" charset="0"/>
              </a:rPr>
              <a:t>char</a:t>
            </a:r>
            <a:r>
              <a:rPr lang="en-IN" b="1" dirty="0">
                <a:solidFill>
                  <a:srgbClr val="D4D4D4"/>
                </a:solidFill>
                <a:latin typeface="+mj-lt"/>
                <a:cs typeface="Consolas" panose="020B0609020204030204" pitchFamily="49" charset="0"/>
              </a:rPr>
              <a:t> name[</a:t>
            </a:r>
            <a:r>
              <a:rPr lang="en-IN" b="1" dirty="0">
                <a:solidFill>
                  <a:srgbClr val="B5CEA8"/>
                </a:solidFill>
                <a:latin typeface="+mj-lt"/>
                <a:cs typeface="Consolas" panose="020B0609020204030204" pitchFamily="49" charset="0"/>
              </a:rPr>
              <a:t>30</a:t>
            </a:r>
            <a:r>
              <a:rPr lang="en-IN" b="1" dirty="0">
                <a:solidFill>
                  <a:srgbClr val="D4D4D4"/>
                </a:solidFill>
                <a:latin typeface="+mj-lt"/>
                <a:cs typeface="Consolas" panose="020B0609020204030204" pitchFamily="49" charset="0"/>
              </a:rPr>
              <a:t>] = “ABC”; </a:t>
            </a:r>
            <a:r>
              <a:rPr lang="en-IN" b="1" dirty="0" smtClean="0">
                <a:solidFill>
                  <a:srgbClr val="D4D4D4"/>
                </a:solidFill>
                <a:latin typeface="+mj-lt"/>
                <a:cs typeface="Consolas" panose="020B0609020204030204" pitchFamily="49" charset="0"/>
              </a:rPr>
              <a:t>		</a:t>
            </a:r>
            <a:r>
              <a:rPr lang="en-IN" b="1" dirty="0" smtClean="0">
                <a:solidFill>
                  <a:srgbClr val="6A9955"/>
                </a:solidFill>
                <a:latin typeface="+mj-lt"/>
                <a:cs typeface="Consolas" panose="020B0609020204030204" pitchFamily="49" charset="0"/>
              </a:rPr>
              <a:t>// </a:t>
            </a:r>
            <a:r>
              <a:rPr lang="en-IN" b="1" dirty="0">
                <a:solidFill>
                  <a:srgbClr val="6A9955"/>
                </a:solidFill>
                <a:latin typeface="+mj-lt"/>
                <a:cs typeface="Consolas" panose="020B0609020204030204" pitchFamily="49" charset="0"/>
              </a:rPr>
              <a:t>Student Name</a:t>
            </a:r>
            <a:endParaRPr lang="en-IN" b="1" dirty="0">
              <a:solidFill>
                <a:srgbClr val="D4D4D4"/>
              </a:solidFill>
              <a:latin typeface="+mj-lt"/>
              <a:cs typeface="Consolas" panose="020B0609020204030204" pitchFamily="49" charset="0"/>
            </a:endParaRPr>
          </a:p>
          <a:p>
            <a:r>
              <a:rPr lang="en-IN" b="1" dirty="0">
                <a:solidFill>
                  <a:srgbClr val="D4D4D4"/>
                </a:solidFill>
                <a:latin typeface="+mj-lt"/>
                <a:cs typeface="Consolas" panose="020B0609020204030204" pitchFamily="49" charset="0"/>
              </a:rPr>
              <a:t>    . . . </a:t>
            </a:r>
          </a:p>
          <a:p>
            <a:r>
              <a:rPr lang="en-IN" b="1" dirty="0">
                <a:solidFill>
                  <a:srgbClr val="D4D4D4"/>
                </a:solidFill>
                <a:latin typeface="+mj-lt"/>
                <a:cs typeface="Consolas" panose="020B0609020204030204" pitchFamily="49" charset="0"/>
              </a:rPr>
              <a:t>};</a:t>
            </a:r>
          </a:p>
        </p:txBody>
      </p:sp>
      <p:sp>
        <p:nvSpPr>
          <p:cNvPr id="8" name="Rectangle: Top Corners Rounded 6">
            <a:extLst>
              <a:ext uri="{FF2B5EF4-FFF2-40B4-BE49-F238E27FC236}">
                <a16:creationId xmlns:a16="http://schemas.microsoft.com/office/drawing/2014/main" xmlns="" id="{A9F616F7-6323-554F-A802-B95B5D6E49D9}"/>
              </a:ext>
            </a:extLst>
          </p:cNvPr>
          <p:cNvSpPr/>
          <p:nvPr/>
        </p:nvSpPr>
        <p:spPr>
          <a:xfrm>
            <a:off x="262359" y="875795"/>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Example</a:t>
            </a:r>
          </a:p>
        </p:txBody>
      </p:sp>
      <p:sp>
        <p:nvSpPr>
          <p:cNvPr id="9" name="Rectangle: Top Corners Rounded 6">
            <a:extLst>
              <a:ext uri="{FF2B5EF4-FFF2-40B4-BE49-F238E27FC236}">
                <a16:creationId xmlns:a16="http://schemas.microsoft.com/office/drawing/2014/main" xmlns="" id="{B8CAC7E8-CAD5-CB4D-80A3-981CAF7F523D}"/>
              </a:ext>
            </a:extLst>
          </p:cNvPr>
          <p:cNvSpPr/>
          <p:nvPr/>
        </p:nvSpPr>
        <p:spPr>
          <a:xfrm>
            <a:off x="272726" y="4582988"/>
            <a:ext cx="10905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rgbClr val="F9A825"/>
                </a:solidFill>
              </a:rPr>
              <a:t>Example</a:t>
            </a:r>
          </a:p>
        </p:txBody>
      </p:sp>
      <p:sp>
        <p:nvSpPr>
          <p:cNvPr id="10" name="Content Placeholder 2">
            <a:extLst>
              <a:ext uri="{FF2B5EF4-FFF2-40B4-BE49-F238E27FC236}">
                <a16:creationId xmlns:a16="http://schemas.microsoft.com/office/drawing/2014/main" xmlns="" id="{A4875244-7210-41B5-8475-0FEF8621F7A5}"/>
              </a:ext>
            </a:extLst>
          </p:cNvPr>
          <p:cNvSpPr>
            <a:spLocks noGrp="1"/>
          </p:cNvSpPr>
          <p:nvPr>
            <p:ph idx="1"/>
          </p:nvPr>
        </p:nvSpPr>
        <p:spPr>
          <a:xfrm>
            <a:off x="159328" y="3338023"/>
            <a:ext cx="11667281" cy="1244965"/>
          </a:xfrm>
        </p:spPr>
        <p:txBody>
          <a:bodyPr/>
          <a:lstStyle/>
          <a:p>
            <a:pPr algn="just"/>
            <a:r>
              <a:rPr lang="en-US" dirty="0" smtClean="0"/>
              <a:t>You </a:t>
            </a:r>
            <a:r>
              <a:rPr lang="en-US" dirty="0"/>
              <a:t>must terminate structure definition with </a:t>
            </a:r>
            <a:r>
              <a:rPr lang="en-US" dirty="0">
                <a:solidFill>
                  <a:srgbClr val="C00000"/>
                </a:solidFill>
              </a:rPr>
              <a:t>semicolon ;</a:t>
            </a:r>
            <a:r>
              <a:rPr lang="en-US" dirty="0"/>
              <a:t>.</a:t>
            </a:r>
          </a:p>
          <a:p>
            <a:pPr marL="255588" indent="-241300" algn="just"/>
            <a:r>
              <a:rPr lang="en-US" dirty="0"/>
              <a:t>You </a:t>
            </a:r>
            <a:r>
              <a:rPr lang="en-US" dirty="0">
                <a:solidFill>
                  <a:srgbClr val="C00000"/>
                </a:solidFill>
              </a:rPr>
              <a:t>cannot assign value </a:t>
            </a:r>
            <a:r>
              <a:rPr lang="en-US" dirty="0"/>
              <a:t>to members inside the </a:t>
            </a:r>
            <a:r>
              <a:rPr lang="en-US" dirty="0">
                <a:cs typeface="Consolas" panose="020B0609020204030204" pitchFamily="49" charset="0"/>
              </a:rPr>
              <a:t>structure</a:t>
            </a:r>
            <a:r>
              <a:rPr lang="en-US" dirty="0"/>
              <a:t> definition, it will cause  </a:t>
            </a:r>
            <a:r>
              <a:rPr lang="en-US" dirty="0">
                <a:solidFill>
                  <a:srgbClr val="C00000"/>
                </a:solidFill>
              </a:rPr>
              <a:t>compilation error</a:t>
            </a:r>
            <a:r>
              <a:rPr lang="en-US" dirty="0"/>
              <a:t>. </a:t>
            </a:r>
          </a:p>
        </p:txBody>
      </p:sp>
      <p:sp>
        <p:nvSpPr>
          <p:cNvPr id="11" name="Rounded Rectangle 10">
            <a:extLst>
              <a:ext uri="{FF2B5EF4-FFF2-40B4-BE49-F238E27FC236}">
                <a16:creationId xmlns:a16="http://schemas.microsoft.com/office/drawing/2014/main" xmlns="" id="{C583E984-95FD-A247-AFA1-06CD196A2AB4}"/>
              </a:ext>
            </a:extLst>
          </p:cNvPr>
          <p:cNvSpPr/>
          <p:nvPr/>
        </p:nvSpPr>
        <p:spPr>
          <a:xfrm>
            <a:off x="493126" y="5442942"/>
            <a:ext cx="2895073" cy="385011"/>
          </a:xfrm>
          <a:prstGeom prst="roundRect">
            <a:avLst/>
          </a:prstGeom>
          <a:noFill/>
          <a:ln w="12700" cap="flat" cmpd="sng" algn="ctr">
            <a:solidFill>
              <a:srgbClr val="F9267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1191545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t>
            </a:r>
            <a:r>
              <a:rPr lang="en-US" dirty="0">
                <a:cs typeface="Consolas" panose="020B0609020204030204" pitchFamily="49" charset="0"/>
              </a:rPr>
              <a:t>Structure</a:t>
            </a:r>
            <a:r>
              <a:rPr lang="en-US" dirty="0"/>
              <a:t> variable</a:t>
            </a:r>
          </a:p>
        </p:txBody>
      </p:sp>
      <p:sp>
        <p:nvSpPr>
          <p:cNvPr id="3" name="Content Placeholder 2"/>
          <p:cNvSpPr>
            <a:spLocks noGrp="1"/>
          </p:cNvSpPr>
          <p:nvPr>
            <p:ph idx="1"/>
          </p:nvPr>
        </p:nvSpPr>
        <p:spPr/>
        <p:txBody>
          <a:bodyPr/>
          <a:lstStyle/>
          <a:p>
            <a:r>
              <a:rPr lang="en-US" dirty="0"/>
              <a:t>A data type defines various properties about data stored in memory. </a:t>
            </a:r>
          </a:p>
          <a:p>
            <a:r>
              <a:rPr lang="en-US" dirty="0"/>
              <a:t>To use any type we must declare its variable. </a:t>
            </a:r>
          </a:p>
          <a:p>
            <a:r>
              <a:rPr lang="en-US" dirty="0"/>
              <a:t>Hence, let us learn how to create our custom structure type objects also known as </a:t>
            </a:r>
            <a:r>
              <a:rPr lang="en-US" dirty="0">
                <a:solidFill>
                  <a:srgbClr val="C00000"/>
                </a:solidFill>
                <a:cs typeface="Consolas" panose="020B0609020204030204" pitchFamily="49" charset="0"/>
              </a:rPr>
              <a:t>structure</a:t>
            </a:r>
            <a:r>
              <a:rPr lang="en-US" dirty="0">
                <a:solidFill>
                  <a:srgbClr val="C00000"/>
                </a:solidFill>
              </a:rPr>
              <a:t> variable</a:t>
            </a:r>
            <a:r>
              <a:rPr lang="en-US" dirty="0"/>
              <a:t>.</a:t>
            </a:r>
          </a:p>
          <a:p>
            <a:r>
              <a:rPr lang="en-US" dirty="0"/>
              <a:t>In C programming, there are two ways to declare a </a:t>
            </a:r>
            <a:r>
              <a:rPr lang="en-US" dirty="0">
                <a:cs typeface="Consolas" panose="020B0609020204030204" pitchFamily="49" charset="0"/>
              </a:rPr>
              <a:t>structure</a:t>
            </a:r>
            <a:r>
              <a:rPr lang="en-US" dirty="0"/>
              <a:t> variable:</a:t>
            </a:r>
          </a:p>
          <a:p>
            <a:pPr marL="914400" lvl="1" indent="-457200">
              <a:buFont typeface="+mj-lt"/>
              <a:buAutoNum type="arabicPeriod"/>
            </a:pPr>
            <a:r>
              <a:rPr lang="en-US" dirty="0"/>
              <a:t>Along with </a:t>
            </a:r>
            <a:r>
              <a:rPr lang="en-US" dirty="0">
                <a:cs typeface="Consolas" panose="020B0609020204030204" pitchFamily="49" charset="0"/>
              </a:rPr>
              <a:t>structure</a:t>
            </a:r>
            <a:r>
              <a:rPr lang="en-US" dirty="0"/>
              <a:t> definition</a:t>
            </a:r>
          </a:p>
          <a:p>
            <a:pPr marL="914400" lvl="1" indent="-457200">
              <a:buFont typeface="+mj-lt"/>
              <a:buAutoNum type="arabicPeriod"/>
            </a:pPr>
            <a:r>
              <a:rPr lang="en-US" dirty="0"/>
              <a:t>After </a:t>
            </a:r>
            <a:r>
              <a:rPr lang="en-US" dirty="0">
                <a:cs typeface="Consolas" panose="020B0609020204030204" pitchFamily="49" charset="0"/>
              </a:rPr>
              <a:t>structure</a:t>
            </a:r>
            <a:r>
              <a:rPr lang="en-US" dirty="0"/>
              <a:t> </a:t>
            </a:r>
            <a:r>
              <a:rPr lang="en-US" dirty="0" smtClean="0"/>
              <a:t>definition.</a:t>
            </a:r>
            <a:endParaRPr lang="en-US" dirty="0"/>
          </a:p>
        </p:txBody>
      </p:sp>
    </p:spTree>
    <p:extLst>
      <p:ext uri="{BB962C8B-B14F-4D97-AF65-F5344CB8AC3E}">
        <p14:creationId xmlns:p14="http://schemas.microsoft.com/office/powerpoint/2010/main" val="148801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3250</TotalTime>
  <Words>3853</Words>
  <Application>Microsoft Office PowerPoint</Application>
  <PresentationFormat>Widescreen</PresentationFormat>
  <Paragraphs>1268</Paragraphs>
  <Slides>55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55</vt:i4>
      </vt:variant>
    </vt:vector>
  </HeadingPairs>
  <TitlesOfParts>
    <vt:vector size="69" baseType="lpstr">
      <vt:lpstr>Menlo</vt:lpstr>
      <vt:lpstr>Calibri</vt:lpstr>
      <vt:lpstr>Wingdings 3</vt:lpstr>
      <vt:lpstr>Wingdings</vt:lpstr>
      <vt:lpstr>Courier New</vt:lpstr>
      <vt:lpstr>Wingdings 2</vt:lpstr>
      <vt:lpstr>Segoe UI Black</vt:lpstr>
      <vt:lpstr>Roboto Condensed</vt:lpstr>
      <vt:lpstr>Quattrocento Sans</vt:lpstr>
      <vt:lpstr>Roboto Condensed Light</vt:lpstr>
      <vt:lpstr>Consolas</vt:lpstr>
      <vt:lpstr>Arial</vt:lpstr>
      <vt:lpstr>Nirmala UI</vt:lpstr>
      <vt:lpstr>Office Theme</vt:lpstr>
      <vt:lpstr>Unit-5 Structure &amp; Unions, Dynamic memory allocation and Files</vt:lpstr>
      <vt:lpstr>PowerPoint Presentation</vt:lpstr>
      <vt:lpstr>Structure</vt:lpstr>
      <vt:lpstr>Data Types</vt:lpstr>
      <vt:lpstr>User Defined Datatype</vt:lpstr>
      <vt:lpstr>What is Structure?</vt:lpstr>
      <vt:lpstr>Syntax to Define Structure</vt:lpstr>
      <vt:lpstr>Example to Define Structure</vt:lpstr>
      <vt:lpstr>Create Structure variable</vt:lpstr>
      <vt:lpstr>Create Structure Variable – Cont.</vt:lpstr>
      <vt:lpstr>Create Structure Variable – Cont.</vt:lpstr>
      <vt:lpstr>Access Structure member (data)</vt:lpstr>
      <vt:lpstr>Access Structure member (data) – Cont.</vt:lpstr>
      <vt:lpstr>Write a program to read and display student information using structure.</vt:lpstr>
      <vt:lpstr>WAP to declare time structure and read two different time period and display sum of it.</vt:lpstr>
      <vt:lpstr>Array of Structure</vt:lpstr>
      <vt:lpstr>WAP to read and display N student information using array of structure.</vt:lpstr>
      <vt:lpstr>WAP to declare time structure and read two different time period and display it using function.</vt:lpstr>
      <vt:lpstr>Structure using Pointer</vt:lpstr>
      <vt:lpstr>Nested Structure</vt:lpstr>
      <vt:lpstr>WAP to read and display student information using nested of structure.</vt:lpstr>
      <vt:lpstr>Practice Programs</vt:lpstr>
      <vt:lpstr>Union</vt:lpstr>
      <vt:lpstr>What is Union?</vt:lpstr>
      <vt:lpstr>Syntax to Define and Access Union</vt:lpstr>
      <vt:lpstr>Example to Define Union</vt:lpstr>
      <vt:lpstr>Structure Vs. Union</vt:lpstr>
      <vt:lpstr>Where Union should be used?</vt:lpstr>
      <vt:lpstr>File management</vt:lpstr>
      <vt:lpstr>File management is what you have, and how you want to manipulate it. - Anonymous</vt:lpstr>
      <vt:lpstr>Why File Management?</vt:lpstr>
      <vt:lpstr>File Opening Modes</vt:lpstr>
      <vt:lpstr>File Handling Functions</vt:lpstr>
      <vt:lpstr>File Handling Functions</vt:lpstr>
      <vt:lpstr>File Handling Functions</vt:lpstr>
      <vt:lpstr>Write a C program to display content of a given file.</vt:lpstr>
      <vt:lpstr>Write a C program to copy a given file.</vt:lpstr>
      <vt:lpstr>File Positioning Functions</vt:lpstr>
      <vt:lpstr>File Positioning Functions</vt:lpstr>
      <vt:lpstr>Write a C program to count lines, words, tabs, and characters</vt:lpstr>
      <vt:lpstr>Practice Programs</vt:lpstr>
      <vt:lpstr>Dynamic memory allocation</vt:lpstr>
      <vt:lpstr>Dynamic Memory Allocation (DMA)</vt:lpstr>
      <vt:lpstr>malloc() function </vt:lpstr>
      <vt:lpstr>Write a C program to allocate memory using malloc.</vt:lpstr>
      <vt:lpstr>calloc() function </vt:lpstr>
      <vt:lpstr>Write a C program to allocate memory using calloc.</vt:lpstr>
      <vt:lpstr>realloc() function </vt:lpstr>
      <vt:lpstr>Write a C program to allocate memory using realloc.</vt:lpstr>
      <vt:lpstr>free() function </vt:lpstr>
      <vt:lpstr>Write a C program to sort numbers using malloc</vt:lpstr>
      <vt:lpstr>Write a C program to find square of numbers using calloc</vt:lpstr>
      <vt:lpstr>Write a C program to add/remove item from a list using realloc</vt:lpstr>
      <vt:lpstr>Practice Programs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K.Raj</cp:lastModifiedBy>
  <cp:revision>524</cp:revision>
  <dcterms:created xsi:type="dcterms:W3CDTF">2020-05-01T05:09:15Z</dcterms:created>
  <dcterms:modified xsi:type="dcterms:W3CDTF">2023-11-04T08:34:10Z</dcterms:modified>
</cp:coreProperties>
</file>