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308" r:id="rId2"/>
    <p:sldId id="352" r:id="rId3"/>
    <p:sldId id="311" r:id="rId4"/>
    <p:sldId id="310" r:id="rId5"/>
    <p:sldId id="312" r:id="rId6"/>
    <p:sldId id="313" r:id="rId7"/>
    <p:sldId id="354" r:id="rId8"/>
    <p:sldId id="355" r:id="rId9"/>
    <p:sldId id="356" r:id="rId10"/>
    <p:sldId id="357"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5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
      <p:font typeface="Roboto Condensed Light" panose="02000000000000000000" pitchFamily="2" charset="0"/>
      <p:regular r:id="rId34"/>
      <p:italic r:id="rId35"/>
    </p:embeddedFont>
    <p:embeddedFont>
      <p:font typeface="Wingdings 3" panose="05040102010807070707" pitchFamily="18" charset="2"/>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jdPzDLkw6k/eRTre6vkzg==" hashData="+7+VRiPw9AfHlZLaib+dyPGdxOTx7+BmRDsbRof468A8PsIvDe3BERw3SJgoRrbJJoj2ildcoVyEH37r93qKk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558103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558103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46608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Footer Placeholder 2">
            <a:extLst>
              <a:ext uri="{FF2B5EF4-FFF2-40B4-BE49-F238E27FC236}">
                <a16:creationId xmlns:a16="http://schemas.microsoft.com/office/drawing/2014/main"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21CS01107</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1/4/2024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www.w3.org/Protocols/rfc2616/rfc2616-sec6.html" TargetMode="External"/><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vijay.shekhat@darshan.ac.in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9558045778</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US" dirty="0"/>
              <a:t>Department of Computer Science and Engineering</a:t>
            </a:r>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Designing (WD) (</a:t>
            </a:r>
            <a:r>
              <a:rPr lang="en-US" dirty="0"/>
              <a:t>2301CS202</a:t>
            </a:r>
            <a:r>
              <a:rPr lang="en-IN" dirty="0"/>
              <a:t>)</a:t>
            </a:r>
            <a:endParaRPr lang="en-US" dirty="0"/>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53569" y="5184475"/>
            <a:ext cx="1353599" cy="1380227"/>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Introduction to Web Technology &amp; Web Designing</a:t>
            </a:r>
          </a:p>
        </p:txBody>
      </p:sp>
      <p:pic>
        <p:nvPicPr>
          <p:cNvPr id="2056" name="Picture 8" descr="professional-web-design-social-ink-professional-web-design-png-1000_813 -  Norderber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Response (Example)</a:t>
            </a:r>
            <a:endParaRPr lang="en-US" dirty="0"/>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4107278947"/>
              </p:ext>
            </p:extLst>
          </p:nvPr>
        </p:nvGraphicFramePr>
        <p:xfrm>
          <a:off x="747835" y="1337425"/>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HTTP/1.1 200 OK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 is 200 status code with OK message using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extLst>
              <p:ext uri="{D42A27DB-BD31-4B8C-83A1-F6EECF244321}">
                <p14:modId xmlns:p14="http://schemas.microsoft.com/office/powerpoint/2010/main" val="3436597514"/>
              </p:ext>
            </p:extLst>
          </p:nvPr>
        </p:nvGraphicFramePr>
        <p:xfrm>
          <a:off x="747835" y="2102191"/>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Date: Mon, 27 Jul 2009 </a:t>
                      </a:r>
                    </a:p>
                    <a:p>
                      <a:pPr>
                        <a:buNone/>
                      </a:pPr>
                      <a:r>
                        <a:rPr lang="en-US" dirty="0"/>
                        <a:t>12:28:53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Date &amp; Time</a:t>
                      </a:r>
                      <a:endPar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extLst>
              <p:ext uri="{D42A27DB-BD31-4B8C-83A1-F6EECF244321}">
                <p14:modId xmlns:p14="http://schemas.microsoft.com/office/powerpoint/2010/main" val="2561300141"/>
              </p:ext>
            </p:extLst>
          </p:nvPr>
        </p:nvGraphicFramePr>
        <p:xfrm>
          <a:off x="747835" y="2933312"/>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Server: Apache/2.2.14 (Win32)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Webserver</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used by server is Apache and</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version is 2.2.14 built for 32bit 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extLst>
              <p:ext uri="{D42A27DB-BD31-4B8C-83A1-F6EECF244321}">
                <p14:modId xmlns:p14="http://schemas.microsoft.com/office/powerpoint/2010/main" val="2059478542"/>
              </p:ext>
            </p:extLst>
          </p:nvPr>
        </p:nvGraphicFramePr>
        <p:xfrm>
          <a:off x="747835" y="3714558"/>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Last-Modified: Wed, </a:t>
                      </a:r>
                    </a:p>
                    <a:p>
                      <a:pPr>
                        <a:buNone/>
                      </a:pPr>
                      <a:r>
                        <a:rPr lang="en-US" dirty="0"/>
                        <a:t>22 Jul 2009 19:15:56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Last modified at Date &amp; Time</a:t>
                      </a:r>
                      <a:r>
                        <a:rPr lang="en-US" baseline="0" dirty="0"/>
                        <a:t>.</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extLst>
              <p:ext uri="{D42A27DB-BD31-4B8C-83A1-F6EECF244321}">
                <p14:modId xmlns:p14="http://schemas.microsoft.com/office/powerpoint/2010/main" val="555703027"/>
              </p:ext>
            </p:extLst>
          </p:nvPr>
        </p:nvGraphicFramePr>
        <p:xfrm>
          <a:off x="747835" y="4529047"/>
          <a:ext cx="10696329" cy="3708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Content-Length: 88</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cs typeface="Times New Roman" panose="02020603050405020304" pitchFamily="18" charset="0"/>
                        </a:rPr>
                        <a:t>Content size of the response is 88 bytes</a:t>
                      </a:r>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284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03098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381669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462302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1"/>
          <p:cNvGraphicFramePr>
            <a:graphicFrameLocks/>
          </p:cNvGraphicFramePr>
          <p:nvPr>
            <p:extLst>
              <p:ext uri="{D42A27DB-BD31-4B8C-83A1-F6EECF244321}">
                <p14:modId xmlns:p14="http://schemas.microsoft.com/office/powerpoint/2010/main" val="1304015260"/>
              </p:ext>
            </p:extLst>
          </p:nvPr>
        </p:nvGraphicFramePr>
        <p:xfrm>
          <a:off x="747835" y="5077687"/>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Content-Type: text/html</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Content type of the response is text file containing HTML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15" name="Right Arrow 14"/>
          <p:cNvSpPr/>
          <p:nvPr/>
        </p:nvSpPr>
        <p:spPr>
          <a:xfrm>
            <a:off x="4478867" y="5195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6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a:t>
            </a:r>
            <a:endParaRPr lang="en-IN" dirty="0"/>
          </a:p>
        </p:txBody>
      </p:sp>
      <p:sp>
        <p:nvSpPr>
          <p:cNvPr id="3" name="Content Placeholder 2"/>
          <p:cNvSpPr>
            <a:spLocks noGrp="1"/>
          </p:cNvSpPr>
          <p:nvPr>
            <p:ph idx="1"/>
          </p:nvPr>
        </p:nvSpPr>
        <p:spPr/>
        <p:txBody>
          <a:bodyPr/>
          <a:lstStyle/>
          <a:p>
            <a:pPr lvl="0"/>
            <a:r>
              <a:rPr lang="en-IN" dirty="0"/>
              <a:t>HTML</a:t>
            </a:r>
          </a:p>
          <a:p>
            <a:pPr lvl="1"/>
            <a:r>
              <a:rPr lang="en-IN" dirty="0"/>
              <a:t>HTML stands for Hypertext </a:t>
            </a:r>
            <a:r>
              <a:rPr lang="en-IN" dirty="0" err="1"/>
              <a:t>Markup</a:t>
            </a:r>
            <a:r>
              <a:rPr lang="en-IN" dirty="0"/>
              <a:t> Language. </a:t>
            </a:r>
          </a:p>
          <a:p>
            <a:pPr lvl="1"/>
            <a:r>
              <a:rPr lang="en-IN" dirty="0"/>
              <a:t>It is used to design the front-end portion of web pages using a </a:t>
            </a:r>
            <a:r>
              <a:rPr lang="en-IN" dirty="0" err="1"/>
              <a:t>markup</a:t>
            </a:r>
            <a:r>
              <a:rPr lang="en-IN" dirty="0"/>
              <a:t> language. </a:t>
            </a:r>
          </a:p>
          <a:p>
            <a:pPr lvl="1"/>
            <a:r>
              <a:rPr lang="en-IN" dirty="0"/>
              <a:t>HTML is the combination of Hypertext and </a:t>
            </a:r>
            <a:r>
              <a:rPr lang="en-IN" dirty="0" err="1"/>
              <a:t>Markup</a:t>
            </a:r>
            <a:r>
              <a:rPr lang="en-IN" dirty="0"/>
              <a:t> language. Hypertext defines the link between the web pages. The </a:t>
            </a:r>
            <a:r>
              <a:rPr lang="en-IN" dirty="0" err="1"/>
              <a:t>markup</a:t>
            </a:r>
            <a:r>
              <a:rPr lang="en-IN" dirty="0"/>
              <a:t> language is used to define the text documentation within the tag which defines the structure of web pages. </a:t>
            </a:r>
          </a:p>
          <a:p>
            <a:pPr lvl="0"/>
            <a:r>
              <a:rPr lang="en-IN" dirty="0"/>
              <a:t>CSS</a:t>
            </a:r>
          </a:p>
          <a:p>
            <a:pPr lvl="1"/>
            <a:r>
              <a:rPr lang="en-IN" dirty="0"/>
              <a:t>Cascading Style Sheets fondly referred to as CSS is a simply designed language intended to simplify the process of making web pages presentable. </a:t>
            </a:r>
          </a:p>
          <a:p>
            <a:pPr lvl="1"/>
            <a:r>
              <a:rPr lang="en-IN" dirty="0"/>
              <a:t>CSS allows you to apply styles to web pages. </a:t>
            </a:r>
          </a:p>
          <a:p>
            <a:pPr lvl="1"/>
            <a:r>
              <a:rPr lang="en-IN" dirty="0"/>
              <a:t>More importantly, CSS enables you to do this independent of the HTML that makes up each web page.</a:t>
            </a:r>
          </a:p>
          <a:p>
            <a:pPr lvl="0"/>
            <a:r>
              <a:rPr lang="en-IN" dirty="0"/>
              <a:t>JavaScript</a:t>
            </a:r>
          </a:p>
          <a:p>
            <a:pPr lvl="1"/>
            <a:r>
              <a:rPr lang="en-IN" dirty="0"/>
              <a:t>JavaScript is a famous scripting language used to create magic on the sites to make the site interactive for the user. </a:t>
            </a:r>
          </a:p>
          <a:p>
            <a:pPr lvl="1"/>
            <a:r>
              <a:rPr lang="en-IN" dirty="0"/>
              <a:t>It is used to enhancing the functionality of a website to running cool games and web-based software.</a:t>
            </a:r>
          </a:p>
        </p:txBody>
      </p:sp>
    </p:spTree>
    <p:extLst>
      <p:ext uri="{BB962C8B-B14F-4D97-AF65-F5344CB8AC3E}">
        <p14:creationId xmlns:p14="http://schemas.microsoft.com/office/powerpoint/2010/main" val="47783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 (Cont.)</a:t>
            </a:r>
            <a:endParaRPr lang="en-IN" dirty="0"/>
          </a:p>
        </p:txBody>
      </p:sp>
      <p:sp>
        <p:nvSpPr>
          <p:cNvPr id="3" name="Content Placeholder 2"/>
          <p:cNvSpPr>
            <a:spLocks noGrp="1"/>
          </p:cNvSpPr>
          <p:nvPr>
            <p:ph idx="1"/>
          </p:nvPr>
        </p:nvSpPr>
        <p:spPr/>
        <p:txBody>
          <a:bodyPr/>
          <a:lstStyle/>
          <a:p>
            <a:pPr lvl="0"/>
            <a:r>
              <a:rPr lang="en-IN" dirty="0"/>
              <a:t>Bootstrap</a:t>
            </a:r>
          </a:p>
          <a:p>
            <a:pPr lvl="1"/>
            <a:r>
              <a:rPr lang="en-IN" dirty="0"/>
              <a:t>Bootstrap is the most popular HTML, CSS, and JavaScript framework for developing responsive, mobile-first websites. </a:t>
            </a:r>
          </a:p>
          <a:p>
            <a:pPr lvl="1"/>
            <a:r>
              <a:rPr lang="en-IN" dirty="0"/>
              <a:t>Bootstrap is completely free to download and use! The primary purpose of adding it to a web project is to apply Bootstrap's choices of color, size, font and layout to that project. </a:t>
            </a:r>
          </a:p>
          <a:p>
            <a:pPr lvl="1"/>
            <a:r>
              <a:rPr lang="en-IN" dirty="0"/>
              <a:t>As such, the primary factor is whether the developers in charge find those choices to their liking. </a:t>
            </a:r>
          </a:p>
          <a:p>
            <a:pPr lvl="1"/>
            <a:r>
              <a:rPr lang="en-IN" dirty="0"/>
              <a:t>Once added to a project, Bootstrap provides basic style definitions for all HTML elements. </a:t>
            </a:r>
          </a:p>
          <a:p>
            <a:r>
              <a:rPr lang="en-IN" dirty="0"/>
              <a:t>Material Design</a:t>
            </a:r>
          </a:p>
          <a:p>
            <a:pPr lvl="1"/>
            <a:r>
              <a:rPr lang="en-IN" dirty="0"/>
              <a:t>Material Design is a design system created by Google to help teams build high-quality digital experiences for Android, iOS, Flutter, and the web. </a:t>
            </a:r>
          </a:p>
          <a:p>
            <a:pPr lvl="1"/>
            <a:r>
              <a:rPr lang="en-IN" dirty="0"/>
              <a:t>Material Design is inspired by the physical world and its textures, including how they reflect light and cast shadows.</a:t>
            </a:r>
          </a:p>
        </p:txBody>
      </p:sp>
    </p:spTree>
    <p:extLst>
      <p:ext uri="{BB962C8B-B14F-4D97-AF65-F5344CB8AC3E}">
        <p14:creationId xmlns:p14="http://schemas.microsoft.com/office/powerpoint/2010/main" val="361060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Effective Web Design</a:t>
            </a:r>
          </a:p>
        </p:txBody>
      </p:sp>
      <p:sp>
        <p:nvSpPr>
          <p:cNvPr id="3" name="Content Placeholder 2"/>
          <p:cNvSpPr>
            <a:spLocks noGrp="1"/>
          </p:cNvSpPr>
          <p:nvPr>
            <p:ph idx="1"/>
          </p:nvPr>
        </p:nvSpPr>
        <p:spPr/>
        <p:txBody>
          <a:bodyPr/>
          <a:lstStyle/>
          <a:p>
            <a:r>
              <a:rPr lang="en-US" dirty="0"/>
              <a:t>It's a good idea to first think about and design your site. That way, you'll give yourself direction and you'll need to reorganize less later.</a:t>
            </a:r>
            <a:endParaRPr lang="en-IN" dirty="0"/>
          </a:p>
          <a:p>
            <a:r>
              <a:rPr lang="en-US" dirty="0"/>
              <a:t>To design your site:</a:t>
            </a:r>
            <a:endParaRPr lang="en-IN" dirty="0"/>
          </a:p>
          <a:p>
            <a:pPr marL="914400" lvl="1" indent="-457200">
              <a:buFont typeface="+mj-lt"/>
              <a:buAutoNum type="arabicPeriod"/>
            </a:pPr>
            <a:r>
              <a:rPr lang="en-US" dirty="0"/>
              <a:t>Figure out why you're creating this site. What do you want to convey?</a:t>
            </a:r>
            <a:endParaRPr lang="en-IN" dirty="0"/>
          </a:p>
          <a:p>
            <a:pPr marL="914400" lvl="1" indent="-457200">
              <a:buFont typeface="+mj-lt"/>
              <a:buAutoNum type="arabicPeriod"/>
            </a:pPr>
            <a:r>
              <a:rPr lang="en-US" dirty="0"/>
              <a:t>Think about your audience. How can you tailor your content to appeal to this audience? For example, should you add lots of graphics or is it more important that your page download quickly?</a:t>
            </a:r>
            <a:endParaRPr lang="en-IN" dirty="0"/>
          </a:p>
          <a:p>
            <a:pPr marL="914400" lvl="1" indent="-457200">
              <a:buFont typeface="+mj-lt"/>
              <a:buAutoNum type="arabicPeriod"/>
            </a:pPr>
            <a:r>
              <a:rPr lang="en-US" dirty="0"/>
              <a:t>How many pages will you need? What sort of structure would you like it to have? Do you want visitors to go through your site in a particular direction, or do you want to make it easy for them to explore in any direction?</a:t>
            </a:r>
            <a:endParaRPr lang="en-IN" dirty="0"/>
          </a:p>
          <a:p>
            <a:pPr marL="914400" lvl="1" indent="-457200">
              <a:buFont typeface="+mj-lt"/>
              <a:buAutoNum type="arabicPeriod"/>
            </a:pPr>
            <a:r>
              <a:rPr lang="en-US" dirty="0"/>
              <a:t>Sketch out your site on paper.</a:t>
            </a:r>
            <a:endParaRPr lang="en-IN" dirty="0"/>
          </a:p>
          <a:p>
            <a:r>
              <a:rPr lang="en-US" dirty="0"/>
              <a:t> Devise a simple, consistent naming system for your pages, images and other external files.</a:t>
            </a:r>
            <a:endParaRPr lang="en-IN" dirty="0"/>
          </a:p>
        </p:txBody>
      </p:sp>
    </p:spTree>
    <p:extLst>
      <p:ext uri="{BB962C8B-B14F-4D97-AF65-F5344CB8AC3E}">
        <p14:creationId xmlns:p14="http://schemas.microsoft.com/office/powerpoint/2010/main" val="201879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Design Issues</a:t>
            </a:r>
            <a:endParaRPr lang="en-US" dirty="0"/>
          </a:p>
        </p:txBody>
      </p:sp>
      <p:sp>
        <p:nvSpPr>
          <p:cNvPr id="3" name="Content Placeholder 2"/>
          <p:cNvSpPr>
            <a:spLocks noGrp="1"/>
          </p:cNvSpPr>
          <p:nvPr>
            <p:ph idx="1"/>
          </p:nvPr>
        </p:nvSpPr>
        <p:spPr/>
        <p:txBody>
          <a:bodyPr/>
          <a:lstStyle/>
          <a:p>
            <a:pPr marL="457200" indent="-457200">
              <a:buFont typeface="+mj-lt"/>
              <a:buAutoNum type="alphaUcPeriod"/>
            </a:pPr>
            <a:r>
              <a:rPr lang="en-US" dirty="0"/>
              <a:t>Browser &amp; Operating Systems</a:t>
            </a:r>
          </a:p>
          <a:p>
            <a:pPr marL="457200" indent="-457200">
              <a:buFont typeface="+mj-lt"/>
              <a:buAutoNum type="alphaUcPeriod"/>
            </a:pPr>
            <a:r>
              <a:rPr lang="en-US" dirty="0"/>
              <a:t>Bandwidth and Cache</a:t>
            </a:r>
          </a:p>
          <a:p>
            <a:pPr marL="457200" indent="-457200">
              <a:buFont typeface="+mj-lt"/>
              <a:buAutoNum type="alphaUcPeriod"/>
            </a:pPr>
            <a:r>
              <a:rPr lang="en-US" dirty="0"/>
              <a:t>Display Resolution</a:t>
            </a:r>
          </a:p>
          <a:p>
            <a:pPr marL="457200" indent="-457200">
              <a:buFont typeface="+mj-lt"/>
              <a:buAutoNum type="alphaUcPeriod"/>
            </a:pPr>
            <a:r>
              <a:rPr lang="en-US" dirty="0"/>
              <a:t>Look &amp; Feel</a:t>
            </a:r>
          </a:p>
          <a:p>
            <a:pPr marL="457200" indent="-457200">
              <a:buFont typeface="+mj-lt"/>
              <a:buAutoNum type="alphaUcPeriod"/>
            </a:pPr>
            <a:r>
              <a:rPr lang="en-US" dirty="0"/>
              <a:t>Page Layout and Linking</a:t>
            </a:r>
          </a:p>
          <a:p>
            <a:pPr marL="457200" indent="-457200">
              <a:buFont typeface="+mj-lt"/>
              <a:buAutoNum type="alphaUcPeriod"/>
            </a:pPr>
            <a:r>
              <a:rPr lang="en-US" dirty="0"/>
              <a:t>Locating Information</a:t>
            </a:r>
          </a:p>
          <a:p>
            <a:pPr marL="457200" indent="-457200">
              <a:buFont typeface="+mj-lt"/>
              <a:buAutoNum type="alphaUcPeriod"/>
            </a:pPr>
            <a:r>
              <a:rPr lang="en-US" dirty="0"/>
              <a:t>Making Design user-Centric</a:t>
            </a:r>
          </a:p>
          <a:p>
            <a:pPr marL="457200" indent="-457200">
              <a:buFont typeface="+mj-lt"/>
              <a:buAutoNum type="alphaUcPeriod"/>
            </a:pPr>
            <a:r>
              <a:rPr lang="en-US" dirty="0"/>
              <a:t>Sitemap</a:t>
            </a:r>
          </a:p>
        </p:txBody>
      </p:sp>
    </p:spTree>
    <p:extLst>
      <p:ext uri="{BB962C8B-B14F-4D97-AF65-F5344CB8AC3E}">
        <p14:creationId xmlns:p14="http://schemas.microsoft.com/office/powerpoint/2010/main" val="200180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Browser &amp; Operating Systems</a:t>
            </a:r>
          </a:p>
        </p:txBody>
      </p:sp>
      <p:sp>
        <p:nvSpPr>
          <p:cNvPr id="3" name="Content Placeholder 2"/>
          <p:cNvSpPr>
            <a:spLocks noGrp="1"/>
          </p:cNvSpPr>
          <p:nvPr>
            <p:ph idx="1"/>
          </p:nvPr>
        </p:nvSpPr>
        <p:spPr/>
        <p:txBody>
          <a:bodyPr/>
          <a:lstStyle/>
          <a:p>
            <a:r>
              <a:rPr lang="en-US" dirty="0"/>
              <a:t>Web pages are written using different HTML tags and viewed in browser window.</a:t>
            </a:r>
          </a:p>
          <a:p>
            <a:r>
              <a:rPr lang="en-US" dirty="0"/>
              <a:t>The different browsers and their versions greatly affect the way a page is rendered, as different browsers sometimes interpret same HTML tag in a different way.</a:t>
            </a:r>
          </a:p>
          <a:p>
            <a:r>
              <a:rPr lang="en-US" dirty="0"/>
              <a:t>Different versions of HTML also support different sets of tags.</a:t>
            </a:r>
          </a:p>
          <a:p>
            <a:r>
              <a:rPr lang="en-US" dirty="0"/>
              <a:t>The support for different tags also varies across the different browsers and their versions.</a:t>
            </a:r>
          </a:p>
          <a:p>
            <a:r>
              <a:rPr lang="en-US" dirty="0"/>
              <a:t>Same browser may work slightly different on different operating system and hardware platform.</a:t>
            </a:r>
          </a:p>
          <a:p>
            <a:r>
              <a:rPr lang="en-US" dirty="0"/>
              <a:t>To make a web page portable, test it on different browsers on different operating systems.</a:t>
            </a:r>
          </a:p>
        </p:txBody>
      </p:sp>
    </p:spTree>
    <p:extLst>
      <p:ext uri="{BB962C8B-B14F-4D97-AF65-F5344CB8AC3E}">
        <p14:creationId xmlns:p14="http://schemas.microsoft.com/office/powerpoint/2010/main" val="88785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Bandwidth and Cache</a:t>
            </a:r>
          </a:p>
        </p:txBody>
      </p:sp>
      <p:sp>
        <p:nvSpPr>
          <p:cNvPr id="3" name="Content Placeholder 2"/>
          <p:cNvSpPr>
            <a:spLocks noGrp="1"/>
          </p:cNvSpPr>
          <p:nvPr>
            <p:ph idx="1"/>
          </p:nvPr>
        </p:nvSpPr>
        <p:spPr/>
        <p:txBody>
          <a:bodyPr/>
          <a:lstStyle/>
          <a:p>
            <a:r>
              <a:rPr lang="en-US" dirty="0"/>
              <a:t>Users have different connection speed, i.e. bandwidth, to access the Web sites.</a:t>
            </a:r>
          </a:p>
          <a:p>
            <a:r>
              <a:rPr lang="en-US" dirty="0"/>
              <a:t>Connection speed plays an important role in designing web pages, if user has low bandwidth connection and a web page contains too many images, it takes more time to download.</a:t>
            </a:r>
          </a:p>
          <a:p>
            <a:r>
              <a:rPr lang="en-US" dirty="0"/>
              <a:t>Generally, users have no patience to wait for longer time than 10-15 seconds and move to other site without looking at contents of your web page.</a:t>
            </a:r>
          </a:p>
          <a:p>
            <a:r>
              <a:rPr lang="en-US" dirty="0"/>
              <a:t>Browser provides temporary memory called cache to store the graphics.</a:t>
            </a:r>
          </a:p>
          <a:p>
            <a:r>
              <a:rPr lang="en-US" dirty="0"/>
              <a:t>When user gives the URL of the web page for the first time, HTML file together with all the graphics files referred in a page is downloaded and displayed.</a:t>
            </a:r>
          </a:p>
        </p:txBody>
      </p:sp>
    </p:spTree>
    <p:extLst>
      <p:ext uri="{BB962C8B-B14F-4D97-AF65-F5344CB8AC3E}">
        <p14:creationId xmlns:p14="http://schemas.microsoft.com/office/powerpoint/2010/main" val="94433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Display Resolution</a:t>
            </a:r>
          </a:p>
        </p:txBody>
      </p:sp>
      <p:sp>
        <p:nvSpPr>
          <p:cNvPr id="3" name="Content Placeholder 2"/>
          <p:cNvSpPr>
            <a:spLocks noGrp="1"/>
          </p:cNvSpPr>
          <p:nvPr>
            <p:ph idx="1"/>
          </p:nvPr>
        </p:nvSpPr>
        <p:spPr/>
        <p:txBody>
          <a:bodyPr/>
          <a:lstStyle/>
          <a:p>
            <a:r>
              <a:rPr lang="en-US" dirty="0"/>
              <a:t>Display resolution is another important factor affecting the Web page design, as we do not have any control on display resolution of the monitors on which user views our pages.</a:t>
            </a:r>
          </a:p>
          <a:p>
            <a:r>
              <a:rPr lang="en-US" dirty="0"/>
              <a:t>Display or screen resolution is measured in terms of pixels and common resolutions are 800 X 600 and 1024 X 786.</a:t>
            </a:r>
          </a:p>
          <a:p>
            <a:r>
              <a:rPr lang="en-US" dirty="0"/>
              <a:t>We have three choices for Web page design.</a:t>
            </a:r>
          </a:p>
          <a:p>
            <a:pPr lvl="1"/>
            <a:r>
              <a:rPr lang="en-US" dirty="0"/>
              <a:t>Design a web page with fixed resolution.</a:t>
            </a:r>
          </a:p>
          <a:p>
            <a:pPr lvl="1"/>
            <a:r>
              <a:rPr lang="en-US" dirty="0"/>
              <a:t>Make a flexible design using HTML table to fit into different resolution.</a:t>
            </a:r>
          </a:p>
          <a:p>
            <a:pPr lvl="1"/>
            <a:r>
              <a:rPr lang="en-US" dirty="0"/>
              <a:t>If the page is displayed on a monitor with a higher resolution, the page is displayed on left hand side and some part on the right-hand side remains blank. We can use centered design to display page properly.</a:t>
            </a:r>
          </a:p>
          <a:p>
            <a:pPr lvl="1"/>
            <a:r>
              <a:rPr lang="en-US" dirty="0"/>
              <a:t>Ideally we should use some frameworks for designing like Bootstrap/Material design.</a:t>
            </a:r>
          </a:p>
          <a:p>
            <a:endParaRPr lang="en-US" dirty="0"/>
          </a:p>
        </p:txBody>
      </p:sp>
    </p:spTree>
    <p:extLst>
      <p:ext uri="{BB962C8B-B14F-4D97-AF65-F5344CB8AC3E}">
        <p14:creationId xmlns:p14="http://schemas.microsoft.com/office/powerpoint/2010/main" val="317350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Look &amp; Feel &amp; e) Page Layout and Linking</a:t>
            </a:r>
          </a:p>
        </p:txBody>
      </p:sp>
      <p:sp>
        <p:nvSpPr>
          <p:cNvPr id="3" name="Content Placeholder 2"/>
          <p:cNvSpPr>
            <a:spLocks noGrp="1"/>
          </p:cNvSpPr>
          <p:nvPr>
            <p:ph idx="1"/>
          </p:nvPr>
        </p:nvSpPr>
        <p:spPr/>
        <p:txBody>
          <a:bodyPr/>
          <a:lstStyle/>
          <a:p>
            <a:r>
              <a:rPr lang="en-US" dirty="0"/>
              <a:t>Look &amp; Feel</a:t>
            </a:r>
          </a:p>
          <a:p>
            <a:pPr lvl="1"/>
            <a:r>
              <a:rPr lang="en-US" dirty="0"/>
              <a:t>Look and feel of the website decides the overall appearance of the website.</a:t>
            </a:r>
          </a:p>
          <a:p>
            <a:pPr lvl="1"/>
            <a:r>
              <a:rPr lang="en-US" dirty="0"/>
              <a:t>It includes all the design aspects such as</a:t>
            </a:r>
          </a:p>
          <a:p>
            <a:pPr lvl="2"/>
            <a:r>
              <a:rPr lang="en-US" dirty="0"/>
              <a:t>Web site theme</a:t>
            </a:r>
          </a:p>
          <a:p>
            <a:pPr lvl="2"/>
            <a:r>
              <a:rPr lang="en-US" dirty="0"/>
              <a:t>Web typography</a:t>
            </a:r>
          </a:p>
          <a:p>
            <a:pPr lvl="2"/>
            <a:r>
              <a:rPr lang="en-US" dirty="0"/>
              <a:t>Graphics</a:t>
            </a:r>
          </a:p>
          <a:p>
            <a:pPr lvl="2"/>
            <a:r>
              <a:rPr lang="en-US" dirty="0"/>
              <a:t>Visual structure</a:t>
            </a:r>
          </a:p>
          <a:p>
            <a:pPr lvl="2"/>
            <a:r>
              <a:rPr lang="en-US" dirty="0"/>
              <a:t>Navigation etc…</a:t>
            </a:r>
          </a:p>
          <a:p>
            <a:r>
              <a:rPr lang="en-US" dirty="0"/>
              <a:t>Page Layout and Linking</a:t>
            </a:r>
          </a:p>
          <a:p>
            <a:pPr lvl="1"/>
            <a:r>
              <a:rPr lang="en-US" dirty="0"/>
              <a:t>Website contains of individual web pages that are linked together using various navigational links.</a:t>
            </a:r>
          </a:p>
          <a:p>
            <a:pPr lvl="1"/>
            <a:r>
              <a:rPr lang="en-US" dirty="0"/>
              <a:t>Page layout defines the visual structure of the page and divides the page area into different parts to present the information of varying importance.</a:t>
            </a:r>
          </a:p>
          <a:p>
            <a:pPr lvl="1"/>
            <a:r>
              <a:rPr lang="en-US" dirty="0"/>
              <a:t>Page layout allows the designer to distribute the contents on a page such that visitor can view it easily and find necessary details.</a:t>
            </a:r>
          </a:p>
        </p:txBody>
      </p:sp>
    </p:spTree>
    <p:extLst>
      <p:ext uri="{BB962C8B-B14F-4D97-AF65-F5344CB8AC3E}">
        <p14:creationId xmlns:p14="http://schemas.microsoft.com/office/powerpoint/2010/main" val="269219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Locating Information &amp; g) Making Design User-Centric</a:t>
            </a:r>
          </a:p>
        </p:txBody>
      </p:sp>
      <p:sp>
        <p:nvSpPr>
          <p:cNvPr id="3" name="Content Placeholder 2"/>
          <p:cNvSpPr>
            <a:spLocks noGrp="1"/>
          </p:cNvSpPr>
          <p:nvPr>
            <p:ph idx="1"/>
          </p:nvPr>
        </p:nvSpPr>
        <p:spPr/>
        <p:txBody>
          <a:bodyPr/>
          <a:lstStyle/>
          <a:p>
            <a:r>
              <a:rPr lang="en-US" dirty="0"/>
              <a:t>Locating Information</a:t>
            </a:r>
          </a:p>
          <a:p>
            <a:pPr lvl="1"/>
            <a:r>
              <a:rPr lang="en-US" dirty="0"/>
              <a:t>Webpage is viewed on a computer screen and the screen can be divided into five major areas such as center, top, right, bottom and left in this particular order.</a:t>
            </a:r>
          </a:p>
          <a:p>
            <a:pPr lvl="1"/>
            <a:r>
              <a:rPr lang="en-US" dirty="0"/>
              <a:t>The first major area of importance in terms of users viewing pattern is the center, then top, right, bottom and left in this particular order</a:t>
            </a:r>
          </a:p>
          <a:p>
            <a:r>
              <a:rPr lang="en-US" dirty="0"/>
              <a:t>Making </a:t>
            </a:r>
            <a:r>
              <a:rPr lang="en-US"/>
              <a:t>Design User-Centric</a:t>
            </a:r>
            <a:endParaRPr lang="en-US" dirty="0"/>
          </a:p>
          <a:p>
            <a:pPr lvl="1"/>
            <a:r>
              <a:rPr lang="en-US" dirty="0"/>
              <a:t>It is very difficult for any Web designer to predict the exact behavior of the Web site users.</a:t>
            </a:r>
          </a:p>
          <a:p>
            <a:pPr lvl="1"/>
            <a:r>
              <a:rPr lang="en-US" dirty="0"/>
              <a:t>However, idea of general behavior of common user helps in making design of the Web site user centric.</a:t>
            </a:r>
          </a:p>
          <a:p>
            <a:pPr lvl="1"/>
            <a:r>
              <a:rPr lang="en-US" dirty="0"/>
              <a:t>Users either scan the information on the web page to find the section of their interest or read the information to get details.</a:t>
            </a:r>
          </a:p>
        </p:txBody>
      </p:sp>
    </p:spTree>
    <p:extLst>
      <p:ext uri="{BB962C8B-B14F-4D97-AF65-F5344CB8AC3E}">
        <p14:creationId xmlns:p14="http://schemas.microsoft.com/office/powerpoint/2010/main" val="356024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5355312"/>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Introduction to WEB</a:t>
            </a:r>
          </a:p>
          <a:p>
            <a:pPr lvl="1" indent="446088">
              <a:buFont typeface="Wingdings" pitchFamily="2" charset="2"/>
              <a:buChar char="ü"/>
            </a:pPr>
            <a:r>
              <a:rPr lang="en-US" sz="2000" dirty="0"/>
              <a:t>What is Internet?</a:t>
            </a:r>
          </a:p>
          <a:p>
            <a:pPr lvl="1" indent="446088">
              <a:buFont typeface="Wingdings" pitchFamily="2" charset="2"/>
              <a:buChar char="ü"/>
            </a:pPr>
            <a:r>
              <a:rPr lang="en-US" sz="2000" dirty="0"/>
              <a:t>What is WWW?</a:t>
            </a:r>
          </a:p>
          <a:p>
            <a:pPr indent="446088">
              <a:buFont typeface="Wingdings" pitchFamily="2" charset="2"/>
              <a:buChar char="ü"/>
            </a:pPr>
            <a:r>
              <a:rPr lang="en-US" sz="2000" dirty="0"/>
              <a:t>How the WEB works?</a:t>
            </a:r>
          </a:p>
          <a:p>
            <a:pPr indent="446088">
              <a:buFont typeface="Wingdings" pitchFamily="2" charset="2"/>
              <a:buChar char="ü"/>
            </a:pPr>
            <a:r>
              <a:rPr lang="en-US" sz="2000" dirty="0"/>
              <a:t>HTTP Protocol</a:t>
            </a:r>
          </a:p>
          <a:p>
            <a:pPr indent="446088">
              <a:buFont typeface="Wingdings" pitchFamily="2" charset="2"/>
              <a:buChar char="ü"/>
            </a:pPr>
            <a:r>
              <a:rPr lang="en-US" sz="2000" dirty="0"/>
              <a:t>Introduction to Web Technologies</a:t>
            </a:r>
          </a:p>
          <a:p>
            <a:pPr lvl="1" indent="446088">
              <a:buFont typeface="Wingdings" pitchFamily="2" charset="2"/>
              <a:buChar char="ü"/>
            </a:pPr>
            <a:r>
              <a:rPr lang="en-US" sz="2000" dirty="0"/>
              <a:t>HTML</a:t>
            </a:r>
          </a:p>
          <a:p>
            <a:pPr lvl="1" indent="446088">
              <a:buFont typeface="Wingdings" pitchFamily="2" charset="2"/>
              <a:buChar char="ü"/>
            </a:pPr>
            <a:r>
              <a:rPr lang="en-US" sz="2000" dirty="0"/>
              <a:t>CSS</a:t>
            </a:r>
          </a:p>
          <a:p>
            <a:pPr lvl="1" indent="446088">
              <a:buFont typeface="Wingdings" pitchFamily="2" charset="2"/>
              <a:buChar char="ü"/>
            </a:pPr>
            <a:r>
              <a:rPr lang="en-US" sz="2000" dirty="0"/>
              <a:t>JavaScript</a:t>
            </a:r>
          </a:p>
          <a:p>
            <a:pPr lvl="1" indent="446088">
              <a:buFont typeface="Wingdings" pitchFamily="2" charset="2"/>
              <a:buChar char="ü"/>
            </a:pPr>
            <a:r>
              <a:rPr lang="en-US" sz="2000" dirty="0"/>
              <a:t>Bootstrap</a:t>
            </a:r>
          </a:p>
          <a:p>
            <a:pPr lvl="1" indent="446088">
              <a:buFont typeface="Wingdings" pitchFamily="2" charset="2"/>
              <a:buChar char="ü"/>
            </a:pPr>
            <a:r>
              <a:rPr lang="en-US" sz="2000" dirty="0"/>
              <a:t>Material Design</a:t>
            </a:r>
          </a:p>
          <a:p>
            <a:pPr indent="446088">
              <a:buFont typeface="Wingdings" pitchFamily="2" charset="2"/>
              <a:buChar char="ü"/>
            </a:pPr>
            <a:r>
              <a:rPr lang="en-US" sz="2000" dirty="0"/>
              <a:t>Concepts of Effective Web Design </a:t>
            </a:r>
          </a:p>
          <a:p>
            <a:pPr indent="446088">
              <a:buFont typeface="Wingdings" pitchFamily="2" charset="2"/>
              <a:buChar char="ü"/>
            </a:pPr>
            <a:r>
              <a:rPr lang="en-US" sz="2000" dirty="0"/>
              <a:t>Web Design Issues</a:t>
            </a:r>
          </a:p>
          <a:p>
            <a:pPr indent="446088">
              <a:buFont typeface="Wingdings" pitchFamily="2" charset="2"/>
              <a:buChar char="ü"/>
            </a:pPr>
            <a:r>
              <a:rPr lang="en-US" sz="2000" dirty="0"/>
              <a:t>Planning a website</a:t>
            </a:r>
          </a:p>
          <a:p>
            <a:pPr indent="446088">
              <a:buFont typeface="Wingdings" pitchFamily="2" charset="2"/>
              <a:buChar char="ü"/>
            </a:pPr>
            <a:r>
              <a:rPr lang="en-US" sz="2000" dirty="0"/>
              <a:t>Effective Navigation</a:t>
            </a:r>
            <a:endParaRPr lang="en-US" sz="20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 Sitemap </a:t>
            </a:r>
          </a:p>
        </p:txBody>
      </p:sp>
      <p:sp>
        <p:nvSpPr>
          <p:cNvPr id="3" name="Content Placeholder 2"/>
          <p:cNvSpPr>
            <a:spLocks noGrp="1"/>
          </p:cNvSpPr>
          <p:nvPr>
            <p:ph idx="1"/>
          </p:nvPr>
        </p:nvSpPr>
        <p:spPr/>
        <p:txBody>
          <a:bodyPr/>
          <a:lstStyle/>
          <a:p>
            <a:r>
              <a:rPr lang="en-US" dirty="0"/>
              <a:t>A Sitemap is a model of a website's content designed to help both users and search engines navigate the site.</a:t>
            </a:r>
          </a:p>
          <a:p>
            <a:r>
              <a:rPr lang="en-US" dirty="0"/>
              <a:t>Many a times Web sites are too complex as there are a large number of sections and each section contains many pages.</a:t>
            </a:r>
          </a:p>
          <a:p>
            <a:r>
              <a:rPr lang="en-US" dirty="0"/>
              <a:t>It becomes difficult for visitors to quickly move from one part to other.</a:t>
            </a:r>
          </a:p>
          <a:p>
            <a:r>
              <a:rPr lang="en-US" dirty="0"/>
              <a:t>Once the user selects a particular section and pages in that section, user gets confused about where he/she is and where to go from there.</a:t>
            </a:r>
          </a:p>
          <a:p>
            <a:r>
              <a:rPr lang="en-US" dirty="0"/>
              <a:t>To make it simple, keep your hierarchy of information to few levels or provide the navigation bar on each page to jump directly to a particular section.</a:t>
            </a:r>
          </a:p>
          <a:p>
            <a:endParaRPr lang="en-US" dirty="0"/>
          </a:p>
        </p:txBody>
      </p:sp>
    </p:spTree>
    <p:extLst>
      <p:ext uri="{BB962C8B-B14F-4D97-AF65-F5344CB8AC3E}">
        <p14:creationId xmlns:p14="http://schemas.microsoft.com/office/powerpoint/2010/main" val="33365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 Website</a:t>
            </a:r>
          </a:p>
        </p:txBody>
      </p:sp>
      <p:sp>
        <p:nvSpPr>
          <p:cNvPr id="3" name="Content Placeholder 2"/>
          <p:cNvSpPr>
            <a:spLocks noGrp="1"/>
          </p:cNvSpPr>
          <p:nvPr>
            <p:ph idx="1"/>
          </p:nvPr>
        </p:nvSpPr>
        <p:spPr/>
        <p:txBody>
          <a:bodyPr/>
          <a:lstStyle/>
          <a:p>
            <a:r>
              <a:rPr lang="en-US" dirty="0"/>
              <a:t>The most important activity in a website development is planning.</a:t>
            </a:r>
          </a:p>
          <a:p>
            <a:r>
              <a:rPr lang="en-US" dirty="0"/>
              <a:t>To achieve higher success of the website in terms of user satisfaction, better planning is needed.</a:t>
            </a:r>
          </a:p>
          <a:p>
            <a:r>
              <a:rPr lang="en-US" dirty="0"/>
              <a:t>Before we start developing a website, we should ask question such as,</a:t>
            </a:r>
          </a:p>
          <a:p>
            <a:pPr lvl="1"/>
            <a:r>
              <a:rPr lang="en-US" dirty="0"/>
              <a:t>Why are we developing this website?</a:t>
            </a:r>
          </a:p>
          <a:p>
            <a:pPr lvl="1"/>
            <a:r>
              <a:rPr lang="en-US" dirty="0"/>
              <a:t>What do we achieve by developing this website?</a:t>
            </a:r>
          </a:p>
          <a:p>
            <a:pPr lvl="1"/>
            <a:r>
              <a:rPr lang="en-US" dirty="0"/>
              <a:t>Who are the people who will use this website?</a:t>
            </a:r>
          </a:p>
          <a:p>
            <a:pPr lvl="1"/>
            <a:r>
              <a:rPr lang="en-US" dirty="0"/>
              <a:t>What are the information contents?</a:t>
            </a:r>
          </a:p>
          <a:p>
            <a:pPr lvl="1"/>
            <a:r>
              <a:rPr lang="en-US" dirty="0"/>
              <a:t>How are these contents organized? What are the possible ways?</a:t>
            </a:r>
          </a:p>
          <a:p>
            <a:endParaRPr lang="en-US" dirty="0"/>
          </a:p>
        </p:txBody>
      </p:sp>
    </p:spTree>
    <p:extLst>
      <p:ext uri="{BB962C8B-B14F-4D97-AF65-F5344CB8AC3E}">
        <p14:creationId xmlns:p14="http://schemas.microsoft.com/office/powerpoint/2010/main" val="236889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Navigation</a:t>
            </a:r>
          </a:p>
        </p:txBody>
      </p:sp>
      <p:sp>
        <p:nvSpPr>
          <p:cNvPr id="3" name="Content Placeholder 2"/>
          <p:cNvSpPr>
            <a:spLocks noGrp="1"/>
          </p:cNvSpPr>
          <p:nvPr>
            <p:ph idx="1"/>
          </p:nvPr>
        </p:nvSpPr>
        <p:spPr/>
        <p:txBody>
          <a:bodyPr/>
          <a:lstStyle/>
          <a:p>
            <a:r>
              <a:rPr lang="en-US" dirty="0"/>
              <a:t>The most important design element in the web design after page layout is navigation design.</a:t>
            </a:r>
          </a:p>
          <a:p>
            <a:r>
              <a:rPr lang="en-US" dirty="0"/>
              <a:t>Navigation means the ways to move from one page to another page in a Web site using hyperlinks provided on the page.</a:t>
            </a:r>
          </a:p>
          <a:p>
            <a:r>
              <a:rPr lang="en-US" dirty="0"/>
              <a:t>If navigation design is not proper then user feels the problem in moving around the pages in your site in a desired manner or gets confused and leaves the site.</a:t>
            </a:r>
          </a:p>
          <a:p>
            <a:r>
              <a:rPr lang="en-US" dirty="0"/>
              <a:t>Tips for Effective Navigation:</a:t>
            </a:r>
          </a:p>
          <a:p>
            <a:pPr lvl="1"/>
            <a:r>
              <a:rPr lang="en-US" dirty="0"/>
              <a:t>Navigation links are either </a:t>
            </a:r>
            <a:r>
              <a:rPr lang="en-US" b="1" dirty="0"/>
              <a:t>text based</a:t>
            </a:r>
            <a:r>
              <a:rPr lang="en-US" dirty="0"/>
              <a:t>, i.e. a word or a phrase, or </a:t>
            </a:r>
            <a:r>
              <a:rPr lang="en-US" b="1" dirty="0"/>
              <a:t>graphical</a:t>
            </a:r>
            <a:r>
              <a:rPr lang="en-US" dirty="0"/>
              <a:t>, i.e. a image.</a:t>
            </a:r>
          </a:p>
          <a:p>
            <a:pPr lvl="1"/>
            <a:r>
              <a:rPr lang="en-US" dirty="0"/>
              <a:t>Navigation links should be </a:t>
            </a:r>
            <a:r>
              <a:rPr lang="en-US" b="1" dirty="0"/>
              <a:t>clear </a:t>
            </a:r>
            <a:r>
              <a:rPr lang="en-US" dirty="0"/>
              <a:t>and </a:t>
            </a:r>
            <a:r>
              <a:rPr lang="en-US" b="1" dirty="0"/>
              <a:t>meaningful</a:t>
            </a:r>
            <a:r>
              <a:rPr lang="en-US" dirty="0"/>
              <a:t>.</a:t>
            </a:r>
          </a:p>
          <a:p>
            <a:pPr lvl="1"/>
            <a:r>
              <a:rPr lang="en-US" dirty="0"/>
              <a:t>It should be </a:t>
            </a:r>
            <a:r>
              <a:rPr lang="en-US" b="1" dirty="0"/>
              <a:t>consistent</a:t>
            </a:r>
            <a:r>
              <a:rPr lang="en-US" dirty="0"/>
              <a:t>.</a:t>
            </a:r>
          </a:p>
          <a:p>
            <a:pPr lvl="1"/>
            <a:r>
              <a:rPr lang="en-US" dirty="0"/>
              <a:t>Link should be </a:t>
            </a:r>
            <a:r>
              <a:rPr lang="en-US" b="1" dirty="0"/>
              <a:t>understandable</a:t>
            </a:r>
            <a:r>
              <a:rPr lang="en-US" dirty="0"/>
              <a:t>.</a:t>
            </a:r>
          </a:p>
          <a:p>
            <a:pPr lvl="1"/>
            <a:r>
              <a:rPr lang="en-US" dirty="0"/>
              <a:t>Organize the links such that contents are </a:t>
            </a:r>
            <a:r>
              <a:rPr lang="en-US" b="1" dirty="0"/>
              <a:t>grouped logically</a:t>
            </a:r>
            <a:r>
              <a:rPr lang="en-US" dirty="0"/>
              <a:t>.</a:t>
            </a:r>
          </a:p>
          <a:p>
            <a:pPr lvl="1"/>
            <a:r>
              <a:rPr lang="en-US" dirty="0"/>
              <a:t>Provide </a:t>
            </a:r>
            <a:r>
              <a:rPr lang="en-US" b="1" dirty="0"/>
              <a:t>search </a:t>
            </a:r>
            <a:r>
              <a:rPr lang="en-US" dirty="0"/>
              <a:t>link, if necessary, usually on top of the page. </a:t>
            </a:r>
          </a:p>
          <a:p>
            <a:pPr lvl="1"/>
            <a:r>
              <a:rPr lang="en-US" dirty="0"/>
              <a:t>Use </a:t>
            </a:r>
            <a:r>
              <a:rPr lang="en-US" b="1" dirty="0"/>
              <a:t>common links </a:t>
            </a:r>
            <a:r>
              <a:rPr lang="en-US" dirty="0"/>
              <a:t>such as ‘about us’ or ‘Contact us’.</a:t>
            </a:r>
          </a:p>
          <a:p>
            <a:pPr lvl="1"/>
            <a:r>
              <a:rPr lang="en-US" dirty="0"/>
              <a:t>Provide the way to </a:t>
            </a:r>
            <a:r>
              <a:rPr lang="en-US" b="1" dirty="0"/>
              <a:t>return to first page</a:t>
            </a:r>
            <a:r>
              <a:rPr lang="en-US" dirty="0"/>
              <a:t>.</a:t>
            </a:r>
          </a:p>
          <a:p>
            <a:pPr lvl="1"/>
            <a:r>
              <a:rPr lang="en-US" dirty="0"/>
              <a:t>Provide the user with </a:t>
            </a:r>
            <a:r>
              <a:rPr lang="en-US" b="1" dirty="0"/>
              <a:t>information </a:t>
            </a:r>
            <a:r>
              <a:rPr lang="en-US" dirty="0"/>
              <a:t>regarding </a:t>
            </a:r>
            <a:r>
              <a:rPr lang="en-US" b="1" dirty="0"/>
              <a:t>location.</a:t>
            </a:r>
          </a:p>
          <a:p>
            <a:pPr lvl="1"/>
            <a:r>
              <a:rPr lang="en-US" b="1" dirty="0"/>
              <a:t>Horizontal navigation bar </a:t>
            </a:r>
            <a:r>
              <a:rPr lang="en-US" dirty="0"/>
              <a:t>can be provided on each page to directly jump to any section.</a:t>
            </a:r>
          </a:p>
        </p:txBody>
      </p:sp>
    </p:spTree>
    <p:extLst>
      <p:ext uri="{BB962C8B-B14F-4D97-AF65-F5344CB8AC3E}">
        <p14:creationId xmlns:p14="http://schemas.microsoft.com/office/powerpoint/2010/main" val="22861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vijay.shekhat@darshan.ac.in</a:t>
            </a:r>
            <a:endParaRPr lang="en-US" dirty="0"/>
          </a:p>
        </p:txBody>
      </p:sp>
      <p:sp>
        <p:nvSpPr>
          <p:cNvPr id="3" name="Text Placeholder 2"/>
          <p:cNvSpPr>
            <a:spLocks noGrp="1"/>
          </p:cNvSpPr>
          <p:nvPr>
            <p:ph type="body" sz="quarter" idx="12"/>
          </p:nvPr>
        </p:nvSpPr>
        <p:spPr/>
        <p:txBody>
          <a:bodyPr/>
          <a:lstStyle/>
          <a:p>
            <a:r>
              <a:rPr lang="en-IN" dirty="0"/>
              <a:t>9558045778</a:t>
            </a:r>
            <a:endParaRPr lang="en-US" dirty="0"/>
          </a:p>
        </p:txBody>
      </p:sp>
      <p:sp>
        <p:nvSpPr>
          <p:cNvPr id="4" name="Text Placeholder 3"/>
          <p:cNvSpPr>
            <a:spLocks noGrp="1"/>
          </p:cNvSpPr>
          <p:nvPr>
            <p:ph type="body" sz="quarter" idx="13"/>
          </p:nvPr>
        </p:nvSpPr>
        <p:spPr/>
        <p:txBody>
          <a:bodyPr/>
          <a:lstStyle/>
          <a:p>
            <a:r>
              <a:rPr lang="en-US"/>
              <a:t>Department of Computer Science and Engineering</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6" name="Text Placeholder 5"/>
          <p:cNvSpPr>
            <a:spLocks noGrp="1"/>
          </p:cNvSpPr>
          <p:nvPr>
            <p:ph type="body" sz="quarter" idx="16"/>
          </p:nvPr>
        </p:nvSpPr>
        <p:spPr/>
        <p:txBody>
          <a:bodyPr/>
          <a:lstStyle/>
          <a:p>
            <a:r>
              <a:rPr lang="en-IN" dirty="0"/>
              <a:t>Web Designing (WD) (</a:t>
            </a:r>
            <a:r>
              <a:rPr lang="en-US" dirty="0"/>
              <a:t>2301CS202</a:t>
            </a:r>
            <a:r>
              <a:rPr lang="en-IN" dirty="0"/>
              <a:t>)</a:t>
            </a:r>
            <a:endParaRPr lang="en-US"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312189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Internet?</a:t>
            </a:r>
            <a:endParaRPr lang="en-US" dirty="0"/>
          </a:p>
        </p:txBody>
      </p:sp>
      <p:sp>
        <p:nvSpPr>
          <p:cNvPr id="3" name="Content Placeholder 2"/>
          <p:cNvSpPr>
            <a:spLocks noGrp="1"/>
          </p:cNvSpPr>
          <p:nvPr>
            <p:ph idx="1"/>
          </p:nvPr>
        </p:nvSpPr>
        <p:spPr/>
        <p:txBody>
          <a:bodyPr/>
          <a:lstStyle/>
          <a:p>
            <a:r>
              <a:rPr lang="en-US" dirty="0"/>
              <a:t>The Internet is a massive </a:t>
            </a:r>
            <a:r>
              <a:rPr lang="en-US" b="1" dirty="0"/>
              <a:t>network of networks</a:t>
            </a:r>
            <a:r>
              <a:rPr lang="en-US" dirty="0"/>
              <a:t>, a networking infrastructure.</a:t>
            </a:r>
          </a:p>
          <a:p>
            <a:r>
              <a:rPr lang="en-US" dirty="0"/>
              <a:t>It connects millions of computers together globally, forming a network in which any computer can communicate with any other computer as long as they are both connected to the Internet.</a:t>
            </a:r>
          </a:p>
          <a:p>
            <a:r>
              <a:rPr lang="en-US" dirty="0"/>
              <a:t>Information that travels over the Internet uses many different set of rules which are known as </a:t>
            </a:r>
            <a:r>
              <a:rPr lang="en-US" b="1" dirty="0"/>
              <a:t>protocols</a:t>
            </a:r>
            <a:r>
              <a:rPr lang="en-US" dirty="0"/>
              <a:t>.</a:t>
            </a:r>
          </a:p>
        </p:txBody>
      </p:sp>
      <p:pic>
        <p:nvPicPr>
          <p:cNvPr id="1026" name="Picture 2" descr="Image result for network of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37" y="3056573"/>
            <a:ext cx="3972465" cy="31779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WWW?</a:t>
            </a:r>
            <a:endParaRPr lang="en-US" dirty="0"/>
          </a:p>
        </p:txBody>
      </p:sp>
      <p:sp>
        <p:nvSpPr>
          <p:cNvPr id="3" name="Content Placeholder 2"/>
          <p:cNvSpPr>
            <a:spLocks noGrp="1"/>
          </p:cNvSpPr>
          <p:nvPr>
            <p:ph idx="1"/>
          </p:nvPr>
        </p:nvSpPr>
        <p:spPr/>
        <p:txBody>
          <a:bodyPr/>
          <a:lstStyle/>
          <a:p>
            <a:r>
              <a:rPr lang="en-US" dirty="0"/>
              <a:t>WWW stands for </a:t>
            </a:r>
            <a:r>
              <a:rPr lang="en-US" b="1" dirty="0"/>
              <a:t>W</a:t>
            </a:r>
            <a:r>
              <a:rPr lang="en-US" dirty="0"/>
              <a:t>orld </a:t>
            </a:r>
            <a:r>
              <a:rPr lang="en-US" b="1" dirty="0"/>
              <a:t>W</a:t>
            </a:r>
            <a:r>
              <a:rPr lang="en-US" dirty="0"/>
              <a:t>ide </a:t>
            </a:r>
            <a:r>
              <a:rPr lang="en-US" b="1" dirty="0"/>
              <a:t>W</a:t>
            </a:r>
            <a:r>
              <a:rPr lang="en-US" dirty="0"/>
              <a:t>eb.</a:t>
            </a:r>
          </a:p>
          <a:p>
            <a:r>
              <a:rPr lang="en-US" dirty="0"/>
              <a:t>A technical definition of the WWW is − All the resources and users on the Internet that are using HTTP.</a:t>
            </a:r>
          </a:p>
          <a:p>
            <a:r>
              <a:rPr lang="en-US" dirty="0"/>
              <a:t>HTTP stands for </a:t>
            </a:r>
            <a:r>
              <a:rPr lang="en-US" b="1" dirty="0"/>
              <a:t>H</a:t>
            </a:r>
            <a:r>
              <a:rPr lang="en-US" dirty="0"/>
              <a:t>yper</a:t>
            </a:r>
            <a:r>
              <a:rPr lang="en-US" b="1" dirty="0"/>
              <a:t>t</a:t>
            </a:r>
            <a:r>
              <a:rPr lang="en-US" dirty="0"/>
              <a:t>ext </a:t>
            </a:r>
            <a:r>
              <a:rPr lang="en-US" b="1" dirty="0"/>
              <a:t>T</a:t>
            </a:r>
            <a:r>
              <a:rPr lang="en-US" dirty="0"/>
              <a:t>ransfer </a:t>
            </a:r>
            <a:r>
              <a:rPr lang="en-US" b="1" dirty="0"/>
              <a:t>P</a:t>
            </a:r>
            <a:r>
              <a:rPr lang="en-US" dirty="0"/>
              <a:t>rotocol which </a:t>
            </a:r>
            <a:r>
              <a:rPr lang="en-US" dirty="0">
                <a:ea typeface="Times New Roman" panose="02020603050405020304" pitchFamily="18" charset="0"/>
                <a:cs typeface="Times New Roman" panose="02020603050405020304" pitchFamily="18" charset="0"/>
              </a:rPr>
              <a:t>is a text-based request-response protocol</a:t>
            </a:r>
            <a:r>
              <a:rPr lang="en-US" dirty="0"/>
              <a:t>.</a:t>
            </a:r>
          </a:p>
          <a:p>
            <a:r>
              <a:rPr lang="en-US" dirty="0"/>
              <a:t>HTTP is an application layer protocol that allows web-based applications to communicate and exchange the data.</a:t>
            </a:r>
          </a:p>
          <a:p>
            <a:r>
              <a:rPr lang="en-US" dirty="0"/>
              <a:t>HTTP is a TCP/IP based protocol, so it also is a connectionless and stateless protocol.</a:t>
            </a:r>
          </a:p>
          <a:p>
            <a:pPr lvl="1"/>
            <a:r>
              <a:rPr lang="en-US" dirty="0"/>
              <a:t>After making the request, the client disconnects from the server, then when the response is ready the server re-establish the connection again and deliver the response.</a:t>
            </a:r>
          </a:p>
          <a:p>
            <a:r>
              <a:rPr lang="en-US" dirty="0"/>
              <a:t>HTTP is the protocol being used to transfer hypertext documents that makes the World Wide Web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the Web Works?</a:t>
            </a:r>
            <a:endParaRPr lang="en-US" dirty="0"/>
          </a:p>
        </p:txBody>
      </p:sp>
      <p:sp>
        <p:nvSpPr>
          <p:cNvPr id="3" name="Content Placeholder 2"/>
          <p:cNvSpPr>
            <a:spLocks noGrp="1"/>
          </p:cNvSpPr>
          <p:nvPr>
            <p:ph idx="1"/>
          </p:nvPr>
        </p:nvSpPr>
        <p:spPr/>
        <p:txBody>
          <a:bodyPr/>
          <a:lstStyle/>
          <a:p>
            <a:pPr lvl="0"/>
            <a:r>
              <a:rPr lang="en-US" dirty="0">
                <a:ea typeface="Times New Roman" panose="02020603050405020304" pitchFamily="18" charset="0"/>
                <a:cs typeface="Times New Roman" panose="02020603050405020304" pitchFamily="18" charset="0"/>
              </a:rPr>
              <a:t>World Wide Web (WWW) use classical client / server architecture.</a:t>
            </a:r>
          </a:p>
          <a:p>
            <a:endParaRPr lang="en-US" dirty="0"/>
          </a:p>
        </p:txBody>
      </p:sp>
      <p:grpSp>
        <p:nvGrpSpPr>
          <p:cNvPr id="4" name="Group 3"/>
          <p:cNvGrpSpPr/>
          <p:nvPr/>
        </p:nvGrpSpPr>
        <p:grpSpPr>
          <a:xfrm>
            <a:off x="330438" y="2605624"/>
            <a:ext cx="2438400" cy="2438400"/>
            <a:chOff x="228600" y="224864"/>
            <a:chExt cx="2438400" cy="2438400"/>
          </a:xfrm>
        </p:grpSpPr>
        <p:pic>
          <p:nvPicPr>
            <p:cNvPr id="5" name="Picture 4" descr="http://askyourpc.com/media/blogs/a/images_2/Computer-256x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website-wind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7" name="Picture 6" descr="http://www.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0105" y="3032220"/>
            <a:ext cx="2011804" cy="2011804"/>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1"/>
          <p:cNvSpPr txBox="1">
            <a:spLocks noChangeArrowheads="1"/>
          </p:cNvSpPr>
          <p:nvPr/>
        </p:nvSpPr>
        <p:spPr bwMode="auto">
          <a:xfrm>
            <a:off x="124063" y="2286357"/>
            <a:ext cx="2851150" cy="892552"/>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Client </a:t>
            </a:r>
            <a:r>
              <a:rPr kumimoji="0" lang="en-US" sz="2600" dirty="0">
                <a:solidFill>
                  <a:srgbClr val="0202BE"/>
                </a:solidFill>
                <a:effectLst>
                  <a:outerShdw blurRad="38100" dist="38100" dir="2700000" algn="tl">
                    <a:srgbClr val="000000">
                      <a:alpha val="43137"/>
                    </a:srgbClr>
                  </a:outerShdw>
                </a:effectLst>
              </a:rPr>
              <a:t>running a Web Browser</a:t>
            </a:r>
          </a:p>
        </p:txBody>
      </p:sp>
      <p:sp>
        <p:nvSpPr>
          <p:cNvPr id="9" name="Text Box 32"/>
          <p:cNvSpPr txBox="1">
            <a:spLocks noChangeArrowheads="1"/>
          </p:cNvSpPr>
          <p:nvPr/>
        </p:nvSpPr>
        <p:spPr bwMode="auto">
          <a:xfrm>
            <a:off x="9163633" y="1759238"/>
            <a:ext cx="3000376" cy="1692771"/>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Server </a:t>
            </a:r>
            <a:r>
              <a:rPr kumimoji="0" lang="en-US" sz="2600" dirty="0">
                <a:solidFill>
                  <a:srgbClr val="0202BE"/>
                </a:solidFill>
                <a:effectLst>
                  <a:outerShdw blurRad="38100" dist="38100" dir="2700000" algn="tl">
                    <a:srgbClr val="000000">
                      <a:alpha val="43137"/>
                    </a:srgbClr>
                  </a:outerShdw>
                </a:effectLst>
              </a:rPr>
              <a:t>running </a:t>
            </a:r>
            <a:r>
              <a:rPr kumimoji="0" lang="en-US" sz="2600" b="1" dirty="0">
                <a:solidFill>
                  <a:srgbClr val="0202BE"/>
                </a:solidFill>
                <a:effectLst>
                  <a:outerShdw blurRad="38100" dist="38100" dir="2700000" algn="tl">
                    <a:srgbClr val="000000">
                      <a:alpha val="43137"/>
                    </a:srgbClr>
                  </a:outerShdw>
                </a:effectLst>
              </a:rPr>
              <a:t>Web Server</a:t>
            </a:r>
            <a:r>
              <a:rPr kumimoji="0" lang="en-US" sz="2600" dirty="0">
                <a:solidFill>
                  <a:srgbClr val="0202BE"/>
                </a:solidFill>
                <a:effectLst>
                  <a:outerShdw blurRad="38100" dist="38100" dir="2700000" algn="tl">
                    <a:srgbClr val="000000">
                      <a:alpha val="43137"/>
                    </a:srgbClr>
                  </a:outerShdw>
                </a:effectLst>
              </a:rPr>
              <a:t> Software   </a:t>
            </a:r>
            <a:r>
              <a:rPr lang="en-US" sz="2600" dirty="0">
                <a:solidFill>
                  <a:srgbClr val="0202BE"/>
                </a:solidFill>
                <a:effectLst>
                  <a:outerShdw blurRad="38100" dist="38100" dir="2700000" algn="tl">
                    <a:srgbClr val="000000">
                      <a:alpha val="43137"/>
                    </a:srgbClr>
                  </a:outerShdw>
                </a:effectLst>
              </a:rPr>
              <a:t>(Apache, IIS, Tomcat, </a:t>
            </a:r>
            <a:r>
              <a:rPr kumimoji="0" lang="en-US" sz="2600" dirty="0">
                <a:solidFill>
                  <a:srgbClr val="0202BE"/>
                </a:solidFill>
                <a:effectLst>
                  <a:outerShdw blurRad="38100" dist="38100" dir="2700000" algn="tl">
                    <a:srgbClr val="000000">
                      <a:alpha val="43137"/>
                    </a:srgbClr>
                  </a:outerShdw>
                </a:effectLst>
              </a:rPr>
              <a:t>etc.)</a:t>
            </a:r>
          </a:p>
        </p:txBody>
      </p:sp>
      <p:grpSp>
        <p:nvGrpSpPr>
          <p:cNvPr id="15" name="Group 28"/>
          <p:cNvGrpSpPr>
            <a:grpSpLocks/>
          </p:cNvGrpSpPr>
          <p:nvPr/>
        </p:nvGrpSpPr>
        <p:grpSpPr bwMode="auto">
          <a:xfrm>
            <a:off x="4289835" y="2693905"/>
            <a:ext cx="3352800" cy="676629"/>
            <a:chOff x="1776" y="1680"/>
            <a:chExt cx="1728" cy="352"/>
          </a:xfrm>
          <a:solidFill>
            <a:schemeClr val="accent5">
              <a:lumMod val="60000"/>
              <a:lumOff val="40000"/>
              <a:alpha val="30000"/>
            </a:schemeClr>
          </a:solidFill>
        </p:grpSpPr>
        <p:sp>
          <p:nvSpPr>
            <p:cNvPr id="16"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17"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18" name="Text Box 37"/>
          <p:cNvSpPr txBox="1">
            <a:spLocks noChangeArrowheads="1"/>
          </p:cNvSpPr>
          <p:nvPr/>
        </p:nvSpPr>
        <p:spPr bwMode="auto">
          <a:xfrm>
            <a:off x="5193123" y="2338743"/>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grpSp>
        <p:nvGrpSpPr>
          <p:cNvPr id="19" name="Group 27"/>
          <p:cNvGrpSpPr/>
          <p:nvPr/>
        </p:nvGrpSpPr>
        <p:grpSpPr>
          <a:xfrm>
            <a:off x="4289835" y="4345276"/>
            <a:ext cx="3352800" cy="698748"/>
            <a:chOff x="3200400" y="3962400"/>
            <a:chExt cx="2895600" cy="485775"/>
          </a:xfrm>
        </p:grpSpPr>
        <p:sp>
          <p:nvSpPr>
            <p:cNvPr id="2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response</a:t>
              </a:r>
            </a:p>
          </p:txBody>
        </p:sp>
      </p:grpSp>
      <p:sp>
        <p:nvSpPr>
          <p:cNvPr id="22" name="Text Box 37"/>
          <p:cNvSpPr txBox="1">
            <a:spLocks noChangeArrowheads="1"/>
          </p:cNvSpPr>
          <p:nvPr/>
        </p:nvSpPr>
        <p:spPr bwMode="auto">
          <a:xfrm>
            <a:off x="5193123" y="4067641"/>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22" presetClass="entr" presetSubtype="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8"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HTTP request</a:t>
            </a:r>
            <a:endParaRPr lang="en-US" dirty="0"/>
          </a:p>
        </p:txBody>
      </p:sp>
      <p:sp>
        <p:nvSpPr>
          <p:cNvPr id="3" name="Content Placeholder 2"/>
          <p:cNvSpPr>
            <a:spLocks noGrp="1"/>
          </p:cNvSpPr>
          <p:nvPr>
            <p:ph idx="1"/>
          </p:nvPr>
        </p:nvSpPr>
        <p:spPr/>
        <p:txBody>
          <a:bodyPr/>
          <a:lstStyle/>
          <a:p>
            <a:r>
              <a:rPr lang="en-IN" dirty="0"/>
              <a:t>The HTTP request message consist of following,</a:t>
            </a:r>
          </a:p>
          <a:p>
            <a:pPr lvl="1"/>
            <a:r>
              <a:rPr lang="en-IN" dirty="0"/>
              <a:t>A request line (</a:t>
            </a:r>
            <a:r>
              <a:rPr lang="en-IN" dirty="0">
                <a:solidFill>
                  <a:schemeClr val="bg1">
                    <a:lumMod val="65000"/>
                  </a:schemeClr>
                </a:solidFill>
              </a:rPr>
              <a:t>e.g. </a:t>
            </a:r>
            <a:r>
              <a:rPr lang="en-IN" dirty="0"/>
              <a:t>GET /</a:t>
            </a:r>
            <a:r>
              <a:rPr lang="en-IN" dirty="0" err="1"/>
              <a:t>index.php</a:t>
            </a:r>
            <a:r>
              <a:rPr lang="en-IN" dirty="0"/>
              <a:t> HTTP1.1)</a:t>
            </a:r>
          </a:p>
          <a:p>
            <a:pPr lvl="1"/>
            <a:r>
              <a:rPr lang="en-IN" dirty="0"/>
              <a:t>Request header fields (</a:t>
            </a:r>
            <a:r>
              <a:rPr lang="en-IN" dirty="0">
                <a:solidFill>
                  <a:schemeClr val="bg1">
                    <a:lumMod val="65000"/>
                  </a:schemeClr>
                </a:solidFill>
              </a:rPr>
              <a:t>e.g. </a:t>
            </a:r>
            <a:r>
              <a:rPr lang="en-IN" dirty="0"/>
              <a:t>Accept-Language</a:t>
            </a:r>
            <a:r>
              <a:rPr lang="en-IN" b="1" dirty="0"/>
              <a:t>:</a:t>
            </a:r>
            <a:r>
              <a:rPr lang="en-IN" dirty="0"/>
              <a:t> </a:t>
            </a:r>
            <a:r>
              <a:rPr lang="en-IN" dirty="0" err="1"/>
              <a:t>en</a:t>
            </a:r>
            <a:r>
              <a:rPr lang="en-IN" dirty="0"/>
              <a:t>)</a:t>
            </a:r>
          </a:p>
          <a:p>
            <a:pPr lvl="1"/>
            <a:r>
              <a:rPr lang="en-IN" dirty="0"/>
              <a:t>An empty line (CRLF)</a:t>
            </a:r>
          </a:p>
          <a:p>
            <a:pPr lvl="1"/>
            <a:r>
              <a:rPr lang="en-IN" dirty="0"/>
              <a:t>An optional message body</a:t>
            </a:r>
          </a:p>
          <a:p>
            <a:r>
              <a:rPr lang="en-IN" dirty="0"/>
              <a:t>The request line and other header fields must end with CRLF (Carriage return, Line Feed) (/r/n)</a:t>
            </a:r>
          </a:p>
          <a:p>
            <a:r>
              <a:rPr lang="en-IN" dirty="0"/>
              <a:t>A </a:t>
            </a:r>
            <a:r>
              <a:rPr lang="en-IN" b="1" dirty="0"/>
              <a:t>request line </a:t>
            </a:r>
            <a:r>
              <a:rPr lang="en-IN" dirty="0"/>
              <a:t>contains the </a:t>
            </a:r>
            <a:r>
              <a:rPr lang="en-IN" b="1" dirty="0"/>
              <a:t>method</a:t>
            </a:r>
            <a:r>
              <a:rPr lang="en-IN" dirty="0"/>
              <a:t> of request followed by the </a:t>
            </a:r>
            <a:r>
              <a:rPr lang="en-IN" b="1" dirty="0"/>
              <a:t>resource</a:t>
            </a:r>
            <a:r>
              <a:rPr lang="en-IN" dirty="0"/>
              <a:t> we want and at the end protocol </a:t>
            </a:r>
            <a:r>
              <a:rPr lang="en-IN" b="1" dirty="0"/>
              <a:t>version</a:t>
            </a:r>
            <a:r>
              <a:rPr lang="en-IN" dirty="0"/>
              <a:t> used.</a:t>
            </a:r>
          </a:p>
          <a:p>
            <a:pPr lvl="1"/>
            <a:r>
              <a:rPr lang="en-IN" dirty="0"/>
              <a:t>HTTP Request Methods: GET, POST, PUT, DELETE etc...</a:t>
            </a:r>
          </a:p>
          <a:p>
            <a:r>
              <a:rPr lang="en-IN" dirty="0"/>
              <a:t>There are many </a:t>
            </a:r>
            <a:r>
              <a:rPr lang="en-IN" b="1" dirty="0"/>
              <a:t>request header fields </a:t>
            </a:r>
            <a:r>
              <a:rPr lang="en-IN" dirty="0"/>
              <a:t>available with HTTP Request, some of are listed below</a:t>
            </a:r>
          </a:p>
          <a:p>
            <a:pPr lvl="1"/>
            <a:r>
              <a:rPr lang="en-US" b="1" dirty="0"/>
              <a:t>Accept</a:t>
            </a:r>
            <a:r>
              <a:rPr lang="en-US" dirty="0"/>
              <a:t> : Media type(s) that is/are acceptable for the response. (</a:t>
            </a:r>
            <a:r>
              <a:rPr lang="en-US" dirty="0">
                <a:solidFill>
                  <a:schemeClr val="bg1">
                    <a:lumMod val="65000"/>
                  </a:schemeClr>
                </a:solidFill>
              </a:rPr>
              <a:t>e.g. </a:t>
            </a:r>
            <a:r>
              <a:rPr lang="en-US" dirty="0"/>
              <a:t>Accept</a:t>
            </a:r>
            <a:r>
              <a:rPr lang="en-US" b="1" dirty="0"/>
              <a:t>:</a:t>
            </a:r>
            <a:r>
              <a:rPr lang="en-US" dirty="0"/>
              <a:t> text/html)</a:t>
            </a:r>
          </a:p>
          <a:p>
            <a:pPr lvl="1"/>
            <a:r>
              <a:rPr lang="en-IN" b="1" dirty="0"/>
              <a:t>Accept-Charset</a:t>
            </a:r>
            <a:r>
              <a:rPr lang="en-IN" dirty="0"/>
              <a:t>: </a:t>
            </a:r>
            <a:r>
              <a:rPr lang="en-US" dirty="0"/>
              <a:t>Character sets that are acceptable. (</a:t>
            </a:r>
            <a:r>
              <a:rPr lang="en-US" dirty="0">
                <a:solidFill>
                  <a:schemeClr val="bg1">
                    <a:lumMod val="65000"/>
                  </a:schemeClr>
                </a:solidFill>
              </a:rPr>
              <a:t>e.g. </a:t>
            </a:r>
            <a:r>
              <a:rPr lang="en-US" dirty="0"/>
              <a:t>Accept-Charset</a:t>
            </a:r>
            <a:r>
              <a:rPr lang="en-US" b="1" dirty="0"/>
              <a:t>:</a:t>
            </a:r>
            <a:r>
              <a:rPr lang="en-US" dirty="0"/>
              <a:t> utf-8)</a:t>
            </a:r>
          </a:p>
          <a:p>
            <a:pPr lvl="1"/>
            <a:r>
              <a:rPr lang="en-IN" b="1" dirty="0"/>
              <a:t>Date</a:t>
            </a:r>
            <a:r>
              <a:rPr lang="en-IN" dirty="0"/>
              <a:t>: </a:t>
            </a:r>
            <a:r>
              <a:rPr lang="en-US" dirty="0"/>
              <a:t>The date and time at which the message was originated (</a:t>
            </a:r>
            <a:r>
              <a:rPr lang="en-US" dirty="0">
                <a:solidFill>
                  <a:schemeClr val="bg1">
                    <a:lumMod val="65000"/>
                  </a:schemeClr>
                </a:solidFill>
              </a:rPr>
              <a:t>e.g. </a:t>
            </a:r>
            <a:r>
              <a:rPr lang="fr-FR" dirty="0"/>
              <a:t>Date: Tue, 15 </a:t>
            </a:r>
            <a:r>
              <a:rPr lang="fr-FR" dirty="0" err="1"/>
              <a:t>Nov</a:t>
            </a:r>
            <a:r>
              <a:rPr lang="fr-FR" dirty="0"/>
              <a:t> 1994 08:12:31 GMT)</a:t>
            </a:r>
          </a:p>
          <a:p>
            <a:pPr lvl="1"/>
            <a:r>
              <a:rPr lang="en-IN" b="1" dirty="0"/>
              <a:t>Host</a:t>
            </a:r>
            <a:r>
              <a:rPr lang="en-IN" dirty="0"/>
              <a:t>: </a:t>
            </a:r>
            <a:r>
              <a:rPr lang="en-US" dirty="0"/>
              <a:t>The domain name of the server (</a:t>
            </a:r>
            <a:r>
              <a:rPr lang="en-US" dirty="0">
                <a:solidFill>
                  <a:schemeClr val="bg1">
                    <a:lumMod val="65000"/>
                  </a:schemeClr>
                </a:solidFill>
              </a:rPr>
              <a:t>e.g. </a:t>
            </a:r>
            <a:r>
              <a:rPr lang="en-US" dirty="0"/>
              <a:t>Host</a:t>
            </a:r>
            <a:r>
              <a:rPr lang="en-US" b="1" dirty="0"/>
              <a:t>:</a:t>
            </a:r>
            <a:r>
              <a:rPr lang="en-US" dirty="0"/>
              <a:t> darshan.ac.in)</a:t>
            </a:r>
          </a:p>
          <a:p>
            <a:pPr lvl="1"/>
            <a:r>
              <a:rPr lang="en-IN" b="1" dirty="0"/>
              <a:t>User-Agent</a:t>
            </a:r>
            <a:r>
              <a:rPr lang="en-IN" dirty="0"/>
              <a:t>: details of the browser used (</a:t>
            </a:r>
            <a:r>
              <a:rPr lang="en-IN" dirty="0">
                <a:solidFill>
                  <a:schemeClr val="bg1">
                    <a:lumMod val="65000"/>
                  </a:schemeClr>
                </a:solidFill>
              </a:rPr>
              <a:t>e.g. </a:t>
            </a:r>
            <a:r>
              <a:rPr lang="en-IN" dirty="0"/>
              <a:t>User-Agent: Mozilla/5.0 (Windows NT 10.0; Win64; x64) </a:t>
            </a:r>
            <a:r>
              <a:rPr lang="en-IN" dirty="0" err="1"/>
              <a:t>AppleWebKit</a:t>
            </a:r>
            <a:r>
              <a:rPr lang="en-IN" dirty="0"/>
              <a:t>/537.36 (KHTML, like Gecko) Chrome/88.0.4324.150 Safari/537.36)</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 (Example)</a:t>
            </a:r>
            <a:endParaRPr lang="en-US" dirty="0"/>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2527812683"/>
              </p:ext>
            </p:extLst>
          </p:nvPr>
        </p:nvGraphicFramePr>
        <p:xfrm>
          <a:off x="747835" y="1337425"/>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GET /</a:t>
                      </a:r>
                      <a:r>
                        <a:rPr lang="en-US" dirty="0" err="1"/>
                        <a:t>index.php</a:t>
                      </a:r>
                      <a:r>
                        <a:rPr lang="en-US" dirty="0"/>
                        <a:t>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a:t>index.php</a:t>
                      </a:r>
                      <a:r>
                        <a:rPr lang="en-US" dirty="0"/>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is requested from</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server using GET method of HTTP version 1.1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extLst>
              <p:ext uri="{D42A27DB-BD31-4B8C-83A1-F6EECF244321}">
                <p14:modId xmlns:p14="http://schemas.microsoft.com/office/powerpoint/2010/main" val="36202321"/>
              </p:ext>
            </p:extLst>
          </p:nvPr>
        </p:nvGraphicFramePr>
        <p:xfrm>
          <a:off x="747835" y="2251825"/>
          <a:ext cx="10696329" cy="14630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User-Agent: </a:t>
                      </a:r>
                      <a:r>
                        <a:rPr lang="en-IN" dirty="0"/>
                        <a:t>Mozilla/5.0 (Windows NT 10.0; Win64; x64) </a:t>
                      </a:r>
                      <a:r>
                        <a:rPr lang="en-IN" dirty="0" err="1"/>
                        <a:t>AppleWebKit</a:t>
                      </a:r>
                      <a:r>
                        <a:rPr lang="en-IN" dirty="0"/>
                        <a:t>/537.36 (KHTML, like Gecko) Chrome/88.0.4324.150 Safari/537.36</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Version 5.0 of</a:t>
                      </a:r>
                      <a:r>
                        <a:rPr lang="en-US" baseline="0" dirty="0"/>
                        <a:t> </a:t>
                      </a:r>
                      <a:r>
                        <a:rPr lang="en-US" baseline="0" dirty="0" err="1"/>
                        <a:t>mozila</a:t>
                      </a:r>
                      <a:r>
                        <a:rPr lang="en-US" baseline="0" dirty="0"/>
                        <a:t> browser is used on windows 10 (64 bit) while requesting the page from the server.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extLst>
              <p:ext uri="{D42A27DB-BD31-4B8C-83A1-F6EECF244321}">
                <p14:modId xmlns:p14="http://schemas.microsoft.com/office/powerpoint/2010/main" val="2080479936"/>
              </p:ext>
            </p:extLst>
          </p:nvPr>
        </p:nvGraphicFramePr>
        <p:xfrm>
          <a:off x="747835" y="3723023"/>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Host: www.darshan.ac.in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Host</a:t>
                      </a:r>
                      <a:r>
                        <a:rPr lang="en-US" baseline="0" dirty="0"/>
                        <a:t> of the requested page is www.darshan.ac.in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extLst>
              <p:ext uri="{D42A27DB-BD31-4B8C-83A1-F6EECF244321}">
                <p14:modId xmlns:p14="http://schemas.microsoft.com/office/powerpoint/2010/main" val="644292777"/>
              </p:ext>
            </p:extLst>
          </p:nvPr>
        </p:nvGraphicFramePr>
        <p:xfrm>
          <a:off x="747835" y="4371261"/>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Accept-Language: </a:t>
                      </a:r>
                      <a:r>
                        <a:rPr lang="en-US" dirty="0" err="1"/>
                        <a:t>en</a:t>
                      </a:r>
                      <a:r>
                        <a:rPr lang="en-US" dirty="0"/>
                        <a:t>-us</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a:t>
                      </a:r>
                      <a:r>
                        <a:rPr lang="en-US" baseline="0" dirty="0"/>
                        <a:t> accepts US English locale while receiving the response from the server.</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extLst>
              <p:ext uri="{D42A27DB-BD31-4B8C-83A1-F6EECF244321}">
                <p14:modId xmlns:p14="http://schemas.microsoft.com/office/powerpoint/2010/main" val="558254341"/>
              </p:ext>
            </p:extLst>
          </p:nvPr>
        </p:nvGraphicFramePr>
        <p:xfrm>
          <a:off x="747835" y="5293819"/>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 text/html</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 accepts text</a:t>
                      </a:r>
                      <a:r>
                        <a:rPr lang="en-US" baseline="0" dirty="0"/>
                        <a:t> file containing the HTML in it while receiving the response from the server.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4341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82069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44734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53878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8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a:t>
            </a:r>
          </a:p>
        </p:txBody>
      </p:sp>
      <p:sp>
        <p:nvSpPr>
          <p:cNvPr id="3" name="Content Placeholder 2"/>
          <p:cNvSpPr>
            <a:spLocks noGrp="1"/>
          </p:cNvSpPr>
          <p:nvPr>
            <p:ph idx="1"/>
          </p:nvPr>
        </p:nvSpPr>
        <p:spPr/>
        <p:txBody>
          <a:bodyPr/>
          <a:lstStyle/>
          <a:p>
            <a:r>
              <a:rPr lang="en-US" dirty="0"/>
              <a:t>After receiving and interpreting a HTTP request message, a server responds with an HTTP response message.</a:t>
            </a:r>
          </a:p>
          <a:p>
            <a:r>
              <a:rPr lang="en-IN" dirty="0"/>
              <a:t>The HTTP response message consist of following,</a:t>
            </a:r>
          </a:p>
          <a:p>
            <a:pPr lvl="1"/>
            <a:r>
              <a:rPr lang="en-US" dirty="0"/>
              <a:t>Status-Line</a:t>
            </a:r>
            <a:r>
              <a:rPr lang="en-IN" dirty="0"/>
              <a:t> (</a:t>
            </a:r>
            <a:r>
              <a:rPr lang="en-IN" dirty="0">
                <a:solidFill>
                  <a:schemeClr val="bg1">
                    <a:lumMod val="65000"/>
                  </a:schemeClr>
                </a:solidFill>
              </a:rPr>
              <a:t>format= </a:t>
            </a:r>
            <a:r>
              <a:rPr lang="en-IN" dirty="0"/>
              <a:t>HTTP-Version SP Status-Code SP Reason-Phrase CRLF)</a:t>
            </a:r>
          </a:p>
          <a:p>
            <a:pPr lvl="1"/>
            <a:r>
              <a:rPr lang="en-US" dirty="0"/>
              <a:t>*(( general-header | response-header | entity-header ) CRLF)</a:t>
            </a:r>
          </a:p>
          <a:p>
            <a:pPr lvl="1"/>
            <a:r>
              <a:rPr lang="en-IN" dirty="0"/>
              <a:t>An empty line (CRLF)</a:t>
            </a:r>
          </a:p>
          <a:p>
            <a:pPr lvl="1"/>
            <a:r>
              <a:rPr lang="en-IN" dirty="0"/>
              <a:t>An optional message body</a:t>
            </a:r>
          </a:p>
          <a:p>
            <a:r>
              <a:rPr lang="en-IN" dirty="0"/>
              <a:t>Status-Line consist of </a:t>
            </a:r>
          </a:p>
          <a:p>
            <a:pPr lvl="1"/>
            <a:r>
              <a:rPr lang="en-IN" dirty="0"/>
              <a:t>HTTP-Version, which can be HTTP/1.1</a:t>
            </a:r>
          </a:p>
          <a:p>
            <a:pPr lvl="1"/>
            <a:r>
              <a:rPr lang="en-IN" dirty="0"/>
              <a:t>Status-Code is a 3 digit code which is in below format</a:t>
            </a:r>
          </a:p>
          <a:p>
            <a:pPr lvl="2"/>
            <a:r>
              <a:rPr lang="en-IN" b="1" dirty="0"/>
              <a:t>1</a:t>
            </a:r>
            <a:r>
              <a:rPr lang="en-IN" dirty="0"/>
              <a:t>xx: </a:t>
            </a:r>
            <a:r>
              <a:rPr lang="en-US" b="1" dirty="0"/>
              <a:t>Informational</a:t>
            </a:r>
            <a:r>
              <a:rPr lang="en-US" dirty="0"/>
              <a:t> - Request received, continuing process</a:t>
            </a:r>
          </a:p>
          <a:p>
            <a:pPr lvl="2"/>
            <a:r>
              <a:rPr lang="en-US" b="1" dirty="0"/>
              <a:t>2</a:t>
            </a:r>
            <a:r>
              <a:rPr lang="en-US" dirty="0"/>
              <a:t>xx: </a:t>
            </a:r>
            <a:r>
              <a:rPr lang="en-US" b="1" dirty="0"/>
              <a:t>Success</a:t>
            </a:r>
            <a:r>
              <a:rPr lang="en-US" dirty="0"/>
              <a:t> - The action was successfully received, understood, and accepted</a:t>
            </a:r>
          </a:p>
          <a:p>
            <a:pPr lvl="2"/>
            <a:r>
              <a:rPr lang="en-US" b="1" dirty="0"/>
              <a:t>3</a:t>
            </a:r>
            <a:r>
              <a:rPr lang="en-US" dirty="0"/>
              <a:t>xx: </a:t>
            </a:r>
            <a:r>
              <a:rPr lang="en-US" b="1" dirty="0"/>
              <a:t>Redirection</a:t>
            </a:r>
            <a:r>
              <a:rPr lang="en-US" dirty="0"/>
              <a:t> - Further action must be taken in order to complete the request</a:t>
            </a:r>
          </a:p>
          <a:p>
            <a:pPr lvl="2"/>
            <a:r>
              <a:rPr lang="en-US" b="1" dirty="0"/>
              <a:t>4</a:t>
            </a:r>
            <a:r>
              <a:rPr lang="en-US" dirty="0"/>
              <a:t>xx: </a:t>
            </a:r>
            <a:r>
              <a:rPr lang="en-US" b="1" dirty="0"/>
              <a:t>Client</a:t>
            </a:r>
            <a:r>
              <a:rPr lang="en-US" dirty="0"/>
              <a:t> </a:t>
            </a:r>
            <a:r>
              <a:rPr lang="en-US" b="1" dirty="0"/>
              <a:t>Error</a:t>
            </a:r>
            <a:r>
              <a:rPr lang="en-US" dirty="0"/>
              <a:t> - The request contains bad syntax or cannot be fulfilled</a:t>
            </a:r>
          </a:p>
          <a:p>
            <a:pPr lvl="2"/>
            <a:r>
              <a:rPr lang="en-US" b="1" dirty="0"/>
              <a:t>5</a:t>
            </a:r>
            <a:r>
              <a:rPr lang="en-US" dirty="0"/>
              <a:t>xx: </a:t>
            </a:r>
            <a:r>
              <a:rPr lang="en-US" b="1" dirty="0"/>
              <a:t>Server</a:t>
            </a:r>
            <a:r>
              <a:rPr lang="en-US" dirty="0"/>
              <a:t> </a:t>
            </a:r>
            <a:r>
              <a:rPr lang="en-US" b="1" dirty="0"/>
              <a:t>Error</a:t>
            </a:r>
            <a:r>
              <a:rPr lang="en-US" dirty="0"/>
              <a:t> - The server failed to fulfill an apparently valid request</a:t>
            </a:r>
          </a:p>
          <a:p>
            <a:pPr lvl="1"/>
            <a:r>
              <a:rPr lang="en-US" dirty="0"/>
              <a:t>Reason-Phase is a textual representation of the status code in human readable format.</a:t>
            </a:r>
            <a:endParaRPr lang="en-IN" dirty="0"/>
          </a:p>
          <a:p>
            <a:pPr lvl="1"/>
            <a:endParaRPr lang="en-IN" dirty="0"/>
          </a:p>
          <a:p>
            <a:pPr lvl="1"/>
            <a:endParaRPr lang="en-US" dirty="0"/>
          </a:p>
        </p:txBody>
      </p:sp>
    </p:spTree>
    <p:extLst>
      <p:ext uri="{BB962C8B-B14F-4D97-AF65-F5344CB8AC3E}">
        <p14:creationId xmlns:p14="http://schemas.microsoft.com/office/powerpoint/2010/main" val="9428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 with reason phrase</a:t>
            </a:r>
          </a:p>
        </p:txBody>
      </p:sp>
      <p:sp>
        <p:nvSpPr>
          <p:cNvPr id="3" name="Content Placeholder 2"/>
          <p:cNvSpPr>
            <a:spLocks noGrp="1"/>
          </p:cNvSpPr>
          <p:nvPr>
            <p:ph idx="1"/>
          </p:nvPr>
        </p:nvSpPr>
        <p:spPr>
          <a:xfrm>
            <a:off x="131180" y="863444"/>
            <a:ext cx="2503955" cy="5844927"/>
          </a:xfrm>
        </p:spPr>
        <p:txBody>
          <a:bodyPr/>
          <a:lstStyle/>
          <a:p>
            <a:pPr marL="0" indent="0">
              <a:buNone/>
            </a:pPr>
            <a:r>
              <a:rPr lang="en-US" sz="1200" dirty="0"/>
              <a:t>"100": Continue</a:t>
            </a:r>
          </a:p>
          <a:p>
            <a:pPr marL="0" indent="0">
              <a:buNone/>
            </a:pPr>
            <a:r>
              <a:rPr lang="en-US" sz="1200" dirty="0"/>
              <a:t>"101": Switching Protocols</a:t>
            </a:r>
          </a:p>
          <a:p>
            <a:pPr marL="0" indent="0">
              <a:buNone/>
            </a:pPr>
            <a:r>
              <a:rPr lang="en-US" sz="1200" dirty="0"/>
              <a:t>"200": OK</a:t>
            </a:r>
          </a:p>
          <a:p>
            <a:pPr marL="0" indent="0">
              <a:buNone/>
            </a:pPr>
            <a:r>
              <a:rPr lang="en-US" sz="1200" dirty="0"/>
              <a:t>"201": Created</a:t>
            </a:r>
          </a:p>
          <a:p>
            <a:pPr marL="0" indent="0">
              <a:buNone/>
            </a:pPr>
            <a:r>
              <a:rPr lang="en-US" sz="1200" dirty="0"/>
              <a:t>"202": Accepted</a:t>
            </a:r>
          </a:p>
          <a:p>
            <a:pPr marL="0" indent="0">
              <a:buNone/>
            </a:pPr>
            <a:r>
              <a:rPr lang="en-US" sz="1200" dirty="0"/>
              <a:t>"203": Non-Authoritative Information</a:t>
            </a:r>
          </a:p>
          <a:p>
            <a:pPr marL="0" indent="0">
              <a:buNone/>
            </a:pPr>
            <a:r>
              <a:rPr lang="en-US" sz="1200" dirty="0"/>
              <a:t>"204": No Content</a:t>
            </a:r>
          </a:p>
          <a:p>
            <a:pPr marL="0" indent="0">
              <a:buNone/>
            </a:pPr>
            <a:r>
              <a:rPr lang="en-US" sz="1200" dirty="0"/>
              <a:t>"205": Reset Content</a:t>
            </a:r>
          </a:p>
          <a:p>
            <a:pPr marL="0" indent="0">
              <a:buNone/>
            </a:pPr>
            <a:r>
              <a:rPr lang="en-US" sz="1200" dirty="0"/>
              <a:t>"206": Partial Content</a:t>
            </a:r>
          </a:p>
          <a:p>
            <a:pPr marL="0" indent="0">
              <a:buNone/>
            </a:pPr>
            <a:r>
              <a:rPr lang="en-US" sz="1200" dirty="0"/>
              <a:t>"300": Multiple Choices</a:t>
            </a:r>
          </a:p>
          <a:p>
            <a:pPr marL="0" indent="0">
              <a:buNone/>
            </a:pPr>
            <a:r>
              <a:rPr lang="en-US" sz="1200" dirty="0"/>
              <a:t>"301": Moved Permanently</a:t>
            </a:r>
          </a:p>
          <a:p>
            <a:pPr marL="0" indent="0">
              <a:buNone/>
            </a:pPr>
            <a:r>
              <a:rPr lang="en-US" sz="1200" dirty="0"/>
              <a:t>"302": Found</a:t>
            </a:r>
          </a:p>
          <a:p>
            <a:pPr marL="0" indent="0">
              <a:buNone/>
            </a:pPr>
            <a:r>
              <a:rPr lang="en-US" sz="1200" dirty="0"/>
              <a:t>"303": See Other</a:t>
            </a:r>
          </a:p>
          <a:p>
            <a:pPr marL="0" indent="0">
              <a:buNone/>
            </a:pPr>
            <a:r>
              <a:rPr lang="en-US" sz="1200" dirty="0"/>
              <a:t>"304": Not Modified</a:t>
            </a:r>
          </a:p>
          <a:p>
            <a:pPr marL="0" indent="0">
              <a:buNone/>
            </a:pPr>
            <a:r>
              <a:rPr lang="en-US" sz="1200" dirty="0"/>
              <a:t>"305": Use Proxy</a:t>
            </a:r>
          </a:p>
          <a:p>
            <a:pPr marL="0" indent="0">
              <a:buNone/>
            </a:pPr>
            <a:r>
              <a:rPr lang="en-US" sz="1200" dirty="0"/>
              <a:t>"307": Temporary Redirect</a:t>
            </a:r>
          </a:p>
          <a:p>
            <a:pPr marL="0" indent="0">
              <a:buNone/>
            </a:pPr>
            <a:r>
              <a:rPr lang="en-US" sz="1200" dirty="0"/>
              <a:t>"400": Bad Request</a:t>
            </a:r>
          </a:p>
          <a:p>
            <a:pPr marL="0" indent="0">
              <a:buNone/>
            </a:pPr>
            <a:r>
              <a:rPr lang="en-US" sz="1200" dirty="0"/>
              <a:t>"401": Unauthorized</a:t>
            </a:r>
          </a:p>
          <a:p>
            <a:pPr marL="0" indent="0">
              <a:buNone/>
            </a:pPr>
            <a:r>
              <a:rPr lang="en-US" sz="1200" dirty="0"/>
              <a:t>"402": Payment Required</a:t>
            </a:r>
          </a:p>
          <a:p>
            <a:pPr marL="0" indent="0">
              <a:buNone/>
            </a:pPr>
            <a:r>
              <a:rPr lang="en-US" sz="1200" dirty="0"/>
              <a:t>"403": Forbidden</a:t>
            </a:r>
          </a:p>
        </p:txBody>
      </p:sp>
      <p:pic>
        <p:nvPicPr>
          <p:cNvPr id="4" name="Picture 8" descr="Image result for html 404 status code funny"/>
          <p:cNvPicPr>
            <a:picLocks noChangeAspect="1" noChangeArrowheads="1"/>
          </p:cNvPicPr>
          <p:nvPr/>
        </p:nvPicPr>
        <p:blipFill>
          <a:blip r:embed="rId2" cstate="print"/>
          <a:srcRect/>
          <a:stretch>
            <a:fillRect/>
          </a:stretch>
        </p:blipFill>
        <p:spPr bwMode="auto">
          <a:xfrm>
            <a:off x="5736221" y="787244"/>
            <a:ext cx="6324600" cy="5059680"/>
          </a:xfrm>
          <a:prstGeom prst="rect">
            <a:avLst/>
          </a:prstGeom>
          <a:noFill/>
        </p:spPr>
      </p:pic>
      <p:pic>
        <p:nvPicPr>
          <p:cNvPr id="5" name="Picture 2" descr="406 - Not Acceptable"/>
          <p:cNvPicPr>
            <a:picLocks noChangeAspect="1" noChangeArrowheads="1"/>
          </p:cNvPicPr>
          <p:nvPr/>
        </p:nvPicPr>
        <p:blipFill>
          <a:blip r:embed="rId3" cstate="print"/>
          <a:srcRect/>
          <a:stretch>
            <a:fillRect/>
          </a:stretch>
        </p:blipFill>
        <p:spPr bwMode="auto">
          <a:xfrm>
            <a:off x="5812421" y="863444"/>
            <a:ext cx="6096000" cy="4876801"/>
          </a:xfrm>
          <a:prstGeom prst="rect">
            <a:avLst/>
          </a:prstGeom>
          <a:noFill/>
        </p:spPr>
      </p:pic>
      <p:pic>
        <p:nvPicPr>
          <p:cNvPr id="6" name="Picture 4" descr="429 - Too Many Requests"/>
          <p:cNvPicPr>
            <a:picLocks noChangeAspect="1" noChangeArrowheads="1"/>
          </p:cNvPicPr>
          <p:nvPr/>
        </p:nvPicPr>
        <p:blipFill>
          <a:blip r:embed="rId4" cstate="print"/>
          <a:srcRect/>
          <a:stretch>
            <a:fillRect/>
          </a:stretch>
        </p:blipFill>
        <p:spPr bwMode="auto">
          <a:xfrm>
            <a:off x="5736221" y="787244"/>
            <a:ext cx="6096000" cy="4876801"/>
          </a:xfrm>
          <a:prstGeom prst="rect">
            <a:avLst/>
          </a:prstGeom>
          <a:noFill/>
        </p:spPr>
      </p:pic>
      <p:pic>
        <p:nvPicPr>
          <p:cNvPr id="7" name="Picture 6" descr="502 - Bad Gateway"/>
          <p:cNvPicPr>
            <a:picLocks noChangeAspect="1" noChangeArrowheads="1"/>
          </p:cNvPicPr>
          <p:nvPr/>
        </p:nvPicPr>
        <p:blipFill>
          <a:blip r:embed="rId5" cstate="print"/>
          <a:srcRect/>
          <a:stretch>
            <a:fillRect/>
          </a:stretch>
        </p:blipFill>
        <p:spPr bwMode="auto">
          <a:xfrm>
            <a:off x="5964821" y="863444"/>
            <a:ext cx="6096000" cy="4876801"/>
          </a:xfrm>
          <a:prstGeom prst="rect">
            <a:avLst/>
          </a:prstGeom>
          <a:noFill/>
        </p:spPr>
      </p:pic>
      <p:pic>
        <p:nvPicPr>
          <p:cNvPr id="8" name="Picture 8" descr="Image result for html status codes"/>
          <p:cNvPicPr>
            <a:picLocks noChangeAspect="1" noChangeArrowheads="1"/>
          </p:cNvPicPr>
          <p:nvPr/>
        </p:nvPicPr>
        <p:blipFill>
          <a:blip r:embed="rId6" cstate="print"/>
          <a:srcRect/>
          <a:stretch>
            <a:fillRect/>
          </a:stretch>
        </p:blipFill>
        <p:spPr bwMode="auto">
          <a:xfrm>
            <a:off x="5812421" y="1015844"/>
            <a:ext cx="6191250" cy="4762500"/>
          </a:xfrm>
          <a:prstGeom prst="rect">
            <a:avLst/>
          </a:prstGeom>
          <a:noFill/>
        </p:spPr>
      </p:pic>
      <p:pic>
        <p:nvPicPr>
          <p:cNvPr id="9" name="Picture 10" descr="Image result for html status codes"/>
          <p:cNvPicPr>
            <a:picLocks noChangeAspect="1" noChangeArrowheads="1"/>
          </p:cNvPicPr>
          <p:nvPr/>
        </p:nvPicPr>
        <p:blipFill>
          <a:blip r:embed="rId7" cstate="print"/>
          <a:srcRect/>
          <a:stretch>
            <a:fillRect/>
          </a:stretch>
        </p:blipFill>
        <p:spPr bwMode="auto">
          <a:xfrm>
            <a:off x="5812421" y="1092044"/>
            <a:ext cx="6191250" cy="4762500"/>
          </a:xfrm>
          <a:prstGeom prst="rect">
            <a:avLst/>
          </a:prstGeom>
          <a:noFill/>
        </p:spPr>
      </p:pic>
      <p:sp>
        <p:nvSpPr>
          <p:cNvPr id="12" name="Content Placeholder 2"/>
          <p:cNvSpPr txBox="1">
            <a:spLocks/>
          </p:cNvSpPr>
          <p:nvPr/>
        </p:nvSpPr>
        <p:spPr>
          <a:xfrm>
            <a:off x="2933700" y="863444"/>
            <a:ext cx="2503955" cy="58449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"404": Not Found</a:t>
            </a:r>
          </a:p>
          <a:p>
            <a:pPr marL="0" indent="0">
              <a:buNone/>
            </a:pPr>
            <a:r>
              <a:rPr lang="en-US" sz="1200" dirty="0"/>
              <a:t>"405": Method Not Allowed</a:t>
            </a:r>
          </a:p>
          <a:p>
            <a:pPr marL="0" indent="0">
              <a:buNone/>
            </a:pPr>
            <a:r>
              <a:rPr lang="en-US" sz="1200" dirty="0"/>
              <a:t>"406": Not Acceptable</a:t>
            </a:r>
          </a:p>
          <a:p>
            <a:pPr marL="0" indent="0">
              <a:buNone/>
            </a:pPr>
            <a:r>
              <a:rPr lang="en-US" sz="1200" dirty="0"/>
              <a:t>"407": Proxy Authentication Required</a:t>
            </a:r>
          </a:p>
          <a:p>
            <a:pPr marL="0" indent="0">
              <a:buNone/>
            </a:pPr>
            <a:r>
              <a:rPr lang="en-US" sz="1200" dirty="0"/>
              <a:t>"408": Request Time-out</a:t>
            </a:r>
          </a:p>
          <a:p>
            <a:pPr marL="0" indent="0">
              <a:buNone/>
            </a:pPr>
            <a:r>
              <a:rPr lang="en-US" sz="1200" dirty="0"/>
              <a:t>"409": Conflict</a:t>
            </a:r>
          </a:p>
          <a:p>
            <a:pPr marL="0" indent="0">
              <a:buNone/>
            </a:pPr>
            <a:r>
              <a:rPr lang="en-US" sz="1200" dirty="0"/>
              <a:t>"410": Gone</a:t>
            </a:r>
          </a:p>
          <a:p>
            <a:pPr marL="0" indent="0">
              <a:buNone/>
            </a:pPr>
            <a:r>
              <a:rPr lang="en-US" sz="1200" dirty="0"/>
              <a:t>"411": Length Required</a:t>
            </a:r>
          </a:p>
          <a:p>
            <a:pPr marL="0" indent="0">
              <a:buNone/>
            </a:pPr>
            <a:r>
              <a:rPr lang="en-US" sz="1200" dirty="0"/>
              <a:t>"412": Precondition Failed</a:t>
            </a:r>
          </a:p>
          <a:p>
            <a:pPr marL="0" indent="0">
              <a:buNone/>
            </a:pPr>
            <a:r>
              <a:rPr lang="en-US" sz="1200" dirty="0"/>
              <a:t>"413": Request Entity Too Large</a:t>
            </a:r>
          </a:p>
          <a:p>
            <a:pPr marL="0" indent="0">
              <a:buNone/>
            </a:pPr>
            <a:r>
              <a:rPr lang="en-US" sz="1200" dirty="0"/>
              <a:t>"414": Request-URI Too Large</a:t>
            </a:r>
          </a:p>
          <a:p>
            <a:pPr marL="0" indent="0">
              <a:buNone/>
            </a:pPr>
            <a:r>
              <a:rPr lang="en-US" sz="1200" dirty="0"/>
              <a:t>"415": Unsupported Media Type</a:t>
            </a:r>
          </a:p>
          <a:p>
            <a:pPr marL="0" indent="0">
              <a:buNone/>
            </a:pPr>
            <a:r>
              <a:rPr lang="en-US" sz="1200" dirty="0"/>
              <a:t>"416": Requested range not </a:t>
            </a:r>
            <a:r>
              <a:rPr lang="en-US" sz="1200" dirty="0" err="1"/>
              <a:t>satisfiable</a:t>
            </a:r>
            <a:endParaRPr lang="en-US" sz="1200" dirty="0"/>
          </a:p>
          <a:p>
            <a:pPr marL="0" indent="0">
              <a:buNone/>
            </a:pPr>
            <a:r>
              <a:rPr lang="en-US" sz="1200" dirty="0"/>
              <a:t>"417": Expectation Failed</a:t>
            </a:r>
          </a:p>
          <a:p>
            <a:pPr marL="0" indent="0">
              <a:buNone/>
            </a:pPr>
            <a:r>
              <a:rPr lang="en-US" sz="1200" dirty="0"/>
              <a:t>"500": Internal Server Error</a:t>
            </a:r>
          </a:p>
          <a:p>
            <a:pPr marL="0" indent="0">
              <a:buNone/>
            </a:pPr>
            <a:r>
              <a:rPr lang="en-US" sz="1200" dirty="0"/>
              <a:t>"501": Not Implemented</a:t>
            </a:r>
          </a:p>
          <a:p>
            <a:pPr marL="0" indent="0">
              <a:buNone/>
            </a:pPr>
            <a:r>
              <a:rPr lang="en-US" sz="1200" dirty="0"/>
              <a:t>"502": Bad Gateway</a:t>
            </a:r>
          </a:p>
          <a:p>
            <a:pPr marL="0" indent="0">
              <a:buNone/>
            </a:pPr>
            <a:r>
              <a:rPr lang="en-US" sz="1200" dirty="0"/>
              <a:t>"503": Service Unavailable</a:t>
            </a:r>
          </a:p>
          <a:p>
            <a:pPr marL="0" indent="0">
              <a:buNone/>
            </a:pPr>
            <a:r>
              <a:rPr lang="en-US" sz="1200" dirty="0"/>
              <a:t>"504": Gateway Time-out</a:t>
            </a:r>
          </a:p>
          <a:p>
            <a:pPr marL="0" indent="0">
              <a:buNone/>
            </a:pPr>
            <a:r>
              <a:rPr lang="en-US" sz="1200" dirty="0"/>
              <a:t>"505": HTTP Version not supported</a:t>
            </a:r>
          </a:p>
        </p:txBody>
      </p:sp>
      <p:sp>
        <p:nvSpPr>
          <p:cNvPr id="13" name="TextBox 12"/>
          <p:cNvSpPr txBox="1"/>
          <p:nvPr/>
        </p:nvSpPr>
        <p:spPr>
          <a:xfrm>
            <a:off x="5964821" y="5930744"/>
            <a:ext cx="3353746" cy="646331"/>
          </a:xfrm>
          <a:prstGeom prst="rect">
            <a:avLst/>
          </a:prstGeom>
          <a:noFill/>
        </p:spPr>
        <p:txBody>
          <a:bodyPr wrap="square" rtlCol="0">
            <a:spAutoFit/>
          </a:bodyPr>
          <a:lstStyle/>
          <a:p>
            <a:r>
              <a:rPr lang="en-US" sz="1200" dirty="0"/>
              <a:t>Refer: </a:t>
            </a:r>
            <a:r>
              <a:rPr lang="en-US" sz="1200" dirty="0">
                <a:hlinkClick r:id="rId8"/>
              </a:rPr>
              <a:t>https://www.w3.org/Protocols/rfc2616/rfc2616-sec6.html</a:t>
            </a:r>
            <a:r>
              <a:rPr lang="en-US" sz="1200" dirty="0"/>
              <a:t> for more details on HTTP Status Code</a:t>
            </a:r>
          </a:p>
        </p:txBody>
      </p:sp>
    </p:spTree>
    <p:extLst>
      <p:ext uri="{BB962C8B-B14F-4D97-AF65-F5344CB8AC3E}">
        <p14:creationId xmlns:p14="http://schemas.microsoft.com/office/powerpoint/2010/main" val="130418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4536</TotalTime>
  <Words>2762</Words>
  <Application>Microsoft Office PowerPoint</Application>
  <PresentationFormat>Widescreen</PresentationFormat>
  <Paragraphs>259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Roboto Condensed Light</vt:lpstr>
      <vt:lpstr>Arial</vt:lpstr>
      <vt:lpstr>Wingdings</vt:lpstr>
      <vt:lpstr>Calibri</vt:lpstr>
      <vt:lpstr>Roboto Condensed</vt:lpstr>
      <vt:lpstr>Wingdings 3</vt:lpstr>
      <vt:lpstr>Office Theme</vt:lpstr>
      <vt:lpstr>Unit-01  Introduction to Web Technology &amp; Web Designing</vt:lpstr>
      <vt:lpstr>PowerPoint Presentation</vt:lpstr>
      <vt:lpstr>What is Internet?</vt:lpstr>
      <vt:lpstr>What is WWW?</vt:lpstr>
      <vt:lpstr>How the Web Works?</vt:lpstr>
      <vt:lpstr>HTTP request</vt:lpstr>
      <vt:lpstr>HTTP Request (Example)</vt:lpstr>
      <vt:lpstr>HTTP Response</vt:lpstr>
      <vt:lpstr>HTTP Status Codes with reason phrase</vt:lpstr>
      <vt:lpstr>HTTP Response (Example)</vt:lpstr>
      <vt:lpstr>Introduction to Web Technologies</vt:lpstr>
      <vt:lpstr>Introduction to Web Technologies (Cont.)</vt:lpstr>
      <vt:lpstr>Concept of Effective Web Design</vt:lpstr>
      <vt:lpstr>Web Design Issues</vt:lpstr>
      <vt:lpstr>a) Browser &amp; Operating Systems</vt:lpstr>
      <vt:lpstr>b) Bandwidth and Cache</vt:lpstr>
      <vt:lpstr>c) Display Resolution</vt:lpstr>
      <vt:lpstr>d) Look &amp; Feel &amp; e) Page Layout and Linking</vt:lpstr>
      <vt:lpstr>f) Locating Information &amp; g) Making Design User-Centric</vt:lpstr>
      <vt:lpstr>h) Sitemap </vt:lpstr>
      <vt:lpstr>Planning a Website</vt:lpstr>
      <vt:lpstr>Effective Navigation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695</cp:revision>
  <dcterms:created xsi:type="dcterms:W3CDTF">2020-05-01T05:09:15Z</dcterms:created>
  <dcterms:modified xsi:type="dcterms:W3CDTF">2024-01-04T17:22:06Z</dcterms:modified>
</cp:coreProperties>
</file>