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6"/>
  </p:notesMasterIdLst>
  <p:sldIdLst>
    <p:sldId id="308" r:id="rId2"/>
    <p:sldId id="309"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36" r:id="rId17"/>
    <p:sldId id="323" r:id="rId18"/>
    <p:sldId id="324" r:id="rId19"/>
    <p:sldId id="325" r:id="rId20"/>
    <p:sldId id="331" r:id="rId21"/>
    <p:sldId id="332" r:id="rId22"/>
    <p:sldId id="338" r:id="rId23"/>
    <p:sldId id="326" r:id="rId24"/>
    <p:sldId id="327" r:id="rId25"/>
    <p:sldId id="328" r:id="rId26"/>
    <p:sldId id="339" r:id="rId27"/>
    <p:sldId id="340" r:id="rId28"/>
    <p:sldId id="329" r:id="rId29"/>
    <p:sldId id="330" r:id="rId30"/>
    <p:sldId id="341" r:id="rId31"/>
    <p:sldId id="333" r:id="rId32"/>
    <p:sldId id="334" r:id="rId33"/>
    <p:sldId id="335" r:id="rId34"/>
    <p:sldId id="343" r:id="rId35"/>
  </p:sldIdLst>
  <p:sldSz cx="12192000" cy="6858000"/>
  <p:notesSz cx="6858000" cy="9144000"/>
  <p:embeddedFontLst>
    <p:embeddedFont>
      <p:font typeface="Calibri" panose="020F0502020204030204" pitchFamily="34" charset="0"/>
      <p:regular r:id="rId37"/>
      <p:bold r:id="rId38"/>
      <p:italic r:id="rId39"/>
      <p:boldItalic r:id="rId40"/>
    </p:embeddedFont>
    <p:embeddedFont>
      <p:font typeface="Consolas" panose="020B0609020204030204" pitchFamily="49" charset="0"/>
      <p:regular r:id="rId41"/>
      <p:bold r:id="rId42"/>
      <p:italic r:id="rId43"/>
      <p:boldItalic r:id="rId44"/>
    </p:embeddedFont>
    <p:embeddedFont>
      <p:font typeface="Corbel" panose="020B0503020204020204" pitchFamily="34" charset="0"/>
      <p:regular r:id="rId45"/>
      <p:bold r:id="rId46"/>
      <p:italic r:id="rId47"/>
      <p:boldItalic r:id="rId48"/>
    </p:embeddedFont>
    <p:embeddedFont>
      <p:font typeface="Roboto Condensed" panose="02000000000000000000" pitchFamily="2" charset="0"/>
      <p:regular r:id="rId49"/>
      <p:bold r:id="rId50"/>
      <p:italic r:id="rId51"/>
      <p:boldItalic r:id="rId52"/>
    </p:embeddedFont>
    <p:embeddedFont>
      <p:font typeface="Roboto Condensed Light" panose="02000000000000000000" pitchFamily="2" charset="0"/>
      <p:regular r:id="rId53"/>
      <p:italic r:id="rId54"/>
    </p:embeddedFont>
    <p:embeddedFont>
      <p:font typeface="Trebuchet MS" panose="020B0603020202020204" pitchFamily="34" charset="0"/>
      <p:regular r:id="rId55"/>
      <p:bold r:id="rId56"/>
      <p:italic r:id="rId57"/>
      <p:boldItalic r:id="rId58"/>
    </p:embeddedFont>
    <p:embeddedFont>
      <p:font typeface="Wingdings 3" panose="05040102010807070707" pitchFamily="18" charset="2"/>
      <p:regular r:id="rId5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6MQTLBT92jZa5k5QrMm4eA==" hashData="ghIbSskdiXfVU9W+o/1tVesQeNctdHhUWV7L2oTFKF361T4AVYyAiQk92kNRCrSKsJkM6HOSV85wjHuB7dw6hw=="/>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24F"/>
    <a:srgbClr val="301B92"/>
    <a:srgbClr val="673BB7"/>
    <a:srgbClr val="607D8B"/>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72" autoAdjust="0"/>
    <p:restoredTop sz="94660"/>
  </p:normalViewPr>
  <p:slideViewPr>
    <p:cSldViewPr snapToGrid="0">
      <p:cViewPr varScale="1">
        <p:scale>
          <a:sx n="68" d="100"/>
          <a:sy n="68" d="100"/>
        </p:scale>
        <p:origin x="900"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font" Target="fonts/font22.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font" Target="fonts/font23.fntdata"/><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font" Target="fonts/font18.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font" Target="fonts/font2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3.jpeg"/><Relationship Id="rId4" Type="http://schemas.openxmlformats.org/officeDocument/2006/relationships/image" Target="../media/image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1.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558103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558103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
        <p:nvSpPr>
          <p:cNvPr id="20" name="Hexagon 19"/>
          <p:cNvSpPr/>
          <p:nvPr userDrawn="1"/>
        </p:nvSpPr>
        <p:spPr>
          <a:xfrm rot="5400000">
            <a:off x="4309292" y="1717040"/>
            <a:ext cx="3461658" cy="2984188"/>
          </a:xfrm>
          <a:prstGeom prst="hexagon">
            <a:avLst/>
          </a:prstGeom>
          <a:solidFill>
            <a:schemeClr val="bg1">
              <a:lumMod val="95000"/>
            </a:schemeClr>
          </a:solidFill>
          <a:ln w="57150">
            <a:solidFill>
              <a:srgbClr val="7D5008"/>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3" name="Rectangle 32"/>
          <p:cNvSpPr/>
          <p:nvPr userDrawn="1"/>
        </p:nvSpPr>
        <p:spPr>
          <a:xfrm>
            <a:off x="7678346" y="2221532"/>
            <a:ext cx="4513654" cy="1951692"/>
          </a:xfrm>
          <a:prstGeom prst="rect">
            <a:avLst/>
          </a:prstGeom>
          <a:solidFill>
            <a:srgbClr val="7D500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4" name="Rectangle 33"/>
          <p:cNvSpPr/>
          <p:nvPr userDrawn="1"/>
        </p:nvSpPr>
        <p:spPr>
          <a:xfrm>
            <a:off x="0" y="2221532"/>
            <a:ext cx="4402106" cy="1951692"/>
          </a:xfrm>
          <a:prstGeom prst="rect">
            <a:avLst/>
          </a:prstGeom>
          <a:solidFill>
            <a:srgbClr val="7D500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TextBox 34"/>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Tree>
    <p:extLst>
      <p:ext uri="{BB962C8B-B14F-4D97-AF65-F5344CB8AC3E}">
        <p14:creationId xmlns:p14="http://schemas.microsoft.com/office/powerpoint/2010/main" val="3661597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2301CS202</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HTML</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721798" y="86119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653367" y="6604000"/>
            <a:ext cx="48852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2301CS202</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HTML</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6869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60475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2301CS202</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HTML</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07092" y="863445"/>
            <a:ext cx="11953729" cy="5586782"/>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4318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E75253BA-841C-4898-BAAF-3A16D7F9433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925557" y="5664170"/>
            <a:ext cx="2976891" cy="904935"/>
          </a:xfrm>
          <a:prstGeom prst="rect">
            <a:avLst/>
          </a:prstGeom>
        </p:spPr>
      </p:pic>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594100" y="6604000"/>
            <a:ext cx="5003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2301CS202</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HTML</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1939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84034" y="6604000"/>
            <a:ext cx="522393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2301CS202</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HTML</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599230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75567" y="6604000"/>
            <a:ext cx="52408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2301CS202</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HTML</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51030"/>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1/4/2024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92" r:id="rId15"/>
    <p:sldLayoutId id="2147483679" r:id="rId16"/>
    <p:sldLayoutId id="2147483681" r:id="rId17"/>
    <p:sldLayoutId id="2147483683" r:id="rId18"/>
    <p:sldLayoutId id="2147483682" r:id="rId19"/>
    <p:sldLayoutId id="2147483684" r:id="rId20"/>
    <p:sldLayoutId id="2147483685" r:id="rId21"/>
    <p:sldLayoutId id="2147483686"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info.cern.ch/"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C137D2E-F7D0-465C-8541-F4CFBBD6738F}"/>
              </a:ext>
            </a:extLst>
          </p:cNvPr>
          <p:cNvSpPr>
            <a:spLocks noGrp="1"/>
          </p:cNvSpPr>
          <p:nvPr>
            <p:ph type="body" sz="quarter" idx="11"/>
          </p:nvPr>
        </p:nvSpPr>
        <p:spPr/>
        <p:txBody>
          <a:bodyPr/>
          <a:lstStyle/>
          <a:p>
            <a:r>
              <a:rPr lang="en-IN" dirty="0"/>
              <a:t>vijay.shekhat@darshan.ac.in</a:t>
            </a:r>
            <a:endParaRPr lang="en-US" dirty="0"/>
          </a:p>
        </p:txBody>
      </p:sp>
      <p:sp>
        <p:nvSpPr>
          <p:cNvPr id="11" name="Text Placeholder 10">
            <a:extLst>
              <a:ext uri="{FF2B5EF4-FFF2-40B4-BE49-F238E27FC236}">
                <a16:creationId xmlns:a16="http://schemas.microsoft.com/office/drawing/2014/main" id="{527C5C63-5136-498D-B5D5-B1F6385ED37C}"/>
              </a:ext>
            </a:extLst>
          </p:cNvPr>
          <p:cNvSpPr>
            <a:spLocks noGrp="1"/>
          </p:cNvSpPr>
          <p:nvPr>
            <p:ph type="body" sz="quarter" idx="12"/>
          </p:nvPr>
        </p:nvSpPr>
        <p:spPr/>
        <p:txBody>
          <a:bodyPr/>
          <a:lstStyle/>
          <a:p>
            <a:r>
              <a:rPr lang="en-IN" dirty="0"/>
              <a:t>9558045778</a:t>
            </a:r>
            <a:endParaRPr lang="en-US" dirty="0"/>
          </a:p>
        </p:txBody>
      </p:sp>
      <p:sp>
        <p:nvSpPr>
          <p:cNvPr id="12" name="Text Placeholder 11">
            <a:extLst>
              <a:ext uri="{FF2B5EF4-FFF2-40B4-BE49-F238E27FC236}">
                <a16:creationId xmlns:a16="http://schemas.microsoft.com/office/drawing/2014/main" id="{C4FACC96-BA70-4FDA-AB13-3B133AD498A5}"/>
              </a:ext>
            </a:extLst>
          </p:cNvPr>
          <p:cNvSpPr>
            <a:spLocks noGrp="1"/>
          </p:cNvSpPr>
          <p:nvPr>
            <p:ph type="body" sz="quarter" idx="13"/>
          </p:nvPr>
        </p:nvSpPr>
        <p:spPr/>
        <p:txBody>
          <a:bodyPr/>
          <a:lstStyle/>
          <a:p>
            <a:r>
              <a:rPr lang="en-US" dirty="0"/>
              <a:t>Department of Computer Science and Engineering</a:t>
            </a:r>
          </a:p>
        </p:txBody>
      </p:sp>
      <p:sp>
        <p:nvSpPr>
          <p:cNvPr id="13" name="Text Placeholder 12">
            <a:extLst>
              <a:ext uri="{FF2B5EF4-FFF2-40B4-BE49-F238E27FC236}">
                <a16:creationId xmlns:a16="http://schemas.microsoft.com/office/drawing/2014/main" id="{03A79D48-3C85-46E3-9CAE-59240F299A25}"/>
              </a:ext>
            </a:extLst>
          </p:cNvPr>
          <p:cNvSpPr>
            <a:spLocks noGrp="1"/>
          </p:cNvSpPr>
          <p:nvPr>
            <p:ph type="body" sz="quarter" idx="14"/>
          </p:nvPr>
        </p:nvSpPr>
        <p:spPr/>
        <p:txBody>
          <a:bodyPr/>
          <a:lstStyle/>
          <a:p>
            <a:r>
              <a:rPr lang="en-IN" dirty="0" err="1"/>
              <a:t>Prof.</a:t>
            </a:r>
            <a:r>
              <a:rPr lang="en-IN" dirty="0"/>
              <a:t> Vijay M </a:t>
            </a:r>
            <a:r>
              <a:rPr lang="en-IN" dirty="0" err="1"/>
              <a:t>Shekhat</a:t>
            </a:r>
            <a:endParaRPr lang="en-US" dirty="0"/>
          </a:p>
        </p:txBody>
      </p:sp>
      <p:sp>
        <p:nvSpPr>
          <p:cNvPr id="14" name="Text Placeholder 13">
            <a:extLst>
              <a:ext uri="{FF2B5EF4-FFF2-40B4-BE49-F238E27FC236}">
                <a16:creationId xmlns:a16="http://schemas.microsoft.com/office/drawing/2014/main" id="{062CA4D6-180D-44EB-978C-EAE6FB447DCE}"/>
              </a:ext>
            </a:extLst>
          </p:cNvPr>
          <p:cNvSpPr>
            <a:spLocks noGrp="1"/>
          </p:cNvSpPr>
          <p:nvPr>
            <p:ph type="body" sz="quarter" idx="16"/>
          </p:nvPr>
        </p:nvSpPr>
        <p:spPr/>
        <p:txBody>
          <a:bodyPr/>
          <a:lstStyle/>
          <a:p>
            <a:r>
              <a:rPr lang="en-IN" dirty="0"/>
              <a:t>Web Designing (WD) (</a:t>
            </a:r>
            <a:r>
              <a:rPr lang="en-US" dirty="0"/>
              <a:t>2301CS202</a:t>
            </a:r>
            <a:r>
              <a:rPr lang="en-IN" dirty="0"/>
              <a:t>)</a:t>
            </a:r>
            <a:endParaRPr lang="en-US" dirty="0"/>
          </a:p>
        </p:txBody>
      </p:sp>
      <p:pic>
        <p:nvPicPr>
          <p:cNvPr id="16" name="Picture Placeholder 15"/>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353569" y="5193102"/>
            <a:ext cx="1353599" cy="1371600"/>
          </a:xfrm>
        </p:spPr>
      </p:pic>
      <p:sp>
        <p:nvSpPr>
          <p:cNvPr id="15" name="Title 1">
            <a:extLst>
              <a:ext uri="{FF2B5EF4-FFF2-40B4-BE49-F238E27FC236}">
                <a16:creationId xmlns:a16="http://schemas.microsoft.com/office/drawing/2014/main" id="{0E0A5353-D4D5-43D7-A039-6CFC6871D64F}"/>
              </a:ext>
            </a:extLst>
          </p:cNvPr>
          <p:cNvSpPr>
            <a:spLocks noGrp="1"/>
          </p:cNvSpPr>
          <p:nvPr>
            <p:ph type="ctrTitle"/>
          </p:nvPr>
        </p:nvSpPr>
        <p:spPr>
          <a:xfrm>
            <a:off x="559490" y="1122364"/>
            <a:ext cx="7035300" cy="2578780"/>
          </a:xfrm>
        </p:spPr>
        <p:txBody>
          <a:bodyPr/>
          <a:lstStyle/>
          <a:p>
            <a:r>
              <a:rPr lang="en-US" sz="4800" b="0" dirty="0">
                <a:latin typeface="Roboto Condensed Light" panose="02000000000000000000" pitchFamily="2" charset="0"/>
                <a:ea typeface="Roboto Condensed Light" panose="02000000000000000000" pitchFamily="2" charset="0"/>
              </a:rPr>
              <a:t>Unit-02</a:t>
            </a:r>
            <a:r>
              <a:rPr lang="en-US" dirty="0"/>
              <a:t> </a:t>
            </a:r>
            <a:br>
              <a:rPr lang="en-US" dirty="0"/>
            </a:br>
            <a:r>
              <a:rPr lang="en-US" dirty="0"/>
              <a:t>HTML</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5532" y="2464028"/>
            <a:ext cx="2247155" cy="1931339"/>
          </a:xfrm>
          <a:prstGeom prst="rect">
            <a:avLst/>
          </a:prstGeom>
        </p:spPr>
      </p:pic>
    </p:spTree>
    <p:extLst>
      <p:ext uri="{BB962C8B-B14F-4D97-AF65-F5344CB8AC3E}">
        <p14:creationId xmlns:p14="http://schemas.microsoft.com/office/powerpoint/2010/main" val="2436520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&lt;p&gt; paragraph</a:t>
            </a:r>
          </a:p>
        </p:txBody>
      </p:sp>
      <p:sp>
        <p:nvSpPr>
          <p:cNvPr id="3" name="Content Placeholder 2"/>
          <p:cNvSpPr>
            <a:spLocks noGrp="1"/>
          </p:cNvSpPr>
          <p:nvPr>
            <p:ph idx="1"/>
          </p:nvPr>
        </p:nvSpPr>
        <p:spPr/>
        <p:txBody>
          <a:bodyPr/>
          <a:lstStyle/>
          <a:p>
            <a:r>
              <a:rPr lang="en-US" dirty="0"/>
              <a:t>The HTML &lt;p&gt; element represents a paragraph. </a:t>
            </a:r>
          </a:p>
          <a:p>
            <a:r>
              <a:rPr lang="en-US" dirty="0"/>
              <a:t>Paragraphs are usually represented in visual media as blocks of text separated from adjacent blocks by blank lines and/or first-line indentation, but HTML paragraphs can be any structural grouping of related content, such as images or form fields.</a:t>
            </a:r>
          </a:p>
          <a:p>
            <a:r>
              <a:rPr lang="en-US" dirty="0"/>
              <a:t>Paragraphs are block-level elements, and notably will automatically close if another block-level element is parsed before the closing &lt;/p&gt; tag.</a:t>
            </a:r>
          </a:p>
          <a:p>
            <a:r>
              <a:rPr lang="en-US" dirty="0"/>
              <a:t>We can use align attribute of the paragraph tag to specify the text alignment for the text inside the paragraph, ex. &lt;p align=“center”&gt;our test&lt;/p&gt;</a:t>
            </a:r>
          </a:p>
          <a:p>
            <a:endParaRPr lang="en-US" dirty="0"/>
          </a:p>
        </p:txBody>
      </p:sp>
    </p:spTree>
    <p:extLst>
      <p:ext uri="{BB962C8B-B14F-4D97-AF65-F5344CB8AC3E}">
        <p14:creationId xmlns:p14="http://schemas.microsoft.com/office/powerpoint/2010/main" val="155624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Colors</a:t>
            </a:r>
          </a:p>
        </p:txBody>
      </p:sp>
      <p:sp>
        <p:nvSpPr>
          <p:cNvPr id="3" name="Content Placeholder 2"/>
          <p:cNvSpPr>
            <a:spLocks noGrp="1"/>
          </p:cNvSpPr>
          <p:nvPr>
            <p:ph idx="1"/>
          </p:nvPr>
        </p:nvSpPr>
        <p:spPr/>
        <p:txBody>
          <a:bodyPr/>
          <a:lstStyle/>
          <a:p>
            <a:r>
              <a:rPr lang="en-US" dirty="0"/>
              <a:t>We can use color values for mainly two attributes named </a:t>
            </a:r>
            <a:r>
              <a:rPr lang="en-US" b="1" dirty="0" err="1"/>
              <a:t>bgcolor</a:t>
            </a:r>
            <a:r>
              <a:rPr lang="en-US" b="1" dirty="0"/>
              <a:t> </a:t>
            </a:r>
            <a:r>
              <a:rPr lang="en-US" dirty="0"/>
              <a:t>and </a:t>
            </a:r>
            <a:r>
              <a:rPr lang="en-US" b="1" dirty="0"/>
              <a:t>color.</a:t>
            </a:r>
            <a:endParaRPr lang="en-US" dirty="0"/>
          </a:p>
          <a:p>
            <a:r>
              <a:rPr lang="en-US" dirty="0"/>
              <a:t>Possible values for the color are,</a:t>
            </a:r>
          </a:p>
          <a:p>
            <a:pPr marL="742950" lvl="1" indent="-285750" algn="l">
              <a:lnSpc>
                <a:spcPct val="114000"/>
              </a:lnSpc>
              <a:spcBef>
                <a:spcPct val="20000"/>
              </a:spcBef>
              <a:buClrTx/>
              <a:buFont typeface="Arial" panose="020B0604020202020204" pitchFamily="34" charset="0"/>
              <a:buChar char="•"/>
              <a:defRPr/>
            </a:pPr>
            <a:r>
              <a:rPr lang="en-US" altLang="zh-CN" dirty="0">
                <a:ea typeface="宋体" pitchFamily="2" charset="-122"/>
                <a:cs typeface="Times New Roman" panose="02020603050405020304" pitchFamily="18" charset="0"/>
              </a:rPr>
              <a:t>many are predefined (red, blue, green, ...)</a:t>
            </a:r>
          </a:p>
          <a:p>
            <a:pPr marL="742950" lvl="1" indent="-285750" algn="l">
              <a:lnSpc>
                <a:spcPct val="114000"/>
              </a:lnSpc>
              <a:spcBef>
                <a:spcPct val="20000"/>
              </a:spcBef>
              <a:buClrTx/>
              <a:buFont typeface="Arial" panose="020B0604020202020204" pitchFamily="34" charset="0"/>
              <a:buChar char="•"/>
              <a:defRPr/>
            </a:pPr>
            <a:r>
              <a:rPr lang="en-US" altLang="zh-CN" dirty="0">
                <a:ea typeface="宋体" pitchFamily="2" charset="-122"/>
                <a:cs typeface="Times New Roman" panose="02020603050405020304" pitchFamily="18" charset="0"/>
              </a:rPr>
              <a:t>all colors can be specified as a six character hexadecimal value: #RRGGBB</a:t>
            </a:r>
          </a:p>
          <a:p>
            <a:pPr marL="1076325" lvl="2" indent="-285750" algn="l">
              <a:lnSpc>
                <a:spcPct val="114000"/>
              </a:lnSpc>
              <a:spcBef>
                <a:spcPct val="20000"/>
              </a:spcBef>
              <a:buClrTx/>
              <a:buFont typeface="Arial" panose="020B0604020202020204" pitchFamily="34" charset="0"/>
              <a:buChar char="•"/>
              <a:defRPr/>
            </a:pPr>
            <a:r>
              <a:rPr lang="en-US" altLang="zh-CN" dirty="0">
                <a:solidFill>
                  <a:srgbClr val="FF0000"/>
                </a:solidFill>
                <a:ea typeface="宋体" pitchFamily="2" charset="-122"/>
                <a:cs typeface="Times New Roman" panose="02020603050405020304" pitchFamily="18" charset="0"/>
              </a:rPr>
              <a:t>#FF0000 – red</a:t>
            </a:r>
          </a:p>
          <a:p>
            <a:pPr marL="1076325" lvl="2" indent="-285750" algn="l">
              <a:lnSpc>
                <a:spcPct val="114000"/>
              </a:lnSpc>
              <a:spcBef>
                <a:spcPct val="20000"/>
              </a:spcBef>
              <a:buClrTx/>
              <a:buFont typeface="Arial" panose="020B0604020202020204" pitchFamily="34" charset="0"/>
              <a:buChar char="•"/>
              <a:defRPr/>
            </a:pPr>
            <a:r>
              <a:rPr lang="en-US" altLang="zh-CN" dirty="0">
                <a:solidFill>
                  <a:srgbClr val="A6A6A6"/>
                </a:solidFill>
                <a:ea typeface="宋体" pitchFamily="2" charset="-122"/>
                <a:cs typeface="Times New Roman" panose="02020603050405020304" pitchFamily="18" charset="0"/>
              </a:rPr>
              <a:t>#888888 – gray</a:t>
            </a:r>
          </a:p>
          <a:p>
            <a:pPr marL="1076325" lvl="2" indent="-285750" algn="l">
              <a:lnSpc>
                <a:spcPct val="114000"/>
              </a:lnSpc>
              <a:spcBef>
                <a:spcPct val="20000"/>
              </a:spcBef>
              <a:buClrTx/>
              <a:buFont typeface="Arial" panose="020B0604020202020204" pitchFamily="34" charset="0"/>
              <a:buChar char="•"/>
              <a:defRPr/>
            </a:pPr>
            <a:r>
              <a:rPr lang="en-US" altLang="zh-CN" dirty="0">
                <a:solidFill>
                  <a:srgbClr val="4AA743"/>
                </a:solidFill>
                <a:ea typeface="宋体" pitchFamily="2" charset="-122"/>
                <a:cs typeface="Times New Roman" panose="02020603050405020304" pitchFamily="18" charset="0"/>
              </a:rPr>
              <a:t>#00FF00 –green</a:t>
            </a:r>
          </a:p>
          <a:p>
            <a:pPr marL="1076325" lvl="2" indent="-285750" algn="l">
              <a:lnSpc>
                <a:spcPct val="114000"/>
              </a:lnSpc>
              <a:spcBef>
                <a:spcPct val="20000"/>
              </a:spcBef>
              <a:buClrTx/>
              <a:buFont typeface="Arial" panose="020B0604020202020204" pitchFamily="34" charset="0"/>
              <a:buChar char="•"/>
              <a:defRPr/>
            </a:pPr>
            <a:r>
              <a:rPr lang="en-US" altLang="zh-CN" dirty="0">
                <a:ea typeface="宋体" pitchFamily="2" charset="-122"/>
                <a:cs typeface="Times New Roman" panose="02020603050405020304" pitchFamily="18" charset="0"/>
              </a:rPr>
              <a:t>#000000 – black</a:t>
            </a:r>
            <a:endParaRPr lang="en-US" dirty="0"/>
          </a:p>
          <a:p>
            <a:r>
              <a:rPr lang="en-US" dirty="0"/>
              <a:t>For example, &lt;body </a:t>
            </a:r>
            <a:r>
              <a:rPr lang="en-US" dirty="0" err="1"/>
              <a:t>bgcolor</a:t>
            </a:r>
            <a:r>
              <a:rPr lang="en-US"/>
              <a:t>=“#FF0000”&gt; </a:t>
            </a:r>
            <a:r>
              <a:rPr lang="en-US" dirty="0"/>
              <a:t>or &lt;body </a:t>
            </a:r>
            <a:r>
              <a:rPr lang="en-US" dirty="0" err="1"/>
              <a:t>bgcolor</a:t>
            </a:r>
            <a:r>
              <a:rPr lang="en-US" dirty="0"/>
              <a:t>=“#888888”&gt;</a:t>
            </a:r>
            <a:endParaRPr lang="en-US" altLang="zh-CN" dirty="0">
              <a:ea typeface="宋体" pitchFamily="2" charset="-122"/>
              <a:cs typeface="Times New Roman" panose="02020603050405020304" pitchFamily="18" charset="0"/>
            </a:endParaRPr>
          </a:p>
          <a:p>
            <a:pPr lvl="1"/>
            <a:endParaRPr lang="en-US" dirty="0"/>
          </a:p>
        </p:txBody>
      </p:sp>
    </p:spTree>
    <p:extLst>
      <p:ext uri="{BB962C8B-B14F-4D97-AF65-F5344CB8AC3E}">
        <p14:creationId xmlns:p14="http://schemas.microsoft.com/office/powerpoint/2010/main" val="4264142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Fonts</a:t>
            </a:r>
          </a:p>
        </p:txBody>
      </p:sp>
      <p:sp>
        <p:nvSpPr>
          <p:cNvPr id="3" name="Content Placeholder 2"/>
          <p:cNvSpPr>
            <a:spLocks noGrp="1"/>
          </p:cNvSpPr>
          <p:nvPr>
            <p:ph idx="1"/>
          </p:nvPr>
        </p:nvSpPr>
        <p:spPr/>
        <p:txBody>
          <a:bodyPr/>
          <a:lstStyle/>
          <a:p>
            <a:r>
              <a:rPr lang="en-US" dirty="0"/>
              <a:t>The &lt;font&gt; tag specifies the font face, font size, and color of text.</a:t>
            </a:r>
          </a:p>
          <a:p>
            <a:r>
              <a:rPr lang="en-US" dirty="0"/>
              <a:t>The &lt;font&gt; tag is </a:t>
            </a:r>
            <a:r>
              <a:rPr lang="en-US" b="1" dirty="0"/>
              <a:t>not supported in HTML5</a:t>
            </a:r>
            <a:r>
              <a:rPr lang="en-US" dirty="0"/>
              <a:t>.</a:t>
            </a:r>
          </a:p>
          <a:p>
            <a:endParaRPr lang="en-US" dirty="0"/>
          </a:p>
        </p:txBody>
      </p:sp>
      <p:sp>
        <p:nvSpPr>
          <p:cNvPr id="4" name="Text Box 4"/>
          <p:cNvSpPr txBox="1">
            <a:spLocks noChangeArrowheads="1"/>
          </p:cNvSpPr>
          <p:nvPr/>
        </p:nvSpPr>
        <p:spPr bwMode="auto">
          <a:xfrm>
            <a:off x="376055" y="1845680"/>
            <a:ext cx="7161213" cy="3139321"/>
          </a:xfrm>
          <a:prstGeom prst="rect">
            <a:avLst/>
          </a:prstGeom>
          <a:noFill/>
          <a:ln w="9525">
            <a:noFill/>
            <a:miter lim="800000"/>
            <a:headEnd/>
            <a:tailEnd/>
          </a:ln>
          <a:effectLst/>
        </p:spPr>
        <p:txBody>
          <a:bodyPr wrap="square">
            <a:spAutoFit/>
          </a:bodyPr>
          <a:lstStyle/>
          <a:p>
            <a:r>
              <a:rPr lang="en-US" dirty="0">
                <a:solidFill>
                  <a:srgbClr val="800000"/>
                </a:solidFill>
                <a:latin typeface="Consolas" panose="020B0609020204030204" pitchFamily="49" charset="0"/>
              </a:rPr>
              <a:t>&lt;</a:t>
            </a:r>
            <a:r>
              <a:rPr lang="en-US" dirty="0">
                <a:solidFill>
                  <a:srgbClr val="CD3131"/>
                </a:solidFill>
                <a:latin typeface="Consolas" panose="020B0609020204030204" pitchFamily="49" charset="0"/>
              </a:rPr>
              <a:t>font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"red"</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size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"2"</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face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"Times Roman"</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This is the text of line one </a:t>
            </a:r>
          </a:p>
          <a:p>
            <a:r>
              <a:rPr lang="en-US" dirty="0">
                <a:solidFill>
                  <a:srgbClr val="800000"/>
                </a:solidFill>
                <a:latin typeface="Consolas" panose="020B0609020204030204" pitchFamily="49" charset="0"/>
              </a:rPr>
              <a:t>&lt;/</a:t>
            </a:r>
            <a:r>
              <a:rPr lang="en-US" dirty="0">
                <a:solidFill>
                  <a:srgbClr val="CD3131"/>
                </a:solidFill>
                <a:latin typeface="Consolas" panose="020B0609020204030204" pitchFamily="49" charset="0"/>
              </a:rPr>
              <a:t>font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a:t>
            </a:r>
            <a:r>
              <a:rPr lang="en-US" dirty="0" err="1">
                <a:solidFill>
                  <a:srgbClr val="800000"/>
                </a:solidFill>
                <a:latin typeface="Consolas" panose="020B0609020204030204" pitchFamily="49" charset="0"/>
              </a:rPr>
              <a:t>br</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a:t>
            </a:r>
            <a:r>
              <a:rPr lang="en-US" dirty="0">
                <a:solidFill>
                  <a:srgbClr val="CD3131"/>
                </a:solidFill>
                <a:latin typeface="Consolas" panose="020B0609020204030204" pitchFamily="49" charset="0"/>
              </a:rPr>
              <a:t>font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"green"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size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"4"</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face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"Arial"</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Line two contains this text</a:t>
            </a:r>
          </a:p>
          <a:p>
            <a:r>
              <a:rPr lang="en-US" dirty="0">
                <a:solidFill>
                  <a:srgbClr val="800000"/>
                </a:solidFill>
                <a:latin typeface="Consolas" panose="020B0609020204030204" pitchFamily="49" charset="0"/>
              </a:rPr>
              <a:t>&lt;/</a:t>
            </a:r>
            <a:r>
              <a:rPr lang="en-US" dirty="0">
                <a:solidFill>
                  <a:srgbClr val="CD3131"/>
                </a:solidFill>
                <a:latin typeface="Consolas" panose="020B0609020204030204" pitchFamily="49" charset="0"/>
              </a:rPr>
              <a:t>font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a:t>
            </a:r>
            <a:r>
              <a:rPr lang="en-US" dirty="0" err="1">
                <a:solidFill>
                  <a:srgbClr val="800000"/>
                </a:solidFill>
                <a:latin typeface="Consolas" panose="020B0609020204030204" pitchFamily="49" charset="0"/>
              </a:rPr>
              <a:t>br</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a:t>
            </a:r>
            <a:r>
              <a:rPr lang="en-US" dirty="0">
                <a:solidFill>
                  <a:srgbClr val="CD3131"/>
                </a:solidFill>
                <a:latin typeface="Consolas" panose="020B0609020204030204" pitchFamily="49" charset="0"/>
              </a:rPr>
              <a:t>font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"#FF9933"</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size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"6"</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face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"Courier"</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The third line has this additional text</a:t>
            </a:r>
          </a:p>
          <a:p>
            <a:r>
              <a:rPr lang="en-US" dirty="0">
                <a:solidFill>
                  <a:srgbClr val="800000"/>
                </a:solidFill>
                <a:latin typeface="Consolas" panose="020B0609020204030204" pitchFamily="49" charset="0"/>
              </a:rPr>
              <a:t>&lt;/</a:t>
            </a:r>
            <a:r>
              <a:rPr lang="en-US" dirty="0">
                <a:solidFill>
                  <a:srgbClr val="CD3131"/>
                </a:solidFill>
                <a:latin typeface="Consolas" panose="020B0609020204030204" pitchFamily="49" charset="0"/>
              </a:rPr>
              <a:t>font</a:t>
            </a:r>
            <a:r>
              <a:rPr lang="en-US" dirty="0">
                <a:solidFill>
                  <a:srgbClr val="800000"/>
                </a:solidFill>
                <a:latin typeface="Consolas" panose="020B0609020204030204" pitchFamily="49" charset="0"/>
              </a:rPr>
              <a:t>&gt;</a:t>
            </a:r>
            <a:endParaRPr lang="en-US" b="0" dirty="0">
              <a:solidFill>
                <a:srgbClr val="000000"/>
              </a:solidFill>
              <a:effectLst/>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577836" y="4722348"/>
            <a:ext cx="7326257" cy="1731661"/>
          </a:xfrm>
          <a:prstGeom prst="rect">
            <a:avLst/>
          </a:prstGeom>
        </p:spPr>
      </p:pic>
    </p:spTree>
    <p:extLst>
      <p:ext uri="{BB962C8B-B14F-4D97-AF65-F5344CB8AC3E}">
        <p14:creationId xmlns:p14="http://schemas.microsoft.com/office/powerpoint/2010/main" val="1564159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a:t>
            </a:r>
          </a:p>
        </p:txBody>
      </p:sp>
      <p:sp>
        <p:nvSpPr>
          <p:cNvPr id="4" name="Content Placeholder 2"/>
          <p:cNvSpPr txBox="1">
            <a:spLocks/>
          </p:cNvSpPr>
          <p:nvPr/>
        </p:nvSpPr>
        <p:spPr>
          <a:xfrm>
            <a:off x="190500" y="990600"/>
            <a:ext cx="2019300" cy="533400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3" panose="05040102010807070707" pitchFamily="18" charset="2"/>
              <a:buNone/>
            </a:pPr>
            <a:r>
              <a:rPr lang="en-US" dirty="0"/>
              <a:t>Ordered List</a:t>
            </a:r>
          </a:p>
          <a:p>
            <a:pPr marL="857250" lvl="1" indent="-457200">
              <a:lnSpc>
                <a:spcPct val="100000"/>
              </a:lnSpc>
              <a:buFont typeface="+mj-lt"/>
              <a:buAutoNum type="arabicPeriod"/>
            </a:pPr>
            <a:r>
              <a:rPr lang="en-US" dirty="0"/>
              <a:t>Block-A</a:t>
            </a:r>
          </a:p>
          <a:p>
            <a:pPr marL="857250" lvl="1" indent="-457200">
              <a:lnSpc>
                <a:spcPct val="100000"/>
              </a:lnSpc>
              <a:buFont typeface="+mj-lt"/>
              <a:buAutoNum type="arabicPeriod"/>
            </a:pPr>
            <a:r>
              <a:rPr lang="en-US" dirty="0"/>
              <a:t>Block-B</a:t>
            </a:r>
          </a:p>
          <a:p>
            <a:pPr marL="857250" lvl="1" indent="-457200">
              <a:lnSpc>
                <a:spcPct val="100000"/>
              </a:lnSpc>
              <a:buFont typeface="+mj-lt"/>
              <a:buAutoNum type="arabicPeriod"/>
            </a:pPr>
            <a:r>
              <a:rPr lang="en-US" dirty="0"/>
              <a:t>Block-C</a:t>
            </a:r>
          </a:p>
          <a:p>
            <a:pPr marL="857250" lvl="1" indent="-457200">
              <a:lnSpc>
                <a:spcPct val="100000"/>
              </a:lnSpc>
              <a:buFont typeface="+mj-lt"/>
              <a:buAutoNum type="arabicPeriod"/>
            </a:pPr>
            <a:r>
              <a:rPr lang="en-US" dirty="0"/>
              <a:t>Block-D</a:t>
            </a:r>
          </a:p>
          <a:p>
            <a:pPr marL="857250" lvl="1" indent="-457200">
              <a:lnSpc>
                <a:spcPct val="100000"/>
              </a:lnSpc>
              <a:buFont typeface="Wingdings 3" panose="05040102010807070707" pitchFamily="18" charset="2"/>
              <a:buNone/>
            </a:pPr>
            <a:endParaRPr lang="en-US" dirty="0"/>
          </a:p>
          <a:p>
            <a:pPr>
              <a:lnSpc>
                <a:spcPct val="100000"/>
              </a:lnSpc>
              <a:buFont typeface="Wingdings 3" panose="05040102010807070707" pitchFamily="18" charset="2"/>
              <a:buNone/>
            </a:pPr>
            <a:r>
              <a:rPr lang="en-US" dirty="0"/>
              <a:t>Unordered List</a:t>
            </a:r>
          </a:p>
          <a:p>
            <a:pPr lvl="1">
              <a:lnSpc>
                <a:spcPct val="100000"/>
              </a:lnSpc>
              <a:buFont typeface="Arial" panose="020B0604020202020204" pitchFamily="34" charset="0"/>
              <a:buChar char="•"/>
            </a:pPr>
            <a:r>
              <a:rPr lang="en-US" dirty="0"/>
              <a:t>Block-A</a:t>
            </a:r>
          </a:p>
          <a:p>
            <a:pPr lvl="1">
              <a:lnSpc>
                <a:spcPct val="100000"/>
              </a:lnSpc>
              <a:buFont typeface="Arial" panose="020B0604020202020204" pitchFamily="34" charset="0"/>
              <a:buChar char="•"/>
            </a:pPr>
            <a:r>
              <a:rPr lang="en-US" dirty="0"/>
              <a:t>Block-B</a:t>
            </a:r>
          </a:p>
          <a:p>
            <a:pPr lvl="1">
              <a:lnSpc>
                <a:spcPct val="100000"/>
              </a:lnSpc>
              <a:buFont typeface="Arial" panose="020B0604020202020204" pitchFamily="34" charset="0"/>
              <a:buChar char="•"/>
            </a:pPr>
            <a:r>
              <a:rPr lang="en-US" dirty="0"/>
              <a:t>Block-C</a:t>
            </a:r>
          </a:p>
          <a:p>
            <a:pPr lvl="1">
              <a:lnSpc>
                <a:spcPct val="100000"/>
              </a:lnSpc>
              <a:buFont typeface="Arial" panose="020B0604020202020204" pitchFamily="34" charset="0"/>
              <a:buChar char="•"/>
            </a:pPr>
            <a:r>
              <a:rPr lang="en-US" dirty="0"/>
              <a:t>Block-D</a:t>
            </a:r>
          </a:p>
          <a:p>
            <a:pPr lvl="1">
              <a:lnSpc>
                <a:spcPct val="100000"/>
              </a:lnSpc>
            </a:pPr>
            <a:endParaRPr lang="en-US" dirty="0"/>
          </a:p>
          <a:p>
            <a:pPr marL="0" indent="0">
              <a:lnSpc>
                <a:spcPct val="100000"/>
              </a:lnSpc>
              <a:buNone/>
            </a:pPr>
            <a:r>
              <a:rPr lang="en-US" dirty="0" err="1"/>
              <a:t>Defination</a:t>
            </a:r>
            <a:r>
              <a:rPr lang="en-US" dirty="0"/>
              <a:t> List</a:t>
            </a:r>
          </a:p>
        </p:txBody>
      </p:sp>
      <p:sp>
        <p:nvSpPr>
          <p:cNvPr id="5" name="Content Placeholder 2"/>
          <p:cNvSpPr txBox="1">
            <a:spLocks/>
          </p:cNvSpPr>
          <p:nvPr/>
        </p:nvSpPr>
        <p:spPr>
          <a:xfrm>
            <a:off x="1950035" y="990600"/>
            <a:ext cx="2400300" cy="5334000"/>
          </a:xfrm>
          <a:prstGeom prst="rect">
            <a:avLst/>
          </a:prstGeom>
        </p:spPr>
        <p:txBody>
          <a:bodyPr vert="horz" lIns="91440" tIns="45720" rIns="91440" bIns="45720" rtlCol="0">
            <a:normAutofit/>
          </a:bodyPr>
          <a:lstStyle/>
          <a:p>
            <a:pPr marL="342900" marR="0" lvl="0" indent="-342900" algn="l" defTabSz="914400" rtl="0" eaLnBrk="1" fontAlgn="auto" latinLnBrk="0" hangingPunct="1">
              <a:spcBef>
                <a:spcPct val="20000"/>
              </a:spcBef>
              <a:spcAft>
                <a:spcPts val="0"/>
              </a:spcAft>
              <a:buClrTx/>
              <a:buSzTx/>
              <a:buFont typeface="Wingdings" panose="05000000000000000000" pitchFamily="2" charset="2"/>
              <a:buNone/>
              <a:tabLst/>
              <a:defRPr/>
            </a:pPr>
            <a:endParaRPr kumimoji="0" lang="en-US" sz="24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857250" marR="0" lvl="1" indent="-457200" algn="l" defTabSz="914400" rtl="0" eaLnBrk="1" fontAlgn="auto" latinLnBrk="0" hangingPunct="1">
              <a:spcBef>
                <a:spcPct val="20000"/>
              </a:spcBef>
              <a:spcAft>
                <a:spcPts val="0"/>
              </a:spcAft>
              <a:buClrTx/>
              <a:buSzTx/>
              <a:buFont typeface="+mj-lt"/>
              <a:buAutoNum type="alphaLcParenR"/>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Block-A</a:t>
            </a:r>
          </a:p>
          <a:p>
            <a:pPr marL="857250" marR="0" lvl="1" indent="-457200" algn="l" defTabSz="914400" rtl="0" eaLnBrk="1" fontAlgn="auto" latinLnBrk="0" hangingPunct="1">
              <a:spcBef>
                <a:spcPct val="20000"/>
              </a:spcBef>
              <a:spcAft>
                <a:spcPts val="0"/>
              </a:spcAft>
              <a:buClrTx/>
              <a:buSzTx/>
              <a:buFont typeface="+mj-lt"/>
              <a:buAutoNum type="alphaLcParenR"/>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Block-B</a:t>
            </a:r>
          </a:p>
          <a:p>
            <a:pPr marL="857250" marR="0" lvl="1" indent="-457200" algn="l" defTabSz="914400" rtl="0" eaLnBrk="1" fontAlgn="auto" latinLnBrk="0" hangingPunct="1">
              <a:spcBef>
                <a:spcPct val="20000"/>
              </a:spcBef>
              <a:spcAft>
                <a:spcPts val="0"/>
              </a:spcAft>
              <a:buClrTx/>
              <a:buSzTx/>
              <a:buFont typeface="+mj-lt"/>
              <a:buAutoNum type="alphaLcParenR"/>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Block-C</a:t>
            </a:r>
          </a:p>
          <a:p>
            <a:pPr marL="857250" marR="0" lvl="1" indent="-457200" algn="l" defTabSz="914400" rtl="0" eaLnBrk="1" fontAlgn="auto" latinLnBrk="0" hangingPunct="1">
              <a:spcBef>
                <a:spcPct val="20000"/>
              </a:spcBef>
              <a:spcAft>
                <a:spcPts val="0"/>
              </a:spcAft>
              <a:buClrTx/>
              <a:buSzTx/>
              <a:buFont typeface="+mj-lt"/>
              <a:buAutoNum type="alphaLcParenR"/>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Block-D</a:t>
            </a:r>
          </a:p>
          <a:p>
            <a:pPr marL="857250" marR="0" lvl="1" indent="-457200" algn="l" defTabSz="914400" rtl="0" eaLnBrk="1" fontAlgn="auto" latinLnBrk="0" hangingPunct="1">
              <a:spcBef>
                <a:spcPct val="20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spcBef>
                <a:spcPct val="20000"/>
              </a:spcBef>
              <a:spcAft>
                <a:spcPts val="0"/>
              </a:spcAft>
              <a:buClrTx/>
              <a:buSzTx/>
              <a:buFont typeface="Wingdings" panose="05000000000000000000" pitchFamily="2" charset="2"/>
              <a:buNone/>
              <a:tabLst/>
              <a:defRPr/>
            </a:pPr>
            <a:endParaRPr kumimoji="0" lang="en-US" sz="24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742950" marR="0" lvl="1" indent="-285750" algn="l" defTabSz="914400" rtl="0" eaLnBrk="1" fontAlgn="auto" latinLnBrk="0" hangingPunct="1">
              <a:spcBef>
                <a:spcPct val="20000"/>
              </a:spcBef>
              <a:spcAft>
                <a:spcPts val="0"/>
              </a:spcAft>
              <a:buClrTx/>
              <a:buSzTx/>
              <a:buFont typeface="Courier New" pitchFamily="49" charset="0"/>
              <a:buChar char="o"/>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Block-A</a:t>
            </a:r>
          </a:p>
          <a:p>
            <a:pPr marL="742950" marR="0" lvl="1" indent="-285750" algn="l" defTabSz="914400" rtl="0" eaLnBrk="1" fontAlgn="auto" latinLnBrk="0" hangingPunct="1">
              <a:spcBef>
                <a:spcPct val="20000"/>
              </a:spcBef>
              <a:spcAft>
                <a:spcPts val="0"/>
              </a:spcAft>
              <a:buClrTx/>
              <a:buSzTx/>
              <a:buFont typeface="Courier New" pitchFamily="49" charset="0"/>
              <a:buChar char="o"/>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Block-B</a:t>
            </a:r>
          </a:p>
          <a:p>
            <a:pPr marL="742950" marR="0" lvl="1" indent="-285750" algn="l" defTabSz="914400" rtl="0" eaLnBrk="1" fontAlgn="auto" latinLnBrk="0" hangingPunct="1">
              <a:spcBef>
                <a:spcPct val="20000"/>
              </a:spcBef>
              <a:spcAft>
                <a:spcPts val="0"/>
              </a:spcAft>
              <a:buClrTx/>
              <a:buSzTx/>
              <a:buFont typeface="Courier New" pitchFamily="49" charset="0"/>
              <a:buChar char="o"/>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Block-C</a:t>
            </a:r>
          </a:p>
          <a:p>
            <a:pPr marL="742950" marR="0" lvl="1" indent="-285750" algn="l" defTabSz="914400" rtl="0" eaLnBrk="1" fontAlgn="auto" latinLnBrk="0" hangingPunct="1">
              <a:spcBef>
                <a:spcPct val="20000"/>
              </a:spcBef>
              <a:spcAft>
                <a:spcPts val="0"/>
              </a:spcAft>
              <a:buClrTx/>
              <a:buSzTx/>
              <a:buFont typeface="Courier New" pitchFamily="49" charset="0"/>
              <a:buChar char="o"/>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Block-D</a:t>
            </a:r>
          </a:p>
        </p:txBody>
      </p:sp>
      <p:sp>
        <p:nvSpPr>
          <p:cNvPr id="6" name="Content Placeholder 2"/>
          <p:cNvSpPr txBox="1">
            <a:spLocks/>
          </p:cNvSpPr>
          <p:nvPr/>
        </p:nvSpPr>
        <p:spPr>
          <a:xfrm>
            <a:off x="3670072" y="990600"/>
            <a:ext cx="2400300" cy="5334000"/>
          </a:xfrm>
          <a:prstGeom prst="rect">
            <a:avLst/>
          </a:prstGeom>
        </p:spPr>
        <p:txBody>
          <a:bodyPr vert="horz" lIns="91440" tIns="45720" rIns="91440" bIns="45720" rtlCol="0">
            <a:normAutofit/>
          </a:bodyPr>
          <a:lstStyle/>
          <a:p>
            <a:pPr marL="342900" marR="0" lvl="0" indent="-342900" algn="l" defTabSz="914400" rtl="0" eaLnBrk="1" fontAlgn="auto" latinLnBrk="0" hangingPunct="1">
              <a:spcBef>
                <a:spcPct val="20000"/>
              </a:spcBef>
              <a:spcAft>
                <a:spcPts val="0"/>
              </a:spcAft>
              <a:buClrTx/>
              <a:buSzTx/>
              <a:buFont typeface="Wingdings" panose="05000000000000000000" pitchFamily="2" charset="2"/>
              <a:buNone/>
              <a:tabLst/>
              <a:defRPr/>
            </a:pPr>
            <a:endParaRPr kumimoji="0" lang="en-US" sz="24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857250" marR="0" lvl="1" indent="-457200" algn="l" defTabSz="914400" rtl="0" eaLnBrk="1" fontAlgn="auto" latinLnBrk="0" hangingPunct="1">
              <a:spcBef>
                <a:spcPct val="20000"/>
              </a:spcBef>
              <a:spcAft>
                <a:spcPts val="0"/>
              </a:spcAft>
              <a:buClrTx/>
              <a:buSzTx/>
              <a:buFont typeface="+mj-lt"/>
              <a:buAutoNum type="alphaU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Block-A</a:t>
            </a:r>
          </a:p>
          <a:p>
            <a:pPr marL="857250" marR="0" lvl="1" indent="-457200" algn="l" defTabSz="914400" rtl="0" eaLnBrk="1" fontAlgn="auto" latinLnBrk="0" hangingPunct="1">
              <a:spcBef>
                <a:spcPct val="20000"/>
              </a:spcBef>
              <a:spcAft>
                <a:spcPts val="0"/>
              </a:spcAft>
              <a:buClrTx/>
              <a:buSzTx/>
              <a:buFont typeface="+mj-lt"/>
              <a:buAutoNum type="alphaU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Block-B</a:t>
            </a:r>
          </a:p>
          <a:p>
            <a:pPr marL="857250" marR="0" lvl="1" indent="-457200" algn="l" defTabSz="914400" rtl="0" eaLnBrk="1" fontAlgn="auto" latinLnBrk="0" hangingPunct="1">
              <a:spcBef>
                <a:spcPct val="20000"/>
              </a:spcBef>
              <a:spcAft>
                <a:spcPts val="0"/>
              </a:spcAft>
              <a:buClrTx/>
              <a:buSzTx/>
              <a:buFont typeface="+mj-lt"/>
              <a:buAutoNum type="alphaU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Block-C</a:t>
            </a:r>
          </a:p>
          <a:p>
            <a:pPr marL="857250" marR="0" lvl="1" indent="-457200" algn="l" defTabSz="914400" rtl="0" eaLnBrk="1" fontAlgn="auto" latinLnBrk="0" hangingPunct="1">
              <a:spcBef>
                <a:spcPct val="20000"/>
              </a:spcBef>
              <a:spcAft>
                <a:spcPts val="0"/>
              </a:spcAft>
              <a:buClrTx/>
              <a:buSzTx/>
              <a:buFont typeface="+mj-lt"/>
              <a:buAutoNum type="alphaU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Block-D</a:t>
            </a:r>
          </a:p>
          <a:p>
            <a:pPr marL="857250" marR="0" lvl="1" indent="-457200" algn="l" defTabSz="914400" rtl="0" eaLnBrk="1" fontAlgn="auto" latinLnBrk="0" hangingPunct="1">
              <a:spcBef>
                <a:spcPct val="20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spcBef>
                <a:spcPct val="20000"/>
              </a:spcBef>
              <a:spcAft>
                <a:spcPts val="0"/>
              </a:spcAft>
              <a:buClrTx/>
              <a:buSzTx/>
              <a:buFont typeface="Wingdings" panose="05000000000000000000" pitchFamily="2" charset="2"/>
              <a:buNone/>
              <a:tabLst/>
              <a:defRPr/>
            </a:pPr>
            <a:endParaRPr kumimoji="0" lang="en-US" sz="24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742950" marR="0" lvl="1" indent="-285750" algn="l" defTabSz="914400" rtl="0" eaLnBrk="1" fontAlgn="auto" latinLnBrk="0" hangingPunct="1">
              <a:spcBef>
                <a:spcPct val="20000"/>
              </a:spcBef>
              <a:spcAft>
                <a:spcPts val="0"/>
              </a:spcAft>
              <a:buClrTx/>
              <a:buSzTx/>
              <a:buFont typeface="Wingdings" pitchFamily="2" charset="2"/>
              <a:buChar char="§"/>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Block-A</a:t>
            </a:r>
          </a:p>
          <a:p>
            <a:pPr marL="742950" marR="0" lvl="1" indent="-285750" algn="l" defTabSz="914400" rtl="0" eaLnBrk="1" fontAlgn="auto" latinLnBrk="0" hangingPunct="1">
              <a:spcBef>
                <a:spcPct val="20000"/>
              </a:spcBef>
              <a:spcAft>
                <a:spcPts val="0"/>
              </a:spcAft>
              <a:buClrTx/>
              <a:buSzTx/>
              <a:buFont typeface="Wingdings" pitchFamily="2" charset="2"/>
              <a:buChar char="§"/>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Block-B</a:t>
            </a:r>
          </a:p>
          <a:p>
            <a:pPr marL="742950" marR="0" lvl="1" indent="-285750" algn="l" defTabSz="914400" rtl="0" eaLnBrk="1" fontAlgn="auto" latinLnBrk="0" hangingPunct="1">
              <a:spcBef>
                <a:spcPct val="20000"/>
              </a:spcBef>
              <a:spcAft>
                <a:spcPts val="0"/>
              </a:spcAft>
              <a:buClrTx/>
              <a:buSzTx/>
              <a:buFont typeface="Wingdings" pitchFamily="2" charset="2"/>
              <a:buChar char="§"/>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Block-C</a:t>
            </a:r>
          </a:p>
          <a:p>
            <a:pPr marL="742950" marR="0" lvl="1" indent="-285750" algn="l" defTabSz="914400" rtl="0" eaLnBrk="1" fontAlgn="auto" latinLnBrk="0" hangingPunct="1">
              <a:spcBef>
                <a:spcPct val="20000"/>
              </a:spcBef>
              <a:spcAft>
                <a:spcPts val="0"/>
              </a:spcAft>
              <a:buClrTx/>
              <a:buSzTx/>
              <a:buFont typeface="Wingdings" pitchFamily="2" charset="2"/>
              <a:buChar char="§"/>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Block-D</a:t>
            </a:r>
          </a:p>
        </p:txBody>
      </p:sp>
      <p:sp>
        <p:nvSpPr>
          <p:cNvPr id="7" name="Content Placeholder 2"/>
          <p:cNvSpPr txBox="1">
            <a:spLocks/>
          </p:cNvSpPr>
          <p:nvPr/>
        </p:nvSpPr>
        <p:spPr>
          <a:xfrm>
            <a:off x="5403279" y="990600"/>
            <a:ext cx="2400300" cy="5334000"/>
          </a:xfrm>
          <a:prstGeom prst="rect">
            <a:avLst/>
          </a:prstGeom>
        </p:spPr>
        <p:txBody>
          <a:bodyPr vert="horz" lIns="91440" tIns="45720" rIns="91440" bIns="45720" rtlCol="0">
            <a:normAutofit/>
          </a:bodyPr>
          <a:lstStyle/>
          <a:p>
            <a:pPr marL="342900" marR="0" lvl="0" indent="-342900" algn="l" defTabSz="914400" rtl="0" eaLnBrk="1" fontAlgn="auto" latinLnBrk="0" hangingPunct="1">
              <a:spcBef>
                <a:spcPct val="20000"/>
              </a:spcBef>
              <a:spcAft>
                <a:spcPts val="0"/>
              </a:spcAft>
              <a:buClrTx/>
              <a:buSzTx/>
              <a:buFont typeface="Wingdings" panose="05000000000000000000" pitchFamily="2" charset="2"/>
              <a:buNone/>
              <a:tabLst/>
              <a:defRPr/>
            </a:pPr>
            <a:endParaRPr kumimoji="0" lang="en-US" sz="24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914400" marR="0" lvl="1" indent="-514350" algn="l" defTabSz="914400" rtl="0" eaLnBrk="1" fontAlgn="auto" latinLnBrk="0" hangingPunct="1">
              <a:spcBef>
                <a:spcPct val="20000"/>
              </a:spcBef>
              <a:spcAft>
                <a:spcPts val="0"/>
              </a:spcAft>
              <a:buClrTx/>
              <a:buSzTx/>
              <a:buFont typeface="+mj-lt"/>
              <a:buAutoNum type="romanL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Block-A</a:t>
            </a:r>
          </a:p>
          <a:p>
            <a:pPr marL="914400" marR="0" lvl="1" indent="-514350" algn="l" defTabSz="914400" rtl="0" eaLnBrk="1" fontAlgn="auto" latinLnBrk="0" hangingPunct="1">
              <a:spcBef>
                <a:spcPct val="20000"/>
              </a:spcBef>
              <a:spcAft>
                <a:spcPts val="0"/>
              </a:spcAft>
              <a:buClrTx/>
              <a:buSzTx/>
              <a:buFont typeface="+mj-lt"/>
              <a:buAutoNum type="romanL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Block-B</a:t>
            </a:r>
          </a:p>
          <a:p>
            <a:pPr marL="914400" marR="0" lvl="1" indent="-514350" algn="l" defTabSz="914400" rtl="0" eaLnBrk="1" fontAlgn="auto" latinLnBrk="0" hangingPunct="1">
              <a:spcBef>
                <a:spcPct val="20000"/>
              </a:spcBef>
              <a:spcAft>
                <a:spcPts val="0"/>
              </a:spcAft>
              <a:buClrTx/>
              <a:buSzTx/>
              <a:buFont typeface="+mj-lt"/>
              <a:buAutoNum type="romanL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Block-C</a:t>
            </a:r>
          </a:p>
          <a:p>
            <a:pPr marL="914400" marR="0" lvl="1" indent="-514350" algn="l" defTabSz="914400" rtl="0" eaLnBrk="1" fontAlgn="auto" latinLnBrk="0" hangingPunct="1">
              <a:spcBef>
                <a:spcPct val="20000"/>
              </a:spcBef>
              <a:spcAft>
                <a:spcPts val="0"/>
              </a:spcAft>
              <a:buClrTx/>
              <a:buSzTx/>
              <a:buFont typeface="+mj-lt"/>
              <a:buAutoNum type="romanL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Block-D</a:t>
            </a:r>
          </a:p>
          <a:p>
            <a:pPr marL="857250" marR="0" lvl="1" indent="-457200" algn="l" defTabSz="914400" rtl="0" eaLnBrk="1" fontAlgn="auto" latinLnBrk="0" hangingPunct="1">
              <a:spcBef>
                <a:spcPct val="20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spcBef>
                <a:spcPct val="20000"/>
              </a:spcBef>
              <a:spcAft>
                <a:spcPts val="0"/>
              </a:spcAft>
              <a:buClrTx/>
              <a:buSzTx/>
              <a:buFont typeface="Wingdings" panose="05000000000000000000" pitchFamily="2" charset="2"/>
              <a:buNone/>
              <a:tabLst/>
              <a:defRPr/>
            </a:pPr>
            <a:endParaRPr kumimoji="0" lang="en-US" sz="24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p:txBody>
      </p:sp>
      <p:sp>
        <p:nvSpPr>
          <p:cNvPr id="8" name="Content Placeholder 2"/>
          <p:cNvSpPr txBox="1">
            <a:spLocks/>
          </p:cNvSpPr>
          <p:nvPr/>
        </p:nvSpPr>
        <p:spPr>
          <a:xfrm>
            <a:off x="7162814" y="1000298"/>
            <a:ext cx="2400300" cy="5334000"/>
          </a:xfrm>
          <a:prstGeom prst="rect">
            <a:avLst/>
          </a:prstGeom>
        </p:spPr>
        <p:txBody>
          <a:bodyPr vert="horz" lIns="91440" tIns="45720" rIns="91440" bIns="45720" rtlCol="0">
            <a:normAutofit/>
          </a:bodyPr>
          <a:lstStyle/>
          <a:p>
            <a:pPr marL="342900" marR="0" lvl="0" indent="-342900" algn="l" defTabSz="914400" rtl="0" eaLnBrk="1" fontAlgn="auto" latinLnBrk="0" hangingPunct="1">
              <a:spcBef>
                <a:spcPct val="20000"/>
              </a:spcBef>
              <a:spcAft>
                <a:spcPts val="0"/>
              </a:spcAft>
              <a:buClrTx/>
              <a:buSzTx/>
              <a:buFont typeface="Wingdings" panose="05000000000000000000" pitchFamily="2" charset="2"/>
              <a:buNone/>
              <a:tabLst/>
              <a:defRPr/>
            </a:pPr>
            <a:endParaRPr kumimoji="0" lang="en-US" sz="24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914400" marR="0" lvl="1" indent="-514350" algn="l" defTabSz="914400" rtl="0" eaLnBrk="1" fontAlgn="auto" latinLnBrk="0" hangingPunct="1">
              <a:spcBef>
                <a:spcPct val="20000"/>
              </a:spcBef>
              <a:spcAft>
                <a:spcPts val="0"/>
              </a:spcAft>
              <a:buClrTx/>
              <a:buSzTx/>
              <a:buFont typeface="+mj-lt"/>
              <a:buAutoNum type="romanU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Block-A</a:t>
            </a:r>
          </a:p>
          <a:p>
            <a:pPr marL="914400" marR="0" lvl="1" indent="-514350" algn="l" defTabSz="914400" rtl="0" eaLnBrk="1" fontAlgn="auto" latinLnBrk="0" hangingPunct="1">
              <a:spcBef>
                <a:spcPct val="20000"/>
              </a:spcBef>
              <a:spcAft>
                <a:spcPts val="0"/>
              </a:spcAft>
              <a:buClrTx/>
              <a:buSzTx/>
              <a:buFont typeface="+mj-lt"/>
              <a:buAutoNum type="romanU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Block-B</a:t>
            </a:r>
          </a:p>
          <a:p>
            <a:pPr marL="914400" marR="0" lvl="1" indent="-514350" algn="l" defTabSz="914400" rtl="0" eaLnBrk="1" fontAlgn="auto" latinLnBrk="0" hangingPunct="1">
              <a:spcBef>
                <a:spcPct val="20000"/>
              </a:spcBef>
              <a:spcAft>
                <a:spcPts val="0"/>
              </a:spcAft>
              <a:buClrTx/>
              <a:buSzTx/>
              <a:buFont typeface="+mj-lt"/>
              <a:buAutoNum type="romanU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Block-C</a:t>
            </a:r>
          </a:p>
          <a:p>
            <a:pPr marL="914400" marR="0" lvl="1" indent="-514350" algn="l" defTabSz="914400" rtl="0" eaLnBrk="1" fontAlgn="auto" latinLnBrk="0" hangingPunct="1">
              <a:spcBef>
                <a:spcPct val="20000"/>
              </a:spcBef>
              <a:spcAft>
                <a:spcPts val="0"/>
              </a:spcAft>
              <a:buClrTx/>
              <a:buSzTx/>
              <a:buFont typeface="+mj-lt"/>
              <a:buAutoNum type="romanU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Block-D</a:t>
            </a:r>
          </a:p>
          <a:p>
            <a:pPr marL="857250" marR="0" lvl="1" indent="-457200" algn="l" defTabSz="914400" rtl="0" eaLnBrk="1" fontAlgn="auto" latinLnBrk="0" hangingPunct="1">
              <a:spcBef>
                <a:spcPct val="20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p:txBody>
      </p:sp>
      <p:sp>
        <p:nvSpPr>
          <p:cNvPr id="3" name="TextBox 2"/>
          <p:cNvSpPr txBox="1"/>
          <p:nvPr/>
        </p:nvSpPr>
        <p:spPr>
          <a:xfrm>
            <a:off x="6674841" y="5218980"/>
            <a:ext cx="3376245" cy="1200329"/>
          </a:xfrm>
          <a:prstGeom prst="rect">
            <a:avLst/>
          </a:prstGeom>
          <a:noFill/>
        </p:spPr>
        <p:txBody>
          <a:bodyPr wrap="none" rtlCol="0">
            <a:spAutoFit/>
          </a:bodyPr>
          <a:lstStyle/>
          <a:p>
            <a:r>
              <a:rPr lang="en-US" dirty="0"/>
              <a:t>HTML</a:t>
            </a:r>
          </a:p>
          <a:p>
            <a:r>
              <a:rPr lang="en-US" dirty="0"/>
              <a:t>          Hyper Text Markup Language</a:t>
            </a:r>
          </a:p>
          <a:p>
            <a:r>
              <a:rPr lang="en-US" dirty="0"/>
              <a:t>WWW</a:t>
            </a:r>
            <a:endParaRPr lang="en-IN" dirty="0"/>
          </a:p>
          <a:p>
            <a:r>
              <a:rPr lang="en-US" dirty="0"/>
              <a:t>          World Wide Web</a:t>
            </a:r>
          </a:p>
        </p:txBody>
      </p:sp>
    </p:spTree>
    <p:extLst>
      <p:ext uri="{BB962C8B-B14F-4D97-AF65-F5344CB8AC3E}">
        <p14:creationId xmlns:p14="http://schemas.microsoft.com/office/powerpoint/2010/main" val="38337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2" end="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3" end="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
                                            <p:txEl>
                                              <p:pRg st="2" end="2"/>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
                                            <p:txEl>
                                              <p:pRg st="3" end="3"/>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7" end="7"/>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
                                            <p:txEl>
                                              <p:pRg st="9" end="9"/>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7" end="7"/>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
                                            <p:txEl>
                                              <p:pRg st="8" end="8"/>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
                                            <p:txEl>
                                              <p:pRg st="9" end="9"/>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
                                            <p:txEl>
                                              <p:pRg st="7" end="7"/>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
                                            <p:txEl>
                                              <p:pRg st="8" end="8"/>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
                                            <p:txEl>
                                              <p:pRg st="9" end="9"/>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Ordered List (OL)</a:t>
            </a:r>
          </a:p>
        </p:txBody>
      </p:sp>
      <p:sp>
        <p:nvSpPr>
          <p:cNvPr id="4" name="Text Box 4"/>
          <p:cNvSpPr txBox="1">
            <a:spLocks noChangeArrowheads="1"/>
          </p:cNvSpPr>
          <p:nvPr/>
        </p:nvSpPr>
        <p:spPr bwMode="auto">
          <a:xfrm>
            <a:off x="326177" y="1006095"/>
            <a:ext cx="8360623" cy="4524315"/>
          </a:xfrm>
          <a:prstGeom prst="rect">
            <a:avLst/>
          </a:prstGeom>
          <a:noFill/>
          <a:ln w="9525">
            <a:noFill/>
            <a:miter lim="800000"/>
            <a:headEnd/>
            <a:tailEnd/>
          </a:ln>
          <a:effectLst/>
        </p:spPr>
        <p:txBody>
          <a:bodyPr wrap="square">
            <a:spAutoFit/>
          </a:bodyPr>
          <a:lstStyle/>
          <a:p>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ol</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&lt;li&gt;</a:t>
            </a:r>
            <a:r>
              <a:rPr lang="en-US" sz="2400" dirty="0">
                <a:solidFill>
                  <a:srgbClr val="000000"/>
                </a:solidFill>
                <a:latin typeface="Consolas" panose="020B0609020204030204" pitchFamily="49" charset="0"/>
              </a:rPr>
              <a:t> Item one </a:t>
            </a:r>
            <a:r>
              <a:rPr lang="en-US" sz="2400" dirty="0">
                <a:solidFill>
                  <a:srgbClr val="800000"/>
                </a:solidFill>
                <a:latin typeface="Consolas" panose="020B0609020204030204" pitchFamily="49" charset="0"/>
              </a:rPr>
              <a:t>&lt;/li&gt;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&lt;li&gt;</a:t>
            </a:r>
            <a:r>
              <a:rPr lang="en-US" sz="2400" dirty="0">
                <a:solidFill>
                  <a:srgbClr val="000000"/>
                </a:solidFill>
                <a:latin typeface="Consolas" panose="020B0609020204030204" pitchFamily="49" charset="0"/>
              </a:rPr>
              <a:t> Item two </a:t>
            </a:r>
            <a:r>
              <a:rPr lang="en-US" sz="2400" dirty="0">
                <a:solidFill>
                  <a:srgbClr val="800000"/>
                </a:solidFill>
                <a:latin typeface="Consolas" panose="020B0609020204030204" pitchFamily="49" charset="0"/>
              </a:rPr>
              <a:t>&lt;/li&gt;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ol</a:t>
            </a: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type</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"I"</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&lt;li&gt;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Sublist</a:t>
            </a:r>
            <a:r>
              <a:rPr lang="en-US" sz="2400" dirty="0">
                <a:solidFill>
                  <a:srgbClr val="000000"/>
                </a:solidFill>
                <a:latin typeface="Consolas" panose="020B0609020204030204" pitchFamily="49" charset="0"/>
              </a:rPr>
              <a:t> item one </a:t>
            </a:r>
            <a:r>
              <a:rPr lang="en-US" sz="2400" dirty="0">
                <a:solidFill>
                  <a:srgbClr val="800000"/>
                </a:solidFill>
                <a:latin typeface="Consolas" panose="020B0609020204030204" pitchFamily="49" charset="0"/>
              </a:rPr>
              <a:t>&lt;/li&gt;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&lt;li&gt;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Sublist</a:t>
            </a:r>
            <a:r>
              <a:rPr lang="en-US" sz="2400" dirty="0">
                <a:solidFill>
                  <a:srgbClr val="000000"/>
                </a:solidFill>
                <a:latin typeface="Consolas" panose="020B0609020204030204" pitchFamily="49" charset="0"/>
              </a:rPr>
              <a:t> item two </a:t>
            </a:r>
            <a:r>
              <a:rPr lang="en-US" sz="2400" dirty="0">
                <a:solidFill>
                  <a:srgbClr val="800000"/>
                </a:solidFill>
                <a:latin typeface="Consolas" panose="020B0609020204030204" pitchFamily="49" charset="0"/>
              </a:rPr>
              <a:t>&lt;/li&gt;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ol</a:t>
            </a: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type</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a:t>
            </a:r>
            <a:r>
              <a:rPr lang="en-US" sz="2400" dirty="0" err="1">
                <a:solidFill>
                  <a:srgbClr val="0000FF"/>
                </a:solidFill>
                <a:latin typeface="Consolas" panose="020B0609020204030204" pitchFamily="49" charset="0"/>
              </a:rPr>
              <a:t>i</a:t>
            </a:r>
            <a:r>
              <a:rPr lang="en-US" sz="2400" dirty="0">
                <a:solidFill>
                  <a:srgbClr val="0000FF"/>
                </a:solidFill>
                <a:latin typeface="Consolas" panose="020B0609020204030204" pitchFamily="49" charset="0"/>
              </a:rPr>
              <a:t>"</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&lt;li&gt;</a:t>
            </a:r>
            <a:r>
              <a:rPr lang="en-US" sz="2400" dirty="0">
                <a:solidFill>
                  <a:srgbClr val="000000"/>
                </a:solidFill>
                <a:latin typeface="Consolas" panose="020B0609020204030204" pitchFamily="49" charset="0"/>
              </a:rPr>
              <a:t> Sub-sub list item one </a:t>
            </a:r>
            <a:r>
              <a:rPr lang="en-US" sz="2400" dirty="0">
                <a:solidFill>
                  <a:srgbClr val="800000"/>
                </a:solidFill>
                <a:latin typeface="Consolas" panose="020B0609020204030204" pitchFamily="49" charset="0"/>
              </a:rPr>
              <a:t>&lt;/li&gt;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&lt;li&gt;</a:t>
            </a:r>
            <a:r>
              <a:rPr lang="en-US" sz="2400" dirty="0">
                <a:solidFill>
                  <a:srgbClr val="000000"/>
                </a:solidFill>
                <a:latin typeface="Consolas" panose="020B0609020204030204" pitchFamily="49" charset="0"/>
              </a:rPr>
              <a:t> Sub-sub list item two </a:t>
            </a:r>
            <a:r>
              <a:rPr lang="en-US" sz="2400" dirty="0">
                <a:solidFill>
                  <a:srgbClr val="800000"/>
                </a:solidFill>
                <a:latin typeface="Consolas" panose="020B0609020204030204" pitchFamily="49" charset="0"/>
              </a:rPr>
              <a:t>&lt;/li&gt;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ol</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ol</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ol</a:t>
            </a:r>
            <a:r>
              <a:rPr lang="en-US" sz="2400" dirty="0">
                <a:solidFill>
                  <a:srgbClr val="800000"/>
                </a:solidFill>
                <a:latin typeface="Consolas" panose="020B0609020204030204" pitchFamily="49" charset="0"/>
              </a:rPr>
              <a:t>&gt;</a:t>
            </a:r>
            <a:endParaRPr lang="en-US" sz="2400" b="0" dirty="0">
              <a:solidFill>
                <a:srgbClr val="000000"/>
              </a:solidFill>
              <a:effectLst/>
              <a:latin typeface="Consolas" panose="020B0609020204030204" pitchFamily="49" charset="0"/>
            </a:endParaRPr>
          </a:p>
        </p:txBody>
      </p:sp>
      <p:sp>
        <p:nvSpPr>
          <p:cNvPr id="5" name="Text Box 4"/>
          <p:cNvSpPr txBox="1">
            <a:spLocks noChangeArrowheads="1"/>
          </p:cNvSpPr>
          <p:nvPr/>
        </p:nvSpPr>
        <p:spPr bwMode="auto">
          <a:xfrm>
            <a:off x="9189720" y="1006095"/>
            <a:ext cx="2438400" cy="2800767"/>
          </a:xfrm>
          <a:prstGeom prst="rect">
            <a:avLst/>
          </a:prstGeom>
          <a:noFill/>
          <a:ln w="9525">
            <a:noFill/>
            <a:miter lim="800000"/>
            <a:headEnd/>
            <a:tailEnd/>
          </a:ln>
          <a:effectLst/>
        </p:spPr>
        <p:txBody>
          <a:bodyPr wrap="square">
            <a:spAutoFit/>
          </a:bodyPr>
          <a:lstStyle/>
          <a:p>
            <a:r>
              <a:rPr lang="en-US" altLang="zh-CN" sz="2800" b="1" dirty="0">
                <a:ea typeface="宋体" pitchFamily="2" charset="-122"/>
              </a:rPr>
              <a:t>Types:</a:t>
            </a:r>
          </a:p>
          <a:p>
            <a:endParaRPr lang="en-US" altLang="zh-CN" sz="2800" b="1" dirty="0">
              <a:ea typeface="宋体" pitchFamily="2" charset="-122"/>
            </a:endParaRPr>
          </a:p>
          <a:p>
            <a:r>
              <a:rPr lang="en-US" altLang="zh-CN" sz="2400" dirty="0">
                <a:ea typeface="宋体" pitchFamily="2" charset="-122"/>
              </a:rPr>
              <a:t>Type = 1 (default)</a:t>
            </a:r>
          </a:p>
          <a:p>
            <a:r>
              <a:rPr lang="en-US" altLang="zh-CN" sz="2400" dirty="0">
                <a:ea typeface="宋体" pitchFamily="2" charset="-122"/>
              </a:rPr>
              <a:t>Type = a</a:t>
            </a:r>
          </a:p>
          <a:p>
            <a:r>
              <a:rPr lang="en-US" altLang="zh-CN" sz="2400" dirty="0">
                <a:ea typeface="宋体" pitchFamily="2" charset="-122"/>
              </a:rPr>
              <a:t>Type = A</a:t>
            </a:r>
          </a:p>
          <a:p>
            <a:r>
              <a:rPr lang="en-US" altLang="zh-CN" sz="2400" dirty="0">
                <a:ea typeface="宋体" pitchFamily="2" charset="-122"/>
              </a:rPr>
              <a:t>Type = I</a:t>
            </a:r>
          </a:p>
          <a:p>
            <a:r>
              <a:rPr lang="en-US" altLang="zh-CN" sz="2400" dirty="0">
                <a:ea typeface="宋体" pitchFamily="2" charset="-122"/>
              </a:rPr>
              <a:t>Type = </a:t>
            </a:r>
            <a:r>
              <a:rPr lang="en-US" altLang="zh-CN" sz="2400" dirty="0" err="1">
                <a:ea typeface="宋体" pitchFamily="2" charset="-122"/>
              </a:rPr>
              <a:t>i</a:t>
            </a:r>
            <a:endParaRPr lang="en-US" altLang="zh-CN" sz="2400" dirty="0">
              <a:ea typeface="宋体" pitchFamily="2" charset="-122"/>
            </a:endParaRPr>
          </a:p>
        </p:txBody>
      </p:sp>
      <p:cxnSp>
        <p:nvCxnSpPr>
          <p:cNvPr id="6" name="Straight Arrow Connector 5"/>
          <p:cNvCxnSpPr/>
          <p:nvPr/>
        </p:nvCxnSpPr>
        <p:spPr>
          <a:xfrm flipH="1" flipV="1">
            <a:off x="3366655" y="2344189"/>
            <a:ext cx="5823065" cy="8631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4006735" y="3441469"/>
            <a:ext cx="5182985" cy="140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1" name="Picture 2"/>
          <p:cNvPicPr>
            <a:picLocks noChangeAspect="1" noChangeArrowheads="1"/>
          </p:cNvPicPr>
          <p:nvPr/>
        </p:nvPicPr>
        <p:blipFill>
          <a:blip r:embed="rId2" cstate="print"/>
          <a:srcRect/>
          <a:stretch>
            <a:fillRect/>
          </a:stretch>
        </p:blipFill>
        <p:spPr bwMode="auto">
          <a:xfrm>
            <a:off x="5715000" y="4953000"/>
            <a:ext cx="3048000" cy="1428750"/>
          </a:xfrm>
          <a:prstGeom prst="rect">
            <a:avLst/>
          </a:prstGeom>
          <a:noFill/>
          <a:ln w="9525">
            <a:noFill/>
            <a:miter lim="800000"/>
            <a:headEnd/>
            <a:tailEnd/>
          </a:ln>
        </p:spPr>
      </p:pic>
      <p:sp>
        <p:nvSpPr>
          <p:cNvPr id="12" name="TextBox 11"/>
          <p:cNvSpPr txBox="1"/>
          <p:nvPr/>
        </p:nvSpPr>
        <p:spPr>
          <a:xfrm>
            <a:off x="5831013" y="4572000"/>
            <a:ext cx="1103187" cy="461665"/>
          </a:xfrm>
          <a:prstGeom prst="rect">
            <a:avLst/>
          </a:prstGeom>
          <a:noFill/>
        </p:spPr>
        <p:txBody>
          <a:bodyPr wrap="none" rtlCol="0">
            <a:spAutoFit/>
          </a:bodyPr>
          <a:lstStyle/>
          <a:p>
            <a:r>
              <a:rPr lang="en-IN" sz="2400" b="1" dirty="0"/>
              <a:t>Output</a:t>
            </a:r>
            <a:endParaRPr lang="en-US" b="1" dirty="0"/>
          </a:p>
        </p:txBody>
      </p:sp>
    </p:spTree>
    <p:extLst>
      <p:ext uri="{BB962C8B-B14F-4D97-AF65-F5344CB8AC3E}">
        <p14:creationId xmlns:p14="http://schemas.microsoft.com/office/powerpoint/2010/main" val="43856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Unordered List (UL)</a:t>
            </a:r>
          </a:p>
        </p:txBody>
      </p:sp>
      <p:sp>
        <p:nvSpPr>
          <p:cNvPr id="4" name="Text Box 4"/>
          <p:cNvSpPr txBox="1">
            <a:spLocks noChangeArrowheads="1"/>
          </p:cNvSpPr>
          <p:nvPr/>
        </p:nvSpPr>
        <p:spPr bwMode="auto">
          <a:xfrm>
            <a:off x="326177" y="1006095"/>
            <a:ext cx="8360623" cy="4524315"/>
          </a:xfrm>
          <a:prstGeom prst="rect">
            <a:avLst/>
          </a:prstGeom>
          <a:noFill/>
          <a:ln w="9525">
            <a:noFill/>
            <a:miter lim="800000"/>
            <a:headEnd/>
            <a:tailEnd/>
          </a:ln>
          <a:effectLst/>
        </p:spPr>
        <p:txBody>
          <a:bodyPr wrap="square">
            <a:spAutoFit/>
          </a:bodyPr>
          <a:lstStyle/>
          <a:p>
            <a:r>
              <a:rPr lang="it-IT" sz="2400" dirty="0">
                <a:solidFill>
                  <a:srgbClr val="800000"/>
                </a:solidFill>
                <a:latin typeface="Consolas" panose="020B0609020204030204" pitchFamily="49" charset="0"/>
              </a:rPr>
              <a:t>&lt;ul&gt;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&lt;li&gt;</a:t>
            </a:r>
            <a:r>
              <a:rPr lang="it-IT" sz="2400" dirty="0">
                <a:solidFill>
                  <a:srgbClr val="000000"/>
                </a:solidFill>
                <a:latin typeface="Consolas" panose="020B0609020204030204" pitchFamily="49" charset="0"/>
              </a:rPr>
              <a:t> One </a:t>
            </a:r>
            <a:r>
              <a:rPr lang="it-IT" sz="2400" dirty="0">
                <a:solidFill>
                  <a:srgbClr val="800000"/>
                </a:solidFill>
                <a:latin typeface="Consolas" panose="020B0609020204030204" pitchFamily="49" charset="0"/>
              </a:rPr>
              <a:t>&lt;/li&gt;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&lt;li&gt;</a:t>
            </a:r>
            <a:r>
              <a:rPr lang="it-IT" sz="2400" dirty="0">
                <a:solidFill>
                  <a:srgbClr val="000000"/>
                </a:solidFill>
                <a:latin typeface="Consolas" panose="020B0609020204030204" pitchFamily="49" charset="0"/>
              </a:rPr>
              <a:t> Two </a:t>
            </a:r>
            <a:r>
              <a:rPr lang="it-IT" sz="2400" dirty="0">
                <a:solidFill>
                  <a:srgbClr val="800000"/>
                </a:solidFill>
                <a:latin typeface="Consolas" panose="020B0609020204030204" pitchFamily="49" charset="0"/>
              </a:rPr>
              <a:t>&lt;/li&gt;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&lt;ul</a:t>
            </a:r>
            <a:r>
              <a:rPr lang="it-IT" sz="2400" dirty="0">
                <a:solidFill>
                  <a:srgbClr val="000000"/>
                </a:solidFill>
                <a:latin typeface="Consolas" panose="020B0609020204030204" pitchFamily="49" charset="0"/>
              </a:rPr>
              <a:t> </a:t>
            </a:r>
            <a:r>
              <a:rPr lang="it-IT" sz="2400" dirty="0">
                <a:solidFill>
                  <a:srgbClr val="FF0000"/>
                </a:solidFill>
                <a:latin typeface="Consolas" panose="020B0609020204030204" pitchFamily="49" charset="0"/>
              </a:rPr>
              <a:t>type</a:t>
            </a:r>
            <a:r>
              <a:rPr lang="it-IT" sz="2400" dirty="0">
                <a:solidFill>
                  <a:srgbClr val="000000"/>
                </a:solidFill>
                <a:latin typeface="Consolas" panose="020B0609020204030204" pitchFamily="49" charset="0"/>
              </a:rPr>
              <a:t>=</a:t>
            </a:r>
            <a:r>
              <a:rPr lang="it-IT" sz="2400" dirty="0">
                <a:solidFill>
                  <a:srgbClr val="0000FF"/>
                </a:solidFill>
                <a:latin typeface="Consolas" panose="020B0609020204030204" pitchFamily="49" charset="0"/>
              </a:rPr>
              <a:t>"circle"</a:t>
            </a:r>
            <a:r>
              <a:rPr lang="it-IT" sz="2400" dirty="0">
                <a:solidFill>
                  <a:srgbClr val="800000"/>
                </a:solidFill>
                <a:latin typeface="Consolas" panose="020B0609020204030204" pitchFamily="49" charset="0"/>
              </a:rPr>
              <a:t>&gt;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&lt;li&gt;</a:t>
            </a:r>
            <a:r>
              <a:rPr lang="it-IT" sz="2400" dirty="0">
                <a:solidFill>
                  <a:srgbClr val="000000"/>
                </a:solidFill>
                <a:latin typeface="Consolas" panose="020B0609020204030204" pitchFamily="49" charset="0"/>
              </a:rPr>
              <a:t> Three </a:t>
            </a:r>
            <a:r>
              <a:rPr lang="it-IT" sz="2400" dirty="0">
                <a:solidFill>
                  <a:srgbClr val="800000"/>
                </a:solidFill>
                <a:latin typeface="Consolas" panose="020B0609020204030204" pitchFamily="49" charset="0"/>
              </a:rPr>
              <a:t>&lt;/li&gt;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&lt;li&gt;</a:t>
            </a:r>
            <a:r>
              <a:rPr lang="it-IT" sz="2400" dirty="0">
                <a:solidFill>
                  <a:srgbClr val="000000"/>
                </a:solidFill>
                <a:latin typeface="Consolas" panose="020B0609020204030204" pitchFamily="49" charset="0"/>
              </a:rPr>
              <a:t> Four </a:t>
            </a:r>
            <a:r>
              <a:rPr lang="it-IT" sz="2400" dirty="0">
                <a:solidFill>
                  <a:srgbClr val="800000"/>
                </a:solidFill>
                <a:latin typeface="Consolas" panose="020B0609020204030204" pitchFamily="49" charset="0"/>
              </a:rPr>
              <a:t>&lt;/li&gt;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&lt;ul</a:t>
            </a:r>
            <a:r>
              <a:rPr lang="it-IT" sz="2400" dirty="0">
                <a:solidFill>
                  <a:srgbClr val="000000"/>
                </a:solidFill>
                <a:latin typeface="Consolas" panose="020B0609020204030204" pitchFamily="49" charset="0"/>
              </a:rPr>
              <a:t> </a:t>
            </a:r>
            <a:r>
              <a:rPr lang="it-IT" sz="2400" dirty="0">
                <a:solidFill>
                  <a:srgbClr val="FF0000"/>
                </a:solidFill>
                <a:latin typeface="Consolas" panose="020B0609020204030204" pitchFamily="49" charset="0"/>
              </a:rPr>
              <a:t>type</a:t>
            </a:r>
            <a:r>
              <a:rPr lang="it-IT" sz="2400" dirty="0">
                <a:solidFill>
                  <a:srgbClr val="000000"/>
                </a:solidFill>
                <a:latin typeface="Consolas" panose="020B0609020204030204" pitchFamily="49" charset="0"/>
              </a:rPr>
              <a:t>=</a:t>
            </a:r>
            <a:r>
              <a:rPr lang="it-IT" sz="2400" dirty="0">
                <a:solidFill>
                  <a:srgbClr val="0000FF"/>
                </a:solidFill>
                <a:latin typeface="Consolas" panose="020B0609020204030204" pitchFamily="49" charset="0"/>
              </a:rPr>
              <a:t>"square"</a:t>
            </a:r>
            <a:r>
              <a:rPr lang="it-IT" sz="2400" dirty="0">
                <a:solidFill>
                  <a:srgbClr val="800000"/>
                </a:solidFill>
                <a:latin typeface="Consolas" panose="020B0609020204030204" pitchFamily="49" charset="0"/>
              </a:rPr>
              <a:t>&gt;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&lt;li&gt;</a:t>
            </a:r>
            <a:r>
              <a:rPr lang="it-IT" sz="2400" dirty="0">
                <a:solidFill>
                  <a:srgbClr val="000000"/>
                </a:solidFill>
                <a:latin typeface="Consolas" panose="020B0609020204030204" pitchFamily="49" charset="0"/>
              </a:rPr>
              <a:t> Five </a:t>
            </a:r>
            <a:r>
              <a:rPr lang="it-IT" sz="2400" dirty="0">
                <a:solidFill>
                  <a:srgbClr val="800000"/>
                </a:solidFill>
                <a:latin typeface="Consolas" panose="020B0609020204030204" pitchFamily="49" charset="0"/>
              </a:rPr>
              <a:t>&lt;/li&gt;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&lt;li&gt;</a:t>
            </a:r>
            <a:r>
              <a:rPr lang="it-IT" sz="2400" dirty="0">
                <a:solidFill>
                  <a:srgbClr val="000000"/>
                </a:solidFill>
                <a:latin typeface="Consolas" panose="020B0609020204030204" pitchFamily="49" charset="0"/>
              </a:rPr>
              <a:t> Six </a:t>
            </a:r>
            <a:r>
              <a:rPr lang="it-IT" sz="2400" dirty="0">
                <a:solidFill>
                  <a:srgbClr val="800000"/>
                </a:solidFill>
                <a:latin typeface="Consolas" panose="020B0609020204030204" pitchFamily="49" charset="0"/>
              </a:rPr>
              <a:t>&lt;/li&gt;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&lt;/ul&gt;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&lt;/ul&gt;</a:t>
            </a:r>
            <a:endParaRPr lang="it-IT" sz="2400" dirty="0">
              <a:solidFill>
                <a:srgbClr val="000000"/>
              </a:solidFill>
              <a:latin typeface="Consolas" panose="020B0609020204030204" pitchFamily="49" charset="0"/>
            </a:endParaRPr>
          </a:p>
          <a:p>
            <a:r>
              <a:rPr lang="it-IT" sz="2400" dirty="0">
                <a:solidFill>
                  <a:srgbClr val="800000"/>
                </a:solidFill>
                <a:latin typeface="Consolas" panose="020B0609020204030204" pitchFamily="49" charset="0"/>
              </a:rPr>
              <a:t>&lt;/ul&gt;</a:t>
            </a:r>
            <a:endParaRPr lang="it-IT" sz="2400" b="0" dirty="0">
              <a:solidFill>
                <a:srgbClr val="000000"/>
              </a:solidFill>
              <a:effectLst/>
              <a:latin typeface="Consolas" panose="020B0609020204030204" pitchFamily="49" charset="0"/>
            </a:endParaRPr>
          </a:p>
        </p:txBody>
      </p:sp>
      <p:sp>
        <p:nvSpPr>
          <p:cNvPr id="5" name="Text Box 4"/>
          <p:cNvSpPr txBox="1">
            <a:spLocks noChangeArrowheads="1"/>
          </p:cNvSpPr>
          <p:nvPr/>
        </p:nvSpPr>
        <p:spPr bwMode="auto">
          <a:xfrm>
            <a:off x="7789025" y="1006095"/>
            <a:ext cx="2743200" cy="2062103"/>
          </a:xfrm>
          <a:prstGeom prst="rect">
            <a:avLst/>
          </a:prstGeom>
          <a:noFill/>
          <a:ln w="9525">
            <a:noFill/>
            <a:miter lim="800000"/>
            <a:headEnd/>
            <a:tailEnd/>
          </a:ln>
          <a:effectLst/>
        </p:spPr>
        <p:txBody>
          <a:bodyPr wrap="square">
            <a:spAutoFit/>
          </a:bodyPr>
          <a:lstStyle/>
          <a:p>
            <a:endParaRPr lang="en-US" altLang="zh-CN" sz="2800" b="1" dirty="0">
              <a:ea typeface="宋体" pitchFamily="2" charset="-122"/>
            </a:endParaRPr>
          </a:p>
          <a:p>
            <a:r>
              <a:rPr lang="en-US" altLang="zh-CN" sz="2800" b="1" dirty="0">
                <a:ea typeface="宋体" pitchFamily="2" charset="-122"/>
              </a:rPr>
              <a:t>Types:</a:t>
            </a:r>
          </a:p>
          <a:p>
            <a:r>
              <a:rPr lang="en-US" altLang="zh-CN" sz="2400" dirty="0">
                <a:ea typeface="宋体" pitchFamily="2" charset="-122"/>
              </a:rPr>
              <a:t>Type = disc (default)</a:t>
            </a:r>
          </a:p>
          <a:p>
            <a:r>
              <a:rPr lang="en-US" altLang="zh-CN" sz="2400" dirty="0">
                <a:ea typeface="宋体" pitchFamily="2" charset="-122"/>
              </a:rPr>
              <a:t>Type = circle</a:t>
            </a:r>
          </a:p>
          <a:p>
            <a:r>
              <a:rPr lang="en-US" altLang="zh-CN" sz="2400" dirty="0">
                <a:ea typeface="宋体" pitchFamily="2" charset="-122"/>
              </a:rPr>
              <a:t>Type = square</a:t>
            </a:r>
          </a:p>
        </p:txBody>
      </p:sp>
      <p:cxnSp>
        <p:nvCxnSpPr>
          <p:cNvPr id="6" name="Straight Arrow Connector 5"/>
          <p:cNvCxnSpPr/>
          <p:nvPr/>
        </p:nvCxnSpPr>
        <p:spPr>
          <a:xfrm flipH="1" flipV="1">
            <a:off x="4247804" y="2327564"/>
            <a:ext cx="3541221" cy="1440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4754880" y="2838589"/>
            <a:ext cx="3034146" cy="4558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828838" y="3568879"/>
            <a:ext cx="1103187" cy="461665"/>
          </a:xfrm>
          <a:prstGeom prst="rect">
            <a:avLst/>
          </a:prstGeom>
          <a:noFill/>
        </p:spPr>
        <p:txBody>
          <a:bodyPr wrap="none" rtlCol="0">
            <a:spAutoFit/>
          </a:bodyPr>
          <a:lstStyle/>
          <a:p>
            <a:r>
              <a:rPr lang="en-IN" sz="2400" b="1" dirty="0"/>
              <a:t>Output</a:t>
            </a:r>
            <a:endParaRPr lang="en-US" b="1" dirty="0"/>
          </a:p>
        </p:txBody>
      </p:sp>
      <p:pic>
        <p:nvPicPr>
          <p:cNvPr id="11" name="Picture 2"/>
          <p:cNvPicPr>
            <a:picLocks noChangeAspect="1" noChangeArrowheads="1"/>
          </p:cNvPicPr>
          <p:nvPr/>
        </p:nvPicPr>
        <p:blipFill>
          <a:blip r:embed="rId2" cstate="print"/>
          <a:srcRect/>
          <a:stretch>
            <a:fillRect/>
          </a:stretch>
        </p:blipFill>
        <p:spPr bwMode="auto">
          <a:xfrm>
            <a:off x="7789025" y="4030544"/>
            <a:ext cx="2584669" cy="1705238"/>
          </a:xfrm>
          <a:prstGeom prst="rect">
            <a:avLst/>
          </a:prstGeom>
          <a:noFill/>
          <a:ln w="9525">
            <a:noFill/>
            <a:miter lim="800000"/>
            <a:headEnd/>
            <a:tailEnd/>
          </a:ln>
        </p:spPr>
      </p:pic>
    </p:spTree>
    <p:extLst>
      <p:ext uri="{BB962C8B-B14F-4D97-AF65-F5344CB8AC3E}">
        <p14:creationId xmlns:p14="http://schemas.microsoft.com/office/powerpoint/2010/main" val="89736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6241583" y="4417325"/>
            <a:ext cx="3712413" cy="1825441"/>
          </a:xfrm>
          <a:prstGeom prst="rect">
            <a:avLst/>
          </a:prstGeom>
        </p:spPr>
      </p:pic>
      <p:sp>
        <p:nvSpPr>
          <p:cNvPr id="2" name="Title 1"/>
          <p:cNvSpPr>
            <a:spLocks noGrp="1"/>
          </p:cNvSpPr>
          <p:nvPr>
            <p:ph type="title"/>
          </p:nvPr>
        </p:nvSpPr>
        <p:spPr/>
        <p:txBody>
          <a:bodyPr/>
          <a:lstStyle/>
          <a:p>
            <a:r>
              <a:rPr lang="en-US" dirty="0"/>
              <a:t>Definition / Description List (DL)</a:t>
            </a:r>
          </a:p>
        </p:txBody>
      </p:sp>
      <p:sp>
        <p:nvSpPr>
          <p:cNvPr id="4" name="Text Box 4"/>
          <p:cNvSpPr txBox="1">
            <a:spLocks noChangeArrowheads="1"/>
          </p:cNvSpPr>
          <p:nvPr/>
        </p:nvSpPr>
        <p:spPr bwMode="auto">
          <a:xfrm>
            <a:off x="326177" y="1006095"/>
            <a:ext cx="8360623" cy="3785652"/>
          </a:xfrm>
          <a:prstGeom prst="rect">
            <a:avLst/>
          </a:prstGeom>
          <a:noFill/>
          <a:ln w="9525">
            <a:noFill/>
            <a:miter lim="800000"/>
            <a:headEnd/>
            <a:tailEnd/>
          </a:ln>
          <a:effectLst/>
        </p:spPr>
        <p:txBody>
          <a:bodyPr wrap="square">
            <a:spAutoFit/>
          </a:bodyPr>
          <a:lstStyle/>
          <a:p>
            <a:r>
              <a:rPr lang="it-IT" sz="2400" dirty="0">
                <a:solidFill>
                  <a:srgbClr val="800000"/>
                </a:solidFill>
                <a:latin typeface="Consolas" panose="020B0609020204030204" pitchFamily="49" charset="0"/>
              </a:rPr>
              <a:t>&lt;dl&gt;</a:t>
            </a:r>
          </a:p>
          <a:p>
            <a:r>
              <a:rPr lang="it-IT" sz="2400" dirty="0">
                <a:solidFill>
                  <a:srgbClr val="800000"/>
                </a:solidFill>
                <a:latin typeface="Consolas" panose="020B0609020204030204" pitchFamily="49" charset="0"/>
              </a:rPr>
              <a:t>    &lt;dt&gt;</a:t>
            </a:r>
            <a:r>
              <a:rPr lang="it-IT" sz="2400" dirty="0">
                <a:latin typeface="Consolas" panose="020B0609020204030204" pitchFamily="49" charset="0"/>
              </a:rPr>
              <a:t>HTML</a:t>
            </a:r>
            <a:r>
              <a:rPr lang="it-IT" sz="2400" dirty="0">
                <a:solidFill>
                  <a:srgbClr val="800000"/>
                </a:solidFill>
                <a:latin typeface="Consolas" panose="020B0609020204030204" pitchFamily="49" charset="0"/>
              </a:rPr>
              <a:t>&lt;/dt&gt;</a:t>
            </a:r>
          </a:p>
          <a:p>
            <a:r>
              <a:rPr lang="it-IT" sz="2400" dirty="0">
                <a:solidFill>
                  <a:srgbClr val="800000"/>
                </a:solidFill>
                <a:latin typeface="Consolas" panose="020B0609020204030204" pitchFamily="49" charset="0"/>
              </a:rPr>
              <a:t>    &lt;dd&gt;</a:t>
            </a:r>
            <a:r>
              <a:rPr lang="it-IT" sz="2400" dirty="0">
                <a:latin typeface="Consolas" panose="020B0609020204030204" pitchFamily="49" charset="0"/>
              </a:rPr>
              <a:t>Hyper Text Markup Language</a:t>
            </a:r>
            <a:r>
              <a:rPr lang="it-IT" sz="2400" dirty="0">
                <a:solidFill>
                  <a:srgbClr val="800000"/>
                </a:solidFill>
                <a:latin typeface="Consolas" panose="020B0609020204030204" pitchFamily="49" charset="0"/>
              </a:rPr>
              <a:t>&lt;/dd&gt;</a:t>
            </a:r>
          </a:p>
          <a:p>
            <a:endParaRPr lang="it-IT" sz="2400" dirty="0">
              <a:solidFill>
                <a:srgbClr val="800000"/>
              </a:solidFill>
              <a:latin typeface="Consolas" panose="020B0609020204030204" pitchFamily="49" charset="0"/>
            </a:endParaRPr>
          </a:p>
          <a:p>
            <a:r>
              <a:rPr lang="it-IT" sz="2400" dirty="0">
                <a:solidFill>
                  <a:srgbClr val="800000"/>
                </a:solidFill>
                <a:latin typeface="Consolas" panose="020B0609020204030204" pitchFamily="49" charset="0"/>
              </a:rPr>
              <a:t>    &lt;dt&gt;</a:t>
            </a:r>
            <a:r>
              <a:rPr lang="it-IT" sz="2400" dirty="0">
                <a:latin typeface="Consolas" panose="020B0609020204030204" pitchFamily="49" charset="0"/>
              </a:rPr>
              <a:t>URL</a:t>
            </a:r>
            <a:r>
              <a:rPr lang="it-IT" sz="2400" dirty="0">
                <a:solidFill>
                  <a:srgbClr val="800000"/>
                </a:solidFill>
                <a:latin typeface="Consolas" panose="020B0609020204030204" pitchFamily="49" charset="0"/>
              </a:rPr>
              <a:t>&lt;/dt&gt;</a:t>
            </a:r>
          </a:p>
          <a:p>
            <a:r>
              <a:rPr lang="it-IT" sz="2400" dirty="0">
                <a:solidFill>
                  <a:srgbClr val="800000"/>
                </a:solidFill>
                <a:latin typeface="Consolas" panose="020B0609020204030204" pitchFamily="49" charset="0"/>
              </a:rPr>
              <a:t>    &lt;dd&gt;</a:t>
            </a:r>
            <a:r>
              <a:rPr lang="it-IT" sz="2400" dirty="0">
                <a:latin typeface="Consolas" panose="020B0609020204030204" pitchFamily="49" charset="0"/>
              </a:rPr>
              <a:t>Uniform Resource Locator</a:t>
            </a:r>
            <a:r>
              <a:rPr lang="it-IT" sz="2400" dirty="0">
                <a:solidFill>
                  <a:srgbClr val="800000"/>
                </a:solidFill>
                <a:latin typeface="Consolas" panose="020B0609020204030204" pitchFamily="49" charset="0"/>
              </a:rPr>
              <a:t>&lt;/dd&gt;</a:t>
            </a:r>
          </a:p>
          <a:p>
            <a:r>
              <a:rPr lang="it-IT" sz="2400" dirty="0">
                <a:solidFill>
                  <a:srgbClr val="800000"/>
                </a:solidFill>
                <a:latin typeface="Consolas" panose="020B0609020204030204" pitchFamily="49" charset="0"/>
              </a:rPr>
              <a:t>    </a:t>
            </a:r>
          </a:p>
          <a:p>
            <a:r>
              <a:rPr lang="it-IT" sz="2400" dirty="0">
                <a:solidFill>
                  <a:srgbClr val="800000"/>
                </a:solidFill>
                <a:latin typeface="Consolas" panose="020B0609020204030204" pitchFamily="49" charset="0"/>
              </a:rPr>
              <a:t>    &lt;dt&gt;</a:t>
            </a:r>
            <a:r>
              <a:rPr lang="it-IT" sz="2400" dirty="0">
                <a:latin typeface="Consolas" panose="020B0609020204030204" pitchFamily="49" charset="0"/>
              </a:rPr>
              <a:t>WWW</a:t>
            </a:r>
            <a:r>
              <a:rPr lang="it-IT" sz="2400" dirty="0">
                <a:solidFill>
                  <a:srgbClr val="800000"/>
                </a:solidFill>
                <a:latin typeface="Consolas" panose="020B0609020204030204" pitchFamily="49" charset="0"/>
              </a:rPr>
              <a:t>&lt;/dt&gt;</a:t>
            </a:r>
          </a:p>
          <a:p>
            <a:r>
              <a:rPr lang="it-IT" sz="2400" dirty="0">
                <a:solidFill>
                  <a:srgbClr val="800000"/>
                </a:solidFill>
                <a:latin typeface="Consolas" panose="020B0609020204030204" pitchFamily="49" charset="0"/>
              </a:rPr>
              <a:t>    &lt;dd&gt;</a:t>
            </a:r>
            <a:r>
              <a:rPr lang="it-IT" sz="2400" dirty="0">
                <a:latin typeface="Consolas" panose="020B0609020204030204" pitchFamily="49" charset="0"/>
              </a:rPr>
              <a:t>World Wide Web</a:t>
            </a:r>
            <a:r>
              <a:rPr lang="it-IT" sz="2400" dirty="0">
                <a:solidFill>
                  <a:srgbClr val="800000"/>
                </a:solidFill>
                <a:latin typeface="Consolas" panose="020B0609020204030204" pitchFamily="49" charset="0"/>
              </a:rPr>
              <a:t>&lt;/dd&gt;</a:t>
            </a:r>
          </a:p>
          <a:p>
            <a:r>
              <a:rPr lang="it-IT" sz="2400" dirty="0">
                <a:solidFill>
                  <a:srgbClr val="800000"/>
                </a:solidFill>
                <a:latin typeface="Consolas" panose="020B0609020204030204" pitchFamily="49" charset="0"/>
              </a:rPr>
              <a:t>&lt;/dl&gt;</a:t>
            </a:r>
            <a:endParaRPr lang="it-IT" sz="2400" b="0" dirty="0">
              <a:solidFill>
                <a:srgbClr val="000000"/>
              </a:solidFill>
              <a:effectLst/>
              <a:latin typeface="Consolas" panose="020B0609020204030204" pitchFamily="49" charset="0"/>
            </a:endParaRPr>
          </a:p>
        </p:txBody>
      </p:sp>
      <p:sp>
        <p:nvSpPr>
          <p:cNvPr id="10" name="TextBox 9"/>
          <p:cNvSpPr txBox="1"/>
          <p:nvPr/>
        </p:nvSpPr>
        <p:spPr>
          <a:xfrm>
            <a:off x="6241583" y="3957068"/>
            <a:ext cx="1103187" cy="461665"/>
          </a:xfrm>
          <a:prstGeom prst="rect">
            <a:avLst/>
          </a:prstGeom>
          <a:noFill/>
        </p:spPr>
        <p:txBody>
          <a:bodyPr wrap="none" rtlCol="0">
            <a:spAutoFit/>
          </a:bodyPr>
          <a:lstStyle/>
          <a:p>
            <a:r>
              <a:rPr lang="en-IN" sz="2400" b="1" dirty="0"/>
              <a:t>Output</a:t>
            </a:r>
            <a:endParaRPr lang="en-US" b="1" dirty="0"/>
          </a:p>
        </p:txBody>
      </p:sp>
    </p:spTree>
    <p:extLst>
      <p:ext uri="{BB962C8B-B14F-4D97-AF65-F5344CB8AC3E}">
        <p14:creationId xmlns:p14="http://schemas.microsoft.com/office/powerpoint/2010/main" val="163489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&lt;a&gt; Anchor Tag (Hyperlinks)</a:t>
            </a:r>
          </a:p>
        </p:txBody>
      </p:sp>
      <p:sp>
        <p:nvSpPr>
          <p:cNvPr id="3" name="Content Placeholder 2"/>
          <p:cNvSpPr>
            <a:spLocks noGrp="1"/>
          </p:cNvSpPr>
          <p:nvPr>
            <p:ph idx="1"/>
          </p:nvPr>
        </p:nvSpPr>
        <p:spPr/>
        <p:txBody>
          <a:bodyPr/>
          <a:lstStyle/>
          <a:p>
            <a:r>
              <a:rPr lang="en-US" dirty="0"/>
              <a:t>The &lt;a&gt; tag defines a hyperlink, which is used to link from one page to another.</a:t>
            </a:r>
          </a:p>
          <a:p>
            <a:r>
              <a:rPr lang="en-US" dirty="0"/>
              <a:t>An Anchor tag have 3 important attributes:</a:t>
            </a:r>
          </a:p>
          <a:p>
            <a:pPr lvl="1"/>
            <a:r>
              <a:rPr lang="en-US" dirty="0"/>
              <a:t>the </a:t>
            </a:r>
            <a:r>
              <a:rPr lang="en-US" b="1" dirty="0" err="1"/>
              <a:t>href</a:t>
            </a:r>
            <a:r>
              <a:rPr lang="en-US" dirty="0"/>
              <a:t> attribute (</a:t>
            </a:r>
            <a:r>
              <a:rPr lang="en-US" b="1" dirty="0"/>
              <a:t>h</a:t>
            </a:r>
            <a:r>
              <a:rPr lang="en-US" dirty="0"/>
              <a:t>ypertext </a:t>
            </a:r>
            <a:r>
              <a:rPr lang="en-US" b="1" dirty="0"/>
              <a:t>ref</a:t>
            </a:r>
            <a:r>
              <a:rPr lang="en-US" dirty="0"/>
              <a:t>erence) defines the target address of the document.</a:t>
            </a:r>
          </a:p>
          <a:p>
            <a:pPr lvl="1"/>
            <a:r>
              <a:rPr lang="en-US" dirty="0"/>
              <a:t>the </a:t>
            </a:r>
            <a:r>
              <a:rPr lang="en-US" b="1" dirty="0"/>
              <a:t>name</a:t>
            </a:r>
            <a:r>
              <a:rPr lang="en-US" dirty="0"/>
              <a:t> attribute of the anchor tag can be used to enable users to “jump” to a specific point on a page.</a:t>
            </a:r>
          </a:p>
          <a:p>
            <a:pPr lvl="1"/>
            <a:r>
              <a:rPr lang="en-US" dirty="0"/>
              <a:t>the </a:t>
            </a:r>
            <a:r>
              <a:rPr lang="en-US" b="1" dirty="0"/>
              <a:t>target</a:t>
            </a:r>
            <a:r>
              <a:rPr lang="en-US" dirty="0"/>
              <a:t> attribute specifies how the destination page or the target document should be opened.      </a:t>
            </a:r>
            <a:r>
              <a:rPr lang="en-US" dirty="0">
                <a:latin typeface="Consolas" panose="020B0609020204030204" pitchFamily="49" charset="0"/>
              </a:rPr>
              <a:t>target="_ blank"</a:t>
            </a:r>
            <a:r>
              <a:rPr lang="en-US" dirty="0"/>
              <a:t> is used for opening of the target page in a new tab.</a:t>
            </a:r>
          </a:p>
          <a:p>
            <a:r>
              <a:rPr lang="en-US" dirty="0"/>
              <a:t>Link to an absolute URL:</a:t>
            </a:r>
          </a:p>
          <a:p>
            <a:pPr lvl="1"/>
            <a:r>
              <a:rPr lang="en-US" dirty="0"/>
              <a:t>Example,  &lt;a </a:t>
            </a:r>
            <a:r>
              <a:rPr lang="en-US" dirty="0" err="1"/>
              <a:t>href</a:t>
            </a:r>
            <a:r>
              <a:rPr lang="en-US" dirty="0"/>
              <a:t>="http://www.darshan.ac.in"&gt; </a:t>
            </a:r>
            <a:r>
              <a:rPr lang="en-US" dirty="0" err="1"/>
              <a:t>Darshan</a:t>
            </a:r>
            <a:r>
              <a:rPr lang="en-US" dirty="0"/>
              <a:t> &lt;/a&gt;.</a:t>
            </a:r>
          </a:p>
          <a:p>
            <a:r>
              <a:rPr lang="en-US" dirty="0"/>
              <a:t>Link to a relative URL:</a:t>
            </a:r>
          </a:p>
          <a:p>
            <a:pPr lvl="1"/>
            <a:r>
              <a:rPr lang="en-US" dirty="0"/>
              <a:t>Example, &lt;a </a:t>
            </a:r>
            <a:r>
              <a:rPr lang="en-US" dirty="0" err="1"/>
              <a:t>href</a:t>
            </a:r>
            <a:r>
              <a:rPr lang="en-US" dirty="0"/>
              <a:t>=“./</a:t>
            </a:r>
            <a:r>
              <a:rPr lang="en-US" dirty="0" err="1"/>
              <a:t>index.php</a:t>
            </a:r>
            <a:r>
              <a:rPr lang="en-US" dirty="0"/>
              <a:t>"&gt; Home &lt;/a&gt;.</a:t>
            </a:r>
          </a:p>
          <a:p>
            <a:r>
              <a:rPr lang="en-US" dirty="0"/>
              <a:t>Link to a section within a URL: </a:t>
            </a:r>
          </a:p>
          <a:p>
            <a:pPr lvl="1"/>
            <a:r>
              <a:rPr lang="en-US" dirty="0"/>
              <a:t>Example, &lt;a </a:t>
            </a:r>
            <a:r>
              <a:rPr lang="en-US" dirty="0" err="1"/>
              <a:t>href</a:t>
            </a:r>
            <a:r>
              <a:rPr lang="en-US" dirty="0"/>
              <a:t>=“#reference"&gt; Reference Section. &lt;/a&gt;.</a:t>
            </a:r>
          </a:p>
        </p:txBody>
      </p:sp>
    </p:spTree>
    <p:extLst>
      <p:ext uri="{BB962C8B-B14F-4D97-AF65-F5344CB8AC3E}">
        <p14:creationId xmlns:p14="http://schemas.microsoft.com/office/powerpoint/2010/main" val="83564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Images</a:t>
            </a:r>
          </a:p>
        </p:txBody>
      </p:sp>
      <p:sp>
        <p:nvSpPr>
          <p:cNvPr id="3" name="Content Placeholder 2"/>
          <p:cNvSpPr>
            <a:spLocks noGrp="1"/>
          </p:cNvSpPr>
          <p:nvPr>
            <p:ph idx="1"/>
          </p:nvPr>
        </p:nvSpPr>
        <p:spPr/>
        <p:txBody>
          <a:bodyPr/>
          <a:lstStyle/>
          <a:p>
            <a:r>
              <a:rPr lang="en-US" dirty="0"/>
              <a:t>The HTML &lt;</a:t>
            </a:r>
            <a:r>
              <a:rPr lang="en-US" dirty="0" err="1"/>
              <a:t>img</a:t>
            </a:r>
            <a:r>
              <a:rPr lang="en-US" dirty="0"/>
              <a:t>&gt; element embeds an image into the document.</a:t>
            </a:r>
          </a:p>
          <a:p>
            <a:r>
              <a:rPr lang="en-US" dirty="0"/>
              <a:t>Syntax: 	</a:t>
            </a:r>
            <a:r>
              <a:rPr lang="en-US" dirty="0">
                <a:latin typeface="Consolas" panose="020B0609020204030204" pitchFamily="49" charset="0"/>
              </a:rPr>
              <a:t>&lt;</a:t>
            </a:r>
            <a:r>
              <a:rPr lang="en-US" dirty="0" err="1">
                <a:latin typeface="Consolas" panose="020B0609020204030204" pitchFamily="49" charset="0"/>
              </a:rPr>
              <a:t>img</a:t>
            </a:r>
            <a:r>
              <a:rPr lang="en-US" dirty="0">
                <a:latin typeface="Consolas" panose="020B0609020204030204" pitchFamily="49" charset="0"/>
              </a:rPr>
              <a:t> </a:t>
            </a:r>
            <a:r>
              <a:rPr lang="en-US" dirty="0" err="1">
                <a:latin typeface="Consolas" panose="020B0609020204030204" pitchFamily="49" charset="0"/>
              </a:rPr>
              <a:t>src</a:t>
            </a:r>
            <a:r>
              <a:rPr lang="en-US" dirty="0">
                <a:latin typeface="Consolas" panose="020B0609020204030204" pitchFamily="49" charset="0"/>
              </a:rPr>
              <a:t>= "</a:t>
            </a:r>
            <a:r>
              <a:rPr lang="en-US" dirty="0" err="1">
                <a:latin typeface="Consolas" panose="020B0609020204030204" pitchFamily="49" charset="0"/>
              </a:rPr>
              <a:t>pathToImage</a:t>
            </a:r>
            <a:r>
              <a:rPr lang="en-US" dirty="0">
                <a:latin typeface="Consolas" panose="020B0609020204030204" pitchFamily="49" charset="0"/>
              </a:rPr>
              <a:t>" /&gt;</a:t>
            </a:r>
          </a:p>
          <a:p>
            <a:r>
              <a:rPr lang="en-US" dirty="0"/>
              <a:t>Attributes:</a:t>
            </a:r>
          </a:p>
          <a:p>
            <a:pPr lvl="1"/>
            <a:r>
              <a:rPr lang="en-US" dirty="0"/>
              <a:t>the </a:t>
            </a:r>
            <a:r>
              <a:rPr lang="en-US" b="1" dirty="0" err="1"/>
              <a:t>src</a:t>
            </a:r>
            <a:r>
              <a:rPr lang="en-US" b="1" dirty="0"/>
              <a:t> </a:t>
            </a:r>
            <a:r>
              <a:rPr lang="en-US" dirty="0"/>
              <a:t>attribute is required, and contains the path to the image we want to embed.</a:t>
            </a:r>
          </a:p>
          <a:p>
            <a:pPr lvl="1"/>
            <a:r>
              <a:rPr lang="en-US" dirty="0"/>
              <a:t>the </a:t>
            </a:r>
            <a:r>
              <a:rPr lang="en-US" b="1" dirty="0"/>
              <a:t>alt </a:t>
            </a:r>
            <a:r>
              <a:rPr lang="en-US" dirty="0"/>
              <a:t>attribute holds a text description of the image, which isn't mandatory but is incredibly useful for accessibility (screen readers read this description out to their users so they know what the image means). Alt text is also displayed on the page if the image can't be loaded for some reason: for example, network errors, content blocking etc…</a:t>
            </a:r>
          </a:p>
          <a:p>
            <a:pPr lvl="1"/>
            <a:r>
              <a:rPr lang="en-US" dirty="0"/>
              <a:t>the </a:t>
            </a:r>
            <a:r>
              <a:rPr lang="en-US" b="1" dirty="0"/>
              <a:t>width</a:t>
            </a:r>
            <a:r>
              <a:rPr lang="en-US" dirty="0"/>
              <a:t> &amp; </a:t>
            </a:r>
            <a:r>
              <a:rPr lang="en-US" b="1" dirty="0"/>
              <a:t>height</a:t>
            </a:r>
            <a:r>
              <a:rPr lang="en-US" dirty="0"/>
              <a:t> attribute can be in units of pixels or percentage of page or frame.</a:t>
            </a:r>
          </a:p>
          <a:p>
            <a:pPr lvl="1"/>
            <a:r>
              <a:rPr lang="en-US" dirty="0"/>
              <a:t>the </a:t>
            </a:r>
            <a:r>
              <a:rPr lang="en-US" b="1" dirty="0"/>
              <a:t>align </a:t>
            </a:r>
            <a:r>
              <a:rPr lang="en-US" dirty="0"/>
              <a:t>attribute </a:t>
            </a:r>
            <a:r>
              <a:rPr lang="en-US" dirty="0">
                <a:solidFill>
                  <a:schemeClr val="accent6">
                    <a:lumMod val="60000"/>
                    <a:lumOff val="40000"/>
                  </a:schemeClr>
                </a:solidFill>
              </a:rPr>
              <a:t>(currently deprecated)</a:t>
            </a:r>
            <a:r>
              <a:rPr lang="en-US" dirty="0"/>
              <a:t> will aligns the image with its surrounding context (Use the float and/or vertical-align CSS properties instead of this attribute).</a:t>
            </a:r>
            <a:endParaRPr lang="en-US" b="1" dirty="0"/>
          </a:p>
          <a:p>
            <a:pPr lvl="1"/>
            <a:endParaRPr lang="en-US" dirty="0"/>
          </a:p>
        </p:txBody>
      </p:sp>
    </p:spTree>
    <p:extLst>
      <p:ext uri="{BB962C8B-B14F-4D97-AF65-F5344CB8AC3E}">
        <p14:creationId xmlns:p14="http://schemas.microsoft.com/office/powerpoint/2010/main" val="94924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a:t>
            </a:r>
          </a:p>
        </p:txBody>
      </p:sp>
      <p:sp>
        <p:nvSpPr>
          <p:cNvPr id="4" name="Text Box 4"/>
          <p:cNvSpPr txBox="1">
            <a:spLocks noChangeArrowheads="1"/>
          </p:cNvSpPr>
          <p:nvPr/>
        </p:nvSpPr>
        <p:spPr bwMode="auto">
          <a:xfrm>
            <a:off x="326177" y="1006095"/>
            <a:ext cx="8360623" cy="5632311"/>
          </a:xfrm>
          <a:prstGeom prst="rect">
            <a:avLst/>
          </a:prstGeom>
          <a:noFill/>
          <a:ln w="9525">
            <a:noFill/>
            <a:miter lim="800000"/>
            <a:headEnd/>
            <a:tailEnd/>
          </a:ln>
          <a:effectLst/>
        </p:spPr>
        <p:txBody>
          <a:bodyPr wrap="square">
            <a:spAutoFit/>
          </a:bodyPr>
          <a:lstStyle/>
          <a:p>
            <a:r>
              <a:rPr lang="en-US" sz="2400" dirty="0">
                <a:solidFill>
                  <a:srgbClr val="800000"/>
                </a:solidFill>
                <a:latin typeface="Consolas" panose="020B0609020204030204" pitchFamily="49" charset="0"/>
              </a:rPr>
              <a:t>&lt;table</a:t>
            </a:r>
            <a:r>
              <a:rPr lang="en-US" sz="2400" dirty="0">
                <a:solidFill>
                  <a:srgbClr val="000000"/>
                </a:solidFill>
                <a:latin typeface="Consolas" panose="020B0609020204030204" pitchFamily="49" charset="0"/>
              </a:rPr>
              <a:t> </a:t>
            </a:r>
            <a:r>
              <a:rPr lang="en-US" sz="2400" dirty="0">
                <a:solidFill>
                  <a:srgbClr val="CD3131"/>
                </a:solidFill>
                <a:latin typeface="Consolas" panose="020B0609020204030204" pitchFamily="49" charset="0"/>
              </a:rPr>
              <a:t>border</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1</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&lt;caption&gt;</a:t>
            </a:r>
            <a:r>
              <a:rPr lang="en-US" sz="2400" dirty="0">
                <a:solidFill>
                  <a:srgbClr val="000000"/>
                </a:solidFill>
                <a:latin typeface="Consolas" panose="020B0609020204030204" pitchFamily="49" charset="0"/>
              </a:rPr>
              <a:t>Table Caption</a:t>
            </a:r>
            <a:r>
              <a:rPr lang="en-US" sz="2400" dirty="0">
                <a:solidFill>
                  <a:srgbClr val="800000"/>
                </a:solidFill>
                <a:latin typeface="Consolas" panose="020B0609020204030204" pitchFamily="49" charset="0"/>
              </a:rPr>
              <a:t>&lt;/caption&gt;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tr</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th</a:t>
            </a:r>
            <a:r>
              <a:rPr lang="en-US" sz="2400" dirty="0">
                <a:solidFill>
                  <a:srgbClr val="800000"/>
                </a:solidFill>
                <a:latin typeface="Consolas" panose="020B0609020204030204" pitchFamily="49" charset="0"/>
              </a:rPr>
              <a:t>&gt;</a:t>
            </a:r>
            <a:r>
              <a:rPr lang="en-US" sz="2400" dirty="0">
                <a:solidFill>
                  <a:srgbClr val="000000"/>
                </a:solidFill>
                <a:latin typeface="Consolas" panose="020B0609020204030204" pitchFamily="49" charset="0"/>
              </a:rPr>
              <a:t>Heading1</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th</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th</a:t>
            </a:r>
            <a:r>
              <a:rPr lang="en-US" sz="2400" dirty="0">
                <a:solidFill>
                  <a:srgbClr val="800000"/>
                </a:solidFill>
                <a:latin typeface="Consolas" panose="020B0609020204030204" pitchFamily="49" charset="0"/>
              </a:rPr>
              <a:t>&gt;</a:t>
            </a:r>
            <a:r>
              <a:rPr lang="en-US" sz="2400" dirty="0">
                <a:solidFill>
                  <a:srgbClr val="000000"/>
                </a:solidFill>
                <a:latin typeface="Consolas" panose="020B0609020204030204" pitchFamily="49" charset="0"/>
              </a:rPr>
              <a:t>Heading2</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th</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tr</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tr</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&lt;td&gt;</a:t>
            </a:r>
            <a:r>
              <a:rPr lang="en-US" sz="2400" dirty="0">
                <a:solidFill>
                  <a:srgbClr val="000000"/>
                </a:solidFill>
                <a:latin typeface="Consolas" panose="020B0609020204030204" pitchFamily="49" charset="0"/>
              </a:rPr>
              <a:t>Row1 Col1 Data</a:t>
            </a:r>
            <a:r>
              <a:rPr lang="en-US" sz="2400" dirty="0">
                <a:solidFill>
                  <a:srgbClr val="800000"/>
                </a:solidFill>
                <a:latin typeface="Consolas" panose="020B0609020204030204" pitchFamily="49" charset="0"/>
              </a:rPr>
              <a:t>&lt;/td&gt;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&lt;td&gt;</a:t>
            </a:r>
            <a:r>
              <a:rPr lang="en-US" sz="2400" dirty="0">
                <a:solidFill>
                  <a:srgbClr val="000000"/>
                </a:solidFill>
                <a:latin typeface="Consolas" panose="020B0609020204030204" pitchFamily="49" charset="0"/>
              </a:rPr>
              <a:t>Row1 Col2 Data</a:t>
            </a:r>
            <a:r>
              <a:rPr lang="en-US" sz="2400" dirty="0">
                <a:solidFill>
                  <a:srgbClr val="800000"/>
                </a:solidFill>
                <a:latin typeface="Consolas" panose="020B0609020204030204" pitchFamily="49" charset="0"/>
              </a:rPr>
              <a:t>&lt;/td&gt;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tr</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tr</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&lt;td&gt;</a:t>
            </a:r>
            <a:r>
              <a:rPr lang="en-US" sz="2400" dirty="0">
                <a:solidFill>
                  <a:srgbClr val="000000"/>
                </a:solidFill>
                <a:latin typeface="Consolas" panose="020B0609020204030204" pitchFamily="49" charset="0"/>
              </a:rPr>
              <a:t>Row2 Col1 Data</a:t>
            </a:r>
            <a:r>
              <a:rPr lang="en-US" sz="2400" dirty="0">
                <a:solidFill>
                  <a:srgbClr val="800000"/>
                </a:solidFill>
                <a:latin typeface="Consolas" panose="020B0609020204030204" pitchFamily="49" charset="0"/>
              </a:rPr>
              <a:t>&lt;/td&gt;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&lt;td&gt;</a:t>
            </a:r>
            <a:r>
              <a:rPr lang="en-US" sz="2400" dirty="0">
                <a:solidFill>
                  <a:srgbClr val="000000"/>
                </a:solidFill>
                <a:latin typeface="Consolas" panose="020B0609020204030204" pitchFamily="49" charset="0"/>
              </a:rPr>
              <a:t>Row2 Col2 Data</a:t>
            </a:r>
            <a:r>
              <a:rPr lang="en-US" sz="2400" dirty="0">
                <a:solidFill>
                  <a:srgbClr val="800000"/>
                </a:solidFill>
                <a:latin typeface="Consolas" panose="020B0609020204030204" pitchFamily="49" charset="0"/>
              </a:rPr>
              <a:t>&lt;/td&gt;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tr</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800000"/>
                </a:solidFill>
                <a:latin typeface="Consolas" panose="020B0609020204030204" pitchFamily="49" charset="0"/>
              </a:rPr>
              <a:t>&lt;/table&gt;</a:t>
            </a:r>
            <a:r>
              <a:rPr lang="en-US" sz="2400" dirty="0">
                <a:solidFill>
                  <a:srgbClr val="000000"/>
                </a:solidFill>
                <a:latin typeface="Consolas" panose="020B0609020204030204" pitchFamily="49" charset="0"/>
              </a:rPr>
              <a:t> </a:t>
            </a:r>
            <a:endParaRPr lang="en-US" sz="2400" b="0" dirty="0">
              <a:solidFill>
                <a:srgbClr val="000000"/>
              </a:solidFill>
              <a:effectLst/>
              <a:latin typeface="Consolas" panose="020B0609020204030204" pitchFamily="49" charset="0"/>
            </a:endParaRPr>
          </a:p>
        </p:txBody>
      </p:sp>
      <p:sp>
        <p:nvSpPr>
          <p:cNvPr id="5" name="Text Box 4"/>
          <p:cNvSpPr txBox="1">
            <a:spLocks noChangeArrowheads="1"/>
          </p:cNvSpPr>
          <p:nvPr/>
        </p:nvSpPr>
        <p:spPr bwMode="auto">
          <a:xfrm>
            <a:off x="7006243" y="1006095"/>
            <a:ext cx="4291559" cy="1938992"/>
          </a:xfrm>
          <a:prstGeom prst="rect">
            <a:avLst/>
          </a:prstGeom>
          <a:noFill/>
          <a:ln w="9525">
            <a:noFill/>
            <a:miter lim="800000"/>
            <a:headEnd/>
            <a:tailEnd/>
          </a:ln>
          <a:effectLst/>
        </p:spPr>
        <p:txBody>
          <a:bodyPr wrap="none">
            <a:spAutoFit/>
          </a:bodyPr>
          <a:lstStyle/>
          <a:p>
            <a:r>
              <a:rPr lang="en-US" altLang="zh-CN" sz="2400" dirty="0">
                <a:ea typeface="宋体" pitchFamily="2" charset="-122"/>
              </a:rPr>
              <a:t>&lt;table&gt;		table tag</a:t>
            </a:r>
          </a:p>
          <a:p>
            <a:r>
              <a:rPr lang="en-US" altLang="zh-CN" sz="2400" dirty="0">
                <a:ea typeface="宋体" pitchFamily="2" charset="-122"/>
              </a:rPr>
              <a:t>&lt;caption&gt; 	optional table title</a:t>
            </a:r>
          </a:p>
          <a:p>
            <a:r>
              <a:rPr lang="en-US" altLang="zh-CN" sz="2400" dirty="0">
                <a:ea typeface="宋体" pitchFamily="2" charset="-122"/>
              </a:rPr>
              <a:t>&lt;</a:t>
            </a:r>
            <a:r>
              <a:rPr lang="en-US" altLang="zh-CN" sz="2400" dirty="0" err="1">
                <a:ea typeface="宋体" pitchFamily="2" charset="-122"/>
              </a:rPr>
              <a:t>tr</a:t>
            </a:r>
            <a:r>
              <a:rPr lang="en-US" altLang="zh-CN" sz="2400" dirty="0">
                <a:ea typeface="宋体" pitchFamily="2" charset="-122"/>
              </a:rPr>
              <a:t>&gt; 		table row</a:t>
            </a:r>
          </a:p>
          <a:p>
            <a:r>
              <a:rPr lang="en-US" altLang="zh-CN" sz="2400" dirty="0">
                <a:ea typeface="宋体" pitchFamily="2" charset="-122"/>
              </a:rPr>
              <a:t>&lt;</a:t>
            </a:r>
            <a:r>
              <a:rPr lang="en-US" altLang="zh-CN" sz="2400" dirty="0" err="1">
                <a:ea typeface="宋体" pitchFamily="2" charset="-122"/>
              </a:rPr>
              <a:t>th</a:t>
            </a:r>
            <a:r>
              <a:rPr lang="en-US" altLang="zh-CN" sz="2400" dirty="0">
                <a:ea typeface="宋体" pitchFamily="2" charset="-122"/>
              </a:rPr>
              <a:t>&gt; 		table header</a:t>
            </a:r>
          </a:p>
          <a:p>
            <a:r>
              <a:rPr lang="en-US" altLang="zh-CN" sz="2400" dirty="0">
                <a:ea typeface="宋体" pitchFamily="2" charset="-122"/>
              </a:rPr>
              <a:t>&lt;td&gt;		table data element</a:t>
            </a:r>
          </a:p>
        </p:txBody>
      </p:sp>
      <p:sp>
        <p:nvSpPr>
          <p:cNvPr id="7" name="TextBox 6"/>
          <p:cNvSpPr txBox="1"/>
          <p:nvPr/>
        </p:nvSpPr>
        <p:spPr>
          <a:xfrm>
            <a:off x="6224482" y="3059422"/>
            <a:ext cx="1103187" cy="461665"/>
          </a:xfrm>
          <a:prstGeom prst="rect">
            <a:avLst/>
          </a:prstGeom>
          <a:noFill/>
        </p:spPr>
        <p:txBody>
          <a:bodyPr wrap="none" rtlCol="0">
            <a:spAutoFit/>
          </a:bodyPr>
          <a:lstStyle/>
          <a:p>
            <a:r>
              <a:rPr lang="en-IN" sz="2400" b="1" dirty="0"/>
              <a:t>Output</a:t>
            </a:r>
            <a:endParaRPr lang="en-US" b="1" dirty="0"/>
          </a:p>
        </p:txBody>
      </p:sp>
      <p:pic>
        <p:nvPicPr>
          <p:cNvPr id="3" name="Picture 2"/>
          <p:cNvPicPr>
            <a:picLocks noChangeAspect="1"/>
          </p:cNvPicPr>
          <p:nvPr/>
        </p:nvPicPr>
        <p:blipFill>
          <a:blip r:embed="rId2"/>
          <a:stretch>
            <a:fillRect/>
          </a:stretch>
        </p:blipFill>
        <p:spPr>
          <a:xfrm>
            <a:off x="6339209" y="3521087"/>
            <a:ext cx="4314825" cy="2433638"/>
          </a:xfrm>
          <a:prstGeom prst="rect">
            <a:avLst/>
          </a:prstGeom>
        </p:spPr>
      </p:pic>
    </p:spTree>
    <p:extLst>
      <p:ext uri="{BB962C8B-B14F-4D97-AF65-F5344CB8AC3E}">
        <p14:creationId xmlns:p14="http://schemas.microsoft.com/office/powerpoint/2010/main" val="180826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2465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4" y="712385"/>
            <a:ext cx="3902745" cy="5663089"/>
          </a:xfrm>
          <a:prstGeom prst="rect">
            <a:avLst/>
          </a:prstGeom>
          <a:noFill/>
        </p:spPr>
        <p:txBody>
          <a:bodyPr wrap="square" rtlCol="0">
            <a:spAutoFit/>
          </a:bodyPr>
          <a:lstStyle/>
          <a:p>
            <a:r>
              <a:rPr lang="en-IN" sz="2400" b="1" dirty="0"/>
              <a:t>Outline HTML</a:t>
            </a:r>
            <a:endParaRPr lang="en-US" b="1" dirty="0"/>
          </a:p>
          <a:p>
            <a:endParaRPr lang="en-US" b="1" dirty="0"/>
          </a:p>
          <a:p>
            <a:pPr indent="446088">
              <a:buFont typeface="Wingdings" pitchFamily="2" charset="2"/>
              <a:buChar char="ü"/>
            </a:pPr>
            <a:r>
              <a:rPr lang="en-US" sz="2000" dirty="0"/>
              <a:t>Introduction to HTML</a:t>
            </a:r>
          </a:p>
          <a:p>
            <a:pPr lvl="1" indent="446088">
              <a:buFont typeface="Wingdings" pitchFamily="2" charset="2"/>
              <a:buChar char="ü"/>
            </a:pPr>
            <a:r>
              <a:rPr lang="en-US" sz="2000" dirty="0"/>
              <a:t>What is a Web Page?</a:t>
            </a:r>
          </a:p>
          <a:p>
            <a:pPr lvl="1" indent="446088">
              <a:buFont typeface="Wingdings" pitchFamily="2" charset="2"/>
              <a:buChar char="ü"/>
            </a:pPr>
            <a:r>
              <a:rPr lang="en-US" sz="2000" dirty="0"/>
              <a:t>My First HTML Page</a:t>
            </a:r>
          </a:p>
          <a:p>
            <a:pPr lvl="1" indent="446088">
              <a:buFont typeface="Wingdings" pitchFamily="2" charset="2"/>
              <a:buChar char="ü"/>
            </a:pPr>
            <a:r>
              <a:rPr lang="en-US" sz="2000" dirty="0"/>
              <a:t>HTML Code Formatting</a:t>
            </a:r>
          </a:p>
          <a:p>
            <a:pPr indent="446088">
              <a:buFont typeface="Wingdings" pitchFamily="2" charset="2"/>
              <a:buChar char="ü"/>
            </a:pPr>
            <a:r>
              <a:rPr lang="en-US" sz="2000" dirty="0"/>
              <a:t>Basic HTML Tags</a:t>
            </a:r>
          </a:p>
          <a:p>
            <a:pPr indent="446088">
              <a:buFont typeface="Wingdings" pitchFamily="2" charset="2"/>
              <a:buChar char="ü"/>
            </a:pPr>
            <a:r>
              <a:rPr lang="en-US" sz="2000" dirty="0"/>
              <a:t>Heading</a:t>
            </a:r>
          </a:p>
          <a:p>
            <a:pPr indent="446088">
              <a:buFont typeface="Wingdings" pitchFamily="2" charset="2"/>
              <a:buChar char="ü"/>
            </a:pPr>
            <a:r>
              <a:rPr lang="en-US" sz="2000" dirty="0"/>
              <a:t>Paragraph</a:t>
            </a:r>
          </a:p>
          <a:p>
            <a:pPr indent="446088">
              <a:buFont typeface="Wingdings" pitchFamily="2" charset="2"/>
              <a:buChar char="ü"/>
            </a:pPr>
            <a:r>
              <a:rPr lang="en-US" sz="2000" dirty="0"/>
              <a:t>Color</a:t>
            </a:r>
          </a:p>
          <a:p>
            <a:pPr indent="446088">
              <a:buFont typeface="Wingdings" pitchFamily="2" charset="2"/>
              <a:buChar char="ü"/>
            </a:pPr>
            <a:r>
              <a:rPr lang="en-US" sz="2000" dirty="0"/>
              <a:t>Font</a:t>
            </a:r>
          </a:p>
          <a:p>
            <a:pPr indent="446088">
              <a:buFont typeface="Wingdings" pitchFamily="2" charset="2"/>
              <a:buChar char="ü"/>
            </a:pPr>
            <a:r>
              <a:rPr lang="en-US" sz="2000" dirty="0"/>
              <a:t>List</a:t>
            </a:r>
          </a:p>
          <a:p>
            <a:pPr indent="446088">
              <a:buFont typeface="Wingdings" pitchFamily="2" charset="2"/>
              <a:buChar char="ü"/>
            </a:pPr>
            <a:r>
              <a:rPr lang="en-US" sz="2000" dirty="0"/>
              <a:t>Anchor</a:t>
            </a:r>
          </a:p>
          <a:p>
            <a:pPr indent="446088">
              <a:buFont typeface="Wingdings" pitchFamily="2" charset="2"/>
              <a:buChar char="ü"/>
            </a:pPr>
            <a:r>
              <a:rPr lang="en-US" sz="2000" dirty="0"/>
              <a:t>Image</a:t>
            </a:r>
          </a:p>
          <a:p>
            <a:pPr indent="446088">
              <a:buFont typeface="Wingdings" pitchFamily="2" charset="2"/>
              <a:buChar char="ü"/>
            </a:pPr>
            <a:r>
              <a:rPr lang="en-US" sz="2000" dirty="0"/>
              <a:t>HTML Tables</a:t>
            </a:r>
          </a:p>
          <a:p>
            <a:pPr indent="446088">
              <a:buFont typeface="Wingdings" pitchFamily="2" charset="2"/>
              <a:buChar char="ü"/>
            </a:pPr>
            <a:r>
              <a:rPr lang="en-US" sz="2000" dirty="0"/>
              <a:t>HTML Meta tags</a:t>
            </a:r>
          </a:p>
          <a:p>
            <a:pPr indent="446088">
              <a:buFont typeface="Wingdings" pitchFamily="2" charset="2"/>
              <a:buChar char="ü"/>
            </a:pPr>
            <a:r>
              <a:rPr lang="en-IN" sz="2000" dirty="0"/>
              <a:t>HTML Formatting Tags</a:t>
            </a:r>
          </a:p>
          <a:p>
            <a:pPr indent="446088">
              <a:buFont typeface="Wingdings" pitchFamily="2" charset="2"/>
              <a:buChar char="ü"/>
            </a:pPr>
            <a:r>
              <a:rPr lang="en-US" sz="2000" dirty="0"/>
              <a:t>HTML Forms</a:t>
            </a:r>
          </a:p>
        </p:txBody>
      </p:sp>
      <p:sp>
        <p:nvSpPr>
          <p:cNvPr id="10" name="TextBox 9">
            <a:extLst>
              <a:ext uri="{FF2B5EF4-FFF2-40B4-BE49-F238E27FC236}">
                <a16:creationId xmlns:a16="http://schemas.microsoft.com/office/drawing/2014/main" id="{BDA2F9A4-6988-4274-8384-12496EC9D59D}"/>
              </a:ext>
            </a:extLst>
          </p:cNvPr>
          <p:cNvSpPr txBox="1"/>
          <p:nvPr/>
        </p:nvSpPr>
        <p:spPr>
          <a:xfrm>
            <a:off x="6096000" y="682906"/>
            <a:ext cx="3902745" cy="2339102"/>
          </a:xfrm>
          <a:prstGeom prst="rect">
            <a:avLst/>
          </a:prstGeom>
          <a:noFill/>
        </p:spPr>
        <p:txBody>
          <a:bodyPr wrap="square" rtlCol="0">
            <a:spAutoFit/>
          </a:bodyPr>
          <a:lstStyle/>
          <a:p>
            <a:endParaRPr lang="en-US" sz="2800" b="1" dirty="0"/>
          </a:p>
          <a:p>
            <a:endParaRPr lang="en-US" b="1" dirty="0"/>
          </a:p>
          <a:p>
            <a:pPr indent="446088">
              <a:buFont typeface="Wingdings" pitchFamily="2" charset="2"/>
              <a:buChar char="ü"/>
            </a:pPr>
            <a:r>
              <a:rPr lang="en-IN" sz="2000" dirty="0"/>
              <a:t>Introduction to HTML5</a:t>
            </a:r>
          </a:p>
          <a:p>
            <a:pPr indent="446088">
              <a:buFont typeface="Wingdings" pitchFamily="2" charset="2"/>
              <a:buChar char="ü"/>
            </a:pPr>
            <a:r>
              <a:rPr lang="en-IN" sz="2000" dirty="0"/>
              <a:t>Semantic Elements of HTML5</a:t>
            </a:r>
          </a:p>
          <a:p>
            <a:pPr indent="446088">
              <a:buFont typeface="Wingdings" pitchFamily="2" charset="2"/>
              <a:buChar char="ü"/>
            </a:pPr>
            <a:r>
              <a:rPr lang="en-US" sz="2000" dirty="0"/>
              <a:t>HTML 5 tags and validation</a:t>
            </a:r>
          </a:p>
          <a:p>
            <a:pPr indent="446088">
              <a:buFont typeface="Wingdings" pitchFamily="2" charset="2"/>
              <a:buChar char="ü"/>
            </a:pPr>
            <a:r>
              <a:rPr lang="en-IN" sz="2000" dirty="0" err="1"/>
              <a:t>Fieldset</a:t>
            </a:r>
            <a:r>
              <a:rPr lang="en-IN" sz="2000" dirty="0"/>
              <a:t> and Legend</a:t>
            </a:r>
            <a:endParaRPr lang="en-US" sz="2000" dirty="0"/>
          </a:p>
          <a:p>
            <a:pPr indent="446088">
              <a:buFont typeface="Wingdings" pitchFamily="2" charset="2"/>
              <a:buChar char="ü"/>
            </a:pPr>
            <a:r>
              <a:rPr lang="en-US" sz="2000" dirty="0"/>
              <a:t>Media tags</a:t>
            </a:r>
          </a:p>
        </p:txBody>
      </p:sp>
    </p:spTree>
    <p:extLst>
      <p:ext uri="{BB962C8B-B14F-4D97-AF65-F5344CB8AC3E}">
        <p14:creationId xmlns:p14="http://schemas.microsoft.com/office/powerpoint/2010/main" val="258912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par>
                          <p:cTn id="18" fill="hold">
                            <p:stCondLst>
                              <p:cond delay="1500"/>
                            </p:stCondLst>
                            <p:childTnLst>
                              <p:par>
                                <p:cTn id="19" presetID="1"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childTnLst>
                          </p:cTn>
                        </p:par>
                        <p:par>
                          <p:cTn id="25" fill="hold">
                            <p:stCondLst>
                              <p:cond delay="2000"/>
                            </p:stCondLst>
                            <p:childTnLst>
                              <p:par>
                                <p:cTn id="26" presetID="22" presetClass="entr" presetSubtype="1"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par>
                                <p:cTn id="29" presetID="1" presetClass="entr" presetSubtype="0" fill="hold" nodeType="with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xEl>
                                              <p:pRg st="8" end="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
                                            <p:txEl>
                                              <p:pRg st="9" end="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
                                            <p:txEl>
                                              <p:pRg st="17" end="17"/>
                                            </p:txEl>
                                          </p:spTgt>
                                        </p:tgtEl>
                                        <p:attrNameLst>
                                          <p:attrName>style.visibility</p:attrName>
                                        </p:attrNameLst>
                                      </p:cBhvr>
                                      <p:to>
                                        <p:strVal val="visible"/>
                                      </p:to>
                                    </p:set>
                                  </p:childTnLst>
                                </p:cTn>
                              </p:par>
                            </p:childTnLst>
                          </p:cTn>
                        </p:par>
                        <p:par>
                          <p:cTn id="61" fill="hold">
                            <p:stCondLst>
                              <p:cond delay="2500"/>
                            </p:stCondLst>
                            <p:childTnLst>
                              <p:par>
                                <p:cTn id="62" presetID="10" presetClass="entr" presetSubtype="0" fill="hold" grpId="0" nodeType="after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fade">
                                      <p:cBhvr>
                                        <p:cTn id="64" dur="500"/>
                                        <p:tgtEl>
                                          <p:spTgt spid="10"/>
                                        </p:tgtEl>
                                      </p:cBhvr>
                                    </p:animEffect>
                                  </p:childTnLst>
                                </p:cTn>
                              </p:par>
                              <p:par>
                                <p:cTn id="65" presetID="1" presetClass="entr" presetSubtype="0" fill="hold" nodeType="withEffect">
                                  <p:stCondLst>
                                    <p:cond delay="0"/>
                                  </p:stCondLst>
                                  <p:childTnLst>
                                    <p:set>
                                      <p:cBhvr>
                                        <p:cTn id="66" dur="1" fill="hold">
                                          <p:stCondLst>
                                            <p:cond delay="0"/>
                                          </p:stCondLst>
                                        </p:cTn>
                                        <p:tgtEl>
                                          <p:spTgt spid="10">
                                            <p:txEl>
                                              <p:pRg st="2" end="2"/>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
                                            <p:txEl>
                                              <p:pRg st="3" end="3"/>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
                                            <p:txEl>
                                              <p:pRg st="4" end="4"/>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
                                            <p:txEl>
                                              <p:pRg st="5" end="5"/>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 Tag</a:t>
            </a:r>
          </a:p>
        </p:txBody>
      </p:sp>
      <p:sp>
        <p:nvSpPr>
          <p:cNvPr id="3" name="Content Placeholder 2"/>
          <p:cNvSpPr>
            <a:spLocks noGrp="1"/>
          </p:cNvSpPr>
          <p:nvPr>
            <p:ph idx="1"/>
          </p:nvPr>
        </p:nvSpPr>
        <p:spPr/>
        <p:txBody>
          <a:bodyPr/>
          <a:lstStyle/>
          <a:p>
            <a:pPr lvl="0"/>
            <a:r>
              <a:rPr lang="en-US" dirty="0"/>
              <a:t>Metadata is data (information) about data.</a:t>
            </a:r>
          </a:p>
          <a:p>
            <a:pPr lvl="0"/>
            <a:r>
              <a:rPr lang="en-US" dirty="0"/>
              <a:t>The &lt;meta&gt; tag provides metadata about the HTML document. </a:t>
            </a:r>
          </a:p>
          <a:p>
            <a:pPr lvl="0"/>
            <a:r>
              <a:rPr lang="en-US" dirty="0"/>
              <a:t>Metadata will not be displayed on the page.</a:t>
            </a:r>
          </a:p>
          <a:p>
            <a:pPr lvl="0"/>
            <a:r>
              <a:rPr lang="en-US" dirty="0"/>
              <a:t>Meta elements are typically used to specify page description, keywords, author of the document, last modified and other metadata.</a:t>
            </a:r>
          </a:p>
          <a:p>
            <a:r>
              <a:rPr lang="en-US" dirty="0"/>
              <a:t>The metadata can be used by search engines (keywords), browsers (how to display content or reload page) or other web services.</a:t>
            </a:r>
          </a:p>
          <a:p>
            <a:r>
              <a:rPr lang="en-US" dirty="0"/>
              <a:t>Meta tag can be used to stop the page from being listed by search engines.</a:t>
            </a:r>
          </a:p>
          <a:p>
            <a:endParaRPr lang="en-US" dirty="0"/>
          </a:p>
          <a:p>
            <a:r>
              <a:rPr lang="en-US" dirty="0"/>
              <a:t>It can be used to </a:t>
            </a:r>
            <a:r>
              <a:rPr lang="en-IN" dirty="0"/>
              <a:t>set an expiry date </a:t>
            </a:r>
            <a:r>
              <a:rPr lang="en-US" dirty="0"/>
              <a:t>so that the browser will fetch fresh copy from the server.</a:t>
            </a:r>
            <a:endParaRPr lang="en-IN" dirty="0"/>
          </a:p>
          <a:p>
            <a:endParaRPr lang="en-US" dirty="0"/>
          </a:p>
          <a:p>
            <a:r>
              <a:rPr lang="en-US" dirty="0"/>
              <a:t>Meta tag can be used to </a:t>
            </a:r>
            <a:r>
              <a:rPr lang="en-IN" dirty="0"/>
              <a:t>s</a:t>
            </a:r>
            <a:r>
              <a:rPr lang="en-US" dirty="0"/>
              <a:t>top the browser from caching a page.</a:t>
            </a:r>
            <a:r>
              <a:rPr lang="en-IN" dirty="0"/>
              <a:t>	</a:t>
            </a:r>
          </a:p>
          <a:p>
            <a:endParaRPr lang="en-IN" dirty="0"/>
          </a:p>
          <a:p>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979190" y="4183609"/>
            <a:ext cx="5253475" cy="338554"/>
          </a:xfrm>
          <a:prstGeom prst="rect">
            <a:avLst/>
          </a:prstGeom>
          <a:solidFill>
            <a:schemeClr val="bg1">
              <a:lumMod val="95000"/>
            </a:schemeClr>
          </a:solidFill>
          <a:ln>
            <a:noFill/>
          </a:ln>
        </p:spPr>
        <p:txBody>
          <a:bodyPr wrap="square">
            <a:spAutoFit/>
          </a:bodyPr>
          <a:lstStyle/>
          <a:p>
            <a:r>
              <a:rPr lang="en-IN" sz="1600" dirty="0">
                <a:solidFill>
                  <a:srgbClr val="800000"/>
                </a:solidFill>
                <a:latin typeface="Consolas" panose="020B0609020204030204" pitchFamily="49" charset="0"/>
              </a:rPr>
              <a:t>&lt;meta </a:t>
            </a:r>
            <a:r>
              <a:rPr lang="en-IN" sz="1600" dirty="0">
                <a:solidFill>
                  <a:srgbClr val="FF0000"/>
                </a:solidFill>
                <a:latin typeface="Consolas" panose="020B0609020204030204" pitchFamily="49" charset="0"/>
              </a:rPr>
              <a:t>name</a:t>
            </a:r>
            <a:r>
              <a:rPr lang="en-IN" sz="1600" dirty="0">
                <a:latin typeface="Consolas" panose="020B0609020204030204" pitchFamily="49" charset="0"/>
              </a:rPr>
              <a:t>=</a:t>
            </a:r>
            <a:r>
              <a:rPr lang="en-IN" sz="1600" dirty="0">
                <a:solidFill>
                  <a:srgbClr val="0000FF"/>
                </a:solidFill>
                <a:latin typeface="Consolas" panose="020B0609020204030204" pitchFamily="49" charset="0"/>
              </a:rPr>
              <a:t>"robots" </a:t>
            </a:r>
            <a:r>
              <a:rPr lang="en-IN" sz="1600" dirty="0">
                <a:solidFill>
                  <a:srgbClr val="FF0000"/>
                </a:solidFill>
                <a:latin typeface="Consolas" panose="020B0609020204030204" pitchFamily="49" charset="0"/>
              </a:rPr>
              <a:t>content</a:t>
            </a:r>
            <a:r>
              <a:rPr lang="en-IN" sz="1600" dirty="0">
                <a:latin typeface="Consolas" panose="020B0609020204030204" pitchFamily="49" charset="0"/>
              </a:rPr>
              <a:t>=</a:t>
            </a:r>
            <a:r>
              <a:rPr lang="en-IN" sz="1600" dirty="0">
                <a:solidFill>
                  <a:srgbClr val="0000FF"/>
                </a:solidFill>
                <a:latin typeface="Consolas" panose="020B0609020204030204" pitchFamily="49" charset="0"/>
              </a:rPr>
              <a:t>"</a:t>
            </a:r>
            <a:r>
              <a:rPr lang="en-IN" sz="1600" dirty="0" err="1">
                <a:solidFill>
                  <a:srgbClr val="0000FF"/>
                </a:solidFill>
                <a:latin typeface="Consolas" panose="020B0609020204030204" pitchFamily="49" charset="0"/>
              </a:rPr>
              <a:t>noindex</a:t>
            </a:r>
            <a:r>
              <a:rPr lang="en-IN" sz="1600" dirty="0">
                <a:solidFill>
                  <a:srgbClr val="0000FF"/>
                </a:solidFill>
                <a:latin typeface="Consolas" panose="020B0609020204030204" pitchFamily="49" charset="0"/>
              </a:rPr>
              <a:t>"</a:t>
            </a:r>
            <a:r>
              <a:rPr lang="en-IN" sz="1600" dirty="0">
                <a:solidFill>
                  <a:srgbClr val="800000"/>
                </a:solidFill>
                <a:latin typeface="Consolas" panose="020B0609020204030204" pitchFamily="49" charset="0"/>
              </a:rPr>
              <a:t>&gt;</a:t>
            </a:r>
            <a:endParaRPr lang="en-US" sz="1600" dirty="0">
              <a:solidFill>
                <a:srgbClr val="800000"/>
              </a:solidFill>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479197" y="4183609"/>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
        <p:nvSpPr>
          <p:cNvPr id="6" name="Rectangle 5">
            <a:extLst>
              <a:ext uri="{FF2B5EF4-FFF2-40B4-BE49-F238E27FC236}">
                <a16:creationId xmlns:a16="http://schemas.microsoft.com/office/drawing/2014/main" id="{D456EBDA-49A4-A843-A786-6989C63A54AA}"/>
              </a:ext>
            </a:extLst>
          </p:cNvPr>
          <p:cNvSpPr/>
          <p:nvPr/>
        </p:nvSpPr>
        <p:spPr>
          <a:xfrm>
            <a:off x="979190" y="5103756"/>
            <a:ext cx="7569587" cy="338554"/>
          </a:xfrm>
          <a:prstGeom prst="rect">
            <a:avLst/>
          </a:prstGeom>
          <a:solidFill>
            <a:schemeClr val="bg1">
              <a:lumMod val="95000"/>
            </a:schemeClr>
          </a:solidFill>
          <a:ln>
            <a:noFill/>
          </a:ln>
        </p:spPr>
        <p:txBody>
          <a:bodyPr wrap="square">
            <a:spAutoFit/>
          </a:bodyPr>
          <a:lstStyle/>
          <a:p>
            <a:r>
              <a:rPr lang="en-IN" sz="1600" dirty="0">
                <a:solidFill>
                  <a:srgbClr val="800000"/>
                </a:solidFill>
                <a:latin typeface="Consolas" panose="020B0609020204030204" pitchFamily="49" charset="0"/>
              </a:rPr>
              <a:t>&lt;meta </a:t>
            </a:r>
            <a:r>
              <a:rPr lang="en-IN" sz="1600" dirty="0">
                <a:solidFill>
                  <a:srgbClr val="FF0000"/>
                </a:solidFill>
                <a:latin typeface="Consolas" panose="020B0609020204030204" pitchFamily="49" charset="0"/>
              </a:rPr>
              <a:t>http-</a:t>
            </a:r>
            <a:r>
              <a:rPr lang="en-IN" sz="1600" dirty="0" err="1">
                <a:solidFill>
                  <a:srgbClr val="FF0000"/>
                </a:solidFill>
                <a:latin typeface="Consolas" panose="020B0609020204030204" pitchFamily="49" charset="0"/>
              </a:rPr>
              <a:t>equiv</a:t>
            </a:r>
            <a:r>
              <a:rPr lang="en-IN" sz="1600" dirty="0">
                <a:latin typeface="Consolas" panose="020B0609020204030204" pitchFamily="49" charset="0"/>
              </a:rPr>
              <a:t>=</a:t>
            </a:r>
            <a:r>
              <a:rPr lang="en-IN" sz="1600" dirty="0">
                <a:solidFill>
                  <a:srgbClr val="0000FF"/>
                </a:solidFill>
                <a:latin typeface="Consolas" panose="020B0609020204030204" pitchFamily="49" charset="0"/>
              </a:rPr>
              <a:t>"expires" </a:t>
            </a:r>
            <a:r>
              <a:rPr lang="en-IN" sz="1600" dirty="0">
                <a:solidFill>
                  <a:srgbClr val="800000"/>
                </a:solidFill>
                <a:latin typeface="Consolas" panose="020B0609020204030204" pitchFamily="49" charset="0"/>
              </a:rPr>
              <a:t>content</a:t>
            </a:r>
            <a:r>
              <a:rPr lang="en-IN" sz="1600" dirty="0">
                <a:latin typeface="Consolas" panose="020B0609020204030204" pitchFamily="49" charset="0"/>
              </a:rPr>
              <a:t>=</a:t>
            </a:r>
            <a:r>
              <a:rPr lang="en-IN" sz="1600" dirty="0">
                <a:solidFill>
                  <a:srgbClr val="0000FF"/>
                </a:solidFill>
                <a:latin typeface="Consolas" panose="020B0609020204030204" pitchFamily="49" charset="0"/>
              </a:rPr>
              <a:t>"</a:t>
            </a:r>
            <a:r>
              <a:rPr lang="en-IN" sz="1600" dirty="0"/>
              <a:t> </a:t>
            </a:r>
            <a:r>
              <a:rPr lang="en-IN" sz="1600" dirty="0">
                <a:solidFill>
                  <a:srgbClr val="0000FF"/>
                </a:solidFill>
                <a:latin typeface="Consolas" panose="020B0609020204030204" pitchFamily="49" charset="0"/>
              </a:rPr>
              <a:t>Tue, 08 </a:t>
            </a:r>
            <a:r>
              <a:rPr lang="en-IN" sz="1600" dirty="0" err="1">
                <a:solidFill>
                  <a:srgbClr val="0000FF"/>
                </a:solidFill>
                <a:latin typeface="Consolas" panose="020B0609020204030204" pitchFamily="49" charset="0"/>
              </a:rPr>
              <a:t>feb</a:t>
            </a:r>
            <a:r>
              <a:rPr lang="en-IN" sz="1600" dirty="0">
                <a:solidFill>
                  <a:srgbClr val="0000FF"/>
                </a:solidFill>
                <a:latin typeface="Consolas" panose="020B0609020204030204" pitchFamily="49" charset="0"/>
              </a:rPr>
              <a:t> 2022 1:00:00 GMT"</a:t>
            </a:r>
            <a:r>
              <a:rPr lang="en-IN" sz="1600" dirty="0">
                <a:solidFill>
                  <a:srgbClr val="800000"/>
                </a:solidFill>
                <a:latin typeface="Consolas" panose="020B0609020204030204" pitchFamily="49" charset="0"/>
              </a:rPr>
              <a:t>&gt;</a:t>
            </a:r>
            <a:endParaRPr lang="en-US" sz="1600" dirty="0">
              <a:solidFill>
                <a:srgbClr val="800000"/>
              </a:solidFill>
              <a:latin typeface="Consolas" panose="020B0609020204030204" pitchFamily="49" charset="0"/>
            </a:endParaRPr>
          </a:p>
        </p:txBody>
      </p:sp>
      <p:sp>
        <p:nvSpPr>
          <p:cNvPr id="7" name="Rectangle 6">
            <a:extLst>
              <a:ext uri="{FF2B5EF4-FFF2-40B4-BE49-F238E27FC236}">
                <a16:creationId xmlns:a16="http://schemas.microsoft.com/office/drawing/2014/main" id="{35F9F4A0-4592-C04D-B2D0-0BF66A3BFA20}"/>
              </a:ext>
            </a:extLst>
          </p:cNvPr>
          <p:cNvSpPr/>
          <p:nvPr/>
        </p:nvSpPr>
        <p:spPr>
          <a:xfrm>
            <a:off x="479197" y="5103756"/>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
        <p:nvSpPr>
          <p:cNvPr id="8" name="Rectangle 7">
            <a:extLst>
              <a:ext uri="{FF2B5EF4-FFF2-40B4-BE49-F238E27FC236}">
                <a16:creationId xmlns:a16="http://schemas.microsoft.com/office/drawing/2014/main" id="{D456EBDA-49A4-A843-A786-6989C63A54AA}"/>
              </a:ext>
            </a:extLst>
          </p:cNvPr>
          <p:cNvSpPr/>
          <p:nvPr/>
        </p:nvSpPr>
        <p:spPr>
          <a:xfrm>
            <a:off x="979190" y="6015277"/>
            <a:ext cx="6077218" cy="338554"/>
          </a:xfrm>
          <a:prstGeom prst="rect">
            <a:avLst/>
          </a:prstGeom>
          <a:solidFill>
            <a:schemeClr val="bg1">
              <a:lumMod val="95000"/>
            </a:schemeClr>
          </a:solidFill>
          <a:ln>
            <a:noFill/>
          </a:ln>
        </p:spPr>
        <p:txBody>
          <a:bodyPr wrap="square">
            <a:spAutoFit/>
          </a:bodyPr>
          <a:lstStyle/>
          <a:p>
            <a:r>
              <a:rPr lang="en-IN" sz="1600" dirty="0">
                <a:solidFill>
                  <a:srgbClr val="800000"/>
                </a:solidFill>
                <a:latin typeface="Consolas" panose="020B0609020204030204" pitchFamily="49" charset="0"/>
              </a:rPr>
              <a:t>&lt;meta </a:t>
            </a:r>
            <a:r>
              <a:rPr lang="en-IN" sz="1600" dirty="0">
                <a:solidFill>
                  <a:srgbClr val="FF0000"/>
                </a:solidFill>
                <a:latin typeface="Consolas" panose="020B0609020204030204" pitchFamily="49" charset="0"/>
              </a:rPr>
              <a:t>http-</a:t>
            </a:r>
            <a:r>
              <a:rPr lang="en-IN" sz="1600" dirty="0" err="1">
                <a:solidFill>
                  <a:srgbClr val="FF0000"/>
                </a:solidFill>
                <a:latin typeface="Consolas" panose="020B0609020204030204" pitchFamily="49" charset="0"/>
              </a:rPr>
              <a:t>equiv</a:t>
            </a:r>
            <a:r>
              <a:rPr lang="en-IN" sz="1600" dirty="0">
                <a:latin typeface="Consolas" panose="020B0609020204030204" pitchFamily="49" charset="0"/>
              </a:rPr>
              <a:t>=</a:t>
            </a:r>
            <a:r>
              <a:rPr lang="en-IN" sz="1600" dirty="0">
                <a:solidFill>
                  <a:srgbClr val="0000FF"/>
                </a:solidFill>
                <a:latin typeface="Consolas" panose="020B0609020204030204" pitchFamily="49" charset="0"/>
              </a:rPr>
              <a:t>"Cache-Control" </a:t>
            </a:r>
            <a:r>
              <a:rPr lang="en-IN" sz="1600" dirty="0">
                <a:solidFill>
                  <a:srgbClr val="FF0000"/>
                </a:solidFill>
                <a:latin typeface="Consolas" panose="020B0609020204030204" pitchFamily="49" charset="0"/>
              </a:rPr>
              <a:t>content</a:t>
            </a:r>
            <a:r>
              <a:rPr lang="en-IN" sz="1600" dirty="0">
                <a:latin typeface="Consolas" panose="020B0609020204030204" pitchFamily="49" charset="0"/>
              </a:rPr>
              <a:t>=</a:t>
            </a:r>
            <a:r>
              <a:rPr lang="en-IN" sz="1600" dirty="0">
                <a:solidFill>
                  <a:srgbClr val="0000FF"/>
                </a:solidFill>
                <a:latin typeface="Consolas" panose="020B0609020204030204" pitchFamily="49" charset="0"/>
              </a:rPr>
              <a:t>"no-store"</a:t>
            </a:r>
            <a:r>
              <a:rPr lang="en-IN" sz="1600" dirty="0">
                <a:solidFill>
                  <a:srgbClr val="800000"/>
                </a:solidFill>
                <a:latin typeface="Consolas" panose="020B0609020204030204" pitchFamily="49" charset="0"/>
              </a:rPr>
              <a:t>&gt;</a:t>
            </a:r>
            <a:endParaRPr lang="en-US" sz="1600" dirty="0">
              <a:solidFill>
                <a:srgbClr val="800000"/>
              </a:solidFill>
              <a:latin typeface="Consolas" panose="020B0609020204030204" pitchFamily="49" charset="0"/>
            </a:endParaRPr>
          </a:p>
        </p:txBody>
      </p:sp>
      <p:sp>
        <p:nvSpPr>
          <p:cNvPr id="9" name="Rectangle 8">
            <a:extLst>
              <a:ext uri="{FF2B5EF4-FFF2-40B4-BE49-F238E27FC236}">
                <a16:creationId xmlns:a16="http://schemas.microsoft.com/office/drawing/2014/main" id="{35F9F4A0-4592-C04D-B2D0-0BF66A3BFA20}"/>
              </a:ext>
            </a:extLst>
          </p:cNvPr>
          <p:cNvSpPr/>
          <p:nvPr/>
        </p:nvSpPr>
        <p:spPr>
          <a:xfrm>
            <a:off x="479197" y="6015277"/>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Tree>
    <p:extLst>
      <p:ext uri="{BB962C8B-B14F-4D97-AF65-F5344CB8AC3E}">
        <p14:creationId xmlns:p14="http://schemas.microsoft.com/office/powerpoint/2010/main" val="4064649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bg/>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bg/>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
                                            <p:bg/>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build="p" animBg="1"/>
      <p:bldP spid="7" grpId="0" animBg="1"/>
      <p:bldP spid="8" grpId="0" build="p"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 Tag Attributes</a:t>
            </a:r>
          </a:p>
        </p:txBody>
      </p:sp>
      <p:graphicFrame>
        <p:nvGraphicFramePr>
          <p:cNvPr id="4" name="Content Placeholder 6"/>
          <p:cNvGraphicFramePr>
            <a:graphicFrameLocks noGrp="1"/>
          </p:cNvGraphicFramePr>
          <p:nvPr>
            <p:ph idx="1"/>
            <p:extLst>
              <p:ext uri="{D42A27DB-BD31-4B8C-83A1-F6EECF244321}">
                <p14:modId xmlns:p14="http://schemas.microsoft.com/office/powerpoint/2010/main" val="1219970355"/>
              </p:ext>
            </p:extLst>
          </p:nvPr>
        </p:nvGraphicFramePr>
        <p:xfrm>
          <a:off x="207278" y="926284"/>
          <a:ext cx="8724900" cy="4517748"/>
        </p:xfrm>
        <a:graphic>
          <a:graphicData uri="http://schemas.openxmlformats.org/drawingml/2006/table">
            <a:tbl>
              <a:tblPr firstRow="1" bandRow="1">
                <a:tableStyleId>{5C22544A-7EE6-4342-B048-85BDC9FD1C3A}</a:tableStyleId>
              </a:tblPr>
              <a:tblGrid>
                <a:gridCol w="1228690">
                  <a:extLst>
                    <a:ext uri="{9D8B030D-6E8A-4147-A177-3AD203B41FA5}">
                      <a16:colId xmlns:a16="http://schemas.microsoft.com/office/drawing/2014/main" val="20000"/>
                    </a:ext>
                  </a:extLst>
                </a:gridCol>
                <a:gridCol w="1923517">
                  <a:extLst>
                    <a:ext uri="{9D8B030D-6E8A-4147-A177-3AD203B41FA5}">
                      <a16:colId xmlns:a16="http://schemas.microsoft.com/office/drawing/2014/main" val="20001"/>
                    </a:ext>
                  </a:extLst>
                </a:gridCol>
                <a:gridCol w="5572693">
                  <a:extLst>
                    <a:ext uri="{9D8B030D-6E8A-4147-A177-3AD203B41FA5}">
                      <a16:colId xmlns:a16="http://schemas.microsoft.com/office/drawing/2014/main" val="20002"/>
                    </a:ext>
                  </a:extLst>
                </a:gridCol>
              </a:tblGrid>
              <a:tr h="368260">
                <a:tc>
                  <a:txBody>
                    <a:bodyPr/>
                    <a:lstStyle/>
                    <a:p>
                      <a:r>
                        <a:rPr lang="en-US" dirty="0"/>
                        <a:t>Attribute</a:t>
                      </a:r>
                    </a:p>
                  </a:txBody>
                  <a:tcPr/>
                </a:tc>
                <a:tc>
                  <a:txBody>
                    <a:bodyPr/>
                    <a:lstStyle/>
                    <a:p>
                      <a:r>
                        <a:rPr lang="en-US" dirty="0"/>
                        <a:t>Value</a:t>
                      </a:r>
                    </a:p>
                  </a:txBody>
                  <a:tcPr/>
                </a:tc>
                <a:tc>
                  <a:txBody>
                    <a:bodyPr/>
                    <a:lstStyle/>
                    <a:p>
                      <a:r>
                        <a:rPr lang="en-US" dirty="0"/>
                        <a:t>Description</a:t>
                      </a:r>
                    </a:p>
                  </a:txBody>
                  <a:tcPr/>
                </a:tc>
                <a:extLst>
                  <a:ext uri="{0D108BD9-81ED-4DB2-BD59-A6C34878D82A}">
                    <a16:rowId xmlns:a16="http://schemas.microsoft.com/office/drawing/2014/main" val="10000"/>
                  </a:ext>
                </a:extLst>
              </a:tr>
              <a:tr h="368260">
                <a:tc>
                  <a:txBody>
                    <a:bodyPr/>
                    <a:lstStyle/>
                    <a:p>
                      <a:r>
                        <a:rPr lang="en-US" sz="1800" kern="1200" dirty="0">
                          <a:solidFill>
                            <a:schemeClr val="dk1"/>
                          </a:solidFill>
                          <a:latin typeface="+mn-lt"/>
                          <a:ea typeface="+mn-ea"/>
                          <a:cs typeface="+mn-cs"/>
                          <a:hlinkClick r:id="" action="ppaction://noaction"/>
                        </a:rPr>
                        <a:t>charset</a:t>
                      </a:r>
                    </a:p>
                  </a:txBody>
                  <a:tcPr/>
                </a:tc>
                <a:tc>
                  <a:txBody>
                    <a:bodyPr/>
                    <a:lstStyle/>
                    <a:p>
                      <a:r>
                        <a:rPr lang="en-US" sz="1800" kern="1200" dirty="0" err="1">
                          <a:solidFill>
                            <a:schemeClr val="dk1"/>
                          </a:solidFill>
                          <a:latin typeface="Consolas" panose="020B0609020204030204" pitchFamily="49" charset="0"/>
                          <a:ea typeface="+mn-ea"/>
                          <a:cs typeface="+mn-cs"/>
                        </a:rPr>
                        <a:t>character_set</a:t>
                      </a:r>
                      <a:endParaRPr lang="en-US" sz="1800" kern="1200" dirty="0">
                        <a:solidFill>
                          <a:schemeClr val="dk1"/>
                        </a:solidFill>
                        <a:latin typeface="Consolas" panose="020B0609020204030204" pitchFamily="49" charset="0"/>
                        <a:ea typeface="+mn-ea"/>
                        <a:cs typeface="+mn-cs"/>
                      </a:endParaRPr>
                    </a:p>
                  </a:txBody>
                  <a:tcPr/>
                </a:tc>
                <a:tc>
                  <a:txBody>
                    <a:bodyPr/>
                    <a:lstStyle/>
                    <a:p>
                      <a:r>
                        <a:rPr lang="en-US" sz="1800" kern="1200" dirty="0">
                          <a:solidFill>
                            <a:schemeClr val="dk1"/>
                          </a:solidFill>
                          <a:latin typeface="+mn-lt"/>
                          <a:ea typeface="+mn-ea"/>
                          <a:cs typeface="+mn-cs"/>
                        </a:rPr>
                        <a:t>Specifies the character encoding for the HTML document </a:t>
                      </a:r>
                    </a:p>
                  </a:txBody>
                  <a:tcPr/>
                </a:tc>
                <a:extLst>
                  <a:ext uri="{0D108BD9-81ED-4DB2-BD59-A6C34878D82A}">
                    <a16:rowId xmlns:a16="http://schemas.microsoft.com/office/drawing/2014/main" val="10001"/>
                  </a:ext>
                </a:extLst>
              </a:tr>
              <a:tr h="1566367">
                <a:tc>
                  <a:txBody>
                    <a:bodyPr/>
                    <a:lstStyle/>
                    <a:p>
                      <a:pPr marL="0" marR="0">
                        <a:lnSpc>
                          <a:spcPct val="115000"/>
                        </a:lnSpc>
                        <a:spcBef>
                          <a:spcPts val="0"/>
                        </a:spcBef>
                        <a:spcAft>
                          <a:spcPts val="0"/>
                        </a:spcAft>
                      </a:pPr>
                      <a:r>
                        <a:rPr lang="en-US" sz="1800" kern="1200" dirty="0">
                          <a:solidFill>
                            <a:schemeClr val="dk1"/>
                          </a:solidFill>
                          <a:latin typeface="+mn-lt"/>
                          <a:ea typeface="+mn-ea"/>
                          <a:cs typeface="+mn-cs"/>
                          <a:hlinkClick r:id="" action="ppaction://noaction"/>
                        </a:rPr>
                        <a:t>name</a:t>
                      </a:r>
                      <a:endParaRPr lang="en-US" sz="1800" kern="1200" dirty="0">
                        <a:solidFill>
                          <a:schemeClr val="dk1"/>
                        </a:solidFill>
                        <a:latin typeface="+mn-lt"/>
                        <a:ea typeface="+mn-ea"/>
                        <a:cs typeface="+mn-cs"/>
                      </a:endParaRPr>
                    </a:p>
                  </a:txBody>
                  <a:tcPr marL="68580" marR="68580" marT="0" marB="0" anchor="ctr"/>
                </a:tc>
                <a:tc>
                  <a:txBody>
                    <a:bodyPr/>
                    <a:lstStyle/>
                    <a:p>
                      <a:pPr marL="0" marR="0">
                        <a:lnSpc>
                          <a:spcPct val="115000"/>
                        </a:lnSpc>
                        <a:spcBef>
                          <a:spcPts val="0"/>
                        </a:spcBef>
                        <a:spcAft>
                          <a:spcPts val="0"/>
                        </a:spcAft>
                      </a:pPr>
                      <a:r>
                        <a:rPr lang="en-US" sz="1800" kern="1200" dirty="0">
                          <a:solidFill>
                            <a:schemeClr val="dk1"/>
                          </a:solidFill>
                          <a:latin typeface="Consolas" panose="020B0609020204030204" pitchFamily="49" charset="0"/>
                          <a:ea typeface="+mn-ea"/>
                          <a:cs typeface="+mn-cs"/>
                        </a:rPr>
                        <a:t>author</a:t>
                      </a:r>
                      <a:br>
                        <a:rPr lang="en-US" sz="1800" kern="1200" dirty="0">
                          <a:solidFill>
                            <a:schemeClr val="dk1"/>
                          </a:solidFill>
                          <a:latin typeface="Consolas" panose="020B0609020204030204" pitchFamily="49" charset="0"/>
                          <a:ea typeface="+mn-ea"/>
                          <a:cs typeface="+mn-cs"/>
                        </a:rPr>
                      </a:br>
                      <a:r>
                        <a:rPr lang="en-US" sz="1800" kern="1200" dirty="0">
                          <a:solidFill>
                            <a:schemeClr val="dk1"/>
                          </a:solidFill>
                          <a:latin typeface="Consolas" panose="020B0609020204030204" pitchFamily="49" charset="0"/>
                          <a:ea typeface="+mn-ea"/>
                          <a:cs typeface="+mn-cs"/>
                        </a:rPr>
                        <a:t>description</a:t>
                      </a:r>
                      <a:br>
                        <a:rPr lang="en-US" sz="1800" kern="1200" dirty="0">
                          <a:solidFill>
                            <a:schemeClr val="dk1"/>
                          </a:solidFill>
                          <a:latin typeface="Consolas" panose="020B0609020204030204" pitchFamily="49" charset="0"/>
                          <a:ea typeface="+mn-ea"/>
                          <a:cs typeface="+mn-cs"/>
                        </a:rPr>
                      </a:br>
                      <a:r>
                        <a:rPr lang="en-US" sz="1800" i="0" kern="1200" dirty="0">
                          <a:solidFill>
                            <a:schemeClr val="dk1"/>
                          </a:solidFill>
                          <a:latin typeface="Consolas" panose="020B0609020204030204" pitchFamily="49" charset="0"/>
                          <a:ea typeface="+mn-ea"/>
                          <a:cs typeface="+mn-cs"/>
                        </a:rPr>
                        <a:t>keywords</a:t>
                      </a:r>
                    </a:p>
                    <a:p>
                      <a:pPr marL="0" marR="0">
                        <a:lnSpc>
                          <a:spcPct val="115000"/>
                        </a:lnSpc>
                        <a:spcBef>
                          <a:spcPts val="0"/>
                        </a:spcBef>
                        <a:spcAft>
                          <a:spcPts val="0"/>
                        </a:spcAft>
                      </a:pPr>
                      <a:r>
                        <a:rPr lang="en-US" sz="1800" i="0" kern="1200" dirty="0">
                          <a:solidFill>
                            <a:schemeClr val="dk1"/>
                          </a:solidFill>
                          <a:latin typeface="Consolas" panose="020B0609020204030204" pitchFamily="49" charset="0"/>
                          <a:ea typeface="+mn-ea"/>
                          <a:cs typeface="+mn-cs"/>
                        </a:rPr>
                        <a:t>robots</a:t>
                      </a:r>
                    </a:p>
                    <a:p>
                      <a:pPr marL="0" marR="0">
                        <a:lnSpc>
                          <a:spcPct val="115000"/>
                        </a:lnSpc>
                        <a:spcBef>
                          <a:spcPts val="0"/>
                        </a:spcBef>
                        <a:spcAft>
                          <a:spcPts val="0"/>
                        </a:spcAft>
                      </a:pPr>
                      <a:r>
                        <a:rPr lang="en-US" sz="1800" i="0" kern="1200" dirty="0">
                          <a:solidFill>
                            <a:schemeClr val="dk1"/>
                          </a:solidFill>
                          <a:latin typeface="Consolas" panose="020B0609020204030204" pitchFamily="49" charset="0"/>
                          <a:ea typeface="+mn-ea"/>
                          <a:cs typeface="+mn-cs"/>
                        </a:rPr>
                        <a:t>expires</a:t>
                      </a:r>
                    </a:p>
                  </a:txBody>
                  <a:tcPr marL="68580" marR="68580" marT="0" marB="0" anchor="ctr"/>
                </a:tc>
                <a:tc>
                  <a:txBody>
                    <a:bodyPr/>
                    <a:lstStyle/>
                    <a:p>
                      <a:pPr marL="0" marR="0" algn="just">
                        <a:lnSpc>
                          <a:spcPct val="115000"/>
                        </a:lnSpc>
                        <a:spcBef>
                          <a:spcPts val="0"/>
                        </a:spcBef>
                        <a:spcAft>
                          <a:spcPts val="0"/>
                        </a:spcAft>
                      </a:pPr>
                      <a:r>
                        <a:rPr lang="en-US" sz="1800" kern="1200" dirty="0">
                          <a:solidFill>
                            <a:schemeClr val="dk1"/>
                          </a:solidFill>
                          <a:latin typeface="+mn-lt"/>
                          <a:ea typeface="+mn-ea"/>
                          <a:cs typeface="+mn-cs"/>
                        </a:rPr>
                        <a:t>Specifies a name for the metadata</a:t>
                      </a:r>
                    </a:p>
                  </a:txBody>
                  <a:tcPr marL="68580" marR="68580" marT="0" marB="0" anchor="ctr"/>
                </a:tc>
                <a:extLst>
                  <a:ext uri="{0D108BD9-81ED-4DB2-BD59-A6C34878D82A}">
                    <a16:rowId xmlns:a16="http://schemas.microsoft.com/office/drawing/2014/main" val="10002"/>
                  </a:ext>
                </a:extLst>
              </a:tr>
              <a:tr h="939819">
                <a:tc>
                  <a:txBody>
                    <a:bodyPr/>
                    <a:lstStyle/>
                    <a:p>
                      <a:pPr marL="0" marR="0">
                        <a:lnSpc>
                          <a:spcPct val="115000"/>
                        </a:lnSpc>
                        <a:spcBef>
                          <a:spcPts val="0"/>
                        </a:spcBef>
                        <a:spcAft>
                          <a:spcPts val="0"/>
                        </a:spcAft>
                      </a:pPr>
                      <a:r>
                        <a:rPr lang="en-US" sz="1800" kern="1200" dirty="0">
                          <a:solidFill>
                            <a:schemeClr val="dk1"/>
                          </a:solidFill>
                          <a:latin typeface="+mn-lt"/>
                          <a:ea typeface="+mn-ea"/>
                          <a:cs typeface="+mn-cs"/>
                          <a:hlinkClick r:id="" action="ppaction://noaction"/>
                        </a:rPr>
                        <a:t>http-equiv</a:t>
                      </a:r>
                      <a:endParaRPr lang="en-US" sz="1800" kern="1200" dirty="0">
                        <a:solidFill>
                          <a:schemeClr val="dk1"/>
                        </a:solidFill>
                        <a:latin typeface="+mn-lt"/>
                        <a:ea typeface="+mn-ea"/>
                        <a:cs typeface="+mn-cs"/>
                      </a:endParaRPr>
                    </a:p>
                  </a:txBody>
                  <a:tcPr marL="68580" marR="68580" marT="0" marB="0" anchor="ctr"/>
                </a:tc>
                <a:tc>
                  <a:txBody>
                    <a:bodyPr/>
                    <a:lstStyle/>
                    <a:p>
                      <a:pPr marL="0" marR="0">
                        <a:lnSpc>
                          <a:spcPct val="115000"/>
                        </a:lnSpc>
                        <a:spcBef>
                          <a:spcPts val="0"/>
                        </a:spcBef>
                        <a:spcAft>
                          <a:spcPts val="0"/>
                        </a:spcAft>
                      </a:pPr>
                      <a:r>
                        <a:rPr lang="en-US" sz="1800" kern="1200" dirty="0">
                          <a:solidFill>
                            <a:schemeClr val="dk1"/>
                          </a:solidFill>
                          <a:latin typeface="Consolas" panose="020B0609020204030204" pitchFamily="49" charset="0"/>
                          <a:ea typeface="+mn-ea"/>
                          <a:cs typeface="+mn-cs"/>
                        </a:rPr>
                        <a:t>content-type</a:t>
                      </a:r>
                    </a:p>
                    <a:p>
                      <a:pPr marL="0" marR="0">
                        <a:lnSpc>
                          <a:spcPct val="115000"/>
                        </a:lnSpc>
                        <a:spcBef>
                          <a:spcPts val="0"/>
                        </a:spcBef>
                        <a:spcAft>
                          <a:spcPts val="0"/>
                        </a:spcAft>
                      </a:pPr>
                      <a:r>
                        <a:rPr lang="en-US" sz="1800" kern="1200" dirty="0">
                          <a:solidFill>
                            <a:schemeClr val="dk1"/>
                          </a:solidFill>
                          <a:latin typeface="Consolas" panose="020B0609020204030204" pitchFamily="49" charset="0"/>
                          <a:ea typeface="+mn-ea"/>
                          <a:cs typeface="+mn-cs"/>
                        </a:rPr>
                        <a:t>default-style</a:t>
                      </a:r>
                      <a:br>
                        <a:rPr lang="en-US" sz="1800" kern="1200" dirty="0">
                          <a:solidFill>
                            <a:schemeClr val="dk1"/>
                          </a:solidFill>
                          <a:latin typeface="Consolas" panose="020B0609020204030204" pitchFamily="49" charset="0"/>
                          <a:ea typeface="+mn-ea"/>
                          <a:cs typeface="+mn-cs"/>
                        </a:rPr>
                      </a:br>
                      <a:r>
                        <a:rPr lang="en-US" sz="1800" kern="1200" dirty="0">
                          <a:solidFill>
                            <a:schemeClr val="dk1"/>
                          </a:solidFill>
                          <a:latin typeface="Consolas" panose="020B0609020204030204" pitchFamily="49" charset="0"/>
                          <a:ea typeface="+mn-ea"/>
                          <a:cs typeface="+mn-cs"/>
                        </a:rPr>
                        <a:t>refresh</a:t>
                      </a:r>
                    </a:p>
                  </a:txBody>
                  <a:tcPr marL="68580" marR="68580" marT="0" marB="0" anchor="ctr"/>
                </a:tc>
                <a:tc>
                  <a:txBody>
                    <a:bodyPr/>
                    <a:lstStyle/>
                    <a:p>
                      <a:pPr marL="0" marR="0" algn="just">
                        <a:lnSpc>
                          <a:spcPct val="115000"/>
                        </a:lnSpc>
                        <a:spcBef>
                          <a:spcPts val="0"/>
                        </a:spcBef>
                        <a:spcAft>
                          <a:spcPts val="0"/>
                        </a:spcAft>
                      </a:pPr>
                      <a:r>
                        <a:rPr lang="en-US" sz="1800" kern="1200" dirty="0">
                          <a:solidFill>
                            <a:schemeClr val="dk1"/>
                          </a:solidFill>
                          <a:latin typeface="+mn-lt"/>
                          <a:ea typeface="+mn-ea"/>
                          <a:cs typeface="+mn-cs"/>
                        </a:rPr>
                        <a:t>Provides an HTTP header for the information/value of the content attribute</a:t>
                      </a:r>
                    </a:p>
                  </a:txBody>
                  <a:tcPr marL="68580" marR="68580" marT="0" marB="0" anchor="ctr"/>
                </a:tc>
                <a:extLst>
                  <a:ext uri="{0D108BD9-81ED-4DB2-BD59-A6C34878D82A}">
                    <a16:rowId xmlns:a16="http://schemas.microsoft.com/office/drawing/2014/main" val="10003"/>
                  </a:ext>
                </a:extLst>
              </a:tr>
              <a:tr h="626548">
                <a:tc>
                  <a:txBody>
                    <a:bodyPr/>
                    <a:lstStyle/>
                    <a:p>
                      <a:pPr marL="0" marR="0">
                        <a:lnSpc>
                          <a:spcPct val="115000"/>
                        </a:lnSpc>
                        <a:spcBef>
                          <a:spcPts val="0"/>
                        </a:spcBef>
                        <a:spcAft>
                          <a:spcPts val="0"/>
                        </a:spcAft>
                      </a:pPr>
                      <a:r>
                        <a:rPr lang="en-US" sz="1800" kern="1200" dirty="0">
                          <a:solidFill>
                            <a:schemeClr val="dk1"/>
                          </a:solidFill>
                          <a:latin typeface="+mn-lt"/>
                          <a:ea typeface="+mn-ea"/>
                          <a:cs typeface="+mn-cs"/>
                          <a:hlinkClick r:id="" action="ppaction://noaction"/>
                        </a:rPr>
                        <a:t>content</a:t>
                      </a:r>
                      <a:endParaRPr lang="en-US" sz="1800" kern="1200" dirty="0">
                        <a:solidFill>
                          <a:schemeClr val="dk1"/>
                        </a:solidFill>
                        <a:latin typeface="+mn-lt"/>
                        <a:ea typeface="+mn-ea"/>
                        <a:cs typeface="+mn-cs"/>
                      </a:endParaRPr>
                    </a:p>
                  </a:txBody>
                  <a:tcPr marL="68580" marR="68580" marT="0" marB="0" anchor="ctr"/>
                </a:tc>
                <a:tc>
                  <a:txBody>
                    <a:bodyPr/>
                    <a:lstStyle/>
                    <a:p>
                      <a:pPr marL="0" marR="0">
                        <a:lnSpc>
                          <a:spcPct val="115000"/>
                        </a:lnSpc>
                        <a:spcBef>
                          <a:spcPts val="0"/>
                        </a:spcBef>
                        <a:spcAft>
                          <a:spcPts val="0"/>
                        </a:spcAft>
                      </a:pPr>
                      <a:r>
                        <a:rPr lang="en-US" sz="1800" kern="1200" dirty="0">
                          <a:solidFill>
                            <a:schemeClr val="dk1"/>
                          </a:solidFill>
                          <a:latin typeface="Consolas" panose="020B0609020204030204" pitchFamily="49" charset="0"/>
                          <a:ea typeface="+mn-ea"/>
                          <a:cs typeface="+mn-cs"/>
                        </a:rPr>
                        <a:t>text</a:t>
                      </a:r>
                    </a:p>
                  </a:txBody>
                  <a:tcPr marL="68580" marR="68580" marT="0" marB="0" anchor="ctr"/>
                </a:tc>
                <a:tc>
                  <a:txBody>
                    <a:bodyPr/>
                    <a:lstStyle/>
                    <a:p>
                      <a:pPr marL="0" marR="0" algn="just">
                        <a:lnSpc>
                          <a:spcPct val="115000"/>
                        </a:lnSpc>
                        <a:spcBef>
                          <a:spcPts val="0"/>
                        </a:spcBef>
                        <a:spcAft>
                          <a:spcPts val="0"/>
                        </a:spcAft>
                      </a:pPr>
                      <a:r>
                        <a:rPr lang="en-US" sz="1800" kern="1200" dirty="0">
                          <a:solidFill>
                            <a:schemeClr val="dk1"/>
                          </a:solidFill>
                          <a:latin typeface="+mn-lt"/>
                          <a:ea typeface="+mn-ea"/>
                          <a:cs typeface="+mn-cs"/>
                        </a:rPr>
                        <a:t>Gives the value associated with the http-equiv or name attribute</a:t>
                      </a:r>
                    </a:p>
                  </a:txBody>
                  <a:tcPr marL="68580" marR="68580" marT="0" marB="0" anchor="ctr"/>
                </a:tc>
                <a:extLst>
                  <a:ext uri="{0D108BD9-81ED-4DB2-BD59-A6C34878D82A}">
                    <a16:rowId xmlns:a16="http://schemas.microsoft.com/office/drawing/2014/main" val="10004"/>
                  </a:ext>
                </a:extLst>
              </a:tr>
              <a:tr h="626548">
                <a:tc>
                  <a:txBody>
                    <a:bodyPr/>
                    <a:lstStyle/>
                    <a:p>
                      <a:pPr marL="0" marR="0">
                        <a:lnSpc>
                          <a:spcPct val="115000"/>
                        </a:lnSpc>
                        <a:spcBef>
                          <a:spcPts val="0"/>
                        </a:spcBef>
                        <a:spcAft>
                          <a:spcPts val="0"/>
                        </a:spcAft>
                      </a:pPr>
                      <a:r>
                        <a:rPr lang="en-US" sz="1800" kern="1200" dirty="0" err="1">
                          <a:solidFill>
                            <a:srgbClr val="FF0000"/>
                          </a:solidFill>
                          <a:latin typeface="+mn-lt"/>
                          <a:ea typeface="+mn-ea"/>
                          <a:cs typeface="+mn-cs"/>
                          <a:hlinkClick r:id="" action="ppaction://noaction"/>
                        </a:rPr>
                        <a:t>scheme</a:t>
                      </a:r>
                      <a:endParaRPr lang="en-US" sz="1800" kern="1200" dirty="0" err="1">
                        <a:solidFill>
                          <a:srgbClr val="FF0000"/>
                        </a:solidFill>
                        <a:latin typeface="+mn-lt"/>
                        <a:ea typeface="+mn-ea"/>
                        <a:cs typeface="+mn-cs"/>
                      </a:endParaRPr>
                    </a:p>
                  </a:txBody>
                  <a:tcPr marL="68580" marR="68580" marT="0" marB="0" anchor="ctr"/>
                </a:tc>
                <a:tc>
                  <a:txBody>
                    <a:bodyPr/>
                    <a:lstStyle/>
                    <a:p>
                      <a:pPr marL="0" marR="0">
                        <a:lnSpc>
                          <a:spcPct val="115000"/>
                        </a:lnSpc>
                        <a:spcBef>
                          <a:spcPts val="0"/>
                        </a:spcBef>
                        <a:spcAft>
                          <a:spcPts val="0"/>
                        </a:spcAft>
                      </a:pPr>
                      <a:r>
                        <a:rPr lang="en-US" sz="1800" kern="1200" dirty="0">
                          <a:solidFill>
                            <a:srgbClr val="FF0000"/>
                          </a:solidFill>
                          <a:latin typeface="Consolas" panose="020B0609020204030204" pitchFamily="49" charset="0"/>
                          <a:ea typeface="+mn-ea"/>
                          <a:cs typeface="+mn-cs"/>
                        </a:rPr>
                        <a:t>format/URI</a:t>
                      </a:r>
                    </a:p>
                    <a:p>
                      <a:pPr marL="0" marR="0">
                        <a:lnSpc>
                          <a:spcPct val="115000"/>
                        </a:lnSpc>
                        <a:spcBef>
                          <a:spcPts val="0"/>
                        </a:spcBef>
                        <a:spcAft>
                          <a:spcPts val="0"/>
                        </a:spcAft>
                      </a:pPr>
                      <a:r>
                        <a:rPr lang="en-US" sz="1800" kern="1200" dirty="0">
                          <a:solidFill>
                            <a:srgbClr val="FF0000"/>
                          </a:solidFill>
                          <a:latin typeface="Consolas" panose="020B0609020204030204" pitchFamily="49" charset="0"/>
                          <a:ea typeface="+mn-ea"/>
                          <a:cs typeface="+mn-cs"/>
                        </a:rPr>
                        <a:t>USA/Europe</a:t>
                      </a:r>
                    </a:p>
                  </a:txBody>
                  <a:tcPr marL="68580" marR="68580" marT="0" marB="0" anchor="ctr"/>
                </a:tc>
                <a:tc>
                  <a:txBody>
                    <a:bodyPr/>
                    <a:lstStyle/>
                    <a:p>
                      <a:pPr marL="0" marR="0" algn="just">
                        <a:lnSpc>
                          <a:spcPct val="115000"/>
                        </a:lnSpc>
                        <a:spcBef>
                          <a:spcPts val="0"/>
                        </a:spcBef>
                        <a:spcAft>
                          <a:spcPts val="0"/>
                        </a:spcAft>
                      </a:pPr>
                      <a:r>
                        <a:rPr lang="en-US" sz="1800" kern="1200" dirty="0">
                          <a:solidFill>
                            <a:srgbClr val="FF0000"/>
                          </a:solidFill>
                          <a:latin typeface="+mn-lt"/>
                          <a:ea typeface="+mn-ea"/>
                          <a:cs typeface="+mn-cs"/>
                        </a:rPr>
                        <a:t>Not supported in HTML5. Specifies a scheme to be used to interpret the value of the content attribute</a:t>
                      </a: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56964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Formatting Tags</a:t>
            </a:r>
            <a:endParaRPr lang="en-US" dirty="0"/>
          </a:p>
        </p:txBody>
      </p:sp>
      <p:graphicFrame>
        <p:nvGraphicFramePr>
          <p:cNvPr id="4" name="Content Placeholder 6"/>
          <p:cNvGraphicFramePr>
            <a:graphicFrameLocks noGrp="1"/>
          </p:cNvGraphicFramePr>
          <p:nvPr>
            <p:ph idx="1"/>
            <p:extLst>
              <p:ext uri="{D42A27DB-BD31-4B8C-83A1-F6EECF244321}">
                <p14:modId xmlns:p14="http://schemas.microsoft.com/office/powerpoint/2010/main" val="54992939"/>
              </p:ext>
            </p:extLst>
          </p:nvPr>
        </p:nvGraphicFramePr>
        <p:xfrm>
          <a:off x="207277" y="926284"/>
          <a:ext cx="11783439" cy="5025938"/>
        </p:xfrm>
        <a:graphic>
          <a:graphicData uri="http://schemas.openxmlformats.org/drawingml/2006/table">
            <a:tbl>
              <a:tblPr firstRow="1" bandRow="1">
                <a:tableStyleId>{5C22544A-7EE6-4342-B048-85BDC9FD1C3A}</a:tableStyleId>
              </a:tblPr>
              <a:tblGrid>
                <a:gridCol w="1007124">
                  <a:extLst>
                    <a:ext uri="{9D8B030D-6E8A-4147-A177-3AD203B41FA5}">
                      <a16:colId xmlns:a16="http://schemas.microsoft.com/office/drawing/2014/main" val="20000"/>
                    </a:ext>
                  </a:extLst>
                </a:gridCol>
                <a:gridCol w="10776315">
                  <a:extLst>
                    <a:ext uri="{9D8B030D-6E8A-4147-A177-3AD203B41FA5}">
                      <a16:colId xmlns:a16="http://schemas.microsoft.com/office/drawing/2014/main" val="20001"/>
                    </a:ext>
                  </a:extLst>
                </a:gridCol>
              </a:tblGrid>
              <a:tr h="329491">
                <a:tc>
                  <a:txBody>
                    <a:bodyPr/>
                    <a:lstStyle/>
                    <a:p>
                      <a:pPr marL="0" algn="l" defTabSz="914400" rtl="0" eaLnBrk="1" latinLnBrk="0" hangingPunct="1">
                        <a:lnSpc>
                          <a:spcPct val="107000"/>
                        </a:lnSpc>
                        <a:spcBef>
                          <a:spcPts val="1000"/>
                        </a:spcBef>
                        <a:spcAft>
                          <a:spcPts val="1000"/>
                        </a:spcAft>
                      </a:pPr>
                      <a:r>
                        <a:rPr lang="en-IN" sz="1800" kern="1200" dirty="0"/>
                        <a:t>Tags</a:t>
                      </a:r>
                      <a:endParaRPr lang="en-IN" sz="1800" b="1" kern="1200" dirty="0">
                        <a:solidFill>
                          <a:schemeClr val="lt1"/>
                        </a:solidFill>
                        <a:latin typeface="+mn-lt"/>
                        <a:ea typeface="+mn-ea"/>
                        <a:cs typeface="+mn-cs"/>
                      </a:endParaRPr>
                    </a:p>
                  </a:txBody>
                  <a:tcPr marL="64583" marR="64583" marT="0" marB="0" anchor="ctr"/>
                </a:tc>
                <a:tc>
                  <a:txBody>
                    <a:bodyPr/>
                    <a:lstStyle/>
                    <a:p>
                      <a:pPr marL="0" algn="l" defTabSz="914400" rtl="0" eaLnBrk="1" latinLnBrk="0" hangingPunct="1">
                        <a:lnSpc>
                          <a:spcPct val="107000"/>
                        </a:lnSpc>
                        <a:spcBef>
                          <a:spcPts val="1000"/>
                        </a:spcBef>
                        <a:spcAft>
                          <a:spcPts val="1000"/>
                        </a:spcAft>
                      </a:pPr>
                      <a:r>
                        <a:rPr lang="en-IN" sz="1800" kern="1200" dirty="0"/>
                        <a:t>Description</a:t>
                      </a:r>
                      <a:endParaRPr lang="en-IN" sz="1800" b="1" kern="1200" dirty="0">
                        <a:solidFill>
                          <a:schemeClr val="lt1"/>
                        </a:solidFill>
                        <a:latin typeface="+mn-lt"/>
                        <a:ea typeface="+mn-ea"/>
                        <a:cs typeface="+mn-cs"/>
                      </a:endParaRPr>
                    </a:p>
                  </a:txBody>
                  <a:tcPr marL="64583" marR="64583" marT="0" marB="0" anchor="ctr"/>
                </a:tc>
                <a:extLst>
                  <a:ext uri="{0D108BD9-81ED-4DB2-BD59-A6C34878D82A}">
                    <a16:rowId xmlns:a16="http://schemas.microsoft.com/office/drawing/2014/main" val="10000"/>
                  </a:ext>
                </a:extLst>
              </a:tr>
              <a:tr h="349032">
                <a:tc>
                  <a:txBody>
                    <a:bodyPr/>
                    <a:lstStyle/>
                    <a:p>
                      <a:pPr marL="0" marR="0" algn="just" defTabSz="914400" rtl="0" eaLnBrk="1" latinLnBrk="0" hangingPunct="1">
                        <a:lnSpc>
                          <a:spcPct val="115000"/>
                        </a:lnSpc>
                        <a:spcBef>
                          <a:spcPts val="0"/>
                        </a:spcBef>
                        <a:spcAft>
                          <a:spcPts val="0"/>
                        </a:spcAft>
                      </a:pPr>
                      <a:r>
                        <a:rPr lang="en-IN" sz="1800" b="1" kern="1200" dirty="0"/>
                        <a:t>&lt;b&gt;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Defines bold text</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1"/>
                  </a:ext>
                </a:extLst>
              </a:tr>
              <a:tr h="456453">
                <a:tc>
                  <a:txBody>
                    <a:bodyPr/>
                    <a:lstStyle/>
                    <a:p>
                      <a:pPr marL="0" marR="0" algn="just" defTabSz="914400" rtl="0" eaLnBrk="1" latinLnBrk="0" hangingPunct="1">
                        <a:lnSpc>
                          <a:spcPct val="115000"/>
                        </a:lnSpc>
                        <a:spcBef>
                          <a:spcPts val="0"/>
                        </a:spcBef>
                        <a:spcAft>
                          <a:spcPts val="0"/>
                        </a:spcAft>
                      </a:pPr>
                      <a:r>
                        <a:rPr lang="en-IN" sz="1800" b="1" kern="1200" dirty="0"/>
                        <a:t>&lt;</a:t>
                      </a:r>
                      <a:r>
                        <a:rPr lang="en-IN" sz="1800" b="1" kern="1200" dirty="0" err="1"/>
                        <a:t>i</a:t>
                      </a:r>
                      <a:r>
                        <a:rPr lang="en-IN" sz="1800" b="1" kern="1200" dirty="0"/>
                        <a:t>&gt;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Defines italic text</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2"/>
                  </a:ext>
                </a:extLst>
              </a:tr>
              <a:tr h="349032">
                <a:tc>
                  <a:txBody>
                    <a:bodyPr/>
                    <a:lstStyle/>
                    <a:p>
                      <a:pPr marL="0" marR="0" algn="just" defTabSz="914400" rtl="0" eaLnBrk="1" latinLnBrk="0" hangingPunct="1">
                        <a:lnSpc>
                          <a:spcPct val="115000"/>
                        </a:lnSpc>
                        <a:spcBef>
                          <a:spcPts val="0"/>
                        </a:spcBef>
                        <a:spcAft>
                          <a:spcPts val="0"/>
                        </a:spcAft>
                      </a:pPr>
                      <a:r>
                        <a:rPr lang="en-IN" sz="1800" b="1" kern="1200" dirty="0"/>
                        <a:t>&lt;small&gt;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Defines smaller text</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3"/>
                  </a:ext>
                </a:extLst>
              </a:tr>
              <a:tr h="349032">
                <a:tc>
                  <a:txBody>
                    <a:bodyPr/>
                    <a:lstStyle/>
                    <a:p>
                      <a:pPr marL="0" marR="0" algn="just" defTabSz="914400" rtl="0" eaLnBrk="1" latinLnBrk="0" hangingPunct="1">
                        <a:lnSpc>
                          <a:spcPct val="115000"/>
                        </a:lnSpc>
                        <a:spcBef>
                          <a:spcPts val="0"/>
                        </a:spcBef>
                        <a:spcAft>
                          <a:spcPts val="0"/>
                        </a:spcAft>
                      </a:pPr>
                      <a:r>
                        <a:rPr lang="en-IN" sz="1800" b="1" kern="1200" dirty="0"/>
                        <a:t>&lt;strong&gt;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Defines important text</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4"/>
                  </a:ext>
                </a:extLst>
              </a:tr>
              <a:tr h="723869">
                <a:tc>
                  <a:txBody>
                    <a:bodyPr/>
                    <a:lstStyle/>
                    <a:p>
                      <a:pPr marL="0" marR="0" algn="just" defTabSz="914400" rtl="0" eaLnBrk="1" latinLnBrk="0" hangingPunct="1">
                        <a:lnSpc>
                          <a:spcPct val="115000"/>
                        </a:lnSpc>
                        <a:spcBef>
                          <a:spcPts val="0"/>
                        </a:spcBef>
                        <a:spcAft>
                          <a:spcPts val="0"/>
                        </a:spcAft>
                      </a:pPr>
                      <a:r>
                        <a:rPr lang="en-IN" sz="1800" b="1" kern="1200" dirty="0"/>
                        <a:t>&lt;sub&gt;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The &lt;sub&gt; tag defines subscript text. Subscript text appears half a character below the baseline. Subscript text can be used for chemical formulas, like H</a:t>
                      </a:r>
                      <a:r>
                        <a:rPr lang="en-IN" sz="1800" kern="1200" baseline="-25000" dirty="0"/>
                        <a:t>2</a:t>
                      </a:r>
                      <a:r>
                        <a:rPr lang="en-IN" sz="1800" kern="1200" dirty="0"/>
                        <a:t>O.</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5"/>
                  </a:ext>
                </a:extLst>
              </a:tr>
              <a:tr h="723869">
                <a:tc>
                  <a:txBody>
                    <a:bodyPr/>
                    <a:lstStyle/>
                    <a:p>
                      <a:pPr marL="0" marR="0" algn="just" defTabSz="914400" rtl="0" eaLnBrk="1" latinLnBrk="0" hangingPunct="1">
                        <a:lnSpc>
                          <a:spcPct val="115000"/>
                        </a:lnSpc>
                        <a:spcBef>
                          <a:spcPts val="0"/>
                        </a:spcBef>
                        <a:spcAft>
                          <a:spcPts val="0"/>
                        </a:spcAft>
                      </a:pPr>
                      <a:r>
                        <a:rPr lang="en-IN" sz="1800" b="1" kern="1200" dirty="0"/>
                        <a:t>&lt;sup&gt;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The &lt;sup&gt; tag defines superscript text. Superscript text appears half a character above the baseline. Superscript text can be used for footnotes, like </a:t>
                      </a:r>
                      <a:r>
                        <a:rPr lang="en-IN" sz="1800" kern="1200" baseline="30000" dirty="0"/>
                        <a:t>WWW</a:t>
                      </a:r>
                      <a:r>
                        <a:rPr lang="en-IN" sz="1800" kern="1200" dirty="0"/>
                        <a:t> </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6"/>
                  </a:ext>
                </a:extLst>
              </a:tr>
              <a:tr h="349032">
                <a:tc>
                  <a:txBody>
                    <a:bodyPr/>
                    <a:lstStyle/>
                    <a:p>
                      <a:pPr marL="0" marR="0" algn="just" defTabSz="914400" rtl="0" eaLnBrk="1" latinLnBrk="0" hangingPunct="1">
                        <a:lnSpc>
                          <a:spcPct val="115000"/>
                        </a:lnSpc>
                        <a:spcBef>
                          <a:spcPts val="0"/>
                        </a:spcBef>
                        <a:spcAft>
                          <a:spcPts val="0"/>
                        </a:spcAft>
                      </a:pPr>
                      <a:r>
                        <a:rPr lang="en-IN" sz="1800" b="1" kern="1200" dirty="0"/>
                        <a:t>&lt;mark&gt;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Defines Highlighted text</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7"/>
                  </a:ext>
                </a:extLst>
              </a:tr>
              <a:tr h="349032">
                <a:tc>
                  <a:txBody>
                    <a:bodyPr/>
                    <a:lstStyle/>
                    <a:p>
                      <a:pPr marL="0" marR="0" algn="just" defTabSz="914400" rtl="0" eaLnBrk="1" latinLnBrk="0" hangingPunct="1">
                        <a:lnSpc>
                          <a:spcPct val="115000"/>
                        </a:lnSpc>
                        <a:spcBef>
                          <a:spcPts val="0"/>
                        </a:spcBef>
                        <a:spcAft>
                          <a:spcPts val="0"/>
                        </a:spcAft>
                      </a:pPr>
                      <a:r>
                        <a:rPr lang="en-IN" sz="1800" b="1" kern="1200" dirty="0"/>
                        <a:t>&lt;del&gt;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Defines deleted text</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8"/>
                  </a:ext>
                </a:extLst>
              </a:tr>
              <a:tr h="349032">
                <a:tc>
                  <a:txBody>
                    <a:bodyPr/>
                    <a:lstStyle/>
                    <a:p>
                      <a:pPr marL="0" marR="0" algn="just" defTabSz="914400" rtl="0" eaLnBrk="1" latinLnBrk="0" hangingPunct="1">
                        <a:lnSpc>
                          <a:spcPct val="115000"/>
                        </a:lnSpc>
                        <a:spcBef>
                          <a:spcPts val="0"/>
                        </a:spcBef>
                        <a:spcAft>
                          <a:spcPts val="0"/>
                        </a:spcAft>
                      </a:pPr>
                      <a:r>
                        <a:rPr lang="en-IN" sz="1800" b="1" kern="1200" dirty="0"/>
                        <a:t>&lt;</a:t>
                      </a:r>
                      <a:r>
                        <a:rPr lang="en-IN" sz="1800" b="1" kern="1200" dirty="0" err="1"/>
                        <a:t>em</a:t>
                      </a:r>
                      <a:r>
                        <a:rPr lang="en-IN" sz="1800" b="1" kern="1200" dirty="0"/>
                        <a:t>&gt;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Defines emphasized text</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9"/>
                  </a:ext>
                </a:extLst>
              </a:tr>
              <a:tr h="349032">
                <a:tc>
                  <a:txBody>
                    <a:bodyPr/>
                    <a:lstStyle/>
                    <a:p>
                      <a:pPr marL="0" marR="0" algn="just" defTabSz="914400" rtl="0" eaLnBrk="1" latinLnBrk="0" hangingPunct="1">
                        <a:lnSpc>
                          <a:spcPct val="115000"/>
                        </a:lnSpc>
                        <a:spcBef>
                          <a:spcPts val="0"/>
                        </a:spcBef>
                        <a:spcAft>
                          <a:spcPts val="0"/>
                        </a:spcAft>
                      </a:pPr>
                      <a:r>
                        <a:rPr lang="en-IN" sz="1800" b="1" kern="1200" dirty="0"/>
                        <a:t>&lt;</a:t>
                      </a:r>
                      <a:r>
                        <a:rPr lang="en-IN" sz="1800" b="1" kern="1200" dirty="0" err="1"/>
                        <a:t>tt</a:t>
                      </a:r>
                      <a:r>
                        <a:rPr lang="en-IN" sz="1800" b="1" kern="1200" dirty="0"/>
                        <a:t>&gt;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The &lt;</a:t>
                      </a:r>
                      <a:r>
                        <a:rPr lang="en-IN" sz="1800" kern="1200" dirty="0" err="1"/>
                        <a:t>tt</a:t>
                      </a:r>
                      <a:r>
                        <a:rPr lang="en-IN" sz="1800" kern="1200" dirty="0"/>
                        <a:t>&gt; tag defines teletype text</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10"/>
                  </a:ext>
                </a:extLst>
              </a:tr>
              <a:tr h="349032">
                <a:tc>
                  <a:txBody>
                    <a:bodyPr/>
                    <a:lstStyle/>
                    <a:p>
                      <a:pPr marL="0" marR="0" algn="just" defTabSz="914400" rtl="0" eaLnBrk="1" latinLnBrk="0" hangingPunct="1">
                        <a:lnSpc>
                          <a:spcPct val="115000"/>
                        </a:lnSpc>
                        <a:spcBef>
                          <a:spcPts val="0"/>
                        </a:spcBef>
                        <a:spcAft>
                          <a:spcPts val="0"/>
                        </a:spcAft>
                      </a:pPr>
                      <a:r>
                        <a:rPr lang="en-IN" sz="1800" b="1" kern="1200" dirty="0">
                          <a:solidFill>
                            <a:srgbClr val="FF0000"/>
                          </a:solidFill>
                        </a:rPr>
                        <a:t>&lt;blink&gt;</a:t>
                      </a:r>
                      <a:endParaRPr lang="en-IN" sz="1800" b="1" kern="1200" dirty="0">
                        <a:solidFill>
                          <a:srgbClr val="FF0000"/>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solidFill>
                            <a:srgbClr val="FF0000"/>
                          </a:solidFill>
                        </a:rPr>
                        <a:t>The &lt;blink&gt; tag is used for blinking the text.</a:t>
                      </a:r>
                      <a:endParaRPr lang="en-IN" sz="1800" kern="1200" dirty="0">
                        <a:solidFill>
                          <a:srgbClr val="FF0000"/>
                        </a:solidFill>
                        <a:latin typeface="+mn-lt"/>
                        <a:ea typeface="+mn-ea"/>
                        <a:cs typeface="+mn-cs"/>
                      </a:endParaRPr>
                    </a:p>
                  </a:txBody>
                  <a:tcPr marL="64583" marR="64583" marT="0" marB="0" anchor="ct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402171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Forms</a:t>
            </a:r>
          </a:p>
        </p:txBody>
      </p:sp>
      <p:sp>
        <p:nvSpPr>
          <p:cNvPr id="3" name="Content Placeholder 2"/>
          <p:cNvSpPr>
            <a:spLocks noGrp="1"/>
          </p:cNvSpPr>
          <p:nvPr>
            <p:ph idx="1"/>
          </p:nvPr>
        </p:nvSpPr>
        <p:spPr/>
        <p:txBody>
          <a:bodyPr/>
          <a:lstStyle/>
          <a:p>
            <a:pPr marL="342900" lvl="0" indent="-342900" algn="l">
              <a:spcBef>
                <a:spcPct val="20000"/>
              </a:spcBef>
              <a:buClrTx/>
              <a:buFont typeface="Wingdings" panose="05000000000000000000" pitchFamily="2" charset="2"/>
              <a:buChar char="§"/>
              <a:defRPr/>
            </a:pPr>
            <a:r>
              <a:rPr lang="en-US" dirty="0">
                <a:ea typeface="Times New Roman" panose="02020603050405020304" pitchFamily="18" charset="0"/>
                <a:cs typeface="Times New Roman" panose="02020603050405020304" pitchFamily="18" charset="0"/>
              </a:rPr>
              <a:t>HTML forms are used to create GUIs on Web pages</a:t>
            </a:r>
          </a:p>
          <a:p>
            <a:pPr marL="742950" lvl="1" indent="-285750" algn="l">
              <a:spcBef>
                <a:spcPct val="20000"/>
              </a:spcBef>
              <a:buClrTx/>
              <a:buFont typeface="Arial" panose="020B0604020202020204" pitchFamily="34" charset="0"/>
              <a:buChar char="•"/>
              <a:defRPr/>
            </a:pPr>
            <a:r>
              <a:rPr lang="en-US" dirty="0">
                <a:ea typeface="Times New Roman" panose="02020603050405020304" pitchFamily="18" charset="0"/>
                <a:cs typeface="Times New Roman" panose="02020603050405020304" pitchFamily="18" charset="0"/>
              </a:rPr>
              <a:t>Usually the purpose is to ask the user for information</a:t>
            </a:r>
          </a:p>
          <a:p>
            <a:pPr marL="742950" lvl="1" indent="-285750" algn="l">
              <a:spcBef>
                <a:spcPct val="20000"/>
              </a:spcBef>
              <a:buClrTx/>
              <a:buFont typeface="Arial" panose="020B0604020202020204" pitchFamily="34" charset="0"/>
              <a:buChar char="•"/>
              <a:defRPr/>
            </a:pPr>
            <a:r>
              <a:rPr lang="en-US" dirty="0">
                <a:ea typeface="Times New Roman" panose="02020603050405020304" pitchFamily="18" charset="0"/>
                <a:cs typeface="Times New Roman" panose="02020603050405020304" pitchFamily="18" charset="0"/>
              </a:rPr>
              <a:t>The information is then sent back to the server</a:t>
            </a:r>
          </a:p>
          <a:p>
            <a:pPr marL="342900" lvl="0" indent="-342900" algn="l">
              <a:spcBef>
                <a:spcPct val="20000"/>
              </a:spcBef>
              <a:buClrTx/>
              <a:buFont typeface="Wingdings" panose="05000000000000000000" pitchFamily="2" charset="2"/>
              <a:buChar char="§"/>
              <a:defRPr/>
            </a:pPr>
            <a:r>
              <a:rPr lang="en-US" dirty="0">
                <a:ea typeface="Times New Roman" panose="02020603050405020304" pitchFamily="18" charset="0"/>
                <a:cs typeface="Times New Roman" panose="02020603050405020304" pitchFamily="18" charset="0"/>
              </a:rPr>
              <a:t>A </a:t>
            </a:r>
            <a:r>
              <a:rPr lang="en-US" dirty="0">
                <a:solidFill>
                  <a:schemeClr val="tx2"/>
                </a:solidFill>
                <a:ea typeface="Times New Roman" panose="02020603050405020304" pitchFamily="18" charset="0"/>
                <a:cs typeface="Times New Roman" panose="02020603050405020304" pitchFamily="18" charset="0"/>
              </a:rPr>
              <a:t>form</a:t>
            </a:r>
            <a:r>
              <a:rPr lang="en-US" dirty="0">
                <a:ea typeface="Times New Roman" panose="02020603050405020304" pitchFamily="18" charset="0"/>
                <a:cs typeface="Times New Roman" panose="02020603050405020304" pitchFamily="18" charset="0"/>
              </a:rPr>
              <a:t> is an area that can contain </a:t>
            </a:r>
            <a:r>
              <a:rPr lang="en-US" dirty="0">
                <a:solidFill>
                  <a:schemeClr val="tx2"/>
                </a:solidFill>
                <a:ea typeface="Times New Roman" panose="02020603050405020304" pitchFamily="18" charset="0"/>
                <a:cs typeface="Times New Roman" panose="02020603050405020304" pitchFamily="18" charset="0"/>
              </a:rPr>
              <a:t>form elements</a:t>
            </a:r>
          </a:p>
          <a:p>
            <a:pPr marL="742950" lvl="1" indent="-285750" algn="l">
              <a:spcBef>
                <a:spcPct val="20000"/>
              </a:spcBef>
              <a:buClrTx/>
              <a:buFont typeface="Arial" panose="020B0604020202020204" pitchFamily="34" charset="0"/>
              <a:buChar char="•"/>
              <a:defRPr/>
            </a:pPr>
            <a:r>
              <a:rPr lang="en-US" dirty="0">
                <a:ea typeface="Times New Roman" panose="02020603050405020304" pitchFamily="18" charset="0"/>
                <a:cs typeface="Times New Roman" panose="02020603050405020304" pitchFamily="18" charset="0"/>
              </a:rPr>
              <a:t>The syntax is: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&lt;form </a:t>
            </a:r>
            <a:r>
              <a:rPr lang="en-US" b="1" i="1" dirty="0">
                <a:solidFill>
                  <a:schemeClr val="hlink"/>
                </a:solidFill>
                <a:ea typeface="Times New Roman" panose="02020603050405020304" pitchFamily="18" charset="0"/>
                <a:cs typeface="Times New Roman" panose="02020603050405020304" pitchFamily="18" charset="0"/>
              </a:rPr>
              <a:t>parameters</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&gt;</a:t>
            </a:r>
            <a:r>
              <a:rPr lang="en-US" b="1" dirty="0">
                <a:solidFill>
                  <a:schemeClr val="hlink"/>
                </a:solidFill>
                <a:ea typeface="Times New Roman" panose="02020603050405020304" pitchFamily="18" charset="0"/>
                <a:cs typeface="Times New Roman" panose="02020603050405020304" pitchFamily="18" charset="0"/>
              </a:rPr>
              <a:t> </a:t>
            </a:r>
            <a:r>
              <a:rPr lang="en-US" b="1" i="1" dirty="0">
                <a:solidFill>
                  <a:schemeClr val="hlink"/>
                </a:solidFill>
                <a:ea typeface="Times New Roman" panose="02020603050405020304" pitchFamily="18" charset="0"/>
                <a:cs typeface="Times New Roman" panose="02020603050405020304" pitchFamily="18" charset="0"/>
              </a:rPr>
              <a:t>...form elements...</a:t>
            </a:r>
            <a:r>
              <a:rPr lang="en-US" dirty="0">
                <a:solidFill>
                  <a:schemeClr val="accent2"/>
                </a:solidFill>
                <a:ea typeface="Times New Roman" panose="02020603050405020304" pitchFamily="18" charset="0"/>
                <a:cs typeface="Times New Roman" panose="02020603050405020304" pitchFamily="18" charset="0"/>
              </a:rPr>
              <a:t>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&lt;/form&gt;</a:t>
            </a:r>
          </a:p>
          <a:p>
            <a:pPr marL="742950" lvl="1" indent="-285750" algn="l">
              <a:spcBef>
                <a:spcPct val="20000"/>
              </a:spcBef>
              <a:buClrTx/>
              <a:buFont typeface="Arial" panose="020B0604020202020204" pitchFamily="34" charset="0"/>
              <a:buChar char="•"/>
              <a:defRPr/>
            </a:pPr>
            <a:r>
              <a:rPr lang="en-US" dirty="0">
                <a:ea typeface="Times New Roman" panose="02020603050405020304" pitchFamily="18" charset="0"/>
                <a:cs typeface="Times New Roman" panose="02020603050405020304" pitchFamily="18" charset="0"/>
              </a:rPr>
              <a:t>Form elements include: buttons, checkboxes, text fields, radio buttons, drop-down menus, </a:t>
            </a:r>
            <a:r>
              <a:rPr lang="en-US" dirty="0" err="1">
                <a:ea typeface="Times New Roman" panose="02020603050405020304" pitchFamily="18" charset="0"/>
                <a:cs typeface="Times New Roman" panose="02020603050405020304" pitchFamily="18" charset="0"/>
              </a:rPr>
              <a:t>etc</a:t>
            </a:r>
            <a:endParaRPr lang="en-US" dirty="0">
              <a:ea typeface="Times New Roman" panose="02020603050405020304" pitchFamily="18" charset="0"/>
              <a:cs typeface="Times New Roman" panose="02020603050405020304" pitchFamily="18" charset="0"/>
            </a:endParaRPr>
          </a:p>
          <a:p>
            <a:pPr lvl="2" algn="l">
              <a:spcBef>
                <a:spcPct val="20000"/>
              </a:spcBef>
              <a:buClrTx/>
              <a:buFont typeface="Arial" pitchFamily="34" charset="0"/>
              <a:buChar char="•"/>
              <a:defRPr/>
            </a:pPr>
            <a:r>
              <a:rPr lang="en-US" dirty="0">
                <a:ea typeface="Times New Roman" panose="02020603050405020304" pitchFamily="18" charset="0"/>
                <a:cs typeface="Times New Roman" panose="02020603050405020304" pitchFamily="18" charset="0"/>
              </a:rPr>
              <a:t>Other kinds of HTML tags can be mixed in with the form elements</a:t>
            </a:r>
          </a:p>
          <a:p>
            <a:pPr marL="742950" lvl="1" indent="-285750" algn="l">
              <a:spcBef>
                <a:spcPct val="20000"/>
              </a:spcBef>
              <a:buClrTx/>
              <a:buFont typeface="Arial" panose="020B0604020202020204" pitchFamily="34" charset="0"/>
              <a:buChar char="•"/>
              <a:defRPr/>
            </a:pPr>
            <a:r>
              <a:rPr lang="en-US" dirty="0">
                <a:ea typeface="Times New Roman" panose="02020603050405020304" pitchFamily="18" charset="0"/>
                <a:cs typeface="Times New Roman" panose="02020603050405020304" pitchFamily="18" charset="0"/>
              </a:rPr>
              <a:t>A form usually contains a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Submit</a:t>
            </a:r>
            <a:r>
              <a:rPr lang="en-US" dirty="0">
                <a:ea typeface="Times New Roman" panose="02020603050405020304" pitchFamily="18" charset="0"/>
                <a:cs typeface="Times New Roman" panose="02020603050405020304" pitchFamily="18" charset="0"/>
              </a:rPr>
              <a:t> button to send the information in the form elements to the server</a:t>
            </a:r>
          </a:p>
          <a:p>
            <a:pPr marL="742950" lvl="1" indent="-285750" algn="l">
              <a:spcBef>
                <a:spcPct val="20000"/>
              </a:spcBef>
              <a:buClrTx/>
              <a:buFont typeface="Arial" panose="020B0604020202020204" pitchFamily="34" charset="0"/>
              <a:buChar char="•"/>
              <a:defRPr/>
            </a:pPr>
            <a:r>
              <a:rPr lang="en-US" dirty="0">
                <a:ea typeface="Times New Roman" panose="02020603050405020304" pitchFamily="18" charset="0"/>
                <a:cs typeface="Times New Roman" panose="02020603050405020304" pitchFamily="18" charset="0"/>
              </a:rPr>
              <a:t>The form’s </a:t>
            </a:r>
            <a:r>
              <a:rPr lang="en-US" b="1" i="1" dirty="0">
                <a:solidFill>
                  <a:schemeClr val="hlink"/>
                </a:solidFill>
                <a:ea typeface="Times New Roman" panose="02020603050405020304" pitchFamily="18" charset="0"/>
                <a:cs typeface="Times New Roman" panose="02020603050405020304" pitchFamily="18" charset="0"/>
              </a:rPr>
              <a:t>parameters</a:t>
            </a:r>
            <a:r>
              <a:rPr lang="en-US" dirty="0">
                <a:solidFill>
                  <a:schemeClr val="accent2"/>
                </a:solidFill>
                <a:ea typeface="Times New Roman" panose="02020603050405020304" pitchFamily="18" charset="0"/>
                <a:cs typeface="Times New Roman" panose="02020603050405020304" pitchFamily="18" charset="0"/>
              </a:rPr>
              <a:t> </a:t>
            </a:r>
            <a:r>
              <a:rPr lang="en-US" dirty="0">
                <a:ea typeface="Times New Roman" panose="02020603050405020304" pitchFamily="18" charset="0"/>
                <a:cs typeface="Times New Roman" panose="02020603050405020304" pitchFamily="18" charset="0"/>
              </a:rPr>
              <a:t>tell browser how to send the information to the server (there are two different ways it could be sent)</a:t>
            </a:r>
          </a:p>
        </p:txBody>
      </p:sp>
    </p:spTree>
    <p:extLst>
      <p:ext uri="{BB962C8B-B14F-4D97-AF65-F5344CB8AC3E}">
        <p14:creationId xmlns:p14="http://schemas.microsoft.com/office/powerpoint/2010/main" val="4263531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&lt;form&gt; Tag</a:t>
            </a:r>
          </a:p>
        </p:txBody>
      </p:sp>
      <p:sp>
        <p:nvSpPr>
          <p:cNvPr id="3" name="Content Placeholder 2"/>
          <p:cNvSpPr>
            <a:spLocks noGrp="1"/>
          </p:cNvSpPr>
          <p:nvPr>
            <p:ph idx="1"/>
          </p:nvPr>
        </p:nvSpPr>
        <p:spPr/>
        <p:txBody>
          <a:bodyPr/>
          <a:lstStyle/>
          <a:p>
            <a:pPr marL="342900" lvl="0" indent="-342900" algn="l">
              <a:spcBef>
                <a:spcPct val="20000"/>
              </a:spcBef>
              <a:buClrTx/>
              <a:buFont typeface="Wingdings" panose="05000000000000000000" pitchFamily="2" charset="2"/>
              <a:buChar char="§"/>
              <a:defRPr/>
            </a:pPr>
            <a:r>
              <a:rPr lang="en-US" dirty="0">
                <a:ea typeface="Times New Roman" panose="02020603050405020304" pitchFamily="18" charset="0"/>
                <a:cs typeface="Times New Roman" panose="02020603050405020304" pitchFamily="18" charset="0"/>
              </a:rPr>
              <a:t>The</a:t>
            </a:r>
            <a:r>
              <a:rPr lang="en-US" dirty="0">
                <a:solidFill>
                  <a:schemeClr val="accent2"/>
                </a:solidFill>
                <a:ea typeface="Times New Roman" panose="02020603050405020304" pitchFamily="18" charset="0"/>
                <a:cs typeface="Times New Roman" panose="02020603050405020304" pitchFamily="18" charset="0"/>
              </a:rPr>
              <a:t>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&lt;form </a:t>
            </a:r>
            <a:r>
              <a:rPr lang="en-US" b="1" i="1" dirty="0">
                <a:solidFill>
                  <a:schemeClr val="hlink"/>
                </a:solidFill>
                <a:ea typeface="Times New Roman" panose="02020603050405020304" pitchFamily="18" charset="0"/>
                <a:cs typeface="Times New Roman" panose="02020603050405020304" pitchFamily="18" charset="0"/>
              </a:rPr>
              <a:t>arguments</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&gt; ... &lt;/form&gt;</a:t>
            </a:r>
            <a:r>
              <a:rPr lang="en-US" dirty="0">
                <a:ea typeface="Times New Roman" panose="02020603050405020304" pitchFamily="18" charset="0"/>
                <a:cs typeface="Times New Roman" panose="02020603050405020304" pitchFamily="18" charset="0"/>
              </a:rPr>
              <a:t> tag encloses form elements (and probably other HTML as well)</a:t>
            </a:r>
          </a:p>
          <a:p>
            <a:pPr marL="342900" lvl="0" indent="-342900" algn="l">
              <a:spcBef>
                <a:spcPct val="20000"/>
              </a:spcBef>
              <a:buClrTx/>
              <a:buFont typeface="Wingdings" panose="05000000000000000000" pitchFamily="2" charset="2"/>
              <a:buChar char="§"/>
              <a:defRPr/>
            </a:pPr>
            <a:r>
              <a:rPr lang="en-US" dirty="0">
                <a:ea typeface="Times New Roman" panose="02020603050405020304" pitchFamily="18" charset="0"/>
                <a:cs typeface="Times New Roman" panose="02020603050405020304" pitchFamily="18" charset="0"/>
              </a:rPr>
              <a:t>The arguments to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form</a:t>
            </a:r>
            <a:r>
              <a:rPr lang="en-US" dirty="0">
                <a:ea typeface="Times New Roman" panose="02020603050405020304" pitchFamily="18" charset="0"/>
                <a:cs typeface="Times New Roman" panose="02020603050405020304" pitchFamily="18" charset="0"/>
              </a:rPr>
              <a:t> tell what to do with the user input</a:t>
            </a:r>
          </a:p>
          <a:p>
            <a:pPr marL="742950" lvl="1" indent="-285750" algn="l">
              <a:spcBef>
                <a:spcPct val="20000"/>
              </a:spcBef>
              <a:buClrTx/>
              <a:buFont typeface="Arial" panose="020B0604020202020204" pitchFamily="34" charset="0"/>
              <a:buChar char="•"/>
              <a:defRPr/>
            </a:pPr>
            <a:r>
              <a:rPr lang="en-US" dirty="0">
                <a:latin typeface="Trebuchet MS" pitchFamily="34" charset="0"/>
                <a:ea typeface="Times New Roman" panose="02020603050405020304" pitchFamily="18" charset="0"/>
                <a:cs typeface="Times New Roman" panose="02020603050405020304" pitchFamily="18" charset="0"/>
              </a:rPr>
              <a:t>action="</a:t>
            </a:r>
            <a:r>
              <a:rPr lang="en-US" b="1" i="1" dirty="0" err="1">
                <a:ea typeface="Times New Roman" panose="02020603050405020304" pitchFamily="18" charset="0"/>
                <a:cs typeface="Times New Roman" panose="02020603050405020304" pitchFamily="18" charset="0"/>
              </a:rPr>
              <a:t>url</a:t>
            </a:r>
            <a:r>
              <a:rPr lang="en-US" dirty="0">
                <a:ea typeface="Times New Roman" panose="02020603050405020304" pitchFamily="18" charset="0"/>
                <a:cs typeface="Times New Roman" panose="02020603050405020304" pitchFamily="18" charset="0"/>
              </a:rPr>
              <a:t>"</a:t>
            </a:r>
            <a:r>
              <a:rPr lang="en-US" dirty="0">
                <a:solidFill>
                  <a:schemeClr val="accent2"/>
                </a:solidFill>
                <a:ea typeface="Times New Roman" panose="02020603050405020304" pitchFamily="18" charset="0"/>
                <a:cs typeface="Times New Roman" panose="02020603050405020304" pitchFamily="18" charset="0"/>
              </a:rPr>
              <a:t>	</a:t>
            </a:r>
            <a:r>
              <a:rPr lang="en-US" dirty="0">
                <a:ea typeface="Times New Roman" panose="02020603050405020304" pitchFamily="18" charset="0"/>
                <a:cs typeface="Times New Roman" panose="02020603050405020304" pitchFamily="18" charset="0"/>
              </a:rPr>
              <a:t>(required)</a:t>
            </a:r>
          </a:p>
          <a:p>
            <a:pPr lvl="2" algn="l">
              <a:spcBef>
                <a:spcPct val="20000"/>
              </a:spcBef>
              <a:buClrTx/>
              <a:buFont typeface="Arial" pitchFamily="34" charset="0"/>
              <a:buChar char="•"/>
              <a:defRPr/>
            </a:pPr>
            <a:r>
              <a:rPr lang="en-US" dirty="0">
                <a:ea typeface="Times New Roman" panose="02020603050405020304" pitchFamily="18" charset="0"/>
                <a:cs typeface="Times New Roman" panose="02020603050405020304" pitchFamily="18" charset="0"/>
              </a:rPr>
              <a:t>Specifies where to send the data when the</a:t>
            </a:r>
            <a:r>
              <a:rPr lang="en-US" dirty="0">
                <a:solidFill>
                  <a:schemeClr val="accent2"/>
                </a:solidFill>
                <a:ea typeface="Times New Roman" panose="02020603050405020304" pitchFamily="18" charset="0"/>
                <a:cs typeface="Times New Roman" panose="02020603050405020304" pitchFamily="18" charset="0"/>
              </a:rPr>
              <a:t>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Submit</a:t>
            </a:r>
            <a:r>
              <a:rPr lang="en-US" dirty="0">
                <a:solidFill>
                  <a:schemeClr val="accent2"/>
                </a:solidFill>
                <a:ea typeface="Times New Roman" panose="02020603050405020304" pitchFamily="18" charset="0"/>
                <a:cs typeface="Times New Roman" panose="02020603050405020304" pitchFamily="18" charset="0"/>
              </a:rPr>
              <a:t> </a:t>
            </a:r>
            <a:r>
              <a:rPr lang="en-US" dirty="0">
                <a:ea typeface="Times New Roman" panose="02020603050405020304" pitchFamily="18" charset="0"/>
                <a:cs typeface="Times New Roman" panose="02020603050405020304" pitchFamily="18" charset="0"/>
              </a:rPr>
              <a:t>button is clicked</a:t>
            </a:r>
          </a:p>
          <a:p>
            <a:pPr marL="742950" lvl="1" indent="-285750" algn="l">
              <a:spcBef>
                <a:spcPct val="20000"/>
              </a:spcBef>
              <a:buClrTx/>
              <a:buFont typeface="Arial" panose="020B0604020202020204" pitchFamily="34" charset="0"/>
              <a:buChar char="•"/>
              <a:defRPr/>
            </a:pPr>
            <a:r>
              <a:rPr lang="en-US" dirty="0">
                <a:latin typeface="Trebuchet MS" pitchFamily="34" charset="0"/>
                <a:ea typeface="Times New Roman" panose="02020603050405020304" pitchFamily="18" charset="0"/>
                <a:cs typeface="Times New Roman" panose="02020603050405020304" pitchFamily="18" charset="0"/>
              </a:rPr>
              <a:t>method="</a:t>
            </a:r>
            <a:r>
              <a:rPr lang="en-US" b="1" dirty="0">
                <a:latin typeface="Trebuchet MS" pitchFamily="34" charset="0"/>
                <a:ea typeface="Times New Roman" panose="02020603050405020304" pitchFamily="18" charset="0"/>
                <a:cs typeface="Times New Roman" panose="02020603050405020304" pitchFamily="18" charset="0"/>
              </a:rPr>
              <a:t>get</a:t>
            </a:r>
            <a:r>
              <a:rPr lang="en-US" dirty="0">
                <a:latin typeface="Trebuchet MS" pitchFamily="34" charset="0"/>
                <a:ea typeface="Times New Roman" panose="02020603050405020304" pitchFamily="18" charset="0"/>
                <a:cs typeface="Times New Roman" panose="02020603050405020304" pitchFamily="18" charset="0"/>
              </a:rPr>
              <a:t>"</a:t>
            </a:r>
            <a:r>
              <a:rPr lang="en-US" dirty="0">
                <a:ea typeface="Times New Roman" panose="02020603050405020304" pitchFamily="18" charset="0"/>
                <a:cs typeface="Times New Roman" panose="02020603050405020304" pitchFamily="18" charset="0"/>
              </a:rPr>
              <a:t>	(default)</a:t>
            </a:r>
          </a:p>
          <a:p>
            <a:pPr lvl="2" algn="l">
              <a:spcBef>
                <a:spcPct val="20000"/>
              </a:spcBef>
              <a:buClrTx/>
              <a:buFont typeface="Arial" pitchFamily="34" charset="0"/>
              <a:buChar char="•"/>
              <a:defRPr/>
            </a:pPr>
            <a:r>
              <a:rPr lang="en-US" dirty="0">
                <a:ea typeface="Times New Roman" panose="02020603050405020304" pitchFamily="18" charset="0"/>
                <a:cs typeface="Times New Roman" panose="02020603050405020304" pitchFamily="18" charset="0"/>
              </a:rPr>
              <a:t>Form data is sent as a URL with</a:t>
            </a:r>
            <a:r>
              <a:rPr lang="en-US" dirty="0">
                <a:solidFill>
                  <a:schemeClr val="accent2"/>
                </a:solidFill>
                <a:ea typeface="Times New Roman" panose="02020603050405020304" pitchFamily="18" charset="0"/>
                <a:cs typeface="Times New Roman" panose="02020603050405020304" pitchFamily="18" charset="0"/>
              </a:rPr>
              <a:t>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a:t>
            </a:r>
            <a:r>
              <a:rPr lang="en-US" dirty="0" err="1">
                <a:solidFill>
                  <a:schemeClr val="accent2"/>
                </a:solidFill>
                <a:latin typeface="Trebuchet MS" pitchFamily="34" charset="0"/>
                <a:ea typeface="Times New Roman" panose="02020603050405020304" pitchFamily="18" charset="0"/>
                <a:cs typeface="Times New Roman" panose="02020603050405020304" pitchFamily="18" charset="0"/>
              </a:rPr>
              <a:t>form_data</a:t>
            </a:r>
            <a:r>
              <a:rPr lang="en-US" dirty="0">
                <a:solidFill>
                  <a:schemeClr val="accent2"/>
                </a:solidFill>
                <a:ea typeface="Times New Roman" panose="02020603050405020304" pitchFamily="18" charset="0"/>
                <a:cs typeface="Times New Roman" panose="02020603050405020304" pitchFamily="18" charset="0"/>
              </a:rPr>
              <a:t> </a:t>
            </a:r>
            <a:r>
              <a:rPr lang="en-US" dirty="0">
                <a:ea typeface="Times New Roman" panose="02020603050405020304" pitchFamily="18" charset="0"/>
                <a:cs typeface="Times New Roman" panose="02020603050405020304" pitchFamily="18" charset="0"/>
              </a:rPr>
              <a:t>info appended to the end</a:t>
            </a:r>
          </a:p>
          <a:p>
            <a:pPr lvl="2" algn="l">
              <a:spcBef>
                <a:spcPct val="20000"/>
              </a:spcBef>
              <a:buClrTx/>
              <a:buFont typeface="Arial" pitchFamily="34" charset="0"/>
              <a:buChar char="•"/>
              <a:defRPr/>
            </a:pPr>
            <a:r>
              <a:rPr lang="en-US" dirty="0">
                <a:ea typeface="Times New Roman" panose="02020603050405020304" pitchFamily="18" charset="0"/>
                <a:cs typeface="Times New Roman" panose="02020603050405020304" pitchFamily="18" charset="0"/>
              </a:rPr>
              <a:t>Can be used </a:t>
            </a:r>
            <a:r>
              <a:rPr lang="en-US" i="1" dirty="0">
                <a:ea typeface="Times New Roman" panose="02020603050405020304" pitchFamily="18" charset="0"/>
                <a:cs typeface="Times New Roman" panose="02020603050405020304" pitchFamily="18" charset="0"/>
              </a:rPr>
              <a:t>only</a:t>
            </a:r>
            <a:r>
              <a:rPr lang="en-US" dirty="0">
                <a:ea typeface="Times New Roman" panose="02020603050405020304" pitchFamily="18" charset="0"/>
                <a:cs typeface="Times New Roman" panose="02020603050405020304" pitchFamily="18" charset="0"/>
              </a:rPr>
              <a:t> if data is all ASCII and not more than 100 characters</a:t>
            </a:r>
          </a:p>
          <a:p>
            <a:pPr marL="742950" lvl="1" indent="-285750" algn="l">
              <a:spcBef>
                <a:spcPct val="20000"/>
              </a:spcBef>
              <a:buClrTx/>
              <a:buFont typeface="Arial" panose="020B0604020202020204" pitchFamily="34" charset="0"/>
              <a:buChar char="•"/>
              <a:defRPr/>
            </a:pPr>
            <a:r>
              <a:rPr lang="en-US" dirty="0">
                <a:latin typeface="Trebuchet MS" pitchFamily="34" charset="0"/>
                <a:ea typeface="Times New Roman" panose="02020603050405020304" pitchFamily="18" charset="0"/>
                <a:cs typeface="Times New Roman" panose="02020603050405020304" pitchFamily="18" charset="0"/>
              </a:rPr>
              <a:t>method="</a:t>
            </a:r>
            <a:r>
              <a:rPr lang="en-US" b="1" dirty="0">
                <a:latin typeface="Trebuchet MS" pitchFamily="34" charset="0"/>
                <a:ea typeface="Times New Roman" panose="02020603050405020304" pitchFamily="18" charset="0"/>
                <a:cs typeface="Times New Roman" panose="02020603050405020304" pitchFamily="18" charset="0"/>
              </a:rPr>
              <a:t>post</a:t>
            </a:r>
            <a:r>
              <a:rPr lang="en-US" dirty="0">
                <a:latin typeface="Trebuchet MS" pitchFamily="34" charset="0"/>
                <a:ea typeface="Times New Roman" panose="02020603050405020304" pitchFamily="18" charset="0"/>
                <a:cs typeface="Times New Roman" panose="02020603050405020304" pitchFamily="18" charset="0"/>
              </a:rPr>
              <a:t>"</a:t>
            </a:r>
          </a:p>
          <a:p>
            <a:pPr lvl="2" algn="l">
              <a:spcBef>
                <a:spcPct val="20000"/>
              </a:spcBef>
              <a:buClrTx/>
              <a:buFont typeface="Arial" pitchFamily="34" charset="0"/>
              <a:buChar char="•"/>
              <a:defRPr/>
            </a:pPr>
            <a:r>
              <a:rPr lang="en-US" dirty="0">
                <a:ea typeface="Times New Roman" panose="02020603050405020304" pitchFamily="18" charset="0"/>
                <a:cs typeface="Times New Roman" panose="02020603050405020304" pitchFamily="18" charset="0"/>
              </a:rPr>
              <a:t>Form data is sent in the body of the URL request</a:t>
            </a:r>
          </a:p>
          <a:p>
            <a:pPr lvl="2" algn="l">
              <a:spcBef>
                <a:spcPct val="20000"/>
              </a:spcBef>
              <a:buClrTx/>
              <a:buFont typeface="Arial" pitchFamily="34" charset="0"/>
              <a:buChar char="•"/>
              <a:defRPr/>
            </a:pPr>
            <a:r>
              <a:rPr lang="en-US" dirty="0">
                <a:ea typeface="Times New Roman" panose="02020603050405020304" pitchFamily="18" charset="0"/>
                <a:cs typeface="Times New Roman" panose="02020603050405020304" pitchFamily="18" charset="0"/>
              </a:rPr>
              <a:t>Cannot be bookmarked by most browsers</a:t>
            </a:r>
          </a:p>
          <a:p>
            <a:pPr marL="742950" lvl="1" indent="-285750" algn="l">
              <a:spcBef>
                <a:spcPct val="20000"/>
              </a:spcBef>
              <a:buClrTx/>
              <a:buFont typeface="Arial" panose="020B0604020202020204" pitchFamily="34" charset="0"/>
              <a:buChar char="•"/>
              <a:defRPr/>
            </a:pPr>
            <a:r>
              <a:rPr lang="en-US" dirty="0">
                <a:latin typeface="Trebuchet MS" pitchFamily="34" charset="0"/>
                <a:ea typeface="Times New Roman" panose="02020603050405020304" pitchFamily="18" charset="0"/>
                <a:cs typeface="Times New Roman" panose="02020603050405020304" pitchFamily="18" charset="0"/>
              </a:rPr>
              <a:t>target="</a:t>
            </a:r>
            <a:r>
              <a:rPr lang="en-US" b="1" i="1" dirty="0">
                <a:ea typeface="Times New Roman" panose="02020603050405020304" pitchFamily="18" charset="0"/>
                <a:cs typeface="Times New Roman" panose="02020603050405020304" pitchFamily="18" charset="0"/>
              </a:rPr>
              <a:t>target</a:t>
            </a:r>
            <a:r>
              <a:rPr lang="en-US" dirty="0">
                <a:latin typeface="Trebuchet MS" pitchFamily="34" charset="0"/>
                <a:ea typeface="Times New Roman" panose="02020603050405020304" pitchFamily="18" charset="0"/>
                <a:cs typeface="Times New Roman" panose="02020603050405020304" pitchFamily="18" charset="0"/>
              </a:rPr>
              <a:t>"</a:t>
            </a:r>
          </a:p>
          <a:p>
            <a:pPr lvl="2" algn="l">
              <a:spcBef>
                <a:spcPct val="20000"/>
              </a:spcBef>
              <a:buClrTx/>
              <a:buFont typeface="Arial" pitchFamily="34" charset="0"/>
              <a:buChar char="•"/>
              <a:defRPr/>
            </a:pPr>
            <a:r>
              <a:rPr lang="en-US" dirty="0">
                <a:ea typeface="Times New Roman" panose="02020603050405020304" pitchFamily="18" charset="0"/>
                <a:cs typeface="Times New Roman" panose="02020603050405020304" pitchFamily="18" charset="0"/>
              </a:rPr>
              <a:t>Tells where to open the page sent as a result of the request</a:t>
            </a:r>
          </a:p>
          <a:p>
            <a:pPr lvl="2" algn="l">
              <a:spcBef>
                <a:spcPct val="20000"/>
              </a:spcBef>
              <a:buClrTx/>
              <a:buFont typeface="Arial" pitchFamily="34" charset="0"/>
              <a:buChar char="•"/>
              <a:defRPr/>
            </a:pPr>
            <a:r>
              <a:rPr lang="en-US" b="1" i="1" dirty="0">
                <a:solidFill>
                  <a:schemeClr val="hlink"/>
                </a:solidFill>
                <a:ea typeface="Times New Roman" panose="02020603050405020304" pitchFamily="18" charset="0"/>
                <a:cs typeface="Times New Roman" panose="02020603050405020304" pitchFamily="18" charset="0"/>
              </a:rPr>
              <a:t>target</a:t>
            </a:r>
            <a:r>
              <a:rPr lang="en-US" b="1" dirty="0">
                <a:solidFill>
                  <a:schemeClr val="accent2"/>
                </a:solidFill>
                <a:ea typeface="Times New Roman" panose="02020603050405020304" pitchFamily="18" charset="0"/>
                <a:cs typeface="Times New Roman" panose="02020603050405020304" pitchFamily="18" charset="0"/>
              </a:rPr>
              <a:t>=</a:t>
            </a:r>
            <a:r>
              <a:rPr lang="en-US" dirty="0">
                <a:solidFill>
                  <a:schemeClr val="accent2"/>
                </a:solidFill>
                <a:ea typeface="Times New Roman" panose="02020603050405020304" pitchFamily="18" charset="0"/>
                <a:cs typeface="Times New Roman" panose="02020603050405020304" pitchFamily="18" charset="0"/>
              </a:rPr>
              <a:t>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_blank</a:t>
            </a:r>
            <a:r>
              <a:rPr lang="en-US" dirty="0">
                <a:solidFill>
                  <a:schemeClr val="accent2"/>
                </a:solidFill>
                <a:ea typeface="Times New Roman" panose="02020603050405020304" pitchFamily="18" charset="0"/>
                <a:cs typeface="Times New Roman" panose="02020603050405020304" pitchFamily="18" charset="0"/>
              </a:rPr>
              <a:t> </a:t>
            </a:r>
            <a:r>
              <a:rPr lang="en-US" dirty="0">
                <a:ea typeface="Times New Roman" panose="02020603050405020304" pitchFamily="18" charset="0"/>
                <a:cs typeface="Times New Roman" panose="02020603050405020304" pitchFamily="18" charset="0"/>
              </a:rPr>
              <a:t>means open in a new window</a:t>
            </a:r>
          </a:p>
          <a:p>
            <a:pPr lvl="2" algn="l">
              <a:spcBef>
                <a:spcPct val="20000"/>
              </a:spcBef>
              <a:buClrTx/>
              <a:buFont typeface="Arial" pitchFamily="34" charset="0"/>
              <a:buChar char="•"/>
              <a:defRPr/>
            </a:pPr>
            <a:r>
              <a:rPr lang="en-US" b="1" i="1" dirty="0">
                <a:solidFill>
                  <a:schemeClr val="hlink"/>
                </a:solidFill>
                <a:ea typeface="Times New Roman" panose="02020603050405020304" pitchFamily="18" charset="0"/>
                <a:cs typeface="Times New Roman" panose="02020603050405020304" pitchFamily="18" charset="0"/>
              </a:rPr>
              <a:t>target</a:t>
            </a:r>
            <a:r>
              <a:rPr lang="en-US" b="1" dirty="0">
                <a:solidFill>
                  <a:schemeClr val="accent2"/>
                </a:solidFill>
                <a:ea typeface="Times New Roman" panose="02020603050405020304" pitchFamily="18" charset="0"/>
                <a:cs typeface="Times New Roman" panose="02020603050405020304" pitchFamily="18" charset="0"/>
              </a:rPr>
              <a:t>=</a:t>
            </a:r>
            <a:r>
              <a:rPr lang="en-US" dirty="0">
                <a:solidFill>
                  <a:schemeClr val="accent2"/>
                </a:solidFill>
                <a:ea typeface="Times New Roman" panose="02020603050405020304" pitchFamily="18" charset="0"/>
                <a:cs typeface="Times New Roman" panose="02020603050405020304" pitchFamily="18" charset="0"/>
              </a:rPr>
              <a:t>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_top</a:t>
            </a:r>
            <a:r>
              <a:rPr lang="en-US" dirty="0">
                <a:ea typeface="Times New Roman" panose="02020603050405020304" pitchFamily="18" charset="0"/>
                <a:cs typeface="Times New Roman" panose="02020603050405020304" pitchFamily="18" charset="0"/>
              </a:rPr>
              <a:t> means use the same window</a:t>
            </a:r>
          </a:p>
          <a:p>
            <a:endParaRPr lang="en-US" dirty="0"/>
          </a:p>
        </p:txBody>
      </p:sp>
    </p:spTree>
    <p:extLst>
      <p:ext uri="{BB962C8B-B14F-4D97-AF65-F5344CB8AC3E}">
        <p14:creationId xmlns:p14="http://schemas.microsoft.com/office/powerpoint/2010/main" val="320219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Elements</a:t>
            </a:r>
          </a:p>
        </p:txBody>
      </p:sp>
      <p:sp>
        <p:nvSpPr>
          <p:cNvPr id="3" name="Content Placeholder 2"/>
          <p:cNvSpPr>
            <a:spLocks noGrp="1"/>
          </p:cNvSpPr>
          <p:nvPr>
            <p:ph idx="1"/>
          </p:nvPr>
        </p:nvSpPr>
        <p:spPr/>
        <p:txBody>
          <a:bodyPr/>
          <a:lstStyle/>
          <a:p>
            <a:r>
              <a:rPr lang="en-US" dirty="0"/>
              <a:t>Input</a:t>
            </a:r>
          </a:p>
          <a:p>
            <a:r>
              <a:rPr lang="en-US" dirty="0"/>
              <a:t>Select</a:t>
            </a:r>
          </a:p>
          <a:p>
            <a:r>
              <a:rPr lang="en-US" dirty="0" err="1"/>
              <a:t>Textarea</a:t>
            </a:r>
            <a:endParaRPr lang="en-US" dirty="0"/>
          </a:p>
          <a:p>
            <a:r>
              <a:rPr lang="en-US" dirty="0"/>
              <a:t>Button</a:t>
            </a:r>
          </a:p>
          <a:p>
            <a:r>
              <a:rPr lang="en-US" dirty="0"/>
              <a:t>Label</a:t>
            </a:r>
          </a:p>
          <a:p>
            <a:r>
              <a:rPr lang="en-US" dirty="0" err="1"/>
              <a:t>Fieldset</a:t>
            </a:r>
            <a:endParaRPr lang="en-US" dirty="0"/>
          </a:p>
          <a:p>
            <a:r>
              <a:rPr lang="en-US" dirty="0"/>
              <a:t>Legend</a:t>
            </a:r>
          </a:p>
          <a:p>
            <a:r>
              <a:rPr lang="en-US" dirty="0"/>
              <a:t>Etc…</a:t>
            </a:r>
          </a:p>
          <a:p>
            <a:endParaRPr lang="en-US" dirty="0"/>
          </a:p>
        </p:txBody>
      </p:sp>
      <p:sp>
        <p:nvSpPr>
          <p:cNvPr id="4" name="TextBox 3"/>
          <p:cNvSpPr txBox="1"/>
          <p:nvPr/>
        </p:nvSpPr>
        <p:spPr>
          <a:xfrm>
            <a:off x="3627121" y="863444"/>
            <a:ext cx="2468879" cy="2585323"/>
          </a:xfrm>
          <a:prstGeom prst="rect">
            <a:avLst/>
          </a:prstGeom>
          <a:noFill/>
        </p:spPr>
        <p:txBody>
          <a:bodyPr wrap="square" rtlCol="0">
            <a:spAutoFit/>
          </a:bodyPr>
          <a:lstStyle/>
          <a:p>
            <a:r>
              <a:rPr lang="en-US" b="1" dirty="0"/>
              <a:t>Input Types (HTML4)</a:t>
            </a:r>
          </a:p>
          <a:p>
            <a:pPr marL="285750" indent="-285750">
              <a:buFont typeface="Wingdings" panose="05000000000000000000" pitchFamily="2" charset="2"/>
              <a:buChar char="§"/>
            </a:pPr>
            <a:r>
              <a:rPr lang="en-US" dirty="0"/>
              <a:t>text</a:t>
            </a:r>
          </a:p>
          <a:p>
            <a:pPr marL="285750" indent="-285750">
              <a:buFont typeface="Wingdings" panose="05000000000000000000" pitchFamily="2" charset="2"/>
              <a:buChar char="§"/>
            </a:pPr>
            <a:r>
              <a:rPr lang="en-US" dirty="0"/>
              <a:t>password</a:t>
            </a:r>
          </a:p>
          <a:p>
            <a:pPr marL="285750" indent="-285750">
              <a:buFont typeface="Wingdings" panose="05000000000000000000" pitchFamily="2" charset="2"/>
              <a:buChar char="§"/>
            </a:pPr>
            <a:r>
              <a:rPr lang="en-US" dirty="0"/>
              <a:t>checkbox</a:t>
            </a:r>
          </a:p>
          <a:p>
            <a:pPr marL="285750" indent="-285750">
              <a:buFont typeface="Wingdings" panose="05000000000000000000" pitchFamily="2" charset="2"/>
              <a:buChar char="§"/>
            </a:pPr>
            <a:r>
              <a:rPr lang="en-US" dirty="0"/>
              <a:t>radio</a:t>
            </a:r>
          </a:p>
          <a:p>
            <a:pPr marL="285750" indent="-285750">
              <a:buFont typeface="Wingdings" panose="05000000000000000000" pitchFamily="2" charset="2"/>
              <a:buChar char="§"/>
            </a:pPr>
            <a:r>
              <a:rPr lang="en-US" dirty="0"/>
              <a:t>submit</a:t>
            </a:r>
          </a:p>
          <a:p>
            <a:pPr marL="285750" indent="-285750">
              <a:buFont typeface="Wingdings" panose="05000000000000000000" pitchFamily="2" charset="2"/>
              <a:buChar char="§"/>
            </a:pPr>
            <a:r>
              <a:rPr lang="en-US" dirty="0"/>
              <a:t>button</a:t>
            </a:r>
          </a:p>
          <a:p>
            <a:pPr marL="285750" indent="-285750">
              <a:buFont typeface="Wingdings" panose="05000000000000000000" pitchFamily="2" charset="2"/>
              <a:buChar char="§"/>
            </a:pPr>
            <a:r>
              <a:rPr lang="en-US" dirty="0"/>
              <a:t>reset</a:t>
            </a:r>
          </a:p>
          <a:p>
            <a:pPr marL="285750" indent="-285750">
              <a:buFont typeface="Wingdings" panose="05000000000000000000" pitchFamily="2" charset="2"/>
              <a:buChar char="§"/>
            </a:pPr>
            <a:r>
              <a:rPr lang="en-US" dirty="0"/>
              <a:t>file</a:t>
            </a:r>
          </a:p>
        </p:txBody>
      </p:sp>
      <p:sp>
        <p:nvSpPr>
          <p:cNvPr id="5" name="TextBox 4"/>
          <p:cNvSpPr txBox="1"/>
          <p:nvPr/>
        </p:nvSpPr>
        <p:spPr>
          <a:xfrm>
            <a:off x="6084444" y="863444"/>
            <a:ext cx="2468879" cy="3693319"/>
          </a:xfrm>
          <a:prstGeom prst="rect">
            <a:avLst/>
          </a:prstGeom>
          <a:noFill/>
        </p:spPr>
        <p:txBody>
          <a:bodyPr wrap="square" rtlCol="0">
            <a:spAutoFit/>
          </a:bodyPr>
          <a:lstStyle/>
          <a:p>
            <a:r>
              <a:rPr lang="en-US" b="1" dirty="0"/>
              <a:t>Input Types (HTML5)</a:t>
            </a:r>
          </a:p>
          <a:p>
            <a:pPr marL="285750" indent="-285750">
              <a:buFont typeface="Wingdings" panose="05000000000000000000" pitchFamily="2" charset="2"/>
              <a:buChar char="§"/>
            </a:pPr>
            <a:r>
              <a:rPr lang="en-US" dirty="0"/>
              <a:t>number</a:t>
            </a:r>
          </a:p>
          <a:p>
            <a:pPr marL="285750" indent="-285750">
              <a:buFont typeface="Wingdings" panose="05000000000000000000" pitchFamily="2" charset="2"/>
              <a:buChar char="§"/>
            </a:pPr>
            <a:r>
              <a:rPr lang="en-US" dirty="0"/>
              <a:t>email</a:t>
            </a:r>
          </a:p>
          <a:p>
            <a:pPr marL="285750" indent="-285750">
              <a:buFont typeface="Wingdings" panose="05000000000000000000" pitchFamily="2" charset="2"/>
              <a:buChar char="§"/>
            </a:pPr>
            <a:r>
              <a:rPr lang="en-US" dirty="0"/>
              <a:t>search</a:t>
            </a:r>
          </a:p>
          <a:p>
            <a:pPr marL="285750" indent="-285750">
              <a:buFont typeface="Wingdings" panose="05000000000000000000" pitchFamily="2" charset="2"/>
              <a:buChar char="§"/>
            </a:pPr>
            <a:r>
              <a:rPr lang="en-US" dirty="0" err="1"/>
              <a:t>url</a:t>
            </a:r>
            <a:endParaRPr lang="en-US" dirty="0"/>
          </a:p>
          <a:p>
            <a:pPr marL="285750" indent="-285750">
              <a:buFont typeface="Wingdings" panose="05000000000000000000" pitchFamily="2" charset="2"/>
              <a:buChar char="§"/>
            </a:pPr>
            <a:r>
              <a:rPr lang="en-US" dirty="0" err="1"/>
              <a:t>tel</a:t>
            </a:r>
            <a:endParaRPr lang="en-US" dirty="0"/>
          </a:p>
          <a:p>
            <a:pPr marL="285750" indent="-285750">
              <a:buFont typeface="Wingdings" panose="05000000000000000000" pitchFamily="2" charset="2"/>
              <a:buChar char="§"/>
            </a:pPr>
            <a:r>
              <a:rPr lang="en-US" dirty="0"/>
              <a:t>range </a:t>
            </a:r>
          </a:p>
          <a:p>
            <a:pPr marL="285750" indent="-285750">
              <a:buFont typeface="Wingdings" panose="05000000000000000000" pitchFamily="2" charset="2"/>
              <a:buChar char="§"/>
            </a:pPr>
            <a:r>
              <a:rPr lang="en-US" dirty="0"/>
              <a:t>color</a:t>
            </a:r>
          </a:p>
          <a:p>
            <a:pPr marL="285750" indent="-285750">
              <a:buFont typeface="Wingdings" panose="05000000000000000000" pitchFamily="2" charset="2"/>
              <a:buChar char="§"/>
            </a:pPr>
            <a:r>
              <a:rPr lang="en-US" dirty="0"/>
              <a:t>date</a:t>
            </a:r>
          </a:p>
          <a:p>
            <a:pPr marL="285750" indent="-285750">
              <a:buFont typeface="Wingdings" panose="05000000000000000000" pitchFamily="2" charset="2"/>
              <a:buChar char="§"/>
            </a:pPr>
            <a:r>
              <a:rPr lang="en-US" dirty="0"/>
              <a:t>time</a:t>
            </a:r>
          </a:p>
          <a:p>
            <a:pPr marL="285750" indent="-285750">
              <a:buFont typeface="Wingdings" panose="05000000000000000000" pitchFamily="2" charset="2"/>
              <a:buChar char="§"/>
            </a:pPr>
            <a:r>
              <a:rPr lang="en-US" dirty="0" err="1"/>
              <a:t>datetime</a:t>
            </a:r>
            <a:r>
              <a:rPr lang="en-US" dirty="0"/>
              <a:t>-local</a:t>
            </a:r>
          </a:p>
          <a:p>
            <a:pPr marL="285750" indent="-285750">
              <a:buFont typeface="Wingdings" panose="05000000000000000000" pitchFamily="2" charset="2"/>
              <a:buChar char="§"/>
            </a:pPr>
            <a:r>
              <a:rPr lang="en-US" dirty="0"/>
              <a:t>month</a:t>
            </a:r>
          </a:p>
          <a:p>
            <a:pPr marL="285750" indent="-285750">
              <a:buFont typeface="Wingdings" panose="05000000000000000000" pitchFamily="2" charset="2"/>
              <a:buChar char="§"/>
            </a:pPr>
            <a:r>
              <a:rPr lang="en-US" dirty="0"/>
              <a:t>week</a:t>
            </a:r>
          </a:p>
        </p:txBody>
      </p:sp>
    </p:spTree>
    <p:extLst>
      <p:ext uri="{BB962C8B-B14F-4D97-AF65-F5344CB8AC3E}">
        <p14:creationId xmlns:p14="http://schemas.microsoft.com/office/powerpoint/2010/main" val="378524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HTML5</a:t>
            </a:r>
          </a:p>
        </p:txBody>
      </p:sp>
      <p:sp>
        <p:nvSpPr>
          <p:cNvPr id="3" name="Content Placeholder 2"/>
          <p:cNvSpPr>
            <a:spLocks noGrp="1"/>
          </p:cNvSpPr>
          <p:nvPr>
            <p:ph idx="1"/>
          </p:nvPr>
        </p:nvSpPr>
        <p:spPr/>
        <p:txBody>
          <a:bodyPr/>
          <a:lstStyle/>
          <a:p>
            <a:pPr lvl="0"/>
            <a:r>
              <a:rPr lang="en-IN" dirty="0"/>
              <a:t>It stands for Hypertext </a:t>
            </a:r>
            <a:r>
              <a:rPr lang="en-IN" dirty="0" err="1"/>
              <a:t>markup</a:t>
            </a:r>
            <a:r>
              <a:rPr lang="en-IN" dirty="0"/>
              <a:t> language version 5.</a:t>
            </a:r>
          </a:p>
          <a:p>
            <a:pPr lvl="0"/>
            <a:r>
              <a:rPr lang="en-IN" dirty="0"/>
              <a:t>HTML5 is the latest version of HTML.</a:t>
            </a:r>
          </a:p>
          <a:p>
            <a:r>
              <a:rPr lang="en-IN" dirty="0"/>
              <a:t>HTML5 is cooperation between the World Wide Web Consortium (W3C) and the Web Hypertext Application Technology Working Group (WHATWG).</a:t>
            </a:r>
          </a:p>
          <a:p>
            <a:r>
              <a:rPr lang="en-IN" b="1" dirty="0"/>
              <a:t>What is new </a:t>
            </a:r>
            <a:r>
              <a:rPr lang="en-IN" b="1"/>
              <a:t>in HTML5?</a:t>
            </a:r>
            <a:endParaRPr lang="en-IN" b="1" dirty="0"/>
          </a:p>
          <a:p>
            <a:pPr lvl="1"/>
            <a:r>
              <a:rPr lang="en-IN" dirty="0"/>
              <a:t>Support multimedia without flash player.</a:t>
            </a:r>
          </a:p>
          <a:p>
            <a:pPr lvl="1"/>
            <a:r>
              <a:rPr lang="en-IN" dirty="0"/>
              <a:t>So, we can include audio, video in our web page without installing flash player.</a:t>
            </a:r>
          </a:p>
          <a:p>
            <a:pPr lvl="1"/>
            <a:r>
              <a:rPr lang="en-IN" dirty="0"/>
              <a:t>We create drawing in our webpage using canvas without graphics software.</a:t>
            </a:r>
          </a:p>
          <a:p>
            <a:pPr lvl="1"/>
            <a:r>
              <a:rPr lang="en-IN" dirty="0"/>
              <a:t>We can trace user’s location.</a:t>
            </a:r>
          </a:p>
          <a:p>
            <a:pPr lvl="1"/>
            <a:r>
              <a:rPr lang="en-IN" dirty="0"/>
              <a:t>HTML5 coding structure is user friendly</a:t>
            </a:r>
          </a:p>
          <a:p>
            <a:pPr lvl="1"/>
            <a:r>
              <a:rPr lang="en-IN" dirty="0"/>
              <a:t>HTML5 program is run in latest version of Google chrome, Mozilla Firefox, Opera, Internet explorer 9.0</a:t>
            </a:r>
          </a:p>
          <a:p>
            <a:endParaRPr lang="en-IN" dirty="0"/>
          </a:p>
        </p:txBody>
      </p:sp>
    </p:spTree>
    <p:extLst>
      <p:ext uri="{BB962C8B-B14F-4D97-AF65-F5344CB8AC3E}">
        <p14:creationId xmlns:p14="http://schemas.microsoft.com/office/powerpoint/2010/main" val="141324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Semantic Elements of HTML5</a:t>
            </a:r>
          </a:p>
        </p:txBody>
      </p:sp>
      <p:sp>
        <p:nvSpPr>
          <p:cNvPr id="3" name="Content Placeholder 2"/>
          <p:cNvSpPr>
            <a:spLocks noGrp="1"/>
          </p:cNvSpPr>
          <p:nvPr>
            <p:ph idx="1"/>
          </p:nvPr>
        </p:nvSpPr>
        <p:spPr/>
        <p:txBody>
          <a:bodyPr/>
          <a:lstStyle/>
          <a:p>
            <a:pPr lvl="0"/>
            <a:r>
              <a:rPr lang="en-IN" dirty="0"/>
              <a:t>A semantic element clearly describes its meaning to both the browser and the developer.</a:t>
            </a:r>
          </a:p>
          <a:p>
            <a:pPr lvl="0"/>
            <a:r>
              <a:rPr lang="en-IN" dirty="0"/>
              <a:t>Examples of non-semantic elements: &lt;div&gt; and &lt;span&gt; - Tells nothing about its content.</a:t>
            </a:r>
          </a:p>
          <a:p>
            <a:pPr lvl="0"/>
            <a:r>
              <a:rPr lang="en-IN" dirty="0"/>
              <a:t>Examples of semantic elements: &lt;form&gt; and &lt;table&gt; - Clearly defines its content.</a:t>
            </a:r>
          </a:p>
          <a:p>
            <a:pPr lvl="0"/>
            <a:r>
              <a:rPr lang="en-IN" dirty="0"/>
              <a:t>Many semantic elements which is used to develop any webpages are:</a:t>
            </a:r>
          </a:p>
          <a:p>
            <a:pPr lvl="1"/>
            <a:r>
              <a:rPr lang="en-IN" dirty="0"/>
              <a:t>&lt;header&gt;</a:t>
            </a:r>
          </a:p>
          <a:p>
            <a:pPr lvl="1"/>
            <a:r>
              <a:rPr lang="en-IN" dirty="0"/>
              <a:t>&lt;</a:t>
            </a:r>
            <a:r>
              <a:rPr lang="en-IN" dirty="0" err="1"/>
              <a:t>nav</a:t>
            </a:r>
            <a:r>
              <a:rPr lang="en-IN" dirty="0"/>
              <a:t>&gt;</a:t>
            </a:r>
          </a:p>
          <a:p>
            <a:pPr lvl="1"/>
            <a:r>
              <a:rPr lang="en-IN" dirty="0"/>
              <a:t>&lt;section&gt;</a:t>
            </a:r>
          </a:p>
          <a:p>
            <a:pPr lvl="1"/>
            <a:r>
              <a:rPr lang="en-IN" dirty="0"/>
              <a:t>&lt;article&gt;</a:t>
            </a:r>
          </a:p>
          <a:p>
            <a:pPr lvl="1"/>
            <a:r>
              <a:rPr lang="en-IN" dirty="0"/>
              <a:t>&lt;figure&gt;</a:t>
            </a:r>
          </a:p>
          <a:p>
            <a:pPr lvl="1"/>
            <a:r>
              <a:rPr lang="en-IN" dirty="0"/>
              <a:t>&lt;footer&gt;</a:t>
            </a:r>
          </a:p>
          <a:p>
            <a:pPr lvl="1"/>
            <a:r>
              <a:rPr lang="en-IN" dirty="0"/>
              <a:t>&lt;dialog&gt;</a:t>
            </a:r>
          </a:p>
          <a:p>
            <a:pPr lvl="1"/>
            <a:r>
              <a:rPr lang="en-IN" dirty="0"/>
              <a:t>&lt;aside&gt;</a:t>
            </a:r>
          </a:p>
        </p:txBody>
      </p:sp>
    </p:spTree>
    <p:extLst>
      <p:ext uri="{BB962C8B-B14F-4D97-AF65-F5344CB8AC3E}">
        <p14:creationId xmlns:p14="http://schemas.microsoft.com/office/powerpoint/2010/main" val="428379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Form Validation</a:t>
            </a:r>
          </a:p>
        </p:txBody>
      </p:sp>
      <p:sp>
        <p:nvSpPr>
          <p:cNvPr id="3" name="Content Placeholder 2"/>
          <p:cNvSpPr>
            <a:spLocks noGrp="1"/>
          </p:cNvSpPr>
          <p:nvPr>
            <p:ph idx="1"/>
          </p:nvPr>
        </p:nvSpPr>
        <p:spPr/>
        <p:txBody>
          <a:bodyPr/>
          <a:lstStyle/>
          <a:p>
            <a:r>
              <a:rPr lang="en-US" dirty="0"/>
              <a:t>Form validation is a “technical process where a web-form checks if the information provided by a user is correct.”</a:t>
            </a:r>
          </a:p>
          <a:p>
            <a:r>
              <a:rPr lang="en-US" dirty="0"/>
              <a:t>The form will either alert the user that something is not in correct format and need to fix to proceed, or the form will be validated and the user will be able to continue with their process.</a:t>
            </a:r>
          </a:p>
          <a:p>
            <a:r>
              <a:rPr lang="en-US" dirty="0"/>
              <a:t>Form can be validated both in Client-Side as well as Server-Side, it is recommended to validate the form in both the side.</a:t>
            </a:r>
          </a:p>
          <a:p>
            <a:r>
              <a:rPr lang="en-US" dirty="0"/>
              <a:t>Form validation generally performs two functions.</a:t>
            </a:r>
          </a:p>
          <a:p>
            <a:pPr marL="914400" lvl="1" indent="-457200">
              <a:buFont typeface="+mj-lt"/>
              <a:buAutoNum type="arabicPeriod"/>
            </a:pPr>
            <a:r>
              <a:rPr lang="en-US" b="1" dirty="0"/>
              <a:t>Basic Validation</a:t>
            </a:r>
          </a:p>
          <a:p>
            <a:pPr lvl="2"/>
            <a:r>
              <a:rPr lang="en-US" sz="2000" dirty="0"/>
              <a:t>Emptiness</a:t>
            </a:r>
          </a:p>
          <a:p>
            <a:pPr lvl="2"/>
            <a:r>
              <a:rPr lang="en-US" sz="2000" dirty="0"/>
              <a:t>Length Validation etc……</a:t>
            </a:r>
          </a:p>
          <a:p>
            <a:pPr marL="914400" lvl="1" indent="-457200">
              <a:buFont typeface="+mj-lt"/>
              <a:buAutoNum type="arabicPeriod"/>
            </a:pPr>
            <a:r>
              <a:rPr lang="en-US" b="1" dirty="0"/>
              <a:t>Data Format Validation</a:t>
            </a:r>
          </a:p>
          <a:p>
            <a:pPr marL="1314450" lvl="2" indent="-457200"/>
            <a:r>
              <a:rPr lang="en-US" sz="2000"/>
              <a:t>Secondly</a:t>
            </a:r>
            <a:r>
              <a:rPr lang="en-US" sz="2000" dirty="0"/>
              <a:t>, the data that is entered must be checked for correct </a:t>
            </a:r>
            <a:r>
              <a:rPr lang="en-US" sz="2000" b="1" dirty="0"/>
              <a:t>form</a:t>
            </a:r>
            <a:r>
              <a:rPr lang="en-US" sz="2000" dirty="0"/>
              <a:t> and </a:t>
            </a:r>
            <a:r>
              <a:rPr lang="en-US" sz="2000" b="1" dirty="0"/>
              <a:t>value</a:t>
            </a:r>
            <a:r>
              <a:rPr lang="en-US" sz="2000" dirty="0"/>
              <a:t>.</a:t>
            </a:r>
          </a:p>
          <a:p>
            <a:pPr marL="1314450" lvl="2" indent="-457200"/>
            <a:r>
              <a:rPr lang="en-US" sz="2000" dirty="0"/>
              <a:t>Email Validation</a:t>
            </a:r>
          </a:p>
          <a:p>
            <a:pPr marL="1314450" lvl="2" indent="-457200"/>
            <a:r>
              <a:rPr lang="en-US" sz="2000" dirty="0"/>
              <a:t>Mobile Number Validation</a:t>
            </a:r>
          </a:p>
          <a:p>
            <a:pPr marL="1314450" lvl="2" indent="-457200"/>
            <a:r>
              <a:rPr lang="en-US" sz="2000" dirty="0"/>
              <a:t>Enrollment Number Validation etc….</a:t>
            </a:r>
            <a:endParaRPr lang="en-US" sz="1600" dirty="0"/>
          </a:p>
        </p:txBody>
      </p:sp>
    </p:spTree>
    <p:extLst>
      <p:ext uri="{BB962C8B-B14F-4D97-AF65-F5344CB8AC3E}">
        <p14:creationId xmlns:p14="http://schemas.microsoft.com/office/powerpoint/2010/main" val="1654600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We can use </a:t>
            </a:r>
            <a:r>
              <a:rPr lang="en-US" b="1" dirty="0"/>
              <a:t>required </a:t>
            </a:r>
            <a:r>
              <a:rPr lang="en-US" dirty="0"/>
              <a:t>attribute in order to stop user sending empty data to server.</a:t>
            </a:r>
          </a:p>
          <a:p>
            <a:pPr marL="0" indent="0">
              <a:buNone/>
            </a:pPr>
            <a:endParaRPr lang="en-US" dirty="0"/>
          </a:p>
          <a:p>
            <a:r>
              <a:rPr lang="en-US" dirty="0"/>
              <a:t>We can use </a:t>
            </a:r>
            <a:r>
              <a:rPr lang="en-US" b="1" dirty="0"/>
              <a:t>pattern </a:t>
            </a:r>
            <a:r>
              <a:rPr lang="en-US" dirty="0"/>
              <a:t>attribute in order to force some format on user before sending the data to server.</a:t>
            </a:r>
          </a:p>
          <a:p>
            <a:pPr marL="0" indent="0">
              <a:buNone/>
            </a:pPr>
            <a:endParaRPr lang="en-US" dirty="0"/>
          </a:p>
          <a:p>
            <a:r>
              <a:rPr lang="en-US" dirty="0"/>
              <a:t>We can use </a:t>
            </a:r>
            <a:r>
              <a:rPr lang="en-US" b="1" dirty="0"/>
              <a:t>title</a:t>
            </a:r>
            <a:r>
              <a:rPr lang="en-US" dirty="0"/>
              <a:t> attribute for custom error message.</a:t>
            </a:r>
          </a:p>
          <a:p>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1030948" y="1276507"/>
            <a:ext cx="5253475" cy="338554"/>
          </a:xfrm>
          <a:prstGeom prst="rect">
            <a:avLst/>
          </a:prstGeom>
          <a:solidFill>
            <a:schemeClr val="bg1">
              <a:lumMod val="95000"/>
            </a:schemeClr>
          </a:solidFill>
          <a:ln>
            <a:noFill/>
          </a:ln>
        </p:spPr>
        <p:txBody>
          <a:bodyPr wrap="square">
            <a:spAutoFit/>
          </a:bodyPr>
          <a:lstStyle/>
          <a:p>
            <a:r>
              <a:rPr lang="en-US" sz="1600" dirty="0">
                <a:solidFill>
                  <a:srgbClr val="800000"/>
                </a:solidFill>
                <a:latin typeface="Consolas" panose="020B0609020204030204" pitchFamily="49" charset="0"/>
              </a:rPr>
              <a:t>&lt;input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type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"text"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name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txtName</a:t>
            </a:r>
            <a:r>
              <a:rPr lang="en-US" sz="1600" dirty="0">
                <a:solidFill>
                  <a:srgbClr val="0000FF"/>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required</a:t>
            </a:r>
            <a:r>
              <a:rPr lang="en-US" sz="1600" dirty="0">
                <a:solidFill>
                  <a:srgbClr val="800000"/>
                </a:solidFill>
                <a:latin typeface="Consolas" panose="020B0609020204030204" pitchFamily="49" charset="0"/>
              </a:rPr>
              <a:t>/&gt;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530955" y="1276507"/>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
        <p:nvSpPr>
          <p:cNvPr id="7" name="Rectangle 6">
            <a:extLst>
              <a:ext uri="{FF2B5EF4-FFF2-40B4-BE49-F238E27FC236}">
                <a16:creationId xmlns:a16="http://schemas.microsoft.com/office/drawing/2014/main" id="{D456EBDA-49A4-A843-A786-6989C63A54AA}"/>
              </a:ext>
            </a:extLst>
          </p:cNvPr>
          <p:cNvSpPr/>
          <p:nvPr/>
        </p:nvSpPr>
        <p:spPr>
          <a:xfrm>
            <a:off x="1030949" y="2526187"/>
            <a:ext cx="6425568" cy="338554"/>
          </a:xfrm>
          <a:prstGeom prst="rect">
            <a:avLst/>
          </a:prstGeom>
          <a:solidFill>
            <a:schemeClr val="bg1">
              <a:lumMod val="95000"/>
            </a:schemeClr>
          </a:solidFill>
          <a:ln>
            <a:noFill/>
          </a:ln>
        </p:spPr>
        <p:txBody>
          <a:bodyPr wrap="square">
            <a:spAutoFit/>
          </a:bodyPr>
          <a:lstStyle/>
          <a:p>
            <a:r>
              <a:rPr lang="en-US" sz="1600" dirty="0">
                <a:solidFill>
                  <a:srgbClr val="800000"/>
                </a:solidFill>
                <a:latin typeface="Consolas" panose="020B0609020204030204" pitchFamily="49" charset="0"/>
              </a:rPr>
              <a:t>&lt;input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type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"text"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name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txtName</a:t>
            </a:r>
            <a:r>
              <a:rPr lang="en-US" sz="1600" dirty="0">
                <a:solidFill>
                  <a:srgbClr val="0000FF"/>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pattern</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"[0-9]{10}"</a:t>
            </a:r>
            <a:r>
              <a:rPr lang="en-US" sz="1600" dirty="0">
                <a:solidFill>
                  <a:srgbClr val="800000"/>
                </a:solidFill>
                <a:latin typeface="Consolas" panose="020B0609020204030204" pitchFamily="49" charset="0"/>
              </a:rPr>
              <a:t>/&gt;</a:t>
            </a:r>
            <a:endParaRPr lang="en-US" sz="1600"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35F9F4A0-4592-C04D-B2D0-0BF66A3BFA20}"/>
              </a:ext>
            </a:extLst>
          </p:cNvPr>
          <p:cNvSpPr/>
          <p:nvPr/>
        </p:nvSpPr>
        <p:spPr>
          <a:xfrm>
            <a:off x="530955" y="2526187"/>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
        <p:nvSpPr>
          <p:cNvPr id="9" name="Rectangle 8">
            <a:extLst>
              <a:ext uri="{FF2B5EF4-FFF2-40B4-BE49-F238E27FC236}">
                <a16:creationId xmlns:a16="http://schemas.microsoft.com/office/drawing/2014/main" id="{D456EBDA-49A4-A843-A786-6989C63A54AA}"/>
              </a:ext>
            </a:extLst>
          </p:cNvPr>
          <p:cNvSpPr/>
          <p:nvPr/>
        </p:nvSpPr>
        <p:spPr>
          <a:xfrm>
            <a:off x="1030949" y="3437313"/>
            <a:ext cx="7049022" cy="1077218"/>
          </a:xfrm>
          <a:prstGeom prst="rect">
            <a:avLst/>
          </a:prstGeom>
          <a:solidFill>
            <a:schemeClr val="bg1">
              <a:lumMod val="95000"/>
            </a:schemeClr>
          </a:solidFill>
          <a:ln>
            <a:noFill/>
          </a:ln>
        </p:spPr>
        <p:txBody>
          <a:bodyPr wrap="square">
            <a:spAutoFit/>
          </a:bodyPr>
          <a:lstStyle/>
          <a:p>
            <a:r>
              <a:rPr lang="en-US" sz="1600" dirty="0">
                <a:solidFill>
                  <a:srgbClr val="800000"/>
                </a:solidFill>
                <a:latin typeface="Consolas" panose="020B0609020204030204" pitchFamily="49" charset="0"/>
              </a:rPr>
              <a:t>&lt;input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type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"text"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name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txtName</a:t>
            </a:r>
            <a:r>
              <a:rPr lang="en-US" sz="1600" dirty="0">
                <a:solidFill>
                  <a:srgbClr val="0000FF"/>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pattern</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"[0-9]{10}"</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title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"Please enter 10 digit mobile number"</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required</a:t>
            </a:r>
            <a:r>
              <a:rPr lang="en-US" sz="1600" dirty="0">
                <a:solidFill>
                  <a:srgbClr val="800000"/>
                </a:solidFill>
                <a:latin typeface="Consolas" panose="020B0609020204030204" pitchFamily="49" charset="0"/>
              </a:rPr>
              <a:t>/&gt;</a:t>
            </a:r>
            <a:r>
              <a:rPr lang="en-US" sz="1600" dirty="0">
                <a:solidFill>
                  <a:srgbClr val="000000"/>
                </a:solidFill>
                <a:latin typeface="Consolas" panose="020B0609020204030204" pitchFamily="49" charset="0"/>
              </a:rPr>
              <a:t> </a:t>
            </a:r>
            <a:endParaRPr lang="en-US" sz="1600" b="0" dirty="0">
              <a:solidFill>
                <a:srgbClr val="000000"/>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35F9F4A0-4592-C04D-B2D0-0BF66A3BFA20}"/>
              </a:ext>
            </a:extLst>
          </p:cNvPr>
          <p:cNvSpPr/>
          <p:nvPr/>
        </p:nvSpPr>
        <p:spPr>
          <a:xfrm>
            <a:off x="530955" y="3437313"/>
            <a:ext cx="499993" cy="107721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878873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bg/>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animBg="1"/>
      <p:bldP spid="5" grpId="0" animBg="1"/>
      <p:bldP spid="7" grpId="0" build="p" animBg="1"/>
      <p:bldP spid="8" grpId="0" animBg="1"/>
      <p:bldP spid="9" grpId="0" build="p"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Web Page?</a:t>
            </a:r>
          </a:p>
        </p:txBody>
      </p:sp>
      <p:sp>
        <p:nvSpPr>
          <p:cNvPr id="3" name="Content Placeholder 2"/>
          <p:cNvSpPr>
            <a:spLocks noGrp="1"/>
          </p:cNvSpPr>
          <p:nvPr>
            <p:ph idx="1"/>
          </p:nvPr>
        </p:nvSpPr>
        <p:spPr/>
        <p:txBody>
          <a:bodyPr/>
          <a:lstStyle/>
          <a:p>
            <a:r>
              <a:rPr lang="en-US" dirty="0"/>
              <a:t>A web page or webpage is a document, commonly written in HTML, that is viewed in an Internet browser.</a:t>
            </a:r>
          </a:p>
          <a:p>
            <a:r>
              <a:rPr lang="en-US" dirty="0"/>
              <a:t>HTML – Hyper Text Markup Language is the notation for describing</a:t>
            </a:r>
          </a:p>
          <a:p>
            <a:pPr lvl="1"/>
            <a:r>
              <a:rPr lang="en-US" dirty="0"/>
              <a:t>document structure (semantic markup)</a:t>
            </a:r>
          </a:p>
          <a:p>
            <a:pPr lvl="1"/>
            <a:r>
              <a:rPr lang="en-US" dirty="0"/>
              <a:t>formatting (presentation markup)</a:t>
            </a:r>
          </a:p>
          <a:p>
            <a:r>
              <a:rPr lang="en-US" dirty="0"/>
              <a:t>A web page can be accessed by entering a URL address into a browser's address bar.</a:t>
            </a:r>
          </a:p>
          <a:p>
            <a:r>
              <a:rPr lang="en-US" dirty="0"/>
              <a:t>A web page may contain text, graphics, and hyperlinks to other web pages and files.</a:t>
            </a:r>
          </a:p>
          <a:p>
            <a:r>
              <a:rPr lang="en-US" dirty="0"/>
              <a:t>The first web page was created at CERN by Tim Berners-Lee on August 6, 1991.</a:t>
            </a:r>
          </a:p>
          <a:p>
            <a:r>
              <a:rPr lang="en-US" dirty="0"/>
              <a:t>You can visit and browse the first website and the first web page at the </a:t>
            </a:r>
            <a:r>
              <a:rPr lang="en-US" dirty="0">
                <a:hlinkClick r:id="rId2"/>
              </a:rPr>
              <a:t>info.cern.ch</a:t>
            </a:r>
            <a:r>
              <a:rPr lang="en-US" dirty="0"/>
              <a:t> address.</a:t>
            </a:r>
          </a:p>
          <a:p>
            <a:endParaRPr lang="en-US" dirty="0"/>
          </a:p>
        </p:txBody>
      </p:sp>
    </p:spTree>
    <p:extLst>
      <p:ext uri="{BB962C8B-B14F-4D97-AF65-F5344CB8AC3E}">
        <p14:creationId xmlns:p14="http://schemas.microsoft.com/office/powerpoint/2010/main" val="212352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Fieldset</a:t>
            </a:r>
            <a:r>
              <a:rPr lang="en-IN" dirty="0"/>
              <a:t> and Legend</a:t>
            </a:r>
          </a:p>
        </p:txBody>
      </p:sp>
      <p:sp>
        <p:nvSpPr>
          <p:cNvPr id="3" name="Content Placeholder 2"/>
          <p:cNvSpPr>
            <a:spLocks noGrp="1"/>
          </p:cNvSpPr>
          <p:nvPr>
            <p:ph idx="1"/>
          </p:nvPr>
        </p:nvSpPr>
        <p:spPr/>
        <p:txBody>
          <a:bodyPr/>
          <a:lstStyle/>
          <a:p>
            <a:pPr lvl="0"/>
            <a:r>
              <a:rPr lang="en-IN" dirty="0"/>
              <a:t>The HTML &lt;</a:t>
            </a:r>
            <a:r>
              <a:rPr lang="en-IN" dirty="0" err="1"/>
              <a:t>fieldset</a:t>
            </a:r>
            <a:r>
              <a:rPr lang="en-IN" dirty="0"/>
              <a:t>&gt; tag is used for grouping related form elements. </a:t>
            </a:r>
          </a:p>
          <a:p>
            <a:pPr lvl="0"/>
            <a:r>
              <a:rPr lang="en-IN" dirty="0"/>
              <a:t>The use of this tag is optional while creating an HTML form but using &lt;</a:t>
            </a:r>
            <a:r>
              <a:rPr lang="en-IN" dirty="0" err="1"/>
              <a:t>fieldset</a:t>
            </a:r>
            <a:r>
              <a:rPr lang="en-IN" dirty="0"/>
              <a:t>&gt;, it is easy to understand the purpose of grouped elements of form.</a:t>
            </a:r>
          </a:p>
          <a:p>
            <a:r>
              <a:rPr lang="en-IN" dirty="0"/>
              <a:t>The &lt;legend&gt; tag is used with the &lt;</a:t>
            </a:r>
            <a:r>
              <a:rPr lang="en-IN" dirty="0" err="1"/>
              <a:t>fieldset</a:t>
            </a:r>
            <a:r>
              <a:rPr lang="en-IN" dirty="0"/>
              <a:t>&gt; element as a first child to define the caption for the grouped related fields.</a:t>
            </a:r>
          </a:p>
        </p:txBody>
      </p:sp>
      <p:sp>
        <p:nvSpPr>
          <p:cNvPr id="4" name="Rectangle 3">
            <a:extLst>
              <a:ext uri="{FF2B5EF4-FFF2-40B4-BE49-F238E27FC236}">
                <a16:creationId xmlns:a16="http://schemas.microsoft.com/office/drawing/2014/main" id="{D456EBDA-49A4-A843-A786-6989C63A54AA}"/>
              </a:ext>
            </a:extLst>
          </p:cNvPr>
          <p:cNvSpPr/>
          <p:nvPr/>
        </p:nvSpPr>
        <p:spPr>
          <a:xfrm>
            <a:off x="987817" y="3014612"/>
            <a:ext cx="6266998" cy="3046988"/>
          </a:xfrm>
          <a:prstGeom prst="rect">
            <a:avLst/>
          </a:prstGeom>
          <a:solidFill>
            <a:schemeClr val="bg1">
              <a:lumMod val="95000"/>
            </a:schemeClr>
          </a:solidFill>
          <a:ln>
            <a:noFill/>
          </a:ln>
        </p:spPr>
        <p:txBody>
          <a:bodyPr wrap="square">
            <a:spAutoFit/>
          </a:bodyPr>
          <a:lstStyle/>
          <a:p>
            <a:r>
              <a:rPr lang="en-US" sz="1600" dirty="0">
                <a:solidFill>
                  <a:srgbClr val="800000"/>
                </a:solidFill>
                <a:latin typeface="Consolas" panose="020B0609020204030204" pitchFamily="49" charset="0"/>
              </a:rPr>
              <a:t>&lt;form&gt;  </a:t>
            </a:r>
          </a:p>
          <a:p>
            <a:r>
              <a:rPr lang="en-US" sz="1600" dirty="0">
                <a:solidFill>
                  <a:srgbClr val="800000"/>
                </a:solidFill>
                <a:latin typeface="Consolas" panose="020B0609020204030204" pitchFamily="49" charset="0"/>
              </a:rPr>
              <a:t>     &lt;</a:t>
            </a:r>
            <a:r>
              <a:rPr lang="en-US" sz="1600" dirty="0" err="1">
                <a:solidFill>
                  <a:srgbClr val="800000"/>
                </a:solidFill>
                <a:latin typeface="Consolas" panose="020B0609020204030204" pitchFamily="49" charset="0"/>
              </a:rPr>
              <a:t>fieldset</a:t>
            </a:r>
            <a:r>
              <a:rPr lang="en-US" sz="1600" dirty="0">
                <a:solidFill>
                  <a:srgbClr val="800000"/>
                </a:solidFill>
                <a:latin typeface="Consolas" panose="020B0609020204030204" pitchFamily="49" charset="0"/>
              </a:rPr>
              <a:t>&gt;  </a:t>
            </a:r>
          </a:p>
          <a:p>
            <a:r>
              <a:rPr lang="en-US" sz="1600" dirty="0">
                <a:solidFill>
                  <a:srgbClr val="800000"/>
                </a:solidFill>
                <a:latin typeface="Consolas" panose="020B0609020204030204" pitchFamily="49" charset="0"/>
              </a:rPr>
              <a:t>            &lt;legend&gt;</a:t>
            </a:r>
            <a:r>
              <a:rPr lang="en-US" sz="1600" dirty="0">
                <a:latin typeface="Consolas" panose="020B0609020204030204" pitchFamily="49" charset="0"/>
              </a:rPr>
              <a:t>User basic information:</a:t>
            </a:r>
            <a:r>
              <a:rPr lang="en-US" sz="1600" dirty="0">
                <a:solidFill>
                  <a:srgbClr val="800000"/>
                </a:solidFill>
                <a:latin typeface="Consolas" panose="020B0609020204030204" pitchFamily="49" charset="0"/>
              </a:rPr>
              <a:t>&lt;/legend&gt;  </a:t>
            </a:r>
          </a:p>
          <a:p>
            <a:r>
              <a:rPr lang="en-US" sz="1600" dirty="0">
                <a:solidFill>
                  <a:srgbClr val="800000"/>
                </a:solidFill>
                <a:latin typeface="Consolas" panose="020B0609020204030204" pitchFamily="49" charset="0"/>
              </a:rPr>
              <a:t>            </a:t>
            </a:r>
          </a:p>
          <a:p>
            <a:r>
              <a:rPr lang="en-US" sz="1600" dirty="0">
                <a:solidFill>
                  <a:srgbClr val="800000"/>
                </a:solidFill>
                <a:latin typeface="Consolas" panose="020B0609020204030204" pitchFamily="49" charset="0"/>
              </a:rPr>
              <a:t>            &lt;label&gt;</a:t>
            </a:r>
            <a:r>
              <a:rPr lang="en-US" sz="1600" dirty="0">
                <a:latin typeface="Consolas" panose="020B0609020204030204" pitchFamily="49" charset="0"/>
              </a:rPr>
              <a:t>First Name</a:t>
            </a:r>
            <a:r>
              <a:rPr lang="en-US" sz="1600" dirty="0">
                <a:solidFill>
                  <a:srgbClr val="800000"/>
                </a:solidFill>
                <a:latin typeface="Consolas" panose="020B0609020204030204" pitchFamily="49" charset="0"/>
              </a:rPr>
              <a:t>&lt;/label&gt;&lt;</a:t>
            </a:r>
            <a:r>
              <a:rPr lang="en-US" sz="1600" dirty="0" err="1">
                <a:solidFill>
                  <a:srgbClr val="800000"/>
                </a:solidFill>
                <a:latin typeface="Consolas" panose="020B0609020204030204" pitchFamily="49" charset="0"/>
              </a:rPr>
              <a:t>br</a:t>
            </a:r>
            <a:r>
              <a:rPr lang="en-US" sz="1600" dirty="0">
                <a:solidFill>
                  <a:srgbClr val="800000"/>
                </a:solidFill>
                <a:latin typeface="Consolas" panose="020B0609020204030204" pitchFamily="49" charset="0"/>
              </a:rPr>
              <a:t>&gt;  </a:t>
            </a:r>
          </a:p>
          <a:p>
            <a:r>
              <a:rPr lang="en-US" sz="1600" dirty="0">
                <a:solidFill>
                  <a:srgbClr val="800000"/>
                </a:solidFill>
                <a:latin typeface="Consolas" panose="020B0609020204030204" pitchFamily="49" charset="0"/>
              </a:rPr>
              <a:t>            &lt;input </a:t>
            </a:r>
            <a:r>
              <a:rPr lang="en-US" sz="1600" dirty="0">
                <a:solidFill>
                  <a:srgbClr val="FF0000"/>
                </a:solidFill>
                <a:latin typeface="Consolas" panose="020B0609020204030204" pitchFamily="49" charset="0"/>
              </a:rPr>
              <a:t>type</a:t>
            </a:r>
            <a:r>
              <a:rPr lang="en-US" sz="1600" dirty="0">
                <a:latin typeface="Consolas" panose="020B0609020204030204" pitchFamily="49" charset="0"/>
              </a:rPr>
              <a:t>=</a:t>
            </a:r>
            <a:r>
              <a:rPr lang="en-US" sz="1600" dirty="0">
                <a:solidFill>
                  <a:srgbClr val="0000FF"/>
                </a:solidFill>
                <a:latin typeface="Consolas" panose="020B0609020204030204" pitchFamily="49" charset="0"/>
              </a:rPr>
              <a:t>"text" </a:t>
            </a:r>
            <a:r>
              <a:rPr lang="en-US" sz="1600" dirty="0">
                <a:solidFill>
                  <a:srgbClr val="FF0000"/>
                </a:solidFill>
                <a:latin typeface="Consolas" panose="020B0609020204030204" pitchFamily="49" charset="0"/>
              </a:rPr>
              <a:t>name</a:t>
            </a:r>
            <a:r>
              <a:rPr lang="en-US" sz="1600" dirty="0">
                <a:latin typeface="Consolas" panose="020B0609020204030204" pitchFamily="49" charset="0"/>
              </a:rPr>
              <a:t>=</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fname</a:t>
            </a:r>
            <a:r>
              <a:rPr lang="en-US" sz="1600" dirty="0">
                <a:solidFill>
                  <a:srgbClr val="0000FF"/>
                </a:solidFill>
                <a:latin typeface="Consolas" panose="020B0609020204030204" pitchFamily="49" charset="0"/>
              </a:rPr>
              <a:t>"</a:t>
            </a:r>
            <a:r>
              <a:rPr lang="en-US" sz="1600" dirty="0">
                <a:solidFill>
                  <a:srgbClr val="800000"/>
                </a:solidFill>
                <a:latin typeface="Consolas" panose="020B0609020204030204" pitchFamily="49" charset="0"/>
              </a:rPr>
              <a:t>&gt;&lt;</a:t>
            </a:r>
            <a:r>
              <a:rPr lang="en-US" sz="1600" dirty="0" err="1">
                <a:solidFill>
                  <a:srgbClr val="800000"/>
                </a:solidFill>
                <a:latin typeface="Consolas" panose="020B0609020204030204" pitchFamily="49" charset="0"/>
              </a:rPr>
              <a:t>br</a:t>
            </a:r>
            <a:r>
              <a:rPr lang="en-US" sz="1600" dirty="0">
                <a:solidFill>
                  <a:srgbClr val="800000"/>
                </a:solidFill>
                <a:latin typeface="Consolas" panose="020B0609020204030204" pitchFamily="49" charset="0"/>
              </a:rPr>
              <a:t>&gt;  </a:t>
            </a:r>
          </a:p>
          <a:p>
            <a:r>
              <a:rPr lang="en-US" sz="1600" dirty="0">
                <a:solidFill>
                  <a:srgbClr val="800000"/>
                </a:solidFill>
                <a:latin typeface="Consolas" panose="020B0609020204030204" pitchFamily="49" charset="0"/>
              </a:rPr>
              <a:t>            &lt;label&gt;</a:t>
            </a:r>
            <a:r>
              <a:rPr lang="en-US" sz="1600" dirty="0">
                <a:latin typeface="Consolas" panose="020B0609020204030204" pitchFamily="49" charset="0"/>
              </a:rPr>
              <a:t>Last Name</a:t>
            </a:r>
            <a:r>
              <a:rPr lang="en-US" sz="1600" dirty="0">
                <a:solidFill>
                  <a:srgbClr val="800000"/>
                </a:solidFill>
                <a:latin typeface="Consolas" panose="020B0609020204030204" pitchFamily="49" charset="0"/>
              </a:rPr>
              <a:t>&lt;/label&gt;&lt;</a:t>
            </a:r>
            <a:r>
              <a:rPr lang="en-US" sz="1600" dirty="0" err="1">
                <a:solidFill>
                  <a:srgbClr val="800000"/>
                </a:solidFill>
                <a:latin typeface="Consolas" panose="020B0609020204030204" pitchFamily="49" charset="0"/>
              </a:rPr>
              <a:t>br</a:t>
            </a:r>
            <a:r>
              <a:rPr lang="en-US" sz="1600" dirty="0">
                <a:solidFill>
                  <a:srgbClr val="800000"/>
                </a:solidFill>
                <a:latin typeface="Consolas" panose="020B0609020204030204" pitchFamily="49" charset="0"/>
              </a:rPr>
              <a:t>&gt;  </a:t>
            </a:r>
          </a:p>
          <a:p>
            <a:r>
              <a:rPr lang="en-US" sz="1600" dirty="0">
                <a:solidFill>
                  <a:srgbClr val="800000"/>
                </a:solidFill>
                <a:latin typeface="Consolas" panose="020B0609020204030204" pitchFamily="49" charset="0"/>
              </a:rPr>
              <a:t>            &lt;input </a:t>
            </a:r>
            <a:r>
              <a:rPr lang="en-US" sz="1600" dirty="0">
                <a:solidFill>
                  <a:srgbClr val="FF0000"/>
                </a:solidFill>
                <a:latin typeface="Consolas" panose="020B0609020204030204" pitchFamily="49" charset="0"/>
              </a:rPr>
              <a:t>type</a:t>
            </a:r>
            <a:r>
              <a:rPr lang="en-US" sz="1600" dirty="0">
                <a:latin typeface="Consolas" panose="020B0609020204030204" pitchFamily="49" charset="0"/>
              </a:rPr>
              <a:t>=</a:t>
            </a:r>
            <a:r>
              <a:rPr lang="en-US" sz="1600" dirty="0">
                <a:solidFill>
                  <a:srgbClr val="0000FF"/>
                </a:solidFill>
                <a:latin typeface="Consolas" panose="020B0609020204030204" pitchFamily="49" charset="0"/>
              </a:rPr>
              <a:t>"text" </a:t>
            </a:r>
            <a:r>
              <a:rPr lang="en-US" sz="1600" dirty="0">
                <a:solidFill>
                  <a:srgbClr val="FF0000"/>
                </a:solidFill>
                <a:latin typeface="Consolas" panose="020B0609020204030204" pitchFamily="49" charset="0"/>
              </a:rPr>
              <a:t>name</a:t>
            </a:r>
            <a:r>
              <a:rPr lang="en-US" sz="1600" dirty="0">
                <a:latin typeface="Consolas" panose="020B0609020204030204" pitchFamily="49" charset="0"/>
              </a:rPr>
              <a:t>=</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lname</a:t>
            </a:r>
            <a:r>
              <a:rPr lang="en-US" sz="1600" dirty="0">
                <a:solidFill>
                  <a:srgbClr val="0000FF"/>
                </a:solidFill>
                <a:latin typeface="Consolas" panose="020B0609020204030204" pitchFamily="49" charset="0"/>
              </a:rPr>
              <a:t>"</a:t>
            </a:r>
            <a:r>
              <a:rPr lang="en-US" sz="1600" dirty="0">
                <a:solidFill>
                  <a:srgbClr val="800000"/>
                </a:solidFill>
                <a:latin typeface="Consolas" panose="020B0609020204030204" pitchFamily="49" charset="0"/>
              </a:rPr>
              <a:t>&gt;&lt;</a:t>
            </a:r>
            <a:r>
              <a:rPr lang="en-US" sz="1600" dirty="0" err="1">
                <a:solidFill>
                  <a:srgbClr val="800000"/>
                </a:solidFill>
                <a:latin typeface="Consolas" panose="020B0609020204030204" pitchFamily="49" charset="0"/>
              </a:rPr>
              <a:t>br</a:t>
            </a:r>
            <a:r>
              <a:rPr lang="en-US" sz="1600" dirty="0">
                <a:solidFill>
                  <a:srgbClr val="800000"/>
                </a:solidFill>
                <a:latin typeface="Consolas" panose="020B0609020204030204" pitchFamily="49" charset="0"/>
              </a:rPr>
              <a:t>&gt;  </a:t>
            </a:r>
          </a:p>
          <a:p>
            <a:r>
              <a:rPr lang="en-US" sz="1600" dirty="0">
                <a:solidFill>
                  <a:srgbClr val="800000"/>
                </a:solidFill>
                <a:latin typeface="Consolas" panose="020B0609020204030204" pitchFamily="49" charset="0"/>
              </a:rPr>
              <a:t>            &lt;label&gt;</a:t>
            </a:r>
            <a:r>
              <a:rPr lang="en-US" sz="1600" dirty="0">
                <a:latin typeface="Consolas" panose="020B0609020204030204" pitchFamily="49" charset="0"/>
              </a:rPr>
              <a:t>Enter Email</a:t>
            </a:r>
            <a:r>
              <a:rPr lang="en-US" sz="1600" dirty="0">
                <a:solidFill>
                  <a:srgbClr val="800000"/>
                </a:solidFill>
                <a:latin typeface="Consolas" panose="020B0609020204030204" pitchFamily="49" charset="0"/>
              </a:rPr>
              <a:t>&lt;/label&gt;&lt;</a:t>
            </a:r>
            <a:r>
              <a:rPr lang="en-US" sz="1600" dirty="0" err="1">
                <a:solidFill>
                  <a:srgbClr val="800000"/>
                </a:solidFill>
                <a:latin typeface="Consolas" panose="020B0609020204030204" pitchFamily="49" charset="0"/>
              </a:rPr>
              <a:t>br</a:t>
            </a:r>
            <a:r>
              <a:rPr lang="en-US" sz="1600" dirty="0">
                <a:solidFill>
                  <a:srgbClr val="800000"/>
                </a:solidFill>
                <a:latin typeface="Consolas" panose="020B0609020204030204" pitchFamily="49" charset="0"/>
              </a:rPr>
              <a:t>&gt;  </a:t>
            </a:r>
          </a:p>
          <a:p>
            <a:r>
              <a:rPr lang="en-US" sz="1600" dirty="0">
                <a:solidFill>
                  <a:srgbClr val="800000"/>
                </a:solidFill>
                <a:latin typeface="Consolas" panose="020B0609020204030204" pitchFamily="49" charset="0"/>
              </a:rPr>
              <a:t>            &lt;input </a:t>
            </a:r>
            <a:r>
              <a:rPr lang="en-US" sz="1600" dirty="0">
                <a:solidFill>
                  <a:srgbClr val="FF0000"/>
                </a:solidFill>
                <a:latin typeface="Consolas" panose="020B0609020204030204" pitchFamily="49" charset="0"/>
              </a:rPr>
              <a:t>type</a:t>
            </a:r>
            <a:r>
              <a:rPr lang="en-US" sz="1600" dirty="0">
                <a:latin typeface="Consolas" panose="020B0609020204030204" pitchFamily="49" charset="0"/>
              </a:rPr>
              <a:t>=</a:t>
            </a:r>
            <a:r>
              <a:rPr lang="en-US" sz="1600" dirty="0">
                <a:solidFill>
                  <a:srgbClr val="0000FF"/>
                </a:solidFill>
                <a:latin typeface="Consolas" panose="020B0609020204030204" pitchFamily="49" charset="0"/>
              </a:rPr>
              <a:t>"email" </a:t>
            </a:r>
            <a:r>
              <a:rPr lang="en-US" sz="1600" dirty="0">
                <a:solidFill>
                  <a:srgbClr val="FF0000"/>
                </a:solidFill>
                <a:latin typeface="Consolas" panose="020B0609020204030204" pitchFamily="49" charset="0"/>
              </a:rPr>
              <a:t>name</a:t>
            </a:r>
            <a:r>
              <a:rPr lang="en-US" sz="1600" dirty="0">
                <a:latin typeface="Consolas" panose="020B0609020204030204" pitchFamily="49" charset="0"/>
              </a:rPr>
              <a:t>=</a:t>
            </a:r>
            <a:r>
              <a:rPr lang="en-US" sz="1600" dirty="0">
                <a:solidFill>
                  <a:srgbClr val="0000FF"/>
                </a:solidFill>
                <a:latin typeface="Consolas" panose="020B0609020204030204" pitchFamily="49" charset="0"/>
              </a:rPr>
              <a:t>"email"</a:t>
            </a:r>
            <a:r>
              <a:rPr lang="en-US" sz="1600" dirty="0">
                <a:solidFill>
                  <a:srgbClr val="800000"/>
                </a:solidFill>
                <a:latin typeface="Consolas" panose="020B0609020204030204" pitchFamily="49" charset="0"/>
              </a:rPr>
              <a:t>&gt;&lt;</a:t>
            </a:r>
            <a:r>
              <a:rPr lang="en-US" sz="1600" dirty="0" err="1">
                <a:solidFill>
                  <a:srgbClr val="800000"/>
                </a:solidFill>
                <a:latin typeface="Consolas" panose="020B0609020204030204" pitchFamily="49" charset="0"/>
              </a:rPr>
              <a:t>br</a:t>
            </a:r>
            <a:r>
              <a:rPr lang="en-US" sz="1600" dirty="0">
                <a:solidFill>
                  <a:srgbClr val="800000"/>
                </a:solidFill>
                <a:latin typeface="Consolas" panose="020B0609020204030204" pitchFamily="49" charset="0"/>
              </a:rPr>
              <a:t>&gt;&lt;</a:t>
            </a:r>
            <a:r>
              <a:rPr lang="en-US" sz="1600" dirty="0" err="1">
                <a:solidFill>
                  <a:srgbClr val="800000"/>
                </a:solidFill>
                <a:latin typeface="Consolas" panose="020B0609020204030204" pitchFamily="49" charset="0"/>
              </a:rPr>
              <a:t>br</a:t>
            </a:r>
            <a:r>
              <a:rPr lang="en-US" sz="1600" dirty="0">
                <a:solidFill>
                  <a:srgbClr val="800000"/>
                </a:solidFill>
                <a:latin typeface="Consolas" panose="020B0609020204030204" pitchFamily="49" charset="0"/>
              </a:rPr>
              <a:t>&gt;  </a:t>
            </a:r>
          </a:p>
          <a:p>
            <a:r>
              <a:rPr lang="en-US" sz="1600" dirty="0">
                <a:solidFill>
                  <a:srgbClr val="800000"/>
                </a:solidFill>
                <a:latin typeface="Consolas" panose="020B0609020204030204" pitchFamily="49" charset="0"/>
              </a:rPr>
              <a:t>     &lt;/</a:t>
            </a:r>
            <a:r>
              <a:rPr lang="en-US" sz="1600" dirty="0" err="1">
                <a:solidFill>
                  <a:srgbClr val="800000"/>
                </a:solidFill>
                <a:latin typeface="Consolas" panose="020B0609020204030204" pitchFamily="49" charset="0"/>
              </a:rPr>
              <a:t>fieldset</a:t>
            </a:r>
            <a:r>
              <a:rPr lang="en-US" sz="1600" dirty="0">
                <a:solidFill>
                  <a:srgbClr val="800000"/>
                </a:solidFill>
                <a:latin typeface="Consolas" panose="020B0609020204030204" pitchFamily="49" charset="0"/>
              </a:rPr>
              <a:t>&gt;</a:t>
            </a:r>
          </a:p>
          <a:p>
            <a:r>
              <a:rPr lang="en-US" sz="1600" dirty="0">
                <a:solidFill>
                  <a:srgbClr val="800000"/>
                </a:solidFill>
                <a:latin typeface="Consolas" panose="020B0609020204030204" pitchFamily="49" charset="0"/>
              </a:rPr>
              <a:t>&lt;/form&gt;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487823" y="3014612"/>
            <a:ext cx="499993" cy="304698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p:txBody>
      </p:sp>
      <p:pic>
        <p:nvPicPr>
          <p:cNvPr id="6" name="Picture 5"/>
          <p:cNvPicPr>
            <a:picLocks noChangeAspect="1"/>
          </p:cNvPicPr>
          <p:nvPr/>
        </p:nvPicPr>
        <p:blipFill>
          <a:blip r:embed="rId2"/>
          <a:stretch>
            <a:fillRect/>
          </a:stretch>
        </p:blipFill>
        <p:spPr>
          <a:xfrm>
            <a:off x="7496137" y="3581880"/>
            <a:ext cx="4323362" cy="1656941"/>
          </a:xfrm>
          <a:prstGeom prst="rect">
            <a:avLst/>
          </a:prstGeom>
        </p:spPr>
      </p:pic>
      <p:sp>
        <p:nvSpPr>
          <p:cNvPr id="7" name="TextBox 6"/>
          <p:cNvSpPr txBox="1"/>
          <p:nvPr/>
        </p:nvSpPr>
        <p:spPr>
          <a:xfrm>
            <a:off x="7496137" y="3120215"/>
            <a:ext cx="1103187" cy="461665"/>
          </a:xfrm>
          <a:prstGeom prst="rect">
            <a:avLst/>
          </a:prstGeom>
          <a:noFill/>
        </p:spPr>
        <p:txBody>
          <a:bodyPr wrap="none" rtlCol="0">
            <a:spAutoFit/>
          </a:bodyPr>
          <a:lstStyle/>
          <a:p>
            <a:r>
              <a:rPr lang="en-IN" sz="2400" b="1" dirty="0"/>
              <a:t>Output</a:t>
            </a:r>
            <a:endParaRPr lang="en-US" b="1" dirty="0"/>
          </a:p>
        </p:txBody>
      </p:sp>
    </p:spTree>
    <p:extLst>
      <p:ext uri="{BB962C8B-B14F-4D97-AF65-F5344CB8AC3E}">
        <p14:creationId xmlns:p14="http://schemas.microsoft.com/office/powerpoint/2010/main" val="144884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animBg="1"/>
      <p:bldP spid="5" grpId="0" animBg="1"/>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Tags</a:t>
            </a:r>
          </a:p>
        </p:txBody>
      </p:sp>
      <p:sp>
        <p:nvSpPr>
          <p:cNvPr id="3" name="Content Placeholder 2"/>
          <p:cNvSpPr>
            <a:spLocks noGrp="1"/>
          </p:cNvSpPr>
          <p:nvPr>
            <p:ph idx="1"/>
          </p:nvPr>
        </p:nvSpPr>
        <p:spPr/>
        <p:txBody>
          <a:bodyPr/>
          <a:lstStyle/>
          <a:p>
            <a:r>
              <a:rPr lang="en-US" dirty="0"/>
              <a:t>Video tag</a:t>
            </a:r>
          </a:p>
          <a:p>
            <a:r>
              <a:rPr lang="en-US" dirty="0"/>
              <a:t>Audio tag</a:t>
            </a:r>
          </a:p>
        </p:txBody>
      </p:sp>
    </p:spTree>
    <p:extLst>
      <p:ext uri="{BB962C8B-B14F-4D97-AF65-F5344CB8AC3E}">
        <p14:creationId xmlns:p14="http://schemas.microsoft.com/office/powerpoint/2010/main" val="367747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 Tag</a:t>
            </a:r>
          </a:p>
        </p:txBody>
      </p:sp>
      <p:sp>
        <p:nvSpPr>
          <p:cNvPr id="3" name="Content Placeholder 2"/>
          <p:cNvSpPr>
            <a:spLocks noGrp="1"/>
          </p:cNvSpPr>
          <p:nvPr>
            <p:ph idx="1"/>
          </p:nvPr>
        </p:nvSpPr>
        <p:spPr/>
        <p:txBody>
          <a:bodyPr/>
          <a:lstStyle/>
          <a:p>
            <a:r>
              <a:rPr lang="en-US" dirty="0"/>
              <a:t>The HTML &lt;video&gt; element is used to show a video on a web page.</a:t>
            </a:r>
          </a:p>
          <a:p>
            <a:r>
              <a:rPr lang="en-US" dirty="0"/>
              <a:t>The controls attribute adds video controls, like play, pause, and volume.</a:t>
            </a:r>
          </a:p>
          <a:p>
            <a:r>
              <a:rPr lang="en-US" dirty="0"/>
              <a:t>The width and height attributes are used to set width and height respectively.</a:t>
            </a:r>
          </a:p>
          <a:p>
            <a:r>
              <a:rPr lang="en-US" dirty="0"/>
              <a:t>The </a:t>
            </a:r>
            <a:r>
              <a:rPr lang="en-US" dirty="0" err="1"/>
              <a:t>autoplay</a:t>
            </a:r>
            <a:r>
              <a:rPr lang="en-US" dirty="0"/>
              <a:t> attribute </a:t>
            </a:r>
            <a:r>
              <a:rPr lang="en-IN" dirty="0"/>
              <a:t>start a video automatically.</a:t>
            </a:r>
          </a:p>
          <a:p>
            <a:r>
              <a:rPr lang="en-US" dirty="0"/>
              <a:t>The muted attribute will mute your video sound.</a:t>
            </a:r>
          </a:p>
          <a:p>
            <a:r>
              <a:rPr lang="en-US" dirty="0"/>
              <a:t>The &lt;source&gt; element allows you to specify alternative video files in </a:t>
            </a:r>
            <a:r>
              <a:rPr lang="en-US" dirty="0" err="1"/>
              <a:t>src</a:t>
            </a:r>
            <a:r>
              <a:rPr lang="en-US" dirty="0"/>
              <a:t> attribute which the browser may choose from. The browser will use the first recognized format.</a:t>
            </a:r>
          </a:p>
          <a:p>
            <a:r>
              <a:rPr lang="en-US" dirty="0"/>
              <a:t>The text written in between the &lt;video&gt; and &lt;/video&gt; tags will display only if browser do not support the &lt;video&gt; element.</a:t>
            </a:r>
            <a:endParaRPr lang="en-IN" dirty="0">
              <a:solidFill>
                <a:srgbClr val="0000CD"/>
              </a:solidFill>
              <a:latin typeface="Consolas" panose="020B0609020204030204" pitchFamily="49" charset="0"/>
            </a:endParaRPr>
          </a:p>
        </p:txBody>
      </p:sp>
      <p:sp>
        <p:nvSpPr>
          <p:cNvPr id="6" name="Rectangle 5">
            <a:extLst>
              <a:ext uri="{FF2B5EF4-FFF2-40B4-BE49-F238E27FC236}">
                <a16:creationId xmlns:a16="http://schemas.microsoft.com/office/drawing/2014/main" id="{D456EBDA-49A4-A843-A786-6989C63A54AA}"/>
              </a:ext>
            </a:extLst>
          </p:cNvPr>
          <p:cNvSpPr/>
          <p:nvPr/>
        </p:nvSpPr>
        <p:spPr>
          <a:xfrm>
            <a:off x="3141454" y="4739901"/>
            <a:ext cx="6511504" cy="1200329"/>
          </a:xfrm>
          <a:prstGeom prst="rect">
            <a:avLst/>
          </a:prstGeom>
          <a:solidFill>
            <a:schemeClr val="bg1">
              <a:lumMod val="95000"/>
            </a:schemeClr>
          </a:solidFill>
          <a:ln>
            <a:noFill/>
          </a:ln>
        </p:spPr>
        <p:txBody>
          <a:bodyPr wrap="square">
            <a:spAutoFit/>
          </a:bodyPr>
          <a:lstStyle/>
          <a:p>
            <a:pPr lvl="0">
              <a:lnSpc>
                <a:spcPct val="90000"/>
              </a:lnSpc>
              <a:spcBef>
                <a:spcPts val="1000"/>
              </a:spcBef>
              <a:buClr>
                <a:srgbClr val="B84742"/>
              </a:buClr>
            </a:pPr>
            <a:r>
              <a:rPr lang="en-IN" sz="1600" dirty="0">
                <a:solidFill>
                  <a:srgbClr val="0000CD"/>
                </a:solidFill>
                <a:latin typeface="Consolas" panose="020B0609020204030204" pitchFamily="49" charset="0"/>
              </a:rPr>
              <a:t>&lt;</a:t>
            </a:r>
            <a:r>
              <a:rPr lang="en-IN" sz="1600" dirty="0">
                <a:solidFill>
                  <a:srgbClr val="A52A2A"/>
                </a:solidFill>
                <a:latin typeface="Consolas" panose="020B0609020204030204" pitchFamily="49" charset="0"/>
              </a:rPr>
              <a:t>video</a:t>
            </a:r>
            <a:r>
              <a:rPr lang="en-IN" sz="1600" dirty="0">
                <a:solidFill>
                  <a:srgbClr val="FF0000"/>
                </a:solidFill>
                <a:latin typeface="Consolas" panose="020B0609020204030204" pitchFamily="49" charset="0"/>
              </a:rPr>
              <a:t> width</a:t>
            </a:r>
            <a:r>
              <a:rPr lang="en-IN" sz="1600" dirty="0">
                <a:solidFill>
                  <a:srgbClr val="0000CD"/>
                </a:solidFill>
                <a:latin typeface="Consolas" panose="020B0609020204030204" pitchFamily="49" charset="0"/>
              </a:rPr>
              <a:t>="300"</a:t>
            </a:r>
            <a:r>
              <a:rPr lang="en-IN" sz="1600" dirty="0">
                <a:solidFill>
                  <a:srgbClr val="FF0000"/>
                </a:solidFill>
                <a:latin typeface="Consolas" panose="020B0609020204030204" pitchFamily="49" charset="0"/>
              </a:rPr>
              <a:t> height</a:t>
            </a:r>
            <a:r>
              <a:rPr lang="en-IN" sz="1600" dirty="0">
                <a:solidFill>
                  <a:srgbClr val="0000CD"/>
                </a:solidFill>
                <a:latin typeface="Consolas" panose="020B0609020204030204" pitchFamily="49" charset="0"/>
              </a:rPr>
              <a:t>="200"</a:t>
            </a:r>
            <a:r>
              <a:rPr lang="en-IN" sz="1600" dirty="0">
                <a:solidFill>
                  <a:srgbClr val="FF0000"/>
                </a:solidFill>
                <a:latin typeface="Consolas" panose="020B0609020204030204" pitchFamily="49" charset="0"/>
              </a:rPr>
              <a:t> controls </a:t>
            </a:r>
            <a:r>
              <a:rPr lang="en-IN" sz="1600" dirty="0" err="1">
                <a:solidFill>
                  <a:srgbClr val="FF0000"/>
                </a:solidFill>
                <a:latin typeface="Consolas" panose="020B0609020204030204" pitchFamily="49" charset="0"/>
              </a:rPr>
              <a:t>autoplay</a:t>
            </a:r>
            <a:r>
              <a:rPr lang="en-IN" sz="1600" dirty="0">
                <a:solidFill>
                  <a:srgbClr val="FF0000"/>
                </a:solidFill>
                <a:latin typeface="Consolas" panose="020B0609020204030204" pitchFamily="49" charset="0"/>
              </a:rPr>
              <a:t> muted</a:t>
            </a:r>
            <a:r>
              <a:rPr lang="en-IN" sz="1600" dirty="0">
                <a:solidFill>
                  <a:srgbClr val="0000CD"/>
                </a:solidFill>
                <a:latin typeface="Consolas" panose="020B0609020204030204" pitchFamily="49" charset="0"/>
              </a:rPr>
              <a:t>&gt;</a:t>
            </a:r>
            <a:br>
              <a:rPr lang="en-IN" sz="1600" dirty="0">
                <a:solidFill>
                  <a:srgbClr val="212121"/>
                </a:solidFill>
                <a:latin typeface="Consolas" panose="020B0609020204030204" pitchFamily="49" charset="0"/>
              </a:rPr>
            </a:br>
            <a:r>
              <a:rPr lang="en-IN" sz="1600" dirty="0">
                <a:solidFill>
                  <a:srgbClr val="000000"/>
                </a:solidFill>
                <a:latin typeface="Consolas" panose="020B0609020204030204" pitchFamily="49" charset="0"/>
              </a:rPr>
              <a:t>  </a:t>
            </a:r>
            <a:r>
              <a:rPr lang="en-IN" sz="1600" dirty="0">
                <a:solidFill>
                  <a:srgbClr val="0000CD"/>
                </a:solidFill>
                <a:latin typeface="Consolas" panose="020B0609020204030204" pitchFamily="49" charset="0"/>
              </a:rPr>
              <a:t>&lt;</a:t>
            </a:r>
            <a:r>
              <a:rPr lang="en-IN" sz="1600" dirty="0">
                <a:solidFill>
                  <a:srgbClr val="A52A2A"/>
                </a:solidFill>
                <a:latin typeface="Consolas" panose="020B0609020204030204" pitchFamily="49" charset="0"/>
              </a:rPr>
              <a:t>source</a:t>
            </a:r>
            <a:r>
              <a:rPr lang="en-IN" sz="1600" dirty="0">
                <a:solidFill>
                  <a:srgbClr val="FF0000"/>
                </a:solidFill>
                <a:latin typeface="Consolas" panose="020B0609020204030204" pitchFamily="49" charset="0"/>
              </a:rPr>
              <a:t> </a:t>
            </a:r>
            <a:r>
              <a:rPr lang="en-IN" sz="1600" dirty="0" err="1">
                <a:solidFill>
                  <a:srgbClr val="FF0000"/>
                </a:solidFill>
                <a:latin typeface="Consolas" panose="020B0609020204030204" pitchFamily="49" charset="0"/>
              </a:rPr>
              <a:t>src</a:t>
            </a:r>
            <a:r>
              <a:rPr lang="en-IN" sz="1600" dirty="0">
                <a:solidFill>
                  <a:srgbClr val="0000CD"/>
                </a:solidFill>
                <a:latin typeface="Consolas" panose="020B0609020204030204" pitchFamily="49" charset="0"/>
              </a:rPr>
              <a:t>="video.mp4"</a:t>
            </a:r>
            <a:r>
              <a:rPr lang="en-IN" sz="1600" dirty="0">
                <a:solidFill>
                  <a:srgbClr val="FF0000"/>
                </a:solidFill>
                <a:latin typeface="Consolas" panose="020B0609020204030204" pitchFamily="49" charset="0"/>
              </a:rPr>
              <a:t> type</a:t>
            </a:r>
            <a:r>
              <a:rPr lang="en-IN" sz="1600" dirty="0">
                <a:solidFill>
                  <a:srgbClr val="0000CD"/>
                </a:solidFill>
                <a:latin typeface="Consolas" panose="020B0609020204030204" pitchFamily="49" charset="0"/>
              </a:rPr>
              <a:t>="video/mp4"&gt;</a:t>
            </a:r>
            <a:br>
              <a:rPr lang="en-IN" sz="1600" dirty="0">
                <a:solidFill>
                  <a:srgbClr val="212121"/>
                </a:solidFill>
                <a:latin typeface="Consolas" panose="020B0609020204030204" pitchFamily="49" charset="0"/>
              </a:rPr>
            </a:br>
            <a:r>
              <a:rPr lang="en-IN" sz="1600" dirty="0">
                <a:solidFill>
                  <a:srgbClr val="000000"/>
                </a:solidFill>
                <a:latin typeface="Consolas" panose="020B0609020204030204" pitchFamily="49" charset="0"/>
              </a:rPr>
              <a:t>  </a:t>
            </a:r>
            <a:r>
              <a:rPr lang="en-IN" sz="1600" dirty="0">
                <a:solidFill>
                  <a:srgbClr val="0000CD"/>
                </a:solidFill>
                <a:latin typeface="Consolas" panose="020B0609020204030204" pitchFamily="49" charset="0"/>
              </a:rPr>
              <a:t>&lt;</a:t>
            </a:r>
            <a:r>
              <a:rPr lang="en-IN" sz="1600" dirty="0">
                <a:solidFill>
                  <a:srgbClr val="A52A2A"/>
                </a:solidFill>
                <a:latin typeface="Consolas" panose="020B0609020204030204" pitchFamily="49" charset="0"/>
              </a:rPr>
              <a:t>source</a:t>
            </a:r>
            <a:r>
              <a:rPr lang="en-IN" sz="1600" dirty="0">
                <a:solidFill>
                  <a:srgbClr val="FF0000"/>
                </a:solidFill>
                <a:latin typeface="Consolas" panose="020B0609020204030204" pitchFamily="49" charset="0"/>
              </a:rPr>
              <a:t> </a:t>
            </a:r>
            <a:r>
              <a:rPr lang="en-IN" sz="1600" dirty="0" err="1">
                <a:solidFill>
                  <a:srgbClr val="FF0000"/>
                </a:solidFill>
                <a:latin typeface="Consolas" panose="020B0609020204030204" pitchFamily="49" charset="0"/>
              </a:rPr>
              <a:t>src</a:t>
            </a:r>
            <a:r>
              <a:rPr lang="en-IN" sz="1600" dirty="0">
                <a:solidFill>
                  <a:srgbClr val="0000CD"/>
                </a:solidFill>
                <a:latin typeface="Consolas" panose="020B0609020204030204" pitchFamily="49" charset="0"/>
              </a:rPr>
              <a:t>="video.ogg"</a:t>
            </a:r>
            <a:r>
              <a:rPr lang="en-IN" sz="1600" dirty="0">
                <a:solidFill>
                  <a:srgbClr val="FF0000"/>
                </a:solidFill>
                <a:latin typeface="Consolas" panose="020B0609020204030204" pitchFamily="49" charset="0"/>
              </a:rPr>
              <a:t> type</a:t>
            </a:r>
            <a:r>
              <a:rPr lang="en-IN" sz="1600" dirty="0">
                <a:solidFill>
                  <a:srgbClr val="0000CD"/>
                </a:solidFill>
                <a:latin typeface="Consolas" panose="020B0609020204030204" pitchFamily="49" charset="0"/>
              </a:rPr>
              <a:t>="video/</a:t>
            </a:r>
            <a:r>
              <a:rPr lang="en-IN" sz="1600" dirty="0" err="1">
                <a:solidFill>
                  <a:srgbClr val="0000CD"/>
                </a:solidFill>
                <a:latin typeface="Consolas" panose="020B0609020204030204" pitchFamily="49" charset="0"/>
              </a:rPr>
              <a:t>ogg</a:t>
            </a:r>
            <a:r>
              <a:rPr lang="en-IN" sz="1600" dirty="0">
                <a:solidFill>
                  <a:srgbClr val="0000CD"/>
                </a:solidFill>
                <a:latin typeface="Consolas" panose="020B0609020204030204" pitchFamily="49" charset="0"/>
              </a:rPr>
              <a:t>"&gt;</a:t>
            </a:r>
            <a:br>
              <a:rPr lang="en-IN" sz="1600" dirty="0">
                <a:solidFill>
                  <a:srgbClr val="212121"/>
                </a:solidFill>
                <a:latin typeface="Consolas" panose="020B0609020204030204" pitchFamily="49" charset="0"/>
              </a:rPr>
            </a:br>
            <a:r>
              <a:rPr lang="en-IN" sz="1600" dirty="0">
                <a:solidFill>
                  <a:srgbClr val="212121"/>
                </a:solidFill>
                <a:latin typeface="Consolas" panose="020B0609020204030204" pitchFamily="49" charset="0"/>
              </a:rPr>
              <a:t>  T</a:t>
            </a:r>
            <a:r>
              <a:rPr lang="en-IN" sz="1600" dirty="0">
                <a:solidFill>
                  <a:srgbClr val="000000"/>
                </a:solidFill>
                <a:latin typeface="Consolas" panose="020B0609020204030204" pitchFamily="49" charset="0"/>
              </a:rPr>
              <a:t>he video tag is not supported in your browser.</a:t>
            </a:r>
            <a:br>
              <a:rPr lang="en-IN" sz="1600" dirty="0">
                <a:solidFill>
                  <a:srgbClr val="212121"/>
                </a:solidFill>
                <a:latin typeface="Consolas" panose="020B0609020204030204" pitchFamily="49" charset="0"/>
              </a:rPr>
            </a:br>
            <a:r>
              <a:rPr lang="en-IN" sz="1600" dirty="0">
                <a:solidFill>
                  <a:srgbClr val="0000CD"/>
                </a:solidFill>
                <a:latin typeface="Consolas" panose="020B0609020204030204" pitchFamily="49" charset="0"/>
              </a:rPr>
              <a:t>&lt;</a:t>
            </a:r>
            <a:r>
              <a:rPr lang="en-IN" sz="1600" dirty="0">
                <a:solidFill>
                  <a:srgbClr val="A52A2A"/>
                </a:solidFill>
                <a:latin typeface="Consolas" panose="020B0609020204030204" pitchFamily="49" charset="0"/>
              </a:rPr>
              <a:t>/video</a:t>
            </a:r>
            <a:r>
              <a:rPr lang="en-IN" sz="1600" dirty="0">
                <a:solidFill>
                  <a:srgbClr val="0000CD"/>
                </a:solidFill>
                <a:latin typeface="Consolas" panose="020B0609020204030204" pitchFamily="49" charset="0"/>
              </a:rPr>
              <a:t>&gt;</a:t>
            </a:r>
            <a:endParaRPr lang="en-US" sz="1600" dirty="0">
              <a:solidFill>
                <a:srgbClr val="212121"/>
              </a:solidFill>
              <a:latin typeface="Consolas" panose="020B0609020204030204" pitchFamily="49" charset="0"/>
            </a:endParaRPr>
          </a:p>
        </p:txBody>
      </p:sp>
      <p:sp>
        <p:nvSpPr>
          <p:cNvPr id="7" name="Rectangle 6">
            <a:extLst>
              <a:ext uri="{FF2B5EF4-FFF2-40B4-BE49-F238E27FC236}">
                <a16:creationId xmlns:a16="http://schemas.microsoft.com/office/drawing/2014/main" id="{35F9F4A0-4592-C04D-B2D0-0BF66A3BFA20}"/>
              </a:ext>
            </a:extLst>
          </p:cNvPr>
          <p:cNvSpPr/>
          <p:nvPr/>
        </p:nvSpPr>
        <p:spPr>
          <a:xfrm>
            <a:off x="2641461" y="4739901"/>
            <a:ext cx="499993" cy="1188000"/>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600907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bg/>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Audio Tag</a:t>
            </a:r>
          </a:p>
        </p:txBody>
      </p:sp>
      <p:sp>
        <p:nvSpPr>
          <p:cNvPr id="3" name="Content Placeholder 2"/>
          <p:cNvSpPr>
            <a:spLocks noGrp="1"/>
          </p:cNvSpPr>
          <p:nvPr>
            <p:ph idx="1"/>
          </p:nvPr>
        </p:nvSpPr>
        <p:spPr/>
        <p:txBody>
          <a:bodyPr/>
          <a:lstStyle/>
          <a:p>
            <a:r>
              <a:rPr lang="en-US" dirty="0"/>
              <a:t>The HTML &lt;audio&gt; element is used to play an audio file on a web page.</a:t>
            </a:r>
          </a:p>
          <a:p>
            <a:r>
              <a:rPr lang="en-US" dirty="0"/>
              <a:t>The controls attribute adds </a:t>
            </a:r>
            <a:r>
              <a:rPr lang="en-IN" dirty="0"/>
              <a:t>audio </a:t>
            </a:r>
            <a:r>
              <a:rPr lang="en-US" dirty="0"/>
              <a:t>controls, like play, pause, and volume.</a:t>
            </a:r>
          </a:p>
          <a:p>
            <a:r>
              <a:rPr lang="en-US" dirty="0"/>
              <a:t>The </a:t>
            </a:r>
            <a:r>
              <a:rPr lang="en-US" dirty="0" err="1"/>
              <a:t>autoplay</a:t>
            </a:r>
            <a:r>
              <a:rPr lang="en-US" dirty="0"/>
              <a:t> attribute </a:t>
            </a:r>
            <a:r>
              <a:rPr lang="en-IN" dirty="0"/>
              <a:t>start a audio automatically.</a:t>
            </a:r>
          </a:p>
          <a:p>
            <a:r>
              <a:rPr lang="en-US" dirty="0"/>
              <a:t>The muted attribute will mute your </a:t>
            </a:r>
            <a:r>
              <a:rPr lang="en-IN" dirty="0"/>
              <a:t>audio </a:t>
            </a:r>
            <a:r>
              <a:rPr lang="en-US" dirty="0"/>
              <a:t>sound.</a:t>
            </a:r>
          </a:p>
          <a:p>
            <a:r>
              <a:rPr lang="en-US" dirty="0"/>
              <a:t>The &lt;source&gt; element allows you to specify alternative </a:t>
            </a:r>
            <a:r>
              <a:rPr lang="en-IN" dirty="0"/>
              <a:t>audio </a:t>
            </a:r>
            <a:r>
              <a:rPr lang="en-US" dirty="0"/>
              <a:t>files in </a:t>
            </a:r>
            <a:r>
              <a:rPr lang="en-US" dirty="0" err="1"/>
              <a:t>src</a:t>
            </a:r>
            <a:r>
              <a:rPr lang="en-US" dirty="0"/>
              <a:t> attribute which the browser may choose from. The browser will use the first recognized format.</a:t>
            </a:r>
          </a:p>
          <a:p>
            <a:r>
              <a:rPr lang="en-US" dirty="0"/>
              <a:t>The text written in between the &lt;audio&gt; and &lt;/audio&gt; tags will display only if browser do not support the &lt;audio&gt; element.</a:t>
            </a:r>
            <a:endParaRPr lang="en-IN" dirty="0">
              <a:solidFill>
                <a:srgbClr val="0000CD"/>
              </a:solidFill>
              <a:latin typeface="Consolas" panose="020B0609020204030204" pitchFamily="49" charset="0"/>
            </a:endParaRPr>
          </a:p>
        </p:txBody>
      </p:sp>
      <p:sp>
        <p:nvSpPr>
          <p:cNvPr id="6" name="Rectangle 5">
            <a:extLst>
              <a:ext uri="{FF2B5EF4-FFF2-40B4-BE49-F238E27FC236}">
                <a16:creationId xmlns:a16="http://schemas.microsoft.com/office/drawing/2014/main" id="{D456EBDA-49A4-A843-A786-6989C63A54AA}"/>
              </a:ext>
            </a:extLst>
          </p:cNvPr>
          <p:cNvSpPr/>
          <p:nvPr/>
        </p:nvSpPr>
        <p:spPr>
          <a:xfrm>
            <a:off x="3141454" y="4739901"/>
            <a:ext cx="5924901" cy="1200329"/>
          </a:xfrm>
          <a:prstGeom prst="rect">
            <a:avLst/>
          </a:prstGeom>
          <a:solidFill>
            <a:schemeClr val="bg1">
              <a:lumMod val="95000"/>
            </a:schemeClr>
          </a:solidFill>
          <a:ln>
            <a:noFill/>
          </a:ln>
        </p:spPr>
        <p:txBody>
          <a:bodyPr wrap="square">
            <a:spAutoFit/>
          </a:bodyPr>
          <a:lstStyle/>
          <a:p>
            <a:pPr lvl="0">
              <a:lnSpc>
                <a:spcPct val="90000"/>
              </a:lnSpc>
              <a:spcBef>
                <a:spcPts val="1000"/>
              </a:spcBef>
              <a:buClr>
                <a:srgbClr val="B84742"/>
              </a:buClr>
            </a:pPr>
            <a:r>
              <a:rPr lang="en-IN" sz="1600" i="1" dirty="0">
                <a:solidFill>
                  <a:srgbClr val="0000CD"/>
                </a:solidFill>
                <a:latin typeface="Consolas" panose="020B0609020204030204" pitchFamily="49" charset="0"/>
              </a:rPr>
              <a:t>&lt;</a:t>
            </a:r>
            <a:r>
              <a:rPr lang="en-IN" sz="1600" i="1" dirty="0">
                <a:solidFill>
                  <a:srgbClr val="A52A2A"/>
                </a:solidFill>
                <a:latin typeface="Consolas" panose="020B0609020204030204" pitchFamily="49" charset="0"/>
              </a:rPr>
              <a:t>audio</a:t>
            </a:r>
            <a:r>
              <a:rPr lang="en-IN" sz="1600" i="1" dirty="0">
                <a:solidFill>
                  <a:srgbClr val="FF0000"/>
                </a:solidFill>
                <a:latin typeface="Consolas" panose="020B0609020204030204" pitchFamily="49" charset="0"/>
              </a:rPr>
              <a:t> controls </a:t>
            </a:r>
            <a:r>
              <a:rPr lang="en-IN" sz="1600" i="1" dirty="0" err="1">
                <a:solidFill>
                  <a:srgbClr val="FF0000"/>
                </a:solidFill>
                <a:latin typeface="Consolas" panose="020B0609020204030204" pitchFamily="49" charset="0"/>
              </a:rPr>
              <a:t>autoplay</a:t>
            </a:r>
            <a:r>
              <a:rPr lang="en-IN" sz="1600" i="1" dirty="0">
                <a:solidFill>
                  <a:srgbClr val="FF0000"/>
                </a:solidFill>
                <a:latin typeface="Consolas" panose="020B0609020204030204" pitchFamily="49" charset="0"/>
              </a:rPr>
              <a:t> muted</a:t>
            </a:r>
            <a:r>
              <a:rPr lang="en-IN" sz="1600" i="1" dirty="0">
                <a:solidFill>
                  <a:srgbClr val="0000CD"/>
                </a:solidFill>
                <a:latin typeface="Consolas" panose="020B0609020204030204" pitchFamily="49" charset="0"/>
              </a:rPr>
              <a:t>&gt;</a:t>
            </a:r>
            <a:br>
              <a:rPr lang="en-IN" sz="1600" i="1" dirty="0"/>
            </a:br>
            <a:r>
              <a:rPr lang="en-IN" sz="1600" i="1" dirty="0">
                <a:solidFill>
                  <a:srgbClr val="000000"/>
                </a:solidFill>
                <a:latin typeface="Consolas" panose="020B0609020204030204" pitchFamily="49" charset="0"/>
              </a:rPr>
              <a:t>  </a:t>
            </a:r>
            <a:r>
              <a:rPr lang="en-IN" sz="1600" i="1" dirty="0">
                <a:solidFill>
                  <a:srgbClr val="0000CD"/>
                </a:solidFill>
                <a:latin typeface="Consolas" panose="020B0609020204030204" pitchFamily="49" charset="0"/>
              </a:rPr>
              <a:t>&lt;</a:t>
            </a:r>
            <a:r>
              <a:rPr lang="en-IN" sz="1600" i="1" dirty="0">
                <a:solidFill>
                  <a:srgbClr val="A52A2A"/>
                </a:solidFill>
                <a:latin typeface="Consolas" panose="020B0609020204030204" pitchFamily="49" charset="0"/>
              </a:rPr>
              <a:t>source</a:t>
            </a:r>
            <a:r>
              <a:rPr lang="en-IN" sz="1600" i="1" dirty="0">
                <a:solidFill>
                  <a:srgbClr val="FF0000"/>
                </a:solidFill>
                <a:latin typeface="Consolas" panose="020B0609020204030204" pitchFamily="49" charset="0"/>
              </a:rPr>
              <a:t> </a:t>
            </a:r>
            <a:r>
              <a:rPr lang="en-IN" sz="1600" i="1" dirty="0" err="1">
                <a:solidFill>
                  <a:srgbClr val="FF0000"/>
                </a:solidFill>
                <a:latin typeface="Consolas" panose="020B0609020204030204" pitchFamily="49" charset="0"/>
              </a:rPr>
              <a:t>src</a:t>
            </a:r>
            <a:r>
              <a:rPr lang="en-IN" sz="1600" i="1" dirty="0">
                <a:solidFill>
                  <a:srgbClr val="0000CD"/>
                </a:solidFill>
                <a:latin typeface="Consolas" panose="020B0609020204030204" pitchFamily="49" charset="0"/>
              </a:rPr>
              <a:t>="myaudio.ogg"</a:t>
            </a:r>
            <a:r>
              <a:rPr lang="en-IN" sz="1600" i="1" dirty="0">
                <a:solidFill>
                  <a:srgbClr val="FF0000"/>
                </a:solidFill>
                <a:latin typeface="Consolas" panose="020B0609020204030204" pitchFamily="49" charset="0"/>
              </a:rPr>
              <a:t> type</a:t>
            </a:r>
            <a:r>
              <a:rPr lang="en-IN" sz="1600" i="1" dirty="0">
                <a:solidFill>
                  <a:srgbClr val="0000CD"/>
                </a:solidFill>
                <a:latin typeface="Consolas" panose="020B0609020204030204" pitchFamily="49" charset="0"/>
              </a:rPr>
              <a:t>="audio/</a:t>
            </a:r>
            <a:r>
              <a:rPr lang="en-IN" sz="1600" i="1" dirty="0" err="1">
                <a:solidFill>
                  <a:srgbClr val="0000CD"/>
                </a:solidFill>
                <a:latin typeface="Consolas" panose="020B0609020204030204" pitchFamily="49" charset="0"/>
              </a:rPr>
              <a:t>ogg</a:t>
            </a:r>
            <a:r>
              <a:rPr lang="en-IN" sz="1600" i="1" dirty="0">
                <a:solidFill>
                  <a:srgbClr val="0000CD"/>
                </a:solidFill>
                <a:latin typeface="Consolas" panose="020B0609020204030204" pitchFamily="49" charset="0"/>
              </a:rPr>
              <a:t>"&gt;</a:t>
            </a:r>
            <a:br>
              <a:rPr lang="en-IN" sz="1600" i="1" dirty="0"/>
            </a:br>
            <a:r>
              <a:rPr lang="en-IN" sz="1600" i="1" dirty="0">
                <a:solidFill>
                  <a:srgbClr val="000000"/>
                </a:solidFill>
                <a:latin typeface="Consolas" panose="020B0609020204030204" pitchFamily="49" charset="0"/>
              </a:rPr>
              <a:t>  </a:t>
            </a:r>
            <a:r>
              <a:rPr lang="en-IN" sz="1600" i="1" dirty="0">
                <a:solidFill>
                  <a:srgbClr val="0000CD"/>
                </a:solidFill>
                <a:latin typeface="Consolas" panose="020B0609020204030204" pitchFamily="49" charset="0"/>
              </a:rPr>
              <a:t>&lt;</a:t>
            </a:r>
            <a:r>
              <a:rPr lang="en-IN" sz="1600" i="1" dirty="0">
                <a:solidFill>
                  <a:srgbClr val="A52A2A"/>
                </a:solidFill>
                <a:latin typeface="Consolas" panose="020B0609020204030204" pitchFamily="49" charset="0"/>
              </a:rPr>
              <a:t>source</a:t>
            </a:r>
            <a:r>
              <a:rPr lang="en-IN" sz="1600" i="1" dirty="0">
                <a:solidFill>
                  <a:srgbClr val="FF0000"/>
                </a:solidFill>
                <a:latin typeface="Consolas" panose="020B0609020204030204" pitchFamily="49" charset="0"/>
              </a:rPr>
              <a:t> </a:t>
            </a:r>
            <a:r>
              <a:rPr lang="en-IN" sz="1600" i="1" dirty="0" err="1">
                <a:solidFill>
                  <a:srgbClr val="FF0000"/>
                </a:solidFill>
                <a:latin typeface="Consolas" panose="020B0609020204030204" pitchFamily="49" charset="0"/>
              </a:rPr>
              <a:t>src</a:t>
            </a:r>
            <a:r>
              <a:rPr lang="en-IN" sz="1600" i="1">
                <a:solidFill>
                  <a:srgbClr val="0000CD"/>
                </a:solidFill>
                <a:latin typeface="Consolas" panose="020B0609020204030204" pitchFamily="49" charset="0"/>
              </a:rPr>
              <a:t>="myaudio.mp3</a:t>
            </a:r>
            <a:r>
              <a:rPr lang="en-IN" sz="1600" i="1" dirty="0">
                <a:solidFill>
                  <a:srgbClr val="0000CD"/>
                </a:solidFill>
                <a:latin typeface="Consolas" panose="020B0609020204030204" pitchFamily="49" charset="0"/>
              </a:rPr>
              <a:t>"</a:t>
            </a:r>
            <a:r>
              <a:rPr lang="en-IN" sz="1600" i="1" dirty="0">
                <a:solidFill>
                  <a:srgbClr val="FF0000"/>
                </a:solidFill>
                <a:latin typeface="Consolas" panose="020B0609020204030204" pitchFamily="49" charset="0"/>
              </a:rPr>
              <a:t> type</a:t>
            </a:r>
            <a:r>
              <a:rPr lang="en-IN" sz="1600" i="1" dirty="0">
                <a:solidFill>
                  <a:srgbClr val="0000CD"/>
                </a:solidFill>
                <a:latin typeface="Consolas" panose="020B0609020204030204" pitchFamily="49" charset="0"/>
              </a:rPr>
              <a:t>="audio/mpeg"&gt;</a:t>
            </a:r>
            <a:br>
              <a:rPr lang="en-IN" sz="1600" i="1" dirty="0"/>
            </a:br>
            <a:r>
              <a:rPr lang="en-IN" sz="1600" i="1" dirty="0"/>
              <a:t>     </a:t>
            </a:r>
            <a:r>
              <a:rPr lang="en-IN" sz="1600" i="1" dirty="0">
                <a:solidFill>
                  <a:srgbClr val="212121"/>
                </a:solidFill>
                <a:latin typeface="Consolas" panose="020B0609020204030204" pitchFamily="49" charset="0"/>
              </a:rPr>
              <a:t>T</a:t>
            </a:r>
            <a:r>
              <a:rPr lang="en-IN" sz="1600" i="1" dirty="0">
                <a:solidFill>
                  <a:srgbClr val="000000"/>
                </a:solidFill>
                <a:latin typeface="Consolas" panose="020B0609020204030204" pitchFamily="49" charset="0"/>
              </a:rPr>
              <a:t>he audio tag is not supported in your browser. </a:t>
            </a:r>
            <a:r>
              <a:rPr lang="en-IN" sz="1600" i="1" dirty="0">
                <a:solidFill>
                  <a:srgbClr val="0000CD"/>
                </a:solidFill>
                <a:latin typeface="Consolas" panose="020B0609020204030204" pitchFamily="49" charset="0"/>
              </a:rPr>
              <a:t>&lt;</a:t>
            </a:r>
            <a:r>
              <a:rPr lang="en-IN" sz="1600" i="1" dirty="0">
                <a:solidFill>
                  <a:srgbClr val="A52A2A"/>
                </a:solidFill>
                <a:latin typeface="Consolas" panose="020B0609020204030204" pitchFamily="49" charset="0"/>
              </a:rPr>
              <a:t>/audio</a:t>
            </a:r>
            <a:r>
              <a:rPr lang="en-IN" sz="1600" dirty="0">
                <a:solidFill>
                  <a:srgbClr val="0000CD"/>
                </a:solidFill>
                <a:latin typeface="Consolas" panose="020B0609020204030204" pitchFamily="49" charset="0"/>
              </a:rPr>
              <a:t>&gt;</a:t>
            </a:r>
            <a:endParaRPr lang="en-US" sz="1600" dirty="0">
              <a:solidFill>
                <a:srgbClr val="212121"/>
              </a:solidFill>
              <a:latin typeface="Consolas" panose="020B0609020204030204" pitchFamily="49" charset="0"/>
            </a:endParaRPr>
          </a:p>
        </p:txBody>
      </p:sp>
      <p:sp>
        <p:nvSpPr>
          <p:cNvPr id="7" name="Rectangle 6">
            <a:extLst>
              <a:ext uri="{FF2B5EF4-FFF2-40B4-BE49-F238E27FC236}">
                <a16:creationId xmlns:a16="http://schemas.microsoft.com/office/drawing/2014/main" id="{35F9F4A0-4592-C04D-B2D0-0BF66A3BFA20}"/>
              </a:ext>
            </a:extLst>
          </p:cNvPr>
          <p:cNvSpPr/>
          <p:nvPr/>
        </p:nvSpPr>
        <p:spPr>
          <a:xfrm>
            <a:off x="2641461" y="4739901"/>
            <a:ext cx="499993" cy="1188000"/>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21549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bg/>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IN" dirty="0"/>
              <a:t>vijay.shekhat@darshan.ac.in</a:t>
            </a:r>
            <a:endParaRPr lang="en-US" dirty="0"/>
          </a:p>
        </p:txBody>
      </p:sp>
      <p:sp>
        <p:nvSpPr>
          <p:cNvPr id="3" name="Text Placeholder 2"/>
          <p:cNvSpPr>
            <a:spLocks noGrp="1"/>
          </p:cNvSpPr>
          <p:nvPr>
            <p:ph type="body" sz="quarter" idx="12"/>
          </p:nvPr>
        </p:nvSpPr>
        <p:spPr/>
        <p:txBody>
          <a:bodyPr/>
          <a:lstStyle/>
          <a:p>
            <a:r>
              <a:rPr lang="en-IN" dirty="0"/>
              <a:t>9558045778</a:t>
            </a:r>
            <a:endParaRPr lang="en-US" dirty="0"/>
          </a:p>
        </p:txBody>
      </p:sp>
      <p:sp>
        <p:nvSpPr>
          <p:cNvPr id="4" name="Text Placeholder 3"/>
          <p:cNvSpPr>
            <a:spLocks noGrp="1"/>
          </p:cNvSpPr>
          <p:nvPr>
            <p:ph type="body" sz="quarter" idx="13"/>
          </p:nvPr>
        </p:nvSpPr>
        <p:spPr/>
        <p:txBody>
          <a:bodyPr/>
          <a:lstStyle/>
          <a:p>
            <a:r>
              <a:rPr lang="en-US"/>
              <a:t>Department of Computer Science and Engineering</a:t>
            </a:r>
            <a:endParaRPr lang="en-US" dirty="0"/>
          </a:p>
        </p:txBody>
      </p:sp>
      <p:sp>
        <p:nvSpPr>
          <p:cNvPr id="5" name="Text Placeholder 4"/>
          <p:cNvSpPr>
            <a:spLocks noGrp="1"/>
          </p:cNvSpPr>
          <p:nvPr>
            <p:ph type="body" sz="quarter" idx="14"/>
          </p:nvPr>
        </p:nvSpPr>
        <p:spPr/>
        <p:txBody>
          <a:bodyPr/>
          <a:lstStyle/>
          <a:p>
            <a:r>
              <a:rPr lang="en-IN" dirty="0" err="1"/>
              <a:t>Prof.</a:t>
            </a:r>
            <a:r>
              <a:rPr lang="en-IN" dirty="0"/>
              <a:t> Vijay M </a:t>
            </a:r>
            <a:r>
              <a:rPr lang="en-IN" dirty="0" err="1"/>
              <a:t>Shekhat</a:t>
            </a:r>
            <a:endParaRPr lang="en-US" dirty="0"/>
          </a:p>
        </p:txBody>
      </p:sp>
      <p:sp>
        <p:nvSpPr>
          <p:cNvPr id="6" name="Text Placeholder 5"/>
          <p:cNvSpPr>
            <a:spLocks noGrp="1"/>
          </p:cNvSpPr>
          <p:nvPr>
            <p:ph type="body" sz="quarter" idx="16"/>
          </p:nvPr>
        </p:nvSpPr>
        <p:spPr/>
        <p:txBody>
          <a:bodyPr/>
          <a:lstStyle/>
          <a:p>
            <a:r>
              <a:rPr lang="en-IN" dirty="0"/>
              <a:t>Web Designing (WD) (</a:t>
            </a:r>
            <a:r>
              <a:rPr lang="en-US" dirty="0"/>
              <a:t>2301CS202</a:t>
            </a:r>
            <a:r>
              <a:rPr lang="en-IN" dirty="0"/>
              <a:t>)</a:t>
            </a:r>
            <a:endParaRPr lang="en-US" dirty="0"/>
          </a:p>
        </p:txBody>
      </p:sp>
      <p:pic>
        <p:nvPicPr>
          <p:cNvPr id="8" name="Picture Placeholder 7"/>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679" r="2679"/>
          <a:stretch>
            <a:fillRect/>
          </a:stretch>
        </p:blipFill>
        <p:spPr/>
      </p:pic>
    </p:spTree>
    <p:extLst>
      <p:ext uri="{BB962C8B-B14F-4D97-AF65-F5344CB8AC3E}">
        <p14:creationId xmlns:p14="http://schemas.microsoft.com/office/powerpoint/2010/main" val="3620682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HTML Pages</a:t>
            </a:r>
          </a:p>
        </p:txBody>
      </p:sp>
      <p:sp>
        <p:nvSpPr>
          <p:cNvPr id="3" name="Content Placeholder 2"/>
          <p:cNvSpPr>
            <a:spLocks noGrp="1"/>
          </p:cNvSpPr>
          <p:nvPr>
            <p:ph idx="1"/>
          </p:nvPr>
        </p:nvSpPr>
        <p:spPr/>
        <p:txBody>
          <a:bodyPr/>
          <a:lstStyle/>
          <a:p>
            <a:r>
              <a:rPr lang="en-US" dirty="0"/>
              <a:t>An HTML file must have an .</a:t>
            </a:r>
            <a:r>
              <a:rPr lang="en-US" dirty="0" err="1"/>
              <a:t>htm</a:t>
            </a:r>
            <a:r>
              <a:rPr lang="en-US" dirty="0"/>
              <a:t> or .html file extension</a:t>
            </a:r>
          </a:p>
          <a:p>
            <a:r>
              <a:rPr lang="en-US" dirty="0"/>
              <a:t>HTML files can be created with text editors:</a:t>
            </a:r>
          </a:p>
          <a:p>
            <a:pPr lvl="1"/>
            <a:r>
              <a:rPr lang="en-US" dirty="0" err="1"/>
              <a:t>NotePad</a:t>
            </a:r>
            <a:r>
              <a:rPr lang="en-US" dirty="0"/>
              <a:t>, </a:t>
            </a:r>
            <a:r>
              <a:rPr lang="en-US" dirty="0" err="1"/>
              <a:t>NotePad</a:t>
            </a:r>
            <a:r>
              <a:rPr lang="en-US" dirty="0"/>
              <a:t> ++, </a:t>
            </a:r>
            <a:r>
              <a:rPr lang="en-US" dirty="0" err="1"/>
              <a:t>PSPad</a:t>
            </a:r>
            <a:endParaRPr lang="en-US" dirty="0"/>
          </a:p>
          <a:p>
            <a:r>
              <a:rPr lang="en-US" dirty="0"/>
              <a:t>Or HTML editors (WYSIWYG Editors):</a:t>
            </a:r>
          </a:p>
          <a:p>
            <a:pPr lvl="1"/>
            <a:r>
              <a:rPr lang="en-US" dirty="0"/>
              <a:t>Microsoft FrontPage</a:t>
            </a:r>
          </a:p>
          <a:p>
            <a:pPr lvl="1"/>
            <a:r>
              <a:rPr lang="en-US" dirty="0"/>
              <a:t>Macromedia Dreamweaver</a:t>
            </a:r>
          </a:p>
          <a:p>
            <a:pPr lvl="1"/>
            <a:r>
              <a:rPr lang="en-US" dirty="0"/>
              <a:t>Netscape Composer</a:t>
            </a:r>
          </a:p>
          <a:p>
            <a:pPr lvl="1"/>
            <a:r>
              <a:rPr lang="en-US" dirty="0"/>
              <a:t>Visual Studio</a:t>
            </a:r>
          </a:p>
          <a:p>
            <a:r>
              <a:rPr lang="en-US" dirty="0"/>
              <a:t>Open any above mentioned editors and create a new file with .html extension and save the file.</a:t>
            </a:r>
          </a:p>
          <a:p>
            <a:r>
              <a:rPr lang="en-US" dirty="0"/>
              <a:t>After saving the file you can open the file with any Web Browser in order to view the output.</a:t>
            </a:r>
          </a:p>
          <a:p>
            <a:endParaRPr lang="en-US" dirty="0"/>
          </a:p>
        </p:txBody>
      </p:sp>
    </p:spTree>
    <p:extLst>
      <p:ext uri="{BB962C8B-B14F-4D97-AF65-F5344CB8AC3E}">
        <p14:creationId xmlns:p14="http://schemas.microsoft.com/office/powerpoint/2010/main" val="1329378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HTML Page</a:t>
            </a:r>
          </a:p>
        </p:txBody>
      </p:sp>
      <p:sp>
        <p:nvSpPr>
          <p:cNvPr id="4" name="Rectangle 4"/>
          <p:cNvSpPr>
            <a:spLocks noChangeArrowheads="1"/>
          </p:cNvSpPr>
          <p:nvPr/>
        </p:nvSpPr>
        <p:spPr bwMode="auto">
          <a:xfrm>
            <a:off x="431074" y="1381232"/>
            <a:ext cx="7991475" cy="341632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r>
              <a:rPr lang="en-US" sz="2400" dirty="0">
                <a:solidFill>
                  <a:srgbClr val="800000"/>
                </a:solidFill>
                <a:latin typeface="Consolas" panose="020B0609020204030204" pitchFamily="49" charset="0"/>
              </a:rPr>
              <a:t>&lt;!DOCTYPE</a:t>
            </a: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HTML</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800000"/>
                </a:solidFill>
                <a:latin typeface="Consolas" panose="020B0609020204030204" pitchFamily="49" charset="0"/>
              </a:rPr>
              <a:t>&lt;html&gt;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&lt;head&gt;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&lt;title&gt;</a:t>
            </a:r>
            <a:r>
              <a:rPr lang="en-US" sz="2400" dirty="0">
                <a:solidFill>
                  <a:srgbClr val="000000"/>
                </a:solidFill>
                <a:latin typeface="Consolas" panose="020B0609020204030204" pitchFamily="49" charset="0"/>
              </a:rPr>
              <a:t>My First HTML Page</a:t>
            </a:r>
            <a:r>
              <a:rPr lang="en-US" sz="2400" dirty="0">
                <a:solidFill>
                  <a:srgbClr val="800000"/>
                </a:solidFill>
                <a:latin typeface="Consolas" panose="020B0609020204030204" pitchFamily="49" charset="0"/>
              </a:rPr>
              <a:t>&lt;/title&gt;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&lt;/head&gt;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&lt;body&gt;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&lt;p&gt;</a:t>
            </a:r>
            <a:r>
              <a:rPr lang="en-US" sz="2400" dirty="0">
                <a:solidFill>
                  <a:srgbClr val="000000"/>
                </a:solidFill>
                <a:latin typeface="Consolas" panose="020B0609020204030204" pitchFamily="49" charset="0"/>
              </a:rPr>
              <a:t>This is some text...</a:t>
            </a:r>
            <a:r>
              <a:rPr lang="en-US" sz="2400" dirty="0">
                <a:solidFill>
                  <a:srgbClr val="800000"/>
                </a:solidFill>
                <a:latin typeface="Consolas" panose="020B0609020204030204" pitchFamily="49" charset="0"/>
              </a:rPr>
              <a:t>&lt;/p&gt;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&lt;/body&gt;</a:t>
            </a:r>
            <a:endParaRPr lang="en-US" sz="2400" dirty="0">
              <a:solidFill>
                <a:srgbClr val="000000"/>
              </a:solidFill>
              <a:latin typeface="Consolas" panose="020B0609020204030204" pitchFamily="49" charset="0"/>
            </a:endParaRPr>
          </a:p>
          <a:p>
            <a:r>
              <a:rPr lang="en-US" sz="2400" dirty="0">
                <a:solidFill>
                  <a:srgbClr val="800000"/>
                </a:solidFill>
                <a:latin typeface="Consolas" panose="020B0609020204030204" pitchFamily="49" charset="0"/>
              </a:rPr>
              <a:t>&lt;/html&gt;</a:t>
            </a:r>
            <a:endParaRPr lang="en-US" sz="2400" dirty="0">
              <a:solidFill>
                <a:srgbClr val="000000"/>
              </a:solidFill>
              <a:latin typeface="Consolas" panose="020B0609020204030204" pitchFamily="49" charset="0"/>
            </a:endParaRPr>
          </a:p>
        </p:txBody>
      </p:sp>
      <p:sp>
        <p:nvSpPr>
          <p:cNvPr id="5" name="Rectangle 4"/>
          <p:cNvSpPr/>
          <p:nvPr/>
        </p:nvSpPr>
        <p:spPr>
          <a:xfrm>
            <a:off x="431074" y="769923"/>
            <a:ext cx="3352800" cy="552587"/>
          </a:xfrm>
          <a:prstGeom prst="rect">
            <a:avLst/>
          </a:prstGeom>
        </p:spPr>
        <p:txBody>
          <a:bodyPr wrap="square">
            <a:spAutoFit/>
          </a:bodyPr>
          <a:lstStyle/>
          <a:p>
            <a:pPr marL="282575" lvl="0" indent="-282575" eaLnBrk="0" hangingPunct="0">
              <a:lnSpc>
                <a:spcPts val="3800"/>
              </a:lnSpc>
              <a:spcBef>
                <a:spcPts val="600"/>
              </a:spcBef>
              <a:spcAft>
                <a:spcPts val="600"/>
              </a:spcAft>
              <a:buClr>
                <a:srgbClr val="46A6BD">
                  <a:lumMod val="40000"/>
                  <a:lumOff val="60000"/>
                </a:srgbClr>
              </a:buClr>
              <a:buSzPct val="70000"/>
              <a:tabLst>
                <a:tab pos="282575" algn="l"/>
              </a:tabLst>
            </a:pPr>
            <a:r>
              <a:rPr lang="en-US" sz="2800" b="1" dirty="0">
                <a:effectLst>
                  <a:outerShdw blurRad="38100" dist="38100" dir="2700000" algn="tl">
                    <a:srgbClr val="000000">
                      <a:alpha val="43137"/>
                    </a:srgbClr>
                  </a:outerShdw>
                </a:effectLst>
                <a:latin typeface="Corbel"/>
              </a:rPr>
              <a:t>test.html</a:t>
            </a:r>
          </a:p>
        </p:txBody>
      </p:sp>
      <p:pic>
        <p:nvPicPr>
          <p:cNvPr id="3" name="Picture 2"/>
          <p:cNvPicPr>
            <a:picLocks noChangeAspect="1"/>
          </p:cNvPicPr>
          <p:nvPr/>
        </p:nvPicPr>
        <p:blipFill>
          <a:blip r:embed="rId2"/>
          <a:stretch>
            <a:fillRect/>
          </a:stretch>
        </p:blipFill>
        <p:spPr>
          <a:xfrm>
            <a:off x="2107474" y="4248958"/>
            <a:ext cx="7210425" cy="2276475"/>
          </a:xfrm>
          <a:prstGeom prst="rect">
            <a:avLst/>
          </a:prstGeom>
        </p:spPr>
      </p:pic>
    </p:spTree>
    <p:extLst>
      <p:ext uri="{BB962C8B-B14F-4D97-AF65-F5344CB8AC3E}">
        <p14:creationId xmlns:p14="http://schemas.microsoft.com/office/powerpoint/2010/main" val="3830971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Structure</a:t>
            </a:r>
          </a:p>
        </p:txBody>
      </p:sp>
      <p:sp>
        <p:nvSpPr>
          <p:cNvPr id="3" name="Content Placeholder 2"/>
          <p:cNvSpPr>
            <a:spLocks noGrp="1"/>
          </p:cNvSpPr>
          <p:nvPr>
            <p:ph idx="1"/>
          </p:nvPr>
        </p:nvSpPr>
        <p:spPr/>
        <p:txBody>
          <a:bodyPr/>
          <a:lstStyle/>
          <a:p>
            <a:pPr>
              <a:lnSpc>
                <a:spcPct val="100000"/>
              </a:lnSpc>
              <a:defRPr/>
            </a:pPr>
            <a:r>
              <a:rPr lang="en-US" dirty="0"/>
              <a:t>HTML is comprised of “elements” and “tags”</a:t>
            </a:r>
            <a:endParaRPr lang="en-US" dirty="0">
              <a:latin typeface="Courier New" pitchFamily="49" charset="0"/>
            </a:endParaRPr>
          </a:p>
          <a:p>
            <a:pPr lvl="1">
              <a:lnSpc>
                <a:spcPct val="100000"/>
              </a:lnSpc>
              <a:defRPr/>
            </a:pPr>
            <a:r>
              <a:rPr lang="en-US" sz="2400" dirty="0"/>
              <a:t>Begins with </a:t>
            </a:r>
            <a:r>
              <a:rPr lang="en-US" sz="2400" dirty="0">
                <a:solidFill>
                  <a:srgbClr val="0202BE"/>
                </a:solidFill>
                <a:latin typeface="Consolas" pitchFamily="49" charset="0"/>
                <a:cs typeface="Consolas" pitchFamily="49" charset="0"/>
              </a:rPr>
              <a:t>&lt;html&gt;</a:t>
            </a:r>
            <a:r>
              <a:rPr lang="en-US" sz="2400" dirty="0">
                <a:solidFill>
                  <a:schemeClr val="tx2">
                    <a:lumMod val="60000"/>
                    <a:lumOff val="40000"/>
                  </a:schemeClr>
                </a:solidFill>
              </a:rPr>
              <a:t> </a:t>
            </a:r>
            <a:r>
              <a:rPr lang="en-US" sz="2400" dirty="0"/>
              <a:t>and ends with </a:t>
            </a:r>
            <a:r>
              <a:rPr lang="en-US" sz="2400" dirty="0">
                <a:solidFill>
                  <a:srgbClr val="0202BE"/>
                </a:solidFill>
                <a:latin typeface="Consolas" pitchFamily="49" charset="0"/>
                <a:cs typeface="Consolas" pitchFamily="49" charset="0"/>
              </a:rPr>
              <a:t>&lt;/html&gt;</a:t>
            </a:r>
          </a:p>
          <a:p>
            <a:pPr>
              <a:lnSpc>
                <a:spcPct val="100000"/>
              </a:lnSpc>
              <a:defRPr/>
            </a:pPr>
            <a:r>
              <a:rPr lang="en-US" dirty="0"/>
              <a:t>Elements (tags) are nested one inside another:</a:t>
            </a:r>
          </a:p>
          <a:p>
            <a:pPr>
              <a:lnSpc>
                <a:spcPct val="100000"/>
              </a:lnSpc>
              <a:defRPr/>
            </a:pPr>
            <a:endParaRPr lang="en-US" dirty="0"/>
          </a:p>
          <a:p>
            <a:pPr>
              <a:lnSpc>
                <a:spcPct val="100000"/>
              </a:lnSpc>
              <a:defRPr/>
            </a:pPr>
            <a:r>
              <a:rPr lang="en-US" dirty="0"/>
              <a:t>Tags have attributes:</a:t>
            </a:r>
          </a:p>
          <a:p>
            <a:pPr>
              <a:lnSpc>
                <a:spcPct val="100000"/>
              </a:lnSpc>
              <a:defRPr/>
            </a:pPr>
            <a:endParaRPr lang="en-US" dirty="0"/>
          </a:p>
          <a:p>
            <a:pPr>
              <a:lnSpc>
                <a:spcPct val="100000"/>
              </a:lnSpc>
              <a:defRPr/>
            </a:pPr>
            <a:r>
              <a:rPr lang="en-US" dirty="0"/>
              <a:t>HTML describes structure using two main sections: </a:t>
            </a:r>
            <a:r>
              <a:rPr lang="en-US" dirty="0">
                <a:solidFill>
                  <a:srgbClr val="0202BE"/>
                </a:solidFill>
                <a:latin typeface="Consolas" pitchFamily="49" charset="0"/>
                <a:cs typeface="Consolas" pitchFamily="49" charset="0"/>
              </a:rPr>
              <a:t>&lt;head&gt;</a:t>
            </a:r>
            <a:r>
              <a:rPr lang="en-US" dirty="0">
                <a:solidFill>
                  <a:srgbClr val="0202BE"/>
                </a:solidFill>
              </a:rPr>
              <a:t> </a:t>
            </a:r>
            <a:r>
              <a:rPr lang="en-US" dirty="0"/>
              <a:t>and </a:t>
            </a:r>
            <a:r>
              <a:rPr lang="en-US" dirty="0">
                <a:solidFill>
                  <a:srgbClr val="0202BE"/>
                </a:solidFill>
                <a:latin typeface="Consolas" pitchFamily="49" charset="0"/>
                <a:cs typeface="Consolas" pitchFamily="49" charset="0"/>
              </a:rPr>
              <a:t>&lt;body&gt;</a:t>
            </a:r>
          </a:p>
          <a:p>
            <a:r>
              <a:rPr lang="en-US" dirty="0"/>
              <a:t>The HTML source code should be formatted to increase readability and facilitate debugging.</a:t>
            </a:r>
          </a:p>
          <a:p>
            <a:pPr lvl="1"/>
            <a:r>
              <a:rPr lang="en-US" dirty="0"/>
              <a:t>Every block element should start on a new line.</a:t>
            </a:r>
          </a:p>
          <a:p>
            <a:pPr lvl="1"/>
            <a:r>
              <a:rPr lang="en-US" dirty="0"/>
              <a:t>Every nested (block) element should be indented.</a:t>
            </a:r>
          </a:p>
          <a:p>
            <a:pPr lvl="1"/>
            <a:r>
              <a:rPr lang="en-US" dirty="0"/>
              <a:t>Browsers ignore multiple whitespaces in the page source, so formatting is harmless.</a:t>
            </a:r>
          </a:p>
          <a:p>
            <a:r>
              <a:rPr lang="en-US" dirty="0"/>
              <a:t>For performance reasons, formatting can be sacrificed</a:t>
            </a:r>
          </a:p>
          <a:p>
            <a:endParaRPr lang="en-US" sz="2800" dirty="0"/>
          </a:p>
          <a:p>
            <a:endParaRPr lang="en-US" dirty="0"/>
          </a:p>
        </p:txBody>
      </p:sp>
      <p:sp>
        <p:nvSpPr>
          <p:cNvPr id="4" name="Rectangle 5"/>
          <p:cNvSpPr>
            <a:spLocks noChangeArrowheads="1"/>
          </p:cNvSpPr>
          <p:nvPr/>
        </p:nvSpPr>
        <p:spPr bwMode="auto">
          <a:xfrm>
            <a:off x="935182" y="2291542"/>
            <a:ext cx="7689848" cy="4247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spcBef>
                <a:spcPts val="0"/>
              </a:spcBef>
              <a:buClr>
                <a:schemeClr val="accent5">
                  <a:lumMod val="40000"/>
                  <a:lumOff val="60000"/>
                </a:schemeClr>
              </a:buClr>
              <a:buSzPct val="70000"/>
              <a:defRPr/>
            </a:pPr>
            <a:r>
              <a:rPr lang="en-US" sz="2400" noProof="1">
                <a:solidFill>
                  <a:srgbClr val="0202BE"/>
                </a:solidFill>
                <a:effectLst>
                  <a:outerShdw blurRad="38100" dist="38100" dir="2700000" algn="tl">
                    <a:srgbClr val="000000">
                      <a:alpha val="43137"/>
                    </a:srgbClr>
                  </a:outerShdw>
                </a:effectLst>
                <a:latin typeface="Consolas" pitchFamily="49" charset="0"/>
                <a:cs typeface="Consolas" pitchFamily="49" charset="0"/>
              </a:rPr>
              <a:t>&lt;html&gt; </a:t>
            </a:r>
            <a:r>
              <a:rPr lang="en-US" sz="2400" noProof="1">
                <a:solidFill>
                  <a:srgbClr val="FF0000"/>
                </a:solidFill>
                <a:effectLst>
                  <a:outerShdw blurRad="38100" dist="38100" dir="2700000" algn="tl">
                    <a:srgbClr val="000000">
                      <a:alpha val="43137"/>
                    </a:srgbClr>
                  </a:outerShdw>
                </a:effectLst>
                <a:latin typeface="Consolas" pitchFamily="49" charset="0"/>
                <a:cs typeface="Consolas" pitchFamily="49" charset="0"/>
              </a:rPr>
              <a:t>&lt;head&gt;&lt;/head&gt; </a:t>
            </a:r>
            <a:r>
              <a:rPr lang="en-US" sz="2400" noProof="1">
                <a:solidFill>
                  <a:schemeClr val="accent2">
                    <a:lumMod val="50000"/>
                  </a:schemeClr>
                </a:solidFill>
                <a:effectLst>
                  <a:outerShdw blurRad="38100" dist="38100" dir="2700000" algn="tl">
                    <a:srgbClr val="000000">
                      <a:alpha val="43137"/>
                    </a:srgbClr>
                  </a:outerShdw>
                </a:effectLst>
                <a:latin typeface="Consolas" pitchFamily="49" charset="0"/>
                <a:cs typeface="Consolas" pitchFamily="49" charset="0"/>
              </a:rPr>
              <a:t>&lt;body&gt;&lt;/body&gt; </a:t>
            </a:r>
            <a:r>
              <a:rPr lang="en-US" sz="2400" noProof="1">
                <a:solidFill>
                  <a:srgbClr val="0202BE"/>
                </a:solidFill>
                <a:effectLst>
                  <a:outerShdw blurRad="38100" dist="38100" dir="2700000" algn="tl">
                    <a:srgbClr val="000000">
                      <a:alpha val="43137"/>
                    </a:srgbClr>
                  </a:outerShdw>
                </a:effectLst>
                <a:latin typeface="Consolas" pitchFamily="49" charset="0"/>
                <a:cs typeface="Consolas" pitchFamily="49" charset="0"/>
              </a:rPr>
              <a:t>&lt;/html&gt;</a:t>
            </a:r>
          </a:p>
        </p:txBody>
      </p:sp>
      <p:sp>
        <p:nvSpPr>
          <p:cNvPr id="5" name="Rectangle 6"/>
          <p:cNvSpPr>
            <a:spLocks noChangeArrowheads="1"/>
          </p:cNvSpPr>
          <p:nvPr/>
        </p:nvSpPr>
        <p:spPr bwMode="auto">
          <a:xfrm>
            <a:off x="935182" y="3233994"/>
            <a:ext cx="7689848" cy="4247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spcBef>
                <a:spcPts val="0"/>
              </a:spcBef>
              <a:buClr>
                <a:schemeClr val="accent5">
                  <a:lumMod val="40000"/>
                  <a:lumOff val="60000"/>
                </a:schemeClr>
              </a:buClr>
              <a:buSzPct val="70000"/>
              <a:defRPr/>
            </a:pPr>
            <a:r>
              <a:rPr lang="en-US" sz="2400" noProof="1">
                <a:solidFill>
                  <a:srgbClr val="0202BE"/>
                </a:solidFill>
                <a:effectLst>
                  <a:outerShdw blurRad="38100" dist="38100" dir="2700000" algn="tl">
                    <a:srgbClr val="000000">
                      <a:alpha val="43137"/>
                    </a:srgbClr>
                  </a:outerShdw>
                </a:effectLst>
                <a:latin typeface="Consolas" pitchFamily="49" charset="0"/>
                <a:cs typeface="Consolas" pitchFamily="49" charset="0"/>
              </a:rPr>
              <a:t>&lt;img </a:t>
            </a:r>
            <a:r>
              <a:rPr lang="en-US" sz="2400" noProof="1">
                <a:solidFill>
                  <a:srgbClr val="FF0000"/>
                </a:solidFill>
                <a:effectLst>
                  <a:outerShdw blurRad="38100" dist="38100" dir="2700000" algn="tl">
                    <a:srgbClr val="000000">
                      <a:alpha val="43137"/>
                    </a:srgbClr>
                  </a:outerShdw>
                </a:effectLst>
                <a:latin typeface="Consolas" pitchFamily="49" charset="0"/>
                <a:cs typeface="Consolas" pitchFamily="49" charset="0"/>
              </a:rPr>
              <a:t>src="logo.jpg" alt="logo" </a:t>
            </a:r>
            <a:r>
              <a:rPr lang="en-US" sz="2400" noProof="1">
                <a:solidFill>
                  <a:srgbClr val="0202BE"/>
                </a:solidFill>
                <a:effectLst>
                  <a:outerShdw blurRad="38100" dist="38100" dir="2700000" algn="tl">
                    <a:srgbClr val="000000">
                      <a:alpha val="43137"/>
                    </a:srgbClr>
                  </a:outerShdw>
                </a:effectLst>
                <a:latin typeface="Consolas" pitchFamily="49" charset="0"/>
                <a:cs typeface="Consolas" pitchFamily="49" charset="0"/>
              </a:rPr>
              <a:t>/&gt;</a:t>
            </a:r>
          </a:p>
        </p:txBody>
      </p:sp>
    </p:spTree>
    <p:extLst>
      <p:ext uri="{BB962C8B-B14F-4D97-AF65-F5344CB8AC3E}">
        <p14:creationId xmlns:p14="http://schemas.microsoft.com/office/powerpoint/2010/main" val="3867741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animBg="1"/>
      <p:bldP spid="5" grpId="0" uiExpan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HTML Page</a:t>
            </a:r>
          </a:p>
        </p:txBody>
      </p:sp>
      <p:sp>
        <p:nvSpPr>
          <p:cNvPr id="4" name="Rectangle 2"/>
          <p:cNvSpPr>
            <a:spLocks noChangeArrowheads="1"/>
          </p:cNvSpPr>
          <p:nvPr/>
        </p:nvSpPr>
        <p:spPr bwMode="auto">
          <a:xfrm>
            <a:off x="425450" y="952500"/>
            <a:ext cx="8207375" cy="397031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r>
              <a:rPr lang="en-US" sz="2800" dirty="0">
                <a:solidFill>
                  <a:srgbClr val="800000"/>
                </a:solidFill>
                <a:latin typeface="Consolas" panose="020B0609020204030204" pitchFamily="49" charset="0"/>
              </a:rPr>
              <a:t>&lt;!DOCTYPE</a:t>
            </a:r>
            <a:r>
              <a:rPr lang="en-US" sz="2800" dirty="0">
                <a:solidFill>
                  <a:srgbClr val="000000"/>
                </a:solidFill>
                <a:latin typeface="Consolas" panose="020B0609020204030204" pitchFamily="49" charset="0"/>
              </a:rPr>
              <a:t> </a:t>
            </a:r>
            <a:r>
              <a:rPr lang="en-US" sz="2800" dirty="0">
                <a:solidFill>
                  <a:srgbClr val="FF0000"/>
                </a:solidFill>
                <a:latin typeface="Consolas" panose="020B0609020204030204" pitchFamily="49" charset="0"/>
              </a:rPr>
              <a:t>HTML</a:t>
            </a:r>
            <a:r>
              <a:rPr lang="en-US" sz="2800" dirty="0">
                <a:solidFill>
                  <a:srgbClr val="800000"/>
                </a:solidFill>
                <a:latin typeface="Consolas" panose="020B0609020204030204" pitchFamily="49" charset="0"/>
              </a:rPr>
              <a:t>&gt;</a:t>
            </a:r>
            <a:endParaRPr lang="en-US" sz="2800" dirty="0">
              <a:solidFill>
                <a:srgbClr val="000000"/>
              </a:solidFill>
              <a:latin typeface="Consolas" panose="020B0609020204030204" pitchFamily="49" charset="0"/>
            </a:endParaRPr>
          </a:p>
          <a:p>
            <a:r>
              <a:rPr lang="en-US" sz="2800" dirty="0">
                <a:solidFill>
                  <a:srgbClr val="800000"/>
                </a:solidFill>
                <a:latin typeface="Consolas" panose="020B0609020204030204" pitchFamily="49" charset="0"/>
              </a:rPr>
              <a:t>&lt;html&gt;</a:t>
            </a:r>
            <a:endParaRPr lang="en-US" sz="2800" dirty="0">
              <a:solidFill>
                <a:srgbClr val="000000"/>
              </a:solidFill>
              <a:latin typeface="Consolas" panose="020B0609020204030204" pitchFamily="49" charset="0"/>
            </a:endParaRPr>
          </a:p>
          <a:p>
            <a:r>
              <a:rPr lang="en-US" sz="2800" dirty="0">
                <a:solidFill>
                  <a:srgbClr val="000000"/>
                </a:solidFill>
                <a:latin typeface="Consolas" panose="020B0609020204030204" pitchFamily="49" charset="0"/>
              </a:rPr>
              <a:t>  </a:t>
            </a:r>
            <a:r>
              <a:rPr lang="en-US" sz="2800" dirty="0">
                <a:solidFill>
                  <a:srgbClr val="800000"/>
                </a:solidFill>
                <a:latin typeface="Consolas" panose="020B0609020204030204" pitchFamily="49" charset="0"/>
              </a:rPr>
              <a:t>&lt;head&gt;</a:t>
            </a:r>
            <a:endParaRPr lang="en-US" sz="2800" dirty="0">
              <a:solidFill>
                <a:srgbClr val="000000"/>
              </a:solidFill>
              <a:latin typeface="Consolas" panose="020B0609020204030204" pitchFamily="49" charset="0"/>
            </a:endParaRPr>
          </a:p>
          <a:p>
            <a:r>
              <a:rPr lang="en-US" sz="2800" dirty="0">
                <a:solidFill>
                  <a:srgbClr val="000000"/>
                </a:solidFill>
                <a:latin typeface="Consolas" panose="020B0609020204030204" pitchFamily="49" charset="0"/>
              </a:rPr>
              <a:t>    </a:t>
            </a:r>
            <a:r>
              <a:rPr lang="en-US" sz="2800" dirty="0">
                <a:solidFill>
                  <a:srgbClr val="800000"/>
                </a:solidFill>
                <a:latin typeface="Consolas" panose="020B0609020204030204" pitchFamily="49" charset="0"/>
              </a:rPr>
              <a:t>&lt;title&gt;</a:t>
            </a:r>
            <a:r>
              <a:rPr lang="en-US" sz="2800" dirty="0">
                <a:solidFill>
                  <a:srgbClr val="000000"/>
                </a:solidFill>
                <a:latin typeface="Consolas" panose="020B0609020204030204" pitchFamily="49" charset="0"/>
              </a:rPr>
              <a:t>My First HTML Page</a:t>
            </a:r>
            <a:r>
              <a:rPr lang="en-US" sz="2800" dirty="0">
                <a:solidFill>
                  <a:srgbClr val="800000"/>
                </a:solidFill>
                <a:latin typeface="Consolas" panose="020B0609020204030204" pitchFamily="49" charset="0"/>
              </a:rPr>
              <a:t>&lt;/title&gt;</a:t>
            </a:r>
            <a:endParaRPr lang="en-US" sz="2800" dirty="0">
              <a:solidFill>
                <a:srgbClr val="000000"/>
              </a:solidFill>
              <a:latin typeface="Consolas" panose="020B0609020204030204" pitchFamily="49" charset="0"/>
            </a:endParaRPr>
          </a:p>
          <a:p>
            <a:r>
              <a:rPr lang="en-US" sz="2800" dirty="0">
                <a:solidFill>
                  <a:srgbClr val="000000"/>
                </a:solidFill>
                <a:latin typeface="Consolas" panose="020B0609020204030204" pitchFamily="49" charset="0"/>
              </a:rPr>
              <a:t>  </a:t>
            </a:r>
            <a:r>
              <a:rPr lang="en-US" sz="2800" dirty="0">
                <a:solidFill>
                  <a:srgbClr val="800000"/>
                </a:solidFill>
                <a:latin typeface="Consolas" panose="020B0609020204030204" pitchFamily="49" charset="0"/>
              </a:rPr>
              <a:t>&lt;/head&gt;</a:t>
            </a:r>
            <a:endParaRPr lang="en-US" sz="2800" dirty="0">
              <a:solidFill>
                <a:srgbClr val="000000"/>
              </a:solidFill>
              <a:latin typeface="Consolas" panose="020B0609020204030204" pitchFamily="49" charset="0"/>
            </a:endParaRPr>
          </a:p>
          <a:p>
            <a:r>
              <a:rPr lang="en-US" sz="2800" dirty="0">
                <a:solidFill>
                  <a:srgbClr val="000000"/>
                </a:solidFill>
                <a:latin typeface="Consolas" panose="020B0609020204030204" pitchFamily="49" charset="0"/>
              </a:rPr>
              <a:t>  </a:t>
            </a:r>
            <a:r>
              <a:rPr lang="en-US" sz="2800" dirty="0">
                <a:solidFill>
                  <a:srgbClr val="800000"/>
                </a:solidFill>
                <a:latin typeface="Consolas" panose="020B0609020204030204" pitchFamily="49" charset="0"/>
              </a:rPr>
              <a:t>&lt;body&gt;</a:t>
            </a:r>
            <a:endParaRPr lang="en-US" sz="2800" dirty="0">
              <a:solidFill>
                <a:srgbClr val="000000"/>
              </a:solidFill>
              <a:latin typeface="Consolas" panose="020B0609020204030204" pitchFamily="49" charset="0"/>
            </a:endParaRPr>
          </a:p>
          <a:p>
            <a:r>
              <a:rPr lang="en-US" sz="2800" dirty="0">
                <a:solidFill>
                  <a:srgbClr val="000000"/>
                </a:solidFill>
                <a:latin typeface="Consolas" panose="020B0609020204030204" pitchFamily="49" charset="0"/>
              </a:rPr>
              <a:t>     </a:t>
            </a:r>
            <a:r>
              <a:rPr lang="en-US" sz="2800" dirty="0">
                <a:solidFill>
                  <a:srgbClr val="800000"/>
                </a:solidFill>
                <a:latin typeface="Consolas" panose="020B0609020204030204" pitchFamily="49" charset="0"/>
              </a:rPr>
              <a:t>&lt;p&gt;</a:t>
            </a:r>
            <a:r>
              <a:rPr lang="en-US" sz="2800" dirty="0">
                <a:solidFill>
                  <a:srgbClr val="000000"/>
                </a:solidFill>
                <a:latin typeface="Consolas" panose="020B0609020204030204" pitchFamily="49" charset="0"/>
              </a:rPr>
              <a:t>This is some text...</a:t>
            </a:r>
            <a:r>
              <a:rPr lang="en-US" sz="2800" dirty="0">
                <a:solidFill>
                  <a:srgbClr val="800000"/>
                </a:solidFill>
                <a:latin typeface="Consolas" panose="020B0609020204030204" pitchFamily="49" charset="0"/>
              </a:rPr>
              <a:t>&lt;/p&gt;</a:t>
            </a:r>
            <a:endParaRPr lang="en-US" sz="2800" dirty="0">
              <a:solidFill>
                <a:srgbClr val="000000"/>
              </a:solidFill>
              <a:latin typeface="Consolas" panose="020B0609020204030204" pitchFamily="49" charset="0"/>
            </a:endParaRPr>
          </a:p>
          <a:p>
            <a:r>
              <a:rPr lang="en-US" sz="2800" dirty="0">
                <a:solidFill>
                  <a:srgbClr val="000000"/>
                </a:solidFill>
                <a:latin typeface="Consolas" panose="020B0609020204030204" pitchFamily="49" charset="0"/>
              </a:rPr>
              <a:t>  </a:t>
            </a:r>
            <a:r>
              <a:rPr lang="en-US" sz="2800" dirty="0">
                <a:solidFill>
                  <a:srgbClr val="800000"/>
                </a:solidFill>
                <a:latin typeface="Consolas" panose="020B0609020204030204" pitchFamily="49" charset="0"/>
              </a:rPr>
              <a:t>&lt;/body&gt;</a:t>
            </a:r>
            <a:endParaRPr lang="en-US" sz="2800" dirty="0">
              <a:solidFill>
                <a:srgbClr val="000000"/>
              </a:solidFill>
              <a:latin typeface="Consolas" panose="020B0609020204030204" pitchFamily="49" charset="0"/>
            </a:endParaRPr>
          </a:p>
          <a:p>
            <a:r>
              <a:rPr lang="en-US" sz="2800" dirty="0">
                <a:solidFill>
                  <a:srgbClr val="800000"/>
                </a:solidFill>
                <a:latin typeface="Consolas" panose="020B0609020204030204" pitchFamily="49" charset="0"/>
              </a:rPr>
              <a:t>&lt;/html&gt;</a:t>
            </a:r>
            <a:endParaRPr lang="en-US" sz="2800" dirty="0">
              <a:solidFill>
                <a:srgbClr val="000000"/>
              </a:solidFill>
              <a:latin typeface="Consolas" panose="020B0609020204030204" pitchFamily="49" charset="0"/>
            </a:endParaRPr>
          </a:p>
        </p:txBody>
      </p:sp>
      <p:sp>
        <p:nvSpPr>
          <p:cNvPr id="5" name="AutoShape 7"/>
          <p:cNvSpPr>
            <a:spLocks noChangeArrowheads="1"/>
          </p:cNvSpPr>
          <p:nvPr/>
        </p:nvSpPr>
        <p:spPr bwMode="auto">
          <a:xfrm>
            <a:off x="2097677" y="1333859"/>
            <a:ext cx="2209799" cy="506522"/>
          </a:xfrm>
          <a:prstGeom prst="wedgeRoundRectCallout">
            <a:avLst>
              <a:gd name="adj1" fmla="val -51525"/>
              <a:gd name="adj2" fmla="val 139824"/>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400" noProof="1">
                <a:solidFill>
                  <a:srgbClr val="F7FFE7"/>
                </a:solidFill>
                <a:effectLst>
                  <a:outerShdw blurRad="38100" dist="38100" dir="2700000" algn="tl">
                    <a:srgbClr val="000000">
                      <a:alpha val="43137"/>
                    </a:srgbClr>
                  </a:outerShdw>
                </a:effectLst>
                <a:latin typeface="+mn-lt"/>
                <a:cs typeface="Consolas" pitchFamily="49" charset="0"/>
              </a:rPr>
              <a:t>Opening tag</a:t>
            </a:r>
          </a:p>
        </p:txBody>
      </p:sp>
      <p:sp>
        <p:nvSpPr>
          <p:cNvPr id="6" name="AutoShape 7"/>
          <p:cNvSpPr>
            <a:spLocks noChangeArrowheads="1"/>
          </p:cNvSpPr>
          <p:nvPr/>
        </p:nvSpPr>
        <p:spPr bwMode="auto">
          <a:xfrm>
            <a:off x="6702334" y="2937659"/>
            <a:ext cx="2057400" cy="506522"/>
          </a:xfrm>
          <a:prstGeom prst="wedgeRoundRectCallout">
            <a:avLst>
              <a:gd name="adj1" fmla="val -45850"/>
              <a:gd name="adj2" fmla="val -11147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400" noProof="1">
                <a:solidFill>
                  <a:srgbClr val="F7FFE7"/>
                </a:solidFill>
                <a:effectLst>
                  <a:outerShdw blurRad="38100" dist="38100" dir="2700000" algn="tl">
                    <a:srgbClr val="000000">
                      <a:alpha val="43137"/>
                    </a:srgbClr>
                  </a:outerShdw>
                </a:effectLst>
                <a:latin typeface="+mn-lt"/>
                <a:cs typeface="Consolas" pitchFamily="49" charset="0"/>
              </a:rPr>
              <a:t>Closing tag</a:t>
            </a:r>
          </a:p>
        </p:txBody>
      </p:sp>
      <p:sp>
        <p:nvSpPr>
          <p:cNvPr id="7" name="Rectangle 11"/>
          <p:cNvSpPr>
            <a:spLocks noChangeArrowheads="1"/>
          </p:cNvSpPr>
          <p:nvPr/>
        </p:nvSpPr>
        <p:spPr bwMode="auto">
          <a:xfrm>
            <a:off x="752246" y="1869081"/>
            <a:ext cx="7354345" cy="1259392"/>
          </a:xfrm>
          <a:prstGeom prst="rect">
            <a:avLst/>
          </a:prstGeom>
          <a:solidFill>
            <a:schemeClr val="tx2">
              <a:lumMod val="60000"/>
              <a:lumOff val="40000"/>
              <a:alpha val="15000"/>
            </a:schemeClr>
          </a:solidFill>
          <a:ln w="12700">
            <a:solidFill>
              <a:schemeClr val="accent5">
                <a:lumMod val="60000"/>
                <a:lumOff val="40000"/>
              </a:schemeClr>
            </a:solidFill>
          </a:ln>
        </p:spPr>
        <p:txBody>
          <a:bodyPr wrap="square">
            <a:noAutofit/>
          </a:bodyPr>
          <a:lstStyle/>
          <a:p>
            <a:pPr eaLnBrk="0" hangingPunct="0">
              <a:lnSpc>
                <a:spcPct val="110000"/>
              </a:lnSpc>
              <a:spcBef>
                <a:spcPts val="0"/>
              </a:spcBef>
              <a:buClr>
                <a:schemeClr val="accent5">
                  <a:lumMod val="40000"/>
                  <a:lumOff val="60000"/>
                </a:schemeClr>
              </a:buClr>
              <a:buSzPct val="70000"/>
              <a:defRPr/>
            </a:pP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AutoShape 7"/>
          <p:cNvSpPr>
            <a:spLocks noChangeArrowheads="1"/>
          </p:cNvSpPr>
          <p:nvPr/>
        </p:nvSpPr>
        <p:spPr bwMode="auto">
          <a:xfrm>
            <a:off x="3771900" y="848590"/>
            <a:ext cx="2362200" cy="506522"/>
          </a:xfrm>
          <a:prstGeom prst="wedgeRoundRectCallout">
            <a:avLst>
              <a:gd name="adj1" fmla="val -51100"/>
              <a:gd name="adj2" fmla="val 148323"/>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400" noProof="1">
                <a:solidFill>
                  <a:srgbClr val="F7FFE7"/>
                </a:solidFill>
                <a:effectLst>
                  <a:outerShdw blurRad="38100" dist="38100" dir="2700000" algn="tl">
                    <a:srgbClr val="000000">
                      <a:alpha val="43137"/>
                    </a:srgbClr>
                  </a:outerShdw>
                </a:effectLst>
                <a:latin typeface="+mn-lt"/>
                <a:cs typeface="Consolas" pitchFamily="49" charset="0"/>
              </a:rPr>
              <a:t>HTML header</a:t>
            </a:r>
          </a:p>
        </p:txBody>
      </p:sp>
      <p:sp>
        <p:nvSpPr>
          <p:cNvPr id="9" name="Rectangle 11"/>
          <p:cNvSpPr>
            <a:spLocks noChangeArrowheads="1"/>
          </p:cNvSpPr>
          <p:nvPr/>
        </p:nvSpPr>
        <p:spPr bwMode="auto">
          <a:xfrm>
            <a:off x="752246" y="3128473"/>
            <a:ext cx="7354346" cy="1287823"/>
          </a:xfrm>
          <a:prstGeom prst="rect">
            <a:avLst/>
          </a:prstGeom>
          <a:solidFill>
            <a:schemeClr val="tx2">
              <a:lumMod val="60000"/>
              <a:lumOff val="40000"/>
              <a:alpha val="15000"/>
            </a:schemeClr>
          </a:solidFill>
          <a:ln w="12700">
            <a:solidFill>
              <a:schemeClr val="accent5">
                <a:lumMod val="60000"/>
                <a:lumOff val="40000"/>
              </a:schemeClr>
            </a:solidFill>
          </a:ln>
        </p:spPr>
        <p:txBody>
          <a:bodyPr wrap="square">
            <a:noAutofit/>
          </a:bodyPr>
          <a:lstStyle/>
          <a:p>
            <a:pPr eaLnBrk="0" hangingPunct="0">
              <a:lnSpc>
                <a:spcPct val="110000"/>
              </a:lnSpc>
              <a:spcBef>
                <a:spcPts val="0"/>
              </a:spcBef>
              <a:buClr>
                <a:schemeClr val="accent5">
                  <a:lumMod val="40000"/>
                  <a:lumOff val="60000"/>
                </a:schemeClr>
              </a:buClr>
              <a:buSzPct val="70000"/>
              <a:defRPr/>
            </a:pP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12" name="Picture 11"/>
          <p:cNvPicPr>
            <a:picLocks noChangeAspect="1"/>
          </p:cNvPicPr>
          <p:nvPr/>
        </p:nvPicPr>
        <p:blipFill>
          <a:blip r:embed="rId2"/>
          <a:stretch>
            <a:fillRect/>
          </a:stretch>
        </p:blipFill>
        <p:spPr>
          <a:xfrm>
            <a:off x="6218449" y="4256597"/>
            <a:ext cx="5082569" cy="1604668"/>
          </a:xfrm>
          <a:prstGeom prst="rect">
            <a:avLst/>
          </a:prstGeom>
        </p:spPr>
      </p:pic>
      <p:sp>
        <p:nvSpPr>
          <p:cNvPr id="10" name="AutoShape 7"/>
          <p:cNvSpPr>
            <a:spLocks noChangeArrowheads="1"/>
          </p:cNvSpPr>
          <p:nvPr/>
        </p:nvSpPr>
        <p:spPr bwMode="auto">
          <a:xfrm>
            <a:off x="3771900" y="4898157"/>
            <a:ext cx="2209800" cy="506522"/>
          </a:xfrm>
          <a:prstGeom prst="wedgeRoundRectCallout">
            <a:avLst>
              <a:gd name="adj1" fmla="val -41697"/>
              <a:gd name="adj2" fmla="val -146766"/>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400" noProof="1">
                <a:solidFill>
                  <a:srgbClr val="F7FFE7"/>
                </a:solidFill>
                <a:effectLst>
                  <a:outerShdw blurRad="38100" dist="38100" dir="2700000" algn="tl">
                    <a:srgbClr val="000000">
                      <a:alpha val="43137"/>
                    </a:srgbClr>
                  </a:outerShdw>
                </a:effectLst>
                <a:latin typeface="+mn-lt"/>
                <a:cs typeface="Consolas" pitchFamily="49" charset="0"/>
              </a:rPr>
              <a:t>HTML body</a:t>
            </a:r>
          </a:p>
        </p:txBody>
      </p:sp>
    </p:spTree>
    <p:extLst>
      <p:ext uri="{BB962C8B-B14F-4D97-AF65-F5344CB8AC3E}">
        <p14:creationId xmlns:p14="http://schemas.microsoft.com/office/powerpoint/2010/main" val="382688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HTML Tags</a:t>
            </a:r>
          </a:p>
        </p:txBody>
      </p:sp>
      <p:sp>
        <p:nvSpPr>
          <p:cNvPr id="3" name="Content Placeholder 2"/>
          <p:cNvSpPr>
            <a:spLocks noGrp="1"/>
          </p:cNvSpPr>
          <p:nvPr>
            <p:ph idx="1"/>
          </p:nvPr>
        </p:nvSpPr>
        <p:spPr/>
        <p:txBody>
          <a:bodyPr/>
          <a:lstStyle/>
          <a:p>
            <a:r>
              <a:rPr lang="en-US" dirty="0"/>
              <a:t>Headings	</a:t>
            </a:r>
          </a:p>
          <a:p>
            <a:r>
              <a:rPr lang="en-US" dirty="0"/>
              <a:t>Paragraph</a:t>
            </a:r>
          </a:p>
          <a:p>
            <a:r>
              <a:rPr lang="en-US" dirty="0">
                <a:solidFill>
                  <a:srgbClr val="FF0000"/>
                </a:solidFill>
              </a:rPr>
              <a:t>Fonts (</a:t>
            </a:r>
            <a:r>
              <a:rPr lang="en-US" dirty="0" err="1">
                <a:solidFill>
                  <a:srgbClr val="FF0000"/>
                </a:solidFill>
              </a:rPr>
              <a:t>Depricated</a:t>
            </a:r>
            <a:r>
              <a:rPr lang="en-US">
                <a:solidFill>
                  <a:srgbClr val="FF0000"/>
                </a:solidFill>
              </a:rPr>
              <a:t> in HTML 5)</a:t>
            </a:r>
            <a:endParaRPr lang="en-US" dirty="0">
              <a:solidFill>
                <a:srgbClr val="FF0000"/>
              </a:solidFill>
            </a:endParaRPr>
          </a:p>
          <a:p>
            <a:r>
              <a:rPr lang="en-US" dirty="0"/>
              <a:t>List</a:t>
            </a:r>
          </a:p>
          <a:p>
            <a:r>
              <a:rPr lang="en-US" dirty="0"/>
              <a:t>Anchor Tag</a:t>
            </a:r>
          </a:p>
          <a:p>
            <a:r>
              <a:rPr lang="en-US" dirty="0"/>
              <a:t>Image</a:t>
            </a:r>
          </a:p>
          <a:p>
            <a:r>
              <a:rPr lang="en-US" dirty="0"/>
              <a:t>Table</a:t>
            </a:r>
          </a:p>
          <a:p>
            <a:r>
              <a:rPr lang="en-US" dirty="0"/>
              <a:t>Form</a:t>
            </a:r>
          </a:p>
        </p:txBody>
      </p:sp>
    </p:spTree>
    <p:extLst>
      <p:ext uri="{BB962C8B-B14F-4D97-AF65-F5344CB8AC3E}">
        <p14:creationId xmlns:p14="http://schemas.microsoft.com/office/powerpoint/2010/main" val="1188801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Headings</a:t>
            </a:r>
          </a:p>
        </p:txBody>
      </p:sp>
      <p:sp>
        <p:nvSpPr>
          <p:cNvPr id="3" name="Content Placeholder 2"/>
          <p:cNvSpPr>
            <a:spLocks noGrp="1"/>
          </p:cNvSpPr>
          <p:nvPr>
            <p:ph idx="1"/>
          </p:nvPr>
        </p:nvSpPr>
        <p:spPr/>
        <p:txBody>
          <a:bodyPr/>
          <a:lstStyle/>
          <a:p>
            <a:pPr lvl="0"/>
            <a:r>
              <a:rPr lang="en-US" altLang="zh-CN" dirty="0">
                <a:ea typeface="宋体" pitchFamily="2" charset="-122"/>
                <a:cs typeface="Times New Roman" panose="02020603050405020304" pitchFamily="18" charset="0"/>
              </a:rPr>
              <a:t>Headings are important because search engines use the headings to index the structure and content of your web pages.</a:t>
            </a:r>
          </a:p>
          <a:p>
            <a:endParaRPr lang="en-US" dirty="0"/>
          </a:p>
        </p:txBody>
      </p:sp>
      <p:sp>
        <p:nvSpPr>
          <p:cNvPr id="4" name="Text Box 4"/>
          <p:cNvSpPr txBox="1">
            <a:spLocks noChangeArrowheads="1"/>
          </p:cNvSpPr>
          <p:nvPr/>
        </p:nvSpPr>
        <p:spPr bwMode="auto">
          <a:xfrm>
            <a:off x="538752" y="1793964"/>
            <a:ext cx="7327262" cy="3631763"/>
          </a:xfrm>
          <a:prstGeom prst="rect">
            <a:avLst/>
          </a:prstGeom>
          <a:noFill/>
          <a:ln w="9525">
            <a:noFill/>
            <a:miter lim="800000"/>
            <a:headEnd/>
            <a:tailEnd/>
          </a:ln>
          <a:effectLst/>
        </p:spPr>
        <p:txBody>
          <a:bodyPr wrap="square">
            <a:spAutoFit/>
          </a:bodyPr>
          <a:lstStyle/>
          <a:p>
            <a:pPr lvl="1"/>
            <a:r>
              <a:rPr lang="en-US" altLang="zh-CN" sz="3400" dirty="0">
                <a:ea typeface="宋体" pitchFamily="2" charset="-122"/>
              </a:rPr>
              <a:t>&lt;h1&gt; text &lt;/h1&gt; -- largest of the six</a:t>
            </a:r>
          </a:p>
          <a:p>
            <a:pPr lvl="1"/>
            <a:r>
              <a:rPr lang="en-US" altLang="zh-CN" sz="3200" dirty="0">
                <a:ea typeface="宋体" pitchFamily="2" charset="-122"/>
              </a:rPr>
              <a:t>&lt;h2&gt; text &lt;/h2&gt;</a:t>
            </a:r>
          </a:p>
          <a:p>
            <a:pPr lvl="1"/>
            <a:r>
              <a:rPr lang="en-US" altLang="zh-CN" sz="3000" dirty="0">
                <a:ea typeface="宋体" pitchFamily="2" charset="-122"/>
              </a:rPr>
              <a:t>&lt;h3&gt; text &lt;/h3&gt;</a:t>
            </a:r>
          </a:p>
          <a:p>
            <a:pPr lvl="1"/>
            <a:r>
              <a:rPr lang="en-US" altLang="zh-CN" sz="2800" dirty="0">
                <a:ea typeface="宋体" pitchFamily="2" charset="-122"/>
              </a:rPr>
              <a:t>&lt;h4&gt; text &lt;/h4&gt;</a:t>
            </a:r>
          </a:p>
          <a:p>
            <a:pPr lvl="1"/>
            <a:r>
              <a:rPr lang="en-US" altLang="zh-CN" sz="2600" dirty="0">
                <a:ea typeface="宋体" pitchFamily="2" charset="-122"/>
              </a:rPr>
              <a:t>&lt;h5&gt; text &lt;/h5&gt;</a:t>
            </a:r>
          </a:p>
          <a:p>
            <a:pPr lvl="1"/>
            <a:r>
              <a:rPr lang="en-US" altLang="zh-CN" sz="2400" dirty="0">
                <a:ea typeface="宋体" pitchFamily="2" charset="-122"/>
              </a:rPr>
              <a:t>&lt;h6&gt; text &lt;/h6&gt; -- smallest of the six</a:t>
            </a:r>
          </a:p>
          <a:p>
            <a:endParaRPr lang="en-US" altLang="zh-CN" sz="2800" dirty="0">
              <a:ea typeface="宋体" pitchFamily="2" charset="-122"/>
            </a:endParaRPr>
          </a:p>
          <a:p>
            <a:r>
              <a:rPr lang="en-US" altLang="zh-CN" sz="2800" dirty="0">
                <a:solidFill>
                  <a:schemeClr val="tx2">
                    <a:lumMod val="60000"/>
                    <a:lumOff val="40000"/>
                  </a:schemeClr>
                </a:solidFill>
                <a:ea typeface="宋体" pitchFamily="2" charset="-122"/>
              </a:rPr>
              <a:t>align=</a:t>
            </a:r>
            <a:r>
              <a:rPr lang="en-US" altLang="zh-CN" sz="2800" i="1" dirty="0">
                <a:solidFill>
                  <a:schemeClr val="tx2">
                    <a:lumMod val="60000"/>
                    <a:lumOff val="40000"/>
                  </a:schemeClr>
                </a:solidFill>
                <a:ea typeface="宋体" pitchFamily="2" charset="-122"/>
              </a:rPr>
              <a:t>"position"</a:t>
            </a:r>
            <a:r>
              <a:rPr lang="en-US" altLang="zh-CN" sz="2800" dirty="0">
                <a:solidFill>
                  <a:schemeClr val="tx2">
                    <a:lumMod val="60000"/>
                    <a:lumOff val="40000"/>
                  </a:schemeClr>
                </a:solidFill>
                <a:ea typeface="宋体" pitchFamily="2" charset="-122"/>
              </a:rPr>
              <a:t> --left (default), center or right</a:t>
            </a:r>
          </a:p>
        </p:txBody>
      </p:sp>
    </p:spTree>
    <p:extLst>
      <p:ext uri="{BB962C8B-B14F-4D97-AF65-F5344CB8AC3E}">
        <p14:creationId xmlns:p14="http://schemas.microsoft.com/office/powerpoint/2010/main" val="345281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2"/>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4924</TotalTime>
  <Words>3491</Words>
  <Application>Microsoft Office PowerPoint</Application>
  <PresentationFormat>Widescreen</PresentationFormat>
  <Paragraphs>515</Paragraphs>
  <Slides>34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Trebuchet MS</vt:lpstr>
      <vt:lpstr>Roboto Condensed Light</vt:lpstr>
      <vt:lpstr>Arial</vt:lpstr>
      <vt:lpstr>Wingdings</vt:lpstr>
      <vt:lpstr>Calibri</vt:lpstr>
      <vt:lpstr>Wingdings 3</vt:lpstr>
      <vt:lpstr>Consolas</vt:lpstr>
      <vt:lpstr>Roboto Condensed</vt:lpstr>
      <vt:lpstr>Courier New</vt:lpstr>
      <vt:lpstr>Corbel</vt:lpstr>
      <vt:lpstr>Office Theme</vt:lpstr>
      <vt:lpstr>Unit-02  HTML</vt:lpstr>
      <vt:lpstr>PowerPoint Presentation</vt:lpstr>
      <vt:lpstr>What is a Web Page?</vt:lpstr>
      <vt:lpstr>Creating HTML Pages</vt:lpstr>
      <vt:lpstr>First HTML Page</vt:lpstr>
      <vt:lpstr>HTML Structure</vt:lpstr>
      <vt:lpstr>First HTML Page</vt:lpstr>
      <vt:lpstr>Basic HTML Tags</vt:lpstr>
      <vt:lpstr>Headings</vt:lpstr>
      <vt:lpstr>&lt;p&gt; paragraph</vt:lpstr>
      <vt:lpstr>Colors</vt:lpstr>
      <vt:lpstr>Fonts</vt:lpstr>
      <vt:lpstr>List</vt:lpstr>
      <vt:lpstr>Ordered List (OL)</vt:lpstr>
      <vt:lpstr>Unordered List (UL)</vt:lpstr>
      <vt:lpstr>Definition / Description List (DL)</vt:lpstr>
      <vt:lpstr>&lt;a&gt; Anchor Tag (Hyperlinks)</vt:lpstr>
      <vt:lpstr>Images</vt:lpstr>
      <vt:lpstr>Table</vt:lpstr>
      <vt:lpstr>META Tag</vt:lpstr>
      <vt:lpstr>Meta Tag Attributes</vt:lpstr>
      <vt:lpstr>HTML Formatting Tags</vt:lpstr>
      <vt:lpstr>HTML Forms</vt:lpstr>
      <vt:lpstr>The &lt;form&gt; Tag</vt:lpstr>
      <vt:lpstr>Form Elements</vt:lpstr>
      <vt:lpstr>Introduction to HTML5</vt:lpstr>
      <vt:lpstr>Semantic Elements of HTML5</vt:lpstr>
      <vt:lpstr>HTML5 Form Validation</vt:lpstr>
      <vt:lpstr>Cont.</vt:lpstr>
      <vt:lpstr>Fieldset and Legend</vt:lpstr>
      <vt:lpstr>Media Tags</vt:lpstr>
      <vt:lpstr>Video Tag</vt:lpstr>
      <vt:lpstr>Audio Tag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HareKrishna</cp:lastModifiedBy>
  <cp:revision>754</cp:revision>
  <dcterms:created xsi:type="dcterms:W3CDTF">2020-05-01T05:09:15Z</dcterms:created>
  <dcterms:modified xsi:type="dcterms:W3CDTF">2024-01-04T17:23:27Z</dcterms:modified>
</cp:coreProperties>
</file>