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3"/>
  </p:notesMasterIdLst>
  <p:sldIdLst>
    <p:sldId id="308" r:id="rId2"/>
    <p:sldId id="309" r:id="rId3"/>
    <p:sldId id="310" r:id="rId4"/>
    <p:sldId id="311" r:id="rId5"/>
    <p:sldId id="314" r:id="rId6"/>
    <p:sldId id="315" r:id="rId7"/>
    <p:sldId id="316" r:id="rId8"/>
    <p:sldId id="317" r:id="rId9"/>
    <p:sldId id="318" r:id="rId10"/>
    <p:sldId id="368" r:id="rId11"/>
    <p:sldId id="369" r:id="rId12"/>
    <p:sldId id="312" r:id="rId13"/>
    <p:sldId id="313"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43" r:id="rId31"/>
    <p:sldId id="335" r:id="rId32"/>
    <p:sldId id="336" r:id="rId33"/>
    <p:sldId id="337" r:id="rId34"/>
    <p:sldId id="338" r:id="rId35"/>
    <p:sldId id="339" r:id="rId36"/>
    <p:sldId id="340" r:id="rId37"/>
    <p:sldId id="366" r:id="rId38"/>
    <p:sldId id="350" r:id="rId39"/>
    <p:sldId id="341" r:id="rId40"/>
    <p:sldId id="342" r:id="rId41"/>
    <p:sldId id="365" r:id="rId42"/>
  </p:sldIdLst>
  <p:sldSz cx="12192000" cy="6858000"/>
  <p:notesSz cx="6858000" cy="9144000"/>
  <p:embeddedFontLst>
    <p:embeddedFont>
      <p:font typeface="Roboto Condensed" panose="02000000000000000000" pitchFamily="2" charset="0"/>
      <p:regular r:id="rId44"/>
      <p:bold r:id="rId45"/>
      <p:italic r:id="rId46"/>
      <p:boldItalic r:id="rId47"/>
    </p:embeddedFont>
    <p:embeddedFont>
      <p:font typeface="Roboto Condensed Light" panose="02000000000000000000" pitchFamily="2" charset="0"/>
      <p:regular r:id="rId48"/>
      <p:italic r:id="rId49"/>
    </p:embeddedFont>
    <p:embeddedFont>
      <p:font typeface="Wingdings 2" panose="05020102010507070707" pitchFamily="18" charset="2"/>
      <p:regular r:id="rId50"/>
    </p:embeddedFont>
    <p:embeddedFont>
      <p:font typeface="Wingdings 3" panose="05040102010807070707" pitchFamily="18" charset="2"/>
      <p:regular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6NL6Cr7JmLeGIltW70ZzPg==" hashData="NxRJLtPzdjCnF32LF3+Dk0+PlnxYwLwmLbbTVmYt0y/CnqhIP/ZSXzp6xL1D30AjUgQRvrmPqzTxzxV6kVPTKA=="/>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24F"/>
    <a:srgbClr val="301B92"/>
    <a:srgbClr val="673BB7"/>
    <a:srgbClr val="607D8B"/>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94660"/>
  </p:normalViewPr>
  <p:slideViewPr>
    <p:cSldViewPr snapToGrid="0">
      <p:cViewPr varScale="1">
        <p:scale>
          <a:sx n="68" d="100"/>
          <a:sy n="68" d="100"/>
        </p:scale>
        <p:origin x="900"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13.jpe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558103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7"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2301CS202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03 – CSS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721798" y="86119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558103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
        <p:nvSpPr>
          <p:cNvPr id="20" name="Hexagon 19"/>
          <p:cNvSpPr/>
          <p:nvPr userDrawn="1"/>
        </p:nvSpPr>
        <p:spPr>
          <a:xfrm rot="5400000">
            <a:off x="4309292" y="1717040"/>
            <a:ext cx="3461658" cy="2984188"/>
          </a:xfrm>
          <a:prstGeom prst="hexagon">
            <a:avLst/>
          </a:prstGeom>
          <a:solidFill>
            <a:schemeClr val="bg1">
              <a:lumMod val="95000"/>
            </a:schemeClr>
          </a:solidFill>
          <a:ln w="57150">
            <a:solidFill>
              <a:srgbClr val="7D5008"/>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3" name="Rectangle 32"/>
          <p:cNvSpPr/>
          <p:nvPr userDrawn="1"/>
        </p:nvSpPr>
        <p:spPr>
          <a:xfrm>
            <a:off x="7678346" y="2221532"/>
            <a:ext cx="4513654" cy="1951692"/>
          </a:xfrm>
          <a:prstGeom prst="rect">
            <a:avLst/>
          </a:prstGeom>
          <a:solidFill>
            <a:srgbClr val="7D500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Rectangle 33"/>
          <p:cNvSpPr/>
          <p:nvPr userDrawn="1"/>
        </p:nvSpPr>
        <p:spPr>
          <a:xfrm>
            <a:off x="0" y="2221532"/>
            <a:ext cx="4402106" cy="1951692"/>
          </a:xfrm>
          <a:prstGeom prst="rect">
            <a:avLst/>
          </a:prstGeom>
          <a:solidFill>
            <a:srgbClr val="7D500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TextBox 34"/>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Tree>
    <p:extLst>
      <p:ext uri="{BB962C8B-B14F-4D97-AF65-F5344CB8AC3E}">
        <p14:creationId xmlns:p14="http://schemas.microsoft.com/office/powerpoint/2010/main" val="39350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2301CS202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03 – CSS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60475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 M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2301CS202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03 – CSS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07092" y="863445"/>
            <a:ext cx="11953729" cy="5586782"/>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4318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E75253BA-841C-4898-BAAF-3A16D7F9433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925557" y="5664170"/>
            <a:ext cx="2976891" cy="904935"/>
          </a:xfrm>
          <a:prstGeom prst="rect">
            <a:avLst/>
          </a:prstGeom>
        </p:spPr>
      </p:pic>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2301CS202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03 – CSS</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1939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2301CS202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03 – CSS</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599230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2301CS202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03 – CSS</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51030"/>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1/13/2024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C137D2E-F7D0-465C-8541-F4CFBBD6738F}"/>
              </a:ext>
            </a:extLst>
          </p:cNvPr>
          <p:cNvSpPr>
            <a:spLocks noGrp="1"/>
          </p:cNvSpPr>
          <p:nvPr>
            <p:ph type="body" sz="quarter" idx="11"/>
          </p:nvPr>
        </p:nvSpPr>
        <p:spPr/>
        <p:txBody>
          <a:bodyPr/>
          <a:lstStyle/>
          <a:p>
            <a:r>
              <a:rPr lang="en-IN" dirty="0"/>
              <a:t>vijay.shekhat@darshan.ac.in</a:t>
            </a:r>
            <a:endParaRPr lang="en-US" dirty="0"/>
          </a:p>
        </p:txBody>
      </p:sp>
      <p:sp>
        <p:nvSpPr>
          <p:cNvPr id="11" name="Text Placeholder 10">
            <a:extLst>
              <a:ext uri="{FF2B5EF4-FFF2-40B4-BE49-F238E27FC236}">
                <a16:creationId xmlns:a16="http://schemas.microsoft.com/office/drawing/2014/main" id="{527C5C63-5136-498D-B5D5-B1F6385ED37C}"/>
              </a:ext>
            </a:extLst>
          </p:cNvPr>
          <p:cNvSpPr>
            <a:spLocks noGrp="1"/>
          </p:cNvSpPr>
          <p:nvPr>
            <p:ph type="body" sz="quarter" idx="12"/>
          </p:nvPr>
        </p:nvSpPr>
        <p:spPr/>
        <p:txBody>
          <a:bodyPr/>
          <a:lstStyle/>
          <a:p>
            <a:r>
              <a:rPr lang="en-IN" dirty="0"/>
              <a:t>9558045778</a:t>
            </a:r>
            <a:endParaRPr lang="en-US" dirty="0"/>
          </a:p>
        </p:txBody>
      </p:sp>
      <p:sp>
        <p:nvSpPr>
          <p:cNvPr id="12" name="Text Placeholder 11">
            <a:extLst>
              <a:ext uri="{FF2B5EF4-FFF2-40B4-BE49-F238E27FC236}">
                <a16:creationId xmlns:a16="http://schemas.microsoft.com/office/drawing/2014/main" id="{C4FACC96-BA70-4FDA-AB13-3B133AD498A5}"/>
              </a:ext>
            </a:extLst>
          </p:cNvPr>
          <p:cNvSpPr>
            <a:spLocks noGrp="1"/>
          </p:cNvSpPr>
          <p:nvPr>
            <p:ph type="body" sz="quarter" idx="13"/>
          </p:nvPr>
        </p:nvSpPr>
        <p:spPr/>
        <p:txBody>
          <a:bodyPr/>
          <a:lstStyle/>
          <a:p>
            <a:r>
              <a:rPr lang="en-US" dirty="0"/>
              <a:t>Department of Computer Science and Engineering</a:t>
            </a:r>
          </a:p>
        </p:txBody>
      </p:sp>
      <p:sp>
        <p:nvSpPr>
          <p:cNvPr id="13" name="Text Placeholder 12">
            <a:extLst>
              <a:ext uri="{FF2B5EF4-FFF2-40B4-BE49-F238E27FC236}">
                <a16:creationId xmlns:a16="http://schemas.microsoft.com/office/drawing/2014/main" id="{03A79D48-3C85-46E3-9CAE-59240F299A25}"/>
              </a:ext>
            </a:extLst>
          </p:cNvPr>
          <p:cNvSpPr>
            <a:spLocks noGrp="1"/>
          </p:cNvSpPr>
          <p:nvPr>
            <p:ph type="body" sz="quarter" idx="14"/>
          </p:nvPr>
        </p:nvSpPr>
        <p:spPr/>
        <p:txBody>
          <a:bodyPr/>
          <a:lstStyle/>
          <a:p>
            <a:r>
              <a:rPr lang="en-IN" dirty="0" err="1"/>
              <a:t>Prof.</a:t>
            </a:r>
            <a:r>
              <a:rPr lang="en-IN" dirty="0"/>
              <a:t> Vijay M </a:t>
            </a:r>
            <a:r>
              <a:rPr lang="en-IN" dirty="0" err="1"/>
              <a:t>Shekhat</a:t>
            </a:r>
            <a:endParaRPr lang="en-US" dirty="0"/>
          </a:p>
        </p:txBody>
      </p:sp>
      <p:sp>
        <p:nvSpPr>
          <p:cNvPr id="14" name="Text Placeholder 13">
            <a:extLst>
              <a:ext uri="{FF2B5EF4-FFF2-40B4-BE49-F238E27FC236}">
                <a16:creationId xmlns:a16="http://schemas.microsoft.com/office/drawing/2014/main" id="{062CA4D6-180D-44EB-978C-EAE6FB447DCE}"/>
              </a:ext>
            </a:extLst>
          </p:cNvPr>
          <p:cNvSpPr>
            <a:spLocks noGrp="1"/>
          </p:cNvSpPr>
          <p:nvPr>
            <p:ph type="body" sz="quarter" idx="16"/>
          </p:nvPr>
        </p:nvSpPr>
        <p:spPr/>
        <p:txBody>
          <a:bodyPr/>
          <a:lstStyle/>
          <a:p>
            <a:r>
              <a:rPr lang="en-IN" dirty="0"/>
              <a:t>Web Designing (WD) (</a:t>
            </a:r>
            <a:r>
              <a:rPr lang="en-US" dirty="0"/>
              <a:t>2301CS202</a:t>
            </a:r>
            <a:r>
              <a:rPr lang="en-IN" dirty="0"/>
              <a:t>)</a:t>
            </a:r>
            <a:endParaRPr lang="en-US" dirty="0"/>
          </a:p>
        </p:txBody>
      </p:sp>
      <p:pic>
        <p:nvPicPr>
          <p:cNvPr id="16" name="Picture Placeholder 15"/>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53569" y="5201728"/>
            <a:ext cx="1353599" cy="1362974"/>
          </a:xfrm>
        </p:spPr>
      </p:pic>
      <p:sp>
        <p:nvSpPr>
          <p:cNvPr id="15"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4"/>
            <a:ext cx="5536510" cy="2578780"/>
          </a:xfrm>
        </p:spPr>
        <p:txBody>
          <a:bodyPr/>
          <a:lstStyle/>
          <a:p>
            <a:r>
              <a:rPr lang="en-US" sz="4800" b="0" dirty="0">
                <a:latin typeface="Roboto Condensed Light" panose="02000000000000000000" pitchFamily="2" charset="0"/>
                <a:ea typeface="Roboto Condensed Light" panose="02000000000000000000" pitchFamily="2" charset="0"/>
              </a:rPr>
              <a:t>Unit-03</a:t>
            </a:r>
            <a:r>
              <a:rPr lang="en-US" dirty="0"/>
              <a:t> </a:t>
            </a:r>
            <a:br>
              <a:rPr lang="en-US" dirty="0"/>
            </a:br>
            <a:r>
              <a:rPr lang="en-US" dirty="0"/>
              <a:t>CSS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1561" y="2010602"/>
            <a:ext cx="2836787" cy="2836787"/>
          </a:xfrm>
          <a:prstGeom prst="rect">
            <a:avLst/>
          </a:prstGeom>
        </p:spPr>
      </p:pic>
    </p:spTree>
    <p:extLst>
      <p:ext uri="{BB962C8B-B14F-4D97-AF65-F5344CB8AC3E}">
        <p14:creationId xmlns:p14="http://schemas.microsoft.com/office/powerpoint/2010/main" val="2436520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Targeting using CSS</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IN" dirty="0"/>
              <a:t>Targeting by Tag name</a:t>
            </a:r>
          </a:p>
          <a:p>
            <a:pPr marL="457200" indent="-457200">
              <a:buFont typeface="+mj-lt"/>
              <a:buAutoNum type="arabicPeriod"/>
            </a:pPr>
            <a:r>
              <a:rPr lang="en-IN" dirty="0"/>
              <a:t>Targeting by id</a:t>
            </a:r>
          </a:p>
          <a:p>
            <a:pPr marL="457200" indent="-457200">
              <a:buFont typeface="+mj-lt"/>
              <a:buAutoNum type="arabicPeriod"/>
            </a:pPr>
            <a:r>
              <a:rPr lang="en-IN" dirty="0"/>
              <a:t>Targeting by class</a:t>
            </a:r>
          </a:p>
          <a:p>
            <a:endParaRPr lang="en-IN" dirty="0"/>
          </a:p>
        </p:txBody>
      </p:sp>
    </p:spTree>
    <p:extLst>
      <p:ext uri="{BB962C8B-B14F-4D97-AF65-F5344CB8AC3E}">
        <p14:creationId xmlns:p14="http://schemas.microsoft.com/office/powerpoint/2010/main" val="156327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buFont typeface="+mj-lt"/>
              <a:buAutoNum type="arabicPeriod"/>
            </a:pPr>
            <a:r>
              <a:rPr lang="en-IN" dirty="0"/>
              <a:t>Targeting by Tag name</a:t>
            </a:r>
          </a:p>
        </p:txBody>
      </p:sp>
      <p:sp>
        <p:nvSpPr>
          <p:cNvPr id="3" name="Content Placeholder 2"/>
          <p:cNvSpPr>
            <a:spLocks noGrp="1"/>
          </p:cNvSpPr>
          <p:nvPr>
            <p:ph idx="1"/>
          </p:nvPr>
        </p:nvSpPr>
        <p:spPr/>
        <p:txBody>
          <a:bodyPr/>
          <a:lstStyle/>
          <a:p>
            <a:r>
              <a:rPr lang="en-US" dirty="0"/>
              <a:t>The </a:t>
            </a:r>
            <a:r>
              <a:rPr lang="en-US" b="1" dirty="0"/>
              <a:t>Tag name </a:t>
            </a:r>
            <a:r>
              <a:rPr lang="en-US" dirty="0"/>
              <a:t>is used to specify style for </a:t>
            </a:r>
            <a:r>
              <a:rPr lang="en-US" b="1" dirty="0"/>
              <a:t>specific Tag</a:t>
            </a:r>
            <a:r>
              <a:rPr lang="en-US" dirty="0"/>
              <a:t>.</a:t>
            </a:r>
          </a:p>
          <a:p>
            <a:r>
              <a:rPr lang="en-US" dirty="0"/>
              <a:t>The style rule below will be applied to the element with </a:t>
            </a:r>
            <a:r>
              <a:rPr lang="en-US" b="1" dirty="0"/>
              <a:t>&lt;h1&gt; Tag"</a:t>
            </a:r>
            <a:r>
              <a:rPr lang="en-US" dirty="0"/>
              <a:t>:</a:t>
            </a:r>
          </a:p>
          <a:p>
            <a:endParaRPr lang="en-IN" dirty="0"/>
          </a:p>
        </p:txBody>
      </p:sp>
      <p:sp>
        <p:nvSpPr>
          <p:cNvPr id="4" name="TextBox 3"/>
          <p:cNvSpPr txBox="1"/>
          <p:nvPr/>
        </p:nvSpPr>
        <p:spPr>
          <a:xfrm>
            <a:off x="514525" y="2485937"/>
            <a:ext cx="3810000" cy="341632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HTML</a:t>
            </a:r>
            <a:endParaRPr lang="en-US" dirty="0"/>
          </a:p>
          <a:p>
            <a:r>
              <a:rPr lang="en-US" dirty="0"/>
              <a:t>&lt;h1&gt;</a:t>
            </a:r>
          </a:p>
          <a:p>
            <a:r>
              <a:rPr lang="en-US" dirty="0"/>
              <a:t>	Hello Friends</a:t>
            </a:r>
          </a:p>
          <a:p>
            <a:r>
              <a:rPr lang="en-US" dirty="0"/>
              <a:t>&lt;/h1&gt;</a:t>
            </a:r>
          </a:p>
          <a:p>
            <a:endParaRPr lang="en-US" dirty="0"/>
          </a:p>
          <a:p>
            <a:r>
              <a:rPr lang="en-US" dirty="0"/>
              <a:t>&lt;h2&gt;</a:t>
            </a:r>
          </a:p>
          <a:p>
            <a:r>
              <a:rPr lang="en-US" dirty="0"/>
              <a:t>	Hello Friends</a:t>
            </a:r>
          </a:p>
          <a:p>
            <a:r>
              <a:rPr lang="en-US" dirty="0"/>
              <a:t>&lt;/h2&gt;</a:t>
            </a:r>
          </a:p>
          <a:p>
            <a:endParaRPr lang="en-US" dirty="0"/>
          </a:p>
          <a:p>
            <a:r>
              <a:rPr lang="en-US" dirty="0"/>
              <a:t>&lt;h1&gt;</a:t>
            </a:r>
          </a:p>
          <a:p>
            <a:r>
              <a:rPr lang="en-US" dirty="0"/>
              <a:t>	Have a Nice Day</a:t>
            </a:r>
          </a:p>
          <a:p>
            <a:r>
              <a:rPr lang="en-US" dirty="0"/>
              <a:t>&lt;/h1&gt;</a:t>
            </a:r>
          </a:p>
        </p:txBody>
      </p:sp>
      <p:sp>
        <p:nvSpPr>
          <p:cNvPr id="5" name="TextBox 4"/>
          <p:cNvSpPr txBox="1"/>
          <p:nvPr/>
        </p:nvSpPr>
        <p:spPr>
          <a:xfrm>
            <a:off x="4781725" y="2485937"/>
            <a:ext cx="4267200" cy="120032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CSS</a:t>
            </a:r>
            <a:endParaRPr lang="en-US" dirty="0"/>
          </a:p>
          <a:p>
            <a:r>
              <a:rPr lang="en-US" dirty="0"/>
              <a:t>h1{</a:t>
            </a:r>
          </a:p>
          <a:p>
            <a:r>
              <a:rPr lang="en-US" dirty="0"/>
              <a:t>	color: blue;</a:t>
            </a:r>
          </a:p>
          <a:p>
            <a:r>
              <a:rPr lang="en-US" dirty="0"/>
              <a:t>}</a:t>
            </a:r>
          </a:p>
        </p:txBody>
      </p:sp>
      <p:sp>
        <p:nvSpPr>
          <p:cNvPr id="6" name="TextBox 5"/>
          <p:cNvSpPr txBox="1"/>
          <p:nvPr/>
        </p:nvSpPr>
        <p:spPr>
          <a:xfrm>
            <a:off x="4781725" y="3848607"/>
            <a:ext cx="4267200" cy="1200329"/>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a:solidFill>
                  <a:srgbClr val="FF0000"/>
                </a:solidFill>
              </a:rPr>
              <a:t>Output</a:t>
            </a:r>
            <a:endParaRPr lang="en-US" dirty="0"/>
          </a:p>
          <a:p>
            <a:r>
              <a:rPr lang="en-US" dirty="0">
                <a:solidFill>
                  <a:srgbClr val="0070C0"/>
                </a:solidFill>
              </a:rPr>
              <a:t>Hello Friends</a:t>
            </a:r>
          </a:p>
          <a:p>
            <a:r>
              <a:rPr lang="en-US" sz="1600" dirty="0"/>
              <a:t>How are you</a:t>
            </a:r>
          </a:p>
          <a:p>
            <a:r>
              <a:rPr lang="en-US" dirty="0">
                <a:solidFill>
                  <a:srgbClr val="0070C0"/>
                </a:solidFill>
              </a:rPr>
              <a:t>Have a Nice Day</a:t>
            </a:r>
          </a:p>
        </p:txBody>
      </p:sp>
    </p:spTree>
    <p:extLst>
      <p:ext uri="{BB962C8B-B14F-4D97-AF65-F5344CB8AC3E}">
        <p14:creationId xmlns:p14="http://schemas.microsoft.com/office/powerpoint/2010/main" val="357615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mj-lt"/>
              <a:buAutoNum type="arabicPeriod" startAt="2"/>
            </a:pPr>
            <a:r>
              <a:rPr lang="en-US" dirty="0"/>
              <a:t>The “id” selector</a:t>
            </a:r>
          </a:p>
        </p:txBody>
      </p:sp>
      <p:sp>
        <p:nvSpPr>
          <p:cNvPr id="3" name="Content Placeholder 2"/>
          <p:cNvSpPr>
            <a:spLocks noGrp="1"/>
          </p:cNvSpPr>
          <p:nvPr>
            <p:ph idx="1"/>
          </p:nvPr>
        </p:nvSpPr>
        <p:spPr/>
        <p:txBody>
          <a:bodyPr/>
          <a:lstStyle/>
          <a:p>
            <a:r>
              <a:rPr lang="en-US" dirty="0"/>
              <a:t>The id selector is used to specify a style for a </a:t>
            </a:r>
            <a:r>
              <a:rPr lang="en-US" b="1" dirty="0"/>
              <a:t>single, unique </a:t>
            </a:r>
            <a:r>
              <a:rPr lang="en-US" dirty="0"/>
              <a:t>element.</a:t>
            </a:r>
          </a:p>
          <a:p>
            <a:r>
              <a:rPr lang="en-US" dirty="0"/>
              <a:t>The id selector uses the id attribute of the HTML element, and is defined with a</a:t>
            </a:r>
            <a:r>
              <a:rPr lang="en-US" b="1" dirty="0"/>
              <a:t> "#“ </a:t>
            </a:r>
            <a:r>
              <a:rPr lang="en-US" dirty="0"/>
              <a:t>in </a:t>
            </a:r>
            <a:r>
              <a:rPr lang="en-US" dirty="0" err="1"/>
              <a:t>css</a:t>
            </a:r>
            <a:r>
              <a:rPr lang="en-US" dirty="0"/>
              <a:t>.</a:t>
            </a:r>
          </a:p>
          <a:p>
            <a:r>
              <a:rPr lang="en-US" dirty="0"/>
              <a:t>The style rule below will be applied to the element with </a:t>
            </a:r>
            <a:r>
              <a:rPr lang="en-US" b="1" dirty="0"/>
              <a:t>id="para1"</a:t>
            </a:r>
            <a:r>
              <a:rPr lang="en-US" dirty="0"/>
              <a:t>:</a:t>
            </a:r>
          </a:p>
          <a:p>
            <a:endParaRPr lang="en-US" dirty="0"/>
          </a:p>
          <a:p>
            <a:endParaRPr lang="en-US" dirty="0"/>
          </a:p>
        </p:txBody>
      </p:sp>
      <p:sp>
        <p:nvSpPr>
          <p:cNvPr id="4" name="TextBox 3"/>
          <p:cNvSpPr txBox="1"/>
          <p:nvPr/>
        </p:nvSpPr>
        <p:spPr>
          <a:xfrm>
            <a:off x="514525" y="2485937"/>
            <a:ext cx="3810000" cy="2308324"/>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HTML</a:t>
            </a:r>
            <a:endParaRPr lang="en-US" dirty="0"/>
          </a:p>
          <a:p>
            <a:r>
              <a:rPr lang="en-US" dirty="0"/>
              <a:t>&lt;h1 id=“para1”&gt;</a:t>
            </a:r>
          </a:p>
          <a:p>
            <a:r>
              <a:rPr lang="en-US" dirty="0"/>
              <a:t>	Hello Friends</a:t>
            </a:r>
          </a:p>
          <a:p>
            <a:r>
              <a:rPr lang="en-US" dirty="0"/>
              <a:t>&lt;/h1&gt;</a:t>
            </a:r>
          </a:p>
          <a:p>
            <a:endParaRPr lang="en-US" dirty="0"/>
          </a:p>
          <a:p>
            <a:r>
              <a:rPr lang="en-US" dirty="0"/>
              <a:t>&lt;h1&gt;</a:t>
            </a:r>
          </a:p>
          <a:p>
            <a:r>
              <a:rPr lang="en-US" dirty="0"/>
              <a:t>	How are you</a:t>
            </a:r>
          </a:p>
          <a:p>
            <a:r>
              <a:rPr lang="en-US" dirty="0"/>
              <a:t>&lt;/h1&gt;</a:t>
            </a:r>
          </a:p>
        </p:txBody>
      </p:sp>
      <p:sp>
        <p:nvSpPr>
          <p:cNvPr id="5" name="TextBox 4"/>
          <p:cNvSpPr txBox="1"/>
          <p:nvPr/>
        </p:nvSpPr>
        <p:spPr>
          <a:xfrm>
            <a:off x="4781725" y="2485937"/>
            <a:ext cx="4267200" cy="120032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CSS</a:t>
            </a:r>
            <a:endParaRPr lang="en-US" dirty="0"/>
          </a:p>
          <a:p>
            <a:r>
              <a:rPr lang="en-US" dirty="0"/>
              <a:t>#para1{</a:t>
            </a:r>
          </a:p>
          <a:p>
            <a:r>
              <a:rPr lang="en-US" dirty="0"/>
              <a:t>	color: blue;</a:t>
            </a:r>
          </a:p>
          <a:p>
            <a:r>
              <a:rPr lang="en-US" dirty="0"/>
              <a:t>}</a:t>
            </a:r>
          </a:p>
        </p:txBody>
      </p:sp>
      <p:sp>
        <p:nvSpPr>
          <p:cNvPr id="6" name="TextBox 5"/>
          <p:cNvSpPr txBox="1"/>
          <p:nvPr/>
        </p:nvSpPr>
        <p:spPr>
          <a:xfrm>
            <a:off x="4781725" y="3848607"/>
            <a:ext cx="4267200" cy="923330"/>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a:solidFill>
                  <a:srgbClr val="FF0000"/>
                </a:solidFill>
              </a:rPr>
              <a:t>Output</a:t>
            </a:r>
            <a:endParaRPr lang="en-US" dirty="0"/>
          </a:p>
          <a:p>
            <a:r>
              <a:rPr lang="en-US" dirty="0">
                <a:solidFill>
                  <a:srgbClr val="0070C0"/>
                </a:solidFill>
              </a:rPr>
              <a:t>Hello Friends</a:t>
            </a:r>
          </a:p>
          <a:p>
            <a:r>
              <a:rPr lang="en-US" dirty="0"/>
              <a:t>How are you</a:t>
            </a:r>
          </a:p>
        </p:txBody>
      </p:sp>
    </p:spTree>
    <p:extLst>
      <p:ext uri="{BB962C8B-B14F-4D97-AF65-F5344CB8AC3E}">
        <p14:creationId xmlns:p14="http://schemas.microsoft.com/office/powerpoint/2010/main" val="91645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mj-lt"/>
              <a:buAutoNum type="arabicPeriod" startAt="3"/>
            </a:pPr>
            <a:r>
              <a:rPr lang="en-US" dirty="0"/>
              <a:t>The “class” selector</a:t>
            </a:r>
          </a:p>
        </p:txBody>
      </p:sp>
      <p:sp>
        <p:nvSpPr>
          <p:cNvPr id="3" name="Content Placeholder 2"/>
          <p:cNvSpPr>
            <a:spLocks noGrp="1"/>
          </p:cNvSpPr>
          <p:nvPr>
            <p:ph idx="1"/>
          </p:nvPr>
        </p:nvSpPr>
        <p:spPr/>
        <p:txBody>
          <a:bodyPr/>
          <a:lstStyle/>
          <a:p>
            <a:pPr lvl="0"/>
            <a:r>
              <a:rPr lang="en-US" dirty="0"/>
              <a:t>The class selector is used to specify a style for a </a:t>
            </a:r>
            <a:r>
              <a:rPr lang="en-US" b="1" dirty="0"/>
              <a:t>group</a:t>
            </a:r>
            <a:r>
              <a:rPr lang="en-US" dirty="0"/>
              <a:t> of elements. </a:t>
            </a:r>
          </a:p>
          <a:p>
            <a:pPr lvl="0"/>
            <a:r>
              <a:rPr lang="en-US" dirty="0"/>
              <a:t>The class selector uses the HTML class attribute, and is defined with a </a:t>
            </a:r>
            <a:r>
              <a:rPr lang="en-US" b="1" dirty="0"/>
              <a:t>".“</a:t>
            </a:r>
            <a:r>
              <a:rPr lang="en-US" dirty="0"/>
              <a:t> in </a:t>
            </a:r>
            <a:r>
              <a:rPr lang="en-US" dirty="0" err="1"/>
              <a:t>css</a:t>
            </a:r>
            <a:r>
              <a:rPr lang="en-US" dirty="0"/>
              <a:t>.</a:t>
            </a:r>
          </a:p>
          <a:p>
            <a:pPr lvl="0"/>
            <a:endParaRPr lang="en-US" dirty="0"/>
          </a:p>
          <a:p>
            <a:endParaRPr lang="en-US" dirty="0"/>
          </a:p>
        </p:txBody>
      </p:sp>
      <p:sp>
        <p:nvSpPr>
          <p:cNvPr id="4" name="TextBox 3"/>
          <p:cNvSpPr txBox="1"/>
          <p:nvPr/>
        </p:nvSpPr>
        <p:spPr>
          <a:xfrm>
            <a:off x="539692" y="1858861"/>
            <a:ext cx="3810000" cy="2862322"/>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HTML</a:t>
            </a:r>
            <a:endParaRPr lang="en-US" dirty="0"/>
          </a:p>
          <a:p>
            <a:r>
              <a:rPr lang="en-US" dirty="0"/>
              <a:t>&lt;h1 class=“</a:t>
            </a:r>
            <a:r>
              <a:rPr lang="en-US" dirty="0" err="1"/>
              <a:t>myClass</a:t>
            </a:r>
            <a:r>
              <a:rPr lang="en-US" dirty="0"/>
              <a:t>”&gt;</a:t>
            </a:r>
          </a:p>
          <a:p>
            <a:r>
              <a:rPr lang="en-US" dirty="0"/>
              <a:t>	Hello Friends</a:t>
            </a:r>
          </a:p>
          <a:p>
            <a:r>
              <a:rPr lang="en-US" dirty="0"/>
              <a:t>&lt;/h1&gt;</a:t>
            </a:r>
          </a:p>
          <a:p>
            <a:r>
              <a:rPr lang="en-US" dirty="0"/>
              <a:t>&lt;h1&gt;</a:t>
            </a:r>
          </a:p>
          <a:p>
            <a:r>
              <a:rPr lang="en-US" dirty="0"/>
              <a:t>	How are you</a:t>
            </a:r>
          </a:p>
          <a:p>
            <a:r>
              <a:rPr lang="en-US" dirty="0"/>
              <a:t>&lt;/h1&gt;</a:t>
            </a:r>
          </a:p>
          <a:p>
            <a:r>
              <a:rPr lang="en-US" dirty="0"/>
              <a:t>&lt;h1 class=“</a:t>
            </a:r>
            <a:r>
              <a:rPr lang="en-US" dirty="0" err="1"/>
              <a:t>myClass</a:t>
            </a:r>
            <a:r>
              <a:rPr lang="en-US" dirty="0"/>
              <a:t>”&gt;</a:t>
            </a:r>
          </a:p>
          <a:p>
            <a:r>
              <a:rPr lang="en-US" dirty="0"/>
              <a:t>	How are you</a:t>
            </a:r>
          </a:p>
          <a:p>
            <a:r>
              <a:rPr lang="en-US" dirty="0"/>
              <a:t>&lt;/h1&gt;</a:t>
            </a:r>
          </a:p>
        </p:txBody>
      </p:sp>
      <p:sp>
        <p:nvSpPr>
          <p:cNvPr id="5" name="TextBox 4"/>
          <p:cNvSpPr txBox="1"/>
          <p:nvPr/>
        </p:nvSpPr>
        <p:spPr>
          <a:xfrm>
            <a:off x="4806892" y="1858861"/>
            <a:ext cx="4267200" cy="120032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CSS</a:t>
            </a:r>
            <a:endParaRPr lang="en-US" dirty="0"/>
          </a:p>
          <a:p>
            <a:r>
              <a:rPr lang="en-US" dirty="0"/>
              <a:t>.</a:t>
            </a:r>
            <a:r>
              <a:rPr lang="en-US" dirty="0" err="1"/>
              <a:t>myClass</a:t>
            </a:r>
            <a:r>
              <a:rPr lang="en-US" dirty="0"/>
              <a:t>{</a:t>
            </a:r>
          </a:p>
          <a:p>
            <a:r>
              <a:rPr lang="en-US" dirty="0"/>
              <a:t>	color: blue;</a:t>
            </a:r>
          </a:p>
          <a:p>
            <a:r>
              <a:rPr lang="en-US" dirty="0"/>
              <a:t>}</a:t>
            </a:r>
          </a:p>
        </p:txBody>
      </p:sp>
      <p:sp>
        <p:nvSpPr>
          <p:cNvPr id="6" name="TextBox 5"/>
          <p:cNvSpPr txBox="1"/>
          <p:nvPr/>
        </p:nvSpPr>
        <p:spPr>
          <a:xfrm>
            <a:off x="4806892" y="3450131"/>
            <a:ext cx="4267200" cy="1200329"/>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a:solidFill>
                  <a:srgbClr val="FF0000"/>
                </a:solidFill>
              </a:rPr>
              <a:t>Output</a:t>
            </a:r>
            <a:endParaRPr lang="en-US" dirty="0"/>
          </a:p>
          <a:p>
            <a:r>
              <a:rPr lang="en-US" dirty="0">
                <a:solidFill>
                  <a:srgbClr val="0070C0"/>
                </a:solidFill>
              </a:rPr>
              <a:t>Hello Friends</a:t>
            </a:r>
          </a:p>
          <a:p>
            <a:r>
              <a:rPr lang="en-US" dirty="0"/>
              <a:t>How are you</a:t>
            </a:r>
          </a:p>
          <a:p>
            <a:r>
              <a:rPr lang="en-US" dirty="0">
                <a:solidFill>
                  <a:srgbClr val="0070C0"/>
                </a:solidFill>
              </a:rPr>
              <a:t>How are you</a:t>
            </a:r>
          </a:p>
        </p:txBody>
      </p:sp>
    </p:spTree>
    <p:extLst>
      <p:ext uri="{BB962C8B-B14F-4D97-AF65-F5344CB8AC3E}">
        <p14:creationId xmlns:p14="http://schemas.microsoft.com/office/powerpoint/2010/main" val="332089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 Multiple Classes</a:t>
            </a:r>
          </a:p>
        </p:txBody>
      </p:sp>
      <p:sp>
        <p:nvSpPr>
          <p:cNvPr id="3" name="Content Placeholder 2"/>
          <p:cNvSpPr>
            <a:spLocks noGrp="1"/>
          </p:cNvSpPr>
          <p:nvPr>
            <p:ph idx="1"/>
          </p:nvPr>
        </p:nvSpPr>
        <p:spPr/>
        <p:txBody>
          <a:bodyPr/>
          <a:lstStyle/>
          <a:p>
            <a:r>
              <a:rPr lang="en-US" dirty="0"/>
              <a:t>We can apply different class to same html element by giving space separated class names in the class attribute:</a:t>
            </a:r>
          </a:p>
          <a:p>
            <a:pPr lvl="1">
              <a:buNone/>
            </a:pPr>
            <a:endParaRPr lang="en-US" dirty="0"/>
          </a:p>
          <a:p>
            <a:endParaRPr lang="en-US" dirty="0"/>
          </a:p>
        </p:txBody>
      </p:sp>
      <p:sp>
        <p:nvSpPr>
          <p:cNvPr id="4" name="TextBox 3"/>
          <p:cNvSpPr txBox="1"/>
          <p:nvPr/>
        </p:nvSpPr>
        <p:spPr>
          <a:xfrm>
            <a:off x="506136" y="1695908"/>
            <a:ext cx="3810000" cy="3970318"/>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Demo.html</a:t>
            </a:r>
            <a:endParaRPr lang="en-US" dirty="0"/>
          </a:p>
          <a:p>
            <a:r>
              <a:rPr lang="en-US" dirty="0"/>
              <a:t>&lt;html&gt;</a:t>
            </a:r>
          </a:p>
          <a:p>
            <a:r>
              <a:rPr lang="en-US" dirty="0"/>
              <a:t>&lt;head&gt;</a:t>
            </a:r>
          </a:p>
          <a:p>
            <a:r>
              <a:rPr lang="en-US" dirty="0"/>
              <a:t>&lt;link </a:t>
            </a:r>
            <a:r>
              <a:rPr lang="en-US" dirty="0" err="1"/>
              <a:t>rel</a:t>
            </a:r>
            <a:r>
              <a:rPr lang="en-US" dirty="0"/>
              <a:t>=“</a:t>
            </a:r>
            <a:r>
              <a:rPr lang="en-US" dirty="0" err="1"/>
              <a:t>stylesheet</a:t>
            </a:r>
            <a:r>
              <a:rPr lang="en-US" dirty="0"/>
              <a:t>” type=“text/</a:t>
            </a:r>
            <a:r>
              <a:rPr lang="en-US" dirty="0" err="1"/>
              <a:t>css</a:t>
            </a:r>
            <a:r>
              <a:rPr lang="en-US" dirty="0"/>
              <a:t>” </a:t>
            </a:r>
            <a:r>
              <a:rPr lang="en-US" dirty="0" err="1"/>
              <a:t>href</a:t>
            </a:r>
            <a:r>
              <a:rPr lang="en-US" dirty="0"/>
              <a:t>=“test.css”&gt;</a:t>
            </a:r>
          </a:p>
          <a:p>
            <a:r>
              <a:rPr lang="en-US" dirty="0"/>
              <a:t>&lt;/head&gt;</a:t>
            </a:r>
          </a:p>
          <a:p>
            <a:r>
              <a:rPr lang="en-US" dirty="0"/>
              <a:t>&lt;body&gt;</a:t>
            </a:r>
          </a:p>
          <a:p>
            <a:endParaRPr lang="en-US" dirty="0"/>
          </a:p>
          <a:p>
            <a:r>
              <a:rPr lang="en-US" dirty="0"/>
              <a:t>&lt;h1 class=“</a:t>
            </a:r>
            <a:r>
              <a:rPr lang="en-US" b="1" dirty="0"/>
              <a:t>class1 class2</a:t>
            </a:r>
            <a:r>
              <a:rPr lang="en-US" dirty="0"/>
              <a:t>”&gt; </a:t>
            </a:r>
          </a:p>
          <a:p>
            <a:r>
              <a:rPr lang="en-US" dirty="0"/>
              <a:t>	How are you?</a:t>
            </a:r>
          </a:p>
          <a:p>
            <a:r>
              <a:rPr lang="en-US" dirty="0"/>
              <a:t>&lt;/h1&gt;</a:t>
            </a:r>
          </a:p>
          <a:p>
            <a:endParaRPr lang="en-US" dirty="0"/>
          </a:p>
          <a:p>
            <a:r>
              <a:rPr lang="en-US" dirty="0"/>
              <a:t>&lt;/body&gt;</a:t>
            </a:r>
          </a:p>
          <a:p>
            <a:r>
              <a:rPr lang="en-US" dirty="0"/>
              <a:t>&lt;/html&gt;</a:t>
            </a:r>
          </a:p>
        </p:txBody>
      </p:sp>
      <p:sp>
        <p:nvSpPr>
          <p:cNvPr id="5" name="TextBox 4"/>
          <p:cNvSpPr txBox="1"/>
          <p:nvPr/>
        </p:nvSpPr>
        <p:spPr>
          <a:xfrm>
            <a:off x="4773336" y="1695908"/>
            <a:ext cx="4267200" cy="2585323"/>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test.css</a:t>
            </a:r>
            <a:endParaRPr lang="en-US" dirty="0"/>
          </a:p>
          <a:p>
            <a:r>
              <a:rPr lang="en-US" dirty="0"/>
              <a:t>. class1 </a:t>
            </a:r>
          </a:p>
          <a:p>
            <a:r>
              <a:rPr lang="en-US" dirty="0"/>
              <a:t>{</a:t>
            </a:r>
          </a:p>
          <a:p>
            <a:r>
              <a:rPr lang="en-US" dirty="0"/>
              <a:t>	color : blue;</a:t>
            </a:r>
          </a:p>
          <a:p>
            <a:r>
              <a:rPr lang="en-US" dirty="0"/>
              <a:t>}</a:t>
            </a:r>
          </a:p>
          <a:p>
            <a:r>
              <a:rPr lang="en-US" dirty="0"/>
              <a:t>. class2</a:t>
            </a:r>
          </a:p>
          <a:p>
            <a:r>
              <a:rPr lang="en-US" dirty="0"/>
              <a:t>{</a:t>
            </a:r>
          </a:p>
          <a:p>
            <a:r>
              <a:rPr lang="en-US" dirty="0"/>
              <a:t>	text-align : center;</a:t>
            </a:r>
          </a:p>
          <a:p>
            <a:r>
              <a:rPr lang="en-US" dirty="0"/>
              <a:t>}</a:t>
            </a:r>
          </a:p>
        </p:txBody>
      </p:sp>
      <p:sp>
        <p:nvSpPr>
          <p:cNvPr id="6" name="TextBox 5"/>
          <p:cNvSpPr txBox="1"/>
          <p:nvPr/>
        </p:nvSpPr>
        <p:spPr>
          <a:xfrm>
            <a:off x="4773336" y="4465897"/>
            <a:ext cx="4267200" cy="800219"/>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a:solidFill>
                  <a:srgbClr val="FF0000"/>
                </a:solidFill>
              </a:rPr>
              <a:t>Output</a:t>
            </a:r>
            <a:endParaRPr lang="en-US" dirty="0">
              <a:solidFill>
                <a:srgbClr val="0070C0"/>
              </a:solidFill>
            </a:endParaRPr>
          </a:p>
          <a:p>
            <a:pPr algn="ctr"/>
            <a:r>
              <a:rPr lang="en-US" sz="2800" dirty="0">
                <a:solidFill>
                  <a:srgbClr val="0070C0"/>
                </a:solidFill>
              </a:rPr>
              <a:t>How are you?</a:t>
            </a:r>
            <a:endParaRPr lang="en-US" dirty="0">
              <a:solidFill>
                <a:srgbClr val="0070C0"/>
              </a:solidFill>
            </a:endParaRPr>
          </a:p>
        </p:txBody>
      </p:sp>
    </p:spTree>
    <p:extLst>
      <p:ext uri="{BB962C8B-B14F-4D97-AF65-F5344CB8AC3E}">
        <p14:creationId xmlns:p14="http://schemas.microsoft.com/office/powerpoint/2010/main" val="109442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animBg="1"/>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Selection</a:t>
            </a:r>
          </a:p>
        </p:txBody>
      </p:sp>
      <p:sp>
        <p:nvSpPr>
          <p:cNvPr id="3" name="Content Placeholder 2"/>
          <p:cNvSpPr>
            <a:spLocks noGrp="1"/>
          </p:cNvSpPr>
          <p:nvPr>
            <p:ph idx="1"/>
          </p:nvPr>
        </p:nvSpPr>
        <p:spPr/>
        <p:txBody>
          <a:bodyPr/>
          <a:lstStyle/>
          <a:p>
            <a:r>
              <a:rPr lang="en-US" dirty="0"/>
              <a:t>We can apply same </a:t>
            </a:r>
            <a:r>
              <a:rPr lang="en-US" dirty="0" err="1"/>
              <a:t>css</a:t>
            </a:r>
            <a:r>
              <a:rPr lang="en-US" dirty="0"/>
              <a:t> to multiple selectors using </a:t>
            </a:r>
            <a:r>
              <a:rPr lang="en-US" b="1" dirty="0"/>
              <a:t>comma separated</a:t>
            </a:r>
            <a:r>
              <a:rPr lang="en-US" dirty="0"/>
              <a:t> selector list, for example :</a:t>
            </a:r>
          </a:p>
          <a:p>
            <a:pPr lvl="1">
              <a:buNone/>
            </a:pPr>
            <a:endParaRPr lang="en-US" dirty="0"/>
          </a:p>
          <a:p>
            <a:endParaRPr lang="en-US" dirty="0"/>
          </a:p>
        </p:txBody>
      </p:sp>
      <p:sp>
        <p:nvSpPr>
          <p:cNvPr id="4" name="TextBox 3"/>
          <p:cNvSpPr txBox="1"/>
          <p:nvPr/>
        </p:nvSpPr>
        <p:spPr>
          <a:xfrm>
            <a:off x="522914" y="1368738"/>
            <a:ext cx="3810000" cy="369331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Demo.html</a:t>
            </a:r>
            <a:endParaRPr lang="en-US" dirty="0"/>
          </a:p>
          <a:p>
            <a:r>
              <a:rPr lang="en-US" dirty="0"/>
              <a:t>&lt;html&gt;</a:t>
            </a:r>
          </a:p>
          <a:p>
            <a:r>
              <a:rPr lang="en-US" dirty="0"/>
              <a:t>&lt;head&gt;</a:t>
            </a:r>
          </a:p>
          <a:p>
            <a:r>
              <a:rPr lang="en-US" dirty="0"/>
              <a:t>&lt;link </a:t>
            </a:r>
            <a:r>
              <a:rPr lang="en-US" dirty="0" err="1"/>
              <a:t>rel</a:t>
            </a:r>
            <a:r>
              <a:rPr lang="en-US" dirty="0"/>
              <a:t>=“</a:t>
            </a:r>
            <a:r>
              <a:rPr lang="en-US" dirty="0" err="1"/>
              <a:t>stylesheet</a:t>
            </a:r>
            <a:r>
              <a:rPr lang="en-US" dirty="0"/>
              <a:t>” type=“text/</a:t>
            </a:r>
            <a:r>
              <a:rPr lang="en-US" dirty="0" err="1"/>
              <a:t>css</a:t>
            </a:r>
            <a:r>
              <a:rPr lang="en-US" dirty="0"/>
              <a:t>” </a:t>
            </a:r>
            <a:r>
              <a:rPr lang="en-US" dirty="0" err="1"/>
              <a:t>href</a:t>
            </a:r>
            <a:r>
              <a:rPr lang="en-US" dirty="0"/>
              <a:t>=“test.css”&gt;</a:t>
            </a:r>
          </a:p>
          <a:p>
            <a:r>
              <a:rPr lang="en-US" dirty="0"/>
              <a:t>&lt;/head&gt;</a:t>
            </a:r>
          </a:p>
          <a:p>
            <a:r>
              <a:rPr lang="en-US" dirty="0"/>
              <a:t>&lt;body&gt;</a:t>
            </a:r>
          </a:p>
          <a:p>
            <a:endParaRPr lang="en-US" dirty="0"/>
          </a:p>
          <a:p>
            <a:r>
              <a:rPr lang="en-US" dirty="0"/>
              <a:t>&lt;p&gt; Hello Friends &lt;/p&gt;</a:t>
            </a:r>
          </a:p>
          <a:p>
            <a:r>
              <a:rPr lang="en-US" dirty="0"/>
              <a:t>&lt;h1&gt; How are you? &lt;/h1&gt;</a:t>
            </a:r>
          </a:p>
          <a:p>
            <a:endParaRPr lang="en-US" dirty="0"/>
          </a:p>
          <a:p>
            <a:r>
              <a:rPr lang="en-US" dirty="0"/>
              <a:t>&lt;/body&gt;</a:t>
            </a:r>
          </a:p>
          <a:p>
            <a:r>
              <a:rPr lang="en-US" dirty="0"/>
              <a:t>&lt;/html&gt;</a:t>
            </a:r>
          </a:p>
        </p:txBody>
      </p:sp>
      <p:sp>
        <p:nvSpPr>
          <p:cNvPr id="5" name="TextBox 4"/>
          <p:cNvSpPr txBox="1"/>
          <p:nvPr/>
        </p:nvSpPr>
        <p:spPr>
          <a:xfrm>
            <a:off x="4790114" y="1368738"/>
            <a:ext cx="4267200" cy="156966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test.css</a:t>
            </a:r>
            <a:endParaRPr lang="en-US" dirty="0"/>
          </a:p>
          <a:p>
            <a:r>
              <a:rPr lang="en-US" sz="2400" b="1" dirty="0"/>
              <a:t>p</a:t>
            </a:r>
            <a:r>
              <a:rPr lang="en-US" sz="2400" b="1" dirty="0">
                <a:solidFill>
                  <a:srgbClr val="FF0000"/>
                </a:solidFill>
              </a:rPr>
              <a:t>,</a:t>
            </a:r>
            <a:r>
              <a:rPr lang="en-US" sz="2400" b="1" dirty="0"/>
              <a:t> h1</a:t>
            </a:r>
          </a:p>
          <a:p>
            <a:r>
              <a:rPr lang="en-US" dirty="0"/>
              <a:t>{</a:t>
            </a:r>
          </a:p>
          <a:p>
            <a:r>
              <a:rPr lang="en-US" dirty="0"/>
              <a:t>	color : blue;</a:t>
            </a:r>
          </a:p>
          <a:p>
            <a:r>
              <a:rPr lang="en-US" dirty="0"/>
              <a:t>}</a:t>
            </a:r>
          </a:p>
        </p:txBody>
      </p:sp>
      <p:sp>
        <p:nvSpPr>
          <p:cNvPr id="6" name="TextBox 5"/>
          <p:cNvSpPr txBox="1"/>
          <p:nvPr/>
        </p:nvSpPr>
        <p:spPr>
          <a:xfrm>
            <a:off x="4790114" y="3861014"/>
            <a:ext cx="4267200" cy="1077218"/>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a:solidFill>
                  <a:srgbClr val="FF0000"/>
                </a:solidFill>
              </a:rPr>
              <a:t>Output</a:t>
            </a:r>
            <a:endParaRPr lang="en-US" dirty="0"/>
          </a:p>
          <a:p>
            <a:r>
              <a:rPr lang="en-US" dirty="0">
                <a:solidFill>
                  <a:srgbClr val="0070C0"/>
                </a:solidFill>
              </a:rPr>
              <a:t>Hello Friends</a:t>
            </a:r>
          </a:p>
          <a:p>
            <a:r>
              <a:rPr lang="en-US" sz="2800" dirty="0">
                <a:solidFill>
                  <a:srgbClr val="0070C0"/>
                </a:solidFill>
              </a:rPr>
              <a:t>How are you?</a:t>
            </a:r>
          </a:p>
        </p:txBody>
      </p:sp>
    </p:spTree>
    <p:extLst>
      <p:ext uri="{BB962C8B-B14F-4D97-AF65-F5344CB8AC3E}">
        <p14:creationId xmlns:p14="http://schemas.microsoft.com/office/powerpoint/2010/main" val="175729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par>
                                <p:cTn id="23" presetID="6" presetClass="emph" presetSubtype="0" fill="hold" nodeType="withEffect">
                                  <p:stCondLst>
                                    <p:cond delay="0"/>
                                  </p:stCondLst>
                                  <p:childTnLst>
                                    <p:animScale>
                                      <p:cBhvr>
                                        <p:cTn id="24" dur="2000" fill="hold"/>
                                        <p:tgtEl>
                                          <p:spTgt spid="5">
                                            <p:txEl>
                                              <p:pRg st="1" end="1"/>
                                            </p:txEl>
                                          </p:spTgt>
                                        </p:tgtEl>
                                      </p:cBhvr>
                                      <p:by x="150000" y="150000"/>
                                    </p:animScale>
                                  </p:childTnLst>
                                </p:cTn>
                              </p:par>
                              <p:par>
                                <p:cTn id="25" presetID="6" presetClass="emph" presetSubtype="0" fill="hold" nodeType="withEffect">
                                  <p:stCondLst>
                                    <p:cond delay="1000"/>
                                  </p:stCondLst>
                                  <p:childTnLst>
                                    <p:animScale>
                                      <p:cBhvr>
                                        <p:cTn id="26" dur="2000" fill="hold"/>
                                        <p:tgtEl>
                                          <p:spTgt spid="5">
                                            <p:txEl>
                                              <p:pRg st="1" end="1"/>
                                            </p:txEl>
                                          </p:spTgt>
                                        </p:tgtEl>
                                      </p:cBhvr>
                                      <p:by x="75000" y="75000"/>
                                    </p:animScale>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uiExpand="1" build="allAtOnce"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Selection</a:t>
            </a:r>
          </a:p>
        </p:txBody>
      </p:sp>
      <p:sp>
        <p:nvSpPr>
          <p:cNvPr id="3" name="Content Placeholder 2"/>
          <p:cNvSpPr>
            <a:spLocks noGrp="1"/>
          </p:cNvSpPr>
          <p:nvPr>
            <p:ph idx="1"/>
          </p:nvPr>
        </p:nvSpPr>
        <p:spPr/>
        <p:txBody>
          <a:bodyPr/>
          <a:lstStyle/>
          <a:p>
            <a:r>
              <a:rPr lang="en-US" dirty="0"/>
              <a:t>We can use hierarchical path to target html element  by </a:t>
            </a:r>
            <a:r>
              <a:rPr lang="en-US" b="1" dirty="0"/>
              <a:t>space separated</a:t>
            </a:r>
            <a:r>
              <a:rPr lang="en-US" dirty="0"/>
              <a:t> element/class/id names, for example :</a:t>
            </a:r>
          </a:p>
          <a:p>
            <a:pPr lvl="1">
              <a:buNone/>
            </a:pPr>
            <a:endParaRPr lang="en-US" dirty="0"/>
          </a:p>
          <a:p>
            <a:endParaRPr lang="en-US" dirty="0"/>
          </a:p>
        </p:txBody>
      </p:sp>
      <p:sp>
        <p:nvSpPr>
          <p:cNvPr id="4" name="TextBox 3"/>
          <p:cNvSpPr txBox="1"/>
          <p:nvPr/>
        </p:nvSpPr>
        <p:spPr>
          <a:xfrm>
            <a:off x="506136" y="1695908"/>
            <a:ext cx="3810000" cy="3970318"/>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Demo.html</a:t>
            </a:r>
            <a:endParaRPr lang="en-US" dirty="0"/>
          </a:p>
          <a:p>
            <a:r>
              <a:rPr lang="en-US" dirty="0"/>
              <a:t>&lt;html&gt;</a:t>
            </a:r>
          </a:p>
          <a:p>
            <a:r>
              <a:rPr lang="en-US" dirty="0"/>
              <a:t>&lt;head&gt;</a:t>
            </a:r>
          </a:p>
          <a:p>
            <a:r>
              <a:rPr lang="en-US" dirty="0"/>
              <a:t>&lt;link </a:t>
            </a:r>
            <a:r>
              <a:rPr lang="en-US" dirty="0" err="1"/>
              <a:t>rel</a:t>
            </a:r>
            <a:r>
              <a:rPr lang="en-US" dirty="0"/>
              <a:t>=“</a:t>
            </a:r>
            <a:r>
              <a:rPr lang="en-US" dirty="0" err="1"/>
              <a:t>stylesheet</a:t>
            </a:r>
            <a:r>
              <a:rPr lang="en-US" dirty="0"/>
              <a:t>” type=“text/</a:t>
            </a:r>
            <a:r>
              <a:rPr lang="en-US" dirty="0" err="1"/>
              <a:t>css</a:t>
            </a:r>
            <a:r>
              <a:rPr lang="en-US" dirty="0"/>
              <a:t>” </a:t>
            </a:r>
            <a:r>
              <a:rPr lang="en-US" dirty="0" err="1"/>
              <a:t>href</a:t>
            </a:r>
            <a:r>
              <a:rPr lang="en-US" dirty="0"/>
              <a:t>=“test.css”&gt;</a:t>
            </a:r>
          </a:p>
          <a:p>
            <a:r>
              <a:rPr lang="en-US" dirty="0"/>
              <a:t>&lt;/head&gt;</a:t>
            </a:r>
          </a:p>
          <a:p>
            <a:r>
              <a:rPr lang="en-US" dirty="0"/>
              <a:t>&lt;body&gt;</a:t>
            </a:r>
          </a:p>
          <a:p>
            <a:r>
              <a:rPr lang="en-US" dirty="0"/>
              <a:t>&lt;h1&gt;Hello Friends…&lt;/h1&gt;</a:t>
            </a:r>
          </a:p>
          <a:p>
            <a:r>
              <a:rPr lang="en-US" dirty="0"/>
              <a:t>&lt;div&gt;</a:t>
            </a:r>
          </a:p>
          <a:p>
            <a:r>
              <a:rPr lang="en-US" dirty="0"/>
              <a:t>	&lt;h1&gt;How are you?&lt;/h1&gt;</a:t>
            </a:r>
          </a:p>
          <a:p>
            <a:r>
              <a:rPr lang="en-US" dirty="0"/>
              <a:t>&lt;/div&gt;</a:t>
            </a:r>
          </a:p>
          <a:p>
            <a:endParaRPr lang="en-US" dirty="0"/>
          </a:p>
          <a:p>
            <a:r>
              <a:rPr lang="en-US" dirty="0"/>
              <a:t>&lt;/body&gt;</a:t>
            </a:r>
          </a:p>
          <a:p>
            <a:r>
              <a:rPr lang="en-US" dirty="0"/>
              <a:t>&lt;/html&gt;</a:t>
            </a:r>
          </a:p>
        </p:txBody>
      </p:sp>
      <p:sp>
        <p:nvSpPr>
          <p:cNvPr id="5" name="TextBox 4"/>
          <p:cNvSpPr txBox="1"/>
          <p:nvPr/>
        </p:nvSpPr>
        <p:spPr>
          <a:xfrm>
            <a:off x="4773336" y="1695908"/>
            <a:ext cx="4267200" cy="156966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test.css</a:t>
            </a:r>
            <a:endParaRPr lang="en-US" dirty="0"/>
          </a:p>
          <a:p>
            <a:r>
              <a:rPr lang="en-US" sz="2400" b="1" dirty="0"/>
              <a:t>div h1</a:t>
            </a:r>
          </a:p>
          <a:p>
            <a:r>
              <a:rPr lang="en-US" dirty="0"/>
              <a:t>{</a:t>
            </a:r>
          </a:p>
          <a:p>
            <a:r>
              <a:rPr lang="en-US" dirty="0"/>
              <a:t>	color : blue;</a:t>
            </a:r>
          </a:p>
          <a:p>
            <a:r>
              <a:rPr lang="en-US" dirty="0"/>
              <a:t>}</a:t>
            </a:r>
          </a:p>
        </p:txBody>
      </p:sp>
      <p:sp>
        <p:nvSpPr>
          <p:cNvPr id="6" name="TextBox 5"/>
          <p:cNvSpPr txBox="1"/>
          <p:nvPr/>
        </p:nvSpPr>
        <p:spPr>
          <a:xfrm>
            <a:off x="4773336" y="4188184"/>
            <a:ext cx="4267200" cy="1046440"/>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a:solidFill>
                  <a:srgbClr val="FF0000"/>
                </a:solidFill>
              </a:rPr>
              <a:t>Output</a:t>
            </a:r>
            <a:endParaRPr lang="en-US" dirty="0"/>
          </a:p>
          <a:p>
            <a:r>
              <a:rPr lang="en-US" sz="2200" dirty="0"/>
              <a:t>Hello Friends…</a:t>
            </a:r>
          </a:p>
          <a:p>
            <a:r>
              <a:rPr lang="en-US" sz="2200" dirty="0">
                <a:solidFill>
                  <a:srgbClr val="0070C0"/>
                </a:solidFill>
              </a:rPr>
              <a:t>How are you?</a:t>
            </a:r>
          </a:p>
        </p:txBody>
      </p:sp>
    </p:spTree>
    <p:extLst>
      <p:ext uri="{BB962C8B-B14F-4D97-AF65-F5344CB8AC3E}">
        <p14:creationId xmlns:p14="http://schemas.microsoft.com/office/powerpoint/2010/main" val="156040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6" presetClass="emph" presetSubtype="0" fill="hold" nodeType="clickEffect">
                                  <p:stCondLst>
                                    <p:cond delay="0"/>
                                  </p:stCondLst>
                                  <p:childTnLst>
                                    <p:animScale>
                                      <p:cBhvr>
                                        <p:cTn id="26" dur="2000" fill="hold"/>
                                        <p:tgtEl>
                                          <p:spTgt spid="5">
                                            <p:txEl>
                                              <p:pRg st="1" end="1"/>
                                            </p:txEl>
                                          </p:spTgt>
                                        </p:tgtEl>
                                      </p:cBhvr>
                                      <p:by x="150000" y="150000"/>
                                    </p:animScale>
                                  </p:childTnLst>
                                </p:cTn>
                              </p:par>
                            </p:childTnLst>
                          </p:cTn>
                        </p:par>
                      </p:childTnLst>
                    </p:cTn>
                  </p:par>
                  <p:par>
                    <p:cTn id="27" fill="hold">
                      <p:stCondLst>
                        <p:cond delay="indefinite"/>
                      </p:stCondLst>
                      <p:childTnLst>
                        <p:par>
                          <p:cTn id="28" fill="hold">
                            <p:stCondLst>
                              <p:cond delay="0"/>
                            </p:stCondLst>
                            <p:childTnLst>
                              <p:par>
                                <p:cTn id="29" presetID="6" presetClass="emph" presetSubtype="0" fill="hold" nodeType="clickEffect">
                                  <p:stCondLst>
                                    <p:cond delay="0"/>
                                  </p:stCondLst>
                                  <p:childTnLst>
                                    <p:animScale>
                                      <p:cBhvr>
                                        <p:cTn id="30" dur="2000" fill="hold"/>
                                        <p:tgtEl>
                                          <p:spTgt spid="5">
                                            <p:txEl>
                                              <p:pRg st="1" end="1"/>
                                            </p:txEl>
                                          </p:spTgt>
                                        </p:tgtEl>
                                      </p:cBhvr>
                                      <p:by x="75000" y="75000"/>
                                    </p:animScale>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uiExpand="1" build="allAtOnce"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Property</a:t>
            </a:r>
          </a:p>
        </p:txBody>
      </p:sp>
      <p:sp>
        <p:nvSpPr>
          <p:cNvPr id="3" name="Content Placeholder 2"/>
          <p:cNvSpPr>
            <a:spLocks noGrp="1"/>
          </p:cNvSpPr>
          <p:nvPr>
            <p:ph idx="1"/>
          </p:nvPr>
        </p:nvSpPr>
        <p:spPr/>
        <p:txBody>
          <a:bodyPr/>
          <a:lstStyle/>
          <a:p>
            <a:pPr>
              <a:buNone/>
            </a:pPr>
            <a:endParaRPr lang="en-US" dirty="0"/>
          </a:p>
          <a:p>
            <a:r>
              <a:rPr lang="en-US" dirty="0"/>
              <a:t>Background Color				</a:t>
            </a:r>
            <a:r>
              <a:rPr lang="en-US" sz="2200" dirty="0"/>
              <a:t>(background-color)</a:t>
            </a:r>
          </a:p>
          <a:p>
            <a:r>
              <a:rPr lang="en-US" dirty="0"/>
              <a:t>Background Image				</a:t>
            </a:r>
            <a:r>
              <a:rPr lang="en-US" sz="2200" dirty="0"/>
              <a:t>(background-image)</a:t>
            </a:r>
          </a:p>
          <a:p>
            <a:r>
              <a:rPr lang="en-US" dirty="0"/>
              <a:t>Background Image Repeat			</a:t>
            </a:r>
            <a:r>
              <a:rPr lang="en-US" sz="2200" dirty="0"/>
              <a:t>(background-repeat)</a:t>
            </a:r>
          </a:p>
          <a:p>
            <a:r>
              <a:rPr lang="en-US" dirty="0"/>
              <a:t>Fixed Background Image			</a:t>
            </a:r>
            <a:r>
              <a:rPr lang="en-US" sz="2200" dirty="0"/>
              <a:t>(background-attachment)</a:t>
            </a:r>
          </a:p>
          <a:p>
            <a:r>
              <a:rPr lang="en-US" dirty="0"/>
              <a:t>Background Image Positioning		</a:t>
            </a:r>
            <a:r>
              <a:rPr lang="en-US" sz="2200" dirty="0"/>
              <a:t>(background-position)</a:t>
            </a:r>
          </a:p>
          <a:p>
            <a:endParaRPr lang="en-US" dirty="0"/>
          </a:p>
        </p:txBody>
      </p:sp>
      <p:sp>
        <p:nvSpPr>
          <p:cNvPr id="4" name="TextBox 3"/>
          <p:cNvSpPr txBox="1"/>
          <p:nvPr/>
        </p:nvSpPr>
        <p:spPr>
          <a:xfrm>
            <a:off x="5734397" y="863444"/>
            <a:ext cx="205740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IN" dirty="0"/>
              <a:t>Property Name</a:t>
            </a:r>
            <a:endParaRPr lang="en-US" dirty="0"/>
          </a:p>
        </p:txBody>
      </p:sp>
    </p:spTree>
    <p:extLst>
      <p:ext uri="{BB962C8B-B14F-4D97-AF65-F5344CB8AC3E}">
        <p14:creationId xmlns:p14="http://schemas.microsoft.com/office/powerpoint/2010/main" val="174264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Color</a:t>
            </a:r>
          </a:p>
        </p:txBody>
      </p:sp>
      <p:sp>
        <p:nvSpPr>
          <p:cNvPr id="3" name="Content Placeholder 2"/>
          <p:cNvSpPr>
            <a:spLocks noGrp="1"/>
          </p:cNvSpPr>
          <p:nvPr>
            <p:ph idx="1"/>
          </p:nvPr>
        </p:nvSpPr>
        <p:spPr/>
        <p:txBody>
          <a:bodyPr/>
          <a:lstStyle/>
          <a:p>
            <a:pPr hangingPunct="0"/>
            <a:r>
              <a:rPr lang="en-US" dirty="0"/>
              <a:t>The </a:t>
            </a:r>
            <a:r>
              <a:rPr lang="en-US" b="1" dirty="0"/>
              <a:t>background-color</a:t>
            </a:r>
            <a:r>
              <a:rPr lang="en-US" dirty="0"/>
              <a:t> property specifies the background color of an element.</a:t>
            </a:r>
          </a:p>
          <a:p>
            <a:pPr hangingPunct="0"/>
            <a:r>
              <a:rPr lang="en-US" dirty="0"/>
              <a:t>The background color of a page is defined in the body selector:</a:t>
            </a:r>
          </a:p>
          <a:p>
            <a:pPr hangingPunct="0"/>
            <a:r>
              <a:rPr lang="en-US" dirty="0"/>
              <a:t>Below is example of CSS backgrounds</a:t>
            </a:r>
          </a:p>
        </p:txBody>
      </p:sp>
      <p:sp>
        <p:nvSpPr>
          <p:cNvPr id="4" name="TextBox 3"/>
          <p:cNvSpPr txBox="1"/>
          <p:nvPr/>
        </p:nvSpPr>
        <p:spPr>
          <a:xfrm>
            <a:off x="518719" y="2276912"/>
            <a:ext cx="7924800" cy="2031325"/>
          </a:xfrm>
          <a:prstGeom prst="rect">
            <a:avLst/>
          </a:prstGeom>
          <a:noFill/>
          <a:ln>
            <a:solidFill>
              <a:srgbClr val="92D050"/>
            </a:solidFill>
          </a:ln>
        </p:spPr>
        <p:txBody>
          <a:bodyPr wrap="square" rtlCol="0">
            <a:spAutoFit/>
          </a:bodyPr>
          <a:lstStyle/>
          <a:p>
            <a:pPr algn="ctr"/>
            <a:r>
              <a:rPr lang="en-US" b="1" dirty="0">
                <a:solidFill>
                  <a:srgbClr val="FF0000"/>
                </a:solidFill>
              </a:rPr>
              <a:t>test.css</a:t>
            </a:r>
            <a:endParaRPr lang="en-US" dirty="0"/>
          </a:p>
          <a:p>
            <a:r>
              <a:rPr lang="en-US" dirty="0"/>
              <a:t>body</a:t>
            </a:r>
          </a:p>
          <a:p>
            <a:r>
              <a:rPr lang="en-US" dirty="0"/>
              <a:t>{</a:t>
            </a:r>
          </a:p>
          <a:p>
            <a:r>
              <a:rPr lang="en-US" dirty="0"/>
              <a:t>	background-color : red; </a:t>
            </a:r>
          </a:p>
          <a:p>
            <a:r>
              <a:rPr lang="en-US" dirty="0"/>
              <a:t>	background-color : #FF0000;</a:t>
            </a:r>
          </a:p>
          <a:p>
            <a:r>
              <a:rPr lang="en-US" dirty="0"/>
              <a:t>	background-color : </a:t>
            </a:r>
            <a:r>
              <a:rPr lang="en-US" dirty="0" err="1"/>
              <a:t>rgb</a:t>
            </a:r>
            <a:r>
              <a:rPr lang="en-US" dirty="0"/>
              <a:t>(255,0,0);</a:t>
            </a:r>
          </a:p>
          <a:p>
            <a:r>
              <a:rPr lang="en-US" dirty="0"/>
              <a:t>}</a:t>
            </a:r>
          </a:p>
        </p:txBody>
      </p:sp>
      <p:pic>
        <p:nvPicPr>
          <p:cNvPr id="5" name="Picture 2"/>
          <p:cNvPicPr>
            <a:picLocks noChangeAspect="1" noChangeArrowheads="1"/>
          </p:cNvPicPr>
          <p:nvPr/>
        </p:nvPicPr>
        <p:blipFill>
          <a:blip r:embed="rId2" cstate="print"/>
          <a:srcRect/>
          <a:stretch>
            <a:fillRect/>
          </a:stretch>
        </p:blipFill>
        <p:spPr bwMode="auto">
          <a:xfrm>
            <a:off x="5134063" y="2643850"/>
            <a:ext cx="5474414" cy="3077855"/>
          </a:xfrm>
          <a:prstGeom prst="rect">
            <a:avLst/>
          </a:prstGeom>
          <a:noFill/>
          <a:ln w="9525">
            <a:noFill/>
            <a:miter lim="800000"/>
            <a:headEnd/>
            <a:tailEnd/>
          </a:ln>
          <a:effectLst/>
        </p:spPr>
      </p:pic>
    </p:spTree>
    <p:extLst>
      <p:ext uri="{BB962C8B-B14F-4D97-AF65-F5344CB8AC3E}">
        <p14:creationId xmlns:p14="http://schemas.microsoft.com/office/powerpoint/2010/main" val="151859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Image</a:t>
            </a:r>
          </a:p>
        </p:txBody>
      </p:sp>
      <p:sp>
        <p:nvSpPr>
          <p:cNvPr id="3" name="Content Placeholder 2"/>
          <p:cNvSpPr>
            <a:spLocks noGrp="1"/>
          </p:cNvSpPr>
          <p:nvPr>
            <p:ph idx="1"/>
          </p:nvPr>
        </p:nvSpPr>
        <p:spPr/>
        <p:txBody>
          <a:bodyPr/>
          <a:lstStyle/>
          <a:p>
            <a:pPr hangingPunct="0"/>
            <a:r>
              <a:rPr lang="en-US" dirty="0"/>
              <a:t>The </a:t>
            </a:r>
            <a:r>
              <a:rPr lang="en-US" b="1" dirty="0"/>
              <a:t>background-image</a:t>
            </a:r>
            <a:r>
              <a:rPr lang="en-US" dirty="0"/>
              <a:t> property specifies an image to use as the background of an element.</a:t>
            </a:r>
            <a:endParaRPr lang="en-US" sz="3600" dirty="0"/>
          </a:p>
          <a:p>
            <a:r>
              <a:rPr lang="en-US" dirty="0"/>
              <a:t>For Example,</a:t>
            </a:r>
          </a:p>
          <a:p>
            <a:pPr lvl="1">
              <a:buNone/>
            </a:pPr>
            <a:endParaRPr lang="en-US" dirty="0"/>
          </a:p>
          <a:p>
            <a:endParaRPr lang="en-US" dirty="0"/>
          </a:p>
        </p:txBody>
      </p:sp>
      <p:sp>
        <p:nvSpPr>
          <p:cNvPr id="4" name="TextBox 3"/>
          <p:cNvSpPr txBox="1"/>
          <p:nvPr/>
        </p:nvSpPr>
        <p:spPr>
          <a:xfrm>
            <a:off x="510330" y="1781962"/>
            <a:ext cx="7924800" cy="1477328"/>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test.css</a:t>
            </a:r>
            <a:endParaRPr lang="en-US" dirty="0"/>
          </a:p>
          <a:p>
            <a:r>
              <a:rPr lang="en-US" dirty="0"/>
              <a:t>body</a:t>
            </a:r>
          </a:p>
          <a:p>
            <a:r>
              <a:rPr lang="en-US" dirty="0"/>
              <a:t>{</a:t>
            </a:r>
          </a:p>
          <a:p>
            <a:r>
              <a:rPr lang="en-US" dirty="0"/>
              <a:t>	background-image : </a:t>
            </a:r>
            <a:r>
              <a:rPr lang="en-US" dirty="0" err="1"/>
              <a:t>url</a:t>
            </a:r>
            <a:r>
              <a:rPr lang="en-US" dirty="0"/>
              <a:t>(‘pathToImage.jpg’);</a:t>
            </a:r>
          </a:p>
          <a:p>
            <a:r>
              <a:rPr lang="en-US" dirty="0"/>
              <a:t>}</a:t>
            </a:r>
          </a:p>
        </p:txBody>
      </p:sp>
      <p:pic>
        <p:nvPicPr>
          <p:cNvPr id="5" name="Picture 3" descr="C:\Users\admin\Desktop\UnderWaterCable.png"/>
          <p:cNvPicPr>
            <a:picLocks noChangeAspect="1" noChangeArrowheads="1"/>
          </p:cNvPicPr>
          <p:nvPr/>
        </p:nvPicPr>
        <p:blipFill>
          <a:blip r:embed="rId2" cstate="print"/>
          <a:srcRect/>
          <a:stretch>
            <a:fillRect/>
          </a:stretch>
        </p:blipFill>
        <p:spPr bwMode="auto">
          <a:xfrm>
            <a:off x="8954316" y="1749101"/>
            <a:ext cx="2944813" cy="1543050"/>
          </a:xfrm>
          <a:prstGeom prst="rect">
            <a:avLst/>
          </a:prstGeom>
          <a:noFill/>
        </p:spPr>
      </p:pic>
      <p:pic>
        <p:nvPicPr>
          <p:cNvPr id="6" name="Picture 2"/>
          <p:cNvPicPr>
            <a:picLocks noChangeAspect="1" noChangeArrowheads="1"/>
          </p:cNvPicPr>
          <p:nvPr/>
        </p:nvPicPr>
        <p:blipFill>
          <a:blip r:embed="rId3" cstate="print"/>
          <a:srcRect/>
          <a:stretch>
            <a:fillRect/>
          </a:stretch>
        </p:blipFill>
        <p:spPr bwMode="auto">
          <a:xfrm>
            <a:off x="2666767" y="3038903"/>
            <a:ext cx="5943600" cy="3341644"/>
          </a:xfrm>
          <a:prstGeom prst="rect">
            <a:avLst/>
          </a:prstGeom>
          <a:noFill/>
          <a:ln w="9525">
            <a:noFill/>
            <a:miter lim="800000"/>
            <a:headEnd/>
            <a:tailEnd/>
          </a:ln>
          <a:effectLst/>
        </p:spPr>
      </p:pic>
    </p:spTree>
    <p:extLst>
      <p:ext uri="{BB962C8B-B14F-4D97-AF65-F5344CB8AC3E}">
        <p14:creationId xmlns:p14="http://schemas.microsoft.com/office/powerpoint/2010/main" val="25088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712385"/>
            <a:ext cx="3902745" cy="4739759"/>
          </a:xfrm>
          <a:prstGeom prst="rect">
            <a:avLst/>
          </a:prstGeom>
          <a:noFill/>
        </p:spPr>
        <p:txBody>
          <a:bodyPr wrap="square" rtlCol="0">
            <a:spAutoFit/>
          </a:bodyPr>
          <a:lstStyle/>
          <a:p>
            <a:r>
              <a:rPr lang="en-IN" sz="2400" b="1" dirty="0"/>
              <a:t>Outline CSS</a:t>
            </a:r>
            <a:endParaRPr lang="en-US" b="1" dirty="0"/>
          </a:p>
          <a:p>
            <a:endParaRPr lang="en-US" b="1" dirty="0"/>
          </a:p>
          <a:p>
            <a:pPr indent="446088">
              <a:buFont typeface="Wingdings" pitchFamily="2" charset="2"/>
              <a:buChar char="ü"/>
            </a:pPr>
            <a:r>
              <a:rPr lang="en-US" sz="2000" dirty="0"/>
              <a:t>What is CSS?</a:t>
            </a:r>
          </a:p>
          <a:p>
            <a:pPr indent="446088">
              <a:buFont typeface="Wingdings" pitchFamily="2" charset="2"/>
              <a:buChar char="ü"/>
            </a:pPr>
            <a:r>
              <a:rPr lang="en-US" sz="2000" dirty="0">
                <a:ea typeface="Times New Roman" panose="02020603050405020304" pitchFamily="18" charset="0"/>
                <a:cs typeface="Times New Roman" panose="02020603050405020304" pitchFamily="18" charset="0"/>
              </a:rPr>
              <a:t>Basic Syntax of CSS</a:t>
            </a:r>
            <a:endParaRPr lang="en-US" sz="2000" dirty="0"/>
          </a:p>
          <a:p>
            <a:pPr indent="446088">
              <a:buFont typeface="Wingdings" pitchFamily="2" charset="2"/>
              <a:buChar char="ü"/>
            </a:pPr>
            <a:r>
              <a:rPr lang="en-US" sz="2000" dirty="0"/>
              <a:t>Types of CSS</a:t>
            </a:r>
          </a:p>
          <a:p>
            <a:pPr indent="446088">
              <a:buFont typeface="Wingdings" pitchFamily="2" charset="2"/>
              <a:buChar char="ü"/>
            </a:pPr>
            <a:r>
              <a:rPr lang="en-US" sz="2000" dirty="0"/>
              <a:t>Targeting using CSS</a:t>
            </a:r>
          </a:p>
          <a:p>
            <a:pPr marL="0" lvl="1" indent="446088">
              <a:buFont typeface="Wingdings" pitchFamily="2" charset="2"/>
              <a:buChar char="ü"/>
            </a:pPr>
            <a:r>
              <a:rPr lang="en-US" sz="2000" dirty="0"/>
              <a:t>Background Properties</a:t>
            </a:r>
          </a:p>
          <a:p>
            <a:pPr indent="446088">
              <a:buFont typeface="Wingdings" pitchFamily="2" charset="2"/>
              <a:buChar char="ü"/>
            </a:pPr>
            <a:r>
              <a:rPr lang="en-US" sz="2000" dirty="0"/>
              <a:t>Font Properties</a:t>
            </a:r>
          </a:p>
          <a:p>
            <a:pPr indent="446088">
              <a:buFont typeface="Wingdings" pitchFamily="2" charset="2"/>
              <a:buChar char="ü"/>
            </a:pPr>
            <a:r>
              <a:rPr lang="en-US" sz="2000" dirty="0"/>
              <a:t>Text Properties</a:t>
            </a:r>
          </a:p>
          <a:p>
            <a:pPr indent="446088">
              <a:buFont typeface="Wingdings" pitchFamily="2" charset="2"/>
              <a:buChar char="ü"/>
            </a:pPr>
            <a:r>
              <a:rPr lang="en-US" sz="2000" dirty="0"/>
              <a:t>Float Properties</a:t>
            </a:r>
          </a:p>
          <a:p>
            <a:pPr indent="446088">
              <a:buFont typeface="Wingdings" pitchFamily="2" charset="2"/>
              <a:buChar char="ü"/>
            </a:pPr>
            <a:r>
              <a:rPr lang="en-US" sz="2000" dirty="0"/>
              <a:t>The Box Model</a:t>
            </a:r>
          </a:p>
          <a:p>
            <a:pPr indent="446088">
              <a:buFont typeface="Wingdings" pitchFamily="2" charset="2"/>
              <a:buChar char="ü"/>
            </a:pPr>
            <a:r>
              <a:rPr lang="en-IN" sz="2000" dirty="0"/>
              <a:t>Styling List</a:t>
            </a:r>
          </a:p>
          <a:p>
            <a:pPr indent="446088">
              <a:buFont typeface="Wingdings" pitchFamily="2" charset="2"/>
              <a:buChar char="ü"/>
            </a:pPr>
            <a:r>
              <a:rPr lang="en-US" sz="2000" dirty="0"/>
              <a:t>Style Images</a:t>
            </a:r>
          </a:p>
          <a:p>
            <a:pPr indent="446088">
              <a:buFont typeface="Wingdings" pitchFamily="2" charset="2"/>
              <a:buChar char="ü"/>
            </a:pPr>
            <a:r>
              <a:rPr lang="en-US" sz="2000" dirty="0"/>
              <a:t>CSS Positioning</a:t>
            </a:r>
          </a:p>
          <a:p>
            <a:pPr indent="446088">
              <a:buFont typeface="Wingdings" pitchFamily="2" charset="2"/>
              <a:buChar char="ü"/>
            </a:pPr>
            <a:r>
              <a:rPr lang="en-US" sz="2000" dirty="0"/>
              <a:t>CSS Layer </a:t>
            </a:r>
          </a:p>
        </p:txBody>
      </p:sp>
    </p:spTree>
    <p:extLst>
      <p:ext uri="{BB962C8B-B14F-4D97-AF65-F5344CB8AC3E}">
        <p14:creationId xmlns:p14="http://schemas.microsoft.com/office/powerpoint/2010/main" val="258912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Image Repeat</a:t>
            </a:r>
          </a:p>
        </p:txBody>
      </p:sp>
      <p:sp>
        <p:nvSpPr>
          <p:cNvPr id="3" name="Content Placeholder 2"/>
          <p:cNvSpPr>
            <a:spLocks noGrp="1"/>
          </p:cNvSpPr>
          <p:nvPr>
            <p:ph idx="1"/>
          </p:nvPr>
        </p:nvSpPr>
        <p:spPr/>
        <p:txBody>
          <a:bodyPr/>
          <a:lstStyle/>
          <a:p>
            <a:pPr hangingPunct="0"/>
            <a:r>
              <a:rPr lang="en-US" dirty="0"/>
              <a:t>You can have a background image repeat vertically (y-axis), horizontally (x-axis), in both directions, or in neither direction. </a:t>
            </a:r>
          </a:p>
          <a:p>
            <a:endParaRPr lang="en-US" dirty="0"/>
          </a:p>
          <a:p>
            <a:endParaRPr lang="en-US" dirty="0"/>
          </a:p>
        </p:txBody>
      </p:sp>
      <p:sp>
        <p:nvSpPr>
          <p:cNvPr id="4" name="TextBox 3"/>
          <p:cNvSpPr txBox="1"/>
          <p:nvPr/>
        </p:nvSpPr>
        <p:spPr>
          <a:xfrm>
            <a:off x="508233" y="1628862"/>
            <a:ext cx="7924800" cy="2585323"/>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test.css</a:t>
            </a:r>
            <a:endParaRPr lang="en-US" dirty="0"/>
          </a:p>
          <a:p>
            <a:r>
              <a:rPr lang="en-US" dirty="0"/>
              <a:t>body</a:t>
            </a:r>
          </a:p>
          <a:p>
            <a:r>
              <a:rPr lang="en-US" dirty="0"/>
              <a:t>{</a:t>
            </a:r>
          </a:p>
          <a:p>
            <a:r>
              <a:rPr lang="en-US" dirty="0"/>
              <a:t>	background-image : </a:t>
            </a:r>
            <a:r>
              <a:rPr lang="en-US" dirty="0" err="1"/>
              <a:t>url</a:t>
            </a:r>
            <a:r>
              <a:rPr lang="en-US" dirty="0"/>
              <a:t>(‘pathToImage.jpg’);</a:t>
            </a:r>
          </a:p>
          <a:p>
            <a:r>
              <a:rPr lang="en-US" dirty="0"/>
              <a:t>	background-repeat : repeat; </a:t>
            </a:r>
          </a:p>
          <a:p>
            <a:r>
              <a:rPr lang="en-US" dirty="0"/>
              <a:t>	 background-repeat : repeat-x;</a:t>
            </a:r>
          </a:p>
          <a:p>
            <a:r>
              <a:rPr lang="en-US" dirty="0"/>
              <a:t>	background-repeat : repeat-y;</a:t>
            </a:r>
          </a:p>
          <a:p>
            <a:r>
              <a:rPr lang="en-US" dirty="0"/>
              <a:t>	background-repeat : no-repeat;</a:t>
            </a:r>
          </a:p>
          <a:p>
            <a:r>
              <a:rPr lang="en-US" dirty="0"/>
              <a:t>}</a:t>
            </a:r>
          </a:p>
        </p:txBody>
      </p:sp>
      <p:pic>
        <p:nvPicPr>
          <p:cNvPr id="5" name="Picture 2"/>
          <p:cNvPicPr>
            <a:picLocks noChangeAspect="1" noChangeArrowheads="1"/>
          </p:cNvPicPr>
          <p:nvPr/>
        </p:nvPicPr>
        <p:blipFill>
          <a:blip r:embed="rId2" cstate="print"/>
          <a:srcRect/>
          <a:stretch>
            <a:fillRect/>
          </a:stretch>
        </p:blipFill>
        <p:spPr bwMode="auto">
          <a:xfrm>
            <a:off x="5456558" y="1628863"/>
            <a:ext cx="6682140" cy="3756870"/>
          </a:xfrm>
          <a:prstGeom prst="rect">
            <a:avLst/>
          </a:prstGeom>
          <a:noFill/>
          <a:ln w="9525">
            <a:noFill/>
            <a:miter lim="800000"/>
            <a:headEnd/>
            <a:tailEnd/>
          </a:ln>
          <a:effectLst/>
        </p:spPr>
      </p:pic>
      <p:pic>
        <p:nvPicPr>
          <p:cNvPr id="6" name="Picture 3"/>
          <p:cNvPicPr>
            <a:picLocks noChangeAspect="1" noChangeArrowheads="1"/>
          </p:cNvPicPr>
          <p:nvPr/>
        </p:nvPicPr>
        <p:blipFill>
          <a:blip r:embed="rId3" cstate="print"/>
          <a:srcRect/>
          <a:stretch>
            <a:fillRect/>
          </a:stretch>
        </p:blipFill>
        <p:spPr bwMode="auto">
          <a:xfrm>
            <a:off x="5456553" y="1628862"/>
            <a:ext cx="6682145" cy="3756872"/>
          </a:xfrm>
          <a:prstGeom prst="rect">
            <a:avLst/>
          </a:prstGeom>
          <a:noFill/>
          <a:ln w="9525">
            <a:noFill/>
            <a:miter lim="800000"/>
            <a:headEnd/>
            <a:tailEnd/>
          </a:ln>
          <a:effectLst/>
        </p:spPr>
      </p:pic>
      <p:pic>
        <p:nvPicPr>
          <p:cNvPr id="7" name="Picture 4"/>
          <p:cNvPicPr>
            <a:picLocks noChangeAspect="1" noChangeArrowheads="1"/>
          </p:cNvPicPr>
          <p:nvPr/>
        </p:nvPicPr>
        <p:blipFill>
          <a:blip r:embed="rId4" cstate="print"/>
          <a:srcRect/>
          <a:stretch>
            <a:fillRect/>
          </a:stretch>
        </p:blipFill>
        <p:spPr bwMode="auto">
          <a:xfrm>
            <a:off x="5456552" y="1628861"/>
            <a:ext cx="6682145" cy="3756872"/>
          </a:xfrm>
          <a:prstGeom prst="rect">
            <a:avLst/>
          </a:prstGeom>
          <a:noFill/>
          <a:ln w="9525">
            <a:noFill/>
            <a:miter lim="800000"/>
            <a:headEnd/>
            <a:tailEnd/>
          </a:ln>
          <a:effectLst/>
        </p:spPr>
      </p:pic>
    </p:spTree>
    <p:extLst>
      <p:ext uri="{BB962C8B-B14F-4D97-AF65-F5344CB8AC3E}">
        <p14:creationId xmlns:p14="http://schemas.microsoft.com/office/powerpoint/2010/main" val="173816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nodeType="clickEffect">
                                  <p:stCondLst>
                                    <p:cond delay="0"/>
                                  </p:stCondLst>
                                  <p:childTnLst>
                                    <p:animEffect transition="out" filter="blinds(horizontal)">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Background Image</a:t>
            </a:r>
          </a:p>
        </p:txBody>
      </p:sp>
      <p:sp>
        <p:nvSpPr>
          <p:cNvPr id="3" name="Content Placeholder 2"/>
          <p:cNvSpPr>
            <a:spLocks noGrp="1"/>
          </p:cNvSpPr>
          <p:nvPr>
            <p:ph idx="1"/>
          </p:nvPr>
        </p:nvSpPr>
        <p:spPr/>
        <p:txBody>
          <a:bodyPr/>
          <a:lstStyle/>
          <a:p>
            <a:pPr hangingPunct="0"/>
            <a:r>
              <a:rPr lang="en-US" dirty="0"/>
              <a:t>The background-attachment property sets whether a background image is fixed or scrolls with the rest of the page.</a:t>
            </a:r>
          </a:p>
          <a:p>
            <a:pPr hangingPunct="0"/>
            <a:r>
              <a:rPr lang="en-US" dirty="0"/>
              <a:t>For Example,</a:t>
            </a:r>
          </a:p>
          <a:p>
            <a:pPr hangingPunct="0"/>
            <a:endParaRPr lang="en-US" dirty="0"/>
          </a:p>
          <a:p>
            <a:endParaRPr lang="en-US" dirty="0"/>
          </a:p>
        </p:txBody>
      </p:sp>
      <p:sp>
        <p:nvSpPr>
          <p:cNvPr id="4" name="TextBox 3"/>
          <p:cNvSpPr txBox="1"/>
          <p:nvPr/>
        </p:nvSpPr>
        <p:spPr>
          <a:xfrm>
            <a:off x="499844" y="2095151"/>
            <a:ext cx="7924800" cy="2031325"/>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test.css</a:t>
            </a:r>
            <a:endParaRPr lang="en-US" dirty="0"/>
          </a:p>
          <a:p>
            <a:r>
              <a:rPr lang="en-US" dirty="0"/>
              <a:t>body</a:t>
            </a:r>
          </a:p>
          <a:p>
            <a:r>
              <a:rPr lang="en-US" dirty="0"/>
              <a:t>{</a:t>
            </a:r>
          </a:p>
          <a:p>
            <a:r>
              <a:rPr lang="en-US" dirty="0"/>
              <a:t>	background-image : </a:t>
            </a:r>
            <a:r>
              <a:rPr lang="en-US" dirty="0" err="1"/>
              <a:t>url</a:t>
            </a:r>
            <a:r>
              <a:rPr lang="en-US" dirty="0"/>
              <a:t>(‘pathToImage.jpg’);</a:t>
            </a:r>
          </a:p>
          <a:p>
            <a:r>
              <a:rPr lang="en-US" dirty="0"/>
              <a:t>	background-repeat : no-repeat;</a:t>
            </a:r>
          </a:p>
          <a:p>
            <a:r>
              <a:rPr lang="en-US" dirty="0"/>
              <a:t>	background-attachment : fixed;</a:t>
            </a:r>
          </a:p>
          <a:p>
            <a:r>
              <a:rPr lang="en-US" dirty="0"/>
              <a:t>}</a:t>
            </a:r>
          </a:p>
        </p:txBody>
      </p:sp>
    </p:spTree>
    <p:extLst>
      <p:ext uri="{BB962C8B-B14F-4D97-AF65-F5344CB8AC3E}">
        <p14:creationId xmlns:p14="http://schemas.microsoft.com/office/powerpoint/2010/main" val="100532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Image Positioning </a:t>
            </a:r>
          </a:p>
        </p:txBody>
      </p:sp>
      <p:sp>
        <p:nvSpPr>
          <p:cNvPr id="3" name="Content Placeholder 2"/>
          <p:cNvSpPr>
            <a:spLocks noGrp="1"/>
          </p:cNvSpPr>
          <p:nvPr>
            <p:ph idx="1"/>
          </p:nvPr>
        </p:nvSpPr>
        <p:spPr/>
        <p:txBody>
          <a:bodyPr/>
          <a:lstStyle/>
          <a:p>
            <a:pPr lvl="0"/>
            <a:r>
              <a:rPr lang="en-US" dirty="0">
                <a:ea typeface="Times New Roman" panose="02020603050405020304" pitchFamily="18" charset="0"/>
                <a:cs typeface="Times New Roman" panose="02020603050405020304" pitchFamily="18" charset="0"/>
              </a:rPr>
              <a:t>The </a:t>
            </a:r>
            <a:r>
              <a:rPr lang="en-US" b="1" dirty="0">
                <a:ea typeface="Times New Roman" panose="02020603050405020304" pitchFamily="18" charset="0"/>
                <a:cs typeface="Times New Roman" panose="02020603050405020304" pitchFamily="18" charset="0"/>
              </a:rPr>
              <a:t>background-position</a:t>
            </a:r>
            <a:r>
              <a:rPr lang="en-US" dirty="0">
                <a:ea typeface="Times New Roman" panose="02020603050405020304" pitchFamily="18" charset="0"/>
                <a:cs typeface="Times New Roman" panose="02020603050405020304" pitchFamily="18" charset="0"/>
              </a:rPr>
              <a:t> property sets the starting position of a background image.</a:t>
            </a:r>
          </a:p>
          <a:p>
            <a:endParaRPr lang="en-US" dirty="0"/>
          </a:p>
        </p:txBody>
      </p:sp>
      <p:sp>
        <p:nvSpPr>
          <p:cNvPr id="4" name="TextBox 3"/>
          <p:cNvSpPr txBox="1"/>
          <p:nvPr/>
        </p:nvSpPr>
        <p:spPr>
          <a:xfrm>
            <a:off x="533400" y="1366591"/>
            <a:ext cx="7924800" cy="2585323"/>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test.css</a:t>
            </a:r>
            <a:endParaRPr lang="en-US" dirty="0"/>
          </a:p>
          <a:p>
            <a:r>
              <a:rPr lang="en-US" dirty="0"/>
              <a:t>body</a:t>
            </a:r>
          </a:p>
          <a:p>
            <a:r>
              <a:rPr lang="en-US" dirty="0"/>
              <a:t>{</a:t>
            </a:r>
          </a:p>
          <a:p>
            <a:r>
              <a:rPr lang="en-US" dirty="0"/>
              <a:t>	background-image : </a:t>
            </a:r>
            <a:r>
              <a:rPr lang="en-US" dirty="0" err="1"/>
              <a:t>url</a:t>
            </a:r>
            <a:r>
              <a:rPr lang="en-US" dirty="0"/>
              <a:t>(‘pathToImage.jpg’);</a:t>
            </a:r>
          </a:p>
          <a:p>
            <a:r>
              <a:rPr lang="en-US" dirty="0"/>
              <a:t>	background-repeat : no-repeat;</a:t>
            </a:r>
          </a:p>
          <a:p>
            <a:r>
              <a:rPr lang="en-US" dirty="0"/>
              <a:t>	background-position: 20px 10px;</a:t>
            </a:r>
          </a:p>
          <a:p>
            <a:r>
              <a:rPr lang="en-US" dirty="0"/>
              <a:t>	background-position: 30%30%;</a:t>
            </a:r>
          </a:p>
          <a:p>
            <a:r>
              <a:rPr lang="en-US" dirty="0"/>
              <a:t>	background-position: top center;</a:t>
            </a:r>
          </a:p>
          <a:p>
            <a:r>
              <a:rPr lang="en-US" dirty="0"/>
              <a:t>}</a:t>
            </a:r>
          </a:p>
        </p:txBody>
      </p:sp>
      <p:pic>
        <p:nvPicPr>
          <p:cNvPr id="5" name="Picture 2"/>
          <p:cNvPicPr>
            <a:picLocks noChangeAspect="1" noChangeArrowheads="1"/>
          </p:cNvPicPr>
          <p:nvPr/>
        </p:nvPicPr>
        <p:blipFill>
          <a:blip r:embed="rId2" cstate="print"/>
          <a:srcRect/>
          <a:stretch>
            <a:fillRect/>
          </a:stretch>
        </p:blipFill>
        <p:spPr bwMode="auto">
          <a:xfrm>
            <a:off x="5677079" y="1587270"/>
            <a:ext cx="6498455" cy="3653597"/>
          </a:xfrm>
          <a:prstGeom prst="rect">
            <a:avLst/>
          </a:prstGeom>
          <a:noFill/>
          <a:ln w="9525">
            <a:noFill/>
            <a:miter lim="800000"/>
            <a:headEnd/>
            <a:tailEnd/>
          </a:ln>
          <a:effectLst/>
        </p:spPr>
      </p:pic>
    </p:spTree>
    <p:extLst>
      <p:ext uri="{BB962C8B-B14F-4D97-AF65-F5344CB8AC3E}">
        <p14:creationId xmlns:p14="http://schemas.microsoft.com/office/powerpoint/2010/main" val="351033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Font</a:t>
            </a:r>
          </a:p>
        </p:txBody>
      </p:sp>
      <p:sp>
        <p:nvSpPr>
          <p:cNvPr id="3" name="Content Placeholder 2"/>
          <p:cNvSpPr>
            <a:spLocks noGrp="1"/>
          </p:cNvSpPr>
          <p:nvPr>
            <p:ph idx="1"/>
          </p:nvPr>
        </p:nvSpPr>
        <p:spPr/>
        <p:txBody>
          <a:bodyPr/>
          <a:lstStyle/>
          <a:p>
            <a:pPr lvl="0"/>
            <a:r>
              <a:rPr lang="en-US" dirty="0"/>
              <a:t>CSS font properties define the font family, boldness, size, and the style of a text.</a:t>
            </a:r>
          </a:p>
          <a:p>
            <a:pPr lvl="0"/>
            <a:endParaRPr lang="en-US" dirty="0"/>
          </a:p>
          <a:p>
            <a:pPr marL="914400" lvl="1" indent="-457200">
              <a:buFont typeface="+mj-lt"/>
              <a:buAutoNum type="arabicPeriod"/>
            </a:pPr>
            <a:r>
              <a:rPr lang="en-US" sz="2200" dirty="0"/>
              <a:t>Font Color		(color)</a:t>
            </a:r>
          </a:p>
          <a:p>
            <a:pPr marL="914400" lvl="1" indent="-457200">
              <a:buFont typeface="+mj-lt"/>
              <a:buAutoNum type="arabicPeriod"/>
            </a:pPr>
            <a:r>
              <a:rPr lang="en-US" sz="2200" dirty="0"/>
              <a:t>Font Family		(font-family)</a:t>
            </a:r>
          </a:p>
          <a:p>
            <a:pPr marL="914400" lvl="1" indent="-457200">
              <a:buFont typeface="+mj-lt"/>
              <a:buAutoNum type="arabicPeriod"/>
            </a:pPr>
            <a:r>
              <a:rPr lang="en-US" sz="2200" dirty="0"/>
              <a:t>Font Size		(font-size)</a:t>
            </a:r>
          </a:p>
          <a:p>
            <a:pPr marL="914400" lvl="1" indent="-457200">
              <a:buFont typeface="+mj-lt"/>
              <a:buAutoNum type="arabicPeriod"/>
            </a:pPr>
            <a:r>
              <a:rPr lang="en-US" sz="2200" dirty="0"/>
              <a:t>Font Style		(font-style)</a:t>
            </a:r>
          </a:p>
          <a:p>
            <a:pPr marL="914400" lvl="1" indent="-457200">
              <a:buFont typeface="+mj-lt"/>
              <a:buAutoNum type="arabicPeriod"/>
            </a:pPr>
            <a:r>
              <a:rPr lang="en-US" sz="2200" dirty="0"/>
              <a:t>Font Weight		(font-weight)</a:t>
            </a:r>
          </a:p>
          <a:p>
            <a:pPr marL="914400" lvl="1" indent="-457200">
              <a:buFont typeface="+mj-lt"/>
              <a:buAutoNum type="arabicPeriod"/>
            </a:pPr>
            <a:r>
              <a:rPr lang="en-US" sz="2200" dirty="0"/>
              <a:t>Font Variant		(font-variant)</a:t>
            </a:r>
          </a:p>
          <a:p>
            <a:endParaRPr lang="en-US" dirty="0"/>
          </a:p>
        </p:txBody>
      </p:sp>
      <p:sp>
        <p:nvSpPr>
          <p:cNvPr id="4" name="TextBox 3"/>
          <p:cNvSpPr txBox="1"/>
          <p:nvPr/>
        </p:nvSpPr>
        <p:spPr>
          <a:xfrm>
            <a:off x="3873731" y="1273233"/>
            <a:ext cx="205740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IN" dirty="0"/>
              <a:t>Property Name</a:t>
            </a:r>
            <a:endParaRPr lang="en-US" dirty="0"/>
          </a:p>
        </p:txBody>
      </p:sp>
    </p:spTree>
    <p:extLst>
      <p:ext uri="{BB962C8B-B14F-4D97-AF65-F5344CB8AC3E}">
        <p14:creationId xmlns:p14="http://schemas.microsoft.com/office/powerpoint/2010/main" val="923459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Font (Cont.)</a:t>
            </a:r>
          </a:p>
        </p:txBody>
      </p:sp>
      <p:sp>
        <p:nvSpPr>
          <p:cNvPr id="3" name="Content Placeholder 2"/>
          <p:cNvSpPr>
            <a:spLocks noGrp="1"/>
          </p:cNvSpPr>
          <p:nvPr>
            <p:ph idx="1"/>
          </p:nvPr>
        </p:nvSpPr>
        <p:spPr/>
        <p:txBody>
          <a:bodyPr/>
          <a:lstStyle/>
          <a:p>
            <a:pPr lvl="0"/>
            <a:r>
              <a:rPr lang="en-US" b="1" dirty="0"/>
              <a:t>Font Color</a:t>
            </a:r>
          </a:p>
          <a:p>
            <a:pPr lvl="1" hangingPunct="0"/>
            <a:r>
              <a:rPr lang="en-US" dirty="0"/>
              <a:t>Set the text-color for different elements</a:t>
            </a:r>
          </a:p>
          <a:p>
            <a:pPr lvl="1" hangingPunct="0"/>
            <a:endParaRPr lang="en-US" dirty="0"/>
          </a:p>
          <a:p>
            <a:pPr lvl="0"/>
            <a:r>
              <a:rPr lang="en-US" b="1" dirty="0"/>
              <a:t>Font Family</a:t>
            </a:r>
          </a:p>
          <a:p>
            <a:pPr lvl="1"/>
            <a:r>
              <a:rPr lang="en-US" dirty="0"/>
              <a:t>The font family of a text is set with the font-family property.</a:t>
            </a:r>
          </a:p>
          <a:p>
            <a:pPr marL="457200" lvl="1" indent="0">
              <a:buNone/>
            </a:pPr>
            <a:endParaRPr lang="en-US" dirty="0"/>
          </a:p>
          <a:p>
            <a:pPr lvl="0"/>
            <a:r>
              <a:rPr lang="en-US" b="1" dirty="0"/>
              <a:t>Font Size</a:t>
            </a:r>
          </a:p>
          <a:p>
            <a:pPr lvl="1"/>
            <a:r>
              <a:rPr lang="en-US" dirty="0"/>
              <a:t>The font-size property sets the size of the text.</a:t>
            </a:r>
          </a:p>
          <a:p>
            <a:pPr lvl="2"/>
            <a:r>
              <a:rPr lang="en-US" dirty="0"/>
              <a:t>font-size : 120%</a:t>
            </a:r>
          </a:p>
          <a:p>
            <a:pPr lvl="2"/>
            <a:r>
              <a:rPr lang="en-US" dirty="0"/>
              <a:t>font-size : 10px;</a:t>
            </a:r>
          </a:p>
          <a:p>
            <a:pPr lvl="2"/>
            <a:r>
              <a:rPr lang="en-US" dirty="0"/>
              <a:t>font-size : x-large;</a:t>
            </a:r>
          </a:p>
          <a:p>
            <a:endParaRPr lang="en-US" dirty="0"/>
          </a:p>
        </p:txBody>
      </p:sp>
      <p:sp>
        <p:nvSpPr>
          <p:cNvPr id="4" name="TextBox 3"/>
          <p:cNvSpPr txBox="1"/>
          <p:nvPr/>
        </p:nvSpPr>
        <p:spPr>
          <a:xfrm>
            <a:off x="8119145" y="727357"/>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color : red; </a:t>
            </a:r>
          </a:p>
          <a:p>
            <a:r>
              <a:rPr lang="en-US" dirty="0"/>
              <a:t>}</a:t>
            </a:r>
          </a:p>
        </p:txBody>
      </p:sp>
      <p:sp>
        <p:nvSpPr>
          <p:cNvPr id="5" name="TextBox 4"/>
          <p:cNvSpPr txBox="1"/>
          <p:nvPr/>
        </p:nvSpPr>
        <p:spPr>
          <a:xfrm>
            <a:off x="8119145" y="1691929"/>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font-family : </a:t>
            </a:r>
            <a:r>
              <a:rPr lang="en-US" i="1" dirty="0"/>
              <a:t>sans-serif;</a:t>
            </a:r>
            <a:endParaRPr lang="en-US" dirty="0"/>
          </a:p>
          <a:p>
            <a:r>
              <a:rPr lang="en-US" dirty="0"/>
              <a:t>}</a:t>
            </a:r>
          </a:p>
        </p:txBody>
      </p:sp>
      <p:sp>
        <p:nvSpPr>
          <p:cNvPr id="6" name="TextBox 5"/>
          <p:cNvSpPr txBox="1"/>
          <p:nvPr/>
        </p:nvSpPr>
        <p:spPr>
          <a:xfrm>
            <a:off x="8119145" y="2687974"/>
            <a:ext cx="3505200" cy="369331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font-size: 120%;</a:t>
            </a:r>
          </a:p>
          <a:p>
            <a:r>
              <a:rPr lang="en-US" dirty="0"/>
              <a:t>	</a:t>
            </a:r>
            <a:r>
              <a:rPr lang="fr-FR" dirty="0"/>
              <a:t>font-size : 10px;</a:t>
            </a:r>
          </a:p>
          <a:p>
            <a:pPr lvl="2"/>
            <a:r>
              <a:rPr lang="fr-FR" dirty="0"/>
              <a:t>font-size : </a:t>
            </a:r>
            <a:r>
              <a:rPr lang="fr-FR" dirty="0" err="1"/>
              <a:t>small</a:t>
            </a:r>
            <a:r>
              <a:rPr lang="fr-FR" dirty="0"/>
              <a:t>;</a:t>
            </a:r>
          </a:p>
          <a:p>
            <a:r>
              <a:rPr lang="en-US" dirty="0"/>
              <a:t>	font-size : smaller;</a:t>
            </a:r>
          </a:p>
          <a:p>
            <a:r>
              <a:rPr lang="en-US" dirty="0"/>
              <a:t>	</a:t>
            </a:r>
            <a:r>
              <a:rPr lang="fr-FR" dirty="0"/>
              <a:t>font-size : x-</a:t>
            </a:r>
            <a:r>
              <a:rPr lang="fr-FR" dirty="0" err="1"/>
              <a:t>small</a:t>
            </a:r>
            <a:r>
              <a:rPr lang="fr-FR" dirty="0"/>
              <a:t>;</a:t>
            </a:r>
          </a:p>
          <a:p>
            <a:pPr lvl="2"/>
            <a:r>
              <a:rPr lang="fr-FR" dirty="0"/>
              <a:t>font-size : xx-</a:t>
            </a:r>
            <a:r>
              <a:rPr lang="fr-FR" dirty="0" err="1"/>
              <a:t>small</a:t>
            </a:r>
            <a:r>
              <a:rPr lang="fr-FR" dirty="0"/>
              <a:t>;</a:t>
            </a:r>
          </a:p>
          <a:p>
            <a:pPr lvl="2"/>
            <a:r>
              <a:rPr lang="fr-FR" dirty="0"/>
              <a:t>font-size : large;</a:t>
            </a:r>
          </a:p>
          <a:p>
            <a:pPr lvl="2"/>
            <a:r>
              <a:rPr lang="fr-FR" dirty="0"/>
              <a:t>font-size : </a:t>
            </a:r>
            <a:r>
              <a:rPr lang="fr-FR" dirty="0" err="1"/>
              <a:t>larger</a:t>
            </a:r>
            <a:r>
              <a:rPr lang="fr-FR" dirty="0"/>
              <a:t>;</a:t>
            </a:r>
          </a:p>
          <a:p>
            <a:pPr lvl="2"/>
            <a:r>
              <a:rPr lang="fr-FR" dirty="0"/>
              <a:t>font-size : x-large;</a:t>
            </a:r>
          </a:p>
          <a:p>
            <a:pPr lvl="2"/>
            <a:r>
              <a:rPr lang="fr-FR" dirty="0"/>
              <a:t>font-size : xx-large;</a:t>
            </a:r>
          </a:p>
          <a:p>
            <a:pPr lvl="2"/>
            <a:r>
              <a:rPr lang="fr-FR" dirty="0"/>
              <a:t>font-size : medium;</a:t>
            </a:r>
            <a:endParaRPr lang="en-US" dirty="0"/>
          </a:p>
          <a:p>
            <a:r>
              <a:rPr lang="en-US" dirty="0"/>
              <a:t>}</a:t>
            </a:r>
          </a:p>
        </p:txBody>
      </p:sp>
    </p:spTree>
    <p:extLst>
      <p:ext uri="{BB962C8B-B14F-4D97-AF65-F5344CB8AC3E}">
        <p14:creationId xmlns:p14="http://schemas.microsoft.com/office/powerpoint/2010/main" val="67758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Font (Cont.)</a:t>
            </a:r>
          </a:p>
        </p:txBody>
      </p:sp>
      <p:sp>
        <p:nvSpPr>
          <p:cNvPr id="3" name="Content Placeholder 2"/>
          <p:cNvSpPr>
            <a:spLocks noGrp="1"/>
          </p:cNvSpPr>
          <p:nvPr>
            <p:ph idx="1"/>
          </p:nvPr>
        </p:nvSpPr>
        <p:spPr>
          <a:xfrm>
            <a:off x="131181" y="863444"/>
            <a:ext cx="7913862" cy="5590565"/>
          </a:xfrm>
        </p:spPr>
        <p:txBody>
          <a:bodyPr/>
          <a:lstStyle/>
          <a:p>
            <a:pPr lvl="0"/>
            <a:r>
              <a:rPr lang="en-US" b="1" dirty="0"/>
              <a:t>Font Style</a:t>
            </a:r>
          </a:p>
          <a:p>
            <a:pPr lvl="1" hangingPunct="0"/>
            <a:r>
              <a:rPr lang="en-US" dirty="0"/>
              <a:t>The font-style property is mostly used to specify italic text.</a:t>
            </a:r>
          </a:p>
          <a:p>
            <a:pPr lvl="1" hangingPunct="0"/>
            <a:endParaRPr lang="en-US" dirty="0"/>
          </a:p>
          <a:p>
            <a:pPr lvl="0"/>
            <a:r>
              <a:rPr lang="en-US" b="1" dirty="0"/>
              <a:t>Font Weight</a:t>
            </a:r>
          </a:p>
          <a:p>
            <a:pPr lvl="1" hangingPunct="0"/>
            <a:r>
              <a:rPr lang="en-US" dirty="0"/>
              <a:t>The font-weight property sets how thick or thin characters in text should be displayed.</a:t>
            </a:r>
          </a:p>
          <a:p>
            <a:pPr marL="457200" lvl="1" indent="0" hangingPunct="0">
              <a:buNone/>
            </a:pPr>
            <a:endParaRPr lang="en-US" dirty="0"/>
          </a:p>
          <a:p>
            <a:pPr lvl="0"/>
            <a:r>
              <a:rPr lang="en-US" b="1" dirty="0"/>
              <a:t>Font Variant</a:t>
            </a:r>
          </a:p>
          <a:p>
            <a:pPr lvl="1"/>
            <a:r>
              <a:rPr lang="en-US" dirty="0"/>
              <a:t>The font-variant property specifies whether or not a text should be displayed in a small-caps font.</a:t>
            </a:r>
          </a:p>
          <a:p>
            <a:pPr lvl="2"/>
            <a:r>
              <a:rPr lang="en-US" dirty="0"/>
              <a:t>font-variant : small-caps;</a:t>
            </a:r>
          </a:p>
          <a:p>
            <a:endParaRPr lang="en-US" dirty="0"/>
          </a:p>
        </p:txBody>
      </p:sp>
      <p:sp>
        <p:nvSpPr>
          <p:cNvPr id="4" name="TextBox 3"/>
          <p:cNvSpPr txBox="1"/>
          <p:nvPr/>
        </p:nvSpPr>
        <p:spPr>
          <a:xfrm>
            <a:off x="8194646" y="863444"/>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font-style: italic ; </a:t>
            </a:r>
          </a:p>
          <a:p>
            <a:r>
              <a:rPr lang="en-US" dirty="0"/>
              <a:t>}</a:t>
            </a:r>
          </a:p>
        </p:txBody>
      </p:sp>
      <p:sp>
        <p:nvSpPr>
          <p:cNvPr id="5" name="TextBox 4"/>
          <p:cNvSpPr txBox="1"/>
          <p:nvPr/>
        </p:nvSpPr>
        <p:spPr>
          <a:xfrm>
            <a:off x="8194646" y="1985846"/>
            <a:ext cx="3505200" cy="1477328"/>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font-weight : </a:t>
            </a:r>
            <a:r>
              <a:rPr lang="en-US" i="1" dirty="0"/>
              <a:t>300;</a:t>
            </a:r>
          </a:p>
          <a:p>
            <a:r>
              <a:rPr lang="en-US" i="1" dirty="0"/>
              <a:t>	</a:t>
            </a:r>
            <a:r>
              <a:rPr lang="en-US" dirty="0"/>
              <a:t>font-weight : bolder;</a:t>
            </a:r>
          </a:p>
          <a:p>
            <a:r>
              <a:rPr lang="en-US" dirty="0"/>
              <a:t>	font-weight : lighter;</a:t>
            </a:r>
          </a:p>
          <a:p>
            <a:r>
              <a:rPr lang="en-US" dirty="0"/>
              <a:t>}</a:t>
            </a:r>
          </a:p>
        </p:txBody>
      </p:sp>
      <p:sp>
        <p:nvSpPr>
          <p:cNvPr id="6" name="TextBox 5"/>
          <p:cNvSpPr txBox="1"/>
          <p:nvPr/>
        </p:nvSpPr>
        <p:spPr>
          <a:xfrm>
            <a:off x="8194646" y="3669450"/>
            <a:ext cx="3505200" cy="120032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font-variant: small-caps;</a:t>
            </a:r>
          </a:p>
          <a:p>
            <a:r>
              <a:rPr lang="en-US" dirty="0"/>
              <a:t>	</a:t>
            </a:r>
            <a:endParaRPr lang="fr-FR" dirty="0"/>
          </a:p>
          <a:p>
            <a:r>
              <a:rPr lang="en-US" dirty="0"/>
              <a:t>}</a:t>
            </a:r>
          </a:p>
        </p:txBody>
      </p:sp>
    </p:spTree>
    <p:extLst>
      <p:ext uri="{BB962C8B-B14F-4D97-AF65-F5344CB8AC3E}">
        <p14:creationId xmlns:p14="http://schemas.microsoft.com/office/powerpoint/2010/main" val="78611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Text Property</a:t>
            </a:r>
          </a:p>
        </p:txBody>
      </p:sp>
      <p:sp>
        <p:nvSpPr>
          <p:cNvPr id="3" name="Content Placeholder 2"/>
          <p:cNvSpPr>
            <a:spLocks noGrp="1"/>
          </p:cNvSpPr>
          <p:nvPr>
            <p:ph idx="1"/>
          </p:nvPr>
        </p:nvSpPr>
        <p:spPr/>
        <p:txBody>
          <a:bodyPr/>
          <a:lstStyle/>
          <a:p>
            <a:r>
              <a:rPr lang="en-US" dirty="0"/>
              <a:t>While CSS Font covers most of the traditional ways to format your text, CSS Text allows you to control the spacing, decoration, and alignment of your text.</a:t>
            </a:r>
          </a:p>
          <a:p>
            <a:endParaRPr lang="en-US" dirty="0"/>
          </a:p>
          <a:p>
            <a:pPr marL="914400" lvl="1" indent="-457200">
              <a:buFont typeface="+mj-lt"/>
              <a:buAutoNum type="arabicPeriod"/>
            </a:pPr>
            <a:r>
              <a:rPr lang="en-US" dirty="0"/>
              <a:t>Text Decoration			(text-decoration)</a:t>
            </a:r>
          </a:p>
          <a:p>
            <a:pPr marL="914400" lvl="1" indent="-457200">
              <a:buFont typeface="+mj-lt"/>
              <a:buAutoNum type="arabicPeriod"/>
            </a:pPr>
            <a:r>
              <a:rPr lang="en-US" dirty="0"/>
              <a:t>Text Indent			(text-indent)</a:t>
            </a:r>
          </a:p>
          <a:p>
            <a:pPr marL="914400" lvl="1" indent="-457200">
              <a:buFont typeface="+mj-lt"/>
              <a:buAutoNum type="arabicPeriod"/>
            </a:pPr>
            <a:r>
              <a:rPr lang="en-US" dirty="0"/>
              <a:t>Text Align			(text-align)</a:t>
            </a:r>
          </a:p>
          <a:p>
            <a:pPr marL="914400" lvl="1" indent="-457200">
              <a:buFont typeface="+mj-lt"/>
              <a:buAutoNum type="arabicPeriod"/>
            </a:pPr>
            <a:r>
              <a:rPr lang="en-US" dirty="0"/>
              <a:t>Text Transform			(text-transform)</a:t>
            </a:r>
          </a:p>
          <a:p>
            <a:pPr marL="914400" lvl="1" indent="-457200">
              <a:buFont typeface="+mj-lt"/>
              <a:buAutoNum type="arabicPeriod"/>
            </a:pPr>
            <a:r>
              <a:rPr lang="en-US" dirty="0"/>
              <a:t>White Space			(white-space)</a:t>
            </a:r>
          </a:p>
          <a:p>
            <a:pPr marL="914400" lvl="1" indent="-457200">
              <a:buFont typeface="+mj-lt"/>
              <a:buAutoNum type="arabicPeriod"/>
            </a:pPr>
            <a:r>
              <a:rPr lang="en-US" dirty="0"/>
              <a:t>Word Spacing			(word-spacing)</a:t>
            </a:r>
          </a:p>
          <a:p>
            <a:pPr marL="914400" lvl="1" indent="-457200">
              <a:buFont typeface="+mj-lt"/>
              <a:buAutoNum type="arabicPeriod"/>
            </a:pPr>
            <a:r>
              <a:rPr lang="en-US" dirty="0"/>
              <a:t>Letter Spacing			(letter-spacing)</a:t>
            </a:r>
          </a:p>
          <a:p>
            <a:pPr marL="914400" lvl="1" indent="-457200">
              <a:buFont typeface="+mj-lt"/>
              <a:buAutoNum type="arabicPeriod"/>
            </a:pPr>
            <a:r>
              <a:rPr lang="en-US" dirty="0"/>
              <a:t>Line Height			(line-height)</a:t>
            </a:r>
          </a:p>
          <a:p>
            <a:endParaRPr lang="en-US" dirty="0"/>
          </a:p>
        </p:txBody>
      </p:sp>
      <p:sp>
        <p:nvSpPr>
          <p:cNvPr id="4" name="TextBox 3"/>
          <p:cNvSpPr txBox="1"/>
          <p:nvPr/>
        </p:nvSpPr>
        <p:spPr>
          <a:xfrm>
            <a:off x="4796443" y="1638992"/>
            <a:ext cx="205740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IN" dirty="0"/>
              <a:t>Property Name</a:t>
            </a:r>
            <a:endParaRPr lang="en-US" dirty="0"/>
          </a:p>
        </p:txBody>
      </p:sp>
    </p:spTree>
    <p:extLst>
      <p:ext uri="{BB962C8B-B14F-4D97-AF65-F5344CB8AC3E}">
        <p14:creationId xmlns:p14="http://schemas.microsoft.com/office/powerpoint/2010/main" val="2223690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Text Property (Cont.)</a:t>
            </a:r>
          </a:p>
        </p:txBody>
      </p:sp>
      <p:sp>
        <p:nvSpPr>
          <p:cNvPr id="3" name="Content Placeholder 2"/>
          <p:cNvSpPr>
            <a:spLocks noGrp="1"/>
          </p:cNvSpPr>
          <p:nvPr>
            <p:ph idx="1"/>
          </p:nvPr>
        </p:nvSpPr>
        <p:spPr>
          <a:xfrm>
            <a:off x="131180" y="863444"/>
            <a:ext cx="7989363" cy="5590565"/>
          </a:xfrm>
        </p:spPr>
        <p:txBody>
          <a:bodyPr/>
          <a:lstStyle/>
          <a:p>
            <a:pPr lvl="0"/>
            <a:r>
              <a:rPr lang="en-US" b="1" dirty="0"/>
              <a:t>Text Decoration</a:t>
            </a:r>
          </a:p>
          <a:p>
            <a:pPr lvl="1" hangingPunct="0"/>
            <a:r>
              <a:rPr lang="en-US" dirty="0"/>
              <a:t>The text-decoration property is used to set or remove decorations from text.</a:t>
            </a:r>
          </a:p>
          <a:p>
            <a:pPr lvl="1" hangingPunct="0"/>
            <a:r>
              <a:rPr lang="en-US" dirty="0"/>
              <a:t>The text-decoration property is mostly used to remove underlines from links for design purposes.</a:t>
            </a:r>
          </a:p>
          <a:p>
            <a:pPr lvl="0"/>
            <a:r>
              <a:rPr lang="en-US" b="1" dirty="0"/>
              <a:t>Text Indent</a:t>
            </a:r>
          </a:p>
          <a:p>
            <a:pPr lvl="1"/>
            <a:r>
              <a:rPr lang="en-US" dirty="0"/>
              <a:t>The text-indentation property is used to specify the indentation of the first line of a text.</a:t>
            </a:r>
          </a:p>
          <a:p>
            <a:pPr lvl="0"/>
            <a:r>
              <a:rPr lang="en-US" b="1" dirty="0"/>
              <a:t>Text Align</a:t>
            </a:r>
          </a:p>
          <a:p>
            <a:pPr lvl="1"/>
            <a:r>
              <a:rPr lang="en-US" dirty="0"/>
              <a:t>The text-align property is used to set the horizontal alignment of a text.</a:t>
            </a:r>
          </a:p>
          <a:p>
            <a:endParaRPr lang="en-US" dirty="0"/>
          </a:p>
        </p:txBody>
      </p:sp>
      <p:sp>
        <p:nvSpPr>
          <p:cNvPr id="4" name="TextBox 3"/>
          <p:cNvSpPr txBox="1"/>
          <p:nvPr/>
        </p:nvSpPr>
        <p:spPr>
          <a:xfrm>
            <a:off x="8303703" y="863444"/>
            <a:ext cx="3505200" cy="1754326"/>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text-decoration : line-through;</a:t>
            </a:r>
          </a:p>
          <a:p>
            <a:r>
              <a:rPr lang="en-US" dirty="0"/>
              <a:t>        text-decoration : </a:t>
            </a:r>
            <a:r>
              <a:rPr lang="en-US" dirty="0" err="1"/>
              <a:t>overline</a:t>
            </a:r>
            <a:r>
              <a:rPr lang="en-US" dirty="0"/>
              <a:t>;</a:t>
            </a:r>
          </a:p>
          <a:p>
            <a:r>
              <a:rPr lang="en-US" dirty="0"/>
              <a:t>        text-decoration : underline;</a:t>
            </a:r>
          </a:p>
          <a:p>
            <a:r>
              <a:rPr lang="en-US" dirty="0"/>
              <a:t>        text-decoration : none;</a:t>
            </a:r>
          </a:p>
          <a:p>
            <a:r>
              <a:rPr lang="en-US" dirty="0"/>
              <a:t>}</a:t>
            </a:r>
          </a:p>
        </p:txBody>
      </p:sp>
      <p:sp>
        <p:nvSpPr>
          <p:cNvPr id="5" name="TextBox 4"/>
          <p:cNvSpPr txBox="1"/>
          <p:nvPr/>
        </p:nvSpPr>
        <p:spPr>
          <a:xfrm>
            <a:off x="8303703" y="2707248"/>
            <a:ext cx="3505200" cy="120032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text-indent : 20px;</a:t>
            </a:r>
          </a:p>
          <a:p>
            <a:r>
              <a:rPr lang="en-US" dirty="0"/>
              <a:t>	text-indent : 30%;</a:t>
            </a:r>
          </a:p>
          <a:p>
            <a:r>
              <a:rPr lang="en-US" dirty="0"/>
              <a:t>}</a:t>
            </a:r>
          </a:p>
        </p:txBody>
      </p:sp>
      <p:sp>
        <p:nvSpPr>
          <p:cNvPr id="6" name="TextBox 5"/>
          <p:cNvSpPr txBox="1"/>
          <p:nvPr/>
        </p:nvSpPr>
        <p:spPr>
          <a:xfrm>
            <a:off x="8303703" y="3997055"/>
            <a:ext cx="3505200" cy="1754326"/>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a:t>
            </a:r>
          </a:p>
          <a:p>
            <a:r>
              <a:rPr lang="en-US" dirty="0"/>
              <a:t>	text-align : right;</a:t>
            </a:r>
          </a:p>
          <a:p>
            <a:r>
              <a:rPr lang="en-US" dirty="0"/>
              <a:t>	text-align : justify;</a:t>
            </a:r>
          </a:p>
          <a:p>
            <a:r>
              <a:rPr lang="en-US" dirty="0"/>
              <a:t>	text-align : left;</a:t>
            </a:r>
          </a:p>
          <a:p>
            <a:r>
              <a:rPr lang="en-US" dirty="0"/>
              <a:t>	text-align : center; </a:t>
            </a:r>
          </a:p>
          <a:p>
            <a:r>
              <a:rPr lang="en-US" dirty="0"/>
              <a:t>}</a:t>
            </a:r>
          </a:p>
        </p:txBody>
      </p:sp>
    </p:spTree>
    <p:extLst>
      <p:ext uri="{BB962C8B-B14F-4D97-AF65-F5344CB8AC3E}">
        <p14:creationId xmlns:p14="http://schemas.microsoft.com/office/powerpoint/2010/main" val="117241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Text Property (Cont.)</a:t>
            </a:r>
          </a:p>
        </p:txBody>
      </p:sp>
      <p:sp>
        <p:nvSpPr>
          <p:cNvPr id="3" name="Content Placeholder 2"/>
          <p:cNvSpPr>
            <a:spLocks noGrp="1"/>
          </p:cNvSpPr>
          <p:nvPr>
            <p:ph idx="1"/>
          </p:nvPr>
        </p:nvSpPr>
        <p:spPr>
          <a:xfrm>
            <a:off x="131180" y="863444"/>
            <a:ext cx="7939029" cy="5590565"/>
          </a:xfrm>
        </p:spPr>
        <p:txBody>
          <a:bodyPr/>
          <a:lstStyle/>
          <a:p>
            <a:pPr lvl="0"/>
            <a:r>
              <a:rPr lang="en-US" b="1" dirty="0"/>
              <a:t>Text Transform</a:t>
            </a:r>
          </a:p>
          <a:p>
            <a:pPr lvl="1" hangingPunct="0"/>
            <a:r>
              <a:rPr lang="en-US" dirty="0"/>
              <a:t>The text-transform property is used to specify uppercase and lowercase letters in a text.</a:t>
            </a:r>
          </a:p>
          <a:p>
            <a:pPr lvl="1" hangingPunct="0"/>
            <a:endParaRPr lang="en-US" dirty="0"/>
          </a:p>
          <a:p>
            <a:pPr lvl="0"/>
            <a:r>
              <a:rPr lang="en-US" b="1" dirty="0"/>
              <a:t>White Space</a:t>
            </a:r>
          </a:p>
          <a:p>
            <a:pPr lvl="1"/>
            <a:r>
              <a:rPr lang="en-US" dirty="0"/>
              <a:t>The white-space attribute allows you to prevent text from wrapping until you place a break &lt;</a:t>
            </a:r>
            <a:r>
              <a:rPr lang="en-US" dirty="0" err="1"/>
              <a:t>br</a:t>
            </a:r>
            <a:r>
              <a:rPr lang="en-US" dirty="0"/>
              <a:t> /&gt; into your text.</a:t>
            </a:r>
          </a:p>
          <a:p>
            <a:pPr lvl="0"/>
            <a:endParaRPr lang="en-US" b="1" dirty="0"/>
          </a:p>
          <a:p>
            <a:pPr lvl="0"/>
            <a:r>
              <a:rPr lang="en-US" b="1" dirty="0"/>
              <a:t>Word Spacing</a:t>
            </a:r>
          </a:p>
          <a:p>
            <a:pPr lvl="1"/>
            <a:r>
              <a:rPr lang="en-US" dirty="0"/>
              <a:t>With the CSS attribute word-spacing you are able to specify the exact value of the spacing between your words. Word-spacing should be defined with exact values.</a:t>
            </a:r>
          </a:p>
          <a:p>
            <a:endParaRPr lang="en-US" dirty="0"/>
          </a:p>
        </p:txBody>
      </p:sp>
      <p:sp>
        <p:nvSpPr>
          <p:cNvPr id="4" name="TextBox 3"/>
          <p:cNvSpPr txBox="1"/>
          <p:nvPr/>
        </p:nvSpPr>
        <p:spPr>
          <a:xfrm>
            <a:off x="8253369" y="937303"/>
            <a:ext cx="3505200" cy="1477328"/>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text-transform : capitalize;</a:t>
            </a:r>
          </a:p>
          <a:p>
            <a:r>
              <a:rPr lang="en-US" dirty="0"/>
              <a:t>        text-transform : uppercase;</a:t>
            </a:r>
          </a:p>
          <a:p>
            <a:r>
              <a:rPr lang="en-US" dirty="0"/>
              <a:t>        text-transform : lowercase;</a:t>
            </a:r>
          </a:p>
          <a:p>
            <a:r>
              <a:rPr lang="en-US" dirty="0"/>
              <a:t>}</a:t>
            </a:r>
          </a:p>
        </p:txBody>
      </p:sp>
      <p:sp>
        <p:nvSpPr>
          <p:cNvPr id="5" name="TextBox 4"/>
          <p:cNvSpPr txBox="1"/>
          <p:nvPr/>
        </p:nvSpPr>
        <p:spPr>
          <a:xfrm>
            <a:off x="8253369" y="2643231"/>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white-space : </a:t>
            </a:r>
            <a:r>
              <a:rPr lang="en-US" dirty="0" err="1"/>
              <a:t>nowrap</a:t>
            </a:r>
            <a:r>
              <a:rPr lang="en-US" dirty="0"/>
              <a:t>;</a:t>
            </a:r>
          </a:p>
          <a:p>
            <a:r>
              <a:rPr lang="en-US" dirty="0"/>
              <a:t>}</a:t>
            </a:r>
          </a:p>
        </p:txBody>
      </p:sp>
      <p:sp>
        <p:nvSpPr>
          <p:cNvPr id="6" name="TextBox 5"/>
          <p:cNvSpPr txBox="1"/>
          <p:nvPr/>
        </p:nvSpPr>
        <p:spPr>
          <a:xfrm>
            <a:off x="8253369" y="4089305"/>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a:t>
            </a:r>
          </a:p>
          <a:p>
            <a:r>
              <a:rPr lang="en-US" dirty="0"/>
              <a:t>	word-spacing : 10px; </a:t>
            </a:r>
          </a:p>
          <a:p>
            <a:r>
              <a:rPr lang="en-US" dirty="0"/>
              <a:t>}</a:t>
            </a:r>
          </a:p>
        </p:txBody>
      </p:sp>
    </p:spTree>
    <p:extLst>
      <p:ext uri="{BB962C8B-B14F-4D97-AF65-F5344CB8AC3E}">
        <p14:creationId xmlns:p14="http://schemas.microsoft.com/office/powerpoint/2010/main" val="409926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Text Property (Cont.)</a:t>
            </a:r>
          </a:p>
        </p:txBody>
      </p:sp>
      <p:sp>
        <p:nvSpPr>
          <p:cNvPr id="3" name="Content Placeholder 2"/>
          <p:cNvSpPr>
            <a:spLocks noGrp="1"/>
          </p:cNvSpPr>
          <p:nvPr>
            <p:ph idx="1"/>
          </p:nvPr>
        </p:nvSpPr>
        <p:spPr>
          <a:xfrm>
            <a:off x="131181" y="863444"/>
            <a:ext cx="7930640" cy="5590565"/>
          </a:xfrm>
        </p:spPr>
        <p:txBody>
          <a:bodyPr/>
          <a:lstStyle/>
          <a:p>
            <a:pPr lvl="0"/>
            <a:r>
              <a:rPr lang="en-US" b="1" dirty="0"/>
              <a:t>Letter Spacing</a:t>
            </a:r>
          </a:p>
          <a:p>
            <a:pPr lvl="1" hangingPunct="0"/>
            <a:r>
              <a:rPr lang="en-US" dirty="0"/>
              <a:t>With the CSS attribute letter-spacing you are able to specify the exact value of the spacing between your letters. Letter-spacing should be defined with exact values.</a:t>
            </a:r>
          </a:p>
          <a:p>
            <a:pPr lvl="0"/>
            <a:r>
              <a:rPr lang="en-US" b="1" dirty="0"/>
              <a:t>Line Height</a:t>
            </a:r>
          </a:p>
          <a:p>
            <a:pPr lvl="1"/>
            <a:r>
              <a:rPr lang="en-US" dirty="0"/>
              <a:t>The line-height attribute will set the height of the line in the page.</a:t>
            </a:r>
          </a:p>
          <a:p>
            <a:endParaRPr lang="en-US" dirty="0"/>
          </a:p>
        </p:txBody>
      </p:sp>
      <p:sp>
        <p:nvSpPr>
          <p:cNvPr id="4" name="TextBox 3"/>
          <p:cNvSpPr txBox="1"/>
          <p:nvPr/>
        </p:nvSpPr>
        <p:spPr>
          <a:xfrm>
            <a:off x="8404371" y="863444"/>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letter-spacing : 3px;</a:t>
            </a:r>
          </a:p>
          <a:p>
            <a:r>
              <a:rPr lang="en-US" dirty="0"/>
              <a:t>}</a:t>
            </a:r>
          </a:p>
        </p:txBody>
      </p:sp>
      <p:sp>
        <p:nvSpPr>
          <p:cNvPr id="5" name="TextBox 4"/>
          <p:cNvSpPr txBox="1"/>
          <p:nvPr/>
        </p:nvSpPr>
        <p:spPr>
          <a:xfrm>
            <a:off x="8404371" y="2298286"/>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line-height : 10px;</a:t>
            </a:r>
          </a:p>
          <a:p>
            <a:r>
              <a:rPr lang="en-US" dirty="0"/>
              <a:t>}</a:t>
            </a:r>
          </a:p>
        </p:txBody>
      </p:sp>
    </p:spTree>
    <p:extLst>
      <p:ext uri="{BB962C8B-B14F-4D97-AF65-F5344CB8AC3E}">
        <p14:creationId xmlns:p14="http://schemas.microsoft.com/office/powerpoint/2010/main" val="88962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CSS?</a:t>
            </a:r>
          </a:p>
        </p:txBody>
      </p:sp>
      <p:sp>
        <p:nvSpPr>
          <p:cNvPr id="3" name="Content Placeholder 2"/>
          <p:cNvSpPr>
            <a:spLocks noGrp="1"/>
          </p:cNvSpPr>
          <p:nvPr>
            <p:ph idx="1"/>
          </p:nvPr>
        </p:nvSpPr>
        <p:spPr/>
        <p:txBody>
          <a:bodyPr/>
          <a:lstStyle/>
          <a:p>
            <a:r>
              <a:rPr lang="en-US" b="1" dirty="0"/>
              <a:t>C</a:t>
            </a:r>
            <a:r>
              <a:rPr lang="en-US" dirty="0"/>
              <a:t>ascading </a:t>
            </a:r>
            <a:r>
              <a:rPr lang="en-US" b="1" dirty="0"/>
              <a:t>S</a:t>
            </a:r>
            <a:r>
              <a:rPr lang="en-US" dirty="0"/>
              <a:t>tyle </a:t>
            </a:r>
            <a:r>
              <a:rPr lang="en-US" b="1" dirty="0"/>
              <a:t>S</a:t>
            </a:r>
            <a:r>
              <a:rPr lang="en-US" dirty="0"/>
              <a:t>heets, fondly referred to as </a:t>
            </a:r>
            <a:r>
              <a:rPr lang="en-US" b="1" dirty="0"/>
              <a:t>CSS</a:t>
            </a:r>
            <a:r>
              <a:rPr lang="en-US" dirty="0"/>
              <a:t>, is a simple design language intended to </a:t>
            </a:r>
            <a:r>
              <a:rPr lang="en-US" b="1" dirty="0"/>
              <a:t>simplify</a:t>
            </a:r>
            <a:r>
              <a:rPr lang="en-US" dirty="0"/>
              <a:t> the process of making web pages </a:t>
            </a:r>
            <a:r>
              <a:rPr lang="en-US" b="1" dirty="0"/>
              <a:t>presentable</a:t>
            </a:r>
            <a:r>
              <a:rPr lang="en-US" dirty="0"/>
              <a:t>.</a:t>
            </a:r>
          </a:p>
          <a:p>
            <a:r>
              <a:rPr lang="en-US" dirty="0"/>
              <a:t>CSS defines </a:t>
            </a:r>
            <a:r>
              <a:rPr lang="en-US" b="1" dirty="0"/>
              <a:t>layout of HTML</a:t>
            </a:r>
            <a:r>
              <a:rPr lang="en-US" dirty="0"/>
              <a:t> documents. For example, CSS covers Fonts, colors, margins, lines, height, width, background images, advanced positions and many other things.</a:t>
            </a:r>
          </a:p>
          <a:p>
            <a:r>
              <a:rPr lang="en-US" dirty="0"/>
              <a:t>Importance of CSS :</a:t>
            </a:r>
          </a:p>
          <a:p>
            <a:pPr lvl="1"/>
            <a:r>
              <a:rPr lang="en-US" dirty="0"/>
              <a:t>CSS defines HOW HTML elements are to be displayed.</a:t>
            </a:r>
          </a:p>
          <a:p>
            <a:pPr lvl="1"/>
            <a:r>
              <a:rPr lang="en-US" dirty="0"/>
              <a:t>Styles are normally saved in external .</a:t>
            </a:r>
            <a:r>
              <a:rPr lang="en-US" dirty="0" err="1"/>
              <a:t>css</a:t>
            </a:r>
            <a:r>
              <a:rPr lang="en-US" dirty="0"/>
              <a:t> files. </a:t>
            </a:r>
          </a:p>
          <a:p>
            <a:pPr lvl="1"/>
            <a:r>
              <a:rPr lang="en-US" dirty="0"/>
              <a:t>External style sheets enable you to change the appearance and layout of all the pages in a Web site, just by editing one single file.</a:t>
            </a:r>
          </a:p>
          <a:p>
            <a:pPr lvl="1"/>
            <a:r>
              <a:rPr lang="en-US" dirty="0"/>
              <a:t>Advantages :</a:t>
            </a:r>
          </a:p>
          <a:p>
            <a:pPr lvl="2"/>
            <a:r>
              <a:rPr lang="en-US" dirty="0"/>
              <a:t>Improves Website Presentation</a:t>
            </a:r>
          </a:p>
          <a:p>
            <a:pPr lvl="2"/>
            <a:r>
              <a:rPr lang="en-US" dirty="0"/>
              <a:t>External CSS makes Updates Easier and Smoother</a:t>
            </a:r>
          </a:p>
          <a:p>
            <a:pPr lvl="2"/>
            <a:r>
              <a:rPr lang="en-US" dirty="0"/>
              <a:t>External CSS helps Web Pages Load Faster</a:t>
            </a:r>
          </a:p>
          <a:p>
            <a:pPr lvl="1"/>
            <a:r>
              <a:rPr lang="en-US" dirty="0"/>
              <a:t>Disadvantages :</a:t>
            </a:r>
          </a:p>
          <a:p>
            <a:pPr lvl="2"/>
            <a:r>
              <a:rPr lang="en-US" dirty="0"/>
              <a:t>Browser Dependent</a:t>
            </a:r>
          </a:p>
          <a:p>
            <a:pPr lvl="2"/>
            <a:r>
              <a:rPr lang="en-US" dirty="0"/>
              <a:t>Difficult to retrofit in old websites</a:t>
            </a:r>
          </a:p>
          <a:p>
            <a:pPr lvl="1"/>
            <a:endParaRPr lang="en-US" dirty="0"/>
          </a:p>
        </p:txBody>
      </p:sp>
    </p:spTree>
    <p:extLst>
      <p:ext uri="{BB962C8B-B14F-4D97-AF65-F5344CB8AC3E}">
        <p14:creationId xmlns:p14="http://schemas.microsoft.com/office/powerpoint/2010/main" val="54918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Float Property</a:t>
            </a:r>
          </a:p>
        </p:txBody>
      </p:sp>
      <p:sp>
        <p:nvSpPr>
          <p:cNvPr id="3" name="Content Placeholder 2"/>
          <p:cNvSpPr>
            <a:spLocks noGrp="1"/>
          </p:cNvSpPr>
          <p:nvPr>
            <p:ph idx="1"/>
          </p:nvPr>
        </p:nvSpPr>
        <p:spPr/>
        <p:txBody>
          <a:bodyPr/>
          <a:lstStyle/>
          <a:p>
            <a:r>
              <a:rPr lang="en-US" dirty="0"/>
              <a:t>The CSS float property defines that an element should be taken out of the normal flow of the document and placed along the left or right side of its containing block. </a:t>
            </a:r>
          </a:p>
          <a:p>
            <a:r>
              <a:rPr lang="en-US" dirty="0"/>
              <a:t>Text and inline elements will then wrap around this element.</a:t>
            </a:r>
          </a:p>
          <a:p>
            <a:endParaRPr lang="en-US" dirty="0"/>
          </a:p>
        </p:txBody>
      </p:sp>
      <p:sp>
        <p:nvSpPr>
          <p:cNvPr id="4" name="TextBox 3"/>
          <p:cNvSpPr txBox="1"/>
          <p:nvPr/>
        </p:nvSpPr>
        <p:spPr>
          <a:xfrm>
            <a:off x="479181" y="2808906"/>
            <a:ext cx="2527501" cy="2308324"/>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E40524"/>
                </a:solidFill>
              </a:rPr>
              <a:t>HTML</a:t>
            </a:r>
          </a:p>
          <a:p>
            <a:pPr algn="ctr"/>
            <a:endParaRPr lang="en-US" b="1" dirty="0">
              <a:solidFill>
                <a:srgbClr val="E40524"/>
              </a:solidFill>
            </a:endParaRPr>
          </a:p>
          <a:p>
            <a:r>
              <a:rPr lang="en-US" dirty="0"/>
              <a:t>&lt;div id="division1"&gt;</a:t>
            </a:r>
          </a:p>
          <a:p>
            <a:r>
              <a:rPr lang="en-US" dirty="0"/>
              <a:t>	ABC Content</a:t>
            </a:r>
          </a:p>
          <a:p>
            <a:r>
              <a:rPr lang="en-US" dirty="0"/>
              <a:t>&lt;/div&gt;</a:t>
            </a:r>
          </a:p>
          <a:p>
            <a:r>
              <a:rPr lang="en-US" dirty="0"/>
              <a:t>&lt;div id="division2"&gt;</a:t>
            </a:r>
          </a:p>
          <a:p>
            <a:r>
              <a:rPr lang="en-US" dirty="0"/>
              <a:t>	XYZ Content</a:t>
            </a:r>
          </a:p>
          <a:p>
            <a:r>
              <a:rPr lang="en-US" dirty="0"/>
              <a:t>&lt;/div&gt;</a:t>
            </a:r>
          </a:p>
        </p:txBody>
      </p:sp>
      <p:sp>
        <p:nvSpPr>
          <p:cNvPr id="5" name="TextBox 4"/>
          <p:cNvSpPr txBox="1"/>
          <p:nvPr/>
        </p:nvSpPr>
        <p:spPr>
          <a:xfrm>
            <a:off x="3073904" y="2808906"/>
            <a:ext cx="4267200" cy="3139321"/>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E40524"/>
                </a:solidFill>
              </a:rPr>
              <a:t>CSS</a:t>
            </a:r>
          </a:p>
          <a:p>
            <a:r>
              <a:rPr lang="en-US" dirty="0"/>
              <a:t>#division1{</a:t>
            </a:r>
          </a:p>
          <a:p>
            <a:r>
              <a:rPr lang="en-US" dirty="0"/>
              <a:t>	background-color : red;</a:t>
            </a:r>
          </a:p>
          <a:p>
            <a:r>
              <a:rPr lang="en-US" dirty="0"/>
              <a:t>	float : left;</a:t>
            </a:r>
          </a:p>
          <a:p>
            <a:r>
              <a:rPr lang="en-IN" dirty="0"/>
              <a:t>	width: 40%;</a:t>
            </a:r>
            <a:endParaRPr lang="en-US" dirty="0"/>
          </a:p>
          <a:p>
            <a:r>
              <a:rPr lang="en-US" dirty="0"/>
              <a:t>}</a:t>
            </a:r>
          </a:p>
          <a:p>
            <a:r>
              <a:rPr lang="en-US" dirty="0"/>
              <a:t>#division2{</a:t>
            </a:r>
          </a:p>
          <a:p>
            <a:r>
              <a:rPr lang="en-US" dirty="0"/>
              <a:t>	 background-color : blue;</a:t>
            </a:r>
          </a:p>
          <a:p>
            <a:r>
              <a:rPr lang="en-US" dirty="0"/>
              <a:t>	float : right;</a:t>
            </a:r>
          </a:p>
          <a:p>
            <a:r>
              <a:rPr lang="en-IN" dirty="0"/>
              <a:t>	width: 40%;</a:t>
            </a:r>
            <a:endParaRPr lang="en-US" dirty="0"/>
          </a:p>
          <a:p>
            <a:r>
              <a:rPr lang="en-US" dirty="0"/>
              <a:t>}</a:t>
            </a:r>
          </a:p>
        </p:txBody>
      </p:sp>
      <p:pic>
        <p:nvPicPr>
          <p:cNvPr id="6" name="Picture 3"/>
          <p:cNvPicPr>
            <a:picLocks noChangeAspect="1" noChangeArrowheads="1"/>
          </p:cNvPicPr>
          <p:nvPr/>
        </p:nvPicPr>
        <p:blipFill>
          <a:blip r:embed="rId2" cstate="print"/>
          <a:srcRect/>
          <a:stretch>
            <a:fillRect/>
          </a:stretch>
        </p:blipFill>
        <p:spPr bwMode="auto">
          <a:xfrm>
            <a:off x="7408326" y="2808906"/>
            <a:ext cx="4698539" cy="2513373"/>
          </a:xfrm>
          <a:prstGeom prst="rect">
            <a:avLst/>
          </a:prstGeom>
          <a:noFill/>
          <a:ln w="9525">
            <a:noFill/>
            <a:miter lim="800000"/>
            <a:headEnd/>
            <a:tailEnd/>
          </a:ln>
          <a:effectLst/>
        </p:spPr>
      </p:pic>
    </p:spTree>
    <p:extLst>
      <p:ext uri="{BB962C8B-B14F-4D97-AF65-F5344CB8AC3E}">
        <p14:creationId xmlns:p14="http://schemas.microsoft.com/office/powerpoint/2010/main" val="340785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Box Model</a:t>
            </a:r>
          </a:p>
        </p:txBody>
      </p:sp>
      <p:sp>
        <p:nvSpPr>
          <p:cNvPr id="3" name="Content Placeholder 2"/>
          <p:cNvSpPr>
            <a:spLocks noGrp="1"/>
          </p:cNvSpPr>
          <p:nvPr>
            <p:ph idx="1"/>
          </p:nvPr>
        </p:nvSpPr>
        <p:spPr/>
        <p:txBody>
          <a:bodyPr/>
          <a:lstStyle/>
          <a:p>
            <a:r>
              <a:rPr lang="en-US" dirty="0"/>
              <a:t>All HTML elements can be considered as boxes. In CSS, the term "box model" is used when talking about design and layout.</a:t>
            </a:r>
          </a:p>
          <a:p>
            <a:r>
              <a:rPr lang="en-US" dirty="0"/>
              <a:t>The CSS box model is essentially a box that wraps around HTML elements, and it consists of: </a:t>
            </a:r>
            <a:r>
              <a:rPr lang="en-US" b="1" dirty="0"/>
              <a:t>margins</a:t>
            </a:r>
            <a:r>
              <a:rPr lang="en-US" dirty="0"/>
              <a:t>, </a:t>
            </a:r>
            <a:r>
              <a:rPr lang="en-US" b="1" dirty="0"/>
              <a:t>borders</a:t>
            </a:r>
            <a:r>
              <a:rPr lang="en-US" dirty="0"/>
              <a:t>, </a:t>
            </a:r>
            <a:r>
              <a:rPr lang="en-US" b="1" dirty="0"/>
              <a:t>padding</a:t>
            </a:r>
            <a:r>
              <a:rPr lang="en-US" dirty="0"/>
              <a:t>, and the actual </a:t>
            </a:r>
            <a:r>
              <a:rPr lang="en-US" b="1" dirty="0"/>
              <a:t>content</a:t>
            </a:r>
            <a:r>
              <a:rPr lang="en-US" dirty="0"/>
              <a:t>.</a:t>
            </a:r>
          </a:p>
          <a:p>
            <a:r>
              <a:rPr lang="en-US" dirty="0"/>
              <a:t>The box model allows us to place a border around elements and space elements in relation to other elements.</a:t>
            </a:r>
          </a:p>
          <a:p>
            <a:endParaRPr lang="en-US" dirty="0"/>
          </a:p>
        </p:txBody>
      </p:sp>
    </p:spTree>
    <p:extLst>
      <p:ext uri="{BB962C8B-B14F-4D97-AF65-F5344CB8AC3E}">
        <p14:creationId xmlns:p14="http://schemas.microsoft.com/office/powerpoint/2010/main" val="3125800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Box Model (</a:t>
            </a:r>
            <a:r>
              <a:rPr lang="en-US" dirty="0" err="1"/>
              <a:t>Cont</a:t>
            </a:r>
            <a:r>
              <a:rPr lang="en-US" dirty="0"/>
              <a:t>)</a:t>
            </a:r>
          </a:p>
        </p:txBody>
      </p:sp>
      <p:sp>
        <p:nvSpPr>
          <p:cNvPr id="3" name="Content Placeholder 2"/>
          <p:cNvSpPr>
            <a:spLocks noGrp="1"/>
          </p:cNvSpPr>
          <p:nvPr>
            <p:ph idx="1"/>
          </p:nvPr>
        </p:nvSpPr>
        <p:spPr/>
        <p:txBody>
          <a:bodyPr/>
          <a:lstStyle/>
          <a:p>
            <a:r>
              <a:rPr lang="en-US" dirty="0"/>
              <a:t>The image below illustrates the box model:</a:t>
            </a:r>
          </a:p>
          <a:p>
            <a:endParaRPr lang="en-US" dirty="0"/>
          </a:p>
        </p:txBody>
      </p:sp>
      <p:sp>
        <p:nvSpPr>
          <p:cNvPr id="4" name="Rectangle 3"/>
          <p:cNvSpPr/>
          <p:nvPr/>
        </p:nvSpPr>
        <p:spPr>
          <a:xfrm>
            <a:off x="890848" y="1508760"/>
            <a:ext cx="8001000" cy="4724400"/>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Margin</a:t>
            </a:r>
          </a:p>
        </p:txBody>
      </p:sp>
      <p:sp>
        <p:nvSpPr>
          <p:cNvPr id="5" name="Rectangle 4"/>
          <p:cNvSpPr/>
          <p:nvPr/>
        </p:nvSpPr>
        <p:spPr>
          <a:xfrm>
            <a:off x="1271848" y="1889760"/>
            <a:ext cx="7162800" cy="3886200"/>
          </a:xfrm>
          <a:prstGeom prst="rect">
            <a:avLst/>
          </a:prstGeom>
          <a:solidFill>
            <a:srgbClr val="00B0F0"/>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Border</a:t>
            </a:r>
          </a:p>
        </p:txBody>
      </p:sp>
      <p:sp>
        <p:nvSpPr>
          <p:cNvPr id="6" name="Rectangle 5"/>
          <p:cNvSpPr/>
          <p:nvPr/>
        </p:nvSpPr>
        <p:spPr>
          <a:xfrm>
            <a:off x="1652848" y="2270760"/>
            <a:ext cx="6477000" cy="3200400"/>
          </a:xfrm>
          <a:prstGeom prst="rect">
            <a:avLst/>
          </a:prstGeom>
          <a:solidFill>
            <a:schemeClr val="bg1"/>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Padding</a:t>
            </a:r>
          </a:p>
        </p:txBody>
      </p:sp>
      <p:sp>
        <p:nvSpPr>
          <p:cNvPr id="7" name="Rectangle 6"/>
          <p:cNvSpPr/>
          <p:nvPr/>
        </p:nvSpPr>
        <p:spPr>
          <a:xfrm>
            <a:off x="2186248" y="2651760"/>
            <a:ext cx="5410200" cy="2438400"/>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Content</a:t>
            </a:r>
          </a:p>
        </p:txBody>
      </p:sp>
    </p:spTree>
    <p:extLst>
      <p:ext uri="{BB962C8B-B14F-4D97-AF65-F5344CB8AC3E}">
        <p14:creationId xmlns:p14="http://schemas.microsoft.com/office/powerpoint/2010/main" val="375891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Box Model (</a:t>
            </a:r>
            <a:r>
              <a:rPr lang="en-US" dirty="0" err="1"/>
              <a:t>Cont</a:t>
            </a:r>
            <a:r>
              <a:rPr lang="en-US" dirty="0"/>
              <a:t>)</a:t>
            </a:r>
          </a:p>
        </p:txBody>
      </p:sp>
      <p:sp>
        <p:nvSpPr>
          <p:cNvPr id="4" name="Rectangle 3"/>
          <p:cNvSpPr/>
          <p:nvPr/>
        </p:nvSpPr>
        <p:spPr>
          <a:xfrm>
            <a:off x="533400" y="1371600"/>
            <a:ext cx="8001000" cy="4724400"/>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chemeClr val="tx1"/>
              </a:solidFill>
            </a:endParaRPr>
          </a:p>
        </p:txBody>
      </p:sp>
      <p:sp>
        <p:nvSpPr>
          <p:cNvPr id="5" name="Rectangle 4"/>
          <p:cNvSpPr/>
          <p:nvPr/>
        </p:nvSpPr>
        <p:spPr>
          <a:xfrm>
            <a:off x="914400" y="1752600"/>
            <a:ext cx="7239000" cy="3962400"/>
          </a:xfrm>
          <a:prstGeom prst="rect">
            <a:avLst/>
          </a:prstGeom>
          <a:solidFill>
            <a:srgbClr val="00B0F0"/>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chemeClr val="tx1"/>
              </a:solidFill>
            </a:endParaRPr>
          </a:p>
        </p:txBody>
      </p:sp>
      <p:sp>
        <p:nvSpPr>
          <p:cNvPr id="6" name="Rectangle 5"/>
          <p:cNvSpPr/>
          <p:nvPr/>
        </p:nvSpPr>
        <p:spPr>
          <a:xfrm>
            <a:off x="1295400" y="2133600"/>
            <a:ext cx="6477000" cy="3200400"/>
          </a:xfrm>
          <a:prstGeom prst="rect">
            <a:avLst/>
          </a:prstGeom>
          <a:solidFill>
            <a:schemeClr val="bg1"/>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chemeClr val="tx1"/>
              </a:solidFill>
            </a:endParaRPr>
          </a:p>
        </p:txBody>
      </p:sp>
      <p:sp>
        <p:nvSpPr>
          <p:cNvPr id="7" name="Rectangle 6"/>
          <p:cNvSpPr/>
          <p:nvPr/>
        </p:nvSpPr>
        <p:spPr>
          <a:xfrm>
            <a:off x="1828800" y="2514600"/>
            <a:ext cx="5410200" cy="2438400"/>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Content</a:t>
            </a:r>
          </a:p>
        </p:txBody>
      </p:sp>
      <p:sp>
        <p:nvSpPr>
          <p:cNvPr id="8" name="TextBox 7"/>
          <p:cNvSpPr txBox="1"/>
          <p:nvPr/>
        </p:nvSpPr>
        <p:spPr>
          <a:xfrm>
            <a:off x="3505200" y="2133600"/>
            <a:ext cx="2057400" cy="369332"/>
          </a:xfrm>
          <a:prstGeom prst="rect">
            <a:avLst/>
          </a:prstGeom>
          <a:noFill/>
        </p:spPr>
        <p:txBody>
          <a:bodyPr wrap="square" rtlCol="0">
            <a:spAutoFit/>
          </a:bodyPr>
          <a:lstStyle/>
          <a:p>
            <a:pPr algn="ctr"/>
            <a:r>
              <a:rPr lang="en-US" dirty="0"/>
              <a:t>padding-top</a:t>
            </a:r>
          </a:p>
        </p:txBody>
      </p:sp>
      <p:sp>
        <p:nvSpPr>
          <p:cNvPr id="9" name="TextBox 8"/>
          <p:cNvSpPr txBox="1"/>
          <p:nvPr/>
        </p:nvSpPr>
        <p:spPr>
          <a:xfrm>
            <a:off x="3505200" y="4964668"/>
            <a:ext cx="2057400" cy="369332"/>
          </a:xfrm>
          <a:prstGeom prst="rect">
            <a:avLst/>
          </a:prstGeom>
          <a:noFill/>
        </p:spPr>
        <p:txBody>
          <a:bodyPr wrap="square" rtlCol="0">
            <a:spAutoFit/>
          </a:bodyPr>
          <a:lstStyle/>
          <a:p>
            <a:pPr algn="ctr"/>
            <a:r>
              <a:rPr lang="en-US" dirty="0"/>
              <a:t>padding-bottom</a:t>
            </a:r>
          </a:p>
        </p:txBody>
      </p:sp>
      <p:sp>
        <p:nvSpPr>
          <p:cNvPr id="10" name="TextBox 9"/>
          <p:cNvSpPr txBox="1"/>
          <p:nvPr/>
        </p:nvSpPr>
        <p:spPr>
          <a:xfrm rot="5400000">
            <a:off x="6559034" y="3549134"/>
            <a:ext cx="2057400" cy="369332"/>
          </a:xfrm>
          <a:prstGeom prst="rect">
            <a:avLst/>
          </a:prstGeom>
          <a:noFill/>
        </p:spPr>
        <p:txBody>
          <a:bodyPr wrap="square" rtlCol="0">
            <a:spAutoFit/>
          </a:bodyPr>
          <a:lstStyle/>
          <a:p>
            <a:pPr algn="ctr"/>
            <a:r>
              <a:rPr lang="en-US" dirty="0"/>
              <a:t>padding-right</a:t>
            </a:r>
          </a:p>
        </p:txBody>
      </p:sp>
      <p:sp>
        <p:nvSpPr>
          <p:cNvPr id="11" name="TextBox 10"/>
          <p:cNvSpPr txBox="1"/>
          <p:nvPr/>
        </p:nvSpPr>
        <p:spPr>
          <a:xfrm rot="16200000">
            <a:off x="451366" y="3549134"/>
            <a:ext cx="2057400" cy="369332"/>
          </a:xfrm>
          <a:prstGeom prst="rect">
            <a:avLst/>
          </a:prstGeom>
          <a:noFill/>
        </p:spPr>
        <p:txBody>
          <a:bodyPr wrap="square" rtlCol="0">
            <a:spAutoFit/>
          </a:bodyPr>
          <a:lstStyle/>
          <a:p>
            <a:pPr algn="ctr"/>
            <a:r>
              <a:rPr lang="en-US" dirty="0"/>
              <a:t>padding-left</a:t>
            </a:r>
          </a:p>
        </p:txBody>
      </p:sp>
      <p:sp>
        <p:nvSpPr>
          <p:cNvPr id="12" name="TextBox 11"/>
          <p:cNvSpPr txBox="1"/>
          <p:nvPr/>
        </p:nvSpPr>
        <p:spPr>
          <a:xfrm>
            <a:off x="3505200" y="1752600"/>
            <a:ext cx="2057400" cy="369332"/>
          </a:xfrm>
          <a:prstGeom prst="rect">
            <a:avLst/>
          </a:prstGeom>
          <a:noFill/>
        </p:spPr>
        <p:txBody>
          <a:bodyPr wrap="square" rtlCol="0">
            <a:spAutoFit/>
          </a:bodyPr>
          <a:lstStyle/>
          <a:p>
            <a:pPr algn="ctr"/>
            <a:r>
              <a:rPr lang="en-US" dirty="0"/>
              <a:t>border-top</a:t>
            </a:r>
          </a:p>
        </p:txBody>
      </p:sp>
      <p:sp>
        <p:nvSpPr>
          <p:cNvPr id="13" name="TextBox 12"/>
          <p:cNvSpPr txBox="1"/>
          <p:nvPr/>
        </p:nvSpPr>
        <p:spPr>
          <a:xfrm>
            <a:off x="3505200" y="1371600"/>
            <a:ext cx="2057400" cy="369332"/>
          </a:xfrm>
          <a:prstGeom prst="rect">
            <a:avLst/>
          </a:prstGeom>
          <a:noFill/>
        </p:spPr>
        <p:txBody>
          <a:bodyPr wrap="square" rtlCol="0">
            <a:spAutoFit/>
          </a:bodyPr>
          <a:lstStyle/>
          <a:p>
            <a:pPr algn="ctr"/>
            <a:r>
              <a:rPr lang="en-US" dirty="0"/>
              <a:t>margin-top</a:t>
            </a:r>
          </a:p>
        </p:txBody>
      </p:sp>
      <p:sp>
        <p:nvSpPr>
          <p:cNvPr id="14" name="TextBox 13"/>
          <p:cNvSpPr txBox="1"/>
          <p:nvPr/>
        </p:nvSpPr>
        <p:spPr>
          <a:xfrm rot="5400000">
            <a:off x="6940034" y="3511034"/>
            <a:ext cx="2057400" cy="369332"/>
          </a:xfrm>
          <a:prstGeom prst="rect">
            <a:avLst/>
          </a:prstGeom>
          <a:noFill/>
        </p:spPr>
        <p:txBody>
          <a:bodyPr wrap="square" rtlCol="0">
            <a:spAutoFit/>
          </a:bodyPr>
          <a:lstStyle/>
          <a:p>
            <a:pPr algn="ctr"/>
            <a:r>
              <a:rPr lang="en-US" dirty="0"/>
              <a:t>border-right</a:t>
            </a:r>
          </a:p>
        </p:txBody>
      </p:sp>
      <p:sp>
        <p:nvSpPr>
          <p:cNvPr id="15" name="TextBox 14"/>
          <p:cNvSpPr txBox="1"/>
          <p:nvPr/>
        </p:nvSpPr>
        <p:spPr>
          <a:xfrm rot="5400000">
            <a:off x="7321034" y="3511034"/>
            <a:ext cx="2057400" cy="369332"/>
          </a:xfrm>
          <a:prstGeom prst="rect">
            <a:avLst/>
          </a:prstGeom>
          <a:noFill/>
        </p:spPr>
        <p:txBody>
          <a:bodyPr wrap="square" rtlCol="0">
            <a:spAutoFit/>
          </a:bodyPr>
          <a:lstStyle/>
          <a:p>
            <a:pPr algn="ctr"/>
            <a:r>
              <a:rPr lang="en-US" dirty="0"/>
              <a:t>margin-right</a:t>
            </a:r>
          </a:p>
        </p:txBody>
      </p:sp>
      <p:sp>
        <p:nvSpPr>
          <p:cNvPr id="16" name="TextBox 15"/>
          <p:cNvSpPr txBox="1"/>
          <p:nvPr/>
        </p:nvSpPr>
        <p:spPr>
          <a:xfrm>
            <a:off x="3505200" y="5345668"/>
            <a:ext cx="2057400" cy="369332"/>
          </a:xfrm>
          <a:prstGeom prst="rect">
            <a:avLst/>
          </a:prstGeom>
          <a:noFill/>
        </p:spPr>
        <p:txBody>
          <a:bodyPr wrap="square" rtlCol="0">
            <a:spAutoFit/>
          </a:bodyPr>
          <a:lstStyle/>
          <a:p>
            <a:pPr algn="ctr"/>
            <a:r>
              <a:rPr lang="en-US" dirty="0"/>
              <a:t>border-bottom</a:t>
            </a:r>
          </a:p>
        </p:txBody>
      </p:sp>
      <p:sp>
        <p:nvSpPr>
          <p:cNvPr id="17" name="TextBox 16"/>
          <p:cNvSpPr txBox="1"/>
          <p:nvPr/>
        </p:nvSpPr>
        <p:spPr>
          <a:xfrm>
            <a:off x="3505200" y="5726668"/>
            <a:ext cx="2057400" cy="369332"/>
          </a:xfrm>
          <a:prstGeom prst="rect">
            <a:avLst/>
          </a:prstGeom>
          <a:noFill/>
        </p:spPr>
        <p:txBody>
          <a:bodyPr wrap="square" rtlCol="0">
            <a:spAutoFit/>
          </a:bodyPr>
          <a:lstStyle/>
          <a:p>
            <a:pPr algn="ctr"/>
            <a:r>
              <a:rPr lang="en-US" dirty="0"/>
              <a:t>margin-bottom</a:t>
            </a:r>
          </a:p>
        </p:txBody>
      </p:sp>
      <p:sp>
        <p:nvSpPr>
          <p:cNvPr id="18" name="TextBox 17"/>
          <p:cNvSpPr txBox="1"/>
          <p:nvPr/>
        </p:nvSpPr>
        <p:spPr>
          <a:xfrm rot="16200000">
            <a:off x="70367" y="3587234"/>
            <a:ext cx="2057400" cy="369332"/>
          </a:xfrm>
          <a:prstGeom prst="rect">
            <a:avLst/>
          </a:prstGeom>
          <a:noFill/>
        </p:spPr>
        <p:txBody>
          <a:bodyPr wrap="square" rtlCol="0">
            <a:spAutoFit/>
          </a:bodyPr>
          <a:lstStyle/>
          <a:p>
            <a:pPr algn="ctr"/>
            <a:r>
              <a:rPr lang="en-US" dirty="0"/>
              <a:t>border-left</a:t>
            </a:r>
          </a:p>
        </p:txBody>
      </p:sp>
      <p:sp>
        <p:nvSpPr>
          <p:cNvPr id="19" name="TextBox 18"/>
          <p:cNvSpPr txBox="1"/>
          <p:nvPr/>
        </p:nvSpPr>
        <p:spPr>
          <a:xfrm rot="16200000">
            <a:off x="-310633" y="3587234"/>
            <a:ext cx="2057400" cy="369332"/>
          </a:xfrm>
          <a:prstGeom prst="rect">
            <a:avLst/>
          </a:prstGeom>
          <a:noFill/>
        </p:spPr>
        <p:txBody>
          <a:bodyPr wrap="square" rtlCol="0">
            <a:spAutoFit/>
          </a:bodyPr>
          <a:lstStyle/>
          <a:p>
            <a:pPr algn="ctr"/>
            <a:r>
              <a:rPr lang="en-US" dirty="0"/>
              <a:t>margin-left</a:t>
            </a:r>
          </a:p>
        </p:txBody>
      </p:sp>
    </p:spTree>
    <p:extLst>
      <p:ext uri="{BB962C8B-B14F-4D97-AF65-F5344CB8AC3E}">
        <p14:creationId xmlns:p14="http://schemas.microsoft.com/office/powerpoint/2010/main" val="314063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1" grpId="0"/>
      <p:bldP spid="12" grpId="0"/>
      <p:bldP spid="13" grpId="0"/>
      <p:bldP spid="14" grpId="0"/>
      <p:bldP spid="15" grpId="0"/>
      <p:bldP spid="16" grpId="0"/>
      <p:bldP spid="17" grpId="0"/>
      <p:bldP spid="18" grpId="0"/>
      <p:bldP spid="1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Padding</a:t>
            </a:r>
          </a:p>
        </p:txBody>
      </p:sp>
      <p:sp>
        <p:nvSpPr>
          <p:cNvPr id="3" name="Content Placeholder 2"/>
          <p:cNvSpPr>
            <a:spLocks noGrp="1"/>
          </p:cNvSpPr>
          <p:nvPr>
            <p:ph idx="1"/>
          </p:nvPr>
        </p:nvSpPr>
        <p:spPr>
          <a:xfrm>
            <a:off x="131180" y="863444"/>
            <a:ext cx="8106809" cy="5590565"/>
          </a:xfrm>
        </p:spPr>
        <p:txBody>
          <a:bodyPr/>
          <a:lstStyle/>
          <a:p>
            <a:r>
              <a:rPr lang="en-US" dirty="0"/>
              <a:t>The CSS padding properties define the space between the element border and the element content.</a:t>
            </a:r>
          </a:p>
          <a:p>
            <a:endParaRPr lang="en-US" dirty="0"/>
          </a:p>
          <a:p>
            <a:r>
              <a:rPr lang="en-US" dirty="0"/>
              <a:t>The top, right, bottom, and left padding can be changed independently using separate properties. </a:t>
            </a:r>
          </a:p>
          <a:p>
            <a:endParaRPr lang="en-US" dirty="0"/>
          </a:p>
          <a:p>
            <a:pPr marL="0" indent="0">
              <a:buNone/>
            </a:pPr>
            <a:endParaRPr lang="en-US" dirty="0"/>
          </a:p>
          <a:p>
            <a:pPr marL="0" indent="0">
              <a:buNone/>
            </a:pPr>
            <a:endParaRPr lang="en-US" dirty="0"/>
          </a:p>
          <a:p>
            <a:r>
              <a:rPr lang="en-US" dirty="0"/>
              <a:t>A shorthand padding property can also be used, to change all padding at once.</a:t>
            </a:r>
          </a:p>
          <a:p>
            <a:endParaRPr lang="en-US" dirty="0"/>
          </a:p>
        </p:txBody>
      </p:sp>
      <p:sp>
        <p:nvSpPr>
          <p:cNvPr id="4" name="TextBox 3"/>
          <p:cNvSpPr txBox="1"/>
          <p:nvPr/>
        </p:nvSpPr>
        <p:spPr>
          <a:xfrm>
            <a:off x="8362426" y="863444"/>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padding : 10px;</a:t>
            </a:r>
          </a:p>
          <a:p>
            <a:r>
              <a:rPr lang="en-US" dirty="0"/>
              <a:t>}</a:t>
            </a:r>
          </a:p>
        </p:txBody>
      </p:sp>
      <p:sp>
        <p:nvSpPr>
          <p:cNvPr id="5" name="TextBox 4"/>
          <p:cNvSpPr txBox="1"/>
          <p:nvPr/>
        </p:nvSpPr>
        <p:spPr>
          <a:xfrm>
            <a:off x="8362426" y="2110446"/>
            <a:ext cx="3505200" cy="1754326"/>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padding-top : 10px;</a:t>
            </a:r>
          </a:p>
          <a:p>
            <a:r>
              <a:rPr lang="en-US" dirty="0"/>
              <a:t>	padding-right : 20px;</a:t>
            </a:r>
          </a:p>
          <a:p>
            <a:r>
              <a:rPr lang="en-US" dirty="0"/>
              <a:t>	padding-bottom : 30 </a:t>
            </a:r>
            <a:r>
              <a:rPr lang="en-US" dirty="0" err="1"/>
              <a:t>px</a:t>
            </a:r>
            <a:r>
              <a:rPr lang="en-US" dirty="0"/>
              <a:t>;</a:t>
            </a:r>
          </a:p>
          <a:p>
            <a:r>
              <a:rPr lang="en-US" dirty="0"/>
              <a:t>	padding-left : 40 </a:t>
            </a:r>
            <a:r>
              <a:rPr lang="en-US" dirty="0" err="1"/>
              <a:t>px</a:t>
            </a:r>
            <a:r>
              <a:rPr lang="en-US" dirty="0"/>
              <a:t>;</a:t>
            </a:r>
          </a:p>
          <a:p>
            <a:r>
              <a:rPr lang="en-US" dirty="0"/>
              <a:t>}</a:t>
            </a:r>
          </a:p>
        </p:txBody>
      </p:sp>
      <p:sp>
        <p:nvSpPr>
          <p:cNvPr id="6" name="TextBox 5"/>
          <p:cNvSpPr txBox="1"/>
          <p:nvPr/>
        </p:nvSpPr>
        <p:spPr>
          <a:xfrm>
            <a:off x="8362426" y="4188444"/>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a:t>
            </a:r>
          </a:p>
          <a:p>
            <a:r>
              <a:rPr lang="en-US" dirty="0"/>
              <a:t>      padding : 10px 20px 30px 40px; </a:t>
            </a:r>
          </a:p>
          <a:p>
            <a:r>
              <a:rPr lang="en-US" dirty="0"/>
              <a:t>}</a:t>
            </a:r>
          </a:p>
        </p:txBody>
      </p:sp>
    </p:spTree>
    <p:extLst>
      <p:ext uri="{BB962C8B-B14F-4D97-AF65-F5344CB8AC3E}">
        <p14:creationId xmlns:p14="http://schemas.microsoft.com/office/powerpoint/2010/main" val="359555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Border</a:t>
            </a:r>
          </a:p>
        </p:txBody>
      </p:sp>
      <p:sp>
        <p:nvSpPr>
          <p:cNvPr id="3" name="Content Placeholder 2"/>
          <p:cNvSpPr>
            <a:spLocks noGrp="1"/>
          </p:cNvSpPr>
          <p:nvPr>
            <p:ph idx="1"/>
          </p:nvPr>
        </p:nvSpPr>
        <p:spPr>
          <a:xfrm>
            <a:off x="131181" y="863444"/>
            <a:ext cx="8282978" cy="5590565"/>
          </a:xfrm>
        </p:spPr>
        <p:txBody>
          <a:bodyPr/>
          <a:lstStyle/>
          <a:p>
            <a:r>
              <a:rPr lang="en-US" dirty="0"/>
              <a:t>The CSS border properties allow you to specify the style and color of an element's border.</a:t>
            </a:r>
          </a:p>
          <a:p>
            <a:r>
              <a:rPr lang="en-US" dirty="0"/>
              <a:t>Border Style Types </a:t>
            </a:r>
          </a:p>
          <a:p>
            <a:pPr lvl="1"/>
            <a:r>
              <a:rPr lang="en-US" dirty="0"/>
              <a:t>The border-style property specifies what kind of border to display.</a:t>
            </a:r>
          </a:p>
          <a:p>
            <a:r>
              <a:rPr lang="en-US" dirty="0"/>
              <a:t>Border Width</a:t>
            </a:r>
          </a:p>
          <a:p>
            <a:pPr lvl="1"/>
            <a:r>
              <a:rPr lang="en-US" dirty="0"/>
              <a:t>The border-width property is used to set the width of the border.</a:t>
            </a:r>
          </a:p>
          <a:p>
            <a:r>
              <a:rPr lang="en-US" dirty="0"/>
              <a:t>Border Color</a:t>
            </a:r>
          </a:p>
          <a:p>
            <a:pPr lvl="1"/>
            <a:r>
              <a:rPr lang="en-US" dirty="0"/>
              <a:t>The border-color property is used to set the color of the border.</a:t>
            </a:r>
          </a:p>
          <a:p>
            <a:pPr lvl="1"/>
            <a:r>
              <a:rPr lang="en-US" dirty="0"/>
              <a:t>Border colors can be any color defined by RGB, hexadecimal, or key terms. Below is an example of each of these types.</a:t>
            </a:r>
          </a:p>
          <a:p>
            <a:r>
              <a:rPr lang="en-US" dirty="0"/>
              <a:t>The top, right, bottom, and left border can be changed independently using separate properties.</a:t>
            </a:r>
          </a:p>
          <a:p>
            <a:endParaRPr lang="en-US" dirty="0"/>
          </a:p>
        </p:txBody>
      </p:sp>
      <p:sp>
        <p:nvSpPr>
          <p:cNvPr id="4" name="TextBox 3"/>
          <p:cNvSpPr txBox="1"/>
          <p:nvPr/>
        </p:nvSpPr>
        <p:spPr>
          <a:xfrm>
            <a:off x="8546983" y="863444"/>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border : 1px solid red;</a:t>
            </a:r>
          </a:p>
          <a:p>
            <a:r>
              <a:rPr lang="en-US" dirty="0"/>
              <a:t>}</a:t>
            </a:r>
          </a:p>
        </p:txBody>
      </p:sp>
      <p:sp>
        <p:nvSpPr>
          <p:cNvPr id="5" name="TextBox 4"/>
          <p:cNvSpPr txBox="1"/>
          <p:nvPr/>
        </p:nvSpPr>
        <p:spPr>
          <a:xfrm>
            <a:off x="8546983" y="1854044"/>
            <a:ext cx="3505200" cy="1477328"/>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border-style : solid;</a:t>
            </a:r>
          </a:p>
          <a:p>
            <a:r>
              <a:rPr lang="en-US" dirty="0"/>
              <a:t>	border-style : dotted;</a:t>
            </a:r>
          </a:p>
          <a:p>
            <a:r>
              <a:rPr lang="en-US" dirty="0"/>
              <a:t>	border-style : double;</a:t>
            </a:r>
          </a:p>
          <a:p>
            <a:r>
              <a:rPr lang="en-US" dirty="0"/>
              <a:t>}</a:t>
            </a:r>
          </a:p>
        </p:txBody>
      </p:sp>
      <p:sp>
        <p:nvSpPr>
          <p:cNvPr id="6" name="TextBox 5"/>
          <p:cNvSpPr txBox="1"/>
          <p:nvPr/>
        </p:nvSpPr>
        <p:spPr>
          <a:xfrm>
            <a:off x="8546983" y="3378044"/>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a:t>
            </a:r>
          </a:p>
          <a:p>
            <a:r>
              <a:rPr lang="en-US" dirty="0"/>
              <a:t>	border-width : 7px; </a:t>
            </a:r>
          </a:p>
          <a:p>
            <a:r>
              <a:rPr lang="en-US" dirty="0"/>
              <a:t>}</a:t>
            </a:r>
          </a:p>
        </p:txBody>
      </p:sp>
      <p:sp>
        <p:nvSpPr>
          <p:cNvPr id="7" name="TextBox 6"/>
          <p:cNvSpPr txBox="1"/>
          <p:nvPr/>
        </p:nvSpPr>
        <p:spPr>
          <a:xfrm>
            <a:off x="8546983" y="4368644"/>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a:t>
            </a:r>
          </a:p>
          <a:p>
            <a:r>
              <a:rPr lang="en-US" dirty="0"/>
              <a:t>	border-color : red; </a:t>
            </a:r>
          </a:p>
          <a:p>
            <a:r>
              <a:rPr lang="en-US" dirty="0"/>
              <a:t>}</a:t>
            </a:r>
          </a:p>
        </p:txBody>
      </p:sp>
      <p:sp>
        <p:nvSpPr>
          <p:cNvPr id="8" name="TextBox 7"/>
          <p:cNvSpPr txBox="1"/>
          <p:nvPr/>
        </p:nvSpPr>
        <p:spPr>
          <a:xfrm>
            <a:off x="8546983" y="5350314"/>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a:t>
            </a:r>
          </a:p>
          <a:p>
            <a:r>
              <a:rPr lang="en-US" dirty="0"/>
              <a:t>            border-top : 1px solid red;</a:t>
            </a:r>
          </a:p>
          <a:p>
            <a:r>
              <a:rPr lang="en-US" dirty="0"/>
              <a:t>}</a:t>
            </a:r>
          </a:p>
        </p:txBody>
      </p:sp>
    </p:spTree>
    <p:extLst>
      <p:ext uri="{BB962C8B-B14F-4D97-AF65-F5344CB8AC3E}">
        <p14:creationId xmlns:p14="http://schemas.microsoft.com/office/powerpoint/2010/main" val="64286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Margin</a:t>
            </a:r>
          </a:p>
        </p:txBody>
      </p:sp>
      <p:sp>
        <p:nvSpPr>
          <p:cNvPr id="3" name="Content Placeholder 2"/>
          <p:cNvSpPr>
            <a:spLocks noGrp="1"/>
          </p:cNvSpPr>
          <p:nvPr>
            <p:ph idx="1"/>
          </p:nvPr>
        </p:nvSpPr>
        <p:spPr>
          <a:xfrm>
            <a:off x="131180" y="863444"/>
            <a:ext cx="7712526" cy="5590565"/>
          </a:xfrm>
        </p:spPr>
        <p:txBody>
          <a:bodyPr/>
          <a:lstStyle/>
          <a:p>
            <a:r>
              <a:rPr lang="en-US" dirty="0"/>
              <a:t>The CSS margin properties define the space around elements</a:t>
            </a:r>
          </a:p>
          <a:p>
            <a:endParaRPr lang="en-US" dirty="0"/>
          </a:p>
          <a:p>
            <a:r>
              <a:rPr lang="en-US" dirty="0"/>
              <a:t>The top, right, bottom, and left margin can be changed independently using separate properties. </a:t>
            </a:r>
          </a:p>
          <a:p>
            <a:endParaRPr lang="en-US" dirty="0"/>
          </a:p>
          <a:p>
            <a:endParaRPr lang="en-US" dirty="0"/>
          </a:p>
          <a:p>
            <a:endParaRPr lang="en-US" dirty="0"/>
          </a:p>
          <a:p>
            <a:r>
              <a:rPr lang="en-US" dirty="0"/>
              <a:t>A shorthand margin property can also be used, to change all margins at once.</a:t>
            </a:r>
          </a:p>
          <a:p>
            <a:endParaRPr lang="en-US" dirty="0"/>
          </a:p>
        </p:txBody>
      </p:sp>
      <p:sp>
        <p:nvSpPr>
          <p:cNvPr id="4" name="TextBox 3"/>
          <p:cNvSpPr txBox="1"/>
          <p:nvPr/>
        </p:nvSpPr>
        <p:spPr>
          <a:xfrm>
            <a:off x="8312091" y="863444"/>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margin: 10px;</a:t>
            </a:r>
          </a:p>
          <a:p>
            <a:r>
              <a:rPr lang="en-US" dirty="0"/>
              <a:t>}</a:t>
            </a:r>
          </a:p>
        </p:txBody>
      </p:sp>
      <p:sp>
        <p:nvSpPr>
          <p:cNvPr id="5" name="TextBox 4"/>
          <p:cNvSpPr txBox="1"/>
          <p:nvPr/>
        </p:nvSpPr>
        <p:spPr>
          <a:xfrm>
            <a:off x="8312091" y="2110446"/>
            <a:ext cx="3505200" cy="1754326"/>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margin -top : 10px;</a:t>
            </a:r>
          </a:p>
          <a:p>
            <a:r>
              <a:rPr lang="en-US" dirty="0"/>
              <a:t>	margin -right : 20px;</a:t>
            </a:r>
          </a:p>
          <a:p>
            <a:r>
              <a:rPr lang="en-US" dirty="0"/>
              <a:t>	margin -bottom : 30 </a:t>
            </a:r>
            <a:r>
              <a:rPr lang="en-US" dirty="0" err="1"/>
              <a:t>px</a:t>
            </a:r>
            <a:r>
              <a:rPr lang="en-US" dirty="0"/>
              <a:t>;</a:t>
            </a:r>
          </a:p>
          <a:p>
            <a:r>
              <a:rPr lang="en-US" dirty="0"/>
              <a:t>	margin -left : 40 </a:t>
            </a:r>
            <a:r>
              <a:rPr lang="en-US" dirty="0" err="1"/>
              <a:t>px</a:t>
            </a:r>
            <a:r>
              <a:rPr lang="en-US" dirty="0"/>
              <a:t>;</a:t>
            </a:r>
          </a:p>
          <a:p>
            <a:r>
              <a:rPr lang="en-US" dirty="0"/>
              <a:t>}</a:t>
            </a:r>
          </a:p>
        </p:txBody>
      </p:sp>
      <p:sp>
        <p:nvSpPr>
          <p:cNvPr id="6" name="TextBox 5"/>
          <p:cNvSpPr txBox="1"/>
          <p:nvPr/>
        </p:nvSpPr>
        <p:spPr>
          <a:xfrm>
            <a:off x="8312091" y="4188444"/>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a:t>
            </a:r>
          </a:p>
          <a:p>
            <a:r>
              <a:rPr lang="en-US" dirty="0"/>
              <a:t>      margin : 10px 20px 30px 40px; </a:t>
            </a:r>
          </a:p>
          <a:p>
            <a:r>
              <a:rPr lang="en-US" dirty="0"/>
              <a:t>}</a:t>
            </a:r>
          </a:p>
        </p:txBody>
      </p:sp>
    </p:spTree>
    <p:extLst>
      <p:ext uri="{BB962C8B-B14F-4D97-AF65-F5344CB8AC3E}">
        <p14:creationId xmlns:p14="http://schemas.microsoft.com/office/powerpoint/2010/main" val="82877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Styling List</a:t>
            </a:r>
          </a:p>
        </p:txBody>
      </p:sp>
      <p:sp>
        <p:nvSpPr>
          <p:cNvPr id="3" name="Content Placeholder 2"/>
          <p:cNvSpPr>
            <a:spLocks noGrp="1"/>
          </p:cNvSpPr>
          <p:nvPr>
            <p:ph idx="1"/>
          </p:nvPr>
        </p:nvSpPr>
        <p:spPr/>
        <p:txBody>
          <a:bodyPr/>
          <a:lstStyle/>
          <a:p>
            <a:r>
              <a:rPr lang="en-IN" dirty="0"/>
              <a:t>List Item Markers</a:t>
            </a:r>
          </a:p>
          <a:p>
            <a:endParaRPr lang="en-IN" dirty="0"/>
          </a:p>
          <a:p>
            <a:endParaRPr lang="en-IN" dirty="0"/>
          </a:p>
          <a:p>
            <a:endParaRPr lang="en-US" dirty="0"/>
          </a:p>
          <a:p>
            <a:endParaRPr lang="en-US" dirty="0"/>
          </a:p>
          <a:p>
            <a:endParaRPr lang="en-US" dirty="0"/>
          </a:p>
          <a:p>
            <a:r>
              <a:rPr lang="en-US" dirty="0"/>
              <a:t>Use an image as a List Item Marker</a:t>
            </a:r>
          </a:p>
          <a:p>
            <a:endParaRPr lang="en-US" dirty="0"/>
          </a:p>
          <a:p>
            <a:r>
              <a:rPr lang="en-US" dirty="0"/>
              <a:t>List Item Markers position</a:t>
            </a:r>
            <a:endParaRPr lang="en-IN" dirty="0"/>
          </a:p>
        </p:txBody>
      </p:sp>
      <p:sp>
        <p:nvSpPr>
          <p:cNvPr id="4" name="TextBox 3"/>
          <p:cNvSpPr txBox="1"/>
          <p:nvPr/>
        </p:nvSpPr>
        <p:spPr>
          <a:xfrm>
            <a:off x="8272732" y="863444"/>
            <a:ext cx="3779451" cy="2585323"/>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err="1"/>
              <a:t>ul</a:t>
            </a:r>
            <a:r>
              <a:rPr lang="en-US" dirty="0"/>
              <a:t>{ </a:t>
            </a:r>
          </a:p>
          <a:p>
            <a:r>
              <a:rPr lang="en-US" dirty="0"/>
              <a:t>	list-style-type: square;</a:t>
            </a:r>
          </a:p>
          <a:p>
            <a:r>
              <a:rPr lang="en-US" dirty="0"/>
              <a:t>	list-style-type: circle;</a:t>
            </a:r>
          </a:p>
          <a:p>
            <a:r>
              <a:rPr lang="en-US" dirty="0"/>
              <a:t>	list-style-type: none;</a:t>
            </a:r>
          </a:p>
          <a:p>
            <a:r>
              <a:rPr lang="en-US" dirty="0"/>
              <a:t>}</a:t>
            </a:r>
          </a:p>
          <a:p>
            <a:r>
              <a:rPr lang="en-US" dirty="0" err="1"/>
              <a:t>ol</a:t>
            </a:r>
            <a:r>
              <a:rPr lang="en-US" dirty="0"/>
              <a:t> {</a:t>
            </a:r>
          </a:p>
          <a:p>
            <a:r>
              <a:rPr lang="en-US" dirty="0"/>
              <a:t>  	list-style-type: upper-roman;</a:t>
            </a:r>
          </a:p>
          <a:p>
            <a:r>
              <a:rPr lang="en-US" dirty="0"/>
              <a:t>	list-style-type: lower-alpha;</a:t>
            </a:r>
          </a:p>
          <a:p>
            <a:r>
              <a:rPr lang="en-US" dirty="0"/>
              <a:t>}</a:t>
            </a:r>
          </a:p>
        </p:txBody>
      </p:sp>
      <p:sp>
        <p:nvSpPr>
          <p:cNvPr id="6" name="TextBox 5"/>
          <p:cNvSpPr txBox="1"/>
          <p:nvPr/>
        </p:nvSpPr>
        <p:spPr>
          <a:xfrm>
            <a:off x="8281370" y="3572268"/>
            <a:ext cx="3779451"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err="1"/>
              <a:t>ul</a:t>
            </a:r>
            <a:r>
              <a:rPr lang="en-US" dirty="0"/>
              <a:t>{ </a:t>
            </a:r>
          </a:p>
          <a:p>
            <a:r>
              <a:rPr lang="en-US" dirty="0"/>
              <a:t>	list-style-image: </a:t>
            </a:r>
            <a:r>
              <a:rPr lang="en-US" dirty="0" err="1"/>
              <a:t>url</a:t>
            </a:r>
            <a:r>
              <a:rPr lang="en-US" dirty="0"/>
              <a:t>(‘abc.gif');</a:t>
            </a:r>
          </a:p>
          <a:p>
            <a:r>
              <a:rPr lang="en-US" dirty="0"/>
              <a:t>}</a:t>
            </a:r>
          </a:p>
        </p:txBody>
      </p:sp>
      <p:sp>
        <p:nvSpPr>
          <p:cNvPr id="7" name="TextBox 6"/>
          <p:cNvSpPr txBox="1"/>
          <p:nvPr/>
        </p:nvSpPr>
        <p:spPr>
          <a:xfrm>
            <a:off x="8281370" y="4619099"/>
            <a:ext cx="3779451" cy="120032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err="1"/>
              <a:t>ul</a:t>
            </a:r>
            <a:r>
              <a:rPr lang="en-US" dirty="0"/>
              <a:t>{ </a:t>
            </a:r>
          </a:p>
          <a:p>
            <a:r>
              <a:rPr lang="en-US" dirty="0"/>
              <a:t>	list-style-position: outside;</a:t>
            </a:r>
          </a:p>
          <a:p>
            <a:r>
              <a:rPr lang="en-US" dirty="0"/>
              <a:t>	list-style-position: inside;</a:t>
            </a:r>
          </a:p>
          <a:p>
            <a:r>
              <a:rPr lang="en-US" dirty="0"/>
              <a:t>}</a:t>
            </a:r>
          </a:p>
        </p:txBody>
      </p:sp>
    </p:spTree>
    <p:extLst>
      <p:ext uri="{BB962C8B-B14F-4D97-AF65-F5344CB8AC3E}">
        <p14:creationId xmlns:p14="http://schemas.microsoft.com/office/powerpoint/2010/main" val="280233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 Images</a:t>
            </a:r>
          </a:p>
        </p:txBody>
      </p:sp>
      <p:sp>
        <p:nvSpPr>
          <p:cNvPr id="3" name="Content Placeholder 2"/>
          <p:cNvSpPr>
            <a:spLocks noGrp="1"/>
          </p:cNvSpPr>
          <p:nvPr>
            <p:ph idx="1"/>
          </p:nvPr>
        </p:nvSpPr>
        <p:spPr/>
        <p:txBody>
          <a:bodyPr/>
          <a:lstStyle/>
          <a:p>
            <a:r>
              <a:rPr lang="en-US" dirty="0"/>
              <a:t>We can use many properties with Images like,</a:t>
            </a:r>
          </a:p>
          <a:p>
            <a:pPr lvl="1"/>
            <a:r>
              <a:rPr lang="en-US" dirty="0"/>
              <a:t>opacity</a:t>
            </a:r>
          </a:p>
          <a:p>
            <a:pPr lvl="1"/>
            <a:r>
              <a:rPr lang="en-US" dirty="0"/>
              <a:t>border-radius</a:t>
            </a:r>
          </a:p>
          <a:p>
            <a:pPr lvl="1"/>
            <a:r>
              <a:rPr lang="en-US" dirty="0"/>
              <a:t>margin-left, margin-right to be auto and display to be block (to make it aligned center)</a:t>
            </a:r>
          </a:p>
          <a:p>
            <a:pPr lvl="1"/>
            <a:r>
              <a:rPr lang="en-US" dirty="0"/>
              <a:t>max-width to be 100% and height to be auto (to make it responsive)</a:t>
            </a:r>
          </a:p>
          <a:p>
            <a:pPr lvl="1"/>
            <a:r>
              <a:rPr lang="en-US" dirty="0"/>
              <a:t>filter : blur, brightness, contrast</a:t>
            </a:r>
            <a:r>
              <a:rPr lang="en-US"/>
              <a:t>, drop-shadow, grayscale etc…</a:t>
            </a:r>
            <a:endParaRPr lang="en-US" dirty="0"/>
          </a:p>
          <a:p>
            <a:pPr lvl="1"/>
            <a:r>
              <a:rPr lang="en-US" dirty="0"/>
              <a:t>etc… </a:t>
            </a:r>
          </a:p>
        </p:txBody>
      </p:sp>
    </p:spTree>
    <p:extLst>
      <p:ext uri="{BB962C8B-B14F-4D97-AF65-F5344CB8AC3E}">
        <p14:creationId xmlns:p14="http://schemas.microsoft.com/office/powerpoint/2010/main" val="16638856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Positioning</a:t>
            </a:r>
          </a:p>
        </p:txBody>
      </p:sp>
      <p:sp>
        <p:nvSpPr>
          <p:cNvPr id="3" name="Content Placeholder 2"/>
          <p:cNvSpPr>
            <a:spLocks noGrp="1"/>
          </p:cNvSpPr>
          <p:nvPr>
            <p:ph idx="1"/>
          </p:nvPr>
        </p:nvSpPr>
        <p:spPr>
          <a:xfrm>
            <a:off x="131180" y="863444"/>
            <a:ext cx="7519579" cy="5590565"/>
          </a:xfrm>
        </p:spPr>
        <p:txBody>
          <a:bodyPr/>
          <a:lstStyle/>
          <a:p>
            <a:r>
              <a:rPr lang="en-US" sz="2000" dirty="0"/>
              <a:t>Absolute Positioning</a:t>
            </a:r>
          </a:p>
          <a:p>
            <a:pPr lvl="1" hangingPunct="0"/>
            <a:r>
              <a:rPr lang="en-US" dirty="0"/>
              <a:t>With absolute positioning, you define the exact pixel value where the specified HTML element will appear. </a:t>
            </a:r>
          </a:p>
          <a:p>
            <a:pPr lvl="1" hangingPunct="0"/>
            <a:r>
              <a:rPr lang="en-US" dirty="0"/>
              <a:t>The point of origin is the top-left of the browser's viewable area, so be sure you are measuring from that point.</a:t>
            </a:r>
          </a:p>
          <a:p>
            <a:pPr hangingPunct="0"/>
            <a:r>
              <a:rPr lang="en-US" sz="2000" dirty="0"/>
              <a:t>Relative Positioning</a:t>
            </a:r>
          </a:p>
          <a:p>
            <a:pPr lvl="1" hangingPunct="0"/>
            <a:r>
              <a:rPr lang="en-US" dirty="0"/>
              <a:t>Relative positioning changes the position of the HTML element relative to where it normally appears</a:t>
            </a:r>
          </a:p>
          <a:p>
            <a:pPr hangingPunct="0"/>
            <a:r>
              <a:rPr lang="en-US" sz="2000" dirty="0"/>
              <a:t>Fixed Positioning</a:t>
            </a:r>
          </a:p>
          <a:p>
            <a:pPr lvl="1" hangingPunct="0"/>
            <a:r>
              <a:rPr lang="en-US" dirty="0"/>
              <a:t>The element is positioned relative to the browser window, in fixed position, element will be in the same place even we scroll the screen.</a:t>
            </a:r>
          </a:p>
          <a:p>
            <a:pPr hangingPunct="0"/>
            <a:r>
              <a:rPr lang="en-US" sz="2000" dirty="0"/>
              <a:t>Sticky Positioning</a:t>
            </a:r>
          </a:p>
          <a:p>
            <a:pPr lvl="1" hangingPunct="0"/>
            <a:r>
              <a:rPr lang="en-US" dirty="0"/>
              <a:t>An element with position: sticky; is positioned based on the user's scroll position.</a:t>
            </a:r>
          </a:p>
          <a:p>
            <a:pPr lvl="1" hangingPunct="0"/>
            <a:r>
              <a:rPr lang="en-US" dirty="0"/>
              <a:t>A sticky element toggles between relative and fixed, depending on the scroll position.</a:t>
            </a:r>
          </a:p>
          <a:p>
            <a:pPr lvl="1" hangingPunct="0"/>
            <a:endParaRPr lang="en-US" dirty="0"/>
          </a:p>
          <a:p>
            <a:endParaRPr lang="en-US" dirty="0"/>
          </a:p>
        </p:txBody>
      </p:sp>
      <p:sp>
        <p:nvSpPr>
          <p:cNvPr id="4" name="TextBox 3"/>
          <p:cNvSpPr txBox="1"/>
          <p:nvPr/>
        </p:nvSpPr>
        <p:spPr>
          <a:xfrm>
            <a:off x="8228201" y="943058"/>
            <a:ext cx="3505200" cy="1477328"/>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h1{ </a:t>
            </a:r>
          </a:p>
          <a:p>
            <a:r>
              <a:rPr lang="en-US" dirty="0"/>
              <a:t>	position : absolute;</a:t>
            </a:r>
          </a:p>
          <a:p>
            <a:r>
              <a:rPr lang="en-US" dirty="0"/>
              <a:t>	left : 50px;</a:t>
            </a:r>
          </a:p>
          <a:p>
            <a:r>
              <a:rPr lang="en-US" dirty="0"/>
              <a:t>	top : 100px; </a:t>
            </a:r>
          </a:p>
          <a:p>
            <a:r>
              <a:rPr lang="en-US" dirty="0"/>
              <a:t>}</a:t>
            </a:r>
          </a:p>
        </p:txBody>
      </p:sp>
      <p:sp>
        <p:nvSpPr>
          <p:cNvPr id="5" name="TextBox 4"/>
          <p:cNvSpPr txBox="1"/>
          <p:nvPr/>
        </p:nvSpPr>
        <p:spPr>
          <a:xfrm>
            <a:off x="8228201" y="2420386"/>
            <a:ext cx="3505200" cy="1477328"/>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h1{ </a:t>
            </a:r>
          </a:p>
          <a:p>
            <a:r>
              <a:rPr lang="en-US" dirty="0"/>
              <a:t>	position : relative;</a:t>
            </a:r>
          </a:p>
          <a:p>
            <a:r>
              <a:rPr lang="en-US" dirty="0"/>
              <a:t>	left : 50px;</a:t>
            </a:r>
          </a:p>
          <a:p>
            <a:r>
              <a:rPr lang="en-US" dirty="0"/>
              <a:t>	top : 100px;</a:t>
            </a:r>
          </a:p>
          <a:p>
            <a:r>
              <a:rPr lang="en-US" dirty="0"/>
              <a:t>}</a:t>
            </a:r>
          </a:p>
        </p:txBody>
      </p:sp>
      <p:sp>
        <p:nvSpPr>
          <p:cNvPr id="6" name="TextBox 5"/>
          <p:cNvSpPr txBox="1"/>
          <p:nvPr/>
        </p:nvSpPr>
        <p:spPr>
          <a:xfrm>
            <a:off x="8228201" y="3897714"/>
            <a:ext cx="3505200" cy="1477328"/>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h1{ </a:t>
            </a:r>
          </a:p>
          <a:p>
            <a:r>
              <a:rPr lang="en-US" dirty="0"/>
              <a:t>	position : fixed;</a:t>
            </a:r>
          </a:p>
          <a:p>
            <a:r>
              <a:rPr lang="en-US" dirty="0"/>
              <a:t>	top : 50px;</a:t>
            </a:r>
          </a:p>
          <a:p>
            <a:r>
              <a:rPr lang="en-US" dirty="0"/>
              <a:t>	left : 100px; </a:t>
            </a:r>
          </a:p>
          <a:p>
            <a:r>
              <a:rPr lang="en-US" dirty="0"/>
              <a:t>}</a:t>
            </a:r>
          </a:p>
        </p:txBody>
      </p:sp>
      <p:sp>
        <p:nvSpPr>
          <p:cNvPr id="7" name="TextBox 6"/>
          <p:cNvSpPr txBox="1"/>
          <p:nvPr/>
        </p:nvSpPr>
        <p:spPr>
          <a:xfrm>
            <a:off x="8228201" y="5375042"/>
            <a:ext cx="3505200" cy="120032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h1{ </a:t>
            </a:r>
          </a:p>
          <a:p>
            <a:r>
              <a:rPr lang="en-US" dirty="0"/>
              <a:t>	position : sticky;</a:t>
            </a:r>
          </a:p>
          <a:p>
            <a:r>
              <a:rPr lang="en-US" dirty="0"/>
              <a:t>	top : 0px;</a:t>
            </a:r>
          </a:p>
          <a:p>
            <a:r>
              <a:rPr lang="en-US" dirty="0"/>
              <a:t>}</a:t>
            </a:r>
          </a:p>
        </p:txBody>
      </p:sp>
    </p:spTree>
    <p:extLst>
      <p:ext uri="{BB962C8B-B14F-4D97-AF65-F5344CB8AC3E}">
        <p14:creationId xmlns:p14="http://schemas.microsoft.com/office/powerpoint/2010/main" val="181364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Times New Roman" panose="02020603050405020304" pitchFamily="18" charset="0"/>
                <a:cs typeface="Times New Roman" panose="02020603050405020304" pitchFamily="18" charset="0"/>
              </a:rPr>
              <a:t>Basic Syntax of CSS</a:t>
            </a:r>
            <a:endParaRPr lang="en-US" dirty="0"/>
          </a:p>
        </p:txBody>
      </p:sp>
      <p:sp>
        <p:nvSpPr>
          <p:cNvPr id="3" name="Content Placeholder 2"/>
          <p:cNvSpPr>
            <a:spLocks noGrp="1"/>
          </p:cNvSpPr>
          <p:nvPr>
            <p:ph idx="1"/>
          </p:nvPr>
        </p:nvSpPr>
        <p:spPr/>
        <p:txBody>
          <a:bodyPr/>
          <a:lstStyle/>
          <a:p>
            <a:r>
              <a:rPr lang="en-US" dirty="0"/>
              <a:t>A CSS rule has two main parts: a </a:t>
            </a:r>
            <a:r>
              <a:rPr lang="en-US" b="1" dirty="0"/>
              <a:t>selector</a:t>
            </a:r>
            <a:r>
              <a:rPr lang="en-US" dirty="0"/>
              <a:t>, and one or more </a:t>
            </a:r>
            <a:r>
              <a:rPr lang="en-US" b="1" dirty="0"/>
              <a:t>declarations</a:t>
            </a:r>
          </a:p>
          <a:p>
            <a:endParaRPr lang="en-US" b="1" dirty="0"/>
          </a:p>
          <a:p>
            <a:endParaRPr lang="en-US" b="1" dirty="0"/>
          </a:p>
          <a:p>
            <a:endParaRPr lang="en-US" b="1" dirty="0"/>
          </a:p>
          <a:p>
            <a:endParaRPr lang="en-US" b="1" dirty="0"/>
          </a:p>
          <a:p>
            <a:endParaRPr lang="en-US" b="1" dirty="0"/>
          </a:p>
          <a:p>
            <a:endParaRPr lang="en-US" b="1" dirty="0"/>
          </a:p>
          <a:p>
            <a:r>
              <a:rPr lang="en-US" dirty="0"/>
              <a:t>The </a:t>
            </a:r>
            <a:r>
              <a:rPr lang="en-US" b="1" dirty="0"/>
              <a:t>selector </a:t>
            </a:r>
            <a:r>
              <a:rPr lang="en-US" dirty="0"/>
              <a:t>can be HTML element, id or class.</a:t>
            </a:r>
          </a:p>
          <a:p>
            <a:r>
              <a:rPr lang="en-US" dirty="0"/>
              <a:t>Each </a:t>
            </a:r>
            <a:r>
              <a:rPr lang="en-US" b="1" dirty="0"/>
              <a:t>declaration</a:t>
            </a:r>
            <a:r>
              <a:rPr lang="en-US" dirty="0"/>
              <a:t> consists of a </a:t>
            </a:r>
            <a:r>
              <a:rPr lang="en-US" b="1" dirty="0"/>
              <a:t>property</a:t>
            </a:r>
            <a:r>
              <a:rPr lang="en-US" dirty="0"/>
              <a:t> and a </a:t>
            </a:r>
            <a:r>
              <a:rPr lang="en-US" b="1" dirty="0"/>
              <a:t>value</a:t>
            </a:r>
            <a:r>
              <a:rPr lang="en-US" dirty="0"/>
              <a:t>.</a:t>
            </a:r>
          </a:p>
          <a:p>
            <a:r>
              <a:rPr lang="en-US" dirty="0"/>
              <a:t>The </a:t>
            </a:r>
            <a:r>
              <a:rPr lang="en-US" b="1" dirty="0"/>
              <a:t>property</a:t>
            </a:r>
            <a:r>
              <a:rPr lang="en-US" dirty="0"/>
              <a:t> is the style attribute you want to change. Each property has a </a:t>
            </a:r>
            <a:r>
              <a:rPr lang="en-US" b="1" dirty="0"/>
              <a:t>value</a:t>
            </a:r>
            <a:r>
              <a:rPr lang="en-US" dirty="0"/>
              <a:t>.</a:t>
            </a:r>
          </a:p>
          <a:p>
            <a:endParaRPr lang="en-US" dirty="0"/>
          </a:p>
          <a:p>
            <a:endParaRPr lang="en-US" dirty="0"/>
          </a:p>
        </p:txBody>
      </p:sp>
      <p:sp>
        <p:nvSpPr>
          <p:cNvPr id="4" name="Oval 3"/>
          <p:cNvSpPr/>
          <p:nvPr/>
        </p:nvSpPr>
        <p:spPr>
          <a:xfrm>
            <a:off x="732201" y="1807778"/>
            <a:ext cx="12192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h1</a:t>
            </a:r>
          </a:p>
        </p:txBody>
      </p:sp>
      <p:sp>
        <p:nvSpPr>
          <p:cNvPr id="5" name="Rectangle 4"/>
          <p:cNvSpPr/>
          <p:nvPr/>
        </p:nvSpPr>
        <p:spPr>
          <a:xfrm>
            <a:off x="622883" y="1253780"/>
            <a:ext cx="1480918" cy="553998"/>
          </a:xfrm>
          <a:prstGeom prst="rect">
            <a:avLst/>
          </a:prstGeom>
          <a:noFill/>
        </p:spPr>
        <p:txBody>
          <a:bodyPr wrap="none" lIns="91440" tIns="45720" rIns="91440" bIns="45720">
            <a:spAutoFit/>
          </a:bodyPr>
          <a:lstStyle/>
          <a:p>
            <a:pPr algn="ctr"/>
            <a:r>
              <a:rPr lang="en-US" sz="3000" b="1" cap="none" spc="0" dirty="0">
                <a:ln w="12700">
                  <a:solidFill>
                    <a:schemeClr val="tx2">
                      <a:satMod val="155000"/>
                    </a:schemeClr>
                  </a:solidFill>
                  <a:prstDash val="solid"/>
                </a:ln>
                <a:effectLst>
                  <a:outerShdw blurRad="41275" dist="20320" dir="1800000" algn="tl" rotWithShape="0">
                    <a:srgbClr val="000000">
                      <a:alpha val="40000"/>
                    </a:srgbClr>
                  </a:outerShdw>
                </a:effectLst>
              </a:rPr>
              <a:t>Selector</a:t>
            </a:r>
          </a:p>
        </p:txBody>
      </p:sp>
      <p:sp>
        <p:nvSpPr>
          <p:cNvPr id="6" name="Rounded Rectangle 5"/>
          <p:cNvSpPr/>
          <p:nvPr/>
        </p:nvSpPr>
        <p:spPr>
          <a:xfrm>
            <a:off x="2223083" y="1807778"/>
            <a:ext cx="70866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a:t>
            </a:r>
            <a:r>
              <a:rPr lang="en-US" sz="4400" b="1" dirty="0" err="1"/>
              <a:t>color:blue</a:t>
            </a:r>
            <a:r>
              <a:rPr lang="en-US" sz="4400" b="1" dirty="0"/>
              <a:t>; font-size: 12px;}</a:t>
            </a:r>
          </a:p>
        </p:txBody>
      </p:sp>
      <p:sp>
        <p:nvSpPr>
          <p:cNvPr id="7" name="Rectangle 6"/>
          <p:cNvSpPr/>
          <p:nvPr/>
        </p:nvSpPr>
        <p:spPr>
          <a:xfrm>
            <a:off x="2729748" y="1253780"/>
            <a:ext cx="2301399" cy="553998"/>
          </a:xfrm>
          <a:prstGeom prst="rect">
            <a:avLst/>
          </a:prstGeom>
          <a:noFill/>
        </p:spPr>
        <p:txBody>
          <a:bodyPr wrap="none" lIns="91440" tIns="45720" rIns="91440" bIns="45720">
            <a:spAutoFit/>
          </a:bodyPr>
          <a:lstStyle/>
          <a:p>
            <a:pPr algn="ctr"/>
            <a:r>
              <a:rPr lang="en-US" sz="3000" b="1" cap="none" spc="0" dirty="0">
                <a:ln w="12700">
                  <a:solidFill>
                    <a:schemeClr val="tx2">
                      <a:satMod val="155000"/>
                    </a:schemeClr>
                  </a:solidFill>
                  <a:prstDash val="solid"/>
                </a:ln>
                <a:effectLst>
                  <a:outerShdw blurRad="41275" dist="20320" dir="1800000" algn="tl" rotWithShape="0">
                    <a:srgbClr val="000000">
                      <a:alpha val="40000"/>
                    </a:srgbClr>
                  </a:outerShdw>
                </a:effectLst>
              </a:rPr>
              <a:t>Declaration 1</a:t>
            </a:r>
          </a:p>
        </p:txBody>
      </p:sp>
      <p:sp>
        <p:nvSpPr>
          <p:cNvPr id="8" name="Rectangle 7"/>
          <p:cNvSpPr/>
          <p:nvPr/>
        </p:nvSpPr>
        <p:spPr>
          <a:xfrm>
            <a:off x="6044420" y="1233182"/>
            <a:ext cx="2301399" cy="553998"/>
          </a:xfrm>
          <a:prstGeom prst="rect">
            <a:avLst/>
          </a:prstGeom>
          <a:noFill/>
        </p:spPr>
        <p:txBody>
          <a:bodyPr wrap="none" lIns="91440" tIns="45720" rIns="91440" bIns="45720">
            <a:spAutoFit/>
          </a:bodyPr>
          <a:lstStyle/>
          <a:p>
            <a:pPr algn="ctr"/>
            <a:r>
              <a:rPr lang="en-US" sz="3000" b="1" cap="none" spc="0" dirty="0">
                <a:ln w="12700">
                  <a:solidFill>
                    <a:schemeClr val="tx2">
                      <a:satMod val="155000"/>
                    </a:schemeClr>
                  </a:solidFill>
                  <a:prstDash val="solid"/>
                </a:ln>
                <a:effectLst>
                  <a:outerShdw blurRad="41275" dist="20320" dir="1800000" algn="tl" rotWithShape="0">
                    <a:srgbClr val="000000">
                      <a:alpha val="40000"/>
                    </a:srgbClr>
                  </a:outerShdw>
                </a:effectLst>
              </a:rPr>
              <a:t>Declaration 2</a:t>
            </a:r>
          </a:p>
        </p:txBody>
      </p:sp>
      <p:sp>
        <p:nvSpPr>
          <p:cNvPr id="9" name="Right Arrow 8"/>
          <p:cNvSpPr/>
          <p:nvPr/>
        </p:nvSpPr>
        <p:spPr>
          <a:xfrm rot="16200000">
            <a:off x="2927933" y="2814332"/>
            <a:ext cx="685800" cy="419100"/>
          </a:xfrm>
          <a:prstGeom prst="rightArrow">
            <a:avLst>
              <a:gd name="adj1" fmla="val 50000"/>
              <a:gd name="adj2" fmla="val 7014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0" name="Rectangle 9"/>
          <p:cNvSpPr/>
          <p:nvPr/>
        </p:nvSpPr>
        <p:spPr>
          <a:xfrm>
            <a:off x="2604083" y="3346928"/>
            <a:ext cx="1322413" cy="477054"/>
          </a:xfrm>
          <a:prstGeom prst="rect">
            <a:avLst/>
          </a:prstGeom>
          <a:noFill/>
        </p:spPr>
        <p:txBody>
          <a:bodyPr wrap="none" lIns="91440" tIns="45720" rIns="91440" bIns="45720">
            <a:spAutoFit/>
          </a:bodyPr>
          <a:lstStyle/>
          <a:p>
            <a:pPr algn="ctr"/>
            <a:r>
              <a:rPr lang="en-US" sz="2500" dirty="0">
                <a:ln w="12700">
                  <a:solidFill>
                    <a:schemeClr val="tx2">
                      <a:satMod val="155000"/>
                    </a:schemeClr>
                  </a:solidFill>
                  <a:prstDash val="solid"/>
                </a:ln>
              </a:rPr>
              <a:t>property</a:t>
            </a:r>
            <a:endParaRPr lang="en-US" sz="2500" cap="none" spc="0" dirty="0">
              <a:ln w="12700">
                <a:solidFill>
                  <a:schemeClr val="tx2">
                    <a:satMod val="155000"/>
                  </a:schemeClr>
                </a:solidFill>
                <a:prstDash val="solid"/>
              </a:ln>
            </a:endParaRPr>
          </a:p>
        </p:txBody>
      </p:sp>
      <p:sp>
        <p:nvSpPr>
          <p:cNvPr id="11" name="Rectangle 10"/>
          <p:cNvSpPr/>
          <p:nvPr/>
        </p:nvSpPr>
        <p:spPr>
          <a:xfrm>
            <a:off x="4085785" y="3366782"/>
            <a:ext cx="880498" cy="477054"/>
          </a:xfrm>
          <a:prstGeom prst="rect">
            <a:avLst/>
          </a:prstGeom>
          <a:noFill/>
        </p:spPr>
        <p:txBody>
          <a:bodyPr wrap="none" lIns="91440" tIns="45720" rIns="91440" bIns="45720">
            <a:spAutoFit/>
          </a:bodyPr>
          <a:lstStyle/>
          <a:p>
            <a:pPr algn="ctr"/>
            <a:r>
              <a:rPr lang="en-US" sz="2500" cap="none" spc="0" dirty="0">
                <a:ln w="12700">
                  <a:solidFill>
                    <a:schemeClr val="tx2">
                      <a:satMod val="155000"/>
                    </a:schemeClr>
                  </a:solidFill>
                  <a:prstDash val="solid"/>
                </a:ln>
              </a:rPr>
              <a:t>value</a:t>
            </a:r>
          </a:p>
        </p:txBody>
      </p:sp>
      <p:sp>
        <p:nvSpPr>
          <p:cNvPr id="12" name="Right Arrow 11"/>
          <p:cNvSpPr/>
          <p:nvPr/>
        </p:nvSpPr>
        <p:spPr>
          <a:xfrm rot="16200000">
            <a:off x="4185233" y="2814333"/>
            <a:ext cx="685800" cy="419100"/>
          </a:xfrm>
          <a:prstGeom prst="rightArrow">
            <a:avLst>
              <a:gd name="adj1" fmla="val 50000"/>
              <a:gd name="adj2" fmla="val 7014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16200000">
            <a:off x="6356933" y="2814333"/>
            <a:ext cx="685800" cy="419100"/>
          </a:xfrm>
          <a:prstGeom prst="rightArrow">
            <a:avLst>
              <a:gd name="adj1" fmla="val 50000"/>
              <a:gd name="adj2" fmla="val 7014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16200000">
            <a:off x="7614233" y="2814334"/>
            <a:ext cx="685800" cy="419100"/>
          </a:xfrm>
          <a:prstGeom prst="rightArrow">
            <a:avLst>
              <a:gd name="adj1" fmla="val 50000"/>
              <a:gd name="adj2" fmla="val 7014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33083" y="3366782"/>
            <a:ext cx="1322413" cy="477054"/>
          </a:xfrm>
          <a:prstGeom prst="rect">
            <a:avLst/>
          </a:prstGeom>
          <a:noFill/>
        </p:spPr>
        <p:txBody>
          <a:bodyPr wrap="none" lIns="91440" tIns="45720" rIns="91440" bIns="45720">
            <a:spAutoFit/>
          </a:bodyPr>
          <a:lstStyle/>
          <a:p>
            <a:pPr algn="ctr"/>
            <a:r>
              <a:rPr lang="en-US" sz="2500" dirty="0">
                <a:ln w="12700">
                  <a:solidFill>
                    <a:schemeClr val="tx2">
                      <a:satMod val="155000"/>
                    </a:schemeClr>
                  </a:solidFill>
                  <a:prstDash val="solid"/>
                </a:ln>
              </a:rPr>
              <a:t>property</a:t>
            </a:r>
            <a:endParaRPr lang="en-US" sz="2500" cap="none" spc="0" dirty="0">
              <a:ln w="12700">
                <a:solidFill>
                  <a:schemeClr val="tx2">
                    <a:satMod val="155000"/>
                  </a:schemeClr>
                </a:solidFill>
                <a:prstDash val="solid"/>
              </a:ln>
            </a:endParaRPr>
          </a:p>
        </p:txBody>
      </p:sp>
      <p:sp>
        <p:nvSpPr>
          <p:cNvPr id="16" name="Rectangle 15"/>
          <p:cNvSpPr/>
          <p:nvPr/>
        </p:nvSpPr>
        <p:spPr>
          <a:xfrm>
            <a:off x="7514785" y="3386636"/>
            <a:ext cx="880498" cy="477054"/>
          </a:xfrm>
          <a:prstGeom prst="rect">
            <a:avLst/>
          </a:prstGeom>
          <a:noFill/>
        </p:spPr>
        <p:txBody>
          <a:bodyPr wrap="none" lIns="91440" tIns="45720" rIns="91440" bIns="45720">
            <a:spAutoFit/>
          </a:bodyPr>
          <a:lstStyle/>
          <a:p>
            <a:pPr algn="ctr"/>
            <a:r>
              <a:rPr lang="en-US" sz="2500" cap="none" spc="0" dirty="0">
                <a:ln w="12700">
                  <a:solidFill>
                    <a:schemeClr val="tx2">
                      <a:satMod val="155000"/>
                    </a:schemeClr>
                  </a:solidFill>
                  <a:prstDash val="solid"/>
                </a:ln>
              </a:rPr>
              <a:t>value</a:t>
            </a:r>
          </a:p>
        </p:txBody>
      </p:sp>
    </p:spTree>
    <p:extLst>
      <p:ext uri="{BB962C8B-B14F-4D97-AF65-F5344CB8AC3E}">
        <p14:creationId xmlns:p14="http://schemas.microsoft.com/office/powerpoint/2010/main" val="127081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animBg="1"/>
      <p:bldP spid="5" grpId="0" uiExpand="1"/>
      <p:bldP spid="6" grpId="0" uiExpand="1" animBg="1"/>
      <p:bldP spid="7" grpId="0" uiExpand="1"/>
      <p:bldP spid="8" grpId="0" uiExpand="1"/>
      <p:bldP spid="9" grpId="0" uiExpand="1" animBg="1"/>
      <p:bldP spid="10" grpId="0" uiExpand="1"/>
      <p:bldP spid="11" grpId="0" uiExpand="1"/>
      <p:bldP spid="12" grpId="0" uiExpand="1" animBg="1"/>
      <p:bldP spid="13" grpId="0" uiExpand="1" animBg="1"/>
      <p:bldP spid="14" grpId="0" uiExpand="1" animBg="1"/>
      <p:bldP spid="15" grpId="0" uiExpand="1"/>
      <p:bldP spid="16" grpId="0" uiExpan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Layers</a:t>
            </a:r>
          </a:p>
        </p:txBody>
      </p:sp>
      <p:sp>
        <p:nvSpPr>
          <p:cNvPr id="3" name="Content Placeholder 2"/>
          <p:cNvSpPr>
            <a:spLocks noGrp="1"/>
          </p:cNvSpPr>
          <p:nvPr>
            <p:ph idx="1"/>
          </p:nvPr>
        </p:nvSpPr>
        <p:spPr>
          <a:xfrm>
            <a:off x="131180" y="863444"/>
            <a:ext cx="6957517" cy="5590565"/>
          </a:xfrm>
        </p:spPr>
        <p:txBody>
          <a:bodyPr/>
          <a:lstStyle/>
          <a:p>
            <a:r>
              <a:rPr lang="en-US" dirty="0"/>
              <a:t>CSS allows you to control which item will appear on top with the use of layers.</a:t>
            </a:r>
          </a:p>
          <a:p>
            <a:r>
              <a:rPr lang="en-US" dirty="0"/>
              <a:t>In CSS, each element is given a priority. </a:t>
            </a:r>
          </a:p>
          <a:p>
            <a:r>
              <a:rPr lang="en-US" dirty="0"/>
              <a:t>If there are two overlapping CSS positioned elements, the element with the higher priority will appear on top of the other. </a:t>
            </a:r>
          </a:p>
          <a:p>
            <a:r>
              <a:rPr lang="en-US" dirty="0"/>
              <a:t>To manually define a priority, set the z-index value. The larger the value, the higher the priority the element will have.</a:t>
            </a:r>
          </a:p>
          <a:p>
            <a:endParaRPr lang="en-US" dirty="0"/>
          </a:p>
        </p:txBody>
      </p:sp>
      <p:sp>
        <p:nvSpPr>
          <p:cNvPr id="4" name="TextBox 3"/>
          <p:cNvSpPr txBox="1"/>
          <p:nvPr/>
        </p:nvSpPr>
        <p:spPr>
          <a:xfrm>
            <a:off x="8379203" y="863444"/>
            <a:ext cx="3505200" cy="5355312"/>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E40524"/>
                </a:solidFill>
              </a:rPr>
              <a:t>CSS</a:t>
            </a:r>
          </a:p>
          <a:p>
            <a:r>
              <a:rPr lang="en-US" dirty="0"/>
              <a:t>#division1{ </a:t>
            </a:r>
          </a:p>
          <a:p>
            <a:r>
              <a:rPr lang="en-US" dirty="0"/>
              <a:t>	position : absolute;</a:t>
            </a:r>
          </a:p>
          <a:p>
            <a:r>
              <a:rPr lang="en-US" dirty="0"/>
              <a:t>	height : 100px;</a:t>
            </a:r>
          </a:p>
          <a:p>
            <a:r>
              <a:rPr lang="en-US" dirty="0"/>
              <a:t>	width : 100px;</a:t>
            </a:r>
          </a:p>
          <a:p>
            <a:r>
              <a:rPr lang="en-US" dirty="0"/>
              <a:t>	left : 100px;</a:t>
            </a:r>
          </a:p>
          <a:p>
            <a:r>
              <a:rPr lang="en-US" dirty="0"/>
              <a:t>	top : 150px; </a:t>
            </a:r>
          </a:p>
          <a:p>
            <a:r>
              <a:rPr lang="en-US" dirty="0"/>
              <a:t>	background-color : red;</a:t>
            </a:r>
          </a:p>
          <a:p>
            <a:r>
              <a:rPr lang="en-US" dirty="0"/>
              <a:t>	z-index : 5;</a:t>
            </a:r>
          </a:p>
          <a:p>
            <a:r>
              <a:rPr lang="en-US" dirty="0"/>
              <a:t>}</a:t>
            </a:r>
          </a:p>
          <a:p>
            <a:r>
              <a:rPr lang="en-US" dirty="0"/>
              <a:t>#division2{</a:t>
            </a:r>
          </a:p>
          <a:p>
            <a:r>
              <a:rPr lang="en-US" dirty="0"/>
              <a:t>	position : absolute;</a:t>
            </a:r>
          </a:p>
          <a:p>
            <a:r>
              <a:rPr lang="en-US" dirty="0"/>
              <a:t>	height : 200px;</a:t>
            </a:r>
          </a:p>
          <a:p>
            <a:r>
              <a:rPr lang="en-US" dirty="0"/>
              <a:t>	width : 200px;</a:t>
            </a:r>
          </a:p>
          <a:p>
            <a:r>
              <a:rPr lang="en-US" dirty="0"/>
              <a:t>	left : 50px;</a:t>
            </a:r>
          </a:p>
          <a:p>
            <a:r>
              <a:rPr lang="en-US" dirty="0"/>
              <a:t>	top : 100px;</a:t>
            </a:r>
          </a:p>
          <a:p>
            <a:r>
              <a:rPr lang="en-US" dirty="0"/>
              <a:t>	background-color : blue;</a:t>
            </a:r>
          </a:p>
          <a:p>
            <a:r>
              <a:rPr lang="en-US" dirty="0"/>
              <a:t>	 z-index : 2;</a:t>
            </a:r>
          </a:p>
          <a:p>
            <a:r>
              <a:rPr lang="en-US" dirty="0"/>
              <a:t>}</a:t>
            </a:r>
          </a:p>
        </p:txBody>
      </p:sp>
      <p:sp>
        <p:nvSpPr>
          <p:cNvPr id="5" name="TextBox 4"/>
          <p:cNvSpPr txBox="1"/>
          <p:nvPr/>
        </p:nvSpPr>
        <p:spPr>
          <a:xfrm>
            <a:off x="3502403" y="4273573"/>
            <a:ext cx="4267200" cy="1754326"/>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E40524"/>
                </a:solidFill>
              </a:rPr>
              <a:t>HTML</a:t>
            </a:r>
          </a:p>
          <a:p>
            <a:pPr algn="ctr"/>
            <a:endParaRPr lang="en-US" b="1" dirty="0">
              <a:solidFill>
                <a:srgbClr val="E40524"/>
              </a:solidFill>
            </a:endParaRPr>
          </a:p>
          <a:p>
            <a:r>
              <a:rPr lang="en-US" dirty="0"/>
              <a:t>&lt;div id="division1"&gt;</a:t>
            </a:r>
          </a:p>
          <a:p>
            <a:r>
              <a:rPr lang="en-US" dirty="0"/>
              <a:t>&lt;/div&gt;</a:t>
            </a:r>
          </a:p>
          <a:p>
            <a:r>
              <a:rPr lang="en-US" dirty="0"/>
              <a:t>&lt;div id="division2"&gt;</a:t>
            </a:r>
          </a:p>
          <a:p>
            <a:r>
              <a:rPr lang="en-US" dirty="0"/>
              <a:t>&lt;/div&gt;</a:t>
            </a:r>
          </a:p>
        </p:txBody>
      </p:sp>
      <p:pic>
        <p:nvPicPr>
          <p:cNvPr id="6" name="Picture 2"/>
          <p:cNvPicPr>
            <a:picLocks noChangeAspect="1" noChangeArrowheads="1"/>
          </p:cNvPicPr>
          <p:nvPr/>
        </p:nvPicPr>
        <p:blipFill>
          <a:blip r:embed="rId2" cstate="print"/>
          <a:srcRect/>
          <a:stretch>
            <a:fillRect/>
          </a:stretch>
        </p:blipFill>
        <p:spPr bwMode="auto">
          <a:xfrm>
            <a:off x="6564690" y="3999274"/>
            <a:ext cx="2409825" cy="2371725"/>
          </a:xfrm>
          <a:prstGeom prst="rect">
            <a:avLst/>
          </a:prstGeom>
          <a:noFill/>
          <a:ln w="9525">
            <a:noFill/>
            <a:miter lim="800000"/>
            <a:headEnd/>
            <a:tailEnd/>
          </a:ln>
          <a:effectLst/>
        </p:spPr>
      </p:pic>
    </p:spTree>
    <p:extLst>
      <p:ext uri="{BB962C8B-B14F-4D97-AF65-F5344CB8AC3E}">
        <p14:creationId xmlns:p14="http://schemas.microsoft.com/office/powerpoint/2010/main" val="280048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IN" dirty="0"/>
              <a:t>vijay.shekhat@darshan.ac.in</a:t>
            </a:r>
            <a:endParaRPr lang="en-US" dirty="0"/>
          </a:p>
        </p:txBody>
      </p:sp>
      <p:sp>
        <p:nvSpPr>
          <p:cNvPr id="3" name="Text Placeholder 2"/>
          <p:cNvSpPr>
            <a:spLocks noGrp="1"/>
          </p:cNvSpPr>
          <p:nvPr>
            <p:ph type="body" sz="quarter" idx="12"/>
          </p:nvPr>
        </p:nvSpPr>
        <p:spPr/>
        <p:txBody>
          <a:bodyPr/>
          <a:lstStyle/>
          <a:p>
            <a:r>
              <a:rPr lang="en-IN" dirty="0"/>
              <a:t>9558045778</a:t>
            </a:r>
            <a:endParaRPr lang="en-US" dirty="0"/>
          </a:p>
        </p:txBody>
      </p:sp>
      <p:sp>
        <p:nvSpPr>
          <p:cNvPr id="4" name="Text Placeholder 3"/>
          <p:cNvSpPr>
            <a:spLocks noGrp="1"/>
          </p:cNvSpPr>
          <p:nvPr>
            <p:ph type="body" sz="quarter" idx="13"/>
          </p:nvPr>
        </p:nvSpPr>
        <p:spPr/>
        <p:txBody>
          <a:bodyPr/>
          <a:lstStyle/>
          <a:p>
            <a:r>
              <a:rPr lang="en-US" dirty="0"/>
              <a:t>Department of Computer Science and Engineering</a:t>
            </a:r>
          </a:p>
        </p:txBody>
      </p:sp>
      <p:sp>
        <p:nvSpPr>
          <p:cNvPr id="5" name="Text Placeholder 4"/>
          <p:cNvSpPr>
            <a:spLocks noGrp="1"/>
          </p:cNvSpPr>
          <p:nvPr>
            <p:ph type="body" sz="quarter" idx="14"/>
          </p:nvPr>
        </p:nvSpPr>
        <p:spPr/>
        <p:txBody>
          <a:bodyPr/>
          <a:lstStyle/>
          <a:p>
            <a:r>
              <a:rPr lang="en-IN" dirty="0" err="1"/>
              <a:t>Prof.</a:t>
            </a:r>
            <a:r>
              <a:rPr lang="en-IN" dirty="0"/>
              <a:t> Vijay M </a:t>
            </a:r>
            <a:r>
              <a:rPr lang="en-IN" dirty="0" err="1"/>
              <a:t>Shekhat</a:t>
            </a:r>
            <a:endParaRPr lang="en-US" dirty="0"/>
          </a:p>
        </p:txBody>
      </p:sp>
      <p:sp>
        <p:nvSpPr>
          <p:cNvPr id="6" name="Text Placeholder 5"/>
          <p:cNvSpPr>
            <a:spLocks noGrp="1"/>
          </p:cNvSpPr>
          <p:nvPr>
            <p:ph type="body" sz="quarter" idx="16"/>
          </p:nvPr>
        </p:nvSpPr>
        <p:spPr/>
        <p:txBody>
          <a:bodyPr/>
          <a:lstStyle/>
          <a:p>
            <a:r>
              <a:rPr lang="en-IN" dirty="0"/>
              <a:t>Web Designing (WD) (</a:t>
            </a:r>
            <a:r>
              <a:rPr lang="en-US" dirty="0"/>
              <a:t>2301CS202</a:t>
            </a:r>
            <a:r>
              <a:rPr lang="en-IN" dirty="0"/>
              <a:t>)</a:t>
            </a:r>
            <a:endParaRPr lang="en-US" dirty="0"/>
          </a:p>
        </p:txBody>
      </p:sp>
      <p:pic>
        <p:nvPicPr>
          <p:cNvPr id="8" name="Picture Placeholder 7"/>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79" r="2679"/>
          <a:stretch>
            <a:fillRect/>
          </a:stretch>
        </p:blipFill>
        <p:spPr/>
      </p:pic>
    </p:spTree>
    <p:extLst>
      <p:ext uri="{BB962C8B-B14F-4D97-AF65-F5344CB8AC3E}">
        <p14:creationId xmlns:p14="http://schemas.microsoft.com/office/powerpoint/2010/main" val="2887624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Different ways to write CSS / </a:t>
            </a:r>
            <a:r>
              <a:rPr lang="en-US" sz="3600" dirty="0"/>
              <a:t>Types of CSS</a:t>
            </a:r>
            <a:endParaRPr lang="en-US" dirty="0"/>
          </a:p>
        </p:txBody>
      </p:sp>
      <p:sp>
        <p:nvSpPr>
          <p:cNvPr id="3" name="Content Placeholder 2"/>
          <p:cNvSpPr>
            <a:spLocks noGrp="1"/>
          </p:cNvSpPr>
          <p:nvPr>
            <p:ph idx="1"/>
          </p:nvPr>
        </p:nvSpPr>
        <p:spPr/>
        <p:txBody>
          <a:bodyPr/>
          <a:lstStyle/>
          <a:p>
            <a:pPr lvl="0"/>
            <a:r>
              <a:rPr lang="en-US" sz="2800" dirty="0"/>
              <a:t>There are three ways of writing a style sheet:</a:t>
            </a:r>
          </a:p>
          <a:p>
            <a:pPr marL="914400" lvl="1" indent="-457200">
              <a:buFont typeface="+mj-lt"/>
              <a:buAutoNum type="arabicPeriod"/>
            </a:pPr>
            <a:r>
              <a:rPr lang="en-US" sz="2400" dirty="0"/>
              <a:t>Inline Style</a:t>
            </a:r>
          </a:p>
          <a:p>
            <a:pPr marL="914400" lvl="1" indent="-457200">
              <a:buFont typeface="+mj-lt"/>
              <a:buAutoNum type="arabicPeriod"/>
            </a:pPr>
            <a:r>
              <a:rPr lang="en-US" sz="2400" dirty="0"/>
              <a:t>Internal/Embedded Style sheet</a:t>
            </a:r>
          </a:p>
          <a:p>
            <a:pPr marL="914400" lvl="1" indent="-457200">
              <a:buFont typeface="+mj-lt"/>
              <a:buAutoNum type="arabicPeriod"/>
            </a:pPr>
            <a:r>
              <a:rPr lang="en-US" sz="2400" dirty="0"/>
              <a:t>External Style Sheet</a:t>
            </a:r>
          </a:p>
          <a:p>
            <a:endParaRPr lang="en-US" dirty="0"/>
          </a:p>
        </p:txBody>
      </p:sp>
    </p:spTree>
    <p:extLst>
      <p:ext uri="{BB962C8B-B14F-4D97-AF65-F5344CB8AC3E}">
        <p14:creationId xmlns:p14="http://schemas.microsoft.com/office/powerpoint/2010/main" val="231820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Inline Style</a:t>
            </a:r>
          </a:p>
        </p:txBody>
      </p:sp>
      <p:sp>
        <p:nvSpPr>
          <p:cNvPr id="3" name="Content Placeholder 2"/>
          <p:cNvSpPr>
            <a:spLocks noGrp="1"/>
          </p:cNvSpPr>
          <p:nvPr>
            <p:ph idx="1"/>
          </p:nvPr>
        </p:nvSpPr>
        <p:spPr/>
        <p:txBody>
          <a:bodyPr/>
          <a:lstStyle/>
          <a:p>
            <a:pPr hangingPunct="0"/>
            <a:r>
              <a:rPr lang="en-US" dirty="0"/>
              <a:t>It is possible to place CSS right in your HTML code, and this method of CSS usage is referred to as </a:t>
            </a:r>
            <a:r>
              <a:rPr lang="en-US" b="1" dirty="0"/>
              <a:t>inline </a:t>
            </a:r>
            <a:r>
              <a:rPr lang="en-US" b="1" dirty="0" err="1"/>
              <a:t>css</a:t>
            </a:r>
            <a:r>
              <a:rPr lang="en-US" dirty="0"/>
              <a:t>. </a:t>
            </a:r>
          </a:p>
          <a:p>
            <a:pPr hangingPunct="0"/>
            <a:r>
              <a:rPr lang="en-US" dirty="0"/>
              <a:t>Inline CSS has the </a:t>
            </a:r>
            <a:r>
              <a:rPr lang="en-US" b="1" dirty="0"/>
              <a:t>highest priority </a:t>
            </a:r>
            <a:r>
              <a:rPr lang="en-US" dirty="0"/>
              <a:t>out of external, internal, and inline CSS. </a:t>
            </a:r>
          </a:p>
          <a:p>
            <a:pPr hangingPunct="0"/>
            <a:r>
              <a:rPr lang="en-US" dirty="0"/>
              <a:t>This means that you can </a:t>
            </a:r>
            <a:r>
              <a:rPr lang="en-US" b="1" dirty="0"/>
              <a:t>override styles </a:t>
            </a:r>
            <a:r>
              <a:rPr lang="en-US" dirty="0"/>
              <a:t>that are defined in external or internal by using inline CSS. </a:t>
            </a:r>
          </a:p>
          <a:p>
            <a:r>
              <a:rPr lang="en-US" dirty="0"/>
              <a:t>If you want to add a style inside an HTML element all you have to do is specify the desired CSS properties with the </a:t>
            </a:r>
            <a:r>
              <a:rPr lang="en-US" b="1" dirty="0"/>
              <a:t>style</a:t>
            </a:r>
            <a:r>
              <a:rPr lang="en-US" dirty="0"/>
              <a:t> HTML attribute. </a:t>
            </a:r>
          </a:p>
          <a:p>
            <a:r>
              <a:rPr lang="en-US" dirty="0"/>
              <a:t>Example:</a:t>
            </a:r>
          </a:p>
          <a:p>
            <a:endParaRPr lang="en-US" dirty="0"/>
          </a:p>
        </p:txBody>
      </p:sp>
      <p:sp>
        <p:nvSpPr>
          <p:cNvPr id="4" name="TextBox 3"/>
          <p:cNvSpPr txBox="1"/>
          <p:nvPr/>
        </p:nvSpPr>
        <p:spPr>
          <a:xfrm>
            <a:off x="519418" y="4144860"/>
            <a:ext cx="7467600" cy="646331"/>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HTML</a:t>
            </a:r>
            <a:endParaRPr lang="en-US" dirty="0"/>
          </a:p>
          <a:p>
            <a:pPr lvl="1">
              <a:buNone/>
            </a:pPr>
            <a:r>
              <a:rPr lang="en-US" i="1" dirty="0"/>
              <a:t>&lt;p </a:t>
            </a:r>
            <a:r>
              <a:rPr lang="en-US" b="1" i="1" dirty="0"/>
              <a:t>style</a:t>
            </a:r>
            <a:r>
              <a:rPr lang="en-US" i="1" dirty="0"/>
              <a:t>="background: blue; color: white;"&gt; My Inline CSS &lt;/p&gt;</a:t>
            </a:r>
            <a:endParaRPr lang="en-US" dirty="0"/>
          </a:p>
        </p:txBody>
      </p:sp>
    </p:spTree>
    <p:extLst>
      <p:ext uri="{BB962C8B-B14F-4D97-AF65-F5344CB8AC3E}">
        <p14:creationId xmlns:p14="http://schemas.microsoft.com/office/powerpoint/2010/main" val="82980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Internal Style Sheet</a:t>
            </a:r>
          </a:p>
        </p:txBody>
      </p:sp>
      <p:sp>
        <p:nvSpPr>
          <p:cNvPr id="3" name="Content Placeholder 2"/>
          <p:cNvSpPr>
            <a:spLocks noGrp="1"/>
          </p:cNvSpPr>
          <p:nvPr>
            <p:ph idx="1"/>
          </p:nvPr>
        </p:nvSpPr>
        <p:spPr/>
        <p:txBody>
          <a:bodyPr/>
          <a:lstStyle/>
          <a:p>
            <a:pPr hangingPunct="0"/>
            <a:r>
              <a:rPr lang="en-US" dirty="0"/>
              <a:t>This type of CSS is only for </a:t>
            </a:r>
            <a:r>
              <a:rPr lang="en-US" b="1" dirty="0"/>
              <a:t>Single Web Page</a:t>
            </a:r>
            <a:r>
              <a:rPr lang="en-US" dirty="0"/>
              <a:t>.</a:t>
            </a:r>
          </a:p>
          <a:p>
            <a:r>
              <a:rPr lang="en-US" dirty="0"/>
              <a:t>When using internal CSS, we must add a new tag, </a:t>
            </a:r>
            <a:r>
              <a:rPr lang="en-US" b="1" dirty="0"/>
              <a:t>&lt;style&gt;, </a:t>
            </a:r>
            <a:r>
              <a:rPr lang="en-US" dirty="0"/>
              <a:t>inside the </a:t>
            </a:r>
            <a:r>
              <a:rPr lang="en-US" b="1" dirty="0"/>
              <a:t>&lt;head&gt; </a:t>
            </a:r>
            <a:r>
              <a:rPr lang="en-US" dirty="0"/>
              <a:t>tag. </a:t>
            </a:r>
          </a:p>
          <a:p>
            <a:r>
              <a:rPr lang="en-US" dirty="0"/>
              <a:t>The HTML code below contains an example of &lt;style&gt;'s usage. </a:t>
            </a:r>
          </a:p>
        </p:txBody>
      </p:sp>
      <p:sp>
        <p:nvSpPr>
          <p:cNvPr id="4" name="TextBox 3"/>
          <p:cNvSpPr txBox="1"/>
          <p:nvPr/>
        </p:nvSpPr>
        <p:spPr>
          <a:xfrm>
            <a:off x="550411" y="2339907"/>
            <a:ext cx="7239000" cy="2954655"/>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HTML</a:t>
            </a:r>
            <a:endParaRPr lang="en-US" dirty="0"/>
          </a:p>
          <a:p>
            <a:pPr lvl="2">
              <a:buNone/>
            </a:pPr>
            <a:r>
              <a:rPr lang="en-US" sz="2400" i="1" dirty="0"/>
              <a:t>&lt;html&gt;&lt;head&gt;</a:t>
            </a:r>
            <a:endParaRPr lang="en-US" sz="2400" dirty="0"/>
          </a:p>
          <a:p>
            <a:pPr lvl="2">
              <a:buNone/>
            </a:pPr>
            <a:r>
              <a:rPr lang="en-US" sz="2400" i="1" dirty="0"/>
              <a:t>	&lt;style type="text/</a:t>
            </a:r>
            <a:r>
              <a:rPr lang="en-US" sz="2400" i="1" dirty="0" err="1"/>
              <a:t>css</a:t>
            </a:r>
            <a:r>
              <a:rPr lang="en-US" sz="2400" i="1" dirty="0"/>
              <a:t>"&gt;</a:t>
            </a:r>
          </a:p>
          <a:p>
            <a:pPr lvl="2">
              <a:buNone/>
            </a:pPr>
            <a:r>
              <a:rPr lang="en-US" sz="2400" i="1" dirty="0"/>
              <a:t>		p{ color: red;}</a:t>
            </a:r>
          </a:p>
          <a:p>
            <a:pPr lvl="2">
              <a:buNone/>
            </a:pPr>
            <a:r>
              <a:rPr lang="en-US" sz="2400" i="1" dirty="0"/>
              <a:t>	&lt;/style&gt;</a:t>
            </a:r>
            <a:endParaRPr lang="en-US" sz="2400" dirty="0"/>
          </a:p>
          <a:p>
            <a:pPr lvl="2">
              <a:buNone/>
            </a:pPr>
            <a:r>
              <a:rPr lang="en-US" sz="2400" i="1" dirty="0"/>
              <a:t>&lt;/head&gt;&lt;body&gt;</a:t>
            </a:r>
            <a:endParaRPr lang="en-US" sz="2400" dirty="0"/>
          </a:p>
          <a:p>
            <a:pPr lvl="2">
              <a:buNone/>
            </a:pPr>
            <a:r>
              <a:rPr lang="en-US" sz="2400" i="1" dirty="0"/>
              <a:t>	&lt;p&gt;Your page's content!&lt;/p&gt;&lt;/body&gt;</a:t>
            </a:r>
            <a:endParaRPr lang="en-US" sz="2400" dirty="0"/>
          </a:p>
          <a:p>
            <a:pPr lvl="2">
              <a:buNone/>
            </a:pPr>
            <a:r>
              <a:rPr lang="en-US" sz="2400" i="1" dirty="0"/>
              <a:t>&lt;/html&gt;</a:t>
            </a:r>
            <a:endParaRPr lang="en-US" dirty="0"/>
          </a:p>
        </p:txBody>
      </p:sp>
    </p:spTree>
    <p:extLst>
      <p:ext uri="{BB962C8B-B14F-4D97-AF65-F5344CB8AC3E}">
        <p14:creationId xmlns:p14="http://schemas.microsoft.com/office/powerpoint/2010/main" val="260753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bg/>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allAtOnce"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External Style Sheet</a:t>
            </a:r>
          </a:p>
        </p:txBody>
      </p:sp>
      <p:sp>
        <p:nvSpPr>
          <p:cNvPr id="3" name="Content Placeholder 2"/>
          <p:cNvSpPr>
            <a:spLocks noGrp="1"/>
          </p:cNvSpPr>
          <p:nvPr>
            <p:ph idx="1"/>
          </p:nvPr>
        </p:nvSpPr>
        <p:spPr/>
        <p:txBody>
          <a:bodyPr/>
          <a:lstStyle/>
          <a:p>
            <a:r>
              <a:rPr lang="en-US" dirty="0"/>
              <a:t>When using CSS it is preferable to keep the </a:t>
            </a:r>
            <a:r>
              <a:rPr lang="en-US" b="1" dirty="0"/>
              <a:t>CSS separate from your HTML</a:t>
            </a:r>
            <a:r>
              <a:rPr lang="en-US" dirty="0"/>
              <a:t>. </a:t>
            </a:r>
          </a:p>
          <a:p>
            <a:r>
              <a:rPr lang="en-US" dirty="0"/>
              <a:t>Placing CSS in a separate file allows the web designer to completely differentiate between content (HTML) and design (CSS). </a:t>
            </a:r>
          </a:p>
          <a:p>
            <a:r>
              <a:rPr lang="en-US" dirty="0"/>
              <a:t>External CSS is a file that contains </a:t>
            </a:r>
            <a:r>
              <a:rPr lang="en-US" b="1" dirty="0"/>
              <a:t>only CSS </a:t>
            </a:r>
            <a:r>
              <a:rPr lang="en-US" dirty="0"/>
              <a:t>code and is saved with a </a:t>
            </a:r>
            <a:r>
              <a:rPr lang="en-US" b="1" dirty="0"/>
              <a:t>".</a:t>
            </a:r>
            <a:r>
              <a:rPr lang="en-US" b="1" dirty="0" err="1"/>
              <a:t>css</a:t>
            </a:r>
            <a:r>
              <a:rPr lang="en-US" b="1" dirty="0"/>
              <a:t>"</a:t>
            </a:r>
            <a:r>
              <a:rPr lang="en-US" dirty="0"/>
              <a:t> file extension. </a:t>
            </a:r>
          </a:p>
          <a:p>
            <a:pPr hangingPunct="0"/>
            <a:r>
              <a:rPr lang="en-US" dirty="0"/>
              <a:t>This CSS file is then referenced in your HTML using the </a:t>
            </a:r>
            <a:r>
              <a:rPr lang="en-US" b="1" dirty="0"/>
              <a:t>&lt;link&gt; instead of &lt;style&gt;</a:t>
            </a:r>
            <a:r>
              <a:rPr lang="en-US" dirty="0"/>
              <a:t>.</a:t>
            </a:r>
            <a:r>
              <a:rPr lang="en-US" b="1" dirty="0"/>
              <a:t> </a:t>
            </a:r>
          </a:p>
          <a:p>
            <a:endParaRPr lang="en-US" dirty="0"/>
          </a:p>
        </p:txBody>
      </p:sp>
      <p:sp>
        <p:nvSpPr>
          <p:cNvPr id="4" name="TextBox 3"/>
          <p:cNvSpPr txBox="1"/>
          <p:nvPr/>
        </p:nvSpPr>
        <p:spPr>
          <a:xfrm>
            <a:off x="541867" y="3164681"/>
            <a:ext cx="3810000" cy="3139321"/>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Demo.html</a:t>
            </a:r>
            <a:endParaRPr lang="en-US" dirty="0"/>
          </a:p>
          <a:p>
            <a:r>
              <a:rPr lang="en-US" dirty="0"/>
              <a:t>&lt;html&gt;</a:t>
            </a:r>
          </a:p>
          <a:p>
            <a:r>
              <a:rPr lang="en-US" dirty="0"/>
              <a:t>&lt;head&gt;</a:t>
            </a:r>
          </a:p>
          <a:p>
            <a:r>
              <a:rPr lang="en-US" dirty="0"/>
              <a:t>&lt;link </a:t>
            </a:r>
            <a:r>
              <a:rPr lang="en-US" dirty="0" err="1"/>
              <a:t>rel</a:t>
            </a:r>
            <a:r>
              <a:rPr lang="en-US" dirty="0"/>
              <a:t>=“</a:t>
            </a:r>
            <a:r>
              <a:rPr lang="en-US" dirty="0" err="1"/>
              <a:t>stylesheet</a:t>
            </a:r>
            <a:r>
              <a:rPr lang="en-US" dirty="0"/>
              <a:t>” type=“text/</a:t>
            </a:r>
            <a:r>
              <a:rPr lang="en-US" dirty="0" err="1"/>
              <a:t>css</a:t>
            </a:r>
            <a:r>
              <a:rPr lang="en-US" dirty="0"/>
              <a:t>” </a:t>
            </a:r>
            <a:r>
              <a:rPr lang="en-US" dirty="0" err="1"/>
              <a:t>href</a:t>
            </a:r>
            <a:r>
              <a:rPr lang="en-US" dirty="0"/>
              <a:t>=“test.css”&gt;</a:t>
            </a:r>
          </a:p>
          <a:p>
            <a:r>
              <a:rPr lang="en-US" dirty="0"/>
              <a:t>&lt;/head&gt;</a:t>
            </a:r>
          </a:p>
          <a:p>
            <a:r>
              <a:rPr lang="en-US" dirty="0"/>
              <a:t>&lt;body&gt;</a:t>
            </a:r>
          </a:p>
          <a:p>
            <a:pPr lvl="1"/>
            <a:r>
              <a:rPr lang="en-US" dirty="0"/>
              <a:t>&lt;p&gt; Hello Friends &lt;/p&gt;</a:t>
            </a:r>
          </a:p>
          <a:p>
            <a:pPr lvl="1"/>
            <a:r>
              <a:rPr lang="en-US" dirty="0"/>
              <a:t>&lt;p id=“para1”&gt; How are you? &lt;/p&gt;</a:t>
            </a:r>
          </a:p>
          <a:p>
            <a:r>
              <a:rPr lang="en-US" dirty="0"/>
              <a:t>&lt;/body&gt;</a:t>
            </a:r>
          </a:p>
          <a:p>
            <a:r>
              <a:rPr lang="en-US" dirty="0"/>
              <a:t>&lt;/html&gt;</a:t>
            </a:r>
          </a:p>
        </p:txBody>
      </p:sp>
      <p:sp>
        <p:nvSpPr>
          <p:cNvPr id="5" name="TextBox 4"/>
          <p:cNvSpPr txBox="1"/>
          <p:nvPr/>
        </p:nvSpPr>
        <p:spPr>
          <a:xfrm>
            <a:off x="4809067" y="3164681"/>
            <a:ext cx="4267200" cy="2308324"/>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test.css</a:t>
            </a:r>
            <a:endParaRPr lang="en-US" dirty="0"/>
          </a:p>
          <a:p>
            <a:r>
              <a:rPr lang="en-US" dirty="0"/>
              <a:t>#para1{</a:t>
            </a:r>
          </a:p>
          <a:p>
            <a:r>
              <a:rPr lang="en-US" dirty="0"/>
              <a:t>	 text-align: center;</a:t>
            </a:r>
          </a:p>
          <a:p>
            <a:r>
              <a:rPr lang="en-US" dirty="0"/>
              <a:t>}</a:t>
            </a:r>
          </a:p>
          <a:p>
            <a:r>
              <a:rPr lang="en-US" dirty="0"/>
              <a:t>p</a:t>
            </a:r>
          </a:p>
          <a:p>
            <a:r>
              <a:rPr lang="en-US" dirty="0"/>
              <a:t>{</a:t>
            </a:r>
          </a:p>
          <a:p>
            <a:r>
              <a:rPr lang="en-US" dirty="0"/>
              <a:t>	color : blue;</a:t>
            </a:r>
          </a:p>
          <a:p>
            <a:r>
              <a:rPr lang="en-US" dirty="0"/>
              <a:t>}</a:t>
            </a:r>
          </a:p>
        </p:txBody>
      </p:sp>
      <p:sp>
        <p:nvSpPr>
          <p:cNvPr id="6" name="TextBox 5"/>
          <p:cNvSpPr txBox="1"/>
          <p:nvPr/>
        </p:nvSpPr>
        <p:spPr>
          <a:xfrm>
            <a:off x="4809067" y="5559516"/>
            <a:ext cx="4267200" cy="923330"/>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a:solidFill>
                  <a:srgbClr val="FF0000"/>
                </a:solidFill>
              </a:rPr>
              <a:t>Output</a:t>
            </a:r>
            <a:endParaRPr lang="en-US" dirty="0"/>
          </a:p>
          <a:p>
            <a:r>
              <a:rPr lang="en-US" dirty="0">
                <a:solidFill>
                  <a:srgbClr val="0070C0"/>
                </a:solidFill>
              </a:rPr>
              <a:t>Hello Friends</a:t>
            </a:r>
          </a:p>
          <a:p>
            <a:pPr algn="ctr"/>
            <a:r>
              <a:rPr lang="en-US" dirty="0">
                <a:solidFill>
                  <a:srgbClr val="0070C0"/>
                </a:solidFill>
              </a:rPr>
              <a:t>How are you?</a:t>
            </a:r>
          </a:p>
        </p:txBody>
      </p:sp>
      <p:cxnSp>
        <p:nvCxnSpPr>
          <p:cNvPr id="7" name="Shape 8"/>
          <p:cNvCxnSpPr>
            <a:stCxn id="5" idx="0"/>
          </p:cNvCxnSpPr>
          <p:nvPr/>
        </p:nvCxnSpPr>
        <p:spPr>
          <a:xfrm rot="16200000" flipH="1" flipV="1">
            <a:off x="4656667" y="1716881"/>
            <a:ext cx="838200" cy="3733800"/>
          </a:xfrm>
          <a:prstGeom prst="curvedConnector4">
            <a:avLst>
              <a:gd name="adj1" fmla="val -27273"/>
              <a:gd name="adj2" fmla="val 99795"/>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655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bg/>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allAtOnce"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External Style Sheet (Cont.)</a:t>
            </a:r>
          </a:p>
        </p:txBody>
      </p:sp>
      <p:sp>
        <p:nvSpPr>
          <p:cNvPr id="3" name="Content Placeholder 2"/>
          <p:cNvSpPr>
            <a:spLocks noGrp="1"/>
          </p:cNvSpPr>
          <p:nvPr>
            <p:ph idx="1"/>
          </p:nvPr>
        </p:nvSpPr>
        <p:spPr/>
        <p:txBody>
          <a:bodyPr/>
          <a:lstStyle/>
          <a:p>
            <a:r>
              <a:rPr lang="en-US" dirty="0"/>
              <a:t>Advantages:</a:t>
            </a:r>
          </a:p>
          <a:p>
            <a:pPr lvl="1" hangingPunct="0"/>
            <a:r>
              <a:rPr lang="en-US" dirty="0"/>
              <a:t>It keeps your website design and content separate. </a:t>
            </a:r>
          </a:p>
          <a:p>
            <a:pPr lvl="1" hangingPunct="0"/>
            <a:r>
              <a:rPr lang="en-US" dirty="0"/>
              <a:t>It's much easier to reuse your CSS code if you have it in a separate file. Instead of typing the same CSS code on every web page you have, simply have many pages refer to a single CSS file with the "link" tag. </a:t>
            </a:r>
          </a:p>
          <a:p>
            <a:pPr lvl="1" hangingPunct="0"/>
            <a:r>
              <a:rPr lang="en-US" dirty="0"/>
              <a:t>You can make drastic changes to your web pages with just a few changes in a single CSS file.</a:t>
            </a:r>
          </a:p>
          <a:p>
            <a:endParaRPr lang="en-US" dirty="0"/>
          </a:p>
        </p:txBody>
      </p:sp>
    </p:spTree>
    <p:extLst>
      <p:ext uri="{BB962C8B-B14F-4D97-AF65-F5344CB8AC3E}">
        <p14:creationId xmlns:p14="http://schemas.microsoft.com/office/powerpoint/2010/main" val="107338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4735</TotalTime>
  <Words>3484</Words>
  <Application>Microsoft Office PowerPoint</Application>
  <PresentationFormat>Widescreen</PresentationFormat>
  <Paragraphs>652</Paragraphs>
  <Slides>41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Wingdings 2</vt:lpstr>
      <vt:lpstr>Roboto Condensed Light</vt:lpstr>
      <vt:lpstr>Roboto Condensed</vt:lpstr>
      <vt:lpstr>Times New Roman</vt:lpstr>
      <vt:lpstr>Wingdings 3</vt:lpstr>
      <vt:lpstr>Arial</vt:lpstr>
      <vt:lpstr>Wingdings</vt:lpstr>
      <vt:lpstr>Calibri</vt:lpstr>
      <vt:lpstr>Office Theme</vt:lpstr>
      <vt:lpstr>Unit-03  CSS</vt:lpstr>
      <vt:lpstr>PowerPoint Presentation</vt:lpstr>
      <vt:lpstr>What is CSS?</vt:lpstr>
      <vt:lpstr>Basic Syntax of CSS</vt:lpstr>
      <vt:lpstr>Different ways to write CSS / Types of CSS</vt:lpstr>
      <vt:lpstr>1) Inline Style</vt:lpstr>
      <vt:lpstr>2) Internal Style Sheet</vt:lpstr>
      <vt:lpstr>3) External Style Sheet</vt:lpstr>
      <vt:lpstr>3) External Style Sheet (Cont.)</vt:lpstr>
      <vt:lpstr>Targeting using CSS</vt:lpstr>
      <vt:lpstr>Targeting by Tag name</vt:lpstr>
      <vt:lpstr>The “id” selector</vt:lpstr>
      <vt:lpstr>The “class” selector</vt:lpstr>
      <vt:lpstr>Assign Multiple Classes</vt:lpstr>
      <vt:lpstr>Multiple Selection</vt:lpstr>
      <vt:lpstr>Multi-level Selection</vt:lpstr>
      <vt:lpstr>Background Property</vt:lpstr>
      <vt:lpstr>Background Color</vt:lpstr>
      <vt:lpstr>Background Image</vt:lpstr>
      <vt:lpstr>Background Image Repeat</vt:lpstr>
      <vt:lpstr>Fixed Background Image</vt:lpstr>
      <vt:lpstr>Background Image Positioning </vt:lpstr>
      <vt:lpstr>CSS Font</vt:lpstr>
      <vt:lpstr>CSS Font (Cont.)</vt:lpstr>
      <vt:lpstr>CSS Font (Cont.)</vt:lpstr>
      <vt:lpstr>CSS Text Property</vt:lpstr>
      <vt:lpstr>CSS Text Property (Cont.)</vt:lpstr>
      <vt:lpstr>CSS Text Property (Cont.)</vt:lpstr>
      <vt:lpstr>CSS Text Property (Cont.)</vt:lpstr>
      <vt:lpstr>CSS Float Property</vt:lpstr>
      <vt:lpstr>The Box Model</vt:lpstr>
      <vt:lpstr>The Box Model (Cont)</vt:lpstr>
      <vt:lpstr>The Box Model (Cont)</vt:lpstr>
      <vt:lpstr>CSS Padding</vt:lpstr>
      <vt:lpstr>CSS Border</vt:lpstr>
      <vt:lpstr>CSS Margin</vt:lpstr>
      <vt:lpstr>Styling List</vt:lpstr>
      <vt:lpstr>Style Images</vt:lpstr>
      <vt:lpstr>CSS Positioning</vt:lpstr>
      <vt:lpstr>CSS Layers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HareKrishna</cp:lastModifiedBy>
  <cp:revision>750</cp:revision>
  <dcterms:created xsi:type="dcterms:W3CDTF">2020-05-01T05:09:15Z</dcterms:created>
  <dcterms:modified xsi:type="dcterms:W3CDTF">2024-01-13T09:43:03Z</dcterms:modified>
</cp:coreProperties>
</file>