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08" r:id="rId2"/>
    <p:sldId id="309" r:id="rId3"/>
    <p:sldId id="344" r:id="rId4"/>
    <p:sldId id="345" r:id="rId5"/>
    <p:sldId id="346" r:id="rId6"/>
    <p:sldId id="347" r:id="rId7"/>
    <p:sldId id="348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70" r:id="rId24"/>
    <p:sldId id="365" r:id="rId25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Wingdings 2" panose="05020102010507070707" pitchFamily="18" charset="2"/>
      <p:regular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YWil7zddsf6KabM/klFiw==" hashData="+OglvCQohN/L79xP+P2JiWFRQlZmURogxb0yZbVz460jsvX/RiSEvg27LP9IYg5xLQBT6dM3WG1+8FTFHFGft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6" d="100"/>
          <a:sy n="16" d="100"/>
        </p:scale>
        <p:origin x="308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558103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CSS3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558103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35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CSS3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 M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CSS3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CSS3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CSS3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– CSS3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zine.com/2013/10/12-awesome-css3-features-you-can-finally-use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vijay.shekhat@darshan.ac.in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9558045778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Vijay M </a:t>
            </a:r>
            <a:r>
              <a:rPr lang="en-IN" dirty="0" err="1"/>
              <a:t>Shekhat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Designing (WD) (</a:t>
            </a:r>
            <a:r>
              <a:rPr lang="en-US" dirty="0"/>
              <a:t>2301CS202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01728"/>
            <a:ext cx="1353599" cy="1362974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553651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CSS3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2" y="2010606"/>
            <a:ext cx="2836787" cy="283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Variables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369" y="1087710"/>
            <a:ext cx="4267200" cy="230832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HTML</a:t>
            </a:r>
          </a:p>
          <a:p>
            <a:pPr algn="ctr"/>
            <a:endParaRPr lang="en-US" b="1" dirty="0">
              <a:solidFill>
                <a:srgbClr val="E40524"/>
              </a:solidFill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Hello World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How are you?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1720" y="1087710"/>
            <a:ext cx="6003477" cy="369331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myFavColor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myNextFacColor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myFavColor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myNextFacColor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myNextFacColor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myFavColor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0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queries are a way to target browser by certain characteristics, features, and user preferences, then apply styles or run other code based on those things.</a:t>
            </a:r>
          </a:p>
          <a:p>
            <a:r>
              <a:rPr lang="en-US" dirty="0"/>
              <a:t>Perhaps the most common media queries in the world are those that target particular viewport ranges and apply custom styles, which is the whole idea of responsive design.</a:t>
            </a:r>
          </a:p>
          <a:p>
            <a:r>
              <a:rPr lang="en-US" dirty="0"/>
              <a:t>General syntax for the media queries in CSS is,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consists of: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media type</a:t>
            </a:r>
            <a:r>
              <a:rPr lang="en-US" dirty="0"/>
              <a:t>, which tells the browser what kind of media this code is for (e.g. print, screen etc…).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media feature</a:t>
            </a:r>
            <a:r>
              <a:rPr lang="en-US" dirty="0"/>
              <a:t>, which is a rule, or test that must be passed for the contained CSS to be applied.</a:t>
            </a:r>
          </a:p>
          <a:p>
            <a:pPr lvl="1"/>
            <a:r>
              <a:rPr lang="en-US" dirty="0"/>
              <a:t>A set of CSS rules that will be applied if the test passes and the media type is correct.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381" y="2899170"/>
            <a:ext cx="6003477" cy="12003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Syntax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[media-type] ([media-feature])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Styles!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39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Types:</a:t>
            </a:r>
          </a:p>
          <a:p>
            <a:pPr lvl="1"/>
            <a:r>
              <a:rPr lang="en-US" dirty="0"/>
              <a:t>all</a:t>
            </a:r>
          </a:p>
          <a:p>
            <a:pPr lvl="1"/>
            <a:r>
              <a:rPr lang="en-US" dirty="0"/>
              <a:t>print</a:t>
            </a:r>
          </a:p>
          <a:p>
            <a:pPr lvl="1"/>
            <a:r>
              <a:rPr lang="en-US" dirty="0"/>
              <a:t>screen</a:t>
            </a:r>
          </a:p>
          <a:p>
            <a:pPr lvl="1"/>
            <a:r>
              <a:rPr lang="en-US" dirty="0"/>
              <a:t>speech</a:t>
            </a:r>
          </a:p>
          <a:p>
            <a:r>
              <a:rPr lang="en-US" dirty="0"/>
              <a:t>Media Features:</a:t>
            </a:r>
          </a:p>
          <a:p>
            <a:pPr lvl="1"/>
            <a:r>
              <a:rPr lang="en-US" dirty="0"/>
              <a:t>width &amp; height</a:t>
            </a:r>
          </a:p>
          <a:p>
            <a:pPr lvl="1"/>
            <a:r>
              <a:rPr lang="en-US" dirty="0"/>
              <a:t>min-width, min-height, max-width &amp; max-height </a:t>
            </a:r>
          </a:p>
          <a:p>
            <a:pPr lvl="1"/>
            <a:r>
              <a:rPr lang="en-US" dirty="0"/>
              <a:t>orientation</a:t>
            </a:r>
          </a:p>
          <a:p>
            <a:r>
              <a:rPr lang="en-US" dirty="0"/>
              <a:t>The viewport meta tag: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US" sz="2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This is needed because by default, most mobile browsers lie about their viewport width. </a:t>
            </a:r>
          </a:p>
          <a:p>
            <a:pPr lvl="1"/>
            <a:r>
              <a:rPr lang="en-US" dirty="0"/>
              <a:t>Non-responsive sites commonly look really bad when rendered in a narrow viewport, so mobile browsers usually render the site with a viewport width wider than the real device width by default (usually 960 pixels), and then shrink the rendered result so that it fits in the display.</a:t>
            </a:r>
          </a:p>
        </p:txBody>
      </p:sp>
    </p:spTree>
    <p:extLst>
      <p:ext uri="{BB962C8B-B14F-4D97-AF65-F5344CB8AC3E}">
        <p14:creationId xmlns:p14="http://schemas.microsoft.com/office/powerpoint/2010/main" val="38177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8253" y="871912"/>
            <a:ext cx="4267200" cy="258532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HTML</a:t>
            </a:r>
          </a:p>
          <a:p>
            <a:pPr algn="ctr"/>
            <a:endParaRPr lang="en-US" b="1" dirty="0">
              <a:solidFill>
                <a:srgbClr val="E40524"/>
              </a:solidFill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"div1"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Hello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"div2"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World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852" y="871912"/>
            <a:ext cx="6003477" cy="535531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#div1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#div2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#div1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#div2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8329" y="3617946"/>
            <a:ext cx="5631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you have to add viewport meta tag in the head section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3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/>
              <a:t>and/or </a:t>
            </a:r>
            <a:r>
              <a:rPr lang="en-US" dirty="0"/>
              <a:t>logic in media query, for example</a:t>
            </a:r>
          </a:p>
          <a:p>
            <a:pPr lvl="1"/>
            <a:r>
              <a:rPr lang="en-US" dirty="0"/>
              <a:t>We can use </a:t>
            </a:r>
            <a:r>
              <a:rPr lang="en-US" b="1" dirty="0"/>
              <a:t>and</a:t>
            </a:r>
            <a:r>
              <a:rPr lang="en-US" dirty="0"/>
              <a:t> as a separator if we want two condition to satisfy before applying the CSS.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can use </a:t>
            </a:r>
            <a:r>
              <a:rPr lang="en-US" b="1" dirty="0"/>
              <a:t>, </a:t>
            </a:r>
            <a:r>
              <a:rPr lang="en-US" dirty="0"/>
              <a:t>(comma) as a separator if we want anyone of the condition to satisfy before applying the CSS.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452" y="1611883"/>
            <a:ext cx="8701549" cy="175432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7453" y="4032946"/>
            <a:ext cx="8701548" cy="175432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 Card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 selector is used to select multiple elements simultaneously. </a:t>
            </a:r>
          </a:p>
          <a:p>
            <a:r>
              <a:rPr lang="en-US" dirty="0"/>
              <a:t>It selects similar type of class name or attribute and apply CSS property.</a:t>
            </a:r>
          </a:p>
          <a:p>
            <a:r>
              <a:rPr lang="en-US" dirty="0"/>
              <a:t>Some of the wild card selector are,</a:t>
            </a:r>
          </a:p>
          <a:p>
            <a:pPr lvl="1"/>
            <a:r>
              <a:rPr lang="en-US" b="1" dirty="0"/>
              <a:t>[attribute*=”</a:t>
            </a:r>
            <a:r>
              <a:rPr lang="en-US" b="1" dirty="0" err="1"/>
              <a:t>str</a:t>
            </a:r>
            <a:r>
              <a:rPr lang="en-US" b="1" dirty="0"/>
              <a:t>”] Selector</a:t>
            </a:r>
          </a:p>
          <a:p>
            <a:pPr lvl="2"/>
            <a:r>
              <a:rPr lang="en-US" dirty="0"/>
              <a:t>It will select all the elements with the given attribute </a:t>
            </a:r>
            <a:r>
              <a:rPr lang="en-US" b="1" dirty="0"/>
              <a:t>containing</a:t>
            </a:r>
            <a:r>
              <a:rPr lang="en-US" dirty="0"/>
              <a:t> the str.</a:t>
            </a:r>
          </a:p>
          <a:p>
            <a:pPr lvl="1"/>
            <a:r>
              <a:rPr lang="en-US" b="1" dirty="0"/>
              <a:t>[attribute^=”</a:t>
            </a:r>
            <a:r>
              <a:rPr lang="en-US" b="1" dirty="0" err="1"/>
              <a:t>str</a:t>
            </a:r>
            <a:r>
              <a:rPr lang="en-US" b="1" dirty="0"/>
              <a:t>”] Selector</a:t>
            </a:r>
          </a:p>
          <a:p>
            <a:pPr lvl="2"/>
            <a:r>
              <a:rPr lang="en-US" dirty="0"/>
              <a:t>It will select all the elements with the given attribute </a:t>
            </a:r>
            <a:r>
              <a:rPr lang="en-US" b="1" dirty="0"/>
              <a:t>starts</a:t>
            </a:r>
            <a:r>
              <a:rPr lang="en-US" dirty="0"/>
              <a:t> with the str.</a:t>
            </a:r>
            <a:endParaRPr lang="en-US" b="1" dirty="0"/>
          </a:p>
          <a:p>
            <a:pPr lvl="1"/>
            <a:r>
              <a:rPr lang="en-US" b="1" dirty="0"/>
              <a:t>[attribute$=”</a:t>
            </a:r>
            <a:r>
              <a:rPr lang="en-US" b="1" dirty="0" err="1"/>
              <a:t>str</a:t>
            </a:r>
            <a:r>
              <a:rPr lang="en-US" b="1" dirty="0"/>
              <a:t>”] Selector</a:t>
            </a:r>
          </a:p>
          <a:p>
            <a:pPr lvl="2"/>
            <a:r>
              <a:rPr lang="en-US" dirty="0"/>
              <a:t>It will select all the elements with the given attribute </a:t>
            </a:r>
            <a:r>
              <a:rPr lang="en-US" b="1" dirty="0"/>
              <a:t>ends</a:t>
            </a:r>
            <a:r>
              <a:rPr lang="en-US" dirty="0"/>
              <a:t> with the str.</a:t>
            </a:r>
          </a:p>
        </p:txBody>
      </p:sp>
    </p:spTree>
    <p:extLst>
      <p:ext uri="{BB962C8B-B14F-4D97-AF65-F5344CB8AC3E}">
        <p14:creationId xmlns:p14="http://schemas.microsoft.com/office/powerpoint/2010/main" val="37851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gradients let you display smooth transitions between two or more specified colors.</a:t>
            </a:r>
          </a:p>
          <a:p>
            <a:r>
              <a:rPr lang="en-US" dirty="0"/>
              <a:t>CSS defines two types of gradients:</a:t>
            </a:r>
          </a:p>
          <a:p>
            <a:pPr lvl="1"/>
            <a:r>
              <a:rPr lang="en-US" dirty="0"/>
              <a:t>Linear Gradients (goes down/up/left/right/diagonally)</a:t>
            </a:r>
          </a:p>
          <a:p>
            <a:pPr lvl="2"/>
            <a:r>
              <a:rPr lang="en-US" dirty="0"/>
              <a:t>To create a linear gradient you must define at least two color stops. </a:t>
            </a:r>
          </a:p>
          <a:p>
            <a:pPr lvl="2"/>
            <a:r>
              <a:rPr lang="en-US" dirty="0"/>
              <a:t>Color stops are the colors you want to render smooth transitions among. </a:t>
            </a:r>
          </a:p>
          <a:p>
            <a:pPr lvl="2"/>
            <a:r>
              <a:rPr lang="en-US" dirty="0"/>
              <a:t>You can also set a starting point and a direction (or an angle) along with the gradient effect.</a:t>
            </a:r>
          </a:p>
          <a:p>
            <a:pPr lvl="1"/>
            <a:r>
              <a:rPr lang="en-US" dirty="0"/>
              <a:t>Radial Gradients (defined by their center)</a:t>
            </a:r>
          </a:p>
          <a:p>
            <a:pPr lvl="2"/>
            <a:r>
              <a:rPr lang="en-US" dirty="0"/>
              <a:t>The radial-gradient() function sets a radial gradient as the background image.</a:t>
            </a:r>
          </a:p>
          <a:p>
            <a:pPr lvl="2"/>
            <a:r>
              <a:rPr lang="en-US" dirty="0"/>
              <a:t>A radial gradient is defined by its center.</a:t>
            </a:r>
          </a:p>
          <a:p>
            <a:pPr lvl="2"/>
            <a:r>
              <a:rPr lang="en-US" dirty="0"/>
              <a:t>To create a radial gradient you must define at least two color stops.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linear gradient you must define at least two color stops. </a:t>
            </a:r>
          </a:p>
          <a:p>
            <a:r>
              <a:rPr lang="en-US" dirty="0"/>
              <a:t>Color stops are the colors you want to render smooth transitions among. </a:t>
            </a:r>
          </a:p>
          <a:p>
            <a:r>
              <a:rPr lang="en-US" dirty="0"/>
              <a:t>You can also set a starting point and a direction (or an angle) along with the gradient effect.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direction: </a:t>
            </a:r>
          </a:p>
          <a:p>
            <a:pPr lvl="2"/>
            <a:r>
              <a:rPr lang="en-US" dirty="0"/>
              <a:t>to bottom</a:t>
            </a:r>
          </a:p>
          <a:p>
            <a:pPr lvl="2"/>
            <a:r>
              <a:rPr lang="en-US" dirty="0"/>
              <a:t>to top</a:t>
            </a:r>
          </a:p>
          <a:p>
            <a:pPr lvl="2"/>
            <a:r>
              <a:rPr lang="en-US" dirty="0"/>
              <a:t>to right</a:t>
            </a:r>
          </a:p>
          <a:p>
            <a:pPr lvl="2"/>
            <a:r>
              <a:rPr lang="en-US" dirty="0"/>
              <a:t>to left</a:t>
            </a:r>
          </a:p>
          <a:p>
            <a:pPr lvl="2"/>
            <a:r>
              <a:rPr lang="en-US" dirty="0"/>
              <a:t>to bottom left</a:t>
            </a:r>
          </a:p>
          <a:p>
            <a:pPr lvl="2"/>
            <a:r>
              <a:rPr lang="en-US" dirty="0"/>
              <a:t>180deg</a:t>
            </a:r>
          </a:p>
          <a:p>
            <a:pPr lvl="2"/>
            <a:r>
              <a:rPr lang="en-US" dirty="0"/>
              <a:t>Etc…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18" y="2358843"/>
            <a:ext cx="10075721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Syntax</a:t>
            </a:r>
          </a:p>
          <a:p>
            <a:r>
              <a:rPr lang="en-US" dirty="0">
                <a:latin typeface="Consolas" panose="020B0609020204030204" pitchFamily="49" charset="0"/>
              </a:rPr>
              <a:t>background-</a:t>
            </a:r>
            <a:r>
              <a:rPr lang="en-US" b="1" dirty="0">
                <a:latin typeface="Consolas" panose="020B0609020204030204" pitchFamily="49" charset="0"/>
              </a:rPr>
              <a:t>image</a:t>
            </a:r>
            <a:r>
              <a:rPr lang="en-US" dirty="0">
                <a:latin typeface="Consolas" panose="020B0609020204030204" pitchFamily="49" charset="0"/>
              </a:rPr>
              <a:t>: linear-gradient(</a:t>
            </a:r>
            <a:r>
              <a:rPr lang="en-US" i="1" dirty="0">
                <a:latin typeface="Consolas" panose="020B0609020204030204" pitchFamily="49" charset="0"/>
              </a:rPr>
              <a:t>direction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i="1" dirty="0">
                <a:latin typeface="Consolas" panose="020B0609020204030204" pitchFamily="49" charset="0"/>
              </a:rPr>
              <a:t>color-stop1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i="1" dirty="0">
                <a:latin typeface="Consolas" panose="020B0609020204030204" pitchFamily="49" charset="0"/>
              </a:rPr>
              <a:t>color-stop2, ...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54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Gradients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775" y="1330153"/>
            <a:ext cx="10075721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linear-gradient(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5" y="2670629"/>
            <a:ext cx="7437025" cy="37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linear gradient you must define at least two color stops. </a:t>
            </a:r>
          </a:p>
          <a:p>
            <a:r>
              <a:rPr lang="en-US" dirty="0"/>
              <a:t>Color stops are the colors you want to render smooth transitions among. </a:t>
            </a:r>
          </a:p>
          <a:p>
            <a:r>
              <a:rPr lang="en-US" dirty="0"/>
              <a:t>You can also set a starting point and a direction (or an angle) along with the gradient effect.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shape: </a:t>
            </a:r>
          </a:p>
          <a:p>
            <a:pPr lvl="2"/>
            <a:r>
              <a:rPr lang="en-US" dirty="0"/>
              <a:t>Ellipse (</a:t>
            </a:r>
            <a:r>
              <a:rPr lang="en-US" dirty="0" err="1"/>
              <a:t>defalt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Circle</a:t>
            </a:r>
          </a:p>
          <a:p>
            <a:pPr lvl="1"/>
            <a:r>
              <a:rPr lang="en-US" dirty="0"/>
              <a:t>size:</a:t>
            </a:r>
          </a:p>
          <a:p>
            <a:pPr lvl="2"/>
            <a:r>
              <a:rPr lang="en-US" dirty="0"/>
              <a:t>farthest-corner (default)</a:t>
            </a:r>
          </a:p>
          <a:p>
            <a:pPr lvl="2"/>
            <a:r>
              <a:rPr lang="en-US" dirty="0"/>
              <a:t>closest-corner</a:t>
            </a:r>
          </a:p>
          <a:p>
            <a:pPr lvl="2"/>
            <a:r>
              <a:rPr lang="en-US" dirty="0"/>
              <a:t>farthest-side</a:t>
            </a:r>
          </a:p>
          <a:p>
            <a:pPr lvl="2"/>
            <a:r>
              <a:rPr lang="en-US" dirty="0"/>
              <a:t>closest-side</a:t>
            </a:r>
          </a:p>
          <a:p>
            <a:pPr lvl="1"/>
            <a:r>
              <a:rPr lang="en-US" dirty="0"/>
              <a:t>position:</a:t>
            </a:r>
          </a:p>
          <a:p>
            <a:pPr lvl="2"/>
            <a:r>
              <a:rPr lang="en-US" dirty="0"/>
              <a:t>Center (default)</a:t>
            </a:r>
          </a:p>
          <a:p>
            <a:pPr lvl="2"/>
            <a:r>
              <a:rPr lang="en-US" dirty="0"/>
              <a:t>Etc…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18" y="2184671"/>
            <a:ext cx="11384911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Syntax</a:t>
            </a:r>
          </a:p>
          <a:p>
            <a:r>
              <a:rPr lang="en-US" dirty="0">
                <a:latin typeface="Consolas" panose="020B0609020204030204" pitchFamily="49" charset="0"/>
              </a:rPr>
              <a:t>background-image: radial-gradient(</a:t>
            </a:r>
            <a:r>
              <a:rPr lang="en-US" i="1" dirty="0">
                <a:latin typeface="Consolas" panose="020B0609020204030204" pitchFamily="49" charset="0"/>
              </a:rPr>
              <a:t>shape size </a:t>
            </a:r>
            <a:r>
              <a:rPr lang="en-US" dirty="0">
                <a:latin typeface="Consolas" panose="020B0609020204030204" pitchFamily="49" charset="0"/>
              </a:rPr>
              <a:t>at</a:t>
            </a:r>
            <a:r>
              <a:rPr lang="en-US" i="1" dirty="0">
                <a:latin typeface="Consolas" panose="020B0609020204030204" pitchFamily="49" charset="0"/>
              </a:rPr>
              <a:t> position, start-color, ..., last-color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77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390274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 CSS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CSS3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CSS3 Animations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CSS 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Media Queries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Wild Card Selectors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Gradients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Pseudo Classes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Pseudo Element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Gradients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775" y="1330153"/>
            <a:ext cx="10075721" cy="64633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radial-gradient(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6" y="2731652"/>
            <a:ext cx="7476354" cy="37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pseudo-class is used to define a special state of an element.</a:t>
            </a:r>
          </a:p>
          <a:p>
            <a:r>
              <a:rPr lang="en-US" dirty="0"/>
              <a:t>For example, it can be used to:</a:t>
            </a:r>
          </a:p>
          <a:p>
            <a:pPr lvl="1"/>
            <a:r>
              <a:rPr lang="en-US" dirty="0"/>
              <a:t>Style an element when a user mouse over it</a:t>
            </a:r>
          </a:p>
          <a:p>
            <a:pPr lvl="1"/>
            <a:r>
              <a:rPr lang="en-US" dirty="0"/>
              <a:t>Style visited and unvisited links differently</a:t>
            </a:r>
          </a:p>
          <a:p>
            <a:pPr lvl="1"/>
            <a:r>
              <a:rPr lang="en-US" dirty="0"/>
              <a:t>Style an element when it gets focus</a:t>
            </a:r>
          </a:p>
          <a:p>
            <a:r>
              <a:rPr lang="en-US" dirty="0"/>
              <a:t>Some important pseudo classes are:</a:t>
            </a:r>
          </a:p>
          <a:p>
            <a:pPr lvl="1"/>
            <a:r>
              <a:rPr lang="en-US" dirty="0"/>
              <a:t>active</a:t>
            </a:r>
          </a:p>
          <a:p>
            <a:pPr lvl="1"/>
            <a:r>
              <a:rPr lang="en-US" dirty="0"/>
              <a:t>disabled</a:t>
            </a:r>
          </a:p>
          <a:p>
            <a:pPr lvl="1"/>
            <a:r>
              <a:rPr lang="en-US" dirty="0"/>
              <a:t>first-child</a:t>
            </a:r>
          </a:p>
          <a:p>
            <a:pPr lvl="1"/>
            <a:r>
              <a:rPr lang="en-US" dirty="0"/>
              <a:t>nth-child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hover</a:t>
            </a:r>
          </a:p>
          <a:p>
            <a:pPr lvl="1"/>
            <a:r>
              <a:rPr lang="en-US" dirty="0"/>
              <a:t>visited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1719" y="1444443"/>
            <a:ext cx="3779424" cy="129266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Syntax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selector</a:t>
            </a:r>
            <a:r>
              <a:rPr lang="en-US" sz="2000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pseudo-class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 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 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CSS pseudo-element is used to style specified parts of an element.</a:t>
            </a:r>
          </a:p>
          <a:p>
            <a:r>
              <a:rPr lang="en-US" dirty="0"/>
              <a:t>For example, it can be used to:</a:t>
            </a:r>
          </a:p>
          <a:p>
            <a:pPr lvl="1"/>
            <a:r>
              <a:rPr lang="en-US" dirty="0"/>
              <a:t>Style the first letter, or line, of an element</a:t>
            </a:r>
          </a:p>
          <a:p>
            <a:pPr lvl="1"/>
            <a:r>
              <a:rPr lang="en-US" dirty="0"/>
              <a:t>Insert content before, or after, the content of an element</a:t>
            </a:r>
          </a:p>
          <a:p>
            <a:r>
              <a:rPr lang="en-US" dirty="0"/>
              <a:t>pseudo elements are,</a:t>
            </a:r>
          </a:p>
          <a:p>
            <a:pPr lvl="1"/>
            <a:r>
              <a:rPr lang="en-US" dirty="0"/>
              <a:t>after</a:t>
            </a:r>
          </a:p>
          <a:p>
            <a:pPr lvl="1"/>
            <a:r>
              <a:rPr lang="en-US" dirty="0"/>
              <a:t>before</a:t>
            </a:r>
          </a:p>
          <a:p>
            <a:pPr lvl="1"/>
            <a:r>
              <a:rPr lang="en-US" dirty="0"/>
              <a:t>first-letter</a:t>
            </a:r>
          </a:p>
          <a:p>
            <a:pPr lvl="1"/>
            <a:r>
              <a:rPr lang="en-US" dirty="0"/>
              <a:t>first-line</a:t>
            </a:r>
          </a:p>
          <a:p>
            <a:pPr lvl="1"/>
            <a:r>
              <a:rPr lang="en-US" dirty="0"/>
              <a:t>selection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1718" y="1444443"/>
            <a:ext cx="4212477" cy="129266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Syntax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selector</a:t>
            </a:r>
            <a:r>
              <a:rPr lang="en-US" sz="2000" b="1" dirty="0">
                <a:solidFill>
                  <a:srgbClr val="A52A2A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pseudo-element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 property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 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Tooltip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tooltip is often used to specify extra information about something when the user moves the mouse pointer over an element.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92139" y="4756679"/>
            <a:ext cx="5419043" cy="175432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.tooltip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relative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inline-block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border-bottom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1px dotted black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139" y="1714931"/>
            <a:ext cx="4488111" cy="147732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HTML</a:t>
            </a:r>
          </a:p>
          <a:p>
            <a:pPr algn="ctr"/>
            <a:endParaRPr lang="en-US" b="1" dirty="0">
              <a:solidFill>
                <a:srgbClr val="E40524"/>
              </a:solidFill>
            </a:endParaRPr>
          </a:p>
          <a:p>
            <a:r>
              <a:rPr lang="en-US" dirty="0"/>
              <a:t>&lt;div class="tooltip"&gt;Hover here to see tooltip</a:t>
            </a:r>
          </a:p>
          <a:p>
            <a:r>
              <a:rPr lang="en-US" dirty="0"/>
              <a:t>  &lt;span class="</a:t>
            </a:r>
            <a:r>
              <a:rPr lang="en-US" dirty="0" err="1"/>
              <a:t>tooltiptext</a:t>
            </a:r>
            <a:r>
              <a:rPr lang="en-US" dirty="0"/>
              <a:t>"&gt;Tooltip text&lt;/span&gt;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1182" y="1714931"/>
            <a:ext cx="5419043" cy="480131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.tooltip 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tooltiptext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hidden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120px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fff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6px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5px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z-index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tooltip:hover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tooltiptext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visible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1" y="3779287"/>
            <a:ext cx="56959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vijay.shekhat@darshan.ac.in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9558045778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Vijay M </a:t>
            </a:r>
            <a:r>
              <a:rPr lang="en-IN" dirty="0" err="1"/>
              <a:t>Shekhat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Designing (WD) (</a:t>
            </a:r>
            <a:r>
              <a:rPr lang="en-US" dirty="0"/>
              <a:t>2301CS202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762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is the </a:t>
            </a:r>
            <a:r>
              <a:rPr lang="en-US" b="1" dirty="0"/>
              <a:t>latest standard </a:t>
            </a:r>
            <a:r>
              <a:rPr lang="en-US" dirty="0"/>
              <a:t>for CSS.</a:t>
            </a:r>
          </a:p>
          <a:p>
            <a:r>
              <a:rPr lang="en-US" dirty="0"/>
              <a:t>CSS3 is completely </a:t>
            </a:r>
            <a:r>
              <a:rPr lang="en-US" b="1" dirty="0"/>
              <a:t>backwards-compatible</a:t>
            </a:r>
            <a:r>
              <a:rPr lang="en-US" dirty="0"/>
              <a:t> with earlier versions of CSS.</a:t>
            </a:r>
          </a:p>
          <a:p>
            <a:r>
              <a:rPr lang="en-US" dirty="0"/>
              <a:t>CSS3 has been split into "modules". It contains the "old CSS specification" (which has been split into smaller pieces). In addition, new modules are added.</a:t>
            </a:r>
          </a:p>
          <a:p>
            <a:r>
              <a:rPr lang="en-US" dirty="0"/>
              <a:t>CSS3 Transitions are a presentational effect which allow property changes in CSS values, such as those that may be defined to occur on :hover or :focus, to occur smoothly over a specified duration – rather than happening instantaneously as is the normal behavior.</a:t>
            </a:r>
          </a:p>
          <a:p>
            <a:r>
              <a:rPr lang="en-US" dirty="0"/>
              <a:t>Transition effects can be applied to a wide variety of CSS properties, including background-color, width, height, opacity, and many more.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CSS3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most important CSS3 modules are:</a:t>
            </a:r>
          </a:p>
          <a:p>
            <a:pPr lvl="1"/>
            <a:r>
              <a:rPr lang="en-US" dirty="0"/>
              <a:t>CSS Animations and Transitions</a:t>
            </a:r>
          </a:p>
          <a:p>
            <a:pPr lvl="1"/>
            <a:r>
              <a:rPr lang="en-US" dirty="0"/>
              <a:t>Calculating Values With </a:t>
            </a:r>
            <a:r>
              <a:rPr lang="en-US" dirty="0" err="1"/>
              <a:t>calc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Advanced Selectors</a:t>
            </a:r>
          </a:p>
          <a:p>
            <a:pPr lvl="1"/>
            <a:r>
              <a:rPr lang="en-US" dirty="0"/>
              <a:t>Generated Content and Counters</a:t>
            </a:r>
          </a:p>
          <a:p>
            <a:pPr lvl="1"/>
            <a:r>
              <a:rPr lang="en-US" dirty="0"/>
              <a:t>Gradients</a:t>
            </a:r>
          </a:p>
          <a:p>
            <a:pPr lvl="1"/>
            <a:r>
              <a:rPr lang="en-US" dirty="0" err="1"/>
              <a:t>Webfonts</a:t>
            </a:r>
            <a:endParaRPr lang="en-US" dirty="0"/>
          </a:p>
          <a:p>
            <a:pPr lvl="1"/>
            <a:r>
              <a:rPr lang="en-US" dirty="0"/>
              <a:t>Box Sizing</a:t>
            </a:r>
          </a:p>
          <a:p>
            <a:pPr lvl="1"/>
            <a:r>
              <a:rPr lang="en-US" dirty="0"/>
              <a:t>Border Images</a:t>
            </a:r>
          </a:p>
          <a:p>
            <a:pPr lvl="1"/>
            <a:r>
              <a:rPr lang="en-US" dirty="0"/>
              <a:t>Media Queries</a:t>
            </a:r>
          </a:p>
          <a:p>
            <a:pPr lvl="1"/>
            <a:r>
              <a:rPr lang="en-US" dirty="0"/>
              <a:t>Multiple Backgrounds</a:t>
            </a:r>
          </a:p>
          <a:p>
            <a:pPr lvl="1"/>
            <a:r>
              <a:rPr lang="en-US" dirty="0"/>
              <a:t>CSS Columns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1800" dirty="0">
                <a:hlinkClick r:id="rId2"/>
              </a:rPr>
              <a:t>Courtesy : http://tutorialzine.com/2013/10/12-awesome-css3-features-you-can-finally-use/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animations make it possible to animate transitions from one CSS style configuration to another. </a:t>
            </a:r>
          </a:p>
          <a:p>
            <a:r>
              <a:rPr lang="en-US" dirty="0"/>
              <a:t>Animations consist of two components, </a:t>
            </a:r>
          </a:p>
          <a:p>
            <a:pPr lvl="1"/>
            <a:r>
              <a:rPr lang="en-US" dirty="0"/>
              <a:t>a style describing the CSS animation</a:t>
            </a:r>
          </a:p>
          <a:p>
            <a:pPr lvl="1"/>
            <a:r>
              <a:rPr lang="en-US" dirty="0"/>
              <a:t>a set of </a:t>
            </a:r>
            <a:r>
              <a:rPr lang="en-US" dirty="0" err="1"/>
              <a:t>keyframes</a:t>
            </a:r>
            <a:r>
              <a:rPr lang="en-US" dirty="0"/>
              <a:t> that indicate the start and end states of the animation’s style, as well as possible intermediate waypoints.</a:t>
            </a:r>
          </a:p>
          <a:p>
            <a:r>
              <a:rPr lang="en-US" dirty="0"/>
              <a:t>There are three key advantages to CSS animations over traditional script-driven animation techniques:</a:t>
            </a:r>
          </a:p>
          <a:p>
            <a:pPr lvl="1"/>
            <a:r>
              <a:rPr lang="en-US" dirty="0"/>
              <a:t>They’re easy to use for simple animations; you can create them without even having to know JavaScript.</a:t>
            </a:r>
          </a:p>
          <a:p>
            <a:pPr lvl="1"/>
            <a:r>
              <a:rPr lang="en-US" dirty="0"/>
              <a:t>The animations run well, even under moderate system load. Simple animations can often perform poorly in JavaScript. The rendering engine can use frame-skipping and other techniques to keep the performance as smooth as possible.</a:t>
            </a:r>
          </a:p>
          <a:p>
            <a:pPr lvl="1"/>
            <a:r>
              <a:rPr lang="en-US" dirty="0"/>
              <a:t>Letting the browser control the animation sequence lets the browser optimize performance and efficiency by, for example, reducing the update frequency of animations running in tabs that aren't currently visible.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CSS animation sequence, you style the element you want to animate with the animation property or its sub-properties. This lets you configure the timing, duration, and other details of how the animation sequence should progress. </a:t>
            </a:r>
          </a:p>
          <a:p>
            <a:pPr lvl="1"/>
            <a:r>
              <a:rPr lang="en-US" dirty="0"/>
              <a:t>Note: This does not configure the actual appearance of the animation, which is done using the @</a:t>
            </a:r>
            <a:r>
              <a:rPr lang="en-US" dirty="0" err="1"/>
              <a:t>keyframes</a:t>
            </a:r>
            <a:endParaRPr lang="en-US" dirty="0"/>
          </a:p>
          <a:p>
            <a:r>
              <a:rPr lang="en-US" dirty="0"/>
              <a:t>The sub-properties of the animation property are:</a:t>
            </a:r>
          </a:p>
          <a:p>
            <a:pPr lvl="1"/>
            <a:r>
              <a:rPr lang="en-US" b="1" dirty="0"/>
              <a:t>animation-name :</a:t>
            </a:r>
            <a:r>
              <a:rPr lang="en-US" dirty="0"/>
              <a:t> Specifies the name of the @</a:t>
            </a:r>
            <a:r>
              <a:rPr lang="en-US" dirty="0" err="1"/>
              <a:t>keyframes</a:t>
            </a:r>
            <a:r>
              <a:rPr lang="en-US" dirty="0"/>
              <a:t> at-rule describing the animation’s </a:t>
            </a:r>
            <a:r>
              <a:rPr lang="en-US" dirty="0" err="1"/>
              <a:t>keyframes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animation-duration :</a:t>
            </a:r>
            <a:r>
              <a:rPr lang="en-US" dirty="0"/>
              <a:t> Configures the length of time that an animation should take to complete one cycle.</a:t>
            </a:r>
          </a:p>
          <a:p>
            <a:pPr lvl="1"/>
            <a:r>
              <a:rPr lang="en-US" b="1" dirty="0"/>
              <a:t>animation-timing-function :</a:t>
            </a:r>
            <a:r>
              <a:rPr lang="en-US" dirty="0"/>
              <a:t> Configures the timing of the animation; that is, how the animation transitions through </a:t>
            </a:r>
            <a:r>
              <a:rPr lang="en-US" dirty="0" err="1"/>
              <a:t>keyframes</a:t>
            </a:r>
            <a:r>
              <a:rPr lang="en-US" dirty="0"/>
              <a:t>, by establishing acceleration curves. (linear, ease, ease-in, ease-out etc…)</a:t>
            </a:r>
          </a:p>
          <a:p>
            <a:pPr lvl="1"/>
            <a:r>
              <a:rPr lang="en-US" b="1" dirty="0"/>
              <a:t>animation-delay :</a:t>
            </a:r>
            <a:r>
              <a:rPr lang="en-US" dirty="0"/>
              <a:t> Configures the delay between the time the element is loaded and the beginning of the animation sequence.</a:t>
            </a:r>
          </a:p>
          <a:p>
            <a:pPr lvl="1"/>
            <a:r>
              <a:rPr lang="en-US" b="1" dirty="0"/>
              <a:t>animation-iteration-count :</a:t>
            </a:r>
            <a:r>
              <a:rPr lang="en-US" dirty="0"/>
              <a:t> Configures the number of times the animation should repeat; you can specify infinite to repeat the animation indefinitely.</a:t>
            </a:r>
          </a:p>
          <a:p>
            <a:pPr lvl="1"/>
            <a:r>
              <a:rPr lang="en-US" b="1" dirty="0"/>
              <a:t>animation-direction : </a:t>
            </a:r>
            <a:r>
              <a:rPr lang="en-US" dirty="0"/>
              <a:t>Configures whether or not the animation should alternate direction on each run through the sequence or reset to the start point and repeat itself. (normal, reverse, alternate etc…)</a:t>
            </a:r>
          </a:p>
          <a:p>
            <a:pPr lvl="1"/>
            <a:r>
              <a:rPr lang="en-US" b="1" dirty="0"/>
              <a:t>animation-fill-mode : </a:t>
            </a:r>
            <a:r>
              <a:rPr lang="en-US" dirty="0"/>
              <a:t>Configures what values are applied by the animation before and after it is executing.</a:t>
            </a:r>
          </a:p>
          <a:p>
            <a:pPr lvl="1"/>
            <a:r>
              <a:rPr lang="en-US" b="1" dirty="0"/>
              <a:t>animation-play-state :</a:t>
            </a:r>
            <a:r>
              <a:rPr lang="en-US" dirty="0"/>
              <a:t> Lets you pause and resume the animation sequence.</a:t>
            </a:r>
          </a:p>
        </p:txBody>
      </p:sp>
    </p:spTree>
    <p:extLst>
      <p:ext uri="{BB962C8B-B14F-4D97-AF65-F5344CB8AC3E}">
        <p14:creationId xmlns:p14="http://schemas.microsoft.com/office/powerpoint/2010/main" val="25551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animation sequence using </a:t>
            </a:r>
            <a:r>
              <a:rPr lang="en-US" dirty="0" err="1"/>
              <a:t>keyframes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you’ve configured the animation’s timing, you need to define the appearance of the animation. This is done by establishing two or more </a:t>
            </a:r>
            <a:r>
              <a:rPr lang="en-US" dirty="0" err="1"/>
              <a:t>keyframes</a:t>
            </a:r>
            <a:r>
              <a:rPr lang="en-US" dirty="0"/>
              <a:t> using the @</a:t>
            </a:r>
            <a:r>
              <a:rPr lang="en-US" dirty="0" err="1"/>
              <a:t>keyframes</a:t>
            </a:r>
            <a:r>
              <a:rPr lang="en-US" dirty="0"/>
              <a:t> at-rule. </a:t>
            </a:r>
          </a:p>
          <a:p>
            <a:r>
              <a:rPr lang="en-US" dirty="0"/>
              <a:t>Each </a:t>
            </a:r>
            <a:r>
              <a:rPr lang="en-US" dirty="0" err="1"/>
              <a:t>keyframe</a:t>
            </a:r>
            <a:r>
              <a:rPr lang="en-US" dirty="0"/>
              <a:t> describes how the animated element should render at a given time during the animation sequence.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4308" y="2022508"/>
            <a:ext cx="3917659" cy="452431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animation-duration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animation-name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slidein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keyframes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slidein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from 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or 0%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 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or 100%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44" y="2872612"/>
            <a:ext cx="4267200" cy="147732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HTML</a:t>
            </a:r>
          </a:p>
          <a:p>
            <a:pPr algn="ctr"/>
            <a:endParaRPr lang="en-US" b="1" dirty="0">
              <a:solidFill>
                <a:srgbClr val="E40524"/>
              </a:solidFill>
            </a:endParaRPr>
          </a:p>
          <a:p>
            <a:r>
              <a:rPr lang="en-US" dirty="0"/>
              <a:t>&lt;p&gt;</a:t>
            </a:r>
          </a:p>
          <a:p>
            <a:r>
              <a:rPr lang="en-US" dirty="0"/>
              <a:t>     Hello World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08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We can specify intermediate steps using percentage of time in @</a:t>
            </a:r>
            <a:r>
              <a:rPr lang="en-US" dirty="0" err="1"/>
              <a:t>keyframes</a:t>
            </a:r>
            <a:r>
              <a:rPr lang="en-US" dirty="0"/>
              <a:t>, similar to the example given below.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Intermediate steps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714931"/>
            <a:ext cx="5419043" cy="341632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CSS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animation-duration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animation-name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changeColors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keyframes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changeColors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0%   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25%  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50%  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100% 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89" y="1714931"/>
            <a:ext cx="4267200" cy="147732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40524"/>
                </a:solidFill>
              </a:rPr>
              <a:t>HTML</a:t>
            </a:r>
          </a:p>
          <a:p>
            <a:pPr algn="ctr"/>
            <a:endParaRPr lang="en-US" b="1" dirty="0">
              <a:solidFill>
                <a:srgbClr val="E40524"/>
              </a:solidFill>
            </a:endParaRPr>
          </a:p>
          <a:p>
            <a:r>
              <a:rPr lang="en-US" dirty="0"/>
              <a:t>&lt;p&gt;</a:t>
            </a:r>
          </a:p>
          <a:p>
            <a:r>
              <a:rPr lang="en-US" dirty="0"/>
              <a:t>     Hello World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72784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Variables / Custom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properties (sometimes referred to as CSS variables or cascading variables) are entities defined by CSS authors that contain specific values to be reused throughout a document.</a:t>
            </a:r>
          </a:p>
          <a:p>
            <a:r>
              <a:rPr lang="en-US" dirty="0"/>
              <a:t>Advantages of using CSS variables are:</a:t>
            </a:r>
          </a:p>
          <a:p>
            <a:pPr lvl="1"/>
            <a:r>
              <a:rPr lang="en-US" dirty="0"/>
              <a:t>makes the code easier to read (more understandable)</a:t>
            </a:r>
          </a:p>
          <a:p>
            <a:pPr lvl="1"/>
            <a:r>
              <a:rPr lang="en-US" dirty="0"/>
              <a:t>makes it much easier to change.</a:t>
            </a:r>
          </a:p>
          <a:p>
            <a:r>
              <a:rPr lang="en-US" dirty="0"/>
              <a:t>CSS variables can have a global or local scope.</a:t>
            </a:r>
          </a:p>
          <a:p>
            <a:pPr lvl="1"/>
            <a:r>
              <a:rPr lang="en-US" dirty="0"/>
              <a:t>Global variables can be accessed/used through the entire document.</a:t>
            </a:r>
          </a:p>
          <a:p>
            <a:pPr lvl="2"/>
            <a:r>
              <a:rPr lang="en-US" dirty="0"/>
              <a:t>To create a variable with global scope, declare it inside the </a:t>
            </a:r>
            <a:r>
              <a:rPr lang="en-US" b="1" dirty="0"/>
              <a:t>:root </a:t>
            </a:r>
            <a:r>
              <a:rPr lang="en-US" dirty="0"/>
              <a:t>selector. The :root selector matches the document's root element.</a:t>
            </a:r>
          </a:p>
          <a:p>
            <a:pPr lvl="1"/>
            <a:r>
              <a:rPr lang="en-US" dirty="0"/>
              <a:t>local variables can be used only inside the selector where it is declared.</a:t>
            </a:r>
          </a:p>
          <a:p>
            <a:pPr lvl="2"/>
            <a:r>
              <a:rPr lang="en-US" dirty="0"/>
              <a:t>To create a variable with local scope, declare it inside the selector that is going to use it.</a:t>
            </a:r>
          </a:p>
          <a:p>
            <a:r>
              <a:rPr lang="en-US" dirty="0"/>
              <a:t>We can use </a:t>
            </a:r>
            <a:r>
              <a:rPr lang="en-US" b="1" dirty="0" err="1"/>
              <a:t>var</a:t>
            </a:r>
            <a:r>
              <a:rPr lang="en-US" b="1" dirty="0"/>
              <a:t>()</a:t>
            </a:r>
            <a:r>
              <a:rPr lang="en-US" dirty="0"/>
              <a:t> function in order to access the variable set in the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2341</Words>
  <Application>Microsoft Office PowerPoint</Application>
  <PresentationFormat>Widescreen</PresentationFormat>
  <Paragraphs>351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Roboto Condensed</vt:lpstr>
      <vt:lpstr>Roboto Condensed Light</vt:lpstr>
      <vt:lpstr>Wingdings 3</vt:lpstr>
      <vt:lpstr>Arial</vt:lpstr>
      <vt:lpstr>Consolas</vt:lpstr>
      <vt:lpstr>Wingdings</vt:lpstr>
      <vt:lpstr>Calibri</vt:lpstr>
      <vt:lpstr>Wingdings 2</vt:lpstr>
      <vt:lpstr>Office Theme</vt:lpstr>
      <vt:lpstr>Unit-04  CSS3</vt:lpstr>
      <vt:lpstr>PowerPoint Presentation</vt:lpstr>
      <vt:lpstr>Introduction to CSS3</vt:lpstr>
      <vt:lpstr>Introduction to CSS3 (Cont.)</vt:lpstr>
      <vt:lpstr>CSS3 Animations</vt:lpstr>
      <vt:lpstr>Configuring the animation</vt:lpstr>
      <vt:lpstr>Defining the animation sequence using keyframes</vt:lpstr>
      <vt:lpstr>Specifying Intermediate steps </vt:lpstr>
      <vt:lpstr>CSS Variables / Custom Properties</vt:lpstr>
      <vt:lpstr>CSS Variables (Example)</vt:lpstr>
      <vt:lpstr>Media Queries</vt:lpstr>
      <vt:lpstr>Media Query (Cont.)</vt:lpstr>
      <vt:lpstr>Media Query (Example)</vt:lpstr>
      <vt:lpstr>Media Query (cont.)</vt:lpstr>
      <vt:lpstr>Wild Card Selectors</vt:lpstr>
      <vt:lpstr>Gradients</vt:lpstr>
      <vt:lpstr>Linear Gradients</vt:lpstr>
      <vt:lpstr>Linear Gradients (Example)</vt:lpstr>
      <vt:lpstr>Radial Gradients</vt:lpstr>
      <vt:lpstr>Radial Gradients (Example)</vt:lpstr>
      <vt:lpstr>Pseudo Classes</vt:lpstr>
      <vt:lpstr>Pseudo Elements</vt:lpstr>
      <vt:lpstr>Tooltip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746</cp:revision>
  <dcterms:created xsi:type="dcterms:W3CDTF">2020-05-01T05:09:15Z</dcterms:created>
  <dcterms:modified xsi:type="dcterms:W3CDTF">2024-01-29T19:31:56Z</dcterms:modified>
</cp:coreProperties>
</file>