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0"/>
  </p:notesMasterIdLst>
  <p:sldIdLst>
    <p:sldId id="308" r:id="rId2"/>
    <p:sldId id="309" r:id="rId3"/>
    <p:sldId id="310" r:id="rId4"/>
    <p:sldId id="311" r:id="rId5"/>
    <p:sldId id="314" r:id="rId6"/>
    <p:sldId id="365" r:id="rId7"/>
    <p:sldId id="375" r:id="rId8"/>
    <p:sldId id="366" r:id="rId9"/>
    <p:sldId id="367" r:id="rId10"/>
    <p:sldId id="368" r:id="rId11"/>
    <p:sldId id="370" r:id="rId12"/>
    <p:sldId id="369" r:id="rId13"/>
    <p:sldId id="371" r:id="rId14"/>
    <p:sldId id="372" r:id="rId15"/>
    <p:sldId id="373" r:id="rId16"/>
    <p:sldId id="404" r:id="rId17"/>
    <p:sldId id="374" r:id="rId18"/>
    <p:sldId id="376" r:id="rId19"/>
    <p:sldId id="378" r:id="rId20"/>
    <p:sldId id="381" r:id="rId21"/>
    <p:sldId id="380" r:id="rId22"/>
    <p:sldId id="382" r:id="rId23"/>
    <p:sldId id="383" r:id="rId24"/>
    <p:sldId id="385" r:id="rId25"/>
    <p:sldId id="386" r:id="rId26"/>
    <p:sldId id="387" r:id="rId27"/>
    <p:sldId id="388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405" r:id="rId36"/>
    <p:sldId id="407" r:id="rId37"/>
    <p:sldId id="408" r:id="rId38"/>
    <p:sldId id="409" r:id="rId39"/>
    <p:sldId id="406" r:id="rId40"/>
    <p:sldId id="379" r:id="rId41"/>
    <p:sldId id="397" r:id="rId42"/>
    <p:sldId id="398" r:id="rId43"/>
    <p:sldId id="399" r:id="rId44"/>
    <p:sldId id="400" r:id="rId45"/>
    <p:sldId id="402" r:id="rId46"/>
    <p:sldId id="410" r:id="rId47"/>
    <p:sldId id="411" r:id="rId48"/>
    <p:sldId id="403" r:id="rId49"/>
  </p:sldIdLst>
  <p:sldSz cx="12192000" cy="6858000"/>
  <p:notesSz cx="6858000" cy="9144000"/>
  <p:embeddedFontLs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Roboto Condensed" panose="02000000000000000000" pitchFamily="2" charset="0"/>
      <p:regular r:id="rId55"/>
      <p:bold r:id="rId56"/>
      <p:italic r:id="rId57"/>
      <p:boldItalic r:id="rId58"/>
    </p:embeddedFont>
    <p:embeddedFont>
      <p:font typeface="Roboto Condensed Light" panose="02000000000000000000" pitchFamily="2" charset="0"/>
      <p:regular r:id="rId59"/>
      <p:italic r:id="rId60"/>
    </p:embeddedFont>
    <p:embeddedFont>
      <p:font typeface="Verdana" panose="020B0604030504040204" pitchFamily="34" charset="0"/>
      <p:regular r:id="rId61"/>
      <p:bold r:id="rId62"/>
      <p:italic r:id="rId63"/>
      <p:boldItalic r:id="rId64"/>
    </p:embeddedFont>
    <p:embeddedFont>
      <p:font typeface="Wingdings 2" panose="05020102010507070707" pitchFamily="18" charset="2"/>
      <p:regular r:id="rId65"/>
    </p:embeddedFont>
    <p:embeddedFont>
      <p:font typeface="Wingdings 3" panose="05040102010807070707" pitchFamily="18" charset="2"/>
      <p:regular r:id="rId6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KF2a+1wTb9Tfl9acvvCp2A==" hashData="WAXCpGssG6cy2l/b4KuVxzZHRhimSSlkXnd3TlOHW9/k5+6au5O8E5v7XvdOYi02fDk/EPh3FHe+wflzK6p3d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FF"/>
    <a:srgbClr val="FFFFFF"/>
    <a:srgbClr val="343A40"/>
    <a:srgbClr val="F8F9FA"/>
    <a:srgbClr val="17A2B8"/>
    <a:srgbClr val="FFC107"/>
    <a:srgbClr val="DC3545"/>
    <a:srgbClr val="28A745"/>
    <a:srgbClr val="6C757D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558103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2301CS202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558103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20" name="Hexagon 1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7D5008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4734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2301CS202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2301CS202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2301CS202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2301CS202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2301CS202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bs/bootstrap/releases/download/v5.1.3/bootstrap-5.1.3-dist.zip" TargetMode="External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twbs/bootstrap/archive/v5.1.3.zip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vijay.shekhat@darshan.ac.in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9558045778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Vijay M </a:t>
            </a:r>
            <a:r>
              <a:rPr lang="en-IN" dirty="0" err="1"/>
              <a:t>Shekhat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Web Designing (WD) (</a:t>
            </a:r>
            <a:r>
              <a:rPr lang="en-US" dirty="0"/>
              <a:t>2301CS202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0355"/>
            <a:ext cx="1353599" cy="1362973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Unit-05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Bootstrap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813" y="1738060"/>
            <a:ext cx="3722527" cy="338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are a fundamental building block of Bootstrap that contain, pad, and align your content within a given device or viewport.</a:t>
            </a:r>
          </a:p>
          <a:p>
            <a:r>
              <a:rPr lang="en-US" dirty="0"/>
              <a:t>Containers are </a:t>
            </a:r>
            <a:r>
              <a:rPr lang="en-US" b="1" dirty="0"/>
              <a:t>required when using bootstrap default grid system</a:t>
            </a:r>
            <a:r>
              <a:rPr lang="en-US" dirty="0"/>
              <a:t>.</a:t>
            </a:r>
          </a:p>
          <a:p>
            <a:r>
              <a:rPr lang="en-US" dirty="0"/>
              <a:t>Containers </a:t>
            </a:r>
            <a:r>
              <a:rPr lang="en-US" i="1" dirty="0"/>
              <a:t>can</a:t>
            </a:r>
            <a:r>
              <a:rPr lang="en-US" dirty="0"/>
              <a:t> be nested, most layouts do not require a nested container.</a:t>
            </a:r>
          </a:p>
          <a:p>
            <a:r>
              <a:rPr lang="en-US" dirty="0"/>
              <a:t>Bootstrap comes with three different containers:</a:t>
            </a:r>
          </a:p>
          <a:p>
            <a:pPr lvl="1"/>
            <a:r>
              <a:rPr lang="en-US" dirty="0"/>
              <a:t>.container, which sets a max-width at each responsive breakpoint</a:t>
            </a:r>
          </a:p>
          <a:p>
            <a:pPr lvl="1"/>
            <a:r>
              <a:rPr lang="en-US" dirty="0"/>
              <a:t>.container-fluid, which is width: 100% at all breakpoints</a:t>
            </a:r>
          </a:p>
          <a:p>
            <a:pPr lvl="1"/>
            <a:r>
              <a:rPr lang="en-US" dirty="0"/>
              <a:t>.container-{breakpoint}, which is width: 100% until the specified breakpoint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199571"/>
              </p:ext>
            </p:extLst>
          </p:nvPr>
        </p:nvGraphicFramePr>
        <p:xfrm>
          <a:off x="721965" y="3932106"/>
          <a:ext cx="8746227" cy="26474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5967">
                  <a:extLst>
                    <a:ext uri="{9D8B030D-6E8A-4147-A177-3AD203B41FA5}">
                      <a16:colId xmlns:a16="http://schemas.microsoft.com/office/drawing/2014/main" val="3860468279"/>
                    </a:ext>
                  </a:extLst>
                </a:gridCol>
                <a:gridCol w="1042955">
                  <a:extLst>
                    <a:ext uri="{9D8B030D-6E8A-4147-A177-3AD203B41FA5}">
                      <a16:colId xmlns:a16="http://schemas.microsoft.com/office/drawing/2014/main" val="1292326849"/>
                    </a:ext>
                  </a:extLst>
                </a:gridCol>
                <a:gridCol w="1249461">
                  <a:extLst>
                    <a:ext uri="{9D8B030D-6E8A-4147-A177-3AD203B41FA5}">
                      <a16:colId xmlns:a16="http://schemas.microsoft.com/office/drawing/2014/main" val="3200623834"/>
                    </a:ext>
                  </a:extLst>
                </a:gridCol>
                <a:gridCol w="1249461">
                  <a:extLst>
                    <a:ext uri="{9D8B030D-6E8A-4147-A177-3AD203B41FA5}">
                      <a16:colId xmlns:a16="http://schemas.microsoft.com/office/drawing/2014/main" val="578794238"/>
                    </a:ext>
                  </a:extLst>
                </a:gridCol>
                <a:gridCol w="1249461">
                  <a:extLst>
                    <a:ext uri="{9D8B030D-6E8A-4147-A177-3AD203B41FA5}">
                      <a16:colId xmlns:a16="http://schemas.microsoft.com/office/drawing/2014/main" val="387499948"/>
                    </a:ext>
                  </a:extLst>
                </a:gridCol>
                <a:gridCol w="1249461">
                  <a:extLst>
                    <a:ext uri="{9D8B030D-6E8A-4147-A177-3AD203B41FA5}">
                      <a16:colId xmlns:a16="http://schemas.microsoft.com/office/drawing/2014/main" val="3959085054"/>
                    </a:ext>
                  </a:extLst>
                </a:gridCol>
                <a:gridCol w="1249461">
                  <a:extLst>
                    <a:ext uri="{9D8B030D-6E8A-4147-A177-3AD203B41FA5}">
                      <a16:colId xmlns:a16="http://schemas.microsoft.com/office/drawing/2014/main" val="2784256947"/>
                    </a:ext>
                  </a:extLst>
                </a:gridCol>
              </a:tblGrid>
              <a:tr h="1836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Extra</a:t>
                      </a:r>
                      <a:r>
                        <a:rPr lang="en-US" sz="1500" baseline="0" dirty="0">
                          <a:effectLst/>
                        </a:rPr>
                        <a:t> small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&lt;576px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Small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≥576px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Medium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≥768px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≥992px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X-Large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≥1200px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XX-Large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≥1400px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3105834741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100%</a:t>
                      </a:r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540px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720px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960px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1140px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3247916006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.container-sm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100%</a:t>
                      </a:r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540px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720px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960px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1140px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1554812905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.container-md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720px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960px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1140px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2867095000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.container-lg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960px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1140px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93031008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.container-xl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1140px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135093946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.container-xxl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2991272351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.container-fluid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100%</a:t>
                      </a:r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100%</a:t>
                      </a:r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335629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96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(Example)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689" y="844090"/>
            <a:ext cx="10474038" cy="526297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small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</a:t>
            </a:r>
            <a:r>
              <a:rPr lang="en-US" sz="1600" b="1" dirty="0" err="1">
                <a:solidFill>
                  <a:srgbClr val="FF0000"/>
                </a:solidFill>
              </a:rPr>
              <a:t>sm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small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container-md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medium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</a:t>
            </a:r>
            <a:r>
              <a:rPr lang="en-US" sz="1600" b="1" dirty="0" err="1">
                <a:solidFill>
                  <a:srgbClr val="FF0000"/>
                </a:solidFill>
              </a:rPr>
              <a:t>lg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large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container-xl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extra large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</a:t>
            </a:r>
            <a:r>
              <a:rPr lang="en-US" sz="1600" b="1" dirty="0" err="1">
                <a:solidFill>
                  <a:srgbClr val="FF0000"/>
                </a:solidFill>
              </a:rPr>
              <a:t>xxl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extra </a:t>
            </a:r>
            <a:r>
              <a:rPr lang="en-US" sz="1600" dirty="0" err="1">
                <a:solidFill>
                  <a:schemeClr val="tx1"/>
                </a:solidFill>
              </a:rPr>
              <a:t>extra</a:t>
            </a:r>
            <a:r>
              <a:rPr lang="en-US" sz="1600" dirty="0">
                <a:solidFill>
                  <a:schemeClr val="tx1"/>
                </a:solidFill>
              </a:rPr>
              <a:t> large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container-fluid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in all screen size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83385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Bootstrap Grid System is used for layout, specifically Responsive Layouts. </a:t>
            </a:r>
          </a:p>
          <a:p>
            <a:r>
              <a:rPr lang="en-US" dirty="0"/>
              <a:t>Understanding how it works is vital to understanding Bootstrap. </a:t>
            </a:r>
          </a:p>
          <a:p>
            <a:r>
              <a:rPr lang="en-US" dirty="0"/>
              <a:t>The Grid is made up of groupings of Rows &amp; Columns inside Containers.</a:t>
            </a:r>
          </a:p>
          <a:p>
            <a:r>
              <a:rPr lang="en-US" dirty="0"/>
              <a:t>There are main three components in Grid System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r>
              <a:rPr lang="en-US" dirty="0"/>
              <a:t>Row(s)</a:t>
            </a:r>
          </a:p>
          <a:p>
            <a:pPr lvl="1"/>
            <a:r>
              <a:rPr lang="en-US" dirty="0"/>
              <a:t>Column(s)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706580" y="3749040"/>
            <a:ext cx="9784081" cy="2576944"/>
          </a:xfrm>
          <a:prstGeom prst="rect">
            <a:avLst/>
          </a:prstGeom>
          <a:noFill/>
          <a:ln w="38100">
            <a:solidFill>
              <a:srgbClr val="F5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085" y="4046642"/>
            <a:ext cx="9385069" cy="822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 1</a:t>
            </a:r>
          </a:p>
        </p:txBody>
      </p:sp>
      <p:sp>
        <p:nvSpPr>
          <p:cNvPr id="6" name="Rectangle 5"/>
          <p:cNvSpPr/>
          <p:nvPr/>
        </p:nvSpPr>
        <p:spPr>
          <a:xfrm>
            <a:off x="906085" y="5186313"/>
            <a:ext cx="9385069" cy="8229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 2</a:t>
            </a:r>
          </a:p>
        </p:txBody>
      </p:sp>
      <p:sp>
        <p:nvSpPr>
          <p:cNvPr id="7" name="Rectangle 6"/>
          <p:cNvSpPr/>
          <p:nvPr/>
        </p:nvSpPr>
        <p:spPr>
          <a:xfrm>
            <a:off x="947658" y="4137602"/>
            <a:ext cx="3034138" cy="64839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1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4743" y="4137602"/>
            <a:ext cx="3150817" cy="6483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98817" y="4137602"/>
            <a:ext cx="3059081" cy="64839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7657" y="5254271"/>
            <a:ext cx="2327571" cy="687044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16787" y="5254271"/>
            <a:ext cx="4638488" cy="687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68952" y="5254271"/>
            <a:ext cx="1088946" cy="687044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3415" y="5254271"/>
            <a:ext cx="1152281" cy="687044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3</a:t>
            </a:r>
          </a:p>
        </p:txBody>
      </p:sp>
    </p:spTree>
    <p:extLst>
      <p:ext uri="{BB962C8B-B14F-4D97-AF65-F5344CB8AC3E}">
        <p14:creationId xmlns:p14="http://schemas.microsoft.com/office/powerpoint/2010/main" val="362653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761800"/>
          </a:xfrm>
        </p:spPr>
        <p:txBody>
          <a:bodyPr/>
          <a:lstStyle/>
          <a:p>
            <a:r>
              <a:rPr lang="en-US" b="1" dirty="0"/>
              <a:t>Grid supports six responsive breakpoints</a:t>
            </a:r>
            <a:r>
              <a:rPr lang="en-US" dirty="0"/>
              <a:t>, this means you can control container and column sizing and behavior by each breakpoint.</a:t>
            </a:r>
          </a:p>
          <a:p>
            <a:r>
              <a:rPr lang="en-US" b="1" dirty="0"/>
              <a:t>Containers center and horizontally pad your content</a:t>
            </a:r>
            <a:r>
              <a:rPr lang="en-US" dirty="0"/>
              <a:t>, .container for a responsive pixel width, .container-fluid for width: 100% across all viewports and devices, or a responsive container (e.g., .container-md) for a combination of fluid and pixel widths.</a:t>
            </a:r>
          </a:p>
          <a:p>
            <a:r>
              <a:rPr lang="en-US" b="1" dirty="0"/>
              <a:t>Rows are wrappers for columns</a:t>
            </a:r>
            <a:r>
              <a:rPr lang="en-US" dirty="0"/>
              <a:t>, each column has horizontal padding (called a gutter) for controlling the space between them.</a:t>
            </a:r>
          </a:p>
          <a:p>
            <a:r>
              <a:rPr lang="en-US" b="1" dirty="0"/>
              <a:t>Columns are incredibly flexible</a:t>
            </a:r>
            <a:r>
              <a:rPr lang="en-US" dirty="0"/>
              <a:t>, there are </a:t>
            </a:r>
            <a:r>
              <a:rPr lang="en-US" b="1" dirty="0"/>
              <a:t>12 template columns</a:t>
            </a:r>
            <a:r>
              <a:rPr lang="en-US" dirty="0"/>
              <a:t> available per row, allowing you to create different combinations of elements that span any number of columns. Column classes indicate the number of template columns to span (e.g., col-4 spans four). widths are set in percentages so you always have the same relative sizing.</a:t>
            </a:r>
          </a:p>
        </p:txBody>
      </p:sp>
    </p:spTree>
    <p:extLst>
      <p:ext uri="{BB962C8B-B14F-4D97-AF65-F5344CB8AC3E}">
        <p14:creationId xmlns:p14="http://schemas.microsoft.com/office/powerpoint/2010/main" val="227720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Bootstrap’s grid system can adapt across all six default breakpoints. </a:t>
            </a:r>
          </a:p>
          <a:p>
            <a:r>
              <a:rPr lang="en-US" dirty="0"/>
              <a:t>The six default grid tiers are as follow:</a:t>
            </a:r>
          </a:p>
          <a:p>
            <a:pPr lvl="1"/>
            <a:r>
              <a:rPr lang="en-US" dirty="0"/>
              <a:t>Extra small (</a:t>
            </a:r>
            <a:r>
              <a:rPr lang="en-US" dirty="0" err="1"/>
              <a:t>xs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Small (</a:t>
            </a:r>
            <a:r>
              <a:rPr lang="en-US" dirty="0" err="1"/>
              <a:t>sm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Medium (md)</a:t>
            </a: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67454" y="1736814"/>
            <a:ext cx="4334608" cy="1094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Large (</a:t>
            </a:r>
            <a:r>
              <a:rPr lang="en-US" dirty="0" err="1"/>
              <a:t>lg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Extra large (xl)</a:t>
            </a:r>
          </a:p>
          <a:p>
            <a:pPr lvl="1"/>
            <a:r>
              <a:rPr lang="en-US" dirty="0"/>
              <a:t>Extra </a:t>
            </a:r>
            <a:r>
              <a:rPr lang="en-US" dirty="0" err="1"/>
              <a:t>extra</a:t>
            </a:r>
            <a:r>
              <a:rPr lang="en-US" dirty="0"/>
              <a:t> large (</a:t>
            </a:r>
            <a:r>
              <a:rPr lang="en-US" dirty="0" err="1"/>
              <a:t>xxl</a:t>
            </a:r>
            <a:r>
              <a:rPr lang="en-US" dirty="0"/>
              <a:t>)</a:t>
            </a:r>
          </a:p>
          <a:p>
            <a:endParaRPr lang="en-US" sz="2000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979616"/>
              </p:ext>
            </p:extLst>
          </p:nvPr>
        </p:nvGraphicFramePr>
        <p:xfrm>
          <a:off x="554911" y="3219929"/>
          <a:ext cx="11059727" cy="17757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1091">
                  <a:extLst>
                    <a:ext uri="{9D8B030D-6E8A-4147-A177-3AD203B41FA5}">
                      <a16:colId xmlns:a16="http://schemas.microsoft.com/office/drawing/2014/main" val="3860468279"/>
                    </a:ext>
                  </a:extLst>
                </a:gridCol>
                <a:gridCol w="1318831">
                  <a:extLst>
                    <a:ext uri="{9D8B030D-6E8A-4147-A177-3AD203B41FA5}">
                      <a16:colId xmlns:a16="http://schemas.microsoft.com/office/drawing/2014/main" val="1292326849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3200623834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578794238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387499948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3959085054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2784256947"/>
                    </a:ext>
                  </a:extLst>
                </a:gridCol>
              </a:tblGrid>
              <a:tr h="1836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Extra</a:t>
                      </a:r>
                      <a:r>
                        <a:rPr lang="en-US" sz="1500" baseline="0" dirty="0">
                          <a:effectLst/>
                        </a:rPr>
                        <a:t> small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&lt;576px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Small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≥576px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Medium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≥768px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≥992px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X-Large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≥1200px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XX-Large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≥1400px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3105834741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Container max-width</a:t>
                      </a:r>
                      <a:endParaRPr lang="en-US" sz="1500" b="0" dirty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None (auto)	</a:t>
                      </a:r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16006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Class prefix	</a:t>
                      </a:r>
                      <a:endParaRPr lang="en-US" sz="1500" b="0" dirty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.col-md-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.col-xl-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xxl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12905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 of columns</a:t>
                      </a:r>
                    </a:p>
                  </a:txBody>
                  <a:tcPr marL="73751" marR="73751" marT="36876" marB="36876"/>
                </a:tc>
                <a:tc gridSpan="6"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12 (for all)</a:t>
                      </a: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2867095000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Gutter width</a:t>
                      </a:r>
                      <a:endParaRPr lang="en-US" sz="1500" b="0" dirty="0">
                        <a:effectLst/>
                      </a:endParaRPr>
                    </a:p>
                  </a:txBody>
                  <a:tcPr marL="73751" marR="73751" marT="36876" marB="36876"/>
                </a:tc>
                <a:tc gridSpan="6"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1.5rem (.75rem on left and right)</a:t>
                      </a: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93031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29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 (Cont.)</a:t>
            </a:r>
          </a:p>
        </p:txBody>
      </p:sp>
      <p:grpSp>
        <p:nvGrpSpPr>
          <p:cNvPr id="260" name="Group 259"/>
          <p:cNvGrpSpPr/>
          <p:nvPr/>
        </p:nvGrpSpPr>
        <p:grpSpPr>
          <a:xfrm>
            <a:off x="413238" y="949575"/>
            <a:ext cx="9671532" cy="5398466"/>
            <a:chOff x="413238" y="949575"/>
            <a:chExt cx="9671532" cy="5398466"/>
          </a:xfrm>
        </p:grpSpPr>
        <p:sp>
          <p:nvSpPr>
            <p:cNvPr id="4" name="Rectangle 3"/>
            <p:cNvSpPr/>
            <p:nvPr/>
          </p:nvSpPr>
          <p:spPr>
            <a:xfrm>
              <a:off x="413238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22130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2229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31121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22426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40112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49004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57896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7995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66887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58192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75878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13238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22130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22229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831121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622426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440112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249004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057896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57995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666887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458192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275878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13238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22130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22229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831121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622426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440112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249004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057896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857995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666887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8458192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275878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13238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222130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022229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831121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22426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440112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249004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057896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857995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666887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458192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9275878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13238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222130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022229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831121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22426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440112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249004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057896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857995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666887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458192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9275878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3238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222130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022229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831121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622426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440112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249004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057896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857995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666887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458192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9275878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13238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222130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022229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831121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622426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440112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249004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057896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857995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7666887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8458192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9275878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13238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222130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022229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831121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622426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440112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249004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057896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857995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666887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458192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9275878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13238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222130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022229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831121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622426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440112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249004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057896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857995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7666887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458192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9275878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13238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222130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022229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831121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622426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440112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249004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057896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7995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7666887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8458192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9275878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13238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222130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022229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831121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622426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4440112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249004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6057896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6857995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666887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8458192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9275878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413238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222130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022229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831121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3622426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4440112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5249004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6057896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6857995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666887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8458192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9275878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Rectangle 258"/>
          <p:cNvSpPr/>
          <p:nvPr/>
        </p:nvSpPr>
        <p:spPr>
          <a:xfrm>
            <a:off x="417467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1219927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2020018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2826736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5" name="Rectangle 274"/>
          <p:cNvSpPr/>
          <p:nvPr/>
        </p:nvSpPr>
        <p:spPr>
          <a:xfrm>
            <a:off x="3637822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4437913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7" name="Rectangle 276"/>
          <p:cNvSpPr/>
          <p:nvPr/>
        </p:nvSpPr>
        <p:spPr>
          <a:xfrm>
            <a:off x="5246818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6057904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6857995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7655907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8466993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9267084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83" name="Rectangle 282"/>
          <p:cNvSpPr/>
          <p:nvPr/>
        </p:nvSpPr>
        <p:spPr>
          <a:xfrm>
            <a:off x="414160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2023293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3632368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5250127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6858020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8467153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417467" y="1833217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290" name="Rectangle 289"/>
          <p:cNvSpPr/>
          <p:nvPr/>
        </p:nvSpPr>
        <p:spPr>
          <a:xfrm>
            <a:off x="2825467" y="1833217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5244666" y="1833217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7664342" y="1833217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412009" y="2284890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3642223" y="2284890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6857296" y="2284890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415777" y="2745828"/>
            <a:ext cx="481617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col-md-6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5248836" y="2745828"/>
            <a:ext cx="481617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col-md-6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4446714" y="5875346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417003" y="5874085"/>
            <a:ext cx="402894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col-md-5</a:t>
            </a:r>
          </a:p>
        </p:txBody>
      </p:sp>
      <p:sp>
        <p:nvSpPr>
          <p:cNvPr id="301" name="Rectangle 300"/>
          <p:cNvSpPr/>
          <p:nvPr/>
        </p:nvSpPr>
        <p:spPr>
          <a:xfrm>
            <a:off x="6848409" y="5879741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416851" y="3204306"/>
            <a:ext cx="563105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col-md-7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6038410" y="3204306"/>
            <a:ext cx="402894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col-md-5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412621" y="3645858"/>
            <a:ext cx="642622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col-md-8</a:t>
            </a:r>
          </a:p>
        </p:txBody>
      </p:sp>
      <p:sp>
        <p:nvSpPr>
          <p:cNvPr id="305" name="Rectangle 304"/>
          <p:cNvSpPr/>
          <p:nvPr/>
        </p:nvSpPr>
        <p:spPr>
          <a:xfrm>
            <a:off x="6847106" y="3652713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412621" y="4104994"/>
            <a:ext cx="723236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col-md-9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7653616" y="4108466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421247" y="4556329"/>
            <a:ext cx="801594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col-md-10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8452028" y="4550468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415645" y="4995947"/>
            <a:ext cx="8835564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col-md-11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9247312" y="499154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312" name="Rectangle 311"/>
          <p:cNvSpPr/>
          <p:nvPr/>
        </p:nvSpPr>
        <p:spPr>
          <a:xfrm>
            <a:off x="411748" y="5426225"/>
            <a:ext cx="9643394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col-md-12</a:t>
            </a:r>
          </a:p>
        </p:txBody>
      </p:sp>
    </p:spTree>
    <p:extLst>
      <p:ext uri="{BB962C8B-B14F-4D97-AF65-F5344CB8AC3E}">
        <p14:creationId xmlns:p14="http://schemas.microsoft.com/office/powerpoint/2010/main" val="139794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Gutters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Gutters are the padding between your columns, used to responsively space and align content in the Bootstrap grid system.</a:t>
            </a:r>
          </a:p>
          <a:p>
            <a:pPr lvl="1"/>
            <a:r>
              <a:rPr lang="en-US" dirty="0"/>
              <a:t>Horizontal Gutters (e.g. </a:t>
            </a:r>
            <a:r>
              <a:rPr lang="en-US" dirty="0">
                <a:solidFill>
                  <a:schemeClr val="tx2"/>
                </a:solidFill>
              </a:rPr>
              <a:t>gx-5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Vertical Gutters (e.g. </a:t>
            </a:r>
            <a:r>
              <a:rPr lang="en-US" dirty="0">
                <a:solidFill>
                  <a:schemeClr val="tx2"/>
                </a:solidFill>
              </a:rPr>
              <a:t>gy-5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Horizontal &amp; Vertical Gutters (e.g. </a:t>
            </a:r>
            <a:r>
              <a:rPr lang="en-US" dirty="0">
                <a:solidFill>
                  <a:schemeClr val="tx2"/>
                </a:solidFill>
              </a:rPr>
              <a:t>g-5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Row Columns Gutters (e.g. </a:t>
            </a:r>
            <a:r>
              <a:rPr lang="en-US" dirty="0">
                <a:solidFill>
                  <a:schemeClr val="tx2"/>
                </a:solidFill>
              </a:rPr>
              <a:t>g-lg-5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gutters (e.g. </a:t>
            </a:r>
            <a:r>
              <a:rPr lang="en-US" dirty="0">
                <a:solidFill>
                  <a:schemeClr val="tx2"/>
                </a:solidFill>
              </a:rPr>
              <a:t>g-0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634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  <a:p>
            <a:r>
              <a:rPr lang="en-US" dirty="0"/>
              <a:t>Display Headings</a:t>
            </a:r>
          </a:p>
          <a:p>
            <a:r>
              <a:rPr lang="en-US" dirty="0"/>
              <a:t>Lead</a:t>
            </a:r>
          </a:p>
          <a:p>
            <a:r>
              <a:rPr lang="en-US" dirty="0"/>
              <a:t>Inline Text Elements</a:t>
            </a:r>
          </a:p>
          <a:p>
            <a:r>
              <a:rPr lang="en-US" dirty="0"/>
              <a:t>Block quotes</a:t>
            </a:r>
          </a:p>
          <a:p>
            <a:r>
              <a:rPr lang="en-US" dirty="0"/>
              <a:t>Alignment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Color Utilities</a:t>
            </a:r>
          </a:p>
          <a:p>
            <a:r>
              <a:rPr lang="en-US" dirty="0"/>
              <a:t>Text Utilities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9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Image</a:t>
            </a:r>
          </a:p>
          <a:p>
            <a:r>
              <a:rPr lang="en-US" dirty="0"/>
              <a:t>Image shapes : Rounded, Circle, Thumbnail</a:t>
            </a:r>
          </a:p>
          <a:p>
            <a:r>
              <a:rPr lang="en-US" dirty="0"/>
              <a:t>Alignment</a:t>
            </a:r>
          </a:p>
          <a:p>
            <a:r>
              <a:rPr lang="en-US" dirty="0"/>
              <a:t>Figure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3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widespread use of &lt;table&gt; elements across third-party widgets like calendars and date pickers, Bootstrap’s tables are not loaded default in reboot.</a:t>
            </a:r>
          </a:p>
          <a:p>
            <a:r>
              <a:rPr lang="en-US" dirty="0"/>
              <a:t>Add the base class .table to any &lt;table&gt;, then extend with our optional modifier classes or custom styles. </a:t>
            </a:r>
          </a:p>
          <a:p>
            <a:r>
              <a:rPr lang="en-US" dirty="0"/>
              <a:t>All table styles are not inherited in Bootstrap, meaning any nested tables can be styled independent from the parent.</a:t>
            </a:r>
          </a:p>
          <a:p>
            <a:r>
              <a:rPr lang="en-US" dirty="0"/>
              <a:t>Table Styles:</a:t>
            </a:r>
          </a:p>
          <a:p>
            <a:pPr lvl="1"/>
            <a:r>
              <a:rPr lang="en-US" dirty="0"/>
              <a:t>Striped Rows 		:	table-striped</a:t>
            </a:r>
          </a:p>
          <a:p>
            <a:pPr lvl="1"/>
            <a:r>
              <a:rPr lang="en-US" dirty="0"/>
              <a:t>Bordered Table		:	table-bordered</a:t>
            </a:r>
          </a:p>
          <a:p>
            <a:pPr lvl="1"/>
            <a:r>
              <a:rPr lang="en-US" dirty="0"/>
              <a:t>Hover Rows		:	table-hover</a:t>
            </a:r>
          </a:p>
          <a:p>
            <a:pPr lvl="1"/>
            <a:r>
              <a:rPr lang="en-US" dirty="0"/>
              <a:t>Black/Dark Table		: 	table-dark</a:t>
            </a:r>
          </a:p>
          <a:p>
            <a:pPr lvl="1"/>
            <a:r>
              <a:rPr lang="en-US" dirty="0"/>
              <a:t>Dark Striped Table		:	</a:t>
            </a:r>
            <a:r>
              <a:rPr lang="en-US"/>
              <a:t>table-dark table-striped</a:t>
            </a:r>
          </a:p>
          <a:p>
            <a:pPr lvl="1"/>
            <a:r>
              <a:rPr lang="en-US" dirty="0"/>
              <a:t>Borderless Table		:	table-borderless</a:t>
            </a:r>
          </a:p>
          <a:p>
            <a:pPr lvl="1"/>
            <a:r>
              <a:rPr lang="en-US" dirty="0"/>
              <a:t>Responsive Table		:	table-responsive (on parent div)</a:t>
            </a:r>
          </a:p>
          <a:p>
            <a:pPr lvl="1"/>
            <a:r>
              <a:rPr lang="en-US" dirty="0"/>
              <a:t>Small Table 		:	table-</a:t>
            </a:r>
            <a:r>
              <a:rPr lang="en-US" dirty="0" err="1"/>
              <a:t>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63703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 to Bootstrap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Download and Load Bootstrap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Important </a:t>
            </a:r>
            <a:r>
              <a:rPr lang="en-US" sz="2000" dirty="0" err="1"/>
              <a:t>Globals</a:t>
            </a:r>
            <a:endParaRPr lang="en-US" sz="2000" dirty="0"/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HTML5 </a:t>
            </a:r>
            <a:r>
              <a:rPr lang="en-US" sz="2000" dirty="0" err="1"/>
              <a:t>doctype</a:t>
            </a:r>
            <a:endParaRPr lang="en-US" sz="2000" dirty="0"/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Responsive meta tag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Box Sizing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Reboot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Layout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Breakpoints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Containers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Grid System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Gutters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6104612" y="712385"/>
            <a:ext cx="463703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Typography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Images / Figures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Tables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Utilities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Components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Forms</a:t>
            </a:r>
          </a:p>
          <a:p>
            <a:pPr indent="446088">
              <a:buFont typeface="Wingdings" pitchFamily="2" charset="2"/>
              <a:buChar char="ü"/>
            </a:pPr>
            <a:r>
              <a:rPr lang="en-IN" sz="2000" dirty="0"/>
              <a:t>Helper Classes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Loading Icon Library like </a:t>
            </a:r>
            <a:r>
              <a:rPr lang="en-US" sz="2000" dirty="0" err="1"/>
              <a:t>Fontawsome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91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Along with the previously explained styles, we can also use many Contextual Classes with the </a:t>
            </a:r>
            <a:r>
              <a:rPr lang="en-US" b="1" dirty="0"/>
              <a:t>table</a:t>
            </a:r>
            <a:r>
              <a:rPr lang="en-US" dirty="0"/>
              <a:t>, </a:t>
            </a:r>
            <a:r>
              <a:rPr lang="en-US" b="1" dirty="0" err="1"/>
              <a:t>tr</a:t>
            </a:r>
            <a:r>
              <a:rPr lang="en-US" dirty="0"/>
              <a:t> and </a:t>
            </a:r>
            <a:r>
              <a:rPr lang="en-US" b="1" dirty="0"/>
              <a:t>td</a:t>
            </a:r>
            <a:r>
              <a:rPr lang="en-US" dirty="0"/>
              <a:t> tag.</a:t>
            </a:r>
          </a:p>
          <a:p>
            <a:r>
              <a:rPr lang="en-US" dirty="0"/>
              <a:t>Contextual classes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28237"/>
              </p:ext>
            </p:extLst>
          </p:nvPr>
        </p:nvGraphicFramePr>
        <p:xfrm>
          <a:off x="521980" y="2070294"/>
          <a:ext cx="1125616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5796">
                  <a:extLst>
                    <a:ext uri="{9D8B030D-6E8A-4147-A177-3AD203B41FA5}">
                      <a16:colId xmlns:a16="http://schemas.microsoft.com/office/drawing/2014/main" val="1296519726"/>
                    </a:ext>
                  </a:extLst>
                </a:gridCol>
                <a:gridCol w="7340366">
                  <a:extLst>
                    <a:ext uri="{9D8B030D-6E8A-4147-A177-3AD203B41FA5}">
                      <a16:colId xmlns:a16="http://schemas.microsoft.com/office/drawing/2014/main" val="1278540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2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.table-primary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Blue: Indicates an important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5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effectLst/>
                        </a:rPr>
                        <a:t>.table-success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effectLst/>
                        </a:rPr>
                        <a:t>Green: Indicates a successful or positive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05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.table-danger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Red: Indicates a dangerous or potentially negative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4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effectLst/>
                        </a:rPr>
                        <a:t>.table-info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effectLst/>
                        </a:rPr>
                        <a:t>Light blue: Indicates a neutral informative change or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4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  <a:effectLst/>
                        </a:rPr>
                        <a:t>.table-warning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  <a:effectLst/>
                        </a:rPr>
                        <a:t>Orange: Indicates a warning that might need attention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09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.table-active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Grey: Applies the hover color to the table row or table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8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.table-secondary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Grey: Indicates a slightly less important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4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.table-light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Light grey table or table row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7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.table-dark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Dark grey table or table row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89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5069994" cy="5590565"/>
          </a:xfrm>
        </p:spPr>
        <p:txBody>
          <a:bodyPr/>
          <a:lstStyle/>
          <a:p>
            <a:r>
              <a:rPr lang="en-US" dirty="0"/>
              <a:t>Colors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Borders</a:t>
            </a:r>
          </a:p>
          <a:p>
            <a:r>
              <a:rPr lang="en-US" dirty="0"/>
              <a:t>Spacing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Shadows</a:t>
            </a:r>
          </a:p>
          <a:p>
            <a:r>
              <a:rPr lang="en-US" dirty="0"/>
              <a:t>Sizing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7247" y="863444"/>
            <a:ext cx="5069994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Vertical Alignment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Display</a:t>
            </a:r>
          </a:p>
          <a:p>
            <a:r>
              <a:rPr lang="en-US" dirty="0"/>
              <a:t>Flex</a:t>
            </a:r>
          </a:p>
          <a:p>
            <a:r>
              <a:rPr lang="en-US" dirty="0"/>
              <a:t>Interactions</a:t>
            </a:r>
          </a:p>
          <a:p>
            <a:r>
              <a:rPr lang="en-US" dirty="0"/>
              <a:t>Opacity</a:t>
            </a:r>
          </a:p>
          <a:p>
            <a:r>
              <a:rPr lang="en-US" dirty="0"/>
              <a:t>Overflow</a:t>
            </a:r>
          </a:p>
          <a:p>
            <a:r>
              <a:rPr lang="en-US" dirty="0"/>
              <a:t>Visibility</a:t>
            </a:r>
          </a:p>
        </p:txBody>
      </p:sp>
    </p:spTree>
    <p:extLst>
      <p:ext uri="{BB962C8B-B14F-4D97-AF65-F5344CB8AC3E}">
        <p14:creationId xmlns:p14="http://schemas.microsoft.com/office/powerpoint/2010/main" val="2561326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Utility Classes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920344"/>
              </p:ext>
            </p:extLst>
          </p:nvPr>
        </p:nvGraphicFramePr>
        <p:xfrm>
          <a:off x="131763" y="863600"/>
          <a:ext cx="1155593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7BFF"/>
                          </a:solidFill>
                          <a:effectLst/>
                        </a:rPr>
                        <a:t>.text-primary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7BFF"/>
                          </a:solidFill>
                          <a:effectLst/>
                        </a:rPr>
                        <a:t>Apply blue color (</a:t>
                      </a:r>
                      <a:r>
                        <a:rPr lang="en-US" dirty="0">
                          <a:solidFill>
                            <a:srgbClr val="007BFF"/>
                          </a:solidFill>
                          <a:effectLst/>
                          <a:latin typeface="Courier New" panose="02070309020205020404" pitchFamily="49" charset="0"/>
                        </a:rPr>
                        <a:t>#007bff</a:t>
                      </a:r>
                      <a:r>
                        <a:rPr lang="en-US" dirty="0">
                          <a:solidFill>
                            <a:srgbClr val="007BFF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.text-secondary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Apply grey color (</a:t>
                      </a:r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  <a:latin typeface="Courier New" panose="02070309020205020404" pitchFamily="49" charset="0"/>
                        </a:rPr>
                        <a:t>#6c757d</a:t>
                      </a:r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8A745"/>
                          </a:solidFill>
                          <a:effectLst/>
                        </a:rPr>
                        <a:t>.text-success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8A745"/>
                          </a:solidFill>
                          <a:effectLst/>
                        </a:rPr>
                        <a:t>Apply green color (</a:t>
                      </a:r>
                      <a:r>
                        <a:rPr lang="en-US" dirty="0">
                          <a:solidFill>
                            <a:srgbClr val="28A745"/>
                          </a:solidFill>
                          <a:effectLst/>
                          <a:latin typeface="Courier New" panose="02070309020205020404" pitchFamily="49" charset="0"/>
                        </a:rPr>
                        <a:t>#28a745</a:t>
                      </a:r>
                      <a:r>
                        <a:rPr lang="en-US" dirty="0">
                          <a:solidFill>
                            <a:srgbClr val="28A745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E43142"/>
                          </a:solidFill>
                          <a:effectLst/>
                        </a:rPr>
                        <a:t>.text-danger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E43142"/>
                          </a:solidFill>
                          <a:effectLst/>
                        </a:rPr>
                        <a:t>Apply red color (</a:t>
                      </a:r>
                      <a:r>
                        <a:rPr lang="en-US" dirty="0">
                          <a:solidFill>
                            <a:srgbClr val="E43142"/>
                          </a:solidFill>
                          <a:effectLst/>
                          <a:latin typeface="Courier New" panose="02070309020205020404" pitchFamily="49" charset="0"/>
                        </a:rPr>
                        <a:t>#dc3545</a:t>
                      </a:r>
                      <a:r>
                        <a:rPr lang="en-US" dirty="0">
                          <a:solidFill>
                            <a:srgbClr val="E43142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C107"/>
                          </a:solidFill>
                          <a:effectLst/>
                        </a:rPr>
                        <a:t>.text-warning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C107"/>
                          </a:solidFill>
                          <a:effectLst/>
                        </a:rPr>
                        <a:t>Apply yellow color (</a:t>
                      </a:r>
                      <a:r>
                        <a:rPr lang="en-US" dirty="0">
                          <a:solidFill>
                            <a:srgbClr val="FFC107"/>
                          </a:solidFill>
                          <a:effectLst/>
                          <a:latin typeface="Courier New" panose="02070309020205020404" pitchFamily="49" charset="0"/>
                        </a:rPr>
                        <a:t>#ffc107</a:t>
                      </a:r>
                      <a:r>
                        <a:rPr lang="en-US" dirty="0">
                          <a:solidFill>
                            <a:srgbClr val="FFC107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17A2B8"/>
                          </a:solidFill>
                          <a:effectLst/>
                        </a:rPr>
                        <a:t>.text-info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17A2B8"/>
                          </a:solidFill>
                          <a:effectLst/>
                        </a:rPr>
                        <a:t>Apply teal color (</a:t>
                      </a:r>
                      <a:r>
                        <a:rPr lang="en-US" dirty="0">
                          <a:solidFill>
                            <a:srgbClr val="17A2B8"/>
                          </a:solidFill>
                          <a:effectLst/>
                          <a:latin typeface="Courier New" panose="02070309020205020404" pitchFamily="49" charset="0"/>
                        </a:rPr>
                        <a:t>#17a2b8</a:t>
                      </a:r>
                      <a:r>
                        <a:rPr lang="en-US" dirty="0">
                          <a:solidFill>
                            <a:srgbClr val="17A2B8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8F9FA"/>
                          </a:solidFill>
                          <a:effectLst/>
                        </a:rPr>
                        <a:t>.text-light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8F9FA"/>
                          </a:solidFill>
                          <a:effectLst/>
                        </a:rPr>
                        <a:t>Apply very light grey color (</a:t>
                      </a:r>
                      <a:r>
                        <a:rPr lang="en-US" dirty="0">
                          <a:solidFill>
                            <a:srgbClr val="F8F9FA"/>
                          </a:solidFill>
                          <a:effectLst/>
                          <a:latin typeface="Courier New" panose="02070309020205020404" pitchFamily="49" charset="0"/>
                        </a:rPr>
                        <a:t>#f8f9fa</a:t>
                      </a:r>
                      <a:r>
                        <a:rPr lang="en-US" dirty="0">
                          <a:solidFill>
                            <a:srgbClr val="F8F9FA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43A40"/>
                          </a:solidFill>
                          <a:effectLst/>
                        </a:rPr>
                        <a:t>.text-dark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43A40"/>
                          </a:solidFill>
                          <a:effectLst/>
                        </a:rPr>
                        <a:t>Apply dark grey color (</a:t>
                      </a:r>
                      <a:r>
                        <a:rPr lang="en-US" dirty="0">
                          <a:solidFill>
                            <a:srgbClr val="343A40"/>
                          </a:solidFill>
                          <a:effectLst/>
                          <a:latin typeface="Courier New" panose="02070309020205020404" pitchFamily="49" charset="0"/>
                        </a:rPr>
                        <a:t>#343a40</a:t>
                      </a:r>
                      <a:r>
                        <a:rPr lang="en-US" dirty="0">
                          <a:solidFill>
                            <a:srgbClr val="343A40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.text-body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Bootstrap's default body text 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#212529</a:t>
                      </a:r>
                      <a:r>
                        <a:rPr lang="en-US" dirty="0"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.text-muted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Apply light grey color (</a:t>
                      </a:r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  <a:latin typeface="Courier New" panose="02070309020205020404" pitchFamily="49" charset="0"/>
                        </a:rPr>
                        <a:t>#6c757d</a:t>
                      </a:r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.text-white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Apply white color (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</a:rPr>
                        <a:t>fff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400412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7F7F7F"/>
                          </a:solidFill>
                          <a:effectLst/>
                        </a:rPr>
                        <a:t>.text-black-50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7F7F7F"/>
                          </a:solidFill>
                          <a:effectLst/>
                        </a:rPr>
                        <a:t>Apply 50% transparent black color (</a:t>
                      </a:r>
                      <a:r>
                        <a:rPr lang="en-US" dirty="0" err="1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</a:rPr>
                        <a:t>rgba</a:t>
                      </a:r>
                      <a:r>
                        <a:rPr lang="en-US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</a:rPr>
                        <a:t>(0,0,0,.5)</a:t>
                      </a:r>
                      <a:r>
                        <a:rPr lang="en-US" dirty="0">
                          <a:solidFill>
                            <a:srgbClr val="7F7F7F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143851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CFCFC"/>
                          </a:solidFill>
                          <a:effectLst/>
                        </a:rPr>
                        <a:t>.text-white-50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CFCFC"/>
                          </a:solidFill>
                          <a:effectLst/>
                        </a:rPr>
                        <a:t>Apply 50% transparent white color (</a:t>
                      </a:r>
                      <a:r>
                        <a:rPr lang="en-US" dirty="0" err="1">
                          <a:solidFill>
                            <a:srgbClr val="FCFCFC"/>
                          </a:solidFill>
                          <a:effectLst/>
                          <a:latin typeface="Courier New" panose="02070309020205020404" pitchFamily="49" charset="0"/>
                        </a:rPr>
                        <a:t>rgba</a:t>
                      </a:r>
                      <a:r>
                        <a:rPr lang="en-US" dirty="0">
                          <a:solidFill>
                            <a:srgbClr val="FCFCFC"/>
                          </a:solidFill>
                          <a:effectLst/>
                          <a:latin typeface="Courier New" panose="02070309020205020404" pitchFamily="49" charset="0"/>
                        </a:rPr>
                        <a:t>(255,255,255,.5)</a:t>
                      </a:r>
                      <a:r>
                        <a:rPr lang="en-US" dirty="0">
                          <a:solidFill>
                            <a:srgbClr val="FCFCFC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699511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720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Utility Classes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630211"/>
              </p:ext>
            </p:extLst>
          </p:nvPr>
        </p:nvGraphicFramePr>
        <p:xfrm>
          <a:off x="131763" y="863600"/>
          <a:ext cx="1155593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-primary</a:t>
                      </a:r>
                    </a:p>
                  </a:txBody>
                  <a:tcPr marL="95250" marR="95250" marT="36576" marB="36576">
                    <a:solidFill>
                      <a:srgbClr val="007B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blue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#007bff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007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-secondary</a:t>
                      </a:r>
                    </a:p>
                  </a:txBody>
                  <a:tcPr marL="95250" marR="95250" marT="36576" marB="36576">
                    <a:solidFill>
                      <a:srgbClr val="6C757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grey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#6c757d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6C75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-success</a:t>
                      </a:r>
                    </a:p>
                  </a:txBody>
                  <a:tcPr marL="95250" marR="95250" marT="36576" marB="36576">
                    <a:solidFill>
                      <a:srgbClr val="28A74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green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#28a745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28A7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-danger</a:t>
                      </a:r>
                    </a:p>
                  </a:txBody>
                  <a:tcPr marL="95250" marR="95250" marT="36576" marB="36576">
                    <a:solidFill>
                      <a:srgbClr val="DC354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red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#dc3545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DC3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-warning</a:t>
                      </a:r>
                    </a:p>
                  </a:txBody>
                  <a:tcPr marL="95250" marR="95250" marT="36576" marB="36576">
                    <a:solidFill>
                      <a:srgbClr val="FFC10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yellow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#ffc107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FFC1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-info</a:t>
                      </a:r>
                    </a:p>
                  </a:txBody>
                  <a:tcPr marL="95250" marR="95250" marT="36576" marB="36576">
                    <a:solidFill>
                      <a:srgbClr val="17A2B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teal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#17a2b8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17A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-light</a:t>
                      </a:r>
                    </a:p>
                  </a:txBody>
                  <a:tcPr marL="95250" marR="95250" marT="36576" marB="36576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very light grey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#f8f9fa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.</a:t>
                      </a:r>
                      <a:r>
                        <a:rPr lang="en-US" dirty="0" err="1">
                          <a:solidFill>
                            <a:schemeClr val="bg2"/>
                          </a:solidFill>
                          <a:effectLst/>
                        </a:rPr>
                        <a:t>bg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-dark</a:t>
                      </a:r>
                    </a:p>
                  </a:txBody>
                  <a:tcPr marL="95250" marR="95250" marT="36576" marB="36576">
                    <a:solidFill>
                      <a:srgbClr val="343A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Apply dark grey background-color (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</a:rPr>
                        <a:t>#343a40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343A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-white</a:t>
                      </a:r>
                    </a:p>
                  </a:txBody>
                  <a:tcPr marL="95250" marR="95250" marT="36576" marB="36576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white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en-US" dirty="0" err="1">
                          <a:effectLst/>
                          <a:latin typeface="Courier New" panose="02070309020205020404" pitchFamily="49" charset="0"/>
                        </a:rPr>
                        <a:t>fff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-transparent</a:t>
                      </a:r>
                    </a:p>
                  </a:txBody>
                  <a:tcPr marL="95250" marR="95250" marT="36576" marB="36576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transparent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transparent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610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Utility Classes (1/2)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318573"/>
              </p:ext>
            </p:extLst>
          </p:nvPr>
        </p:nvGraphicFramePr>
        <p:xfrm>
          <a:off x="131763" y="863600"/>
          <a:ext cx="11555932" cy="382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29556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.text-start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text to the left.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.text-center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text to the center.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.text-end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text to the right.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.text-wrap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Wrap the overflowing text.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</a:t>
                      </a:r>
                      <a:r>
                        <a:rPr lang="en-US" dirty="0" err="1">
                          <a:effectLst/>
                        </a:rPr>
                        <a:t>nowrap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Prevent text from wrapping.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.text-truncate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Truncate the text with an ellipsis.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.text-break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Break the long words to prevent overflow.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.text-lowercase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Transform the text to lowercase.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.text-uppercase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Transform the text to uppercase.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.text-capitalize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Capitalize the first letter of each word.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23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Utility Classes (2/2)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449037"/>
              </p:ext>
            </p:extLst>
          </p:nvPr>
        </p:nvGraphicFramePr>
        <p:xfrm>
          <a:off x="131763" y="863600"/>
          <a:ext cx="11555932" cy="486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26497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fw</a:t>
                      </a:r>
                      <a:r>
                        <a:rPr lang="en-US" dirty="0">
                          <a:effectLst/>
                        </a:rPr>
                        <a:t>-bold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font-weight of an element to </a:t>
                      </a:r>
                      <a:r>
                        <a:rPr lang="en-US" b="1" dirty="0">
                          <a:effectLst/>
                        </a:rPr>
                        <a:t>bold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fw</a:t>
                      </a:r>
                      <a:r>
                        <a:rPr lang="en-US" dirty="0">
                          <a:effectLst/>
                        </a:rPr>
                        <a:t>-bolder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font-weight of an element to </a:t>
                      </a:r>
                      <a:r>
                        <a:rPr lang="en-US" b="1">
                          <a:effectLst/>
                        </a:rPr>
                        <a:t>bolder</a:t>
                      </a:r>
                      <a:r>
                        <a:rPr lang="en-US">
                          <a:effectLst/>
                        </a:rPr>
                        <a:t> (relative to the parent).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fw</a:t>
                      </a:r>
                      <a:r>
                        <a:rPr lang="en-US" dirty="0">
                          <a:effectLst/>
                        </a:rPr>
                        <a:t>-normal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font-weight of an element to </a:t>
                      </a:r>
                      <a:r>
                        <a:rPr lang="en-US" b="0">
                          <a:effectLst/>
                        </a:rPr>
                        <a:t>normal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.fw-light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 </a:t>
                      </a:r>
                      <a:r>
                        <a:rPr lang="en-US" b="0">
                          <a:effectLst/>
                        </a:rPr>
                        <a:t>light</a:t>
                      </a:r>
                      <a:r>
                        <a:rPr lang="en-US">
                          <a:effectLst/>
                        </a:rPr>
                        <a:t> font-weight for an element.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.fw-lighter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 </a:t>
                      </a:r>
                      <a:r>
                        <a:rPr lang="en-US" b="0">
                          <a:effectLst/>
                        </a:rPr>
                        <a:t>lighter</a:t>
                      </a:r>
                      <a:r>
                        <a:rPr lang="en-US">
                          <a:effectLst/>
                        </a:rPr>
                        <a:t> font-weight for an element (relative to the parent).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.fst-italic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font-style of an element to </a:t>
                      </a:r>
                      <a:r>
                        <a:rPr lang="en-US" i="1">
                          <a:effectLst/>
                        </a:rPr>
                        <a:t>italic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fst</a:t>
                      </a:r>
                      <a:r>
                        <a:rPr lang="en-US" dirty="0">
                          <a:effectLst/>
                        </a:rPr>
                        <a:t>-normal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font-style of an element to normal.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.font-</a:t>
                      </a:r>
                      <a:r>
                        <a:rPr lang="en-US" dirty="0" err="1">
                          <a:effectLst/>
                        </a:rPr>
                        <a:t>monospace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font-family of an element to monospace font (fixed-width)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.text-reset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Reset the color of a text or link (inherits the color from its parent).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.text-decoration-none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Remove the text decoration such as underline from a text.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.text-decoration-underline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Add underline to text.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.text-decoration-line-through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Add line through the middle of text.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4004120714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fs-1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Set the font-</a:t>
                      </a:r>
                      <a:r>
                        <a:rPr lang="en-IN" dirty="0"/>
                        <a:t>size</a:t>
                      </a:r>
                      <a:r>
                        <a:rPr lang="en-US" dirty="0">
                          <a:effectLst/>
                        </a:rPr>
                        <a:t> of an element to </a:t>
                      </a:r>
                      <a:r>
                        <a:rPr lang="en-US" b="0" dirty="0">
                          <a:effectLst/>
                        </a:rPr>
                        <a:t>predefine size (we have 1 to 6 predefine sizes)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410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Utility Classes (1/2)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430499"/>
              </p:ext>
            </p:extLst>
          </p:nvPr>
        </p:nvGraphicFramePr>
        <p:xfrm>
          <a:off x="131763" y="863600"/>
          <a:ext cx="11555932" cy="462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25191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border on all sides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.border-top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border on the top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.border-end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border on the right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.border-bottom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border on the bottom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.border-start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border on the left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.border-primary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Change the border-color of an element to blue (</a:t>
                      </a:r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#007bff</a:t>
                      </a:r>
                      <a:r>
                        <a:rPr lang="en-US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.border-secondary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grey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#6c757d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.border-success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green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#28a745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.border-danger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red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#dc3545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.border-warning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yellow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#ffc107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.border-info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teal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#17a2b8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.border-light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very light grey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#f8f9fa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4004120714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.border-dark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dark grey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#343a40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744103759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.border-white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white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en-US" dirty="0" err="1">
                          <a:effectLst/>
                          <a:latin typeface="Courier New" panose="02070309020205020404" pitchFamily="49" charset="0"/>
                        </a:rPr>
                        <a:t>fff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735502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71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Utility Classes (2/2)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59107"/>
              </p:ext>
            </p:extLst>
          </p:nvPr>
        </p:nvGraphicFramePr>
        <p:xfrm>
          <a:off x="131763" y="863600"/>
          <a:ext cx="11555932" cy="5619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Remove the border from all sides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.border-top-0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Remove the border from top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.border-end-0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Remove the border from right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.border-bottom-0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Remove the border from bottom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.border-start-0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Remove the border from left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</a:t>
                      </a:r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border-1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border-width (We have value 1 to 5)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.rounded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all corners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.rounded-top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top-left and top-right corners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.rounded-end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top-right and bottom-right corners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.rounded-bottom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bottom-left and bottom-right corners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.rounded-start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top-left and bottom-left corners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.rounded-circle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an element into circle shape.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.rounded-pill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an element into pill shape.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400412071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Remove round corners from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74410375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.rounded-1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border-radius of 0.2rem for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735502958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.rounded-2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border-radius of 0.25rem for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595521775"/>
                  </a:ext>
                </a:extLst>
              </a:tr>
              <a:tr h="32280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.rounded-3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border-radius of 0.3rem for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3690737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749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Spacing Utility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7196"/>
            <a:ext cx="11929641" cy="5912204"/>
          </a:xfrm>
        </p:spPr>
        <p:txBody>
          <a:bodyPr/>
          <a:lstStyle/>
          <a:p>
            <a:r>
              <a:rPr lang="en-US" dirty="0"/>
              <a:t>The classes are named using the format {property}{sides}-{breakpoint}-{size}.</a:t>
            </a:r>
          </a:p>
          <a:p>
            <a:r>
              <a:rPr lang="en-US" dirty="0"/>
              <a:t>Property is one of:</a:t>
            </a:r>
          </a:p>
          <a:p>
            <a:pPr lvl="1"/>
            <a:r>
              <a:rPr lang="en-US" dirty="0"/>
              <a:t>m – for classes that sets margin</a:t>
            </a:r>
          </a:p>
          <a:p>
            <a:pPr lvl="1"/>
            <a:r>
              <a:rPr lang="en-US" dirty="0"/>
              <a:t>p – for classes that sets padding</a:t>
            </a:r>
          </a:p>
          <a:p>
            <a:r>
              <a:rPr lang="en-US" dirty="0"/>
              <a:t>Sides is one of:</a:t>
            </a:r>
          </a:p>
          <a:p>
            <a:pPr lvl="1"/>
            <a:r>
              <a:rPr lang="en-US" dirty="0"/>
              <a:t>t – for classes that set margin-top or padding-top</a:t>
            </a:r>
          </a:p>
          <a:p>
            <a:pPr lvl="1"/>
            <a:r>
              <a:rPr lang="en-US" dirty="0"/>
              <a:t>b – for classes that set margin-bottom or padding-bottom</a:t>
            </a:r>
          </a:p>
          <a:p>
            <a:pPr lvl="1"/>
            <a:r>
              <a:rPr lang="en-US" dirty="0"/>
              <a:t>s – (start) for classes that set margin-left or padding-left</a:t>
            </a:r>
          </a:p>
          <a:p>
            <a:pPr lvl="1"/>
            <a:r>
              <a:rPr lang="en-US" dirty="0"/>
              <a:t>e – (end) for classes that set margin-right or padding-right</a:t>
            </a:r>
          </a:p>
          <a:p>
            <a:pPr lvl="1"/>
            <a:r>
              <a:rPr lang="en-US" dirty="0"/>
              <a:t>x – for classes that set both *-left and *-right</a:t>
            </a:r>
          </a:p>
          <a:p>
            <a:pPr lvl="1"/>
            <a:r>
              <a:rPr lang="en-US" dirty="0"/>
              <a:t>y – for classes that set both *-top and *-bottom</a:t>
            </a:r>
          </a:p>
          <a:p>
            <a:pPr lvl="1"/>
            <a:r>
              <a:rPr lang="en-US" dirty="0"/>
              <a:t>blank – for  classes that set a margin or padding on all side</a:t>
            </a:r>
          </a:p>
          <a:p>
            <a:r>
              <a:rPr lang="en-US" dirty="0"/>
              <a:t>Size is one of:</a:t>
            </a:r>
          </a:p>
          <a:p>
            <a:pPr lvl="1"/>
            <a:r>
              <a:rPr lang="en-US" dirty="0"/>
              <a:t>0 – set the margin or padding to be 0</a:t>
            </a:r>
          </a:p>
          <a:p>
            <a:pPr lvl="1"/>
            <a:r>
              <a:rPr lang="en-US" dirty="0"/>
              <a:t>1 – set the margin or padding to be spacer*0.25</a:t>
            </a:r>
          </a:p>
          <a:p>
            <a:pPr lvl="1"/>
            <a:r>
              <a:rPr lang="en-US" dirty="0"/>
              <a:t>2 – set the margin or padding to be spacer*0.50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405433"/>
              </p:ext>
            </p:extLst>
          </p:nvPr>
        </p:nvGraphicFramePr>
        <p:xfrm>
          <a:off x="6889534" y="1086403"/>
          <a:ext cx="5302466" cy="4163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220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4519246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.m-#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margin to all the sides.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4317425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mt</a:t>
                      </a:r>
                      <a:r>
                        <a:rPr lang="en-US" dirty="0">
                          <a:effectLst/>
                        </a:rPr>
                        <a:t>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top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.mb-#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bottom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.ms-#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left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.me-#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right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.mx-#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left and right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.my-#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top and bottom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.p-#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padding to all the sides.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35603463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pt</a:t>
                      </a:r>
                      <a:r>
                        <a:rPr lang="en-US" dirty="0">
                          <a:effectLst/>
                        </a:rPr>
                        <a:t>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top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.pb-#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bottom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.ps-#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left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.pe-#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right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.px-#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left and right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.py-#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top and bottom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004120714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5339157" y="5226308"/>
            <a:ext cx="5871036" cy="1403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3 – set the margin or padding to be spacer*1</a:t>
            </a:r>
          </a:p>
          <a:p>
            <a:pPr lvl="1"/>
            <a:r>
              <a:rPr lang="en-US" dirty="0"/>
              <a:t>4 – set the margin or padding to be spacer*1.5</a:t>
            </a:r>
          </a:p>
          <a:p>
            <a:pPr lvl="1"/>
            <a:r>
              <a:rPr lang="en-US" dirty="0"/>
              <a:t>5 – set the margin or padding to be spacer*3</a:t>
            </a:r>
          </a:p>
          <a:p>
            <a:pPr lvl="1"/>
            <a:r>
              <a:rPr lang="en-US" dirty="0"/>
              <a:t>auto - for classes that set the margin to auto</a:t>
            </a:r>
          </a:p>
        </p:txBody>
      </p:sp>
    </p:spTree>
    <p:extLst>
      <p:ext uri="{BB962C8B-B14F-4D97-AF65-F5344CB8AC3E}">
        <p14:creationId xmlns:p14="http://schemas.microsoft.com/office/powerpoint/2010/main" val="420569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528006"/>
              </p:ext>
            </p:extLst>
          </p:nvPr>
        </p:nvGraphicFramePr>
        <p:xfrm>
          <a:off x="131763" y="863600"/>
          <a:ext cx="11555932" cy="3309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.float-start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 an element to the left.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.float-end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 an element to the right.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.float-none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Disable floating from an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clearfix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Clear floats to prevent parent element from collapsing.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.float-{breakpoint}-start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Float an element to the left on based on the viewport size.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.float-{breakpoint}-end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Float an element to the right on based on the viewport size.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.float-{breakpoint}-none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Disable floating from an element on based on the viewport size.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48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is a free and open-source tool collection for creating responsive web applications. </a:t>
            </a:r>
          </a:p>
          <a:p>
            <a:r>
              <a:rPr lang="en-US" dirty="0"/>
              <a:t>It is the most popular HTML, CSS, and JavaScript framework for developing responsive, mobile-first websites. </a:t>
            </a:r>
          </a:p>
          <a:p>
            <a:r>
              <a:rPr lang="en-US" dirty="0"/>
              <a:t>It solves many problems which we had once, one of which is the cross-browser compatibility issue. </a:t>
            </a:r>
          </a:p>
          <a:p>
            <a:r>
              <a:rPr lang="en-US" dirty="0"/>
              <a:t>Nowadays, the websites are perfect for all the browsers (IE, Firefox, Chrome, etc.) and for all sizes of screens (Desktop, Tablets, Phablets, and Phones). All thanks to </a:t>
            </a:r>
            <a:r>
              <a:rPr lang="en-US" dirty="0">
                <a:solidFill>
                  <a:srgbClr val="007BFF"/>
                </a:solidFill>
              </a:rPr>
              <a:t>Bootstrap developers -Mark Otto and Jacob Thornton of Twitter</a:t>
            </a:r>
            <a:r>
              <a:rPr lang="en-US" dirty="0"/>
              <a:t>, though it was later declared to be an open-source project.</a:t>
            </a:r>
          </a:p>
          <a:p>
            <a:r>
              <a:rPr lang="en-US" dirty="0"/>
              <a:t>Why Bootstrap?</a:t>
            </a:r>
          </a:p>
          <a:p>
            <a:pPr lvl="1" fontAlgn="base"/>
            <a:r>
              <a:rPr lang="en-US" b="1" dirty="0"/>
              <a:t>Faster</a:t>
            </a:r>
            <a:r>
              <a:rPr lang="en-US" dirty="0"/>
              <a:t> and </a:t>
            </a:r>
            <a:r>
              <a:rPr lang="en-US" b="1" dirty="0"/>
              <a:t>Easier</a:t>
            </a:r>
            <a:r>
              <a:rPr lang="en-US" dirty="0"/>
              <a:t> Web Development.</a:t>
            </a:r>
          </a:p>
          <a:p>
            <a:pPr lvl="1" fontAlgn="base"/>
            <a:r>
              <a:rPr lang="en-US" dirty="0"/>
              <a:t>It creates </a:t>
            </a:r>
            <a:r>
              <a:rPr lang="en-US" b="1" dirty="0"/>
              <a:t>Platform-independent</a:t>
            </a:r>
            <a:r>
              <a:rPr lang="en-US" dirty="0"/>
              <a:t> web pages.</a:t>
            </a:r>
          </a:p>
          <a:p>
            <a:pPr lvl="1" fontAlgn="base"/>
            <a:r>
              <a:rPr lang="en-US" dirty="0"/>
              <a:t>It creates </a:t>
            </a:r>
            <a:r>
              <a:rPr lang="en-US" b="1" dirty="0"/>
              <a:t>Responsive</a:t>
            </a:r>
            <a:r>
              <a:rPr lang="en-US" dirty="0"/>
              <a:t> Web-pages.</a:t>
            </a:r>
          </a:p>
          <a:p>
            <a:pPr lvl="1" fontAlgn="base"/>
            <a:r>
              <a:rPr lang="en-US" dirty="0"/>
              <a:t>It is designed to be responsive to </a:t>
            </a:r>
            <a:r>
              <a:rPr lang="en-US" b="1" dirty="0"/>
              <a:t>mobile devices </a:t>
            </a:r>
            <a:r>
              <a:rPr lang="en-US" dirty="0"/>
              <a:t>too.</a:t>
            </a:r>
          </a:p>
          <a:p>
            <a:pPr lvl="1" fontAlgn="base"/>
            <a:r>
              <a:rPr lang="en-US" dirty="0"/>
              <a:t>It is </a:t>
            </a:r>
            <a:r>
              <a:rPr lang="en-US" b="1" dirty="0">
                <a:solidFill>
                  <a:srgbClr val="FF0000"/>
                </a:solidFill>
              </a:rPr>
              <a:t>Free</a:t>
            </a:r>
            <a:r>
              <a:rPr lang="en-US" dirty="0"/>
              <a:t>! Available on www.getbootstrap.com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8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716766"/>
              </p:ext>
            </p:extLst>
          </p:nvPr>
        </p:nvGraphicFramePr>
        <p:xfrm>
          <a:off x="131763" y="863600"/>
          <a:ext cx="11555932" cy="2029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.shadow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shadow to an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.shadow-sm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small shadow to an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.shadow-lg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larger shadow to an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.shadow-none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Remove shadow from an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153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530686"/>
              </p:ext>
            </p:extLst>
          </p:nvPr>
        </p:nvGraphicFramePr>
        <p:xfrm>
          <a:off x="131761" y="863600"/>
          <a:ext cx="11965164" cy="471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01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10298149">
                  <a:extLst>
                    <a:ext uri="{9D8B030D-6E8A-4147-A177-3AD203B41FA5}">
                      <a16:colId xmlns:a16="http://schemas.microsoft.com/office/drawing/2014/main" val="2410393870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.w-25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width of an element to 25%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270424196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.w-50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width of an element to 50%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12675636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.w-75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width of an element to 75%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4878905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.w-100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width of an element to 100%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556702278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.w-auto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width of an element to auto, i.e. the browser will calculate and select a width for the specified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85012023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.mw-100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max-width of an element to 100%.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03546975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.h-25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height of an element to 25%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99531070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.h-50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height of an element to 50%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16083488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.h-75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height of an element to 75%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24863727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.h-100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height of an element to 100%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673766956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.h-auto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height of an element to auto, i.e. the browser will calculate and select a height for the specified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84142618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.mh-100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max-height of an element to 100%.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4778172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.vw-100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width of an element to 100% of the width of the viewport.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36285617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.min-vw-100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min-width of an element to 100% of the width of the viewport.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28163502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.vh-100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height of an element to 100% of the height of the viewport.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205075532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.min-vh-100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min-height of an element to 100% of the height of the viewport.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77548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187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Alignment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39804"/>
              </p:ext>
            </p:extLst>
          </p:nvPr>
        </p:nvGraphicFramePr>
        <p:xfrm>
          <a:off x="131763" y="863600"/>
          <a:ext cx="11555932" cy="288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.align-baseline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baseline of the element with the baseline of its parent.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.align-top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top of the element with the top of the entire line.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.align-middle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element in the middle of the parent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.align-bottom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Align the bottom of the element with the bottom of the entire line.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.align-text-top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Align the top of the element with the top of the parent element's font.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25520974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.align-text-bottom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Align the bottom of the element with the bottom of the parent element's font.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792430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068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537498"/>
              </p:ext>
            </p:extLst>
          </p:nvPr>
        </p:nvGraphicFramePr>
        <p:xfrm>
          <a:off x="131763" y="863600"/>
          <a:ext cx="11555932" cy="401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.position-static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position of element to static.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.position-relative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position of element to relative.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.position-absolute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position of element to absolute.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.position-fixed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position of element to fixed.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.position-sticky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position of element to sticky.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25520974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.fixed-top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Position an element at the top of the viewport, from edge to edge.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79243011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.fixed-bottom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Position an element at the bottom of the viewport, from edge to edge.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307402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.sticky-top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Position an element at the top of the viewport, from edge to edge, but that will only happen after you scroll past it.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337374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909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367962"/>
              </p:ext>
            </p:extLst>
          </p:nvPr>
        </p:nvGraphicFramePr>
        <p:xfrm>
          <a:off x="131763" y="863600"/>
          <a:ext cx="11555932" cy="443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-none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Hide an element. It does not take up any space in the layout.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-inline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Force an element to generate an inline-level box.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-inline-block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Force an element to generate a block box that will be flowed with surrounding content i.e. in the same line as adjacent content like inline box.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-block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Force an element to generate a block-level box.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-table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Force an element to behave like a </a:t>
                      </a:r>
                      <a:r>
                        <a:rPr lang="en-US" u="none" strike="noStrike" dirty="0">
                          <a:solidFill>
                            <a:srgbClr val="1DB79F"/>
                          </a:solidFill>
                          <a:effectLst/>
                        </a:rPr>
                        <a:t>&lt;table&gt;</a:t>
                      </a:r>
                      <a:r>
                        <a:rPr lang="en-US" dirty="0">
                          <a:effectLst/>
                        </a:rPr>
                        <a:t> 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25520974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-table-row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Force an element to behave like a </a:t>
                      </a:r>
                      <a:r>
                        <a:rPr lang="en-US" u="none" strike="noStrike" dirty="0">
                          <a:solidFill>
                            <a:srgbClr val="1DB79F"/>
                          </a:solidFill>
                          <a:effectLst/>
                        </a:rPr>
                        <a:t>&lt;</a:t>
                      </a:r>
                      <a:r>
                        <a:rPr lang="en-US" u="none" strike="noStrike" dirty="0" err="1">
                          <a:solidFill>
                            <a:srgbClr val="1DB79F"/>
                          </a:solidFill>
                          <a:effectLst/>
                        </a:rPr>
                        <a:t>tr</a:t>
                      </a:r>
                      <a:r>
                        <a:rPr lang="en-US" u="none" strike="noStrike" dirty="0">
                          <a:solidFill>
                            <a:srgbClr val="1DB79F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 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79243011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-table-cell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Force an element to behave like a </a:t>
                      </a:r>
                      <a:r>
                        <a:rPr lang="en-US" u="none" strike="noStrike" dirty="0">
                          <a:solidFill>
                            <a:srgbClr val="1DB79F"/>
                          </a:solidFill>
                          <a:effectLst/>
                        </a:rPr>
                        <a:t>&lt;td&gt;</a:t>
                      </a:r>
                      <a:r>
                        <a:rPr lang="en-US" dirty="0">
                          <a:effectLst/>
                        </a:rPr>
                        <a:t> 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307402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Force an element to generate a block-level </a:t>
                      </a:r>
                      <a:r>
                        <a:rPr lang="en-US" u="none" strike="noStrike" dirty="0">
                          <a:solidFill>
                            <a:srgbClr val="1DB79F"/>
                          </a:solidFill>
                          <a:effectLst/>
                        </a:rPr>
                        <a:t>flex container box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33737472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-inline-flex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Force an element to generate an inline-level flex container box.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797380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55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Flex </a:t>
            </a:r>
            <a:r>
              <a:rPr lang="en-US" dirty="0"/>
              <a:t>Utility Classes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display utilities to create a </a:t>
            </a:r>
            <a:r>
              <a:rPr lang="en-US" dirty="0" err="1"/>
              <a:t>flexbox</a:t>
            </a:r>
            <a:r>
              <a:rPr lang="en-US" dirty="0"/>
              <a:t> container and transform direct children elements into flex items. </a:t>
            </a:r>
          </a:p>
          <a:p>
            <a:r>
              <a:rPr lang="en-US" dirty="0"/>
              <a:t>Flex containers and items are able to be modified further with additional flex properties Like </a:t>
            </a:r>
            <a:r>
              <a:rPr lang="en-IN" dirty="0"/>
              <a:t>Direction, Justify content, Align items, Align self, Fill, Grow and shrink, With align-items, Wrap, Order and Align content.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750631"/>
              </p:ext>
            </p:extLst>
          </p:nvPr>
        </p:nvGraphicFramePr>
        <p:xfrm>
          <a:off x="131763" y="2726894"/>
          <a:ext cx="11824448" cy="3736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587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471861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Flax box container occupy parents width.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.d-inline-flex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Flax box container occupy content width.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Flax box container occupy parents width based on the viewport size.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-inline-flex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Flax box container occupy content width based on the viewport size.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.flex-row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Set a horizontal direction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.flex-row-reverse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start the horizontal direction from the opposite side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.flex-column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set a vertical direction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.flex-column-reverse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start the vertical direction from the opposite side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746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Interactions </a:t>
            </a:r>
            <a:r>
              <a:rPr lang="en-US" dirty="0"/>
              <a:t>Utility Classes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classes that change how users interact with contents of a website.</a:t>
            </a:r>
          </a:p>
          <a:p>
            <a:pPr lvl="1"/>
            <a:r>
              <a:rPr lang="en-US" dirty="0"/>
              <a:t>Text selection</a:t>
            </a:r>
          </a:p>
          <a:p>
            <a:pPr lvl="2"/>
            <a:r>
              <a:rPr lang="en-US" dirty="0"/>
              <a:t>Change the way in which the content is selected when the user interacts with it.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Pointer events</a:t>
            </a:r>
          </a:p>
          <a:p>
            <a:pPr lvl="2"/>
            <a:r>
              <a:rPr lang="en-US" dirty="0"/>
              <a:t>Bootstrap provides .</a:t>
            </a:r>
            <a:r>
              <a:rPr lang="en-US" dirty="0" err="1"/>
              <a:t>pe</a:t>
            </a:r>
            <a:r>
              <a:rPr lang="en-US" dirty="0"/>
              <a:t>-none and .</a:t>
            </a:r>
            <a:r>
              <a:rPr lang="en-US" dirty="0" err="1"/>
              <a:t>pe</a:t>
            </a:r>
            <a:r>
              <a:rPr lang="en-US" dirty="0"/>
              <a:t>-auto classes to prevent or add element interactions respectively.</a:t>
            </a:r>
          </a:p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013078"/>
              </p:ext>
            </p:extLst>
          </p:nvPr>
        </p:nvGraphicFramePr>
        <p:xfrm>
          <a:off x="183776" y="1967765"/>
          <a:ext cx="11824448" cy="1602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587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471861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.user-select-all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Entire</a:t>
                      </a:r>
                      <a:r>
                        <a:rPr lang="en-US" baseline="0" dirty="0">
                          <a:effectLst/>
                        </a:rPr>
                        <a:t> text</a:t>
                      </a:r>
                      <a:r>
                        <a:rPr lang="en-US" dirty="0">
                          <a:effectLst/>
                        </a:rPr>
                        <a:t> selected when clicked by the user.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.user-select-auto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Entire</a:t>
                      </a:r>
                      <a:r>
                        <a:rPr lang="en-US" baseline="0" dirty="0">
                          <a:effectLst/>
                        </a:rPr>
                        <a:t> text</a:t>
                      </a:r>
                      <a:r>
                        <a:rPr lang="en-US" dirty="0">
                          <a:effectLst/>
                        </a:rPr>
                        <a:t> has default select behavior.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.user-select-none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Text will not be selectable when clicked by the user.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475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Opacity </a:t>
            </a:r>
            <a:r>
              <a:rPr lang="en-US" dirty="0"/>
              <a:t>Utility Classes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opacity property sets the opacity level for an element. </a:t>
            </a:r>
          </a:p>
          <a:p>
            <a:r>
              <a:rPr lang="en-US" dirty="0"/>
              <a:t>The opacity level describes the transparency level, where 1 is not transparent at all, .5 is 50% visible, and 0 is completely transparent.</a:t>
            </a:r>
          </a:p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758470"/>
              </p:ext>
            </p:extLst>
          </p:nvPr>
        </p:nvGraphicFramePr>
        <p:xfrm>
          <a:off x="131763" y="2079908"/>
          <a:ext cx="11824448" cy="2456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587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471861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.opacity-100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opacity of an element to 1.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.opacity-75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opacity of an element to 0.75.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.opacity-50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opacity of an element to 0.5.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.opacity-25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opacity of an element to 0.25.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.opacity-0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opacity of an element to 0.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607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Overflow </a:t>
            </a:r>
            <a:r>
              <a:rPr lang="en-US" dirty="0"/>
              <a:t>Utility Classes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 the overflow property on the fly with four default values and classes. </a:t>
            </a:r>
          </a:p>
          <a:p>
            <a:r>
              <a:rPr lang="en-US" dirty="0"/>
              <a:t>These classes are not responsive by default.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360691"/>
              </p:ext>
            </p:extLst>
          </p:nvPr>
        </p:nvGraphicFramePr>
        <p:xfrm>
          <a:off x="131763" y="2079908"/>
          <a:ext cx="11824448" cy="2029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587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471861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.overflow-auto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Automatically</a:t>
                      </a:r>
                      <a:r>
                        <a:rPr lang="en-US" baseline="0" dirty="0">
                          <a:effectLst/>
                        </a:rPr>
                        <a:t> gives vertical scrollbar if content overflow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.overflow-hidden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Automatically</a:t>
                      </a:r>
                      <a:r>
                        <a:rPr lang="en-US" baseline="0" dirty="0">
                          <a:effectLst/>
                        </a:rPr>
                        <a:t> hide overflow content if content overflow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.overflow-visible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aseline="0" dirty="0">
                          <a:effectLst/>
                        </a:rPr>
                        <a:t>Shows overflow content though it is outside of container if content overflow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 overflow-scroll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Automatically</a:t>
                      </a:r>
                      <a:r>
                        <a:rPr lang="en-US" baseline="0" dirty="0">
                          <a:effectLst/>
                        </a:rPr>
                        <a:t> gives horizontal and vertical scrollbars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444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Visibility </a:t>
            </a:r>
            <a:r>
              <a:rPr lang="en-US" dirty="0"/>
              <a:t>Utility Classes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control the visibility of elements, without modifying their display.</a:t>
            </a:r>
          </a:p>
          <a:p>
            <a:r>
              <a:rPr lang="en-US" dirty="0"/>
              <a:t>These utility classes do not modify the display value at all and do not affect layout. E.g. .invisible elements still take up space in the page.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436406"/>
              </p:ext>
            </p:extLst>
          </p:nvPr>
        </p:nvGraphicFramePr>
        <p:xfrm>
          <a:off x="131763" y="2261066"/>
          <a:ext cx="11824448" cy="1176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587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471861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.visible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Unhide an element, and take up its space in the layout.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.invisible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Hide an element, but it take up its space in the layout.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83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Download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download bootstrap from </a:t>
            </a:r>
            <a:r>
              <a:rPr lang="en-US" dirty="0">
                <a:hlinkClick r:id="rId2"/>
              </a:rPr>
              <a:t>http://getbootstrap.com</a:t>
            </a:r>
            <a:endParaRPr lang="en-US" dirty="0"/>
          </a:p>
          <a:p>
            <a:r>
              <a:rPr lang="en-US" dirty="0"/>
              <a:t>We can download compiled CSS &amp; JS, Source Code or include it with package managers like </a:t>
            </a:r>
            <a:r>
              <a:rPr lang="en-US" dirty="0" err="1"/>
              <a:t>npm</a:t>
            </a:r>
            <a:r>
              <a:rPr lang="en-US" dirty="0"/>
              <a:t>, </a:t>
            </a:r>
            <a:r>
              <a:rPr lang="en-US" dirty="0" err="1"/>
              <a:t>RubyGems</a:t>
            </a:r>
            <a:r>
              <a:rPr lang="en-US" dirty="0"/>
              <a:t> and more.</a:t>
            </a:r>
          </a:p>
          <a:p>
            <a:r>
              <a:rPr lang="en-US" dirty="0"/>
              <a:t>Download</a:t>
            </a:r>
          </a:p>
          <a:p>
            <a:pPr lvl="1"/>
            <a:r>
              <a:rPr lang="en-US" dirty="0"/>
              <a:t>Compiled CSS &amp; JS</a:t>
            </a:r>
          </a:p>
          <a:p>
            <a:pPr marL="457200" lvl="1" indent="0">
              <a:buNone/>
            </a:pPr>
            <a:r>
              <a:rPr lang="en-US" dirty="0"/>
              <a:t>	     </a:t>
            </a:r>
            <a:r>
              <a:rPr lang="en-US" b="1" dirty="0"/>
              <a:t>OR</a:t>
            </a:r>
          </a:p>
          <a:p>
            <a:pPr lvl="1"/>
            <a:r>
              <a:rPr lang="en-US" dirty="0"/>
              <a:t>Source Code</a:t>
            </a:r>
          </a:p>
          <a:p>
            <a:pPr marL="457200" lvl="1" indent="0">
              <a:buNone/>
            </a:pPr>
            <a:r>
              <a:rPr lang="en-US" dirty="0"/>
              <a:t>	     </a:t>
            </a:r>
            <a:r>
              <a:rPr lang="en-US" b="1" dirty="0"/>
              <a:t>OR</a:t>
            </a:r>
          </a:p>
          <a:p>
            <a:pPr lvl="1"/>
            <a:r>
              <a:rPr lang="en-US" dirty="0"/>
              <a:t>NPM</a:t>
            </a:r>
          </a:p>
          <a:p>
            <a:pPr marL="457200" lvl="1" indent="0">
              <a:buNone/>
            </a:pPr>
            <a:r>
              <a:rPr lang="en-US" dirty="0"/>
              <a:t>	     </a:t>
            </a:r>
            <a:r>
              <a:rPr lang="en-US" b="1" dirty="0"/>
              <a:t>OR</a:t>
            </a:r>
          </a:p>
          <a:p>
            <a:pPr lvl="1"/>
            <a:r>
              <a:rPr lang="en-US" dirty="0"/>
              <a:t>Composer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And many more …..</a:t>
            </a:r>
          </a:p>
          <a:p>
            <a:r>
              <a:rPr lang="en-US" dirty="0"/>
              <a:t>We can also load the bootstrap directly via </a:t>
            </a:r>
            <a:r>
              <a:rPr lang="en-US" b="1" dirty="0"/>
              <a:t>C</a:t>
            </a:r>
            <a:r>
              <a:rPr lang="en-US" dirty="0"/>
              <a:t>ontent </a:t>
            </a:r>
            <a:r>
              <a:rPr lang="en-US" b="1" dirty="0"/>
              <a:t>D</a:t>
            </a:r>
            <a:r>
              <a:rPr lang="en-US" dirty="0"/>
              <a:t>elivery </a:t>
            </a:r>
            <a:r>
              <a:rPr lang="en-US" b="1" dirty="0"/>
              <a:t>N</a:t>
            </a:r>
            <a:r>
              <a:rPr lang="en-US" dirty="0"/>
              <a:t>etwork (CDN).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ectangle 16">
            <a:hlinkClick r:id="rId3"/>
          </p:cNvPr>
          <p:cNvSpPr/>
          <p:nvPr/>
        </p:nvSpPr>
        <p:spPr>
          <a:xfrm>
            <a:off x="3366654" y="2468879"/>
            <a:ext cx="1429789" cy="4156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</a:t>
            </a:r>
          </a:p>
        </p:txBody>
      </p:sp>
      <p:sp>
        <p:nvSpPr>
          <p:cNvPr id="18" name="Rectangle 17">
            <a:hlinkClick r:id="rId4"/>
          </p:cNvPr>
          <p:cNvSpPr/>
          <p:nvPr/>
        </p:nvSpPr>
        <p:spPr>
          <a:xfrm>
            <a:off x="3366654" y="3161088"/>
            <a:ext cx="1429789" cy="4156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66655" y="3853297"/>
            <a:ext cx="4264430" cy="3385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npm</a:t>
            </a:r>
            <a:r>
              <a:rPr lang="en-US" sz="1600" dirty="0"/>
              <a:t> install bootstrap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66654" y="4495628"/>
            <a:ext cx="4264430" cy="3385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composer require </a:t>
            </a:r>
            <a:r>
              <a:rPr lang="en-US" sz="1600" dirty="0" err="1"/>
              <a:t>twbs</a:t>
            </a:r>
            <a:r>
              <a:rPr lang="en-US" sz="1600" dirty="0"/>
              <a:t>/bootstrap:5.1.3</a:t>
            </a:r>
          </a:p>
        </p:txBody>
      </p:sp>
    </p:spTree>
    <p:extLst>
      <p:ext uri="{BB962C8B-B14F-4D97-AF65-F5344CB8AC3E}">
        <p14:creationId xmlns:p14="http://schemas.microsoft.com/office/powerpoint/2010/main" val="127081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  <p:bldP spid="22" grpId="0" uiExpand="1" build="allAtOnce" animBg="1"/>
      <p:bldP spid="24" grpId="0" uiExpand="1" build="allAtOnce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comes with lots of ready components, in this section we will explore those components.</a:t>
            </a:r>
          </a:p>
          <a:p>
            <a:r>
              <a:rPr lang="en-US" dirty="0"/>
              <a:t>Here is the list of components from bootstrap 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135" y="2128518"/>
            <a:ext cx="3535706" cy="4325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Accordion</a:t>
            </a:r>
          </a:p>
          <a:p>
            <a:pPr lvl="1"/>
            <a:r>
              <a:rPr lang="en-US" dirty="0"/>
              <a:t>Alerts</a:t>
            </a:r>
          </a:p>
          <a:p>
            <a:pPr lvl="1"/>
            <a:r>
              <a:rPr lang="en-US" dirty="0"/>
              <a:t>Badge</a:t>
            </a:r>
          </a:p>
          <a:p>
            <a:pPr lvl="1"/>
            <a:r>
              <a:rPr lang="en-US" dirty="0"/>
              <a:t>Breadcrumb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Button Group</a:t>
            </a:r>
          </a:p>
          <a:p>
            <a:pPr lvl="1"/>
            <a:r>
              <a:rPr lang="en-US" dirty="0"/>
              <a:t>Card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84841" y="2128516"/>
            <a:ext cx="3535706" cy="4325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Carousel</a:t>
            </a:r>
          </a:p>
          <a:p>
            <a:pPr lvl="1"/>
            <a:r>
              <a:rPr lang="en-US" dirty="0"/>
              <a:t>Dropdowns</a:t>
            </a:r>
          </a:p>
          <a:p>
            <a:pPr lvl="1"/>
            <a:r>
              <a:rPr lang="en-US" dirty="0"/>
              <a:t>List group</a:t>
            </a:r>
          </a:p>
          <a:p>
            <a:pPr lvl="1"/>
            <a:r>
              <a:rPr lang="en-US" dirty="0"/>
              <a:t>Modal</a:t>
            </a:r>
          </a:p>
          <a:p>
            <a:pPr lvl="1"/>
            <a:r>
              <a:rPr lang="en-US" dirty="0" err="1"/>
              <a:t>Nav</a:t>
            </a:r>
            <a:r>
              <a:rPr lang="en-US" dirty="0"/>
              <a:t>, tabs and </a:t>
            </a:r>
            <a:r>
              <a:rPr lang="en-US" dirty="0" err="1"/>
              <a:t>Navbar</a:t>
            </a:r>
            <a:endParaRPr lang="en-US" dirty="0"/>
          </a:p>
          <a:p>
            <a:pPr lvl="1"/>
            <a:r>
              <a:rPr lang="en-US" dirty="0" err="1"/>
              <a:t>Offcanvas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Pagination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20547" y="2128516"/>
            <a:ext cx="3535706" cy="4325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Placeholders</a:t>
            </a:r>
          </a:p>
          <a:p>
            <a:pPr lvl="1"/>
            <a:r>
              <a:rPr lang="en-US" dirty="0"/>
              <a:t>Popovers</a:t>
            </a:r>
          </a:p>
          <a:p>
            <a:pPr lvl="1"/>
            <a:r>
              <a:rPr lang="en-US" dirty="0"/>
              <a:t>Progress</a:t>
            </a:r>
          </a:p>
          <a:p>
            <a:pPr lvl="1"/>
            <a:r>
              <a:rPr lang="en-US" dirty="0" err="1"/>
              <a:t>Scrollspy</a:t>
            </a:r>
            <a:endParaRPr lang="en-US" dirty="0"/>
          </a:p>
          <a:p>
            <a:pPr lvl="1"/>
            <a:r>
              <a:rPr lang="en-US" dirty="0"/>
              <a:t>Spinners</a:t>
            </a:r>
          </a:p>
          <a:p>
            <a:pPr lvl="1"/>
            <a:r>
              <a:rPr lang="en-US" dirty="0"/>
              <a:t>Toasts</a:t>
            </a:r>
          </a:p>
          <a:p>
            <a:pPr lvl="1"/>
            <a:r>
              <a:rPr lang="en-US" dirty="0"/>
              <a:t>Tooltips</a:t>
            </a:r>
          </a:p>
        </p:txBody>
      </p:sp>
    </p:spTree>
    <p:extLst>
      <p:ext uri="{BB962C8B-B14F-4D97-AF65-F5344CB8AC3E}">
        <p14:creationId xmlns:p14="http://schemas.microsoft.com/office/powerpoint/2010/main" val="288867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provides three types of form layouts:</a:t>
            </a:r>
          </a:p>
          <a:p>
            <a:pPr lvl="1"/>
            <a:r>
              <a:rPr lang="en-US" dirty="0"/>
              <a:t>Vertical form (default)</a:t>
            </a:r>
          </a:p>
          <a:p>
            <a:pPr lvl="1"/>
            <a:r>
              <a:rPr lang="en-US" dirty="0"/>
              <a:t>Horizontal form</a:t>
            </a:r>
          </a:p>
          <a:p>
            <a:pPr lvl="1"/>
            <a:r>
              <a:rPr lang="en-US" dirty="0"/>
              <a:t>Inline form</a:t>
            </a:r>
          </a:p>
          <a:p>
            <a:r>
              <a:rPr lang="en-US" dirty="0"/>
              <a:t>Standard rules for all three form layouts:</a:t>
            </a:r>
          </a:p>
          <a:p>
            <a:pPr lvl="1"/>
            <a:r>
              <a:rPr lang="en-US" dirty="0"/>
              <a:t>Wrap labels and form controls in &lt;div class="form-group"&gt; (needed for optimum spacing)</a:t>
            </a:r>
          </a:p>
          <a:p>
            <a:pPr lvl="1"/>
            <a:r>
              <a:rPr lang="en-US" dirty="0"/>
              <a:t>Add class from below table to all textual elements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50879"/>
              </p:ext>
            </p:extLst>
          </p:nvPr>
        </p:nvGraphicFramePr>
        <p:xfrm>
          <a:off x="1026162" y="344259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392547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1262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</a:t>
                      </a:r>
                      <a:r>
                        <a:rPr lang="en-US" baseline="0" dirty="0"/>
                        <a:t>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Bootstrap</a:t>
                      </a:r>
                      <a:r>
                        <a:rPr lang="en-US" baseline="0" dirty="0"/>
                        <a:t> 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88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Text, Password, File, Color, etc…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form-control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8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form-select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Checkbox, 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form-check-input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9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form-range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4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105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692" y="885653"/>
            <a:ext cx="9717580" cy="353943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="#"&gt;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&lt;!-- vertical is the default layout so no need to specify class --&gt;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txtEmailAddress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Email address: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="email"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txtEmailAddress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txtPassword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Password: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="password"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txtPassword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="checkbox"&gt;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="checkbox"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="form-check-input"&gt;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Remember me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="submit"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-primary"&gt;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005"/>
          <a:stretch/>
        </p:blipFill>
        <p:spPr>
          <a:xfrm>
            <a:off x="257692" y="4599535"/>
            <a:ext cx="4886325" cy="190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Form (BS-3, BS-4)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692" y="885653"/>
            <a:ext cx="9717580" cy="353943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="#"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="form-inline"&gt;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&lt;!-- this class is not available in BS5 --&gt;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txtEmailAddress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Email address: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="email"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txtEmailAddress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txtPassword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Password: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="password"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txtPassword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="checkbox"&gt;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="checkbox"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="form-check-input"&gt;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Remember me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="submit"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-primary"&gt;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2" y="4599535"/>
            <a:ext cx="78390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1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Form (BS-5)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1398" y="0"/>
            <a:ext cx="7890602" cy="6001643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"row row-cols-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-auto g-3 align-items-center"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"col-12"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"Username"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"col-12"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"form-select"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selected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Choose...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One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Two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"3"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&lt;/select&gt;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"col-12"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"form-check-input"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"checkbox"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cbRem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"form-check-label"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cbRem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Remember me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"col-12"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4033495" cy="5005341"/>
          </a:xfrm>
        </p:spPr>
        <p:txBody>
          <a:bodyPr/>
          <a:lstStyle/>
          <a:p>
            <a:r>
              <a:rPr lang="en-US" dirty="0"/>
              <a:t>Use the .row-cols-* classes to create responsive horizontal layouts.</a:t>
            </a:r>
          </a:p>
          <a:p>
            <a:r>
              <a:rPr lang="en-US" dirty="0"/>
              <a:t>the .col-12 helps stack the form controls.</a:t>
            </a:r>
          </a:p>
          <a:p>
            <a:r>
              <a:rPr lang="en-US" dirty="0"/>
              <a:t>The .align-items-center aligns the form elements to the middle, making the .form-checkbox align properly.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398" y="5868785"/>
            <a:ext cx="56673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Horizontal Form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06145"/>
            <a:ext cx="8495608" cy="624786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"row mb-3"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txtMail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"col-sm-2 col-form-label"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"col-sm-10"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txtMail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"row mb-3"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txtPass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"col-sm-2 col-form-label"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"col-sm-10"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"password"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txtPass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"row mb-3"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"col-sm-10 offset-sm-2"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"form-check-input"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"checkbox"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"gridCheck1"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"form-check-label"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"gridCheck1"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Example checkbox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Sign in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600" y="2434066"/>
            <a:ext cx="5031929" cy="153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6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Clearfix</a:t>
            </a:r>
            <a:endParaRPr lang="en-IN" dirty="0"/>
          </a:p>
          <a:p>
            <a:r>
              <a:rPr lang="en-US" dirty="0"/>
              <a:t>Colored links</a:t>
            </a:r>
          </a:p>
          <a:p>
            <a:r>
              <a:rPr lang="en-US" dirty="0"/>
              <a:t>Ratio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Stacks</a:t>
            </a:r>
          </a:p>
          <a:p>
            <a:r>
              <a:rPr lang="en-US" dirty="0"/>
              <a:t>Visually hidden</a:t>
            </a:r>
          </a:p>
          <a:p>
            <a:r>
              <a:rPr lang="en-US" dirty="0"/>
              <a:t>Stretched link</a:t>
            </a:r>
          </a:p>
          <a:p>
            <a:r>
              <a:rPr lang="en-US" dirty="0"/>
              <a:t>Text truncation</a:t>
            </a:r>
          </a:p>
          <a:p>
            <a:r>
              <a:rPr lang="en-US" dirty="0"/>
              <a:t>Vertical rule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822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Font-awesome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7691" y="885653"/>
            <a:ext cx="11803129" cy="501675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&lt;!DOCTYPE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E5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IN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IN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E50000"/>
                </a:solidFill>
                <a:latin typeface="Consolas" panose="020B0609020204030204" pitchFamily="49" charset="0"/>
              </a:rPr>
              <a:t>charset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"utf-8"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E50000"/>
                </a:solidFill>
                <a:latin typeface="Consolas" panose="020B0609020204030204" pitchFamily="49" charset="0"/>
              </a:rPr>
              <a:t>content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 initial-scale=1"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&lt;title&gt;&lt;/title&gt;</a:t>
            </a:r>
            <a:endParaRPr lang="en-IN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"./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/bootstrap.min.css"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rel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rel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href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"https://cdnjs.cloudflare.com/ajax/libs/font-	awesome/6.5.1/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/all.min.css"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E50000"/>
                </a:solidFill>
                <a:latin typeface="Consolas" panose="020B0609020204030204" pitchFamily="49" charset="0"/>
              </a:rPr>
              <a:t>integrity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"sha512-	DTOQO9RWCH3ppGqcWaEA1BIZOC6xxalwEsw9c2QQeAIftl+Vegovlnee1c9QX4TctnWMn13TZye+giMm8e2LwA=="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 	</a:t>
            </a:r>
            <a:r>
              <a:rPr lang="en-IN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crossorigin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"anonymous"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referrerpolicy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"no-referrer"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IN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IN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IN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E5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"fa-solid fa-house-chimney"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IN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i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en-IN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src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"./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/bootstrap.bundle.min.js"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IN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IN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I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05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vijay.shekhat@darshan.ac.in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9558045778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Vijay M </a:t>
            </a:r>
            <a:r>
              <a:rPr lang="en-IN" dirty="0" err="1"/>
              <a:t>Shekhat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Web Designing (WD) (</a:t>
            </a:r>
            <a:r>
              <a:rPr lang="en-US" dirty="0"/>
              <a:t>2301CS202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9" r="267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372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downloading the bootstrap we need to load the bootstrap in our web page, we need to load CSS and JS files provided in the downloaded folder.</a:t>
            </a:r>
          </a:p>
          <a:p>
            <a:r>
              <a:rPr lang="en-US" dirty="0"/>
              <a:t>As we have not explored Java Script in this course, we will skip some details of how to load bootstrap differently according to your need.</a:t>
            </a:r>
          </a:p>
          <a:p>
            <a:r>
              <a:rPr lang="en-US" dirty="0"/>
              <a:t>In this course we will load whole bundle for the simplicity, but later we will explore some more detailed loading techniques.</a:t>
            </a:r>
          </a:p>
          <a:p>
            <a:r>
              <a:rPr lang="en-US" dirty="0"/>
              <a:t>To load downloaded </a:t>
            </a:r>
            <a:r>
              <a:rPr lang="en-US" dirty="0" err="1"/>
              <a:t>BootStrap</a:t>
            </a:r>
            <a:r>
              <a:rPr lang="en-US" dirty="0"/>
              <a:t> we need to extract the ZIP file and copy </a:t>
            </a:r>
            <a:r>
              <a:rPr lang="en-US" b="1" dirty="0" err="1"/>
              <a:t>css</a:t>
            </a:r>
            <a:r>
              <a:rPr lang="en-US" dirty="0"/>
              <a:t> and </a:t>
            </a:r>
            <a:r>
              <a:rPr lang="en-US" b="1" dirty="0" err="1"/>
              <a:t>js</a:t>
            </a:r>
            <a:r>
              <a:rPr lang="en-US" dirty="0"/>
              <a:t> folder and paste it in our project folder, then we need to load CSS and JS in our web page using link and script tag. </a:t>
            </a:r>
            <a:r>
              <a:rPr lang="en-US" sz="2000" dirty="0"/>
              <a:t>(ideally CSS should be loaded in head section and JS should be loaded just before end of body tag)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load CDN </a:t>
            </a:r>
            <a:r>
              <a:rPr lang="en-US" dirty="0" err="1"/>
              <a:t>BootStrap</a:t>
            </a:r>
            <a:r>
              <a:rPr lang="en-US" dirty="0"/>
              <a:t> we need not to download any thing, just load bootstrap from the Content Delivery Network like this,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953" y="4219055"/>
            <a:ext cx="10008523" cy="58477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&lt;link </a:t>
            </a:r>
            <a:r>
              <a:rPr lang="en-US" sz="1600" dirty="0" err="1"/>
              <a:t>rel</a:t>
            </a:r>
            <a:r>
              <a:rPr lang="en-US" sz="1600" dirty="0"/>
              <a:t>=“stylesheet” </a:t>
            </a:r>
            <a:r>
              <a:rPr lang="en-US" sz="1600" dirty="0" err="1"/>
              <a:t>href</a:t>
            </a:r>
            <a:r>
              <a:rPr lang="en-US" sz="1600" dirty="0"/>
              <a:t>=“</a:t>
            </a:r>
            <a:r>
              <a:rPr lang="en-US" sz="1600" dirty="0" err="1"/>
              <a:t>css</a:t>
            </a:r>
            <a:r>
              <a:rPr lang="en-US" sz="1600" dirty="0"/>
              <a:t>/bootstrap.min.css” /&gt;</a:t>
            </a:r>
          </a:p>
          <a:p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=“</a:t>
            </a:r>
            <a:r>
              <a:rPr lang="en-US" sz="1600" dirty="0" err="1"/>
              <a:t>js</a:t>
            </a:r>
            <a:r>
              <a:rPr lang="en-US" sz="1600" dirty="0"/>
              <a:t>/bootstrap.bundle.min.js</a:t>
            </a:r>
            <a:r>
              <a:rPr lang="en-US" sz="1600"/>
              <a:t>”&gt;&lt;/script&gt;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65266" y="5524153"/>
            <a:ext cx="10000210" cy="107721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&lt;link </a:t>
            </a:r>
            <a:r>
              <a:rPr lang="en-US" sz="1600" dirty="0" err="1"/>
              <a:t>href</a:t>
            </a:r>
            <a:r>
              <a:rPr lang="en-US" sz="1600" dirty="0"/>
              <a:t>="https://cdn.jsdelivr.net/</a:t>
            </a:r>
            <a:r>
              <a:rPr lang="en-US" sz="1600" dirty="0" err="1"/>
              <a:t>npm</a:t>
            </a:r>
            <a:r>
              <a:rPr lang="en-US" sz="1600" dirty="0"/>
              <a:t>/bootstrap@5.3.3/</a:t>
            </a:r>
            <a:r>
              <a:rPr lang="en-US" sz="1600" dirty="0" err="1"/>
              <a:t>dist</a:t>
            </a:r>
            <a:r>
              <a:rPr lang="en-US" sz="1600" dirty="0"/>
              <a:t>/</a:t>
            </a:r>
            <a:r>
              <a:rPr lang="en-US" sz="1600" dirty="0" err="1"/>
              <a:t>css</a:t>
            </a:r>
            <a:r>
              <a:rPr lang="en-US" sz="1600" dirty="0"/>
              <a:t>/bootstrap.min.css" </a:t>
            </a:r>
            <a:r>
              <a:rPr lang="en-US" sz="1600" dirty="0" err="1"/>
              <a:t>rel</a:t>
            </a:r>
            <a:r>
              <a:rPr lang="en-US" sz="1600" dirty="0"/>
              <a:t>="stylesheet" integrity="sha384-QWTKZyjpPEjISv5WaRU9OFeRpok6YctnYmDr5pNlyT2bRjXh0JMhjY6hW+ALEwIH" </a:t>
            </a:r>
            <a:r>
              <a:rPr lang="en-US" sz="1600" dirty="0" err="1"/>
              <a:t>crossorigin</a:t>
            </a:r>
            <a:r>
              <a:rPr lang="en-US" sz="1600" dirty="0"/>
              <a:t>="anonymous"&gt;</a:t>
            </a:r>
          </a:p>
          <a:p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="https://cdn.jsdelivr.net/</a:t>
            </a:r>
            <a:r>
              <a:rPr lang="en-US" sz="1600" dirty="0" err="1"/>
              <a:t>npm</a:t>
            </a:r>
            <a:r>
              <a:rPr lang="en-US" sz="1600" dirty="0"/>
              <a:t>/bootstrap@5.3.3/</a:t>
            </a:r>
            <a:r>
              <a:rPr lang="en-US" sz="1600" dirty="0" err="1"/>
              <a:t>dist</a:t>
            </a:r>
            <a:r>
              <a:rPr lang="en-US" sz="1600" dirty="0"/>
              <a:t>/</a:t>
            </a:r>
            <a:r>
              <a:rPr lang="en-US" sz="1600" dirty="0" err="1"/>
              <a:t>js</a:t>
            </a:r>
            <a:r>
              <a:rPr lang="en-US" sz="1600" dirty="0"/>
              <a:t>/bootstrap.bundle.min.js" integrity="sha384-YvpcrYf0tY3lHB60NNkmXc5s9fDVZLESaAA55NDzOxhy9GkcIdslK1eN7N6jIeHz" </a:t>
            </a:r>
            <a:r>
              <a:rPr lang="en-US" sz="1600" dirty="0" err="1"/>
              <a:t>crossorigin</a:t>
            </a:r>
            <a:r>
              <a:rPr lang="en-US" sz="1600" dirty="0"/>
              <a:t>="anonymous"&gt;&lt;/script&gt;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1820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allAtOnce" animBg="1"/>
      <p:bldP spid="5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err="1"/>
              <a:t>Globals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</a:t>
            </a:r>
            <a:r>
              <a:rPr lang="en-US" dirty="0" err="1"/>
              <a:t>doctype</a:t>
            </a:r>
            <a:endParaRPr lang="en-US" dirty="0"/>
          </a:p>
          <a:p>
            <a:pPr lvl="1"/>
            <a:r>
              <a:rPr lang="en-US" dirty="0"/>
              <a:t>Bootstrap requires the use of the HTML5 </a:t>
            </a:r>
            <a:r>
              <a:rPr lang="en-US" dirty="0" err="1"/>
              <a:t>doctype</a:t>
            </a:r>
            <a:r>
              <a:rPr lang="en-US" dirty="0"/>
              <a:t>. Without it, you’ll see some incomplete styling, but including it shouldn’t cause any considerable problems.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Responsive meta tag</a:t>
            </a:r>
          </a:p>
          <a:p>
            <a:pPr lvl="1"/>
            <a:r>
              <a:rPr lang="en-US" dirty="0"/>
              <a:t>Bootstrap is developed mobile first, a strategy in which we optimize code for mobile devices first and then scale up components as necessary using CSS media queries. </a:t>
            </a:r>
          </a:p>
          <a:p>
            <a:pPr lvl="1"/>
            <a:r>
              <a:rPr lang="en-US" dirty="0"/>
              <a:t>To ensure proper rendering and touch zooming for all devices, add the responsive viewport meta tag to your &lt;head&gt;.</a:t>
            </a:r>
          </a:p>
          <a:p>
            <a:pPr lvl="1"/>
            <a:endParaRPr lang="en-US" dirty="0"/>
          </a:p>
          <a:p>
            <a:r>
              <a:rPr lang="en-US" dirty="0"/>
              <a:t>Box Sizing</a:t>
            </a:r>
          </a:p>
          <a:p>
            <a:pPr lvl="1"/>
            <a:r>
              <a:rPr lang="en-US" dirty="0"/>
              <a:t>For more straightforward sizing in CSS, they switch the global box-sizing value from content-box to </a:t>
            </a:r>
            <a:r>
              <a:rPr lang="en-US" b="1" dirty="0"/>
              <a:t>border-box</a:t>
            </a:r>
            <a:r>
              <a:rPr lang="en-US" dirty="0"/>
              <a:t>. This ensures padding does not affect the final computed width of an element.</a:t>
            </a:r>
          </a:p>
          <a:p>
            <a:r>
              <a:rPr lang="en-US" dirty="0"/>
              <a:t>Reboot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100" y="1630505"/>
            <a:ext cx="2360659" cy="107721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&lt;!</a:t>
            </a:r>
            <a:r>
              <a:rPr lang="en-US" sz="1600" b="1" dirty="0" err="1">
                <a:solidFill>
                  <a:srgbClr val="FF0000"/>
                </a:solidFill>
              </a:rPr>
              <a:t>doctype</a:t>
            </a:r>
            <a:r>
              <a:rPr lang="en-US" sz="1600" b="1" dirty="0">
                <a:solidFill>
                  <a:srgbClr val="FF0000"/>
                </a:solidFill>
              </a:rPr>
              <a:t> html&gt;</a:t>
            </a:r>
          </a:p>
          <a:p>
            <a:r>
              <a:rPr lang="en-US" sz="1600" dirty="0"/>
              <a:t>&lt;html </a:t>
            </a:r>
            <a:r>
              <a:rPr lang="en-US" sz="1600" dirty="0" err="1"/>
              <a:t>lang</a:t>
            </a:r>
            <a:r>
              <a:rPr lang="en-US" sz="1600" dirty="0"/>
              <a:t>="</a:t>
            </a:r>
            <a:r>
              <a:rPr lang="en-US" sz="1600" dirty="0" err="1"/>
              <a:t>en</a:t>
            </a:r>
            <a:r>
              <a:rPr lang="en-US" sz="1600" dirty="0"/>
              <a:t>"&gt;</a:t>
            </a:r>
          </a:p>
          <a:p>
            <a:r>
              <a:rPr lang="en-US" sz="1600" dirty="0"/>
              <a:t>  ...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4308" y="4073035"/>
            <a:ext cx="6251172" cy="3385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&lt;meta name="viewport" content="width=device-width, initial-scale=1"&gt;</a:t>
            </a:r>
          </a:p>
        </p:txBody>
      </p:sp>
    </p:spTree>
    <p:extLst>
      <p:ext uri="{BB962C8B-B14F-4D97-AF65-F5344CB8AC3E}">
        <p14:creationId xmlns:p14="http://schemas.microsoft.com/office/powerpoint/2010/main" val="377884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allAtOnce" animBg="1"/>
      <p:bldP spid="7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reset CSS from bootstrap, included from bootstrap 4.</a:t>
            </a:r>
          </a:p>
          <a:p>
            <a:r>
              <a:rPr lang="en-US" dirty="0"/>
              <a:t>Reboot builds upon Normalize, providing many HTML elements with somewhat opinionated styles using only element selectors. </a:t>
            </a:r>
          </a:p>
          <a:p>
            <a:r>
              <a:rPr lang="en-US" dirty="0"/>
              <a:t>Additional styling is done only with classes. For example, we reboot some &lt;table&gt; styles for a simpler baseline and later provide .table, .table-bordered, and more.</a:t>
            </a:r>
          </a:p>
        </p:txBody>
      </p:sp>
    </p:spTree>
    <p:extLst>
      <p:ext uri="{BB962C8B-B14F-4D97-AF65-F5344CB8AC3E}">
        <p14:creationId xmlns:p14="http://schemas.microsoft.com/office/powerpoint/2010/main" val="348297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Template using CDN </a:t>
            </a:r>
            <a:r>
              <a:rPr lang="en-US" sz="1800" dirty="0"/>
              <a:t>(just for reference)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689" y="844090"/>
            <a:ext cx="10474038" cy="4770537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&lt;!</a:t>
            </a:r>
            <a:r>
              <a:rPr lang="en-US" sz="1600" dirty="0" err="1">
                <a:solidFill>
                  <a:srgbClr val="FF0000"/>
                </a:solidFill>
              </a:rPr>
              <a:t>doctype</a:t>
            </a:r>
            <a:r>
              <a:rPr lang="en-US" sz="1600" dirty="0">
                <a:solidFill>
                  <a:srgbClr val="FF0000"/>
                </a:solidFill>
              </a:rPr>
              <a:t> html&gt;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&lt;html </a:t>
            </a:r>
            <a:r>
              <a:rPr lang="en-US" sz="1600" dirty="0" err="1">
                <a:solidFill>
                  <a:schemeClr val="tx1"/>
                </a:solidFill>
              </a:rPr>
              <a:t>lang</a:t>
            </a:r>
            <a:r>
              <a:rPr lang="en-US" sz="1600" dirty="0">
                <a:solidFill>
                  <a:schemeClr val="tx1"/>
                </a:solidFill>
              </a:rPr>
              <a:t>="</a:t>
            </a:r>
            <a:r>
              <a:rPr lang="en-US" sz="1600" dirty="0" err="1">
                <a:solidFill>
                  <a:schemeClr val="tx1"/>
                </a:solidFill>
              </a:rPr>
              <a:t>en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&lt;head&gt;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&lt;meta charset="utf-8"&gt;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&lt;meta name="viewport" content="width=device-width, initial-scale=1"&gt;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&lt;title&gt;Bootstrap demo&lt;/title&gt;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&lt;!-- Bootstrap CSS --&gt;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&lt;link </a:t>
            </a:r>
            <a:r>
              <a:rPr lang="en-US" sz="1600" dirty="0" err="1">
                <a:solidFill>
                  <a:srgbClr val="FF0000"/>
                </a:solidFill>
              </a:rPr>
              <a:t>href</a:t>
            </a:r>
            <a:r>
              <a:rPr lang="en-US" sz="1600" dirty="0">
                <a:solidFill>
                  <a:srgbClr val="FF0000"/>
                </a:solidFill>
              </a:rPr>
              <a:t>="https://cdn.jsdelivr.net/</a:t>
            </a:r>
            <a:r>
              <a:rPr lang="en-US" sz="1600" dirty="0" err="1">
                <a:solidFill>
                  <a:srgbClr val="FF0000"/>
                </a:solidFill>
              </a:rPr>
              <a:t>npm</a:t>
            </a:r>
            <a:r>
              <a:rPr lang="en-US" sz="1600" dirty="0">
                <a:solidFill>
                  <a:srgbClr val="FF0000"/>
                </a:solidFill>
              </a:rPr>
              <a:t>/bootstrap@5.3.3/</a:t>
            </a:r>
            <a:r>
              <a:rPr lang="en-US" sz="1600" dirty="0" err="1">
                <a:solidFill>
                  <a:srgbClr val="FF0000"/>
                </a:solidFill>
              </a:rPr>
              <a:t>dist</a:t>
            </a:r>
            <a:r>
              <a:rPr lang="en-US" sz="1600" dirty="0">
                <a:solidFill>
                  <a:srgbClr val="FF0000"/>
                </a:solidFill>
              </a:rPr>
              <a:t>/</a:t>
            </a:r>
            <a:r>
              <a:rPr lang="en-US" sz="1600" dirty="0" err="1">
                <a:solidFill>
                  <a:srgbClr val="FF0000"/>
                </a:solidFill>
              </a:rPr>
              <a:t>css</a:t>
            </a:r>
            <a:r>
              <a:rPr lang="en-US" sz="1600" dirty="0">
                <a:solidFill>
                  <a:srgbClr val="FF0000"/>
                </a:solidFill>
              </a:rPr>
              <a:t>/bootstrap.min.css" </a:t>
            </a:r>
            <a:r>
              <a:rPr lang="en-US" sz="1600" dirty="0" err="1">
                <a:solidFill>
                  <a:srgbClr val="FF0000"/>
                </a:solidFill>
              </a:rPr>
              <a:t>rel</a:t>
            </a:r>
            <a:r>
              <a:rPr lang="en-US" sz="1600" dirty="0">
                <a:solidFill>
                  <a:srgbClr val="FF0000"/>
                </a:solidFill>
              </a:rPr>
              <a:t>="stylesheet" integrity="sha384-QWTKZyjpPEjISv5WaRU9OFeRpok6YctnYmDr5pNlyT2bRjXh0JMhjY6hW+ALEwIH" </a:t>
            </a:r>
            <a:r>
              <a:rPr lang="en-US" sz="1600" dirty="0" err="1">
                <a:solidFill>
                  <a:srgbClr val="FF0000"/>
                </a:solidFill>
              </a:rPr>
              <a:t>crossorigin</a:t>
            </a:r>
            <a:r>
              <a:rPr lang="en-US" sz="1600" dirty="0">
                <a:solidFill>
                  <a:srgbClr val="FF0000"/>
                </a:solidFill>
              </a:rPr>
              <a:t>="anonymous"&gt;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&lt;/head&gt;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&lt;body&gt;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&lt;h1&gt;Hello, world!&lt;/h1&gt;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&lt;!-- Bootstrap Bundle with Popper --&gt;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&lt;script </a:t>
            </a:r>
            <a:r>
              <a:rPr lang="en-US" sz="1600" dirty="0" err="1">
                <a:solidFill>
                  <a:srgbClr val="FF0000"/>
                </a:solidFill>
              </a:rPr>
              <a:t>src</a:t>
            </a:r>
            <a:r>
              <a:rPr lang="en-US" sz="1600" dirty="0">
                <a:solidFill>
                  <a:srgbClr val="FF0000"/>
                </a:solidFill>
              </a:rPr>
              <a:t>="https://cdn.jsdelivr.net/</a:t>
            </a:r>
            <a:r>
              <a:rPr lang="en-US" sz="1600" dirty="0" err="1">
                <a:solidFill>
                  <a:srgbClr val="FF0000"/>
                </a:solidFill>
              </a:rPr>
              <a:t>npm</a:t>
            </a:r>
            <a:r>
              <a:rPr lang="en-US" sz="1600" dirty="0">
                <a:solidFill>
                  <a:srgbClr val="FF0000"/>
                </a:solidFill>
              </a:rPr>
              <a:t>/bootstrap@5.3.3/</a:t>
            </a:r>
            <a:r>
              <a:rPr lang="en-US" sz="1600" dirty="0" err="1">
                <a:solidFill>
                  <a:srgbClr val="FF0000"/>
                </a:solidFill>
              </a:rPr>
              <a:t>dist</a:t>
            </a:r>
            <a:r>
              <a:rPr lang="en-US" sz="1600" dirty="0">
                <a:solidFill>
                  <a:srgbClr val="FF0000"/>
                </a:solidFill>
              </a:rPr>
              <a:t>/</a:t>
            </a:r>
            <a:r>
              <a:rPr lang="en-US" sz="1600" dirty="0" err="1">
                <a:solidFill>
                  <a:srgbClr val="FF0000"/>
                </a:solidFill>
              </a:rPr>
              <a:t>js</a:t>
            </a:r>
            <a:r>
              <a:rPr lang="en-US" sz="1600" dirty="0">
                <a:solidFill>
                  <a:srgbClr val="FF0000"/>
                </a:solidFill>
              </a:rPr>
              <a:t>/bootstrap.bundle.min.js" integrity="sha384-YvpcrYf0tY3lHB60NNkmXc5s9fDVZLESaAA55NDzOxhy9GkcIdslK1eN7N6jIeHz" </a:t>
            </a:r>
            <a:r>
              <a:rPr lang="en-US" sz="1600" dirty="0" err="1">
                <a:solidFill>
                  <a:srgbClr val="FF0000"/>
                </a:solidFill>
              </a:rPr>
              <a:t>crossorigin</a:t>
            </a:r>
            <a:r>
              <a:rPr lang="en-US" sz="1600" dirty="0">
                <a:solidFill>
                  <a:srgbClr val="FF0000"/>
                </a:solidFill>
              </a:rPr>
              <a:t>="anonymous"&gt;&lt;/script&gt;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&lt;/body&gt;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0874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Breakpoints are widths that determine how your responsive layout behaves across device or viewport sizes in Bootstrap.</a:t>
            </a:r>
          </a:p>
          <a:p>
            <a:r>
              <a:rPr lang="en-US" b="1" dirty="0"/>
              <a:t>Breakpoints are the building blocks of responsive design.</a:t>
            </a:r>
            <a:r>
              <a:rPr lang="en-US" dirty="0"/>
              <a:t> Use them to control when your layout can be adapted at a particular viewport or device size.</a:t>
            </a:r>
          </a:p>
          <a:p>
            <a:r>
              <a:rPr lang="en-US" dirty="0"/>
              <a:t>Available Breakpoints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69417"/>
              </p:ext>
            </p:extLst>
          </p:nvPr>
        </p:nvGraphicFramePr>
        <p:xfrm>
          <a:off x="502458" y="2842229"/>
          <a:ext cx="8127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4616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140733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25997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infix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3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&lt;576px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51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≥576px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5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≥768px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9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≥992px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40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≥1200px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1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</a:t>
                      </a:r>
                      <a:r>
                        <a:rPr lang="en-US" baseline="0" dirty="0"/>
                        <a:t> Extra 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≥1400px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89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49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6679</TotalTime>
  <Words>5869</Words>
  <Application>Microsoft Office PowerPoint</Application>
  <PresentationFormat>Widescreen</PresentationFormat>
  <Paragraphs>947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Courier New</vt:lpstr>
      <vt:lpstr>Roboto Condensed</vt:lpstr>
      <vt:lpstr>Wingdings 3</vt:lpstr>
      <vt:lpstr>Wingdings 2</vt:lpstr>
      <vt:lpstr>Wingdings</vt:lpstr>
      <vt:lpstr>Arial</vt:lpstr>
      <vt:lpstr>Consolas</vt:lpstr>
      <vt:lpstr>Times New Roman</vt:lpstr>
      <vt:lpstr>Calibri</vt:lpstr>
      <vt:lpstr>Verdana</vt:lpstr>
      <vt:lpstr>Roboto Condensed Light</vt:lpstr>
      <vt:lpstr>Office Theme</vt:lpstr>
      <vt:lpstr>Unit-05  Bootstrap</vt:lpstr>
      <vt:lpstr>PowerPoint Presentation</vt:lpstr>
      <vt:lpstr>Bootstrap</vt:lpstr>
      <vt:lpstr>Download Bootstrap</vt:lpstr>
      <vt:lpstr>Load Bootstrap</vt:lpstr>
      <vt:lpstr>Important Globals</vt:lpstr>
      <vt:lpstr>Reboot</vt:lpstr>
      <vt:lpstr>Starter Template using CDN (just for reference)</vt:lpstr>
      <vt:lpstr>Breakpoints</vt:lpstr>
      <vt:lpstr>Containers</vt:lpstr>
      <vt:lpstr>Container (Example)</vt:lpstr>
      <vt:lpstr>Grid System</vt:lpstr>
      <vt:lpstr>Grid System (Cont.)</vt:lpstr>
      <vt:lpstr>Grid System (Cont.)</vt:lpstr>
      <vt:lpstr>Grid System (Cont.)</vt:lpstr>
      <vt:lpstr>Gutters</vt:lpstr>
      <vt:lpstr>Typography</vt:lpstr>
      <vt:lpstr>Images</vt:lpstr>
      <vt:lpstr>Table</vt:lpstr>
      <vt:lpstr>Table (Cont.)</vt:lpstr>
      <vt:lpstr>Utility Classes</vt:lpstr>
      <vt:lpstr>Color Utility Classes</vt:lpstr>
      <vt:lpstr>Background Utility Classes</vt:lpstr>
      <vt:lpstr>Text Utility Classes (1/2)</vt:lpstr>
      <vt:lpstr>Text Utility Classes (2/2)</vt:lpstr>
      <vt:lpstr>Border Utility Classes (1/2)</vt:lpstr>
      <vt:lpstr>Border Utility Classes (2/2)</vt:lpstr>
      <vt:lpstr>Spacing Utility Classes</vt:lpstr>
      <vt:lpstr>Float Utility Classes</vt:lpstr>
      <vt:lpstr>Shadow Utility Classes</vt:lpstr>
      <vt:lpstr>Sizing Utility Classes</vt:lpstr>
      <vt:lpstr>Vertical Alignment Utility Classes</vt:lpstr>
      <vt:lpstr>Position Utility Classes</vt:lpstr>
      <vt:lpstr>Display Utility Classes</vt:lpstr>
      <vt:lpstr>Flex Utility Classes </vt:lpstr>
      <vt:lpstr>Interactions Utility Classes </vt:lpstr>
      <vt:lpstr>Opacity Utility Classes </vt:lpstr>
      <vt:lpstr>Overflow Utility Classes </vt:lpstr>
      <vt:lpstr>Visibility Utility Classes </vt:lpstr>
      <vt:lpstr>Components</vt:lpstr>
      <vt:lpstr>Forms</vt:lpstr>
      <vt:lpstr>Vertical Form</vt:lpstr>
      <vt:lpstr>Inline Form (BS-3, BS-4)</vt:lpstr>
      <vt:lpstr>Inline Form (BS-5)</vt:lpstr>
      <vt:lpstr>Horizontal Form</vt:lpstr>
      <vt:lpstr>Helpers</vt:lpstr>
      <vt:lpstr>Loading Font-awesome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839</cp:revision>
  <dcterms:created xsi:type="dcterms:W3CDTF">2020-05-01T05:09:15Z</dcterms:created>
  <dcterms:modified xsi:type="dcterms:W3CDTF">2024-04-01T06:51:34Z</dcterms:modified>
</cp:coreProperties>
</file>