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9"/>
  </p:notesMasterIdLst>
  <p:sldIdLst>
    <p:sldId id="308" r:id="rId2"/>
    <p:sldId id="352" r:id="rId3"/>
    <p:sldId id="412" r:id="rId4"/>
    <p:sldId id="413" r:id="rId5"/>
    <p:sldId id="414" r:id="rId6"/>
    <p:sldId id="415" r:id="rId7"/>
    <p:sldId id="416" r:id="rId8"/>
    <p:sldId id="417" r:id="rId9"/>
    <p:sldId id="418" r:id="rId10"/>
    <p:sldId id="419" r:id="rId11"/>
    <p:sldId id="420" r:id="rId12"/>
    <p:sldId id="421" r:id="rId13"/>
    <p:sldId id="422" r:id="rId14"/>
    <p:sldId id="423" r:id="rId15"/>
    <p:sldId id="424" r:id="rId16"/>
    <p:sldId id="425" r:id="rId17"/>
    <p:sldId id="426" r:id="rId18"/>
    <p:sldId id="427" r:id="rId19"/>
    <p:sldId id="428" r:id="rId20"/>
    <p:sldId id="429" r:id="rId21"/>
    <p:sldId id="430" r:id="rId22"/>
    <p:sldId id="431" r:id="rId23"/>
    <p:sldId id="432" r:id="rId24"/>
    <p:sldId id="433" r:id="rId25"/>
    <p:sldId id="434" r:id="rId26"/>
    <p:sldId id="435" r:id="rId27"/>
    <p:sldId id="436" r:id="rId28"/>
  </p:sldIdLst>
  <p:sldSz cx="12192000" cy="6858000"/>
  <p:notesSz cx="6858000" cy="9144000"/>
  <p:embeddedFontLst>
    <p:embeddedFont>
      <p:font typeface="Consolas" panose="020B0609020204030204" pitchFamily="49" charset="0"/>
      <p:regular r:id="rId30"/>
      <p:bold r:id="rId31"/>
      <p:italic r:id="rId32"/>
      <p:boldItalic r:id="rId33"/>
    </p:embeddedFont>
    <p:embeddedFont>
      <p:font typeface="Roboto Condensed" panose="02000000000000000000" pitchFamily="2" charset="0"/>
      <p:regular r:id="rId34"/>
      <p:bold r:id="rId35"/>
      <p:italic r:id="rId36"/>
      <p:boldItalic r:id="rId37"/>
    </p:embeddedFont>
    <p:embeddedFont>
      <p:font typeface="Roboto Condensed Light" panose="02000000000000000000" pitchFamily="2" charset="0"/>
      <p:regular r:id="rId38"/>
      <p:italic r:id="rId39"/>
    </p:embeddedFont>
    <p:embeddedFont>
      <p:font typeface="Times" panose="02020603050405020304" pitchFamily="18" charset="0"/>
      <p:regular r:id="rId40"/>
      <p:bold r:id="rId41"/>
      <p:italic r:id="rId42"/>
      <p:boldItalic r:id="rId43"/>
    </p:embeddedFont>
    <p:embeddedFont>
      <p:font typeface="Wingdings 2" panose="05020102010507070707" pitchFamily="18" charset="2"/>
      <p:regular r:id="rId44"/>
    </p:embeddedFont>
    <p:embeddedFont>
      <p:font typeface="Wingdings 3" panose="05040102010807070707" pitchFamily="18" charset="2"/>
      <p:regular r:id="rId4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s3AGzk3wKRMECvCbZofX5A==" hashData="fRG/O5UdoQibcG2ZFm7H4DJOJnJtaB2j1S0z61SXdPN7XxLY3eAmMmqis4rWlbpYraTWcnB5IO9j9ORVHwFxhg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524F"/>
    <a:srgbClr val="301B92"/>
    <a:srgbClr val="673BB7"/>
    <a:srgbClr val="607D8B"/>
    <a:srgbClr val="B71B1C"/>
    <a:srgbClr val="F54337"/>
    <a:srgbClr val="D81A60"/>
    <a:srgbClr val="890E4F"/>
    <a:srgbClr val="EA1E63"/>
    <a:srgbClr val="C62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2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pPr/>
              <a:t>2/28/2024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13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2301CS201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(OOP)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03 – Inheritance and Abstraction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721798" y="861192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06364"/>
            <a:ext cx="11684000" cy="808037"/>
          </a:xfrm>
        </p:spPr>
        <p:txBody>
          <a:bodyPr/>
          <a:lstStyle>
            <a:lvl1pPr algn="l">
              <a:defRPr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990600"/>
            <a:ext cx="11684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12192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6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Unit-1</a:t>
            </a:r>
            <a:r>
              <a:rPr lang="da-DK" sz="16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N" sz="1600" kern="1200" dirty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Concepts of OOP                         </a:t>
            </a:r>
            <a:r>
              <a:rPr lang="da-DK" sz="1600" baseline="0" noProof="1">
                <a:solidFill>
                  <a:srgbClr val="F8F8F8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             </a:t>
            </a:r>
            <a:r>
              <a:rPr lang="da-DK" sz="16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Institute of Engineering &amp; Technology            </a:t>
            </a:r>
            <a:fld id="{6E8469F3-9EE8-43CF-BEDC-475B89412D1D}" type="slidenum"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>
                <a:defRPr/>
              </a:pPr>
              <a:t>‹#›</a:t>
            </a:fld>
            <a:endParaRPr lang="da-DK" sz="16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54000" y="914400"/>
            <a:ext cx="1168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854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653367" y="6604000"/>
            <a:ext cx="48852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2301CS201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(OOP)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03 – Inheritance and Abstraction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684288" y="604752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2301CS201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(OOP)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03 – Inheritance and Abstraction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92" y="863445"/>
            <a:ext cx="11953729" cy="5586782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68688" y="6043182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557" y="5664170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594100" y="6604000"/>
            <a:ext cx="5003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2301CS201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(OOP)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03 – Inheritance and Abstraction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684288" y="19392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84034" y="6604000"/>
            <a:ext cx="5223933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2301CS201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(OOP)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03 – Inheritance and Abstraction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684288" y="599230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75567" y="6604000"/>
            <a:ext cx="52408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</a:rPr>
              <a:t>2301CS201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(OOP)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03 – Inheritance and Abstraction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68688" y="6051030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pPr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  <p:sldLayoutId id="2147483692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137D2E-F7D0-465C-8541-F4CFBBD673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arjun.bala@darshan.ac.in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27C5C63-5136-498D-B5D5-B1F6385ED3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9624822202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4FACC96-BA70-4FDA-AB13-3B133AD498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Computer Engineering Department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3A79D48-3C85-46E3-9CAE-59240F299A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/>
              <a:t>Prof. </a:t>
            </a:r>
            <a:r>
              <a:rPr lang="en-IN" dirty="0" err="1"/>
              <a:t>Arjun</a:t>
            </a:r>
            <a:r>
              <a:rPr lang="en-IN" dirty="0"/>
              <a:t> V. </a:t>
            </a:r>
            <a:r>
              <a:rPr lang="en-IN" dirty="0" err="1"/>
              <a:t>Bala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62CA4D6-180D-44EB-978C-EAE6FB447D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/>
              <a:t>Object Oriented Programming (OOP) </a:t>
            </a:r>
          </a:p>
          <a:p>
            <a:r>
              <a:rPr lang="en-IN" dirty="0"/>
              <a:t>(</a:t>
            </a:r>
            <a:r>
              <a:rPr lang="en-US" dirty="0"/>
              <a:t>2301CS201</a:t>
            </a:r>
            <a:r>
              <a:rPr lang="en-IN" dirty="0"/>
              <a:t>)</a:t>
            </a:r>
            <a:endParaRPr lang="en-US" dirty="0"/>
          </a:p>
        </p:txBody>
      </p:sp>
      <p:pic>
        <p:nvPicPr>
          <p:cNvPr id="16" name="Picture Placeholder 15" descr="09CEAVB_19042019_063947AM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/>
          <a:srcRect/>
          <a:stretch>
            <a:fillRect/>
          </a:stretch>
        </p:blipFill>
        <p:spPr/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/>
          <a:lstStyle/>
          <a:p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Unit-03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Inheritance and Abstraction</a:t>
            </a:r>
          </a:p>
        </p:txBody>
      </p:sp>
      <p:pic>
        <p:nvPicPr>
          <p:cNvPr id="9" name="Picture 2" descr="Java (programming language) - Wikipedia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299" y="1421154"/>
            <a:ext cx="2343076" cy="428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520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Object class</a:t>
            </a:r>
            <a:r>
              <a:rPr lang="en-GB" dirty="0"/>
              <a:t> is </a:t>
            </a:r>
            <a:r>
              <a:rPr lang="en-GB" b="1" dirty="0"/>
              <a:t>super </a:t>
            </a:r>
            <a:r>
              <a:rPr lang="en-GB" dirty="0"/>
              <a:t>class of all the classes.</a:t>
            </a:r>
            <a:endParaRPr lang="en-GB" b="1" dirty="0"/>
          </a:p>
          <a:p>
            <a:r>
              <a:rPr lang="en-GB" dirty="0"/>
              <a:t>The </a:t>
            </a:r>
            <a:r>
              <a:rPr lang="en-GB" b="1" dirty="0"/>
              <a:t>Object </a:t>
            </a:r>
            <a:r>
              <a:rPr lang="en-GB" dirty="0"/>
              <a:t>class is defined in the </a:t>
            </a:r>
            <a:r>
              <a:rPr lang="en-GB" b="1" dirty="0" err="1"/>
              <a:t>java.lang</a:t>
            </a:r>
            <a:r>
              <a:rPr lang="en-GB" b="1" dirty="0"/>
              <a:t> </a:t>
            </a:r>
            <a:r>
              <a:rPr lang="en-GB" dirty="0"/>
              <a:t>package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4" name="Straight Arrow Connector 3"/>
          <p:cNvCxnSpPr>
            <a:stCxn id="6" idx="1"/>
          </p:cNvCxnSpPr>
          <p:nvPr/>
        </p:nvCxnSpPr>
        <p:spPr>
          <a:xfrm flipH="1">
            <a:off x="3517084" y="2617441"/>
            <a:ext cx="1714500" cy="60960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6" idx="1"/>
          </p:cNvCxnSpPr>
          <p:nvPr/>
        </p:nvCxnSpPr>
        <p:spPr>
          <a:xfrm flipH="1">
            <a:off x="3898084" y="2617441"/>
            <a:ext cx="1333500" cy="60960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5231584" y="2388841"/>
            <a:ext cx="1447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Object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831284" y="3311554"/>
            <a:ext cx="1447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….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840684" y="4302154"/>
            <a:ext cx="1447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….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660084" y="3311554"/>
            <a:ext cx="1447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….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669484" y="4302154"/>
            <a:ext cx="1447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….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412684" y="3311554"/>
            <a:ext cx="1447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….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422084" y="4302154"/>
            <a:ext cx="1447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….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165284" y="3311554"/>
            <a:ext cx="1447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….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174684" y="4302154"/>
            <a:ext cx="1447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….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927284" y="4302154"/>
            <a:ext cx="1447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….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755084" y="3227041"/>
            <a:ext cx="1447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….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851084" y="4217641"/>
            <a:ext cx="1447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….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678884" y="3150841"/>
            <a:ext cx="1447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….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8774884" y="4141441"/>
            <a:ext cx="1447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….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6" idx="1"/>
            <a:endCxn id="18" idx="0"/>
          </p:cNvCxnSpPr>
          <p:nvPr/>
        </p:nvCxnSpPr>
        <p:spPr>
          <a:xfrm flipH="1">
            <a:off x="3402784" y="2617441"/>
            <a:ext cx="1828800" cy="53340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  <a:endCxn id="9" idx="0"/>
          </p:cNvCxnSpPr>
          <p:nvPr/>
        </p:nvCxnSpPr>
        <p:spPr>
          <a:xfrm flipH="1">
            <a:off x="5383984" y="2846041"/>
            <a:ext cx="571500" cy="465513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2"/>
            <a:endCxn id="11" idx="0"/>
          </p:cNvCxnSpPr>
          <p:nvPr/>
        </p:nvCxnSpPr>
        <p:spPr>
          <a:xfrm>
            <a:off x="5955484" y="2846041"/>
            <a:ext cx="1181100" cy="465513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2"/>
            <a:endCxn id="13" idx="0"/>
          </p:cNvCxnSpPr>
          <p:nvPr/>
        </p:nvCxnSpPr>
        <p:spPr>
          <a:xfrm>
            <a:off x="5955484" y="2846041"/>
            <a:ext cx="2933700" cy="465513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2"/>
            <a:endCxn id="8" idx="0"/>
          </p:cNvCxnSpPr>
          <p:nvPr/>
        </p:nvCxnSpPr>
        <p:spPr>
          <a:xfrm flipH="1">
            <a:off x="2564584" y="3768754"/>
            <a:ext cx="990600" cy="53340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2"/>
            <a:endCxn id="10" idx="0"/>
          </p:cNvCxnSpPr>
          <p:nvPr/>
        </p:nvCxnSpPr>
        <p:spPr>
          <a:xfrm flipH="1">
            <a:off x="4393384" y="3768754"/>
            <a:ext cx="990600" cy="53340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2"/>
            <a:endCxn id="12" idx="0"/>
          </p:cNvCxnSpPr>
          <p:nvPr/>
        </p:nvCxnSpPr>
        <p:spPr>
          <a:xfrm>
            <a:off x="5383984" y="3768754"/>
            <a:ext cx="762000" cy="53340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2"/>
            <a:endCxn id="14" idx="0"/>
          </p:cNvCxnSpPr>
          <p:nvPr/>
        </p:nvCxnSpPr>
        <p:spPr>
          <a:xfrm>
            <a:off x="7136584" y="3768754"/>
            <a:ext cx="762000" cy="53340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2"/>
            <a:endCxn id="19" idx="0"/>
          </p:cNvCxnSpPr>
          <p:nvPr/>
        </p:nvCxnSpPr>
        <p:spPr>
          <a:xfrm>
            <a:off x="8889184" y="3768754"/>
            <a:ext cx="609600" cy="372687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3" idx="2"/>
          </p:cNvCxnSpPr>
          <p:nvPr/>
        </p:nvCxnSpPr>
        <p:spPr>
          <a:xfrm>
            <a:off x="8889184" y="3768754"/>
            <a:ext cx="495300" cy="372687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2"/>
          </p:cNvCxnSpPr>
          <p:nvPr/>
        </p:nvCxnSpPr>
        <p:spPr>
          <a:xfrm>
            <a:off x="8889184" y="3768754"/>
            <a:ext cx="342900" cy="372687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30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in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Classes use </a:t>
            </a:r>
            <a:r>
              <a:rPr lang="en-GB" b="1" dirty="0"/>
              <a:t>constructors</a:t>
            </a:r>
            <a:r>
              <a:rPr lang="en-GB" dirty="0"/>
              <a:t> to </a:t>
            </a:r>
            <a:r>
              <a:rPr lang="en-GB" b="1" dirty="0"/>
              <a:t>initialize</a:t>
            </a:r>
            <a:r>
              <a:rPr lang="en-GB" dirty="0"/>
              <a:t> </a:t>
            </a:r>
            <a:r>
              <a:rPr lang="en-GB" b="1" dirty="0"/>
              <a:t>instance</a:t>
            </a:r>
            <a:r>
              <a:rPr lang="en-GB" dirty="0"/>
              <a:t> </a:t>
            </a:r>
            <a:r>
              <a:rPr lang="en-GB" b="1" dirty="0"/>
              <a:t>variables</a:t>
            </a:r>
          </a:p>
          <a:p>
            <a:pPr lvl="1"/>
            <a:r>
              <a:rPr lang="en-US" dirty="0"/>
              <a:t>When a </a:t>
            </a:r>
            <a:r>
              <a:rPr lang="en-US" b="1" dirty="0"/>
              <a:t>subclass</a:t>
            </a:r>
            <a:r>
              <a:rPr lang="en-US" dirty="0"/>
              <a:t> object is </a:t>
            </a:r>
            <a:r>
              <a:rPr lang="en-US" b="1" dirty="0"/>
              <a:t>created</a:t>
            </a:r>
            <a:r>
              <a:rPr lang="en-US" dirty="0"/>
              <a:t>, its </a:t>
            </a:r>
            <a:r>
              <a:rPr lang="en-US" b="1" dirty="0"/>
              <a:t>constructor</a:t>
            </a:r>
            <a:r>
              <a:rPr lang="en-US" dirty="0"/>
              <a:t> is </a:t>
            </a:r>
            <a:r>
              <a:rPr lang="en-US" b="1" dirty="0"/>
              <a:t>called </a:t>
            </a:r>
            <a:r>
              <a:rPr lang="en-US" dirty="0"/>
              <a:t>after the </a:t>
            </a:r>
            <a:r>
              <a:rPr lang="en-US" b="1" dirty="0"/>
              <a:t>superclass </a:t>
            </a:r>
            <a:r>
              <a:rPr lang="en-US" dirty="0"/>
              <a:t>default </a:t>
            </a:r>
            <a:r>
              <a:rPr lang="en-US" b="1" dirty="0"/>
              <a:t>constructor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It is the </a:t>
            </a:r>
            <a:r>
              <a:rPr lang="en-US" b="1" dirty="0"/>
              <a:t>responsibility</a:t>
            </a:r>
            <a:r>
              <a:rPr lang="en-US" dirty="0"/>
              <a:t> of the </a:t>
            </a:r>
            <a:r>
              <a:rPr lang="en-US" b="1" dirty="0"/>
              <a:t>subclass</a:t>
            </a:r>
            <a:r>
              <a:rPr lang="en-US" dirty="0"/>
              <a:t> constructor to </a:t>
            </a:r>
            <a:r>
              <a:rPr lang="en-US" b="1" dirty="0"/>
              <a:t>invoke</a:t>
            </a:r>
            <a:r>
              <a:rPr lang="en-US" dirty="0"/>
              <a:t> the appropriate </a:t>
            </a:r>
            <a:r>
              <a:rPr lang="en-US" b="1" dirty="0"/>
              <a:t>superclass</a:t>
            </a:r>
            <a:r>
              <a:rPr lang="en-US" dirty="0"/>
              <a:t> </a:t>
            </a:r>
            <a:r>
              <a:rPr lang="en-US" b="1" dirty="0"/>
              <a:t>constructors</a:t>
            </a:r>
            <a:r>
              <a:rPr lang="en-US" dirty="0"/>
              <a:t> so that the instance variables defined in the superclass are properly initialized</a:t>
            </a:r>
          </a:p>
          <a:p>
            <a:r>
              <a:rPr lang="en-GB" dirty="0"/>
              <a:t>Superclass constructors can be called using the "</a:t>
            </a:r>
            <a:r>
              <a:rPr lang="en-GB" b="1" dirty="0"/>
              <a:t>super</a:t>
            </a:r>
            <a:r>
              <a:rPr lang="en-GB" dirty="0"/>
              <a:t>" keyword in a manner</a:t>
            </a:r>
            <a:r>
              <a:rPr lang="en-GB" b="1" dirty="0"/>
              <a:t> similar to "this"</a:t>
            </a:r>
          </a:p>
          <a:p>
            <a:pPr lvl="1"/>
            <a:r>
              <a:rPr lang="en-US" dirty="0"/>
              <a:t>It </a:t>
            </a:r>
            <a:r>
              <a:rPr lang="en-US" b="1" dirty="0"/>
              <a:t>must</a:t>
            </a:r>
            <a:r>
              <a:rPr lang="en-US" dirty="0"/>
              <a:t> be the </a:t>
            </a:r>
            <a:r>
              <a:rPr lang="en-US" b="1" dirty="0"/>
              <a:t>first line </a:t>
            </a:r>
            <a:r>
              <a:rPr lang="en-US" dirty="0"/>
              <a:t>of code in the </a:t>
            </a:r>
            <a:r>
              <a:rPr lang="en-US" b="1" dirty="0"/>
              <a:t>constructor</a:t>
            </a:r>
          </a:p>
          <a:p>
            <a:r>
              <a:rPr lang="en-US" dirty="0"/>
              <a:t>If a call to super is not made, the system will automatically invoke the no-argument constructor of the superclass.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59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super keyword in Java is a reference variable which is used to refer immediate parent class object.</a:t>
            </a:r>
          </a:p>
          <a:p>
            <a:r>
              <a:rPr lang="en-US" dirty="0"/>
              <a:t>The most common use of the super keyword is to eliminate the confusion between </a:t>
            </a:r>
            <a:r>
              <a:rPr lang="en-US" dirty="0" err="1"/>
              <a:t>superclasses</a:t>
            </a:r>
            <a:r>
              <a:rPr lang="en-US" dirty="0"/>
              <a:t> and subclasses that have methods with the same name.</a:t>
            </a:r>
          </a:p>
          <a:p>
            <a:r>
              <a:rPr lang="en-US" dirty="0"/>
              <a:t>Usage of Java super Keyword</a:t>
            </a:r>
          </a:p>
          <a:p>
            <a:pPr lvl="1"/>
            <a:r>
              <a:rPr lang="en-US" dirty="0"/>
              <a:t>super can be used to refer immediate parent class instance variable.</a:t>
            </a:r>
          </a:p>
          <a:p>
            <a:pPr lvl="1"/>
            <a:r>
              <a:rPr lang="en-US" dirty="0"/>
              <a:t>super can be used to invoke immediate parent class method.</a:t>
            </a:r>
          </a:p>
          <a:p>
            <a:pPr lvl="1"/>
            <a:r>
              <a:rPr lang="en-US" dirty="0"/>
              <a:t>super() can be used to invoke immediate parent class constructor.</a:t>
            </a:r>
          </a:p>
        </p:txBody>
      </p:sp>
    </p:spTree>
    <p:extLst>
      <p:ext uri="{BB962C8B-B14F-4D97-AF65-F5344CB8AC3E}">
        <p14:creationId xmlns:p14="http://schemas.microsoft.com/office/powerpoint/2010/main" val="4220842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Subclasses </a:t>
            </a:r>
            <a:r>
              <a:rPr lang="en-US" b="1" dirty="0"/>
              <a:t>inherit</a:t>
            </a:r>
            <a:r>
              <a:rPr lang="en-US" dirty="0"/>
              <a:t> all </a:t>
            </a:r>
            <a:r>
              <a:rPr lang="en-US" b="1" dirty="0"/>
              <a:t>methods</a:t>
            </a:r>
            <a:r>
              <a:rPr lang="en-US" dirty="0"/>
              <a:t> from their </a:t>
            </a:r>
            <a:r>
              <a:rPr lang="en-US" b="1" dirty="0"/>
              <a:t>superclass</a:t>
            </a:r>
          </a:p>
          <a:p>
            <a:pPr lvl="1"/>
            <a:r>
              <a:rPr lang="en-US" dirty="0"/>
              <a:t>Sometimes, the implementation of the method in the superclass </a:t>
            </a:r>
            <a:r>
              <a:rPr lang="en-US" b="1" dirty="0"/>
              <a:t>does not </a:t>
            </a:r>
            <a:r>
              <a:rPr lang="en-US" dirty="0"/>
              <a:t>provide the </a:t>
            </a:r>
            <a:r>
              <a:rPr lang="en-US" b="1" dirty="0"/>
              <a:t>functionality</a:t>
            </a:r>
            <a:r>
              <a:rPr lang="en-US" dirty="0"/>
              <a:t> required by the </a:t>
            </a:r>
            <a:r>
              <a:rPr lang="en-US" b="1" dirty="0"/>
              <a:t>subclass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In these cases, the method must be </a:t>
            </a:r>
            <a:r>
              <a:rPr lang="en-US" b="1" dirty="0"/>
              <a:t>overridden</a:t>
            </a:r>
            <a:r>
              <a:rPr lang="en-US" dirty="0"/>
              <a:t>.</a:t>
            </a:r>
          </a:p>
          <a:p>
            <a:r>
              <a:rPr lang="en-US" dirty="0"/>
              <a:t>Rules for Method overriding</a:t>
            </a:r>
          </a:p>
          <a:p>
            <a:pPr lvl="1"/>
            <a:r>
              <a:rPr lang="en-US" b="1" dirty="0"/>
              <a:t>Method signature </a:t>
            </a:r>
            <a:r>
              <a:rPr lang="en-US" dirty="0"/>
              <a:t>must be same as of Super Class method.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return type</a:t>
            </a:r>
            <a:r>
              <a:rPr lang="en-US" dirty="0"/>
              <a:t> should be the </a:t>
            </a:r>
            <a:r>
              <a:rPr lang="en-US" b="1" dirty="0"/>
              <a:t>same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access level </a:t>
            </a:r>
            <a:r>
              <a:rPr lang="en-US" dirty="0"/>
              <a:t>cannot be more </a:t>
            </a:r>
            <a:r>
              <a:rPr lang="en-US" b="1" dirty="0"/>
              <a:t>restrictive</a:t>
            </a:r>
            <a:r>
              <a:rPr lang="en-US" dirty="0"/>
              <a:t> than the </a:t>
            </a:r>
            <a:r>
              <a:rPr lang="en-US" b="1" dirty="0"/>
              <a:t>overridden</a:t>
            </a:r>
            <a:r>
              <a:rPr lang="en-US" dirty="0"/>
              <a:t> method's access level.</a:t>
            </a:r>
          </a:p>
          <a:p>
            <a:pPr lvl="2"/>
            <a:r>
              <a:rPr lang="en-IN" dirty="0"/>
              <a:t>Example : </a:t>
            </a:r>
          </a:p>
          <a:p>
            <a:pPr lvl="3"/>
            <a:r>
              <a:rPr lang="en-IN" dirty="0"/>
              <a:t>protected -&gt; public   	</a:t>
            </a:r>
            <a:r>
              <a:rPr lang="en-IN" dirty="0">
                <a:solidFill>
                  <a:srgbClr val="00B050"/>
                </a:solidFill>
              </a:rPr>
              <a:t>// is allowed</a:t>
            </a:r>
          </a:p>
          <a:p>
            <a:pPr lvl="3"/>
            <a:r>
              <a:rPr lang="en-IN" dirty="0"/>
              <a:t>protected -&gt; private  	</a:t>
            </a:r>
            <a:r>
              <a:rPr lang="en-IN" dirty="0">
                <a:solidFill>
                  <a:srgbClr val="FF0000"/>
                </a:solidFill>
              </a:rPr>
              <a:t>// is not allowed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7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(Example)</a:t>
            </a:r>
          </a:p>
        </p:txBody>
      </p:sp>
      <p:sp>
        <p:nvSpPr>
          <p:cNvPr id="4" name="Rectangle 3"/>
          <p:cNvSpPr/>
          <p:nvPr/>
        </p:nvSpPr>
        <p:spPr>
          <a:xfrm>
            <a:off x="237065" y="953155"/>
            <a:ext cx="5147733" cy="2308324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SmartPhone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setAlarm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()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/>
              </a:rPr>
              <a:t>.println</a:t>
            </a:r>
            <a:endParaRPr lang="en-US" b="1" i="1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b="1" i="1" dirty="0">
                <a:solidFill>
                  <a:srgbClr val="000000"/>
                </a:solidFill>
                <a:latin typeface="Consolas"/>
              </a:rPr>
              <a:t>	(</a:t>
            </a:r>
            <a:r>
              <a:rPr lang="en-US" b="1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b="1" i="1" dirty="0" err="1">
                <a:solidFill>
                  <a:srgbClr val="2A00FF"/>
                </a:solidFill>
                <a:latin typeface="Consolas"/>
              </a:rPr>
              <a:t>Goto</a:t>
            </a:r>
            <a:r>
              <a:rPr lang="en-US" b="1" i="1" dirty="0">
                <a:solidFill>
                  <a:srgbClr val="2A00FF"/>
                </a:solidFill>
                <a:latin typeface="Consolas"/>
              </a:rPr>
              <a:t> 	Apps\n</a:t>
            </a:r>
          </a:p>
          <a:p>
            <a:pPr lvl="1"/>
            <a:r>
              <a:rPr lang="en-US" b="1" i="1" dirty="0">
                <a:solidFill>
                  <a:srgbClr val="2A00FF"/>
                </a:solidFill>
                <a:latin typeface="Consolas"/>
              </a:rPr>
              <a:t>	Open Clock\n</a:t>
            </a:r>
          </a:p>
          <a:p>
            <a:pPr lvl="1"/>
            <a:r>
              <a:rPr lang="en-US" b="1" i="1" dirty="0">
                <a:solidFill>
                  <a:srgbClr val="2A00FF"/>
                </a:solidFill>
                <a:latin typeface="Consolas"/>
              </a:rPr>
              <a:t>	Set Alarm"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61100" y="953155"/>
            <a:ext cx="5520267" cy="2308324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IPhone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SmartPhone</a:t>
            </a:r>
            <a:endParaRPr lang="en-US" b="1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setAlarm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/>
              </a:rPr>
              <a:t>.println</a:t>
            </a:r>
            <a:endParaRPr lang="en-US" b="1" i="1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b="1" i="1" dirty="0">
                <a:solidFill>
                  <a:srgbClr val="000000"/>
                </a:solidFill>
                <a:latin typeface="Consolas"/>
              </a:rPr>
              <a:t>	(</a:t>
            </a:r>
            <a:r>
              <a:rPr lang="en-US" b="1" i="1" dirty="0">
                <a:solidFill>
                  <a:srgbClr val="2A00FF"/>
                </a:solidFill>
                <a:latin typeface="Consolas"/>
              </a:rPr>
              <a:t>"Tell </a:t>
            </a:r>
            <a:r>
              <a:rPr lang="en-US" b="1" i="1" dirty="0" err="1">
                <a:solidFill>
                  <a:srgbClr val="2A00FF"/>
                </a:solidFill>
                <a:latin typeface="Consolas"/>
              </a:rPr>
              <a:t>Siri</a:t>
            </a:r>
            <a:r>
              <a:rPr lang="en-US" b="1" i="1" dirty="0">
                <a:solidFill>
                  <a:srgbClr val="2A00FF"/>
                </a:solidFill>
                <a:latin typeface="Consolas"/>
              </a:rPr>
              <a:t> to Set Alarm"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3337679"/>
            <a:ext cx="9220200" cy="3139321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OverrideDemo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/>
              </a:rPr>
              <a:t>ar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/>
              </a:rPr>
              <a:t>SmartPhone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SmartPhone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/>
              </a:rPr>
              <a:t>"--- </a:t>
            </a:r>
            <a:r>
              <a:rPr lang="en-US" b="1" i="1" dirty="0" err="1">
                <a:solidFill>
                  <a:srgbClr val="2A00FF"/>
                </a:solidFill>
                <a:latin typeface="Consolas"/>
              </a:rPr>
              <a:t>SmartPhone</a:t>
            </a:r>
            <a:r>
              <a:rPr lang="en-US" b="1" i="1" dirty="0">
                <a:solidFill>
                  <a:srgbClr val="2A00FF"/>
                </a:solidFill>
                <a:latin typeface="Consolas"/>
              </a:rPr>
              <a:t> ---"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/>
            <a:r>
              <a:rPr lang="en-US" dirty="0" err="1">
                <a:solidFill>
                  <a:srgbClr val="6A3E3E"/>
                </a:solidFill>
                <a:latin typeface="Consolas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.setAlarm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2"/>
            <a:endParaRPr lang="en-US" dirty="0">
              <a:latin typeface="Consolas"/>
            </a:endParaRP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/>
              </a:rPr>
              <a:t>IPhone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IPhone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/>
              </a:rPr>
              <a:t>"--- </a:t>
            </a:r>
            <a:r>
              <a:rPr lang="en-US" b="1" i="1" dirty="0" err="1">
                <a:solidFill>
                  <a:srgbClr val="2A00FF"/>
                </a:solidFill>
                <a:latin typeface="Consolas"/>
              </a:rPr>
              <a:t>IPhone</a:t>
            </a:r>
            <a:r>
              <a:rPr lang="en-US" b="1" i="1" dirty="0">
                <a:solidFill>
                  <a:srgbClr val="2A00FF"/>
                </a:solidFill>
                <a:latin typeface="Consolas"/>
              </a:rPr>
              <a:t> ---"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/>
            <a:r>
              <a:rPr lang="en-US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.setAlarm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1967" y="3503433"/>
            <a:ext cx="5359400" cy="216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7937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uiExpand="1" build="p" bldLvl="4" animBg="1"/>
      <p:bldP spid="6" grpId="0" uiExpand="1" build="p" bldLvl="5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“final”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final keyword is used for </a:t>
            </a:r>
            <a:r>
              <a:rPr lang="en-US" b="1" dirty="0"/>
              <a:t>restriction</a:t>
            </a:r>
            <a:r>
              <a:rPr lang="en-US" dirty="0"/>
              <a:t>. </a:t>
            </a:r>
          </a:p>
          <a:p>
            <a:r>
              <a:rPr lang="en-US" dirty="0"/>
              <a:t>final keyword can be used in many context </a:t>
            </a:r>
          </a:p>
          <a:p>
            <a:r>
              <a:rPr lang="en-US" dirty="0"/>
              <a:t>Final can be: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/>
              <a:t>Variable</a:t>
            </a:r>
          </a:p>
          <a:p>
            <a:pPr marL="1257300" lvl="2" indent="-457200">
              <a:buNone/>
            </a:pPr>
            <a:r>
              <a:rPr lang="en-US" sz="2400" dirty="0"/>
              <a:t>	If you make any variable as final, you </a:t>
            </a:r>
            <a:r>
              <a:rPr lang="en-US" sz="2400" b="1" dirty="0"/>
              <a:t>cannot change the value </a:t>
            </a:r>
            <a:r>
              <a:rPr lang="en-US" sz="2400" dirty="0"/>
              <a:t>of final variable(It will be constant).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/>
              <a:t>Method</a:t>
            </a:r>
          </a:p>
          <a:p>
            <a:pPr marL="1257300" lvl="2" indent="-457200">
              <a:buNone/>
            </a:pPr>
            <a:r>
              <a:rPr lang="en-US" sz="2400" dirty="0"/>
              <a:t>	If you make any method as final, you </a:t>
            </a:r>
            <a:r>
              <a:rPr lang="en-US" sz="2400" b="1" dirty="0"/>
              <a:t>cannot override</a:t>
            </a:r>
            <a:r>
              <a:rPr lang="en-US" sz="2400" dirty="0"/>
              <a:t> it.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/>
              <a:t>Class</a:t>
            </a:r>
          </a:p>
          <a:p>
            <a:pPr marL="1257300" lvl="2" indent="-457200">
              <a:buNone/>
            </a:pPr>
            <a:r>
              <a:rPr lang="en-US" sz="2400" dirty="0"/>
              <a:t>	If you make any class as final, you </a:t>
            </a:r>
            <a:r>
              <a:rPr lang="en-US" sz="2400" b="1" dirty="0"/>
              <a:t>cannot extend </a:t>
            </a:r>
            <a:r>
              <a:rPr lang="en-US" sz="2400" dirty="0"/>
              <a:t>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4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“final” as a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</a:t>
            </a:r>
            <a:r>
              <a:rPr lang="en-US" b="1" dirty="0"/>
              <a:t>not change </a:t>
            </a:r>
            <a:r>
              <a:rPr lang="en-US" dirty="0"/>
              <a:t>the </a:t>
            </a:r>
            <a:r>
              <a:rPr lang="en-US" b="1" dirty="0"/>
              <a:t>value</a:t>
            </a:r>
            <a:r>
              <a:rPr lang="en-US" dirty="0"/>
              <a:t> of final </a:t>
            </a:r>
            <a:r>
              <a:rPr lang="en-US" b="1" dirty="0"/>
              <a:t>variable.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515533"/>
            <a:ext cx="7315200" cy="3139321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FinalDemo {</a:t>
            </a:r>
          </a:p>
          <a:p>
            <a:endParaRPr lang="en-US" dirty="0"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speedlimit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=90;</a:t>
            </a:r>
            <a:r>
              <a:rPr lang="en-US" b="1" dirty="0">
                <a:solidFill>
                  <a:srgbClr val="3F7F5F"/>
                </a:solidFill>
                <a:latin typeface="Consolas"/>
              </a:rPr>
              <a:t>//final variable 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run(){  </a:t>
            </a:r>
          </a:p>
          <a:p>
            <a:r>
              <a:rPr lang="en-US" dirty="0">
                <a:solidFill>
                  <a:srgbClr val="0000C0"/>
                </a:solidFill>
                <a:latin typeface="Consolas"/>
              </a:rPr>
              <a:t>	speedlimit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=400; 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} 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main(String </a:t>
            </a:r>
            <a:r>
              <a:rPr lang="en-US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[]){  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/>
              </a:rPr>
              <a:t>FinalDemo </a:t>
            </a:r>
            <a:r>
              <a:rPr lang="en-US" dirty="0" err="1">
                <a:solidFill>
                  <a:srgbClr val="6A3E3E"/>
                </a:solidFill>
                <a:latin typeface="Consolas"/>
              </a:rPr>
              <a:t>obj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 FinalDemo(); 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 	</a:t>
            </a:r>
            <a:r>
              <a:rPr lang="en-US" dirty="0" err="1">
                <a:solidFill>
                  <a:srgbClr val="6A3E3E"/>
                </a:solidFill>
                <a:latin typeface="Consolas"/>
              </a:rPr>
              <a:t>obj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.run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 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}  </a:t>
            </a:r>
            <a:endParaRPr lang="en-US" dirty="0"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5" name="Multiply 4"/>
          <p:cNvSpPr/>
          <p:nvPr/>
        </p:nvSpPr>
        <p:spPr>
          <a:xfrm>
            <a:off x="2362200" y="2582333"/>
            <a:ext cx="457200" cy="457200"/>
          </a:xfrm>
          <a:prstGeom prst="mathMultiply">
            <a:avLst>
              <a:gd name="adj1" fmla="val 893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5711" y="2060601"/>
            <a:ext cx="86828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0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4" animBg="1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“final” as a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make any </a:t>
            </a:r>
            <a:r>
              <a:rPr lang="en-US" b="1" dirty="0"/>
              <a:t>method</a:t>
            </a:r>
            <a:r>
              <a:rPr lang="en-US" dirty="0"/>
              <a:t> as </a:t>
            </a:r>
            <a:r>
              <a:rPr lang="en-US" b="1" dirty="0"/>
              <a:t>final</a:t>
            </a:r>
            <a:r>
              <a:rPr lang="en-US" dirty="0"/>
              <a:t>, you </a:t>
            </a:r>
            <a:r>
              <a:rPr lang="en-US" b="1" dirty="0"/>
              <a:t>cannot</a:t>
            </a:r>
            <a:r>
              <a:rPr lang="en-US" dirty="0"/>
              <a:t> </a:t>
            </a:r>
            <a:r>
              <a:rPr lang="en-US" b="1" dirty="0"/>
              <a:t>override</a:t>
            </a:r>
            <a:r>
              <a:rPr lang="en-US" dirty="0"/>
              <a:t> it.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0333" y="1501550"/>
            <a:ext cx="7391400" cy="4524315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BikeClass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{ 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run(){</a:t>
            </a: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("</a:t>
            </a:r>
            <a:r>
              <a:rPr lang="en-US" b="1" i="1" dirty="0">
                <a:solidFill>
                  <a:srgbClr val="2A00FF"/>
                </a:solidFill>
                <a:latin typeface="Consolas"/>
              </a:rPr>
              <a:t>Running Bike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");</a:t>
            </a: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  } 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 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Pulsar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BikeClass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{ 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run(){</a:t>
            </a: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/>
              </a:rPr>
              <a:t>"Running Pulsar"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b="1" i="1" dirty="0">
                <a:solidFill>
                  <a:srgbClr val="000000"/>
                </a:solidFill>
                <a:latin typeface="Consolas"/>
              </a:rPr>
              <a:t>   }</a:t>
            </a:r>
            <a:r>
              <a:rPr lang="en-US" b="1" i="1" u="sng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main(String </a:t>
            </a:r>
            <a:r>
              <a:rPr lang="en-US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[]){ 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	Pulsar </a:t>
            </a:r>
            <a:r>
              <a:rPr lang="en-US" dirty="0">
                <a:solidFill>
                  <a:srgbClr val="6A3E3E"/>
                </a:solidFill>
                <a:latin typeface="Consolas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Pulsar(); 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	</a:t>
            </a:r>
            <a:r>
              <a:rPr lang="en-US" dirty="0" err="1">
                <a:solidFill>
                  <a:srgbClr val="6A3E3E"/>
                </a:solidFill>
                <a:latin typeface="Consolas"/>
              </a:rPr>
              <a:t>p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.run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 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} 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 </a:t>
            </a:r>
          </a:p>
        </p:txBody>
      </p:sp>
      <p:sp>
        <p:nvSpPr>
          <p:cNvPr id="5" name="Multiply 4"/>
          <p:cNvSpPr/>
          <p:nvPr/>
        </p:nvSpPr>
        <p:spPr>
          <a:xfrm>
            <a:off x="1905000" y="3658726"/>
            <a:ext cx="457200" cy="457200"/>
          </a:xfrm>
          <a:prstGeom prst="mathMultiply">
            <a:avLst>
              <a:gd name="adj1" fmla="val 1102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01914" y="1787676"/>
            <a:ext cx="86828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endParaRPr lang="en-US" dirty="0"/>
          </a:p>
        </p:txBody>
      </p:sp>
      <p:sp>
        <p:nvSpPr>
          <p:cNvPr id="7" name="Multiply 6"/>
          <p:cNvSpPr/>
          <p:nvPr/>
        </p:nvSpPr>
        <p:spPr>
          <a:xfrm>
            <a:off x="3657600" y="3658726"/>
            <a:ext cx="457200" cy="457200"/>
          </a:xfrm>
          <a:prstGeom prst="mathMultiply">
            <a:avLst>
              <a:gd name="adj1" fmla="val 1102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y 7"/>
          <p:cNvSpPr/>
          <p:nvPr/>
        </p:nvSpPr>
        <p:spPr>
          <a:xfrm>
            <a:off x="5638800" y="3658726"/>
            <a:ext cx="457200" cy="457200"/>
          </a:xfrm>
          <a:prstGeom prst="mathMultiply">
            <a:avLst>
              <a:gd name="adj1" fmla="val 1102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4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5" animBg="1"/>
      <p:bldP spid="5" grpId="0" animBg="1"/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 “final” as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make any </a:t>
            </a:r>
            <a:r>
              <a:rPr lang="en-US" b="1" dirty="0"/>
              <a:t>class</a:t>
            </a:r>
            <a:r>
              <a:rPr lang="en-US" dirty="0"/>
              <a:t> as </a:t>
            </a:r>
            <a:r>
              <a:rPr lang="en-US" b="1" dirty="0"/>
              <a:t>final</a:t>
            </a:r>
            <a:r>
              <a:rPr lang="en-US" dirty="0"/>
              <a:t>, you </a:t>
            </a:r>
            <a:r>
              <a:rPr lang="en-US" b="1" dirty="0"/>
              <a:t>cannot extend </a:t>
            </a:r>
            <a:r>
              <a:rPr lang="en-US" dirty="0"/>
              <a:t>it.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467683"/>
            <a:ext cx="8686800" cy="4801314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final 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BikeClass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{  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run(){</a:t>
            </a: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("</a:t>
            </a:r>
            <a:r>
              <a:rPr lang="en-US" b="1" i="1" dirty="0">
                <a:solidFill>
                  <a:srgbClr val="2A00FF"/>
                </a:solidFill>
                <a:latin typeface="Consolas"/>
              </a:rPr>
              <a:t>Running Bike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");</a:t>
            </a: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   } 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 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Pulsar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BikeClass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{ 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run(){</a:t>
            </a: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/>
              </a:rPr>
              <a:t>"Running Pulsar"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b="1" i="1" dirty="0">
                <a:solidFill>
                  <a:srgbClr val="000000"/>
                </a:solidFill>
                <a:latin typeface="Consolas"/>
              </a:rPr>
              <a:t>   }</a:t>
            </a:r>
            <a:r>
              <a:rPr lang="en-US" b="1" i="1" u="sng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main(String </a:t>
            </a:r>
            <a:r>
              <a:rPr lang="en-US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[]){ 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	Pulsar </a:t>
            </a:r>
            <a:r>
              <a:rPr lang="en-US" dirty="0">
                <a:solidFill>
                  <a:srgbClr val="6A3E3E"/>
                </a:solidFill>
                <a:latin typeface="Consolas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Pulsar(); 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	</a:t>
            </a:r>
            <a:r>
              <a:rPr lang="en-US" dirty="0" err="1">
                <a:solidFill>
                  <a:srgbClr val="6A3E3E"/>
                </a:solidFill>
                <a:latin typeface="Consolas"/>
              </a:rPr>
              <a:t>p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.run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 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} 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 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1462619"/>
            <a:ext cx="86828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18267" y="3102406"/>
            <a:ext cx="2209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y 6"/>
          <p:cNvSpPr/>
          <p:nvPr/>
        </p:nvSpPr>
        <p:spPr>
          <a:xfrm>
            <a:off x="2421467" y="3064306"/>
            <a:ext cx="457200" cy="457200"/>
          </a:xfrm>
          <a:prstGeom prst="mathMultiply">
            <a:avLst>
              <a:gd name="adj1" fmla="val 893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y 7"/>
          <p:cNvSpPr/>
          <p:nvPr/>
        </p:nvSpPr>
        <p:spPr>
          <a:xfrm>
            <a:off x="3488267" y="3064306"/>
            <a:ext cx="457200" cy="457200"/>
          </a:xfrm>
          <a:prstGeom prst="mathMultiply">
            <a:avLst>
              <a:gd name="adj1" fmla="val 893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1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5" animBg="1"/>
      <p:bldP spid="5" grpId="0" animBg="1"/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Method Dispatch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2311555"/>
          </a:xfrm>
        </p:spPr>
        <p:txBody>
          <a:bodyPr/>
          <a:lstStyle/>
          <a:p>
            <a:r>
              <a:rPr lang="en-US" dirty="0"/>
              <a:t>Method overriding is one of the ways in which Java supports </a:t>
            </a:r>
            <a:r>
              <a:rPr lang="en-US" b="1" dirty="0"/>
              <a:t>Runtime Polymorphism</a:t>
            </a:r>
            <a:r>
              <a:rPr lang="en-US" dirty="0"/>
              <a:t>.</a:t>
            </a:r>
          </a:p>
          <a:p>
            <a:r>
              <a:rPr lang="en-US" dirty="0"/>
              <a:t>Dynamic method dispatch is the mechanism by which a call to an overridden method is resolved </a:t>
            </a:r>
            <a:r>
              <a:rPr lang="en-US" b="1" dirty="0"/>
              <a:t>at run time</a:t>
            </a:r>
            <a:r>
              <a:rPr lang="en-US" dirty="0"/>
              <a:t>, rather than compile time.</a:t>
            </a:r>
          </a:p>
          <a:p>
            <a:r>
              <a:rPr lang="en-US" dirty="0"/>
              <a:t>A superclass reference variable can refer to a subclass object, This is also known as </a:t>
            </a:r>
            <a:r>
              <a:rPr lang="en-US" b="1" dirty="0" err="1"/>
              <a:t>upcasting</a:t>
            </a:r>
            <a:r>
              <a:rPr lang="en-US" dirty="0"/>
              <a:t>.</a:t>
            </a:r>
          </a:p>
          <a:p>
            <a:r>
              <a:rPr lang="en-US" dirty="0"/>
              <a:t>Static v/s Dynamic Binding</a:t>
            </a:r>
          </a:p>
          <a:p>
            <a:endParaRPr lang="en-US" dirty="0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/>
        </p:nvGraphicFramePr>
        <p:xfrm>
          <a:off x="349250" y="3060700"/>
          <a:ext cx="11493500" cy="2397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74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Static Binding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Dynamic Binding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Occurs during compile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Occurs during runtime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 uses type(Class) information for binding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uses instance of class(Object) to resolve calling of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Overloaded methods are bonded using static binding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Overridden methods are bonded using dynamic binding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Static binding means when the type of object which is invoking the method is determined at compile time by the compiler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Dynamic binding means when the type of object which is invoking the method is determined at run time by the compiler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49250" y="3386726"/>
            <a:ext cx="114935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9250" y="3767726"/>
            <a:ext cx="11493500" cy="3810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49250" y="4148726"/>
            <a:ext cx="11493500" cy="3810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9250" y="4529727"/>
            <a:ext cx="114935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3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24654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4" y="712385"/>
            <a:ext cx="4909938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Outline</a:t>
            </a:r>
            <a:endParaRPr lang="en-US" b="1" dirty="0"/>
          </a:p>
          <a:p>
            <a:endParaRPr lang="en-US" b="1" dirty="0"/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Inheritance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Types of inheritance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Overriding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Super keyword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Final keyword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Finalize method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Dynamic Method Dispatch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Abstract class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421630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Method Dispatch (Example)</a:t>
            </a:r>
          </a:p>
        </p:txBody>
      </p:sp>
      <p:sp>
        <p:nvSpPr>
          <p:cNvPr id="4" name="Rectangle 3"/>
          <p:cNvSpPr/>
          <p:nvPr/>
        </p:nvSpPr>
        <p:spPr>
          <a:xfrm>
            <a:off x="127000" y="812800"/>
            <a:ext cx="5562600" cy="5632311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Game {</a:t>
            </a: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type() {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/>
              </a:rPr>
              <a:t>"Indoor &amp; outdoor"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Cricket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Game {</a:t>
            </a: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type() {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/>
              </a:rPr>
              <a:t>"outdoor game"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b="1" i="1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Badminton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Game {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type() {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/>
              </a:rPr>
              <a:t>"indoor game"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Tennis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Game {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type() {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/>
              </a:rPr>
              <a:t>"Mix game"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91200" y="812800"/>
            <a:ext cx="6210300" cy="5632311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MyProg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/>
              </a:rPr>
              <a:t>Game g</a:t>
            </a:r>
            <a:r>
              <a:rPr lang="en-US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Game();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/>
              </a:rPr>
              <a:t>Cricket </a:t>
            </a:r>
            <a:r>
              <a:rPr lang="en-US" dirty="0">
                <a:solidFill>
                  <a:srgbClr val="6A3E3E"/>
                </a:solidFill>
                <a:latin typeface="Consolas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Cricket();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/>
              </a:rPr>
              <a:t>Badminton </a:t>
            </a:r>
            <a:r>
              <a:rPr lang="en-US" dirty="0">
                <a:solidFill>
                  <a:srgbClr val="6A3E3E"/>
                </a:solidFill>
                <a:latin typeface="Consolas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Badminton();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/>
              </a:rPr>
              <a:t>Tennis </a:t>
            </a:r>
            <a:r>
              <a:rPr lang="en-US" dirty="0">
                <a:solidFill>
                  <a:srgbClr val="6A3E3E"/>
                </a:solidFill>
                <a:latin typeface="Consolas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Tennis();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/>
              </a:rPr>
              <a:t>Scanner </a:t>
            </a:r>
            <a:r>
              <a:rPr lang="en-US" dirty="0">
                <a:solidFill>
                  <a:srgbClr val="6A3E3E"/>
                </a:solidFill>
                <a:latin typeface="Consolas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Scanner(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/>
              </a:rPr>
              <a:t>in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/>
              </a:rPr>
              <a:t>.print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/>
              </a:rPr>
              <a:t>"Please Enter name \n</a:t>
            </a:r>
          </a:p>
          <a:p>
            <a:pPr lvl="2"/>
            <a:r>
              <a:rPr lang="en-US" b="1" i="1" dirty="0">
                <a:solidFill>
                  <a:srgbClr val="2A00FF"/>
                </a:solidFill>
                <a:latin typeface="Consolas"/>
              </a:rPr>
              <a:t>			of the game = "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dirty="0">
                <a:solidFill>
                  <a:srgbClr val="6A3E3E"/>
                </a:solidFill>
                <a:latin typeface="Consolas"/>
              </a:rPr>
              <a:t>op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.nextLine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b="1" dirty="0" err="1">
                <a:solidFill>
                  <a:srgbClr val="6A3E3E"/>
                </a:solidFill>
                <a:latin typeface="Consolas"/>
              </a:rPr>
              <a:t>op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.equals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"cricket"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)) {</a:t>
            </a:r>
          </a:p>
          <a:p>
            <a:pPr lvl="2"/>
            <a:r>
              <a:rPr lang="en-US" dirty="0">
                <a:solidFill>
                  <a:srgbClr val="6A3E3E"/>
                </a:solidFill>
                <a:latin typeface="Consolas"/>
              </a:rPr>
              <a:t>	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nsolas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b="1" dirty="0" err="1">
                <a:solidFill>
                  <a:srgbClr val="6A3E3E"/>
                </a:solidFill>
                <a:latin typeface="Consolas"/>
              </a:rPr>
              <a:t>op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.equals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"badminton"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)) {</a:t>
            </a:r>
          </a:p>
          <a:p>
            <a:pPr lvl="2"/>
            <a:r>
              <a:rPr lang="en-US" dirty="0">
                <a:solidFill>
                  <a:srgbClr val="6A3E3E"/>
                </a:solidFill>
                <a:latin typeface="Consolas"/>
              </a:rPr>
              <a:t>	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nsolas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b="1" dirty="0" err="1">
                <a:solidFill>
                  <a:srgbClr val="6A3E3E"/>
                </a:solidFill>
                <a:latin typeface="Consolas"/>
              </a:rPr>
              <a:t>op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.equals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"tennis"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)) {</a:t>
            </a:r>
          </a:p>
          <a:p>
            <a:pPr lvl="2"/>
            <a:r>
              <a:rPr lang="en-US" dirty="0">
                <a:solidFill>
                  <a:srgbClr val="6A3E3E"/>
                </a:solidFill>
                <a:latin typeface="Consolas"/>
              </a:rPr>
              <a:t>	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nsolas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2"/>
            <a:r>
              <a:rPr lang="en-US" dirty="0" err="1">
                <a:solidFill>
                  <a:srgbClr val="6A3E3E"/>
                </a:solidFill>
                <a:latin typeface="Consolas"/>
              </a:rPr>
              <a:t>g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.type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06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4" animBg="1"/>
      <p:bldP spid="5" grpId="0" uiExpand="1" build="p" bldLvl="4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instanceof</a:t>
            </a:r>
            <a:r>
              <a:rPr lang="en-US" dirty="0"/>
              <a:t>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instanceof</a:t>
            </a:r>
            <a:r>
              <a:rPr lang="en-US" dirty="0"/>
              <a:t> Operator</a:t>
            </a:r>
          </a:p>
          <a:p>
            <a:pPr lvl="1"/>
            <a:r>
              <a:rPr lang="en-US" dirty="0"/>
              <a:t>Syntax:</a:t>
            </a:r>
          </a:p>
          <a:p>
            <a:pPr lvl="2">
              <a:buNone/>
            </a:pPr>
            <a:r>
              <a:rPr lang="en-US" dirty="0"/>
              <a:t>( Object reference variable ) </a:t>
            </a:r>
            <a:r>
              <a:rPr lang="en-US" dirty="0" err="1"/>
              <a:t>instanceof</a:t>
            </a:r>
            <a:r>
              <a:rPr lang="en-US" dirty="0"/>
              <a:t> (class/interface type)</a:t>
            </a:r>
          </a:p>
          <a:p>
            <a:pPr lvl="1"/>
            <a:r>
              <a:rPr lang="en-US" dirty="0"/>
              <a:t>Example:</a:t>
            </a:r>
          </a:p>
          <a:p>
            <a:pPr lvl="2">
              <a:buNone/>
            </a:pPr>
            <a:r>
              <a:rPr lang="en-US" dirty="0" err="1"/>
              <a:t>boolean</a:t>
            </a:r>
            <a:r>
              <a:rPr lang="en-US" dirty="0"/>
              <a:t> result = name </a:t>
            </a:r>
            <a:r>
              <a:rPr lang="en-US" dirty="0" err="1"/>
              <a:t>instanceof</a:t>
            </a:r>
            <a:r>
              <a:rPr lang="en-US" dirty="0"/>
              <a:t> String;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41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Abstraction </a:t>
            </a:r>
            <a:r>
              <a:rPr lang="en-US" dirty="0"/>
              <a:t>is a </a:t>
            </a:r>
            <a:r>
              <a:rPr lang="en-US" b="1" dirty="0"/>
              <a:t>process of hiding</a:t>
            </a:r>
            <a:r>
              <a:rPr lang="en-US" dirty="0"/>
              <a:t> the </a:t>
            </a:r>
            <a:r>
              <a:rPr lang="en-US" b="1" dirty="0"/>
              <a:t>implementation details</a:t>
            </a:r>
            <a:r>
              <a:rPr lang="en-US" dirty="0"/>
              <a:t> from the </a:t>
            </a:r>
            <a:r>
              <a:rPr lang="en-US" b="1" dirty="0"/>
              <a:t>user</a:t>
            </a:r>
            <a:r>
              <a:rPr lang="en-US" dirty="0"/>
              <a:t>, only the functionality will be provided to the user. </a:t>
            </a:r>
          </a:p>
          <a:p>
            <a:r>
              <a:rPr lang="en-US" dirty="0"/>
              <a:t>In other words, the user will have the information on what the object does instead of how it does it.</a:t>
            </a:r>
          </a:p>
          <a:p>
            <a:r>
              <a:rPr lang="en-US" b="1" dirty="0"/>
              <a:t>Abstraction </a:t>
            </a:r>
            <a:r>
              <a:rPr lang="en-US" dirty="0"/>
              <a:t>is achieved using </a:t>
            </a:r>
            <a:r>
              <a:rPr lang="en-US" b="1" dirty="0"/>
              <a:t>Abstract classes </a:t>
            </a:r>
            <a:r>
              <a:rPr lang="en-US" dirty="0"/>
              <a:t>and </a:t>
            </a:r>
            <a:r>
              <a:rPr lang="en-US" b="1" dirty="0"/>
              <a:t>interfaces</a:t>
            </a:r>
            <a:r>
              <a:rPr lang="en-US" dirty="0"/>
              <a:t>.</a:t>
            </a:r>
          </a:p>
          <a:p>
            <a:r>
              <a:rPr lang="en-US" dirty="0"/>
              <a:t>A class which contains the abstract keyword in its declaration is known as </a:t>
            </a:r>
            <a:r>
              <a:rPr lang="en-US" b="1" dirty="0"/>
              <a:t>abstract class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Abstract classes </a:t>
            </a:r>
            <a:r>
              <a:rPr lang="en-US" b="1" dirty="0"/>
              <a:t>may or may not </a:t>
            </a:r>
            <a:r>
              <a:rPr lang="en-US" dirty="0"/>
              <a:t>contain </a:t>
            </a:r>
            <a:r>
              <a:rPr lang="en-US" b="1" dirty="0"/>
              <a:t>abstract methods</a:t>
            </a:r>
            <a:r>
              <a:rPr lang="en-US" dirty="0"/>
              <a:t>, i.e., methods without body ( public void get(); )</a:t>
            </a:r>
          </a:p>
          <a:p>
            <a:pPr lvl="1"/>
            <a:r>
              <a:rPr lang="en-US" dirty="0"/>
              <a:t>But, if a class has </a:t>
            </a:r>
            <a:r>
              <a:rPr lang="en-US" b="1" dirty="0"/>
              <a:t>at least one</a:t>
            </a:r>
            <a:r>
              <a:rPr lang="en-US" dirty="0"/>
              <a:t> abstract method, then the class must be declared </a:t>
            </a:r>
            <a:r>
              <a:rPr lang="en-US" b="1" dirty="0"/>
              <a:t>abstract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a class is declared abstract, it </a:t>
            </a:r>
            <a:r>
              <a:rPr lang="en-US" b="1" dirty="0"/>
              <a:t>cannot</a:t>
            </a:r>
            <a:r>
              <a:rPr lang="en-US" dirty="0"/>
              <a:t> be instantiated.</a:t>
            </a:r>
          </a:p>
          <a:p>
            <a:pPr lvl="1"/>
            <a:r>
              <a:rPr lang="en-US" dirty="0"/>
              <a:t>To use an abstract class, you have to inherit it to another class and provide </a:t>
            </a:r>
            <a:r>
              <a:rPr lang="en-US" b="1" dirty="0"/>
              <a:t>implementations</a:t>
            </a:r>
            <a:r>
              <a:rPr lang="en-US" dirty="0"/>
              <a:t> of the abstract methods in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21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 (Example)</a:t>
            </a:r>
          </a:p>
        </p:txBody>
      </p:sp>
      <p:sp>
        <p:nvSpPr>
          <p:cNvPr id="4" name="Rectangle 3"/>
          <p:cNvSpPr/>
          <p:nvPr/>
        </p:nvSpPr>
        <p:spPr>
          <a:xfrm>
            <a:off x="61520" y="711201"/>
            <a:ext cx="7467600" cy="5909310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abstract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Car {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	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abstract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getAverage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Swift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Car{</a:t>
            </a:r>
            <a:endParaRPr lang="en-US" dirty="0">
              <a:latin typeface="Consolas"/>
            </a:endParaRP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/>
              </a:rPr>
              <a:t>	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getAverage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(){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/>
              </a:rPr>
              <a:t>		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22.5;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Baleno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Car{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getAverage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(){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latin typeface="Consolas"/>
              </a:rPr>
              <a:t>	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23.2;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MyAbstractDemo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main(String </a:t>
            </a:r>
            <a:r>
              <a:rPr lang="en-US" b="1" dirty="0" err="1">
                <a:solidFill>
                  <a:srgbClr val="6A3E3E"/>
                </a:solidFill>
                <a:latin typeface="Consolas"/>
              </a:rPr>
              <a:t>ar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[]){</a:t>
            </a:r>
          </a:p>
          <a:p>
            <a:pPr lvl="3"/>
            <a:r>
              <a:rPr lang="en-US" dirty="0">
                <a:solidFill>
                  <a:srgbClr val="000000"/>
                </a:solidFill>
                <a:latin typeface="Consolas"/>
              </a:rPr>
              <a:t>Swift </a:t>
            </a:r>
            <a:r>
              <a:rPr lang="en-US" dirty="0">
                <a:solidFill>
                  <a:srgbClr val="6A3E3E"/>
                </a:solidFill>
                <a:latin typeface="Consolas"/>
              </a:rPr>
              <a:t>b1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Swift();</a:t>
            </a:r>
          </a:p>
          <a:p>
            <a:pPr lvl="3"/>
            <a:r>
              <a:rPr lang="en-US" dirty="0" err="1">
                <a:solidFill>
                  <a:srgbClr val="000000"/>
                </a:solidFill>
                <a:latin typeface="Consolas"/>
              </a:rPr>
              <a:t>Baleno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/>
              </a:rPr>
              <a:t>b2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Baleno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3"/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>
                <a:solidFill>
                  <a:srgbClr val="6A3E3E"/>
                </a:solidFill>
                <a:latin typeface="Consolas"/>
              </a:rPr>
              <a:t>b1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.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getAverage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pPr lvl="3"/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>
                <a:solidFill>
                  <a:srgbClr val="6A3E3E"/>
                </a:solidFill>
                <a:latin typeface="Consolas"/>
              </a:rPr>
              <a:t>b2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.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getAverage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());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lvl="2"/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12562" y="2242850"/>
            <a:ext cx="5960937" cy="1583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0210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5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interface is similar to an abstract class with the following exceptions</a:t>
            </a:r>
          </a:p>
          <a:p>
            <a:pPr lvl="1"/>
            <a:r>
              <a:rPr lang="en-US" b="1" dirty="0"/>
              <a:t>All</a:t>
            </a:r>
            <a:r>
              <a:rPr lang="en-US" dirty="0"/>
              <a:t> methods defined in an interface are </a:t>
            </a:r>
            <a:r>
              <a:rPr lang="en-US" b="1" dirty="0"/>
              <a:t>abstract</a:t>
            </a:r>
            <a:r>
              <a:rPr lang="en-US" dirty="0"/>
              <a:t>.  Interfaces can contain no implementation</a:t>
            </a:r>
          </a:p>
          <a:p>
            <a:pPr lvl="1"/>
            <a:r>
              <a:rPr lang="en-US" dirty="0"/>
              <a:t>Interfaces </a:t>
            </a:r>
            <a:r>
              <a:rPr lang="en-US" b="1" dirty="0"/>
              <a:t>cannot</a:t>
            </a:r>
            <a:r>
              <a:rPr lang="en-US" dirty="0"/>
              <a:t> contain </a:t>
            </a:r>
            <a:r>
              <a:rPr lang="en-US" b="1" dirty="0"/>
              <a:t>instance variables</a:t>
            </a:r>
            <a:r>
              <a:rPr lang="en-US" dirty="0"/>
              <a:t>.  However, they can contain </a:t>
            </a:r>
            <a:r>
              <a:rPr lang="en-US" b="1" dirty="0"/>
              <a:t>public static final </a:t>
            </a:r>
            <a:r>
              <a:rPr lang="en-US" dirty="0"/>
              <a:t>variables (</a:t>
            </a:r>
            <a:r>
              <a:rPr lang="en-US" dirty="0" err="1"/>
              <a:t>ie</a:t>
            </a:r>
            <a:r>
              <a:rPr lang="en-US" dirty="0"/>
              <a:t>. constant class variables)</a:t>
            </a:r>
          </a:p>
          <a:p>
            <a:r>
              <a:rPr lang="en-US" dirty="0"/>
              <a:t>Interfaces are declared using the "interface" keyword</a:t>
            </a:r>
          </a:p>
          <a:p>
            <a:r>
              <a:rPr lang="en-US" dirty="0"/>
              <a:t>If an interface is public, it must be contained in a file which has the same name</a:t>
            </a:r>
          </a:p>
          <a:p>
            <a:r>
              <a:rPr lang="en-US" dirty="0"/>
              <a:t>Interfaces are more abstract than abstract classes</a:t>
            </a:r>
          </a:p>
          <a:p>
            <a:r>
              <a:rPr lang="en-US" dirty="0"/>
              <a:t>Interfaces are implemented by classes using the "implements" keyword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25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076325"/>
            <a:ext cx="5467350" cy="2031325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interface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VehicalInterface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lvl="1"/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a = 10;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turnLeft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turnRight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accelerate();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slowDown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48400" y="1076325"/>
            <a:ext cx="5534025" cy="4247317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CarClass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implements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VehicalInterface</a:t>
            </a:r>
            <a:endParaRPr lang="en-US" b="1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turnLeft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lvl="1"/>
            <a:r>
              <a:rPr lang="en-US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("</a:t>
            </a:r>
            <a:r>
              <a:rPr lang="en-US" b="1" i="1" dirty="0">
                <a:solidFill>
                  <a:srgbClr val="2A00FF"/>
                </a:solidFill>
                <a:latin typeface="Consolas"/>
              </a:rPr>
              <a:t>Left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");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turnRight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lvl="1"/>
            <a:r>
              <a:rPr lang="en-US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("</a:t>
            </a:r>
            <a:r>
              <a:rPr lang="en-US" b="1" i="1" dirty="0">
                <a:solidFill>
                  <a:srgbClr val="2A00FF"/>
                </a:solidFill>
                <a:latin typeface="Consolas"/>
              </a:rPr>
              <a:t>Right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");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accelerate() {</a:t>
            </a:r>
          </a:p>
          <a:p>
            <a:pPr lvl="1"/>
            <a:r>
              <a:rPr lang="en-US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("</a:t>
            </a:r>
            <a:r>
              <a:rPr lang="en-US" b="1" i="1" dirty="0">
                <a:solidFill>
                  <a:srgbClr val="2A00FF"/>
                </a:solidFill>
                <a:latin typeface="Consolas"/>
              </a:rPr>
              <a:t>Speed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");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slowDown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lvl="1"/>
            <a:r>
              <a:rPr lang="en-US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("</a:t>
            </a:r>
            <a:r>
              <a:rPr lang="en-US" b="1" i="1" dirty="0">
                <a:solidFill>
                  <a:srgbClr val="2A00FF"/>
                </a:solidFill>
                <a:latin typeface="Consolas"/>
              </a:rPr>
              <a:t>Break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");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1000" y="3209925"/>
            <a:ext cx="5467350" cy="2031325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DemoInterface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main(String[] a)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/>
              </a:rPr>
              <a:t>CarClass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CarClass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2"/>
            <a:r>
              <a:rPr lang="en-US" dirty="0" err="1">
                <a:solidFill>
                  <a:srgbClr val="6A3E3E"/>
                </a:solidFill>
                <a:latin typeface="Consolas"/>
              </a:rPr>
              <a:t>c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.turnLeft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>
              <a:latin typeface="Consola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(Example)</a:t>
            </a:r>
          </a:p>
        </p:txBody>
      </p:sp>
      <p:sp>
        <p:nvSpPr>
          <p:cNvPr id="6" name="Line Callout 1 5"/>
          <p:cNvSpPr/>
          <p:nvPr/>
        </p:nvSpPr>
        <p:spPr>
          <a:xfrm>
            <a:off x="1905000" y="3286125"/>
            <a:ext cx="2209800" cy="1371600"/>
          </a:xfrm>
          <a:prstGeom prst="borderCallout1">
            <a:avLst>
              <a:gd name="adj1" fmla="val 48601"/>
              <a:gd name="adj2" fmla="val -922"/>
              <a:gd name="adj3" fmla="val -115361"/>
              <a:gd name="adj4" fmla="val -327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 in interface are by default </a:t>
            </a:r>
          </a:p>
          <a:p>
            <a:pPr algn="ctr"/>
            <a:r>
              <a:rPr lang="en-US" dirty="0"/>
              <a:t>public, static, final</a:t>
            </a:r>
          </a:p>
        </p:txBody>
      </p:sp>
      <p:sp>
        <p:nvSpPr>
          <p:cNvPr id="7" name="Line Callout 1 6"/>
          <p:cNvSpPr/>
          <p:nvPr/>
        </p:nvSpPr>
        <p:spPr>
          <a:xfrm>
            <a:off x="3168015" y="3152736"/>
            <a:ext cx="2209800" cy="1371600"/>
          </a:xfrm>
          <a:prstGeom prst="borderCallout1">
            <a:avLst>
              <a:gd name="adj1" fmla="val 50684"/>
              <a:gd name="adj2" fmla="val 100371"/>
              <a:gd name="adj3" fmla="val -94528"/>
              <a:gd name="adj4" fmla="val 161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Here access </a:t>
            </a:r>
            <a:r>
              <a:rPr lang="en-IN" dirty="0" err="1"/>
              <a:t>specifier</a:t>
            </a:r>
            <a:r>
              <a:rPr lang="en-IN" dirty="0"/>
              <a:t> of method must be public</a:t>
            </a:r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5114925"/>
            <a:ext cx="6286500" cy="135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Line Callout 1 9"/>
          <p:cNvSpPr/>
          <p:nvPr/>
        </p:nvSpPr>
        <p:spPr>
          <a:xfrm>
            <a:off x="3343275" y="3265806"/>
            <a:ext cx="2209800" cy="1371600"/>
          </a:xfrm>
          <a:prstGeom prst="borderCallout1">
            <a:avLst>
              <a:gd name="adj1" fmla="val 50684"/>
              <a:gd name="adj2" fmla="val 100371"/>
              <a:gd name="adj3" fmla="val -100778"/>
              <a:gd name="adj4" fmla="val 154726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 have to provide implementation to all the methods of the interface</a:t>
            </a:r>
            <a:endParaRPr lang="en-US" dirty="0"/>
          </a:p>
        </p:txBody>
      </p:sp>
      <p:cxnSp>
        <p:nvCxnSpPr>
          <p:cNvPr id="11" name="Straight Connector 10"/>
          <p:cNvCxnSpPr>
            <a:stCxn id="10" idx="0"/>
          </p:cNvCxnSpPr>
          <p:nvPr/>
        </p:nvCxnSpPr>
        <p:spPr>
          <a:xfrm flipV="1">
            <a:off x="5553075" y="2656206"/>
            <a:ext cx="1219200" cy="12954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0"/>
          </p:cNvCxnSpPr>
          <p:nvPr/>
        </p:nvCxnSpPr>
        <p:spPr>
          <a:xfrm flipV="1">
            <a:off x="5553075" y="3418206"/>
            <a:ext cx="1143000" cy="5334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0"/>
          </p:cNvCxnSpPr>
          <p:nvPr/>
        </p:nvCxnSpPr>
        <p:spPr>
          <a:xfrm>
            <a:off x="5553075" y="3951606"/>
            <a:ext cx="1143000" cy="3048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4" animBg="1"/>
      <p:bldP spid="5" grpId="0" uiExpand="1" build="p" bldLvl="4" animBg="1"/>
      <p:bldP spid="8" grpId="0" build="p" bldLvl="4" animBg="1"/>
      <p:bldP spid="6" grpId="0" animBg="1"/>
      <p:bldP spid="6" grpId="1" animBg="1"/>
      <p:bldP spid="7" grpId="0" animBg="1"/>
      <p:bldP spid="7" grpId="1" animBg="1"/>
      <p:bldP spid="10" grpId="0" animBg="1"/>
      <p:bldP spid="10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V/S Abstract Class</a:t>
            </a:r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</p:nvPr>
        </p:nvGraphicFramePr>
        <p:xfrm>
          <a:off x="190500" y="990600"/>
          <a:ext cx="11328400" cy="4043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66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Abstract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Interface support multiple inheritance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Abstract class does not support multiple inheritance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Interface does not contains Constructor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Abstract class contains Constructor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 interface contains only incomplete /abstract 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 abstract class contains both incomplete and complete 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 interface cannot have access modifiers, so by default everything is public.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 abstract class can contain access modifiers for the functions, properties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Methods of interface cannot be static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complete</a:t>
                      </a:r>
                      <a:r>
                        <a:rPr lang="en-US" baseline="0" dirty="0"/>
                        <a:t> Methods </a:t>
                      </a:r>
                      <a:r>
                        <a:rPr lang="en-US" dirty="0"/>
                        <a:t>of abstract class can be static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Variables</a:t>
                      </a:r>
                      <a:r>
                        <a:rPr lang="en-IN" baseline="0" dirty="0"/>
                        <a:t>  declared in interface are public, static, final by default.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An abstract class may contain non-final variables.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</a:t>
                      </a:r>
                      <a:r>
                        <a:rPr lang="en-IN" baseline="0" dirty="0"/>
                        <a:t>nterface should be implemented using keyword “implements”.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Abstract class should be extended using keyword “extends”.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90500" y="1322250"/>
            <a:ext cx="11455400" cy="417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0500" y="1739900"/>
            <a:ext cx="11455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0500" y="2120900"/>
            <a:ext cx="114554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0500" y="2710180"/>
            <a:ext cx="114554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0500" y="3395980"/>
            <a:ext cx="11455400" cy="375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0500" y="3771900"/>
            <a:ext cx="11455400" cy="5765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90500" y="4348480"/>
            <a:ext cx="114554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6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abstract Vegetable class has three subclasses named Potato, </a:t>
            </a:r>
            <a:r>
              <a:rPr lang="en-US" dirty="0" err="1"/>
              <a:t>Brinjal</a:t>
            </a:r>
            <a:r>
              <a:rPr lang="en-US" dirty="0"/>
              <a:t> and Tomato. Write a java </a:t>
            </a:r>
            <a:r>
              <a:rPr lang="en-US" dirty="0" err="1"/>
              <a:t>prog</a:t>
            </a:r>
            <a:r>
              <a:rPr lang="en-US" dirty="0"/>
              <a:t>. That demonstrates how to establish this class hierarchy. Declare one instance variable of type String that indicates the color of a vegetable. Crete and display instances of these objects. Override the </a:t>
            </a:r>
            <a:r>
              <a:rPr lang="en-US" dirty="0" err="1"/>
              <a:t>toString</a:t>
            </a:r>
            <a:r>
              <a:rPr lang="en-US" dirty="0"/>
              <a:t>() method of object to return a string with the name of vegetable and its color. </a:t>
            </a:r>
          </a:p>
          <a:p>
            <a:r>
              <a:rPr lang="en-US" dirty="0"/>
              <a:t>Declare a class called Book having book title &amp; author name as members. Create a sub-class of it, called </a:t>
            </a:r>
            <a:r>
              <a:rPr lang="en-US" dirty="0" err="1"/>
              <a:t>BookDetails</a:t>
            </a:r>
            <a:r>
              <a:rPr lang="en-US" dirty="0"/>
              <a:t> having price &amp; current stock of book as members. Create an array for storing details of n books. Define methods to achieve following: </a:t>
            </a:r>
          </a:p>
          <a:p>
            <a:pPr marL="0" indent="0">
              <a:buNone/>
            </a:pPr>
            <a:r>
              <a:rPr lang="en-US" dirty="0"/>
              <a:t>	- Initialization of members </a:t>
            </a:r>
          </a:p>
          <a:p>
            <a:pPr marL="0" indent="0">
              <a:buNone/>
            </a:pPr>
            <a:r>
              <a:rPr lang="en-US" dirty="0"/>
              <a:t>	- To query availability of a book by author name / book title </a:t>
            </a:r>
          </a:p>
          <a:p>
            <a:pPr marL="0" indent="0">
              <a:buNone/>
            </a:pPr>
            <a:r>
              <a:rPr lang="en-US" dirty="0"/>
              <a:t>	- To update stock of a book on purchase and sell </a:t>
            </a:r>
          </a:p>
          <a:p>
            <a:pPr marL="0" indent="0">
              <a:buNone/>
            </a:pPr>
            <a:r>
              <a:rPr lang="en-US" dirty="0"/>
              <a:t>	- Define method main to show usage of above methods.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110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6211431" cy="5590565"/>
          </a:xfrm>
        </p:spPr>
        <p:txBody>
          <a:bodyPr/>
          <a:lstStyle/>
          <a:p>
            <a:r>
              <a:rPr lang="en-US" dirty="0"/>
              <a:t>The mechanism of deriving a </a:t>
            </a:r>
            <a:r>
              <a:rPr lang="en-US" b="1" dirty="0"/>
              <a:t>new class </a:t>
            </a:r>
            <a:r>
              <a:rPr lang="en-US" dirty="0"/>
              <a:t>from an </a:t>
            </a:r>
            <a:r>
              <a:rPr lang="en-US" b="1" dirty="0"/>
              <a:t>old class </a:t>
            </a:r>
            <a:r>
              <a:rPr lang="en-US" dirty="0"/>
              <a:t>is called inheritance or derivation.</a:t>
            </a:r>
          </a:p>
          <a:p>
            <a:r>
              <a:rPr lang="en-US" dirty="0"/>
              <a:t>The old class is known as </a:t>
            </a:r>
            <a:r>
              <a:rPr lang="en-US" b="1" dirty="0"/>
              <a:t>base class </a:t>
            </a:r>
            <a:r>
              <a:rPr lang="en-US" dirty="0"/>
              <a:t>while new class is known as </a:t>
            </a:r>
            <a:r>
              <a:rPr lang="en-US" b="1" dirty="0"/>
              <a:t>derived class </a:t>
            </a:r>
            <a:r>
              <a:rPr lang="en-US" dirty="0"/>
              <a:t>or </a:t>
            </a:r>
            <a:r>
              <a:rPr lang="en-US" b="1" dirty="0"/>
              <a:t>subclass</a:t>
            </a:r>
            <a:r>
              <a:rPr lang="en-US" dirty="0"/>
              <a:t>.</a:t>
            </a:r>
          </a:p>
          <a:p>
            <a:r>
              <a:rPr lang="en-US" dirty="0"/>
              <a:t>It lets programmers create new classes that share some of the attributes of existing classes. </a:t>
            </a:r>
          </a:p>
          <a:p>
            <a:r>
              <a:rPr lang="en-US" dirty="0"/>
              <a:t>Inheritance lets us build on previous work without reinventing the wheel.</a:t>
            </a:r>
          </a:p>
          <a:p>
            <a:r>
              <a:rPr lang="en-US" dirty="0"/>
              <a:t>The inheritance is the most powerful feature of OOP.</a:t>
            </a:r>
          </a:p>
          <a:p>
            <a:r>
              <a:rPr lang="en-US" dirty="0"/>
              <a:t>Through effective use of inheritance, we can save lot of time in programming and also reduce errors, which in turn will increase the quality of work and productivity.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648797" y="4216244"/>
            <a:ext cx="2133600" cy="1371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ID</a:t>
            </a:r>
          </a:p>
          <a:p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Name</a:t>
            </a:r>
          </a:p>
          <a:p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Address</a:t>
            </a:r>
          </a:p>
          <a:p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Contact</a:t>
            </a:r>
          </a:p>
        </p:txBody>
      </p:sp>
      <p:sp>
        <p:nvSpPr>
          <p:cNvPr id="5" name="Rectangle 4"/>
          <p:cNvSpPr/>
          <p:nvPr/>
        </p:nvSpPr>
        <p:spPr>
          <a:xfrm>
            <a:off x="6648797" y="3530444"/>
            <a:ext cx="2133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Manager</a:t>
            </a:r>
          </a:p>
        </p:txBody>
      </p:sp>
      <p:sp>
        <p:nvSpPr>
          <p:cNvPr id="6" name="Rectangle 5"/>
          <p:cNvSpPr/>
          <p:nvPr/>
        </p:nvSpPr>
        <p:spPr>
          <a:xfrm>
            <a:off x="6648797" y="4216244"/>
            <a:ext cx="2133600" cy="1828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ID</a:t>
            </a:r>
          </a:p>
          <a:p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Name</a:t>
            </a:r>
          </a:p>
          <a:p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Address</a:t>
            </a:r>
          </a:p>
          <a:p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Contact</a:t>
            </a:r>
          </a:p>
          <a:p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en-IN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MonthlySalary</a:t>
            </a:r>
            <a:endParaRPr lang="en-I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25397" y="3530444"/>
            <a:ext cx="2133600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Worker</a:t>
            </a:r>
          </a:p>
        </p:txBody>
      </p:sp>
      <p:sp>
        <p:nvSpPr>
          <p:cNvPr id="8" name="Rectangle 7"/>
          <p:cNvSpPr/>
          <p:nvPr/>
        </p:nvSpPr>
        <p:spPr>
          <a:xfrm>
            <a:off x="9925397" y="4278589"/>
            <a:ext cx="2133600" cy="19950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ID</a:t>
            </a:r>
          </a:p>
          <a:p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Name</a:t>
            </a:r>
          </a:p>
          <a:p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Address</a:t>
            </a:r>
          </a:p>
          <a:p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Contact</a:t>
            </a:r>
          </a:p>
          <a:p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en-IN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DailySalary</a:t>
            </a:r>
            <a:endParaRPr lang="en-I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en-IN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NoOfHours</a:t>
            </a:r>
            <a:endParaRPr lang="en-IN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477597" y="863444"/>
            <a:ext cx="2133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Employee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96397" y="4278589"/>
            <a:ext cx="1600200" cy="12330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9811097" y="4354789"/>
            <a:ext cx="1600200" cy="12330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6705947" y="4278589"/>
            <a:ext cx="1600200" cy="1233055"/>
          </a:xfrm>
          <a:prstGeom prst="rect">
            <a:avLst/>
          </a:prstGeom>
          <a:solidFill>
            <a:srgbClr val="CA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001597" y="4354789"/>
            <a:ext cx="1600200" cy="1233055"/>
          </a:xfrm>
          <a:prstGeom prst="rect">
            <a:avLst/>
          </a:prstGeom>
          <a:solidFill>
            <a:srgbClr val="CAE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Arrow Connector 13"/>
          <p:cNvCxnSpPr>
            <a:endCxn id="5" idx="0"/>
          </p:cNvCxnSpPr>
          <p:nvPr/>
        </p:nvCxnSpPr>
        <p:spPr>
          <a:xfrm flipH="1">
            <a:off x="7715597" y="2932624"/>
            <a:ext cx="1327440" cy="569353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0"/>
          </p:cNvCxnSpPr>
          <p:nvPr/>
        </p:nvCxnSpPr>
        <p:spPr>
          <a:xfrm>
            <a:off x="9925397" y="2932624"/>
            <a:ext cx="1066800" cy="597820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50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-2.5E-6 0.00024 C 0.00026 -0.02268 -0.00039 -0.04537 0.00104 -0.06782 C 0.00157 -0.078 0.00612 -0.09745 0.00612 -0.09722 C 0.00886 -0.13634 0.00573 -0.10115 0.00847 -0.12083 C 0.00899 -0.12407 0.00899 -0.12777 0.00964 -0.13125 C 0.01016 -0.13356 0.01146 -0.13541 0.01224 -0.1375 C 0.01393 -0.14305 0.01589 -0.14861 0.01706 -0.15439 C 0.01784 -0.15856 0.01979 -0.16851 0.02097 -0.17152 C 0.02175 -0.17384 0.02344 -0.17546 0.02461 -0.17777 C 0.02591 -0.18055 0.02696 -0.18356 0.02826 -0.18611 C 0.03151 -0.19259 0.0319 -0.19236 0.03568 -0.19675 C 0.03607 -0.19907 0.0362 -0.20138 0.03698 -0.20324 C 0.03828 -0.20648 0.04037 -0.20856 0.04193 -0.21157 C 0.04336 -0.21412 0.04453 -0.21712 0.04571 -0.22013 L 0.053 -0.23912 C 0.05391 -0.2412 0.05456 -0.24375 0.05573 -0.24537 C 0.0569 -0.24745 0.05808 -0.2493 0.05925 -0.25185 C 0.06029 -0.2537 0.06081 -0.25601 0.06185 -0.25787 C 0.06302 -0.26087 0.06433 -0.26365 0.0655 -0.26666 C 0.06628 -0.26851 0.06706 -0.27106 0.0681 -0.27291 C 0.06901 -0.27523 0.07058 -0.27685 0.07162 -0.27916 C 0.08373 -0.30578 0.06849 -0.278 0.08412 -0.30462 L 0.08776 -0.31087 L 0.09154 -0.31712 C 0.09193 -0.32013 0.0918 -0.32337 0.09284 -0.32569 C 0.09362 -0.32777 0.09532 -0.32824 0.09649 -0.33009 C 0.09792 -0.33171 0.09909 -0.33425 0.10026 -0.33634 C 0.10065 -0.33842 0.10065 -0.34074 0.10143 -0.34259 C 0.10729 -0.35555 0.10651 -0.35393 0.11263 -0.3574 C 0.12058 -0.37106 0.11784 -0.37083 0.125 -0.3743 C 0.1267 -0.37523 0.12826 -0.37569 0.12995 -0.37638 C 0.13203 -0.37708 0.13412 -0.37754 0.1362 -0.3787 C 0.13828 -0.37962 0.14024 -0.38148 0.14245 -0.38287 C 0.14362 -0.38356 0.14492 -0.38402 0.1461 -0.38472 C 0.14753 -0.38587 0.15 -0.38888 0.15 -0.38865 " pathEditMode="relative" rAng="0" ptsTypes="AAAAAAAAAAAAAAAAAAAAAAAAAAAAAAAAAAAA">
                                      <p:cBhvr>
                                        <p:cTn id="5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-19444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4" grpId="1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using extends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Class </a:t>
            </a:r>
            <a:r>
              <a:rPr lang="en-US" b="1" dirty="0"/>
              <a:t>extends </a:t>
            </a:r>
            <a:r>
              <a:rPr lang="en-US" dirty="0"/>
              <a:t>another class it inherits all </a:t>
            </a:r>
            <a:r>
              <a:rPr lang="en-US" b="1" dirty="0"/>
              <a:t>non-private members </a:t>
            </a:r>
            <a:r>
              <a:rPr lang="en-US" dirty="0"/>
              <a:t>including </a:t>
            </a:r>
            <a:r>
              <a:rPr lang="en-US" b="1" dirty="0"/>
              <a:t>fields and methods</a:t>
            </a:r>
            <a:r>
              <a:rPr lang="en-US" dirty="0"/>
              <a:t>.</a:t>
            </a:r>
          </a:p>
          <a:p>
            <a:r>
              <a:rPr lang="en-US" dirty="0"/>
              <a:t>Inheritance in Java can be best understood in terms of </a:t>
            </a:r>
            <a:r>
              <a:rPr lang="en-US" b="1" dirty="0"/>
              <a:t>Parent </a:t>
            </a:r>
            <a:r>
              <a:rPr lang="en-US" dirty="0"/>
              <a:t>and </a:t>
            </a:r>
            <a:r>
              <a:rPr lang="en-US" b="1" dirty="0"/>
              <a:t>Child </a:t>
            </a:r>
            <a:r>
              <a:rPr lang="en-US" dirty="0"/>
              <a:t>relationship, also known as </a:t>
            </a:r>
            <a:r>
              <a:rPr lang="en-US" b="1" dirty="0"/>
              <a:t>Super class</a:t>
            </a:r>
            <a:r>
              <a:rPr lang="en-US" dirty="0"/>
              <a:t>(Parent) and </a:t>
            </a:r>
            <a:r>
              <a:rPr lang="en-US" b="1" dirty="0"/>
              <a:t>Sub class</a:t>
            </a:r>
            <a:r>
              <a:rPr lang="en-US" dirty="0"/>
              <a:t>(Child).</a:t>
            </a:r>
          </a:p>
          <a:p>
            <a:r>
              <a:rPr lang="en-US" dirty="0"/>
              <a:t>Inheritance defines </a:t>
            </a:r>
            <a:r>
              <a:rPr lang="en-US" b="1" dirty="0"/>
              <a:t>IS-A </a:t>
            </a:r>
            <a:r>
              <a:rPr lang="en-US" dirty="0"/>
              <a:t>relationship between a </a:t>
            </a:r>
            <a:r>
              <a:rPr lang="en-US" b="1" dirty="0"/>
              <a:t>Super class </a:t>
            </a:r>
            <a:r>
              <a:rPr lang="en-US" dirty="0"/>
              <a:t>and its </a:t>
            </a:r>
            <a:r>
              <a:rPr lang="en-US" b="1" dirty="0"/>
              <a:t>Sub class</a:t>
            </a:r>
            <a:r>
              <a:rPr lang="en-US" dirty="0"/>
              <a:t>.</a:t>
            </a:r>
          </a:p>
          <a:p>
            <a:r>
              <a:rPr lang="en-US" dirty="0"/>
              <a:t>For Example :</a:t>
            </a:r>
          </a:p>
          <a:p>
            <a:pPr lvl="1"/>
            <a:r>
              <a:rPr lang="en-US" dirty="0"/>
              <a:t>Car </a:t>
            </a:r>
            <a:r>
              <a:rPr lang="en-US" b="1" dirty="0"/>
              <a:t>IS A</a:t>
            </a:r>
            <a:r>
              <a:rPr lang="en-US" dirty="0"/>
              <a:t> Vehicle</a:t>
            </a:r>
          </a:p>
          <a:p>
            <a:pPr lvl="1"/>
            <a:r>
              <a:rPr lang="en-US" dirty="0"/>
              <a:t>Bike </a:t>
            </a:r>
            <a:r>
              <a:rPr lang="en-US" b="1" dirty="0"/>
              <a:t>IS A</a:t>
            </a:r>
            <a:r>
              <a:rPr lang="en-US" dirty="0"/>
              <a:t> Vehicle </a:t>
            </a:r>
          </a:p>
          <a:p>
            <a:pPr lvl="1"/>
            <a:r>
              <a:rPr lang="en-US" dirty="0" err="1"/>
              <a:t>EngineeringCollege</a:t>
            </a:r>
            <a:r>
              <a:rPr lang="en-US" dirty="0"/>
              <a:t> </a:t>
            </a:r>
            <a:r>
              <a:rPr lang="en-US" b="1" dirty="0"/>
              <a:t>IS A </a:t>
            </a:r>
            <a:r>
              <a:rPr lang="en-US" dirty="0"/>
              <a:t>College</a:t>
            </a:r>
          </a:p>
          <a:p>
            <a:pPr lvl="1"/>
            <a:r>
              <a:rPr lang="en-US" dirty="0" err="1"/>
              <a:t>MedicalCollege</a:t>
            </a:r>
            <a:r>
              <a:rPr lang="en-US" dirty="0"/>
              <a:t> </a:t>
            </a:r>
            <a:r>
              <a:rPr lang="en-US" b="1" dirty="0"/>
              <a:t>IS A </a:t>
            </a:r>
            <a:r>
              <a:rPr lang="en-US" dirty="0"/>
              <a:t>College</a:t>
            </a:r>
          </a:p>
          <a:p>
            <a:pPr lvl="1"/>
            <a:r>
              <a:rPr lang="en-US" dirty="0" err="1"/>
              <a:t>MCACollege</a:t>
            </a:r>
            <a:r>
              <a:rPr lang="en-US" dirty="0"/>
              <a:t> </a:t>
            </a:r>
            <a:r>
              <a:rPr lang="en-US" b="1" dirty="0"/>
              <a:t>IS A </a:t>
            </a:r>
            <a:r>
              <a:rPr lang="en-US" dirty="0"/>
              <a:t>College</a:t>
            </a:r>
          </a:p>
          <a:p>
            <a:r>
              <a:rPr lang="en-US" b="1" i="1" dirty="0"/>
              <a:t>extends</a:t>
            </a:r>
            <a:r>
              <a:rPr lang="en-US" dirty="0"/>
              <a:t> is the keyword used to implement inheritance.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86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extends (Cont.)</a:t>
            </a:r>
          </a:p>
        </p:txBody>
      </p:sp>
      <p:sp>
        <p:nvSpPr>
          <p:cNvPr id="4" name="Rectangle 3"/>
          <p:cNvSpPr/>
          <p:nvPr/>
        </p:nvSpPr>
        <p:spPr>
          <a:xfrm>
            <a:off x="288175" y="1381298"/>
            <a:ext cx="3657600" cy="1754326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A {</a:t>
            </a:r>
            <a:endParaRPr lang="en-US" dirty="0">
              <a:latin typeface="Consolas"/>
            </a:endParaRPr>
          </a:p>
          <a:p>
            <a:r>
              <a:rPr lang="en-US" dirty="0">
                <a:latin typeface="Consolas"/>
              </a:rPr>
              <a:t>	// code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B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A{</a:t>
            </a:r>
            <a:endParaRPr lang="en-US" dirty="0">
              <a:latin typeface="Consolas"/>
            </a:endParaRPr>
          </a:p>
          <a:p>
            <a:r>
              <a:rPr lang="en-US" dirty="0">
                <a:latin typeface="Consolas"/>
              </a:rPr>
              <a:t>	// code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8175" y="3726067"/>
            <a:ext cx="3657600" cy="2585323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Vehicle {</a:t>
            </a:r>
            <a:endParaRPr lang="en-US" dirty="0">
              <a:latin typeface="Consolas"/>
            </a:endParaRPr>
          </a:p>
          <a:p>
            <a:r>
              <a:rPr lang="en-US" dirty="0">
                <a:latin typeface="Consolas"/>
              </a:rPr>
              <a:t>	. . . . . .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Bike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Vehicle{</a:t>
            </a:r>
            <a:endParaRPr lang="en-US" dirty="0">
              <a:latin typeface="Consolas"/>
            </a:endParaRPr>
          </a:p>
          <a:p>
            <a:r>
              <a:rPr lang="en-US" dirty="0">
                <a:latin typeface="Consolas"/>
              </a:rPr>
              <a:t>	. . . . . .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Car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Vehicle{</a:t>
            </a:r>
            <a:endParaRPr lang="en-US" dirty="0">
              <a:latin typeface="Consolas"/>
            </a:endParaRPr>
          </a:p>
          <a:p>
            <a:r>
              <a:rPr lang="en-US" dirty="0">
                <a:latin typeface="Consolas"/>
              </a:rPr>
              <a:t>	. . . . . .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8175" y="847898"/>
            <a:ext cx="10992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b="1" dirty="0"/>
              <a:t>Syntax :</a:t>
            </a:r>
            <a:endParaRPr lang="en-US" sz="2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88175" y="3192667"/>
            <a:ext cx="12153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b="1" dirty="0"/>
              <a:t>Example:</a:t>
            </a:r>
            <a:endParaRPr lang="en-US" sz="2200" b="1" dirty="0"/>
          </a:p>
        </p:txBody>
      </p:sp>
      <p:sp>
        <p:nvSpPr>
          <p:cNvPr id="10" name="Rectangle 9"/>
          <p:cNvSpPr/>
          <p:nvPr/>
        </p:nvSpPr>
        <p:spPr>
          <a:xfrm>
            <a:off x="7144789" y="782782"/>
            <a:ext cx="19812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2400" b="1" dirty="0"/>
              <a:t>Vehicle</a:t>
            </a:r>
            <a:endParaRPr lang="en-IN" sz="2000" b="1" dirty="0"/>
          </a:p>
          <a:p>
            <a:pPr lvl="0" algn="ctr"/>
            <a:endParaRPr lang="en-US" sz="2000" b="1" dirty="0"/>
          </a:p>
        </p:txBody>
      </p:sp>
      <p:sp>
        <p:nvSpPr>
          <p:cNvPr id="11" name="Rectangle 10"/>
          <p:cNvSpPr/>
          <p:nvPr/>
        </p:nvSpPr>
        <p:spPr>
          <a:xfrm>
            <a:off x="4325389" y="3221182"/>
            <a:ext cx="19812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Bike</a:t>
            </a:r>
          </a:p>
          <a:p>
            <a:pPr lvl="0" algn="ctr"/>
            <a:r>
              <a:rPr lang="en-US" sz="2000" dirty="0" err="1">
                <a:solidFill>
                  <a:srgbClr val="FFFF00"/>
                </a:solidFill>
              </a:rPr>
              <a:t>cubicCapacity</a:t>
            </a:r>
            <a:endParaRPr lang="en-US" sz="2000" dirty="0">
              <a:solidFill>
                <a:srgbClr val="FFFF00"/>
              </a:solidFill>
            </a:endParaRPr>
          </a:p>
          <a:p>
            <a:pPr lvl="0" algn="ctr"/>
            <a:r>
              <a:rPr lang="en-US" sz="2000" dirty="0" err="1">
                <a:solidFill>
                  <a:srgbClr val="FFFF00"/>
                </a:solidFill>
              </a:rPr>
              <a:t>isMoped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20989" y="3221182"/>
            <a:ext cx="19812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2400" b="1" dirty="0"/>
              <a:t>Car</a:t>
            </a:r>
            <a:endParaRPr lang="en-IN" sz="2000" b="1" dirty="0"/>
          </a:p>
          <a:p>
            <a:pPr lvl="0" algn="ctr"/>
            <a:r>
              <a:rPr lang="en-US" sz="2000" dirty="0" err="1">
                <a:solidFill>
                  <a:srgbClr val="FFFF00"/>
                </a:solidFill>
              </a:rPr>
              <a:t>horsePower</a:t>
            </a:r>
            <a:endParaRPr lang="en-US" sz="2000" dirty="0">
              <a:solidFill>
                <a:srgbClr val="FFFF00"/>
              </a:solidFill>
            </a:endParaRPr>
          </a:p>
          <a:p>
            <a:pPr lvl="0" algn="ctr"/>
            <a:r>
              <a:rPr lang="en-US" sz="2000" dirty="0" err="1">
                <a:solidFill>
                  <a:srgbClr val="FFFF00"/>
                </a:solidFill>
              </a:rPr>
              <a:t>noOfAirBags</a:t>
            </a:r>
            <a:endParaRPr lang="en-US" sz="2000" dirty="0">
              <a:solidFill>
                <a:srgbClr val="FFFF00"/>
              </a:solidFill>
            </a:endParaRPr>
          </a:p>
          <a:p>
            <a:pPr lvl="0" algn="ctr"/>
            <a:r>
              <a:rPr lang="en-US" sz="2000" dirty="0" err="1">
                <a:solidFill>
                  <a:srgbClr val="FFFF00"/>
                </a:solidFill>
              </a:rPr>
              <a:t>tollTaxAmount</a:t>
            </a:r>
            <a:r>
              <a:rPr lang="en-US" sz="2000" dirty="0">
                <a:solidFill>
                  <a:srgbClr val="FFFF00"/>
                </a:solidFill>
              </a:rPr>
              <a:t>()</a:t>
            </a:r>
          </a:p>
          <a:p>
            <a:pPr lvl="0"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040389" y="3221182"/>
            <a:ext cx="19812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2400" b="1" dirty="0"/>
              <a:t>Truck</a:t>
            </a:r>
            <a:endParaRPr lang="en-IN" sz="2000" b="1" dirty="0"/>
          </a:p>
          <a:p>
            <a:pPr lvl="0" algn="ctr"/>
            <a:r>
              <a:rPr lang="en-US" sz="2000" dirty="0" err="1">
                <a:solidFill>
                  <a:srgbClr val="FFFF00"/>
                </a:solidFill>
              </a:rPr>
              <a:t>horsePower</a:t>
            </a:r>
            <a:endParaRPr lang="en-US" sz="2000" dirty="0">
              <a:solidFill>
                <a:srgbClr val="FFFF00"/>
              </a:solidFill>
            </a:endParaRPr>
          </a:p>
          <a:p>
            <a:pPr lvl="0" algn="ctr"/>
            <a:r>
              <a:rPr lang="en-US" sz="2000" dirty="0" err="1">
                <a:solidFill>
                  <a:srgbClr val="FFFF00"/>
                </a:solidFill>
              </a:rPr>
              <a:t>loadingCapacity</a:t>
            </a:r>
            <a:endParaRPr lang="en-US" sz="2000" dirty="0">
              <a:solidFill>
                <a:srgbClr val="FFFF00"/>
              </a:solidFill>
            </a:endParaRPr>
          </a:p>
          <a:p>
            <a:pPr lvl="0" algn="ctr"/>
            <a:r>
              <a:rPr lang="en-US" sz="2000" dirty="0" err="1">
                <a:solidFill>
                  <a:srgbClr val="FFFF00"/>
                </a:solidFill>
              </a:rPr>
              <a:t>payTollTax</a:t>
            </a:r>
            <a:r>
              <a:rPr lang="en-US" sz="2000" dirty="0">
                <a:solidFill>
                  <a:srgbClr val="FFFF00"/>
                </a:solidFill>
              </a:rPr>
              <a:t>()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25389" y="3221182"/>
            <a:ext cx="19812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2400" b="1" dirty="0"/>
              <a:t>Bike</a:t>
            </a:r>
          </a:p>
          <a:p>
            <a:pPr lvl="0" algn="ctr"/>
            <a:r>
              <a:rPr lang="en-US" sz="2000" dirty="0" err="1">
                <a:solidFill>
                  <a:srgbClr val="FFFF00"/>
                </a:solidFill>
              </a:rPr>
              <a:t>cubicCapacity</a:t>
            </a:r>
            <a:endParaRPr lang="en-US" sz="2000" dirty="0">
              <a:solidFill>
                <a:srgbClr val="FFFF00"/>
              </a:solidFill>
            </a:endParaRPr>
          </a:p>
          <a:p>
            <a:pPr lvl="0" algn="ctr"/>
            <a:r>
              <a:rPr lang="en-US" sz="2000" dirty="0" err="1">
                <a:solidFill>
                  <a:srgbClr val="FFFF00"/>
                </a:solidFill>
              </a:rPr>
              <a:t>isMoped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15" name="Rectangle 10.1"/>
          <p:cNvSpPr/>
          <p:nvPr/>
        </p:nvSpPr>
        <p:spPr>
          <a:xfrm>
            <a:off x="7220989" y="1239982"/>
            <a:ext cx="1828800" cy="12001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err="1">
                <a:solidFill>
                  <a:schemeClr val="bg1"/>
                </a:solidFill>
              </a:rPr>
              <a:t>noOfPassanger</a:t>
            </a:r>
            <a:endParaRPr lang="en-US" dirty="0">
              <a:solidFill>
                <a:schemeClr val="bg1"/>
              </a:solidFill>
            </a:endParaRPr>
          </a:p>
          <a:p>
            <a:pPr lvl="0" algn="ctr"/>
            <a:r>
              <a:rPr lang="en-US" dirty="0" err="1">
                <a:solidFill>
                  <a:schemeClr val="bg1"/>
                </a:solidFill>
              </a:rPr>
              <a:t>maxSpeed</a:t>
            </a:r>
            <a:endParaRPr lang="en-US" dirty="0">
              <a:solidFill>
                <a:schemeClr val="bg1"/>
              </a:solidFill>
            </a:endParaRPr>
          </a:p>
          <a:p>
            <a:pPr lvl="0" algn="ctr"/>
            <a:r>
              <a:rPr lang="en-US" dirty="0" err="1">
                <a:solidFill>
                  <a:schemeClr val="bg1"/>
                </a:solidFill>
              </a:rPr>
              <a:t>noOfWheels</a:t>
            </a:r>
            <a:endParaRPr lang="en-US" dirty="0">
              <a:solidFill>
                <a:schemeClr val="bg1"/>
              </a:solidFill>
            </a:endParaRPr>
          </a:p>
          <a:p>
            <a:pPr lvl="0" algn="ctr"/>
            <a:r>
              <a:rPr lang="en-US" dirty="0" err="1">
                <a:solidFill>
                  <a:schemeClr val="bg1"/>
                </a:solidFill>
              </a:rPr>
              <a:t>noOfGears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220989" y="3221182"/>
            <a:ext cx="19812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2400" b="1" dirty="0"/>
              <a:t>Car</a:t>
            </a:r>
            <a:endParaRPr lang="en-IN" sz="2000" b="1" dirty="0"/>
          </a:p>
          <a:p>
            <a:pPr lvl="0" algn="ctr"/>
            <a:r>
              <a:rPr lang="en-US" sz="2000" dirty="0" err="1">
                <a:solidFill>
                  <a:srgbClr val="FFFF00"/>
                </a:solidFill>
              </a:rPr>
              <a:t>horsePower</a:t>
            </a:r>
            <a:endParaRPr lang="en-US" sz="2000" dirty="0">
              <a:solidFill>
                <a:srgbClr val="FFFF00"/>
              </a:solidFill>
            </a:endParaRPr>
          </a:p>
          <a:p>
            <a:pPr lvl="0" algn="ctr"/>
            <a:r>
              <a:rPr lang="en-US" sz="2000" dirty="0" err="1">
                <a:solidFill>
                  <a:srgbClr val="FFFF00"/>
                </a:solidFill>
              </a:rPr>
              <a:t>noOfAirBags</a:t>
            </a:r>
            <a:endParaRPr lang="en-US" sz="2000" dirty="0">
              <a:solidFill>
                <a:srgbClr val="FFFF00"/>
              </a:solidFill>
            </a:endParaRPr>
          </a:p>
          <a:p>
            <a:pPr lvl="0" algn="ctr"/>
            <a:r>
              <a:rPr lang="en-US" sz="2000" dirty="0" err="1">
                <a:solidFill>
                  <a:srgbClr val="FFFF00"/>
                </a:solidFill>
              </a:rPr>
              <a:t>tollTaxAmount</a:t>
            </a:r>
            <a:r>
              <a:rPr lang="en-US" sz="2000" dirty="0">
                <a:solidFill>
                  <a:srgbClr val="FFFF00"/>
                </a:solidFill>
              </a:rPr>
              <a:t>()</a:t>
            </a:r>
          </a:p>
          <a:p>
            <a:pPr lvl="0" algn="ctr"/>
            <a:endParaRPr lang="en-US" dirty="0"/>
          </a:p>
        </p:txBody>
      </p:sp>
      <p:sp>
        <p:nvSpPr>
          <p:cNvPr id="17" name="Rectangle 10.2"/>
          <p:cNvSpPr/>
          <p:nvPr/>
        </p:nvSpPr>
        <p:spPr>
          <a:xfrm>
            <a:off x="7220989" y="1239982"/>
            <a:ext cx="1828800" cy="12001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err="1">
                <a:solidFill>
                  <a:schemeClr val="bg1"/>
                </a:solidFill>
              </a:rPr>
              <a:t>noOfPassanger</a:t>
            </a:r>
            <a:endParaRPr lang="en-US" dirty="0">
              <a:solidFill>
                <a:schemeClr val="bg1"/>
              </a:solidFill>
            </a:endParaRPr>
          </a:p>
          <a:p>
            <a:pPr lvl="0" algn="ctr"/>
            <a:r>
              <a:rPr lang="en-US" dirty="0" err="1">
                <a:solidFill>
                  <a:schemeClr val="bg1"/>
                </a:solidFill>
              </a:rPr>
              <a:t>maxSpeed</a:t>
            </a:r>
            <a:endParaRPr lang="en-US" dirty="0">
              <a:solidFill>
                <a:schemeClr val="bg1"/>
              </a:solidFill>
            </a:endParaRPr>
          </a:p>
          <a:p>
            <a:pPr lvl="0" algn="ctr"/>
            <a:r>
              <a:rPr lang="en-US" dirty="0" err="1">
                <a:solidFill>
                  <a:schemeClr val="bg1"/>
                </a:solidFill>
              </a:rPr>
              <a:t>noOfWheels</a:t>
            </a:r>
            <a:endParaRPr lang="en-US" dirty="0">
              <a:solidFill>
                <a:schemeClr val="bg1"/>
              </a:solidFill>
            </a:endParaRPr>
          </a:p>
          <a:p>
            <a:pPr lvl="0" algn="ctr"/>
            <a:r>
              <a:rPr lang="en-US" dirty="0" err="1">
                <a:solidFill>
                  <a:schemeClr val="bg1"/>
                </a:solidFill>
              </a:rPr>
              <a:t>noOfGears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040389" y="3221182"/>
            <a:ext cx="19812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2400" b="1" dirty="0"/>
              <a:t>Truck</a:t>
            </a:r>
            <a:endParaRPr lang="en-IN" sz="2000" b="1" dirty="0"/>
          </a:p>
          <a:p>
            <a:pPr lvl="0" algn="ctr"/>
            <a:r>
              <a:rPr lang="en-US" sz="2000" dirty="0" err="1">
                <a:solidFill>
                  <a:srgbClr val="FFFF00"/>
                </a:solidFill>
              </a:rPr>
              <a:t>horsePower</a:t>
            </a:r>
            <a:endParaRPr lang="en-US" sz="2000" dirty="0">
              <a:solidFill>
                <a:srgbClr val="FFFF00"/>
              </a:solidFill>
            </a:endParaRPr>
          </a:p>
          <a:p>
            <a:pPr lvl="0" algn="ctr"/>
            <a:r>
              <a:rPr lang="en-US" sz="2000" dirty="0" err="1">
                <a:solidFill>
                  <a:srgbClr val="FFFF00"/>
                </a:solidFill>
              </a:rPr>
              <a:t>loadingCapacity</a:t>
            </a:r>
            <a:endParaRPr lang="en-US" sz="2000" dirty="0">
              <a:solidFill>
                <a:srgbClr val="FFFF00"/>
              </a:solidFill>
            </a:endParaRPr>
          </a:p>
          <a:p>
            <a:pPr lvl="0" algn="ctr"/>
            <a:r>
              <a:rPr lang="en-US" sz="2000" dirty="0" err="1">
                <a:solidFill>
                  <a:srgbClr val="FFFF00"/>
                </a:solidFill>
              </a:rPr>
              <a:t>payTollTax</a:t>
            </a:r>
            <a:r>
              <a:rPr lang="en-US" sz="2000" dirty="0">
                <a:solidFill>
                  <a:srgbClr val="FFFF00"/>
                </a:solidFill>
              </a:rPr>
              <a:t>()</a:t>
            </a:r>
          </a:p>
        </p:txBody>
      </p:sp>
      <p:sp>
        <p:nvSpPr>
          <p:cNvPr id="19" name="Rectangle 10.3"/>
          <p:cNvSpPr/>
          <p:nvPr/>
        </p:nvSpPr>
        <p:spPr>
          <a:xfrm>
            <a:off x="7220989" y="1239982"/>
            <a:ext cx="1828800" cy="12001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err="1">
                <a:solidFill>
                  <a:schemeClr val="bg1"/>
                </a:solidFill>
              </a:rPr>
              <a:t>noOfPassanger</a:t>
            </a:r>
            <a:endParaRPr lang="en-US" dirty="0">
              <a:solidFill>
                <a:schemeClr val="bg1"/>
              </a:solidFill>
            </a:endParaRPr>
          </a:p>
          <a:p>
            <a:pPr lvl="0" algn="ctr"/>
            <a:r>
              <a:rPr lang="en-US" dirty="0" err="1">
                <a:solidFill>
                  <a:schemeClr val="bg1"/>
                </a:solidFill>
              </a:rPr>
              <a:t>maxSpeed</a:t>
            </a:r>
            <a:endParaRPr lang="en-US" dirty="0">
              <a:solidFill>
                <a:schemeClr val="bg1"/>
              </a:solidFill>
            </a:endParaRPr>
          </a:p>
          <a:p>
            <a:pPr lvl="0" algn="ctr"/>
            <a:r>
              <a:rPr lang="en-US" dirty="0" err="1">
                <a:solidFill>
                  <a:schemeClr val="bg1"/>
                </a:solidFill>
              </a:rPr>
              <a:t>noOfWheels</a:t>
            </a:r>
            <a:endParaRPr lang="en-US" dirty="0">
              <a:solidFill>
                <a:schemeClr val="bg1"/>
              </a:solidFill>
            </a:endParaRPr>
          </a:p>
          <a:p>
            <a:pPr lvl="0" algn="ctr"/>
            <a:r>
              <a:rPr lang="en-US" dirty="0" err="1">
                <a:solidFill>
                  <a:schemeClr val="bg1"/>
                </a:solidFill>
              </a:rPr>
              <a:t>noOfGears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" name="Elbow Connector 19"/>
          <p:cNvCxnSpPr>
            <a:stCxn id="10" idx="2"/>
            <a:endCxn id="14" idx="0"/>
          </p:cNvCxnSpPr>
          <p:nvPr/>
        </p:nvCxnSpPr>
        <p:spPr>
          <a:xfrm rot="5400000">
            <a:off x="6344689" y="1430482"/>
            <a:ext cx="762000" cy="28194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73189" y="245918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7F0055"/>
                </a:solidFill>
                <a:latin typeface="Consolas"/>
              </a:rPr>
              <a:t>extends</a:t>
            </a:r>
            <a:endParaRPr lang="en-US" b="1" dirty="0">
              <a:solidFill>
                <a:srgbClr val="7F0055"/>
              </a:solidFill>
              <a:latin typeface="Consolas"/>
            </a:endParaRPr>
          </a:p>
        </p:txBody>
      </p:sp>
      <p:cxnSp>
        <p:nvCxnSpPr>
          <p:cNvPr id="22" name="Elbow Connector 21"/>
          <p:cNvCxnSpPr>
            <a:stCxn id="19" idx="2"/>
            <a:endCxn id="16" idx="0"/>
          </p:cNvCxnSpPr>
          <p:nvPr/>
        </p:nvCxnSpPr>
        <p:spPr>
          <a:xfrm rot="16200000" flipH="1">
            <a:off x="7782964" y="2792557"/>
            <a:ext cx="781050" cy="76200"/>
          </a:xfrm>
          <a:prstGeom prst="bentConnector3">
            <a:avLst>
              <a:gd name="adj1" fmla="val 5103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0" idx="2"/>
            <a:endCxn id="18" idx="0"/>
          </p:cNvCxnSpPr>
          <p:nvPr/>
        </p:nvCxnSpPr>
        <p:spPr>
          <a:xfrm rot="16200000" flipH="1">
            <a:off x="9202189" y="1392382"/>
            <a:ext cx="762000" cy="28956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211589" y="284018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7F0055"/>
                </a:solidFill>
                <a:latin typeface="Consolas"/>
              </a:rPr>
              <a:t>extends</a:t>
            </a:r>
            <a:endParaRPr lang="en-US" b="1" dirty="0">
              <a:solidFill>
                <a:srgbClr val="7F0055"/>
              </a:solidFill>
              <a:latin typeface="Consola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659389" y="245918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7F0055"/>
                </a:solidFill>
                <a:latin typeface="Consolas"/>
              </a:rPr>
              <a:t>extends</a:t>
            </a:r>
            <a:endParaRPr lang="en-US" b="1" dirty="0">
              <a:solidFill>
                <a:srgbClr val="7F0055"/>
              </a:solidFill>
              <a:latin typeface="Consolas"/>
            </a:endParaRPr>
          </a:p>
        </p:txBody>
      </p:sp>
      <p:sp>
        <p:nvSpPr>
          <p:cNvPr id="26" name="Rectangle 10.0"/>
          <p:cNvSpPr/>
          <p:nvPr/>
        </p:nvSpPr>
        <p:spPr>
          <a:xfrm>
            <a:off x="7220989" y="1239982"/>
            <a:ext cx="1828800" cy="12001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err="1">
                <a:solidFill>
                  <a:srgbClr val="FFFF00"/>
                </a:solidFill>
              </a:rPr>
              <a:t>noOfPassanger</a:t>
            </a:r>
            <a:endParaRPr lang="en-US" dirty="0">
              <a:solidFill>
                <a:srgbClr val="FFFF00"/>
              </a:solidFill>
            </a:endParaRPr>
          </a:p>
          <a:p>
            <a:pPr lvl="0" algn="ctr"/>
            <a:r>
              <a:rPr lang="en-US" dirty="0" err="1">
                <a:solidFill>
                  <a:srgbClr val="FFFF00"/>
                </a:solidFill>
              </a:rPr>
              <a:t>maxSpeed</a:t>
            </a:r>
            <a:endParaRPr lang="en-US" dirty="0">
              <a:solidFill>
                <a:srgbClr val="FFFF00"/>
              </a:solidFill>
            </a:endParaRPr>
          </a:p>
          <a:p>
            <a:pPr lvl="0" algn="ctr"/>
            <a:r>
              <a:rPr lang="en-US" dirty="0" err="1">
                <a:solidFill>
                  <a:srgbClr val="FFFF00"/>
                </a:solidFill>
              </a:rPr>
              <a:t>noOfWheels</a:t>
            </a:r>
            <a:endParaRPr lang="en-US" dirty="0">
              <a:solidFill>
                <a:srgbClr val="FFFF00"/>
              </a:solidFill>
            </a:endParaRPr>
          </a:p>
          <a:p>
            <a:pPr lvl="0" algn="ctr"/>
            <a:r>
              <a:rPr lang="en-US" dirty="0" err="1">
                <a:solidFill>
                  <a:srgbClr val="FFFF00"/>
                </a:solidFill>
              </a:rPr>
              <a:t>noOfGears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18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96296E-6 L -0.23125 0.48518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63" y="2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0.00834 0.512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0" y="25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96296E-6 L 0.2375 0.51944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75" y="2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14" grpId="0" animBg="1"/>
      <p:bldP spid="15" grpId="0" animBg="1"/>
      <p:bldP spid="17" grpId="0" animBg="1"/>
      <p:bldP spid="19" grpId="0" animBg="1"/>
      <p:bldP spid="21" grpId="0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(Inheritance)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947678"/>
            <a:ext cx="8763000" cy="2585323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Vehicle {</a:t>
            </a:r>
          </a:p>
          <a:p>
            <a:pPr lvl="1"/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noOfPassanger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maxSpeed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endParaRPr lang="en-US" dirty="0">
              <a:latin typeface="Consolas"/>
            </a:endParaRP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display() {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b="1" i="1" dirty="0" err="1">
                <a:solidFill>
                  <a:srgbClr val="2A00FF"/>
                </a:solidFill>
                <a:latin typeface="Consolas"/>
              </a:rPr>
              <a:t>Passangers</a:t>
            </a:r>
            <a:r>
              <a:rPr lang="en-US" b="1" i="1" dirty="0">
                <a:solidFill>
                  <a:srgbClr val="2A00FF"/>
                </a:solidFill>
                <a:latin typeface="Consolas"/>
              </a:rPr>
              <a:t> = "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b="1" i="1" dirty="0" err="1">
                <a:solidFill>
                  <a:srgbClr val="0000C0"/>
                </a:solidFill>
                <a:latin typeface="Consolas"/>
              </a:rPr>
              <a:t>noOfPassanger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/>
              </a:rPr>
              <a:t>"Max Speed = "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b="1" i="1" dirty="0" err="1">
                <a:solidFill>
                  <a:srgbClr val="0000C0"/>
                </a:solidFill>
                <a:latin typeface="Consolas"/>
              </a:rPr>
              <a:t>maxSpeed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3614678"/>
            <a:ext cx="8763000" cy="2862322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Car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Vehicle 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horsePower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noOfAirbags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  <a:endParaRPr lang="en-US" dirty="0">
              <a:latin typeface="Consolas"/>
            </a:endParaRP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display() {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b="1" i="1" dirty="0" err="1">
                <a:solidFill>
                  <a:srgbClr val="2A00FF"/>
                </a:solidFill>
                <a:latin typeface="Consolas"/>
              </a:rPr>
              <a:t>Passangers</a:t>
            </a:r>
            <a:r>
              <a:rPr lang="en-US" b="1" i="1" dirty="0">
                <a:solidFill>
                  <a:srgbClr val="2A00FF"/>
                </a:solidFill>
                <a:latin typeface="Consolas"/>
              </a:rPr>
              <a:t> = "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b="1" i="1" dirty="0" err="1">
                <a:solidFill>
                  <a:schemeClr val="accent2">
                    <a:lumMod val="75000"/>
                  </a:schemeClr>
                </a:solidFill>
                <a:latin typeface="Consolas"/>
              </a:rPr>
              <a:t>noOfPassanger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/>
              </a:rPr>
              <a:t>"Max Speed = "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b="1" i="1" dirty="0" err="1">
                <a:solidFill>
                  <a:schemeClr val="accent2">
                    <a:lumMod val="75000"/>
                  </a:schemeClr>
                </a:solidFill>
                <a:latin typeface="Consolas"/>
              </a:rPr>
              <a:t>maxSpeed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b="1" i="1" dirty="0" err="1">
                <a:solidFill>
                  <a:srgbClr val="2A00FF"/>
                </a:solidFill>
                <a:latin typeface="Consolas"/>
              </a:rPr>
              <a:t>Hourse</a:t>
            </a:r>
            <a:r>
              <a:rPr lang="en-US" b="1" i="1" dirty="0">
                <a:solidFill>
                  <a:srgbClr val="2A00FF"/>
                </a:solidFill>
                <a:latin typeface="Consolas"/>
              </a:rPr>
              <a:t> Power = "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b="1" i="1" dirty="0" err="1">
                <a:solidFill>
                  <a:srgbClr val="0000C0"/>
                </a:solidFill>
                <a:latin typeface="Consolas"/>
              </a:rPr>
              <a:t>horsePower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/>
              </a:rPr>
              <a:t>"Airbags = "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b="1" i="1" dirty="0" err="1">
                <a:solidFill>
                  <a:srgbClr val="0000C0"/>
                </a:solidFill>
                <a:latin typeface="Consolas"/>
              </a:rPr>
              <a:t>noOfAirbags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44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(Inheritance) (Cont.)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990600"/>
            <a:ext cx="8534400" cy="4801314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DemoInheritance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main(String </a:t>
            </a:r>
            <a:r>
              <a:rPr lang="en-US" b="1" dirty="0" err="1">
                <a:solidFill>
                  <a:srgbClr val="6A3E3E"/>
                </a:solidFill>
                <a:latin typeface="Consolas"/>
              </a:rPr>
              <a:t>ar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[]) {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/>
              </a:rPr>
              <a:t>Vehicle </a:t>
            </a:r>
            <a:r>
              <a:rPr lang="en-US" dirty="0">
                <a:solidFill>
                  <a:srgbClr val="6A3E3E"/>
                </a:solidFill>
                <a:latin typeface="Consolas"/>
              </a:rPr>
              <a:t>v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Vehicle();</a:t>
            </a:r>
          </a:p>
          <a:p>
            <a:pPr lvl="2"/>
            <a:r>
              <a:rPr lang="en-US" dirty="0" err="1">
                <a:solidFill>
                  <a:srgbClr val="6A3E3E"/>
                </a:solidFill>
                <a:latin typeface="Consolas"/>
              </a:rPr>
              <a:t>v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/>
              </a:rPr>
              <a:t>maxSpeed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80;</a:t>
            </a:r>
          </a:p>
          <a:p>
            <a:pPr lvl="2"/>
            <a:r>
              <a:rPr lang="en-US" dirty="0" err="1">
                <a:solidFill>
                  <a:srgbClr val="6A3E3E"/>
                </a:solidFill>
                <a:latin typeface="Consolas"/>
              </a:rPr>
              <a:t>v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/>
              </a:rPr>
              <a:t>noOfPassanger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2;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/>
              </a:rPr>
              <a:t>"---- Vehicle ----"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/>
            <a:r>
              <a:rPr lang="en-US" dirty="0" err="1">
                <a:solidFill>
                  <a:srgbClr val="6A3E3E"/>
                </a:solidFill>
                <a:latin typeface="Consolas"/>
              </a:rPr>
              <a:t>v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.display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2"/>
            <a:endParaRPr lang="en-US" dirty="0">
              <a:latin typeface="Consolas"/>
            </a:endParaRPr>
          </a:p>
          <a:p>
            <a:pPr lvl="2"/>
            <a:r>
              <a:rPr lang="en-US" dirty="0">
                <a:solidFill>
                  <a:srgbClr val="000000"/>
                </a:solidFill>
                <a:latin typeface="Consolas"/>
              </a:rPr>
              <a:t>Car </a:t>
            </a:r>
            <a:r>
              <a:rPr lang="en-US" dirty="0">
                <a:solidFill>
                  <a:srgbClr val="6A3E3E"/>
                </a:solidFill>
                <a:latin typeface="Consolas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Car();</a:t>
            </a:r>
          </a:p>
          <a:p>
            <a:pPr lvl="2"/>
            <a:r>
              <a:rPr lang="en-US" dirty="0" err="1">
                <a:solidFill>
                  <a:srgbClr val="6A3E3E"/>
                </a:solidFill>
                <a:latin typeface="Consolas"/>
              </a:rPr>
              <a:t>c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/>
              </a:rPr>
              <a:t>maxSpeed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200;</a:t>
            </a:r>
          </a:p>
          <a:p>
            <a:pPr lvl="2"/>
            <a:r>
              <a:rPr lang="en-US" dirty="0" err="1">
                <a:solidFill>
                  <a:srgbClr val="6A3E3E"/>
                </a:solidFill>
                <a:latin typeface="Consolas"/>
              </a:rPr>
              <a:t>c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/>
              </a:rPr>
              <a:t>noOfPassanger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5;</a:t>
            </a:r>
          </a:p>
          <a:p>
            <a:pPr lvl="2"/>
            <a:r>
              <a:rPr lang="en-US" dirty="0" err="1">
                <a:solidFill>
                  <a:srgbClr val="6A3E3E"/>
                </a:solidFill>
                <a:latin typeface="Consolas"/>
              </a:rPr>
              <a:t>c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/>
              </a:rPr>
              <a:t>horsePower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1.2;</a:t>
            </a:r>
          </a:p>
          <a:p>
            <a:pPr lvl="2"/>
            <a:r>
              <a:rPr lang="en-US" dirty="0" err="1">
                <a:solidFill>
                  <a:srgbClr val="6A3E3E"/>
                </a:solidFill>
                <a:latin typeface="Consolas"/>
              </a:rPr>
              <a:t>c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/>
              </a:rPr>
              <a:t>noOfAirbags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2;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/>
              </a:rPr>
              <a:t>"---- Car ----"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/>
            <a:r>
              <a:rPr lang="en-US" dirty="0" err="1">
                <a:solidFill>
                  <a:srgbClr val="6A3E3E"/>
                </a:solidFill>
                <a:latin typeface="Consolas"/>
              </a:rPr>
              <a:t>c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.display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10262" y="2801923"/>
            <a:ext cx="6281738" cy="374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4300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5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Inheritance in Java</a:t>
            </a:r>
          </a:p>
        </p:txBody>
      </p:sp>
      <p:sp>
        <p:nvSpPr>
          <p:cNvPr id="5" name="Rectangle 4"/>
          <p:cNvSpPr/>
          <p:nvPr/>
        </p:nvSpPr>
        <p:spPr>
          <a:xfrm>
            <a:off x="1518789" y="1354024"/>
            <a:ext cx="1016000" cy="39808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Rectangle 6"/>
          <p:cNvSpPr/>
          <p:nvPr/>
        </p:nvSpPr>
        <p:spPr>
          <a:xfrm>
            <a:off x="1518789" y="2276891"/>
            <a:ext cx="1016000" cy="39808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Down Arrow 7"/>
          <p:cNvSpPr/>
          <p:nvPr/>
        </p:nvSpPr>
        <p:spPr>
          <a:xfrm>
            <a:off x="1942122" y="1752113"/>
            <a:ext cx="169333" cy="524778"/>
          </a:xfrm>
          <a:prstGeom prst="downArrow">
            <a:avLst>
              <a:gd name="adj1" fmla="val 50000"/>
              <a:gd name="adj2" fmla="val 104375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13345" y="861093"/>
            <a:ext cx="3090334" cy="2093774"/>
          </a:xfrm>
          <a:prstGeom prst="rect">
            <a:avLst/>
          </a:prstGeom>
          <a:noFill/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 Single Inheritance</a:t>
            </a:r>
          </a:p>
        </p:txBody>
      </p:sp>
      <p:sp>
        <p:nvSpPr>
          <p:cNvPr id="9" name="Rectangle 8"/>
          <p:cNvSpPr/>
          <p:nvPr/>
        </p:nvSpPr>
        <p:spPr>
          <a:xfrm>
            <a:off x="9729260" y="1354024"/>
            <a:ext cx="1016000" cy="39808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" name="Rectangle 9"/>
          <p:cNvSpPr/>
          <p:nvPr/>
        </p:nvSpPr>
        <p:spPr>
          <a:xfrm>
            <a:off x="9729260" y="2150202"/>
            <a:ext cx="1016000" cy="39808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10152593" y="1752113"/>
            <a:ext cx="169333" cy="391099"/>
          </a:xfrm>
          <a:prstGeom prst="downArrow">
            <a:avLst>
              <a:gd name="adj1" fmla="val 50000"/>
              <a:gd name="adj2" fmla="val 104375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729260" y="2946380"/>
            <a:ext cx="1016000" cy="39808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10152593" y="2548291"/>
            <a:ext cx="169333" cy="391099"/>
          </a:xfrm>
          <a:prstGeom prst="downArrow">
            <a:avLst>
              <a:gd name="adj1" fmla="val 50000"/>
              <a:gd name="adj2" fmla="val 104375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8673482" y="861094"/>
            <a:ext cx="3090334" cy="2788118"/>
          </a:xfrm>
          <a:prstGeom prst="rect">
            <a:avLst/>
          </a:prstGeom>
          <a:noFill/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3. Multilevel Inheritance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666160" y="1354024"/>
            <a:ext cx="1016000" cy="39808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258826" y="2176495"/>
            <a:ext cx="1016000" cy="39808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6391497" y="1768754"/>
            <a:ext cx="169333" cy="391099"/>
          </a:xfrm>
          <a:prstGeom prst="downArrow">
            <a:avLst>
              <a:gd name="adj1" fmla="val 50000"/>
              <a:gd name="adj2" fmla="val 104375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088336" y="2176495"/>
            <a:ext cx="1016000" cy="39808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5828517" y="1768754"/>
            <a:ext cx="169333" cy="391099"/>
          </a:xfrm>
          <a:prstGeom prst="downArrow">
            <a:avLst>
              <a:gd name="adj1" fmla="val 50000"/>
              <a:gd name="adj2" fmla="val 104375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593414" y="861093"/>
            <a:ext cx="3090334" cy="2093774"/>
          </a:xfrm>
          <a:prstGeom prst="rect">
            <a:avLst/>
          </a:prstGeom>
          <a:noFill/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2. Hierarchical Inheritance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22347" y="4023853"/>
            <a:ext cx="1016000" cy="39808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345150" y="4021503"/>
            <a:ext cx="1016000" cy="39808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616287" y="4810865"/>
            <a:ext cx="1016000" cy="39808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" name="Down Arrow 21"/>
          <p:cNvSpPr/>
          <p:nvPr/>
        </p:nvSpPr>
        <p:spPr>
          <a:xfrm>
            <a:off x="1623161" y="4419844"/>
            <a:ext cx="169333" cy="391099"/>
          </a:xfrm>
          <a:prstGeom prst="downArrow">
            <a:avLst>
              <a:gd name="adj1" fmla="val 50000"/>
              <a:gd name="adj2" fmla="val 104375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2401024" y="4419844"/>
            <a:ext cx="169333" cy="391099"/>
          </a:xfrm>
          <a:prstGeom prst="downArrow">
            <a:avLst>
              <a:gd name="adj1" fmla="val 50000"/>
              <a:gd name="adj2" fmla="val 104375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39297" y="3447568"/>
            <a:ext cx="3090334" cy="20937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trike="sngStrike" dirty="0">
                <a:solidFill>
                  <a:schemeClr val="tx1"/>
                </a:solidFill>
              </a:rPr>
              <a:t>4. Multiple Inheritance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703965" y="3949117"/>
            <a:ext cx="1016000" cy="39808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296631" y="4771588"/>
            <a:ext cx="1016000" cy="39808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6" name="Down Arrow 25"/>
          <p:cNvSpPr/>
          <p:nvPr/>
        </p:nvSpPr>
        <p:spPr>
          <a:xfrm>
            <a:off x="6429302" y="4363847"/>
            <a:ext cx="169333" cy="391099"/>
          </a:xfrm>
          <a:prstGeom prst="downArrow">
            <a:avLst>
              <a:gd name="adj1" fmla="val 50000"/>
              <a:gd name="adj2" fmla="val 104375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126141" y="4771588"/>
            <a:ext cx="1016000" cy="39808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8" name="Down Arrow 27"/>
          <p:cNvSpPr/>
          <p:nvPr/>
        </p:nvSpPr>
        <p:spPr>
          <a:xfrm>
            <a:off x="5866322" y="4363847"/>
            <a:ext cx="169333" cy="391099"/>
          </a:xfrm>
          <a:prstGeom prst="downArrow">
            <a:avLst>
              <a:gd name="adj1" fmla="val 50000"/>
              <a:gd name="adj2" fmla="val 104375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703965" y="5570221"/>
            <a:ext cx="1016000" cy="39808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0" name="Down Arrow 29"/>
          <p:cNvSpPr/>
          <p:nvPr/>
        </p:nvSpPr>
        <p:spPr>
          <a:xfrm>
            <a:off x="5873298" y="5169677"/>
            <a:ext cx="169333" cy="391099"/>
          </a:xfrm>
          <a:prstGeom prst="downArrow">
            <a:avLst>
              <a:gd name="adj1" fmla="val 50000"/>
              <a:gd name="adj2" fmla="val 104375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6429302" y="5162939"/>
            <a:ext cx="169333" cy="391099"/>
          </a:xfrm>
          <a:prstGeom prst="downArrow">
            <a:avLst>
              <a:gd name="adj1" fmla="val 50000"/>
              <a:gd name="adj2" fmla="val 104375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635075" y="3447568"/>
            <a:ext cx="3090334" cy="282546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trike="sngStrike" dirty="0">
                <a:solidFill>
                  <a:schemeClr val="tx1"/>
                </a:solidFill>
              </a:rPr>
              <a:t>5. Hybrid Inheritance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8447714" y="4021503"/>
            <a:ext cx="3598877" cy="174776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Note: </a:t>
            </a:r>
            <a:r>
              <a:rPr lang="en-US" dirty="0">
                <a:solidFill>
                  <a:schemeClr val="tx1"/>
                </a:solidFill>
              </a:rPr>
              <a:t>Multiple and Hybrid Inheritance is </a:t>
            </a:r>
            <a:r>
              <a:rPr lang="en-US" b="1" dirty="0">
                <a:solidFill>
                  <a:schemeClr val="tx1"/>
                </a:solidFill>
              </a:rPr>
              <a:t>not supported </a:t>
            </a:r>
            <a:r>
              <a:rPr lang="en-US" dirty="0">
                <a:solidFill>
                  <a:schemeClr val="tx1"/>
                </a:solidFill>
              </a:rPr>
              <a:t>in </a:t>
            </a:r>
            <a:r>
              <a:rPr lang="en-US" b="1" dirty="0">
                <a:solidFill>
                  <a:schemeClr val="tx1"/>
                </a:solidFill>
              </a:rPr>
              <a:t>Java</a:t>
            </a:r>
            <a:r>
              <a:rPr lang="en-US" dirty="0">
                <a:solidFill>
                  <a:schemeClr val="tx1"/>
                </a:solidFill>
              </a:rPr>
              <a:t> with the Class Inheritance, we can still use those Inheritance with Interface which we will learn in later part of the Unit</a:t>
            </a:r>
          </a:p>
        </p:txBody>
      </p:sp>
    </p:spTree>
    <p:extLst>
      <p:ext uri="{BB962C8B-B14F-4D97-AF65-F5344CB8AC3E}">
        <p14:creationId xmlns:p14="http://schemas.microsoft.com/office/powerpoint/2010/main" val="267170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32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37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9" grpId="0" animBg="1"/>
      <p:bldP spid="4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Each Java class has </a:t>
            </a:r>
            <a:r>
              <a:rPr lang="en-GB" b="1" dirty="0"/>
              <a:t>one (and only one) </a:t>
            </a:r>
            <a:r>
              <a:rPr lang="en-GB" dirty="0"/>
              <a:t>superclass.</a:t>
            </a:r>
          </a:p>
          <a:p>
            <a:pPr lvl="1">
              <a:buNone/>
            </a:pPr>
            <a:r>
              <a:rPr lang="en-US" b="1" dirty="0"/>
              <a:t>C++</a:t>
            </a:r>
            <a:r>
              <a:rPr lang="en-US" dirty="0"/>
              <a:t> </a:t>
            </a:r>
            <a:r>
              <a:rPr lang="en-US" b="1" dirty="0"/>
              <a:t>allows </a:t>
            </a:r>
            <a:r>
              <a:rPr lang="en-US" dirty="0"/>
              <a:t>multiple inheritance  </a:t>
            </a:r>
          </a:p>
          <a:p>
            <a:pPr lvl="1">
              <a:buNone/>
            </a:pPr>
            <a:r>
              <a:rPr lang="en-US" dirty="0"/>
              <a:t>			</a:t>
            </a:r>
            <a:r>
              <a:rPr lang="en-US" b="1" dirty="0">
                <a:solidFill>
                  <a:srgbClr val="FF0000"/>
                </a:solidFill>
              </a:rPr>
              <a:t>BUT </a:t>
            </a:r>
          </a:p>
          <a:p>
            <a:pPr lvl="1">
              <a:buNone/>
            </a:pPr>
            <a:r>
              <a:rPr lang="en-US" b="1" dirty="0"/>
              <a:t>Java</a:t>
            </a:r>
            <a:r>
              <a:rPr lang="en-US" dirty="0"/>
              <a:t> does </a:t>
            </a:r>
            <a:r>
              <a:rPr lang="en-US" b="1" dirty="0"/>
              <a:t>not support </a:t>
            </a:r>
            <a:r>
              <a:rPr lang="en-US" dirty="0"/>
              <a:t>multiple inheritance</a:t>
            </a:r>
          </a:p>
          <a:p>
            <a:r>
              <a:rPr lang="en-GB" dirty="0"/>
              <a:t>There is </a:t>
            </a:r>
            <a:r>
              <a:rPr lang="en-GB" b="1" dirty="0"/>
              <a:t>no limit </a:t>
            </a:r>
            <a:r>
              <a:rPr lang="en-GB" dirty="0"/>
              <a:t>to the </a:t>
            </a:r>
            <a:r>
              <a:rPr lang="en-GB" b="1" dirty="0"/>
              <a:t>number of subclasses </a:t>
            </a:r>
            <a:r>
              <a:rPr lang="en-GB" dirty="0"/>
              <a:t>a class can have</a:t>
            </a:r>
          </a:p>
          <a:p>
            <a:r>
              <a:rPr lang="en-GB" dirty="0"/>
              <a:t>Inheritance creates a </a:t>
            </a:r>
            <a:r>
              <a:rPr lang="en-GB" b="1" dirty="0"/>
              <a:t>class hierarchy</a:t>
            </a:r>
          </a:p>
          <a:p>
            <a:pPr lvl="1"/>
            <a:r>
              <a:rPr lang="en-US" dirty="0"/>
              <a:t>Classes </a:t>
            </a:r>
            <a:r>
              <a:rPr lang="en-US" b="1" dirty="0"/>
              <a:t>higher </a:t>
            </a:r>
            <a:r>
              <a:rPr lang="en-US" dirty="0"/>
              <a:t>in the </a:t>
            </a:r>
            <a:r>
              <a:rPr lang="en-US" b="1" dirty="0"/>
              <a:t>hierarchy </a:t>
            </a:r>
            <a:r>
              <a:rPr lang="en-US" dirty="0"/>
              <a:t>are </a:t>
            </a:r>
            <a:r>
              <a:rPr lang="en-US" b="1" dirty="0"/>
              <a:t>more </a:t>
            </a:r>
          </a:p>
          <a:p>
            <a:pPr lvl="1">
              <a:buNone/>
            </a:pPr>
            <a:r>
              <a:rPr lang="en-US" b="1" dirty="0"/>
              <a:t>	general </a:t>
            </a:r>
            <a:r>
              <a:rPr lang="en-US" dirty="0"/>
              <a:t>and </a:t>
            </a:r>
            <a:r>
              <a:rPr lang="en-US" b="1" dirty="0"/>
              <a:t>more abstract</a:t>
            </a:r>
          </a:p>
          <a:p>
            <a:pPr lvl="1"/>
            <a:r>
              <a:rPr lang="en-US" dirty="0"/>
              <a:t>Classes </a:t>
            </a:r>
            <a:r>
              <a:rPr lang="en-US" b="1" dirty="0"/>
              <a:t>lower </a:t>
            </a:r>
            <a:r>
              <a:rPr lang="en-US" dirty="0"/>
              <a:t>in the </a:t>
            </a:r>
            <a:r>
              <a:rPr lang="en-US" b="1" dirty="0"/>
              <a:t>hierarchy </a:t>
            </a:r>
            <a:r>
              <a:rPr lang="en-US" dirty="0"/>
              <a:t>are </a:t>
            </a:r>
            <a:r>
              <a:rPr lang="en-US" b="1" dirty="0"/>
              <a:t>more </a:t>
            </a:r>
          </a:p>
          <a:p>
            <a:pPr lvl="1">
              <a:buNone/>
            </a:pPr>
            <a:r>
              <a:rPr lang="en-US" b="1" dirty="0"/>
              <a:t>	specific </a:t>
            </a:r>
            <a:r>
              <a:rPr lang="en-US" dirty="0"/>
              <a:t>and </a:t>
            </a:r>
            <a:r>
              <a:rPr lang="en-US" b="1" dirty="0"/>
              <a:t>concrete</a:t>
            </a:r>
          </a:p>
          <a:p>
            <a:r>
              <a:rPr lang="en-US" dirty="0"/>
              <a:t>There is no limit to the depth of the class tree.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9060802" y="2694709"/>
            <a:ext cx="1022527" cy="443049"/>
          </a:xfrm>
          <a:prstGeom prst="roundRect">
            <a:avLst>
              <a:gd name="adj" fmla="val 315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</a:tabLst>
            </a:pPr>
            <a:r>
              <a:rPr lang="en-GB" sz="1600">
                <a:latin typeface="Times" charset="0"/>
              </a:rPr>
              <a:t>Class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8083282" y="3368424"/>
            <a:ext cx="1022528" cy="443048"/>
          </a:xfrm>
          <a:prstGeom prst="roundRect">
            <a:avLst>
              <a:gd name="adj" fmla="val 315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</a:tabLst>
            </a:pPr>
            <a:r>
              <a:rPr lang="en-GB" sz="1600">
                <a:latin typeface="Times" charset="0"/>
              </a:rPr>
              <a:t>Class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9205671" y="3368424"/>
            <a:ext cx="1022528" cy="443048"/>
          </a:xfrm>
          <a:prstGeom prst="roundRect">
            <a:avLst>
              <a:gd name="adj" fmla="val 315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</a:tabLst>
            </a:pPr>
            <a:r>
              <a:rPr lang="en-GB" sz="1600">
                <a:latin typeface="Times" charset="0"/>
              </a:rPr>
              <a:t>Class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10311182" y="3368424"/>
            <a:ext cx="1022528" cy="443048"/>
          </a:xfrm>
          <a:prstGeom prst="roundRect">
            <a:avLst>
              <a:gd name="adj" fmla="val 315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</a:tabLst>
            </a:pPr>
            <a:r>
              <a:rPr lang="en-GB" sz="1600">
                <a:latin typeface="Times" charset="0"/>
              </a:rPr>
              <a:t>Class</a:t>
            </a: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9290797" y="5212348"/>
            <a:ext cx="1022527" cy="443049"/>
          </a:xfrm>
          <a:prstGeom prst="roundRect">
            <a:avLst>
              <a:gd name="adj" fmla="val 315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</a:tabLst>
            </a:pPr>
            <a:r>
              <a:rPr lang="en-GB" sz="1600">
                <a:latin typeface="Times" charset="0"/>
              </a:rPr>
              <a:t>Class</a:t>
            </a: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7628982" y="4209513"/>
            <a:ext cx="1022527" cy="434609"/>
          </a:xfrm>
          <a:prstGeom prst="roundRect">
            <a:avLst>
              <a:gd name="adj" fmla="val 319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</a:tabLst>
            </a:pPr>
            <a:r>
              <a:rPr lang="en-GB" sz="1600">
                <a:latin typeface="Times" charset="0"/>
              </a:rPr>
              <a:t>Class</a:t>
            </a:r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>
            <a:off x="10357597" y="4209513"/>
            <a:ext cx="1022527" cy="443048"/>
          </a:xfrm>
          <a:prstGeom prst="roundRect">
            <a:avLst>
              <a:gd name="adj" fmla="val 315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</a:tabLst>
            </a:pPr>
            <a:r>
              <a:rPr lang="en-GB" sz="1600">
                <a:latin typeface="Times" charset="0"/>
              </a:rPr>
              <a:t>Class</a:t>
            </a:r>
          </a:p>
        </p:txBody>
      </p:sp>
      <p:sp>
        <p:nvSpPr>
          <p:cNvPr id="11" name="AutoShape 12"/>
          <p:cNvSpPr>
            <a:spLocks noChangeArrowheads="1"/>
          </p:cNvSpPr>
          <p:nvPr/>
        </p:nvSpPr>
        <p:spPr bwMode="auto">
          <a:xfrm>
            <a:off x="9183167" y="4209513"/>
            <a:ext cx="1022528" cy="443048"/>
          </a:xfrm>
          <a:prstGeom prst="roundRect">
            <a:avLst>
              <a:gd name="adj" fmla="val 315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</a:tabLst>
            </a:pPr>
            <a:r>
              <a:rPr lang="en-GB" sz="1600">
                <a:latin typeface="Times" charset="0"/>
              </a:rPr>
              <a:t>Class</a:t>
            </a:r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9771642" y="4644122"/>
            <a:ext cx="20751" cy="568226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8212974" y="3811472"/>
            <a:ext cx="236744" cy="39804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9925852" y="3811472"/>
            <a:ext cx="465881" cy="39804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0696702" y="3811472"/>
            <a:ext cx="172386" cy="39804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10094060" y="3023831"/>
            <a:ext cx="467530" cy="35207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9584071" y="3153229"/>
            <a:ext cx="0" cy="22267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 flipH="1">
            <a:off x="8709748" y="3061661"/>
            <a:ext cx="340323" cy="31424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9" name="AutoShape 4"/>
          <p:cNvSpPr>
            <a:spLocks noChangeArrowheads="1"/>
          </p:cNvSpPr>
          <p:nvPr/>
        </p:nvSpPr>
        <p:spPr bwMode="auto">
          <a:xfrm>
            <a:off x="8081032" y="913516"/>
            <a:ext cx="1154112" cy="500063"/>
          </a:xfrm>
          <a:prstGeom prst="roundRect">
            <a:avLst>
              <a:gd name="adj" fmla="val 315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</a:tabLst>
            </a:pPr>
            <a:r>
              <a:rPr lang="en-GB" sz="1600" dirty="0">
                <a:latin typeface="Times" charset="0"/>
              </a:rPr>
              <a:t>Class</a:t>
            </a: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9071632" y="1675516"/>
            <a:ext cx="1154113" cy="500062"/>
          </a:xfrm>
          <a:prstGeom prst="roundRect">
            <a:avLst>
              <a:gd name="adj" fmla="val 315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</a:tabLst>
            </a:pPr>
            <a:r>
              <a:rPr lang="en-GB" sz="1600" dirty="0">
                <a:latin typeface="Times" charset="0"/>
              </a:rPr>
              <a:t>Class</a:t>
            </a: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10062232" y="913516"/>
            <a:ext cx="1154113" cy="500062"/>
          </a:xfrm>
          <a:prstGeom prst="roundRect">
            <a:avLst>
              <a:gd name="adj" fmla="val 315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</a:tabLst>
            </a:pPr>
            <a:r>
              <a:rPr lang="en-GB" sz="1600" dirty="0">
                <a:latin typeface="Times" charset="0"/>
              </a:rPr>
              <a:t>Class</a:t>
            </a:r>
          </a:p>
        </p:txBody>
      </p:sp>
      <p:cxnSp>
        <p:nvCxnSpPr>
          <p:cNvPr id="22" name="Elbow Connector 21"/>
          <p:cNvCxnSpPr>
            <a:stCxn id="19" idx="2"/>
            <a:endCxn id="20" idx="1"/>
          </p:cNvCxnSpPr>
          <p:nvPr/>
        </p:nvCxnSpPr>
        <p:spPr>
          <a:xfrm rot="16200000" flipH="1">
            <a:off x="8608876" y="1462791"/>
            <a:ext cx="511968" cy="413544"/>
          </a:xfrm>
          <a:prstGeom prst="bentConnector2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hape 13"/>
          <p:cNvCxnSpPr>
            <a:stCxn id="21" idx="2"/>
            <a:endCxn id="20" idx="3"/>
          </p:cNvCxnSpPr>
          <p:nvPr/>
        </p:nvCxnSpPr>
        <p:spPr>
          <a:xfrm rot="5400000">
            <a:off x="10176533" y="1462790"/>
            <a:ext cx="511969" cy="413544"/>
          </a:xfrm>
          <a:prstGeom prst="bentConnector2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ultiply 23"/>
          <p:cNvSpPr/>
          <p:nvPr/>
        </p:nvSpPr>
        <p:spPr>
          <a:xfrm>
            <a:off x="8428196" y="1446916"/>
            <a:ext cx="457200" cy="381000"/>
          </a:xfrm>
          <a:prstGeom prst="mathMultiply">
            <a:avLst/>
          </a:prstGeom>
          <a:solidFill>
            <a:srgbClr val="ED52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ultiply 24"/>
          <p:cNvSpPr/>
          <p:nvPr/>
        </p:nvSpPr>
        <p:spPr>
          <a:xfrm>
            <a:off x="10411888" y="1446916"/>
            <a:ext cx="457200" cy="381000"/>
          </a:xfrm>
          <a:prstGeom prst="mathMultiply">
            <a:avLst/>
          </a:prstGeom>
          <a:solidFill>
            <a:srgbClr val="ED52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9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uiExpand="1" animBg="1"/>
      <p:bldP spid="20" grpId="0" uiExpand="1" animBg="1"/>
      <p:bldP spid="21" grpId="0" uiExpand="1" animBg="1"/>
      <p:bldP spid="24" grpId="0" uiExpand="1" animBg="1"/>
      <p:bldP spid="25" grpId="0" uiExpand="1" animBg="1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5591</TotalTime>
  <Words>2719</Words>
  <Application>Microsoft Office PowerPoint</Application>
  <PresentationFormat>Widescreen</PresentationFormat>
  <Paragraphs>492</Paragraphs>
  <Slides>27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Courier New</vt:lpstr>
      <vt:lpstr>Arial</vt:lpstr>
      <vt:lpstr>Consolas</vt:lpstr>
      <vt:lpstr>Wingdings 3</vt:lpstr>
      <vt:lpstr>Wingdings</vt:lpstr>
      <vt:lpstr>StarBats</vt:lpstr>
      <vt:lpstr>Calibri</vt:lpstr>
      <vt:lpstr>Roboto Condensed Light</vt:lpstr>
      <vt:lpstr>Roboto Condensed</vt:lpstr>
      <vt:lpstr>Times</vt:lpstr>
      <vt:lpstr>Wingdings 2</vt:lpstr>
      <vt:lpstr>Office Theme</vt:lpstr>
      <vt:lpstr>Unit-03  Inheritance and Abstraction</vt:lpstr>
      <vt:lpstr>PowerPoint Presentation</vt:lpstr>
      <vt:lpstr>Inheritance </vt:lpstr>
      <vt:lpstr>Inheritance using extends keyword</vt:lpstr>
      <vt:lpstr>extends (Cont.)</vt:lpstr>
      <vt:lpstr>Example (Inheritance)</vt:lpstr>
      <vt:lpstr>Example (Inheritance) (Cont.)</vt:lpstr>
      <vt:lpstr>Types of Inheritance in Java</vt:lpstr>
      <vt:lpstr>Inheritance (Cont.)</vt:lpstr>
      <vt:lpstr>Object class</vt:lpstr>
      <vt:lpstr>Constructors in Inheritance</vt:lpstr>
      <vt:lpstr>super keyword</vt:lpstr>
      <vt:lpstr>Overriding methods</vt:lpstr>
      <vt:lpstr>Overriding (Example)</vt:lpstr>
      <vt:lpstr>“final” keyword</vt:lpstr>
      <vt:lpstr>1) “final” as a variable</vt:lpstr>
      <vt:lpstr>2) “final” as a method</vt:lpstr>
      <vt:lpstr>3) “final” as a Class</vt:lpstr>
      <vt:lpstr>Dynamic Method Dispatch</vt:lpstr>
      <vt:lpstr>Dynamic Method Dispatch (Example)</vt:lpstr>
      <vt:lpstr>instanceof operator</vt:lpstr>
      <vt:lpstr>Abstract class</vt:lpstr>
      <vt:lpstr>Abstract class (Example)</vt:lpstr>
      <vt:lpstr>Interface</vt:lpstr>
      <vt:lpstr>Interface (Example)</vt:lpstr>
      <vt:lpstr>Interface V/S Abstract Class</vt:lpstr>
      <vt:lpstr>Lab Programs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HareKrishna</cp:lastModifiedBy>
  <cp:revision>810</cp:revision>
  <dcterms:created xsi:type="dcterms:W3CDTF">2020-05-01T05:09:15Z</dcterms:created>
  <dcterms:modified xsi:type="dcterms:W3CDTF">2024-02-28T07:42:29Z</dcterms:modified>
</cp:coreProperties>
</file>