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308" r:id="rId2"/>
    <p:sldId id="352" r:id="rId3"/>
    <p:sldId id="437" r:id="rId4"/>
    <p:sldId id="438" r:id="rId5"/>
    <p:sldId id="439" r:id="rId6"/>
    <p:sldId id="440" r:id="rId7"/>
    <p:sldId id="441"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4" r:id="rId31"/>
    <p:sldId id="465" r:id="rId32"/>
    <p:sldId id="466" r:id="rId33"/>
    <p:sldId id="467" r:id="rId34"/>
  </p:sldIdLst>
  <p:sldSz cx="12192000" cy="6858000"/>
  <p:notesSz cx="6858000" cy="9144000"/>
  <p:embeddedFontLst>
    <p:embeddedFont>
      <p:font typeface="Cambria" panose="02040503050406030204" pitchFamily="18"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Roboto Condensed" panose="02000000000000000000" pitchFamily="2" charset="0"/>
      <p:regular r:id="rId44"/>
      <p:bold r:id="rId45"/>
      <p:italic r:id="rId46"/>
      <p:boldItalic r:id="rId47"/>
    </p:embeddedFont>
    <p:embeddedFont>
      <p:font typeface="Roboto Condensed Light" panose="02000000000000000000" pitchFamily="2" charset="0"/>
      <p:regular r:id="rId48"/>
      <p:italic r:id="rId49"/>
    </p:embeddedFont>
    <p:embeddedFont>
      <p:font typeface="Wingdings 2" panose="05020102010507070707" pitchFamily="18" charset="2"/>
      <p:regular r:id="rId50"/>
    </p:embeddedFont>
    <p:embeddedFont>
      <p:font typeface="Wingdings 3" panose="05040102010807070707" pitchFamily="18" charset="2"/>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emZ5CZ1XanJ1Vp4TKu6jg==" hashData="ZI+8+P0rBAfsa0d4WhU4RsBKp8L+RADpJBAjfFNGtfIQu28iqcBrYTAFhDAU/5wG+IURi49QOO9FChzhQso2N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2" autoAdjust="0"/>
    <p:restoredTop sz="94660"/>
  </p:normalViewPr>
  <p:slideViewPr>
    <p:cSldViewPr snapToGrid="0">
      <p:cViewPr varScale="1">
        <p:scale>
          <a:sx n="68" d="100"/>
          <a:sy n="68"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3/9/2024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hq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1219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a:solidFill>
                  <a:srgbClr val="FFFFFF"/>
                </a:solidFill>
                <a:latin typeface="+mj-lt"/>
                <a:ea typeface="Open Sans" panose="020B0606030504020204" pitchFamily="34" charset="0"/>
                <a:cs typeface="Open Sans" panose="020B0606030504020204" pitchFamily="34" charset="0"/>
              </a:rPr>
              <a:t>Unit-1</a:t>
            </a:r>
            <a:r>
              <a:rPr lang="da-DK" sz="1600" baseline="0" noProof="1">
                <a:solidFill>
                  <a:srgbClr val="FFFFFF"/>
                </a:solidFill>
                <a:latin typeface="+mj-lt"/>
                <a:ea typeface="Open Sans" panose="020B0606030504020204" pitchFamily="34" charset="0"/>
                <a:cs typeface="Open Sans" panose="020B0606030504020204" pitchFamily="34" charset="0"/>
              </a:rPr>
              <a:t> </a:t>
            </a:r>
            <a:r>
              <a:rPr lang="en-IN" sz="1600" kern="1200" dirty="0">
                <a:solidFill>
                  <a:srgbClr val="FFFFFF"/>
                </a:solidFill>
                <a:latin typeface="+mj-lt"/>
                <a:ea typeface="Open Sans" panose="020B0606030504020204" pitchFamily="34" charset="0"/>
                <a:cs typeface="Open Sans" panose="020B0606030504020204" pitchFamily="34" charset="0"/>
              </a:rPr>
              <a:t>Concepts of OOP                         </a:t>
            </a:r>
            <a:r>
              <a:rPr lang="da-DK" sz="1600" baseline="0" noProof="1">
                <a:solidFill>
                  <a:srgbClr val="F8F8F8"/>
                </a:solidFill>
                <a:latin typeface="+mj-lt"/>
                <a:ea typeface="Open Sans" panose="020B0606030504020204" pitchFamily="34" charset="0"/>
                <a:cs typeface="Open Sans" panose="020B0606030504020204" pitchFamily="34" charset="0"/>
              </a:rPr>
              <a:t>                         </a:t>
            </a:r>
            <a:r>
              <a:rPr lang="da-DK" sz="1600" noProof="1">
                <a:solidFill>
                  <a:srgbClr val="FFFFFF"/>
                </a:solidFill>
                <a:latin typeface="+mj-lt"/>
                <a:ea typeface="Open Sans" panose="020B0606030504020204" pitchFamily="34" charset="0"/>
                <a:cs typeface="Open Sans" panose="020B0606030504020204" pitchFamily="34" charset="0"/>
              </a:rPr>
              <a:t>Darshan Institute of Engineering &amp; 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85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hq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04 – Package, Exception,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Multithread</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3/9/2024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arjun.bala@darshan.ac.in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9624822202</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a:t>
            </a:r>
            <a:r>
              <a:rPr lang="en-IN" dirty="0" err="1"/>
              <a:t>Arjun</a:t>
            </a:r>
            <a:r>
              <a:rPr lang="en-IN" dirty="0"/>
              <a:t> V. </a:t>
            </a:r>
            <a:r>
              <a:rPr lang="en-IN" dirty="0" err="1"/>
              <a:t>Bala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Object Oriented Programming (OOP) </a:t>
            </a:r>
          </a:p>
          <a:p>
            <a:r>
              <a:rPr lang="en-IN" dirty="0"/>
              <a:t>(</a:t>
            </a:r>
            <a:r>
              <a:rPr lang="en-US" dirty="0"/>
              <a:t>2301CS201</a:t>
            </a:r>
            <a:r>
              <a:rPr lang="en-IN" dirty="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3"/>
            <a:ext cx="7035300" cy="3783035"/>
          </a:xfrm>
        </p:spPr>
        <p:txBody>
          <a:bodyPr/>
          <a:lstStyle/>
          <a:p>
            <a:r>
              <a:rPr lang="en-US" sz="4800" b="0" dirty="0">
                <a:latin typeface="Roboto Condensed Light" panose="02000000000000000000" pitchFamily="2" charset="0"/>
                <a:ea typeface="Roboto Condensed Light" panose="02000000000000000000" pitchFamily="2" charset="0"/>
              </a:rPr>
              <a:t>Unit-04</a:t>
            </a:r>
            <a:r>
              <a:rPr lang="en-US" dirty="0"/>
              <a:t> </a:t>
            </a:r>
            <a:br>
              <a:rPr lang="en-US" dirty="0"/>
            </a:br>
            <a:r>
              <a:rPr lang="en-US" dirty="0"/>
              <a:t>Package</a:t>
            </a:r>
            <a:br>
              <a:rPr lang="en-US" dirty="0"/>
            </a:br>
            <a:r>
              <a:rPr lang="en-US" dirty="0"/>
              <a:t>Exception Handling</a:t>
            </a:r>
            <a:br>
              <a:rPr lang="en-US" dirty="0"/>
            </a:br>
            <a:r>
              <a:rPr lang="en-US" dirty="0"/>
              <a:t>Multithreading</a:t>
            </a:r>
          </a:p>
        </p:txBody>
      </p:sp>
      <p:pic>
        <p:nvPicPr>
          <p:cNvPr id="9" name="Picture 2" descr="Java (programming language) - Wikipedia"/>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725299" y="1421154"/>
            <a:ext cx="2343076" cy="428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 statement</a:t>
            </a:r>
          </a:p>
        </p:txBody>
      </p:sp>
      <p:sp>
        <p:nvSpPr>
          <p:cNvPr id="3" name="Content Placeholder 2"/>
          <p:cNvSpPr>
            <a:spLocks noGrp="1"/>
          </p:cNvSpPr>
          <p:nvPr>
            <p:ph idx="1"/>
          </p:nvPr>
        </p:nvSpPr>
        <p:spPr/>
        <p:txBody>
          <a:bodyPr/>
          <a:lstStyle/>
          <a:p>
            <a:r>
              <a:rPr lang="en-US" dirty="0"/>
              <a:t>it is possible for your program to throw an exception </a:t>
            </a:r>
            <a:r>
              <a:rPr lang="en-US" b="1" dirty="0"/>
              <a:t>explicitly</a:t>
            </a:r>
            <a:r>
              <a:rPr lang="en-US" dirty="0"/>
              <a:t>, using the </a:t>
            </a:r>
            <a:r>
              <a:rPr lang="en-US" b="1" dirty="0">
                <a:latin typeface="Cambria" pitchFamily="18" charset="0"/>
                <a:ea typeface="Cambria" pitchFamily="18" charset="0"/>
              </a:rPr>
              <a:t>throw</a:t>
            </a:r>
            <a:r>
              <a:rPr lang="en-US" b="1" dirty="0"/>
              <a:t> </a:t>
            </a:r>
            <a:r>
              <a:rPr lang="en-US" dirty="0"/>
              <a:t>statement. </a:t>
            </a:r>
          </a:p>
          <a:p>
            <a:r>
              <a:rPr lang="en-US" dirty="0"/>
              <a:t>The general form of throw is shown here:</a:t>
            </a:r>
          </a:p>
          <a:p>
            <a:pPr lvl="1">
              <a:buNone/>
            </a:pPr>
            <a:r>
              <a:rPr lang="en-US" dirty="0"/>
              <a:t>			</a:t>
            </a:r>
            <a:r>
              <a:rPr lang="en-US" dirty="0">
                <a:latin typeface="Cambria" pitchFamily="18" charset="0"/>
                <a:ea typeface="Cambria" pitchFamily="18" charset="0"/>
              </a:rPr>
              <a:t>throw </a:t>
            </a:r>
            <a:r>
              <a:rPr lang="en-US" i="1" dirty="0" err="1">
                <a:latin typeface="Cambria" pitchFamily="18" charset="0"/>
                <a:ea typeface="Cambria" pitchFamily="18" charset="0"/>
              </a:rPr>
              <a:t>ThrowableInstance</a:t>
            </a:r>
            <a:r>
              <a:rPr lang="en-US" i="1" dirty="0">
                <a:latin typeface="Cambria" pitchFamily="18" charset="0"/>
                <a:ea typeface="Cambria" pitchFamily="18" charset="0"/>
              </a:rPr>
              <a:t>;</a:t>
            </a:r>
          </a:p>
          <a:p>
            <a:r>
              <a:rPr lang="en-US" dirty="0"/>
              <a:t>Here, </a:t>
            </a:r>
            <a:r>
              <a:rPr lang="en-US" b="1" i="1" dirty="0" err="1"/>
              <a:t>ThrowableInstance</a:t>
            </a:r>
            <a:r>
              <a:rPr lang="en-US" i="1" dirty="0"/>
              <a:t> must be an object of type </a:t>
            </a:r>
            <a:r>
              <a:rPr lang="en-US" b="1" i="1" dirty="0" err="1"/>
              <a:t>Throwable</a:t>
            </a:r>
            <a:r>
              <a:rPr lang="en-US" i="1" dirty="0"/>
              <a:t> or a </a:t>
            </a:r>
            <a:r>
              <a:rPr lang="en-US" b="1" i="1" dirty="0"/>
              <a:t>subclass</a:t>
            </a:r>
            <a:r>
              <a:rPr lang="en-US" i="1" dirty="0"/>
              <a:t> of </a:t>
            </a:r>
            <a:r>
              <a:rPr lang="en-US" i="1" dirty="0" err="1"/>
              <a:t>Throwable</a:t>
            </a:r>
            <a:r>
              <a:rPr lang="en-US" i="1" dirty="0"/>
              <a:t>. </a:t>
            </a:r>
          </a:p>
          <a:p>
            <a:r>
              <a:rPr lang="en-US" dirty="0"/>
              <a:t>Primitive types, such as </a:t>
            </a:r>
            <a:r>
              <a:rPr lang="en-US" dirty="0" err="1"/>
              <a:t>int</a:t>
            </a:r>
            <a:r>
              <a:rPr lang="en-US" dirty="0"/>
              <a:t> or char, as well as non-</a:t>
            </a:r>
            <a:r>
              <a:rPr lang="en-US" dirty="0" err="1"/>
              <a:t>throwable</a:t>
            </a:r>
            <a:r>
              <a:rPr lang="en-US" dirty="0"/>
              <a:t> classes, such as String and Object, cannot be used as exceptions. </a:t>
            </a:r>
          </a:p>
          <a:p>
            <a:r>
              <a:rPr lang="en-US" dirty="0"/>
              <a:t>There are two ways you can obtain a </a:t>
            </a:r>
            <a:r>
              <a:rPr lang="en-US" dirty="0" err="1"/>
              <a:t>Throwable</a:t>
            </a:r>
            <a:r>
              <a:rPr lang="en-US" dirty="0"/>
              <a:t> object:</a:t>
            </a:r>
          </a:p>
          <a:p>
            <a:pPr lvl="1"/>
            <a:r>
              <a:rPr lang="en-US" dirty="0"/>
              <a:t>using a parameter in a catch clause, </a:t>
            </a:r>
          </a:p>
          <a:p>
            <a:pPr lvl="1"/>
            <a:r>
              <a:rPr lang="en-US" dirty="0"/>
              <a:t>or creating one with the new operator.</a:t>
            </a:r>
          </a:p>
          <a:p>
            <a:endParaRPr lang="en-US" dirty="0"/>
          </a:p>
        </p:txBody>
      </p:sp>
    </p:spTree>
    <p:extLst>
      <p:ext uri="{BB962C8B-B14F-4D97-AF65-F5344CB8AC3E}">
        <p14:creationId xmlns:p14="http://schemas.microsoft.com/office/powerpoint/2010/main" val="342635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 (Example)</a:t>
            </a:r>
          </a:p>
        </p:txBody>
      </p:sp>
      <p:sp>
        <p:nvSpPr>
          <p:cNvPr id="4" name="Rectangle 3"/>
          <p:cNvSpPr/>
          <p:nvPr/>
        </p:nvSpPr>
        <p:spPr>
          <a:xfrm>
            <a:off x="181495" y="925483"/>
            <a:ext cx="9278390" cy="5355312"/>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DemoException</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endParaRPr lang="en-US" b="1" dirty="0">
              <a:solidFill>
                <a:srgbClr val="7F0055"/>
              </a:solidFill>
              <a:latin typeface="Consolas"/>
            </a:endParaRP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5000;</a:t>
            </a:r>
          </a:p>
          <a:p>
            <a:pPr lvl="2"/>
            <a:endParaRPr lang="en-US" dirty="0">
              <a:latin typeface="Consolas" panose="020B0609020204030204" pitchFamily="49" charset="0"/>
            </a:endParaRPr>
          </a:p>
          <a:p>
            <a:pPr lvl="2"/>
            <a:r>
              <a:rPr lang="en-US" dirty="0">
                <a:solidFill>
                  <a:srgbClr val="000000"/>
                </a:solidFill>
                <a:latin typeface="Consolas" panose="020B0609020204030204" pitchFamily="49" charset="0"/>
              </a:rPr>
              <a:t>Scanner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Scanner(System.</a:t>
            </a:r>
            <a:r>
              <a:rPr lang="en-US" b="1" i="1" dirty="0">
                <a:solidFill>
                  <a:srgbClr val="0000C0"/>
                </a:solidFill>
                <a:latin typeface="Consolas" panose="020B0609020204030204" pitchFamily="49" charset="0"/>
              </a:rPr>
              <a:t>in</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"Enter Amount to withdraw"</a:t>
            </a:r>
            <a:r>
              <a:rPr lang="en-US" b="1" i="1" dirty="0">
                <a:solidFill>
                  <a:srgbClr val="000000"/>
                </a:solidFill>
                <a:latin typeface="Consolas" panose="020B0609020204030204" pitchFamily="49" charset="0"/>
              </a:rPr>
              <a:t>);</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withdraw</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sc</a:t>
            </a:r>
            <a:r>
              <a:rPr lang="en-US" b="1" dirty="0" err="1">
                <a:solidFill>
                  <a:srgbClr val="000000"/>
                </a:solidFill>
                <a:latin typeface="Consolas" panose="020B0609020204030204" pitchFamily="49" charset="0"/>
              </a:rPr>
              <a:t>.nextInt</a:t>
            </a:r>
            <a:r>
              <a:rPr lang="en-US" b="1" dirty="0">
                <a:solidFill>
                  <a:srgbClr val="000000"/>
                </a:solidFill>
                <a:latin typeface="Consolas" panose="020B0609020204030204" pitchFamily="49" charset="0"/>
              </a:rPr>
              <a:t>();</a:t>
            </a:r>
          </a:p>
          <a:p>
            <a:pPr lvl="2"/>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pPr lvl="3"/>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withdraw</a:t>
            </a:r>
            <a:r>
              <a:rPr lang="en-US" b="1" dirty="0">
                <a:solidFill>
                  <a:srgbClr val="000000"/>
                </a:solidFill>
                <a:latin typeface="Consolas" panose="020B0609020204030204" pitchFamily="49" charset="0"/>
              </a:rPr>
              <a:t> &lt; 1000) {</a:t>
            </a:r>
          </a:p>
          <a:p>
            <a:pPr lvl="3"/>
            <a:r>
              <a:rPr lang="en-US" b="1" dirty="0">
                <a:solidFill>
                  <a:srgbClr val="7F0055"/>
                </a:solidFill>
                <a:latin typeface="Consolas" panose="020B0609020204030204" pitchFamily="49" charset="0"/>
              </a:rPr>
              <a:t>	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Exception(</a:t>
            </a:r>
            <a:r>
              <a:rPr lang="en-US" b="1" dirty="0">
                <a:solidFill>
                  <a:srgbClr val="2A00FF"/>
                </a:solidFill>
                <a:latin typeface="Consolas" panose="020B0609020204030204" pitchFamily="49" charset="0"/>
              </a:rPr>
              <a:t>"Balance must be grater than 1000"</a:t>
            </a:r>
            <a:r>
              <a:rPr lang="en-US" b="1" dirty="0">
                <a:solidFill>
                  <a:srgbClr val="000000"/>
                </a:solidFill>
                <a:latin typeface="Consolas" panose="020B0609020204030204" pitchFamily="49" charset="0"/>
              </a:rPr>
              <a:t>);</a:t>
            </a:r>
          </a:p>
          <a:p>
            <a:pPr lvl="3"/>
            <a:r>
              <a:rPr lang="en-US" dirty="0">
                <a:solidFill>
                  <a:srgbClr val="000000"/>
                </a:solidFill>
                <a:latin typeface="Consolas" panose="020B0609020204030204" pitchFamily="49" charset="0"/>
              </a:rPr>
              <a:t>}</a:t>
            </a:r>
          </a:p>
          <a:p>
            <a:pPr lvl="3"/>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 {</a:t>
            </a:r>
          </a:p>
          <a:p>
            <a:pPr lvl="3"/>
            <a:r>
              <a:rPr lang="en-US" dirty="0">
                <a:solidFill>
                  <a:srgbClr val="6A3E3E"/>
                </a:solidFill>
                <a:latin typeface="Consolas" panose="020B0609020204030204" pitchFamily="49" charset="0"/>
              </a:rPr>
              <a:t>	balance</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balance</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withdraw</a:t>
            </a:r>
            <a:r>
              <a:rPr lang="en-US" dirty="0">
                <a:solidFill>
                  <a:srgbClr val="000000"/>
                </a:solidFill>
                <a:latin typeface="Consolas" panose="020B0609020204030204" pitchFamily="49" charset="0"/>
              </a:rPr>
              <a:t>;</a:t>
            </a:r>
          </a:p>
          <a:p>
            <a:pPr lvl="3"/>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(Exception </a:t>
            </a:r>
            <a:r>
              <a:rPr lang="en-US" b="1" dirty="0">
                <a:solidFill>
                  <a:srgbClr val="6A3E3E"/>
                </a:solidFill>
                <a:latin typeface="Consolas" panose="020B0609020204030204" pitchFamily="49" charset="0"/>
              </a:rPr>
              <a:t>e</a:t>
            </a:r>
            <a:r>
              <a:rPr lang="en-US"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e</a:t>
            </a:r>
            <a:r>
              <a:rPr lang="en-US" dirty="0" err="1">
                <a:solidFill>
                  <a:srgbClr val="000000"/>
                </a:solidFill>
                <a:latin typeface="Consolas" panose="020B0609020204030204" pitchFamily="49" charset="0"/>
              </a:rPr>
              <a:t>.printStackTrace</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endParaRPr lang="en-US" dirty="0">
              <a:solidFill>
                <a:srgbClr val="000000"/>
              </a:solidFill>
              <a:latin typeface="Consolas"/>
            </a:endParaRP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125732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finally statement</a:t>
            </a:r>
          </a:p>
        </p:txBody>
      </p:sp>
      <p:sp>
        <p:nvSpPr>
          <p:cNvPr id="3" name="Content Placeholder 2"/>
          <p:cNvSpPr>
            <a:spLocks noGrp="1"/>
          </p:cNvSpPr>
          <p:nvPr>
            <p:ph idx="1"/>
          </p:nvPr>
        </p:nvSpPr>
        <p:spPr>
          <a:xfrm>
            <a:off x="131181" y="863444"/>
            <a:ext cx="4085220" cy="5590565"/>
          </a:xfrm>
        </p:spPr>
        <p:txBody>
          <a:bodyPr/>
          <a:lstStyle/>
          <a:p>
            <a:r>
              <a:rPr lang="en-US" dirty="0"/>
              <a:t>The purpose of the </a:t>
            </a:r>
            <a:r>
              <a:rPr lang="en-US" b="1" dirty="0">
                <a:latin typeface="Cambria" pitchFamily="18" charset="0"/>
                <a:ea typeface="Cambria" pitchFamily="18" charset="0"/>
              </a:rPr>
              <a:t>finally</a:t>
            </a:r>
            <a:r>
              <a:rPr lang="en-US" dirty="0">
                <a:solidFill>
                  <a:schemeClr val="tx2"/>
                </a:solidFill>
              </a:rPr>
              <a:t> </a:t>
            </a:r>
            <a:r>
              <a:rPr lang="en-US" dirty="0"/>
              <a:t>statement will allow the execution of a segment of code regardless if the try statement throws an exception or executes successfully</a:t>
            </a:r>
          </a:p>
          <a:p>
            <a:r>
              <a:rPr lang="en-US" dirty="0"/>
              <a:t>The advantage of the </a:t>
            </a:r>
            <a:r>
              <a:rPr lang="en-US" b="1" dirty="0">
                <a:latin typeface="Cambria" pitchFamily="18" charset="0"/>
                <a:ea typeface="Cambria" pitchFamily="18" charset="0"/>
              </a:rPr>
              <a:t>finally</a:t>
            </a:r>
            <a:r>
              <a:rPr lang="en-US" dirty="0">
                <a:solidFill>
                  <a:schemeClr val="tx2"/>
                </a:solidFill>
              </a:rPr>
              <a:t> </a:t>
            </a:r>
            <a:r>
              <a:rPr lang="en-US" dirty="0"/>
              <a:t>statement is the ability to clean up and release resources that are utilized in the </a:t>
            </a:r>
            <a:r>
              <a:rPr lang="en-US" b="1" dirty="0">
                <a:latin typeface="Cambria" pitchFamily="18" charset="0"/>
                <a:ea typeface="Cambria" pitchFamily="18" charset="0"/>
              </a:rPr>
              <a:t>try</a:t>
            </a:r>
            <a:r>
              <a:rPr lang="en-US" b="1" dirty="0">
                <a:solidFill>
                  <a:schemeClr val="tx2"/>
                </a:solidFill>
                <a:latin typeface="Cambria" pitchFamily="18" charset="0"/>
                <a:ea typeface="Cambria" pitchFamily="18" charset="0"/>
              </a:rPr>
              <a:t> </a:t>
            </a:r>
            <a:r>
              <a:rPr lang="en-US" dirty="0"/>
              <a:t>segment of code that might not be released in cases where an exception has occurred.</a:t>
            </a:r>
          </a:p>
          <a:p>
            <a:endParaRPr lang="en-US" dirty="0"/>
          </a:p>
        </p:txBody>
      </p:sp>
      <p:sp>
        <p:nvSpPr>
          <p:cNvPr id="4" name="Rectangle 3"/>
          <p:cNvSpPr/>
          <p:nvPr/>
        </p:nvSpPr>
        <p:spPr>
          <a:xfrm>
            <a:off x="4419446" y="711201"/>
            <a:ext cx="7467754" cy="5909310"/>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MainCall</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5000;</a:t>
            </a:r>
            <a:endParaRPr lang="en-US" dirty="0">
              <a:latin typeface="Consolas" panose="020B0609020204030204" pitchFamily="49" charset="0"/>
            </a:endParaRPr>
          </a:p>
          <a:p>
            <a:pPr lvl="2"/>
            <a:r>
              <a:rPr lang="en-US" dirty="0">
                <a:solidFill>
                  <a:srgbClr val="000000"/>
                </a:solidFill>
                <a:latin typeface="Consolas" panose="020B0609020204030204" pitchFamily="49" charset="0"/>
              </a:rPr>
              <a:t>Scanner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Scanner(System.</a:t>
            </a:r>
            <a:r>
              <a:rPr lang="en-US" b="1" i="1" dirty="0">
                <a:solidFill>
                  <a:srgbClr val="0000C0"/>
                </a:solidFill>
                <a:latin typeface="Consolas" panose="020B0609020204030204" pitchFamily="49" charset="0"/>
              </a:rPr>
              <a:t>in</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"Enter Amount to withdraw"</a:t>
            </a:r>
            <a:r>
              <a:rPr lang="en-US" b="1" i="1" dirty="0">
                <a:solidFill>
                  <a:srgbClr val="000000"/>
                </a:solidFill>
                <a:latin typeface="Consolas" panose="020B0609020204030204" pitchFamily="49" charset="0"/>
              </a:rPr>
              <a:t>);</a:t>
            </a:r>
          </a:p>
          <a:p>
            <a:pPr lvl="2"/>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withdraw</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sc</a:t>
            </a:r>
            <a:r>
              <a:rPr lang="en-US" b="1" dirty="0" err="1">
                <a:solidFill>
                  <a:srgbClr val="000000"/>
                </a:solidFill>
                <a:latin typeface="Consolas" panose="020B0609020204030204" pitchFamily="49" charset="0"/>
              </a:rPr>
              <a:t>.nextInt</a:t>
            </a:r>
            <a:r>
              <a:rPr lang="en-US" b="1" dirty="0">
                <a:solidFill>
                  <a:srgbClr val="000000"/>
                </a:solidFill>
                <a:latin typeface="Consolas" panose="020B0609020204030204" pitchFamily="49" charset="0"/>
              </a:rPr>
              <a:t>();</a:t>
            </a:r>
          </a:p>
          <a:p>
            <a:pPr lvl="2"/>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pPr lvl="3"/>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withdraw</a:t>
            </a:r>
            <a:r>
              <a:rPr lang="en-US" b="1" dirty="0">
                <a:solidFill>
                  <a:srgbClr val="000000"/>
                </a:solidFill>
                <a:latin typeface="Consolas" panose="020B0609020204030204" pitchFamily="49" charset="0"/>
              </a:rPr>
              <a:t> &lt; 1000) {</a:t>
            </a:r>
          </a:p>
          <a:p>
            <a:pPr lvl="3"/>
            <a:r>
              <a:rPr lang="en-US" b="1" dirty="0">
                <a:solidFill>
                  <a:srgbClr val="7F0055"/>
                </a:solidFill>
                <a:latin typeface="Consolas" panose="020B0609020204030204" pitchFamily="49" charset="0"/>
              </a:rPr>
              <a:t>   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Exception(</a:t>
            </a:r>
            <a:r>
              <a:rPr lang="en-US" b="1" dirty="0">
                <a:solidFill>
                  <a:srgbClr val="2A00FF"/>
                </a:solidFill>
                <a:latin typeface="Consolas" panose="020B0609020204030204" pitchFamily="49" charset="0"/>
              </a:rPr>
              <a:t>"Balance &lt; 1000 error"</a:t>
            </a:r>
            <a:r>
              <a:rPr lang="en-US" b="1" dirty="0">
                <a:solidFill>
                  <a:srgbClr val="000000"/>
                </a:solidFill>
                <a:latin typeface="Consolas" panose="020B0609020204030204" pitchFamily="49" charset="0"/>
              </a:rPr>
              <a:t>);</a:t>
            </a:r>
          </a:p>
          <a:p>
            <a:pPr lvl="3"/>
            <a:r>
              <a:rPr lang="en-US" dirty="0">
                <a:solidFill>
                  <a:srgbClr val="000000"/>
                </a:solidFill>
                <a:latin typeface="Consolas" panose="020B0609020204030204" pitchFamily="49" charset="0"/>
              </a:rPr>
              <a:t>}</a:t>
            </a:r>
          </a:p>
          <a:p>
            <a:pPr lvl="3"/>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 {</a:t>
            </a:r>
          </a:p>
          <a:p>
            <a:pPr lvl="3"/>
            <a:r>
              <a:rPr lang="en-US" dirty="0">
                <a:solidFill>
                  <a:srgbClr val="6A3E3E"/>
                </a:solidFill>
                <a:latin typeface="Consolas" panose="020B0609020204030204" pitchFamily="49" charset="0"/>
              </a:rPr>
              <a:t>   balance</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balance</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withdraw</a:t>
            </a:r>
            <a:r>
              <a:rPr lang="en-US" dirty="0">
                <a:solidFill>
                  <a:srgbClr val="000000"/>
                </a:solidFill>
                <a:latin typeface="Consolas" panose="020B0609020204030204" pitchFamily="49" charset="0"/>
              </a:rPr>
              <a:t>;</a:t>
            </a:r>
          </a:p>
          <a:p>
            <a:pPr lvl="3"/>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(Exception </a:t>
            </a:r>
            <a:r>
              <a:rPr lang="en-US" b="1" dirty="0">
                <a:solidFill>
                  <a:srgbClr val="6A3E3E"/>
                </a:solidFill>
                <a:latin typeface="Consolas" panose="020B0609020204030204" pitchFamily="49" charset="0"/>
              </a:rPr>
              <a:t>e</a:t>
            </a:r>
            <a:r>
              <a:rPr lang="en-US"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e</a:t>
            </a:r>
            <a:r>
              <a:rPr lang="en-US" dirty="0" err="1">
                <a:solidFill>
                  <a:srgbClr val="000000"/>
                </a:solidFill>
                <a:latin typeface="Consolas" panose="020B0609020204030204" pitchFamily="49" charset="0"/>
              </a:rPr>
              <a:t>.printStackTrace</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p>
          <a:p>
            <a:pPr lvl="2"/>
            <a:r>
              <a:rPr lang="en-US" b="1" dirty="0">
                <a:solidFill>
                  <a:srgbClr val="7F0055"/>
                </a:solidFill>
                <a:latin typeface="Consolas" panose="020B0609020204030204" pitchFamily="49" charset="0"/>
              </a:rPr>
              <a:t>finally</a:t>
            </a:r>
            <a:r>
              <a:rPr lang="en-US" b="1" dirty="0">
                <a:solidFill>
                  <a:srgbClr val="000000"/>
                </a:solidFill>
                <a:latin typeface="Consolas" panose="020B0609020204030204" pitchFamily="49" charset="0"/>
              </a:rPr>
              <a:t> {</a:t>
            </a:r>
          </a:p>
          <a:p>
            <a:pPr lvl="2"/>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sc</a:t>
            </a:r>
            <a:r>
              <a:rPr lang="en-US" dirty="0" err="1">
                <a:solidFill>
                  <a:srgbClr val="000000"/>
                </a:solidFill>
                <a:latin typeface="Consolas" panose="020B0609020204030204" pitchFamily="49" charset="0"/>
              </a:rPr>
              <a:t>.close</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a:t>
            </a:r>
            <a:endParaRPr lang="en-US" dirty="0">
              <a:solidFill>
                <a:srgbClr val="000000"/>
              </a:solidFill>
              <a:latin typeface="Consolas"/>
            </a:endParaRPr>
          </a:p>
          <a:p>
            <a:pPr lvl="1"/>
            <a:r>
              <a:rPr lang="en-US" dirty="0">
                <a:solidFill>
                  <a:srgbClr val="000000"/>
                </a:solidFill>
                <a:latin typeface="Consolas"/>
              </a:rPr>
              <a:t>}</a:t>
            </a:r>
            <a:endParaRPr lang="en-US" dirty="0">
              <a:latin typeface="Consolas"/>
            </a:endParaRPr>
          </a:p>
          <a:p>
            <a:r>
              <a:rPr lang="en-US" dirty="0">
                <a:solidFill>
                  <a:srgbClr val="000000"/>
                </a:solidFill>
                <a:latin typeface="Consolas"/>
              </a:rPr>
              <a:t>}</a:t>
            </a:r>
          </a:p>
        </p:txBody>
      </p:sp>
    </p:spTree>
    <p:extLst>
      <p:ext uri="{BB962C8B-B14F-4D97-AF65-F5344CB8AC3E}">
        <p14:creationId xmlns:p14="http://schemas.microsoft.com/office/powerpoint/2010/main" val="14028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throws statement</a:t>
            </a:r>
          </a:p>
        </p:txBody>
      </p:sp>
      <p:sp>
        <p:nvSpPr>
          <p:cNvPr id="3" name="Content Placeholder 2"/>
          <p:cNvSpPr>
            <a:spLocks noGrp="1"/>
          </p:cNvSpPr>
          <p:nvPr>
            <p:ph idx="1"/>
          </p:nvPr>
        </p:nvSpPr>
        <p:spPr/>
        <p:txBody>
          <a:bodyPr/>
          <a:lstStyle/>
          <a:p>
            <a:r>
              <a:rPr lang="en-US" dirty="0"/>
              <a:t>A throws statement lists the types of exceptions that a </a:t>
            </a:r>
            <a:r>
              <a:rPr lang="en-US" b="1" dirty="0"/>
              <a:t>method</a:t>
            </a:r>
            <a:r>
              <a:rPr lang="en-US" dirty="0"/>
              <a:t> might throw. </a:t>
            </a:r>
          </a:p>
          <a:p>
            <a:r>
              <a:rPr lang="en-US" dirty="0"/>
              <a:t>This is necessary for all exceptions, except those of type Error or </a:t>
            </a:r>
            <a:r>
              <a:rPr lang="en-US" dirty="0" err="1"/>
              <a:t>RuntimeException</a:t>
            </a:r>
            <a:r>
              <a:rPr lang="en-US" dirty="0"/>
              <a:t>, or any of their subclasses. </a:t>
            </a:r>
          </a:p>
          <a:p>
            <a:r>
              <a:rPr lang="en-US" dirty="0"/>
              <a:t>All other exceptions that a method can throw must be declared in the throws clause. If they are not, a compile-time error will result.</a:t>
            </a:r>
          </a:p>
          <a:p>
            <a:r>
              <a:rPr lang="en-US" dirty="0"/>
              <a:t>This is the general form of a method declaration that includes a </a:t>
            </a:r>
            <a:r>
              <a:rPr lang="en-US" b="1" dirty="0"/>
              <a:t>throws clause:</a:t>
            </a:r>
          </a:p>
          <a:p>
            <a:pPr lvl="1">
              <a:buNone/>
            </a:pPr>
            <a:r>
              <a:rPr lang="en-US" sz="2400" i="1" dirty="0"/>
              <a:t>type method-name(parameter-list) </a:t>
            </a:r>
            <a:r>
              <a:rPr lang="en-US" sz="2400" b="1" i="1" dirty="0"/>
              <a:t>throws</a:t>
            </a:r>
            <a:r>
              <a:rPr lang="en-US" sz="2400" i="1" dirty="0"/>
              <a:t> exception-list </a:t>
            </a:r>
            <a:r>
              <a:rPr lang="en-US" sz="2400" dirty="0"/>
              <a:t>{</a:t>
            </a:r>
          </a:p>
          <a:p>
            <a:pPr lvl="2">
              <a:buNone/>
            </a:pPr>
            <a:r>
              <a:rPr lang="en-US" sz="2000" dirty="0"/>
              <a:t>// body of method</a:t>
            </a:r>
          </a:p>
          <a:p>
            <a:pPr lvl="1">
              <a:buNone/>
            </a:pPr>
            <a:r>
              <a:rPr lang="en-US" sz="2400" dirty="0"/>
              <a:t>}</a:t>
            </a:r>
          </a:p>
          <a:p>
            <a:r>
              <a:rPr lang="en-US" dirty="0"/>
              <a:t>Here, </a:t>
            </a:r>
            <a:r>
              <a:rPr lang="en-US" i="1" dirty="0"/>
              <a:t>exception-list is a comma-separated list of the exceptions that a method can throw.</a:t>
            </a:r>
          </a:p>
          <a:p>
            <a:r>
              <a:rPr lang="en-IN" dirty="0"/>
              <a:t>Example :</a:t>
            </a:r>
            <a:endParaRPr lang="en-US" dirty="0"/>
          </a:p>
          <a:p>
            <a:endParaRPr lang="en-US" dirty="0"/>
          </a:p>
        </p:txBody>
      </p:sp>
      <p:sp>
        <p:nvSpPr>
          <p:cNvPr id="4" name="Rectangle 3"/>
          <p:cNvSpPr/>
          <p:nvPr/>
        </p:nvSpPr>
        <p:spPr>
          <a:xfrm>
            <a:off x="511232" y="5323776"/>
            <a:ext cx="8305800" cy="1200329"/>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myMethod</a:t>
            </a:r>
            <a:r>
              <a:rPr lang="en-US" b="1" dirty="0">
                <a:solidFill>
                  <a:srgbClr val="000000"/>
                </a:solidFill>
                <a:latin typeface="Consolas"/>
              </a:rPr>
              <a:t>() </a:t>
            </a:r>
            <a:r>
              <a:rPr lang="en-US" b="1" dirty="0">
                <a:solidFill>
                  <a:srgbClr val="7F0055"/>
                </a:solidFill>
                <a:latin typeface="Consolas"/>
              </a:rPr>
              <a:t>throws</a:t>
            </a:r>
            <a:r>
              <a:rPr lang="en-US" b="1" dirty="0">
                <a:solidFill>
                  <a:srgbClr val="000000"/>
                </a:solidFill>
                <a:latin typeface="Consolas"/>
              </a:rPr>
              <a:t> </a:t>
            </a:r>
            <a:r>
              <a:rPr lang="en-US" dirty="0" err="1">
                <a:solidFill>
                  <a:srgbClr val="000000"/>
                </a:solidFill>
                <a:latin typeface="Consolas"/>
              </a:rPr>
              <a:t>ArithmeticException</a:t>
            </a:r>
            <a:r>
              <a:rPr lang="en-US" dirty="0">
                <a:solidFill>
                  <a:srgbClr val="000000"/>
                </a:solidFill>
                <a:latin typeface="Consolas"/>
              </a:rPr>
              <a:t>, </a:t>
            </a:r>
            <a:r>
              <a:rPr lang="en-US" dirty="0" err="1">
                <a:solidFill>
                  <a:srgbClr val="000000"/>
                </a:solidFill>
                <a:latin typeface="Consolas"/>
              </a:rPr>
              <a:t>NullPointerException</a:t>
            </a:r>
            <a:r>
              <a:rPr lang="en-US" dirty="0">
                <a:solidFill>
                  <a:srgbClr val="000000"/>
                </a:solidFill>
                <a:latin typeface="Consolas"/>
              </a:rPr>
              <a:t> </a:t>
            </a:r>
            <a:endParaRPr lang="en-US" b="1" dirty="0">
              <a:solidFill>
                <a:srgbClr val="000000"/>
              </a:solidFill>
              <a:latin typeface="Consolas"/>
            </a:endParaRPr>
          </a:p>
          <a:p>
            <a:r>
              <a:rPr lang="en-US" dirty="0">
                <a:solidFill>
                  <a:srgbClr val="000000"/>
                </a:solidFill>
                <a:latin typeface="Consolas"/>
              </a:rPr>
              <a:t>{</a:t>
            </a:r>
          </a:p>
          <a:p>
            <a:pPr lvl="1"/>
            <a:r>
              <a:rPr lang="en-US" dirty="0">
                <a:solidFill>
                  <a:srgbClr val="3F7F5F"/>
                </a:solidFill>
                <a:latin typeface="Consolas"/>
              </a:rPr>
              <a:t>// code that may cause exception</a:t>
            </a:r>
            <a:endParaRPr lang="en-US" dirty="0">
              <a:solidFill>
                <a:srgbClr val="000000"/>
              </a:solidFill>
              <a:latin typeface="Consolas"/>
            </a:endParaRP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63621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bldLvl="5"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Your Own Exception</a:t>
            </a:r>
          </a:p>
        </p:txBody>
      </p:sp>
      <p:sp>
        <p:nvSpPr>
          <p:cNvPr id="3" name="Content Placeholder 2"/>
          <p:cNvSpPr>
            <a:spLocks noGrp="1"/>
          </p:cNvSpPr>
          <p:nvPr>
            <p:ph idx="1"/>
          </p:nvPr>
        </p:nvSpPr>
        <p:spPr/>
        <p:txBody>
          <a:bodyPr/>
          <a:lstStyle/>
          <a:p>
            <a:r>
              <a:rPr lang="en-US" dirty="0"/>
              <a:t>Although Java’s built-in exceptions handle most common errors, you will probably want to create your own exception types to handle situations specific to your applications. </a:t>
            </a:r>
          </a:p>
          <a:p>
            <a:r>
              <a:rPr lang="en-US" dirty="0"/>
              <a:t>This is quite easy to do: just define a subclass of Exception (which is, of course, a subclass of </a:t>
            </a:r>
            <a:r>
              <a:rPr lang="en-US" dirty="0" err="1">
                <a:latin typeface="Cambria" pitchFamily="18" charset="0"/>
                <a:ea typeface="Cambria" pitchFamily="18" charset="0"/>
              </a:rPr>
              <a:t>Throwable</a:t>
            </a:r>
            <a:r>
              <a:rPr lang="en-US" dirty="0"/>
              <a:t>).</a:t>
            </a:r>
          </a:p>
          <a:p>
            <a:r>
              <a:rPr lang="en-US" dirty="0"/>
              <a:t>The Exception class does not define any methods of its own. It does inherit those methods provided by </a:t>
            </a:r>
            <a:r>
              <a:rPr lang="en-US" dirty="0" err="1">
                <a:latin typeface="Cambria" pitchFamily="18" charset="0"/>
                <a:ea typeface="Cambria" pitchFamily="18" charset="0"/>
              </a:rPr>
              <a:t>Throwable</a:t>
            </a:r>
            <a:r>
              <a:rPr lang="en-US" dirty="0"/>
              <a:t>. </a:t>
            </a:r>
          </a:p>
          <a:p>
            <a:r>
              <a:rPr lang="en-US" dirty="0"/>
              <a:t>Thus, all exceptions have methods that you create and defined by </a:t>
            </a:r>
            <a:r>
              <a:rPr lang="en-US" dirty="0" err="1">
                <a:latin typeface="Cambria" pitchFamily="18" charset="0"/>
                <a:ea typeface="Cambria" pitchFamily="18" charset="0"/>
              </a:rPr>
              <a:t>Throwable</a:t>
            </a:r>
            <a:r>
              <a:rPr lang="en-US" dirty="0"/>
              <a:t>.</a:t>
            </a:r>
          </a:p>
          <a:p>
            <a:endParaRPr lang="en-US" dirty="0"/>
          </a:p>
        </p:txBody>
      </p:sp>
    </p:spTree>
    <p:extLst>
      <p:ext uri="{BB962C8B-B14F-4D97-AF65-F5344CB8AC3E}">
        <p14:creationId xmlns:p14="http://schemas.microsoft.com/office/powerpoint/2010/main" val="247085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Exception class</a:t>
            </a:r>
          </a:p>
        </p:txBody>
      </p:sp>
      <p:graphicFrame>
        <p:nvGraphicFramePr>
          <p:cNvPr id="4" name="Content Placeholder 3"/>
          <p:cNvGraphicFramePr>
            <a:graphicFrameLocks noGrp="1"/>
          </p:cNvGraphicFramePr>
          <p:nvPr>
            <p:ph idx="1"/>
          </p:nvPr>
        </p:nvGraphicFramePr>
        <p:xfrm>
          <a:off x="282632" y="965662"/>
          <a:ext cx="10731731" cy="4541520"/>
        </p:xfrm>
        <a:graphic>
          <a:graphicData uri="http://schemas.openxmlformats.org/drawingml/2006/table">
            <a:tbl>
              <a:tblPr firstRow="1" bandRow="1">
                <a:tableStyleId>{00A15C55-8517-42AA-B614-E9B94910E393}</a:tableStyleId>
              </a:tblPr>
              <a:tblGrid>
                <a:gridCol w="4372187">
                  <a:extLst>
                    <a:ext uri="{9D8B030D-6E8A-4147-A177-3AD203B41FA5}">
                      <a16:colId xmlns:a16="http://schemas.microsoft.com/office/drawing/2014/main" val="20000"/>
                    </a:ext>
                  </a:extLst>
                </a:gridCol>
                <a:gridCol w="6359544">
                  <a:extLst>
                    <a:ext uri="{9D8B030D-6E8A-4147-A177-3AD203B41FA5}">
                      <a16:colId xmlns:a16="http://schemas.microsoft.com/office/drawing/2014/main" val="20001"/>
                    </a:ext>
                  </a:extLst>
                </a:gridCol>
              </a:tblGrid>
              <a:tr h="370840">
                <a:tc>
                  <a:txBody>
                    <a:bodyPr/>
                    <a:lstStyle/>
                    <a:p>
                      <a:r>
                        <a:rPr lang="en-US" sz="1600" kern="1200" baseline="0" dirty="0"/>
                        <a:t>Method</a:t>
                      </a:r>
                      <a:endParaRPr lang="en-US" sz="1600" dirty="0"/>
                    </a:p>
                  </a:txBody>
                  <a:tcPr/>
                </a:tc>
                <a:tc>
                  <a:txBody>
                    <a:bodyPr/>
                    <a:lstStyle/>
                    <a:p>
                      <a:r>
                        <a:rPr lang="en-US" sz="1600" kern="1200" baseline="0" dirty="0"/>
                        <a:t>Description</a:t>
                      </a:r>
                      <a:endParaRPr lang="en-US" sz="1600" dirty="0"/>
                    </a:p>
                  </a:txBody>
                  <a:tcPr/>
                </a:tc>
                <a:extLst>
                  <a:ext uri="{0D108BD9-81ED-4DB2-BD59-A6C34878D82A}">
                    <a16:rowId xmlns:a16="http://schemas.microsoft.com/office/drawing/2014/main" val="10000"/>
                  </a:ext>
                </a:extLst>
              </a:tr>
              <a:tr h="370840">
                <a:tc>
                  <a:txBody>
                    <a:bodyPr/>
                    <a:lstStyle/>
                    <a:p>
                      <a:r>
                        <a:rPr lang="en-US" sz="1600" kern="1200" baseline="0" dirty="0" err="1"/>
                        <a:t>Throwable</a:t>
                      </a:r>
                      <a:r>
                        <a:rPr lang="en-US" sz="1600" kern="1200" baseline="0" dirty="0"/>
                        <a:t> </a:t>
                      </a:r>
                      <a:r>
                        <a:rPr lang="en-US" sz="1600" kern="1200" baseline="0" dirty="0" err="1"/>
                        <a:t>fillInStackTrace</a:t>
                      </a:r>
                      <a:r>
                        <a:rPr lang="en-US" sz="1600" kern="1200" baseline="0" dirty="0"/>
                        <a:t>( )</a:t>
                      </a:r>
                      <a:endParaRPr lang="en-US" sz="1600" dirty="0"/>
                    </a:p>
                  </a:txBody>
                  <a:tcPr/>
                </a:tc>
                <a:tc>
                  <a:txBody>
                    <a:bodyPr/>
                    <a:lstStyle/>
                    <a:p>
                      <a:r>
                        <a:rPr lang="en-US" sz="1600" kern="1200" baseline="0" dirty="0"/>
                        <a:t>Returns a </a:t>
                      </a:r>
                      <a:r>
                        <a:rPr lang="en-US" sz="1600" kern="1200" baseline="0" dirty="0" err="1"/>
                        <a:t>Throwable</a:t>
                      </a:r>
                      <a:r>
                        <a:rPr lang="en-US" sz="1600" kern="1200" baseline="0" dirty="0"/>
                        <a:t> object that contains a completed stack trace. This object can be </a:t>
                      </a:r>
                      <a:r>
                        <a:rPr lang="en-US" sz="1600" kern="1200" baseline="0" dirty="0" err="1"/>
                        <a:t>rethrown</a:t>
                      </a:r>
                      <a:r>
                        <a:rPr lang="en-US" sz="1600" kern="1200" baseline="0" dirty="0"/>
                        <a:t>.</a:t>
                      </a:r>
                      <a:endParaRPr lang="en-US" sz="1600" dirty="0"/>
                    </a:p>
                  </a:txBody>
                  <a:tcPr/>
                </a:tc>
                <a:extLst>
                  <a:ext uri="{0D108BD9-81ED-4DB2-BD59-A6C34878D82A}">
                    <a16:rowId xmlns:a16="http://schemas.microsoft.com/office/drawing/2014/main" val="10001"/>
                  </a:ext>
                </a:extLst>
              </a:tr>
              <a:tr h="370840">
                <a:tc>
                  <a:txBody>
                    <a:bodyPr/>
                    <a:lstStyle/>
                    <a:p>
                      <a:r>
                        <a:rPr lang="en-US" sz="1600" kern="1200" baseline="0" dirty="0" err="1"/>
                        <a:t>Throwable</a:t>
                      </a:r>
                      <a:r>
                        <a:rPr lang="en-US" sz="1600" kern="1200" baseline="0" dirty="0"/>
                        <a:t> </a:t>
                      </a:r>
                      <a:r>
                        <a:rPr lang="en-US" sz="1600" kern="1200" baseline="0" dirty="0" err="1"/>
                        <a:t>getCause</a:t>
                      </a:r>
                      <a:r>
                        <a:rPr lang="en-US" sz="1600" kern="1200" baseline="0" dirty="0"/>
                        <a:t>( )</a:t>
                      </a:r>
                      <a:endParaRPr lang="en-US" sz="1600" dirty="0"/>
                    </a:p>
                  </a:txBody>
                  <a:tcPr/>
                </a:tc>
                <a:tc>
                  <a:txBody>
                    <a:bodyPr/>
                    <a:lstStyle/>
                    <a:p>
                      <a:r>
                        <a:rPr lang="en-US" sz="1600" kern="1200" baseline="0" dirty="0"/>
                        <a:t>Returns the exception that underlies the current exception. If there is no underlying exception, null is returned.</a:t>
                      </a:r>
                      <a:endParaRPr lang="en-US" sz="1600" dirty="0"/>
                    </a:p>
                  </a:txBody>
                  <a:tcPr/>
                </a:tc>
                <a:extLst>
                  <a:ext uri="{0D108BD9-81ED-4DB2-BD59-A6C34878D82A}">
                    <a16:rowId xmlns:a16="http://schemas.microsoft.com/office/drawing/2014/main" val="10002"/>
                  </a:ext>
                </a:extLst>
              </a:tr>
              <a:tr h="370840">
                <a:tc>
                  <a:txBody>
                    <a:bodyPr/>
                    <a:lstStyle/>
                    <a:p>
                      <a:r>
                        <a:rPr lang="en-US" sz="1600" kern="1200" baseline="0" dirty="0"/>
                        <a:t>String </a:t>
                      </a:r>
                      <a:r>
                        <a:rPr lang="en-US" sz="1600" kern="1200" baseline="0" dirty="0" err="1"/>
                        <a:t>getMessage</a:t>
                      </a:r>
                      <a:r>
                        <a:rPr lang="en-US" sz="1600" kern="1200" baseline="0" dirty="0"/>
                        <a:t>( )</a:t>
                      </a:r>
                      <a:endParaRPr lang="en-US" sz="1600" dirty="0"/>
                    </a:p>
                  </a:txBody>
                  <a:tcPr/>
                </a:tc>
                <a:tc>
                  <a:txBody>
                    <a:bodyPr/>
                    <a:lstStyle/>
                    <a:p>
                      <a:r>
                        <a:rPr lang="en-US" sz="1600" kern="1200" baseline="0" dirty="0"/>
                        <a:t>Returns a description of the exception.</a:t>
                      </a:r>
                      <a:endParaRPr lang="en-US" sz="1600" dirty="0"/>
                    </a:p>
                  </a:txBody>
                  <a:tcPr/>
                </a:tc>
                <a:extLst>
                  <a:ext uri="{0D108BD9-81ED-4DB2-BD59-A6C34878D82A}">
                    <a16:rowId xmlns:a16="http://schemas.microsoft.com/office/drawing/2014/main" val="10003"/>
                  </a:ext>
                </a:extLst>
              </a:tr>
              <a:tr h="370840">
                <a:tc>
                  <a:txBody>
                    <a:bodyPr/>
                    <a:lstStyle/>
                    <a:p>
                      <a:r>
                        <a:rPr lang="en-US" sz="1600" kern="1200" baseline="0" dirty="0" err="1"/>
                        <a:t>StackTraceElement</a:t>
                      </a:r>
                      <a:r>
                        <a:rPr lang="en-US" sz="1600" kern="1200" baseline="0" dirty="0"/>
                        <a:t>[ ] </a:t>
                      </a:r>
                      <a:r>
                        <a:rPr lang="en-US" sz="1600" kern="1200" baseline="0" dirty="0" err="1"/>
                        <a:t>getStackTrace</a:t>
                      </a:r>
                      <a:r>
                        <a:rPr lang="en-US" sz="1600" kern="1200" baseline="0" dirty="0"/>
                        <a:t>( )</a:t>
                      </a:r>
                      <a:endParaRPr lang="en-US" sz="1600" dirty="0"/>
                    </a:p>
                  </a:txBody>
                  <a:tcPr/>
                </a:tc>
                <a:tc>
                  <a:txBody>
                    <a:bodyPr/>
                    <a:lstStyle/>
                    <a:p>
                      <a:r>
                        <a:rPr lang="en-US" sz="1600" kern="1200" baseline="0" dirty="0"/>
                        <a:t>Returns an array that contains the stack trace, one element at a time, as an array of </a:t>
                      </a:r>
                      <a:r>
                        <a:rPr lang="en-US" sz="1600" kern="1200" baseline="0" dirty="0" err="1"/>
                        <a:t>StackTraceElement</a:t>
                      </a:r>
                      <a:r>
                        <a:rPr lang="en-US" sz="1600" kern="1200" baseline="0" dirty="0"/>
                        <a:t>.</a:t>
                      </a:r>
                      <a:endParaRPr lang="en-US" sz="1600" dirty="0"/>
                    </a:p>
                  </a:txBody>
                  <a:tcPr/>
                </a:tc>
                <a:extLst>
                  <a:ext uri="{0D108BD9-81ED-4DB2-BD59-A6C34878D82A}">
                    <a16:rowId xmlns:a16="http://schemas.microsoft.com/office/drawing/2014/main" val="10004"/>
                  </a:ext>
                </a:extLst>
              </a:tr>
              <a:tr h="370840">
                <a:tc>
                  <a:txBody>
                    <a:bodyPr/>
                    <a:lstStyle/>
                    <a:p>
                      <a:r>
                        <a:rPr lang="en-US" sz="1600" kern="1200" baseline="0" dirty="0" err="1"/>
                        <a:t>Throwable</a:t>
                      </a:r>
                      <a:r>
                        <a:rPr lang="en-US" sz="1600" kern="1200" baseline="0" dirty="0"/>
                        <a:t> </a:t>
                      </a:r>
                      <a:r>
                        <a:rPr lang="en-US" sz="1600" kern="1200" baseline="0" dirty="0" err="1"/>
                        <a:t>initCause</a:t>
                      </a:r>
                      <a:r>
                        <a:rPr lang="en-US" sz="1600" kern="1200" baseline="0" dirty="0"/>
                        <a:t>(</a:t>
                      </a:r>
                      <a:r>
                        <a:rPr lang="en-US" sz="1600" kern="1200" baseline="0" dirty="0" err="1"/>
                        <a:t>Throwable</a:t>
                      </a:r>
                      <a:r>
                        <a:rPr lang="en-US" sz="1600" kern="1200" baseline="0" dirty="0"/>
                        <a:t> </a:t>
                      </a:r>
                      <a:r>
                        <a:rPr lang="en-US" sz="1600" kern="1200" baseline="0" dirty="0" err="1"/>
                        <a:t>causeExc</a:t>
                      </a:r>
                      <a:r>
                        <a:rPr lang="en-US" sz="1600" kern="1200" baseline="0" dirty="0"/>
                        <a:t>)</a:t>
                      </a:r>
                      <a:endParaRPr lang="en-US" sz="1600" dirty="0"/>
                    </a:p>
                  </a:txBody>
                  <a:tcPr/>
                </a:tc>
                <a:tc>
                  <a:txBody>
                    <a:bodyPr/>
                    <a:lstStyle/>
                    <a:p>
                      <a:r>
                        <a:rPr lang="en-US" sz="1600" kern="1200" baseline="0" dirty="0"/>
                        <a:t>Associates </a:t>
                      </a:r>
                      <a:r>
                        <a:rPr lang="en-US" sz="1600" kern="1200" baseline="0" dirty="0" err="1"/>
                        <a:t>causeExc</a:t>
                      </a:r>
                      <a:r>
                        <a:rPr lang="en-US" sz="1600" kern="1200" baseline="0" dirty="0"/>
                        <a:t> with the invoking exception as a cause of the invoking exception. Returns a reference to the exception.</a:t>
                      </a:r>
                      <a:endParaRPr lang="en-US" sz="1600" dirty="0"/>
                    </a:p>
                  </a:txBody>
                  <a:tcPr/>
                </a:tc>
                <a:extLst>
                  <a:ext uri="{0D108BD9-81ED-4DB2-BD59-A6C34878D82A}">
                    <a16:rowId xmlns:a16="http://schemas.microsoft.com/office/drawing/2014/main" val="10005"/>
                  </a:ext>
                </a:extLst>
              </a:tr>
              <a:tr h="370840">
                <a:tc>
                  <a:txBody>
                    <a:bodyPr/>
                    <a:lstStyle/>
                    <a:p>
                      <a:r>
                        <a:rPr lang="en-US" sz="1600" kern="1200" baseline="0" dirty="0"/>
                        <a:t>void </a:t>
                      </a:r>
                      <a:r>
                        <a:rPr lang="en-US" sz="1600" kern="1200" baseline="0" dirty="0" err="1"/>
                        <a:t>printStackTrace</a:t>
                      </a:r>
                      <a:r>
                        <a:rPr lang="en-US" sz="1600" kern="1200" baseline="0" dirty="0"/>
                        <a:t>( )</a:t>
                      </a:r>
                      <a:endParaRPr lang="en-US" sz="1600" dirty="0"/>
                    </a:p>
                  </a:txBody>
                  <a:tcPr/>
                </a:tc>
                <a:tc>
                  <a:txBody>
                    <a:bodyPr/>
                    <a:lstStyle/>
                    <a:p>
                      <a:r>
                        <a:rPr lang="en-US" sz="1600" kern="1200" baseline="0" dirty="0"/>
                        <a:t>Displays the stack trace.</a:t>
                      </a:r>
                      <a:endParaRPr lang="en-US" sz="1600" dirty="0"/>
                    </a:p>
                  </a:txBody>
                  <a:tcPr/>
                </a:tc>
                <a:extLst>
                  <a:ext uri="{0D108BD9-81ED-4DB2-BD59-A6C34878D82A}">
                    <a16:rowId xmlns:a16="http://schemas.microsoft.com/office/drawing/2014/main" val="10006"/>
                  </a:ext>
                </a:extLst>
              </a:tr>
              <a:tr h="370840">
                <a:tc>
                  <a:txBody>
                    <a:bodyPr/>
                    <a:lstStyle/>
                    <a:p>
                      <a:r>
                        <a:rPr lang="en-US" sz="1600" kern="1200" baseline="0" dirty="0"/>
                        <a:t>void </a:t>
                      </a:r>
                      <a:r>
                        <a:rPr lang="en-US" sz="1600" kern="1200" baseline="0" dirty="0" err="1"/>
                        <a:t>printStackTrace</a:t>
                      </a:r>
                      <a:r>
                        <a:rPr lang="en-US" sz="1600" kern="1200" baseline="0" dirty="0"/>
                        <a:t>(</a:t>
                      </a:r>
                      <a:r>
                        <a:rPr lang="en-US" sz="1600" kern="1200" baseline="0" dirty="0" err="1"/>
                        <a:t>PrintStream</a:t>
                      </a:r>
                      <a:r>
                        <a:rPr lang="en-US" sz="1600" kern="1200" baseline="0" dirty="0"/>
                        <a:t> stream)</a:t>
                      </a:r>
                      <a:endParaRPr lang="en-US" sz="1600" dirty="0"/>
                    </a:p>
                  </a:txBody>
                  <a:tcPr/>
                </a:tc>
                <a:tc>
                  <a:txBody>
                    <a:bodyPr/>
                    <a:lstStyle/>
                    <a:p>
                      <a:r>
                        <a:rPr lang="en-US" sz="1600" kern="1200" baseline="0" dirty="0"/>
                        <a:t>Sends the stack trace to the specified stream.</a:t>
                      </a:r>
                      <a:endParaRPr lang="en-US" sz="1600" dirty="0"/>
                    </a:p>
                  </a:txBody>
                  <a:tcPr/>
                </a:tc>
                <a:extLst>
                  <a:ext uri="{0D108BD9-81ED-4DB2-BD59-A6C34878D82A}">
                    <a16:rowId xmlns:a16="http://schemas.microsoft.com/office/drawing/2014/main" val="10007"/>
                  </a:ext>
                </a:extLst>
              </a:tr>
              <a:tr h="370840">
                <a:tc>
                  <a:txBody>
                    <a:bodyPr/>
                    <a:lstStyle/>
                    <a:p>
                      <a:r>
                        <a:rPr lang="en-US" sz="1600" kern="1200" baseline="0" dirty="0"/>
                        <a:t>void </a:t>
                      </a:r>
                      <a:r>
                        <a:rPr lang="en-US" sz="1600" kern="1200" baseline="0" dirty="0" err="1"/>
                        <a:t>setStackTrace</a:t>
                      </a:r>
                      <a:r>
                        <a:rPr lang="en-US" sz="1600" kern="1200" baseline="0" dirty="0"/>
                        <a:t>(</a:t>
                      </a:r>
                      <a:r>
                        <a:rPr lang="en-US" sz="1600" kern="1200" baseline="0" dirty="0" err="1"/>
                        <a:t>StackTraceElement</a:t>
                      </a:r>
                      <a:r>
                        <a:rPr lang="en-US" sz="1600" kern="1200" baseline="0" dirty="0"/>
                        <a:t> elements[ ])</a:t>
                      </a:r>
                      <a:endParaRPr lang="en-US" sz="1600" dirty="0"/>
                    </a:p>
                  </a:txBody>
                  <a:tcPr/>
                </a:tc>
                <a:tc>
                  <a:txBody>
                    <a:bodyPr/>
                    <a:lstStyle/>
                    <a:p>
                      <a:r>
                        <a:rPr lang="en-US" sz="1600" kern="1200" baseline="0" dirty="0"/>
                        <a:t>Sets the stack trace to the elements passed in elements.</a:t>
                      </a:r>
                      <a:endParaRPr lang="en-US" sz="1600" dirty="0"/>
                    </a:p>
                  </a:txBody>
                  <a:tcPr/>
                </a:tc>
                <a:extLst>
                  <a:ext uri="{0D108BD9-81ED-4DB2-BD59-A6C34878D82A}">
                    <a16:rowId xmlns:a16="http://schemas.microsoft.com/office/drawing/2014/main" val="10008"/>
                  </a:ext>
                </a:extLst>
              </a:tr>
              <a:tr h="370840">
                <a:tc>
                  <a:txBody>
                    <a:bodyPr/>
                    <a:lstStyle/>
                    <a:p>
                      <a:r>
                        <a:rPr lang="en-US" sz="1600" kern="1200" baseline="0" dirty="0"/>
                        <a:t>String </a:t>
                      </a:r>
                      <a:r>
                        <a:rPr lang="en-US" sz="1600" kern="1200" baseline="0" dirty="0" err="1"/>
                        <a:t>toString</a:t>
                      </a:r>
                      <a:r>
                        <a:rPr lang="en-US" sz="1600" kern="1200" baseline="0" dirty="0"/>
                        <a:t>( )</a:t>
                      </a:r>
                      <a:endParaRPr lang="en-US" sz="1600" dirty="0"/>
                    </a:p>
                  </a:txBody>
                  <a:tcPr/>
                </a:tc>
                <a:tc>
                  <a:txBody>
                    <a:bodyPr/>
                    <a:lstStyle/>
                    <a:p>
                      <a:r>
                        <a:rPr lang="en-US" sz="1600" kern="1200" baseline="0" dirty="0"/>
                        <a:t>Returns a String object containing a description of the exception.</a:t>
                      </a:r>
                      <a:endParaRPr lang="en-US" sz="16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2976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Exception (Example)</a:t>
            </a:r>
            <a:endParaRPr lang="en-US" dirty="0"/>
          </a:p>
        </p:txBody>
      </p:sp>
      <p:sp>
        <p:nvSpPr>
          <p:cNvPr id="4" name="Rectangle 3"/>
          <p:cNvSpPr/>
          <p:nvPr/>
        </p:nvSpPr>
        <p:spPr>
          <a:xfrm>
            <a:off x="4375639" y="1037272"/>
            <a:ext cx="7684477" cy="5355312"/>
          </a:xfrm>
          <a:prstGeom prst="rect">
            <a:avLst/>
          </a:prstGeom>
          <a:solidFill>
            <a:schemeClr val="bg1"/>
          </a:solidFill>
          <a:ln w="19050">
            <a:solidFill>
              <a:schemeClr val="accent1"/>
            </a:solidFill>
            <a:prstDash val="dash"/>
          </a:ln>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MainCall</a:t>
            </a:r>
            <a:r>
              <a:rPr lang="en-US" b="1" dirty="0">
                <a:solidFill>
                  <a:srgbClr val="000000"/>
                </a:solidFill>
                <a:latin typeface="Consolas"/>
              </a:rPr>
              <a:t> {</a:t>
            </a:r>
          </a:p>
          <a:p>
            <a:pPr lvl="1"/>
            <a:r>
              <a:rPr lang="en-US" b="1" dirty="0">
                <a:solidFill>
                  <a:srgbClr val="7F0055"/>
                </a:solidFill>
                <a:latin typeface="Consolas"/>
              </a:rPr>
              <a:t>static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i="1" dirty="0" err="1">
                <a:solidFill>
                  <a:srgbClr val="0000C0"/>
                </a:solidFill>
                <a:latin typeface="Consolas"/>
              </a:rPr>
              <a:t>currentBal</a:t>
            </a:r>
            <a:r>
              <a:rPr lang="en-US" b="1" i="1" dirty="0">
                <a:solidFill>
                  <a:srgbClr val="000000"/>
                </a:solidFill>
                <a:latin typeface="Consolas"/>
              </a:rPr>
              <a:t> = 5000;</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try</a:t>
            </a:r>
            <a:r>
              <a:rPr lang="en-US" b="1" dirty="0">
                <a:solidFill>
                  <a:srgbClr val="000000"/>
                </a:solidFill>
                <a:latin typeface="Consolas"/>
              </a:rPr>
              <a:t> {</a:t>
            </a:r>
          </a:p>
          <a:p>
            <a:r>
              <a:rPr lang="en-IN"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amount</a:t>
            </a:r>
            <a:r>
              <a:rPr lang="en-US" b="1" dirty="0">
                <a:solidFill>
                  <a:srgbClr val="000000"/>
                </a:solidFill>
                <a:latin typeface="Consolas"/>
              </a:rPr>
              <a:t> = </a:t>
            </a:r>
            <a:r>
              <a:rPr lang="en-US" b="1" dirty="0" err="1">
                <a:solidFill>
                  <a:srgbClr val="000000"/>
                </a:solidFill>
                <a:latin typeface="Consolas"/>
              </a:rPr>
              <a:t>Integer.</a:t>
            </a:r>
            <a:r>
              <a:rPr lang="en-US" b="1" i="1" dirty="0" err="1">
                <a:solidFill>
                  <a:srgbClr val="000000"/>
                </a:solidFill>
                <a:latin typeface="Consolas"/>
              </a:rPr>
              <a:t>parseInt</a:t>
            </a:r>
            <a:r>
              <a:rPr lang="en-US" b="1" i="1" dirty="0">
                <a:solidFill>
                  <a:srgbClr val="000000"/>
                </a:solidFill>
                <a:latin typeface="Consolas"/>
              </a:rPr>
              <a:t>(</a:t>
            </a:r>
            <a:r>
              <a:rPr lang="en-US" b="1" i="1" dirty="0" err="1">
                <a:solidFill>
                  <a:srgbClr val="6A3E3E"/>
                </a:solidFill>
                <a:latin typeface="Consolas"/>
              </a:rPr>
              <a:t>args</a:t>
            </a:r>
            <a:r>
              <a:rPr lang="en-US" b="1" i="1" dirty="0">
                <a:solidFill>
                  <a:srgbClr val="000000"/>
                </a:solidFill>
                <a:latin typeface="Consolas"/>
              </a:rPr>
              <a:t>[0]);</a:t>
            </a:r>
            <a:endParaRPr lang="en-US" b="1" dirty="0">
              <a:solidFill>
                <a:srgbClr val="000000"/>
              </a:solidFill>
              <a:latin typeface="Consolas"/>
            </a:endParaRPr>
          </a:p>
          <a:p>
            <a:pPr lvl="2"/>
            <a:r>
              <a:rPr lang="en-US" i="1" dirty="0">
                <a:solidFill>
                  <a:srgbClr val="000000"/>
                </a:solidFill>
                <a:latin typeface="Consolas"/>
              </a:rPr>
              <a:t>	withdraw(</a:t>
            </a:r>
            <a:r>
              <a:rPr lang="en-US" b="1" dirty="0">
                <a:solidFill>
                  <a:srgbClr val="6A3E3E"/>
                </a:solidFill>
                <a:latin typeface="Consolas"/>
              </a:rPr>
              <a:t>amount</a:t>
            </a:r>
            <a:r>
              <a:rPr lang="en-US" i="1"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(Exception </a:t>
            </a:r>
            <a:r>
              <a:rPr lang="en-US" b="1" dirty="0">
                <a:solidFill>
                  <a:srgbClr val="6A3E3E"/>
                </a:solidFill>
                <a:latin typeface="Consolas"/>
              </a:rPr>
              <a:t>ex</a:t>
            </a:r>
            <a:r>
              <a:rPr lang="en-US" b="1" dirty="0">
                <a:solidFill>
                  <a:srgbClr val="000000"/>
                </a:solidFill>
                <a:latin typeface="Consolas"/>
              </a:rPr>
              <a:t>) {</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"Caught"</a:t>
            </a:r>
            <a:r>
              <a:rPr lang="en-US" b="1" i="1" dirty="0">
                <a:solidFill>
                  <a:srgbClr val="000000"/>
                </a:solidFill>
                <a:latin typeface="Consolas"/>
              </a:rPr>
              <a:t>);</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err="1">
                <a:solidFill>
                  <a:srgbClr val="6A3E3E"/>
                </a:solidFill>
                <a:latin typeface="Consolas"/>
              </a:rPr>
              <a:t>ex</a:t>
            </a:r>
            <a:r>
              <a:rPr lang="en-US" b="1" i="1" dirty="0" err="1">
                <a:solidFill>
                  <a:srgbClr val="000000"/>
                </a:solidFill>
                <a:latin typeface="Consolas"/>
              </a:rPr>
              <a:t>.getMessage</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withdraw(</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amount</a:t>
            </a:r>
            <a:r>
              <a:rPr lang="en-US" b="1" dirty="0">
                <a:solidFill>
                  <a:srgbClr val="000000"/>
                </a:solidFill>
                <a:latin typeface="Consolas"/>
              </a:rPr>
              <a:t>) </a:t>
            </a:r>
            <a:r>
              <a:rPr lang="en-US" b="1" dirty="0">
                <a:solidFill>
                  <a:srgbClr val="7F0055"/>
                </a:solidFill>
                <a:latin typeface="Consolas"/>
              </a:rPr>
              <a:t>throws</a:t>
            </a:r>
            <a:r>
              <a:rPr lang="en-US" b="1" dirty="0">
                <a:solidFill>
                  <a:srgbClr val="000000"/>
                </a:solidFill>
                <a:latin typeface="Consolas"/>
              </a:rPr>
              <a:t> </a:t>
            </a:r>
            <a:r>
              <a:rPr lang="en-US" b="1" dirty="0">
                <a:solidFill>
                  <a:srgbClr val="000000"/>
                </a:solidFill>
                <a:highlight>
                  <a:srgbClr val="D4D4D4"/>
                </a:highlight>
                <a:latin typeface="Consolas"/>
              </a:rPr>
              <a:t>Exception</a:t>
            </a:r>
          </a:p>
          <a:p>
            <a:pPr lvl="1"/>
            <a:r>
              <a:rPr lang="en-US" dirty="0">
                <a:solidFill>
                  <a:srgbClr val="000000"/>
                </a:solidFill>
                <a:latin typeface="Consolas"/>
              </a:rPr>
              <a:t>{</a:t>
            </a:r>
          </a:p>
          <a:p>
            <a:pPr lvl="2"/>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newBalance</a:t>
            </a:r>
            <a:r>
              <a:rPr lang="en-US" b="1" dirty="0">
                <a:solidFill>
                  <a:srgbClr val="000000"/>
                </a:solidFill>
                <a:latin typeface="Consolas"/>
              </a:rPr>
              <a:t> = </a:t>
            </a:r>
            <a:r>
              <a:rPr lang="en-US" b="1" i="1" dirty="0" err="1">
                <a:solidFill>
                  <a:srgbClr val="0000C0"/>
                </a:solidFill>
                <a:latin typeface="Consolas"/>
              </a:rPr>
              <a:t>currentBal</a:t>
            </a:r>
            <a:r>
              <a:rPr lang="en-US" b="1" i="1" dirty="0">
                <a:solidFill>
                  <a:srgbClr val="000000"/>
                </a:solidFill>
                <a:latin typeface="Consolas"/>
              </a:rPr>
              <a:t> - </a:t>
            </a:r>
            <a:r>
              <a:rPr lang="en-US" b="1" i="1" dirty="0">
                <a:solidFill>
                  <a:srgbClr val="6A3E3E"/>
                </a:solidFill>
                <a:latin typeface="Consolas"/>
              </a:rPr>
              <a:t>amount</a:t>
            </a:r>
            <a:r>
              <a:rPr lang="en-US" b="1" i="1" dirty="0">
                <a:solidFill>
                  <a:srgbClr val="000000"/>
                </a:solidFill>
                <a:latin typeface="Consolas"/>
              </a:rPr>
              <a:t>;</a:t>
            </a:r>
          </a:p>
          <a:p>
            <a:pPr lvl="2"/>
            <a:r>
              <a:rPr lang="en-US" b="1" dirty="0">
                <a:solidFill>
                  <a:srgbClr val="7F0055"/>
                </a:solidFill>
                <a:latin typeface="Consolas"/>
              </a:rPr>
              <a:t>if</a:t>
            </a:r>
            <a:r>
              <a:rPr lang="en-US" b="1" dirty="0">
                <a:solidFill>
                  <a:srgbClr val="000000"/>
                </a:solidFill>
                <a:latin typeface="Consolas"/>
              </a:rPr>
              <a:t>(</a:t>
            </a:r>
            <a:r>
              <a:rPr lang="en-US" b="1" dirty="0" err="1">
                <a:solidFill>
                  <a:srgbClr val="6A3E3E"/>
                </a:solidFill>
                <a:latin typeface="Consolas"/>
              </a:rPr>
              <a:t>newBalance</a:t>
            </a:r>
            <a:r>
              <a:rPr lang="en-US" b="1" dirty="0">
                <a:solidFill>
                  <a:srgbClr val="000000"/>
                </a:solidFill>
                <a:latin typeface="Consolas"/>
              </a:rPr>
              <a:t>&lt;1000) {</a:t>
            </a:r>
          </a:p>
          <a:p>
            <a:pPr lvl="2"/>
            <a:r>
              <a:rPr lang="en-US" b="1" dirty="0">
                <a:solidFill>
                  <a:srgbClr val="7F0055"/>
                </a:solidFill>
                <a:highlight>
                  <a:srgbClr val="D4D4D4"/>
                </a:highlight>
                <a:latin typeface="Consolas"/>
              </a:rPr>
              <a:t>	throw</a:t>
            </a:r>
            <a:r>
              <a:rPr lang="en-US" b="1" dirty="0">
                <a:solidFill>
                  <a:srgbClr val="000000"/>
                </a:solidFill>
                <a:highlight>
                  <a:srgbClr val="D4D4D4"/>
                </a:highlight>
                <a:latin typeface="Consolas"/>
              </a:rPr>
              <a:t> </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MyException</a:t>
            </a:r>
            <a:r>
              <a:rPr lang="en-US" b="1" dirty="0">
                <a:solidFill>
                  <a:srgbClr val="000000"/>
                </a:solidFill>
                <a:highlight>
                  <a:srgbClr val="D4D4D4"/>
                </a:highlight>
                <a:latin typeface="Consolas"/>
              </a:rPr>
              <a:t>(</a:t>
            </a:r>
            <a:r>
              <a:rPr lang="en-US" b="1" dirty="0">
                <a:solidFill>
                  <a:srgbClr val="2A00FF"/>
                </a:solidFill>
                <a:highlight>
                  <a:srgbClr val="D4D4D4"/>
                </a:highlight>
                <a:latin typeface="Consolas"/>
              </a:rPr>
              <a:t>"</a:t>
            </a:r>
            <a:r>
              <a:rPr lang="en-US" b="1" dirty="0" err="1">
                <a:solidFill>
                  <a:srgbClr val="2A00FF"/>
                </a:solidFill>
                <a:highlight>
                  <a:srgbClr val="D4D4D4"/>
                </a:highlight>
                <a:latin typeface="Consolas"/>
              </a:rPr>
              <a:t>Darshan</a:t>
            </a:r>
            <a:r>
              <a:rPr lang="en-US" b="1" dirty="0">
                <a:solidFill>
                  <a:srgbClr val="2A00FF"/>
                </a:solidFill>
                <a:highlight>
                  <a:srgbClr val="D4D4D4"/>
                </a:highlight>
                <a:latin typeface="Consolas"/>
              </a:rPr>
              <a:t> Exception"</a:t>
            </a:r>
            <a:r>
              <a:rPr lang="en-US" b="1" dirty="0">
                <a:solidFill>
                  <a:srgbClr val="000000"/>
                </a:solidFill>
                <a:highlight>
                  <a:srgbClr val="D4D4D4"/>
                </a:highlight>
                <a:latin typeface="Consolas"/>
              </a:rPr>
              <a:t>);</a:t>
            </a:r>
          </a:p>
          <a:p>
            <a:pPr lvl="1"/>
            <a:r>
              <a:rPr lang="en-US" dirty="0">
                <a:solidFill>
                  <a:srgbClr val="000000"/>
                </a:solidFill>
                <a:latin typeface="Consolas"/>
              </a:rPr>
              <a:t>	}</a:t>
            </a:r>
          </a:p>
          <a:p>
            <a:pPr lvl="1"/>
            <a:r>
              <a:rPr lang="en-US" dirty="0">
                <a:solidFill>
                  <a:srgbClr val="000000"/>
                </a:solidFill>
                <a:latin typeface="Consolas"/>
              </a:rPr>
              <a:t>}</a:t>
            </a:r>
          </a:p>
          <a:p>
            <a:r>
              <a:rPr lang="en-US" dirty="0">
                <a:solidFill>
                  <a:srgbClr val="000000"/>
                </a:solidFill>
                <a:latin typeface="Consolas"/>
              </a:rPr>
              <a:t>}</a:t>
            </a:r>
          </a:p>
        </p:txBody>
      </p:sp>
      <p:sp>
        <p:nvSpPr>
          <p:cNvPr id="5" name="Rectangle 4"/>
          <p:cNvSpPr/>
          <p:nvPr/>
        </p:nvSpPr>
        <p:spPr>
          <a:xfrm>
            <a:off x="228601" y="1037272"/>
            <a:ext cx="3947745" cy="3416320"/>
          </a:xfrm>
          <a:prstGeom prst="rect">
            <a:avLst/>
          </a:prstGeom>
          <a:ln w="19050">
            <a:solidFill>
              <a:schemeClr val="accent1"/>
            </a:solidFill>
            <a:prstDash val="dash"/>
          </a:ln>
        </p:spPr>
        <p:txBody>
          <a:bodyPr wrap="square">
            <a:spAutoFit/>
          </a:bodyPr>
          <a:lstStyle/>
          <a:p>
            <a:r>
              <a:rPr lang="en-US" dirty="0">
                <a:solidFill>
                  <a:srgbClr val="3F7F5F"/>
                </a:solidFill>
                <a:latin typeface="Consolas"/>
              </a:rPr>
              <a:t>// A Class that represents user-defined exception</a:t>
            </a:r>
            <a:endParaRPr lang="en-US" b="1" dirty="0">
              <a:solidFill>
                <a:srgbClr val="7F0055"/>
              </a:solidFill>
              <a:latin typeface="Consolas"/>
            </a:endParaRPr>
          </a:p>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MyException</a:t>
            </a:r>
            <a:r>
              <a:rPr lang="en-US" b="1" dirty="0">
                <a:solidFill>
                  <a:srgbClr val="000000"/>
                </a:solidFill>
                <a:latin typeface="Consolas"/>
              </a:rPr>
              <a:t> </a:t>
            </a:r>
          </a:p>
          <a:p>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Exception </a:t>
            </a:r>
          </a:p>
          <a:p>
            <a:r>
              <a:rPr lang="en-US" b="1" dirty="0">
                <a:solidFill>
                  <a:srgbClr val="000000"/>
                </a:solidFill>
                <a:latin typeface="Consolas"/>
              </a:rPr>
              <a:t>{</a:t>
            </a:r>
          </a:p>
          <a:p>
            <a:r>
              <a:rPr lang="en-US" b="1"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000000"/>
                </a:solidFill>
                <a:latin typeface="Consolas"/>
              </a:rPr>
              <a:t>MyException</a:t>
            </a:r>
            <a:r>
              <a:rPr lang="en-US" b="1" dirty="0">
                <a:solidFill>
                  <a:srgbClr val="000000"/>
                </a:solidFill>
                <a:latin typeface="Consolas"/>
              </a:rPr>
              <a:t>(String </a:t>
            </a:r>
            <a:r>
              <a:rPr lang="en-US" b="1" dirty="0">
                <a:solidFill>
                  <a:srgbClr val="6A3E3E"/>
                </a:solidFill>
                <a:latin typeface="Consolas"/>
              </a:rPr>
              <a:t>s</a:t>
            </a:r>
            <a:r>
              <a:rPr lang="en-US" b="1" dirty="0">
                <a:solidFill>
                  <a:srgbClr val="000000"/>
                </a:solidFill>
                <a:latin typeface="Consolas"/>
              </a:rPr>
              <a:t>)</a:t>
            </a:r>
          </a:p>
          <a:p>
            <a:r>
              <a:rPr lang="en-US" b="1" dirty="0">
                <a:solidFill>
                  <a:srgbClr val="000000"/>
                </a:solidFill>
                <a:latin typeface="Consolas"/>
              </a:rPr>
              <a:t>  {</a:t>
            </a:r>
          </a:p>
          <a:p>
            <a:r>
              <a:rPr lang="en-IN" b="1" dirty="0">
                <a:solidFill>
                  <a:srgbClr val="000000"/>
                </a:solidFill>
                <a:latin typeface="Consolas"/>
              </a:rPr>
              <a:t>     </a:t>
            </a:r>
            <a:r>
              <a:rPr lang="en-US" dirty="0">
                <a:solidFill>
                  <a:srgbClr val="3F7F5F"/>
                </a:solidFill>
                <a:latin typeface="Consolas"/>
              </a:rPr>
              <a:t>// Call constructor of   	parent (Exception)</a:t>
            </a:r>
            <a:endParaRPr lang="en-US" b="1" dirty="0">
              <a:solidFill>
                <a:srgbClr val="000000"/>
              </a:solidFill>
              <a:latin typeface="Consolas"/>
            </a:endParaRPr>
          </a:p>
          <a:p>
            <a:pPr lvl="2"/>
            <a:r>
              <a:rPr lang="en-US" b="1" dirty="0">
                <a:solidFill>
                  <a:srgbClr val="7F0055"/>
                </a:solidFill>
                <a:latin typeface="Consolas"/>
              </a:rPr>
              <a:t>super</a:t>
            </a:r>
            <a:r>
              <a:rPr lang="en-US" b="1" dirty="0">
                <a:solidFill>
                  <a:srgbClr val="000000"/>
                </a:solidFill>
                <a:latin typeface="Consolas"/>
              </a:rPr>
              <a:t>(</a:t>
            </a:r>
            <a:r>
              <a:rPr lang="en-US" b="1" dirty="0">
                <a:solidFill>
                  <a:srgbClr val="6A3E3E"/>
                </a:solidFill>
                <a:latin typeface="Consolas"/>
              </a:rPr>
              <a:t>s</a:t>
            </a:r>
            <a:r>
              <a:rPr lang="en-US" b="1" dirty="0">
                <a:solidFill>
                  <a:srgbClr val="000000"/>
                </a:solidFill>
                <a:latin typeface="Consolas"/>
              </a:rPr>
              <a:t>);</a:t>
            </a:r>
          </a:p>
          <a:p>
            <a:r>
              <a:rPr lang="en-US" b="1" dirty="0">
                <a:solidFill>
                  <a:srgbClr val="000000"/>
                </a:solidFill>
                <a:latin typeface="Consolas"/>
              </a:rPr>
              <a:t>  </a:t>
            </a:r>
            <a:r>
              <a:rPr lang="en-US" dirty="0">
                <a:solidFill>
                  <a:srgbClr val="000000"/>
                </a:solidFill>
                <a:latin typeface="Consolas"/>
              </a:rPr>
              <a:t>}</a:t>
            </a:r>
          </a:p>
          <a:p>
            <a:r>
              <a:rPr lang="en-US" dirty="0">
                <a:solidFill>
                  <a:srgbClr val="000000"/>
                </a:solidFill>
                <a:latin typeface="Consolas"/>
              </a:rPr>
              <a:t>}</a:t>
            </a:r>
          </a:p>
        </p:txBody>
      </p:sp>
    </p:spTree>
    <p:extLst>
      <p:ext uri="{BB962C8B-B14F-4D97-AF65-F5344CB8AC3E}">
        <p14:creationId xmlns:p14="http://schemas.microsoft.com/office/powerpoint/2010/main" val="102299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1" end="11"/>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txEl>
                                              <p:pRg st="12" end="12"/>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txEl>
                                              <p:pRg st="13" end="13"/>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4" end="14"/>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
                                            <p:txEl>
                                              <p:pRg st="15" end="15"/>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3" end="3"/>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
                                            <p:txEl>
                                              <p:pRg st="6" end="6"/>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
                                            <p:txEl>
                                              <p:pRg st="7" end="7"/>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
                                            <p:txEl>
                                              <p:pRg st="8" end="8"/>
                                            </p:txEl>
                                          </p:spTgt>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build="p" bldLvl="5"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Multithreading?</a:t>
            </a:r>
            <a:endParaRPr lang="en-US" dirty="0"/>
          </a:p>
        </p:txBody>
      </p:sp>
      <p:sp>
        <p:nvSpPr>
          <p:cNvPr id="3" name="Content Placeholder 2"/>
          <p:cNvSpPr>
            <a:spLocks noGrp="1"/>
          </p:cNvSpPr>
          <p:nvPr>
            <p:ph idx="1"/>
          </p:nvPr>
        </p:nvSpPr>
        <p:spPr/>
        <p:txBody>
          <a:bodyPr/>
          <a:lstStyle/>
          <a:p>
            <a:r>
              <a:rPr lang="en-US" dirty="0"/>
              <a:t>Multithreading in Java is a process of </a:t>
            </a:r>
            <a:r>
              <a:rPr lang="en-US" i="1" dirty="0">
                <a:solidFill>
                  <a:schemeClr val="tx2"/>
                </a:solidFill>
              </a:rPr>
              <a:t>executing multiple threads</a:t>
            </a:r>
            <a:r>
              <a:rPr lang="en-US" dirty="0"/>
              <a:t> simultaneously.</a:t>
            </a:r>
          </a:p>
          <a:p>
            <a:r>
              <a:rPr lang="en-US" dirty="0"/>
              <a:t>A thread is a </a:t>
            </a:r>
            <a:r>
              <a:rPr lang="en-US" i="1" dirty="0">
                <a:solidFill>
                  <a:schemeClr val="tx2"/>
                </a:solidFill>
              </a:rPr>
              <a:t>lightweight sub-process</a:t>
            </a:r>
            <a:r>
              <a:rPr lang="en-US" dirty="0"/>
              <a:t>, the smallest unit of processing. </a:t>
            </a:r>
          </a:p>
          <a:p>
            <a:r>
              <a:rPr lang="en-US" dirty="0"/>
              <a:t>Multiprocessing and multithreading, both are used to achieve multitasking.</a:t>
            </a:r>
          </a:p>
          <a:p>
            <a:r>
              <a:rPr lang="en-US" dirty="0"/>
              <a:t>Threads use a </a:t>
            </a:r>
            <a:r>
              <a:rPr lang="en-US" i="1" dirty="0">
                <a:solidFill>
                  <a:schemeClr val="tx2"/>
                </a:solidFill>
              </a:rPr>
              <a:t>shared memory area</a:t>
            </a:r>
            <a:r>
              <a:rPr lang="en-US" dirty="0"/>
              <a:t>. They don't allocate separate memory area so saves memory, and context-switching between the threads takes less time than process.</a:t>
            </a:r>
          </a:p>
          <a:p>
            <a:r>
              <a:rPr lang="en-US" dirty="0"/>
              <a:t>A thread goes through various stages in its life cycle. For example, a thread is born, started, runs, and then dies. </a:t>
            </a:r>
          </a:p>
          <a:p>
            <a:r>
              <a:rPr lang="en-US" sz="2400" dirty="0"/>
              <a:t>Lets see the life cycle of the thread.</a:t>
            </a:r>
          </a:p>
          <a:p>
            <a:endParaRPr lang="en-IN" dirty="0"/>
          </a:p>
        </p:txBody>
      </p:sp>
    </p:spTree>
    <p:extLst>
      <p:ext uri="{BB962C8B-B14F-4D97-AF65-F5344CB8AC3E}">
        <p14:creationId xmlns:p14="http://schemas.microsoft.com/office/powerpoint/2010/main" val="333204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Thread</a:t>
            </a:r>
          </a:p>
        </p:txBody>
      </p:sp>
      <p:sp>
        <p:nvSpPr>
          <p:cNvPr id="26" name="Content Placeholder 2"/>
          <p:cNvSpPr>
            <a:spLocks noGrp="1"/>
          </p:cNvSpPr>
          <p:nvPr>
            <p:ph idx="1"/>
          </p:nvPr>
        </p:nvSpPr>
        <p:spPr>
          <a:xfrm>
            <a:off x="4804555" y="863444"/>
            <a:ext cx="7256266" cy="5590565"/>
          </a:xfrm>
        </p:spPr>
        <p:txBody>
          <a:bodyPr/>
          <a:lstStyle/>
          <a:p>
            <a:r>
              <a:rPr lang="en-US" dirty="0"/>
              <a:t>There are </a:t>
            </a:r>
            <a:r>
              <a:rPr lang="en-US" b="1" dirty="0"/>
              <a:t>5</a:t>
            </a:r>
            <a:r>
              <a:rPr lang="en-US" dirty="0"/>
              <a:t> stages in the life cycle of the Thread</a:t>
            </a:r>
          </a:p>
          <a:p>
            <a:pPr lvl="1"/>
            <a:r>
              <a:rPr lang="en-US" b="1" dirty="0"/>
              <a:t>New:</a:t>
            </a:r>
            <a:r>
              <a:rPr lang="en-US" dirty="0"/>
              <a:t> A new thread begins its life cycle in the new state. It remains in this state until the program starts the thread. It is also referred to as a born thread.</a:t>
            </a:r>
          </a:p>
          <a:p>
            <a:pPr lvl="1"/>
            <a:r>
              <a:rPr lang="en-US" b="1" dirty="0"/>
              <a:t>Runnable:</a:t>
            </a:r>
            <a:r>
              <a:rPr lang="en-US" dirty="0"/>
              <a:t> After a newly born thread is started, the thread becomes runnable. A thread in this state is considered to be executing its task.</a:t>
            </a:r>
          </a:p>
          <a:p>
            <a:pPr lvl="1"/>
            <a:r>
              <a:rPr lang="en-US" b="1" dirty="0"/>
              <a:t>Waiting:</a:t>
            </a:r>
            <a:r>
              <a:rPr lang="en-US" dirty="0"/>
              <a:t> Sometimes a thread transitions to the waiting state while the thread waits for another thread to perform a task. A thread transitions back to the runnable state only when another thread signals waiting thread to continue.</a:t>
            </a:r>
          </a:p>
          <a:p>
            <a:pPr lvl="1"/>
            <a:r>
              <a:rPr lang="en-US" b="1" dirty="0"/>
              <a:t>Timed waiting:</a:t>
            </a:r>
            <a:r>
              <a:rPr lang="en-US" dirty="0"/>
              <a:t> A runnable thread can enter the timed waiting state for a specified interval of time. A thread in this state transitions back to the runnable state when that time interval expires or when the event it is waiting for occurs.</a:t>
            </a:r>
          </a:p>
          <a:p>
            <a:pPr lvl="1"/>
            <a:r>
              <a:rPr lang="en-US" b="1" dirty="0"/>
              <a:t>Terminated: </a:t>
            </a:r>
            <a:r>
              <a:rPr lang="en-US" dirty="0"/>
              <a:t>A runnable thread enters the terminated state when it completes its task or otherwise terminates.</a:t>
            </a:r>
          </a:p>
        </p:txBody>
      </p:sp>
      <p:sp>
        <p:nvSpPr>
          <p:cNvPr id="4" name="Rectangle 3"/>
          <p:cNvSpPr/>
          <p:nvPr/>
        </p:nvSpPr>
        <p:spPr>
          <a:xfrm>
            <a:off x="2194560" y="10723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a:t>
            </a:r>
          </a:p>
        </p:txBody>
      </p:sp>
      <p:sp>
        <p:nvSpPr>
          <p:cNvPr id="5" name="Rectangle 4"/>
          <p:cNvSpPr/>
          <p:nvPr/>
        </p:nvSpPr>
        <p:spPr>
          <a:xfrm>
            <a:off x="2194560" y="26725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runnable</a:t>
            </a:r>
            <a:endParaRPr lang="en-US" b="1" dirty="0">
              <a:solidFill>
                <a:schemeClr val="tx1"/>
              </a:solidFill>
            </a:endParaRPr>
          </a:p>
        </p:txBody>
      </p:sp>
      <p:sp>
        <p:nvSpPr>
          <p:cNvPr id="6" name="Rectangle 5"/>
          <p:cNvSpPr/>
          <p:nvPr/>
        </p:nvSpPr>
        <p:spPr>
          <a:xfrm>
            <a:off x="2194560" y="43489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timed waiting</a:t>
            </a:r>
          </a:p>
        </p:txBody>
      </p:sp>
      <p:sp>
        <p:nvSpPr>
          <p:cNvPr id="7" name="Rectangle 6"/>
          <p:cNvSpPr/>
          <p:nvPr/>
        </p:nvSpPr>
        <p:spPr>
          <a:xfrm>
            <a:off x="60960" y="43489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waiting</a:t>
            </a:r>
          </a:p>
        </p:txBody>
      </p:sp>
      <p:sp>
        <p:nvSpPr>
          <p:cNvPr id="8" name="Rectangle 7"/>
          <p:cNvSpPr/>
          <p:nvPr/>
        </p:nvSpPr>
        <p:spPr>
          <a:xfrm>
            <a:off x="3817997" y="4346171"/>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terminated</a:t>
            </a:r>
          </a:p>
        </p:txBody>
      </p:sp>
      <p:sp>
        <p:nvSpPr>
          <p:cNvPr id="9" name="Flowchart: Connector 8"/>
          <p:cNvSpPr/>
          <p:nvPr/>
        </p:nvSpPr>
        <p:spPr>
          <a:xfrm>
            <a:off x="4347355" y="5568142"/>
            <a:ext cx="381000" cy="3810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4271155" y="5491942"/>
            <a:ext cx="533400" cy="5334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a:stCxn id="8" idx="2"/>
            <a:endCxn id="10" idx="0"/>
          </p:cNvCxnSpPr>
          <p:nvPr/>
        </p:nvCxnSpPr>
        <p:spPr>
          <a:xfrm rot="5400000">
            <a:off x="4309891" y="5259935"/>
            <a:ext cx="459971" cy="4042"/>
          </a:xfrm>
          <a:prstGeom prst="bent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5" idx="0"/>
          </p:cNvCxnSpPr>
          <p:nvPr/>
        </p:nvCxnSpPr>
        <p:spPr>
          <a:xfrm rot="5400000">
            <a:off x="2461260" y="2215342"/>
            <a:ext cx="914400" cy="1588"/>
          </a:xfrm>
          <a:prstGeom prst="bent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a:off x="2308065" y="3853642"/>
            <a:ext cx="990600" cy="1588"/>
          </a:xfrm>
          <a:prstGeom prst="bentConnector3">
            <a:avLst>
              <a:gd name="adj1" fmla="val 4579"/>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1"/>
            <a:endCxn id="7" idx="0"/>
          </p:cNvCxnSpPr>
          <p:nvPr/>
        </p:nvCxnSpPr>
        <p:spPr>
          <a:xfrm rot="10800000" flipV="1">
            <a:off x="784860" y="3015442"/>
            <a:ext cx="1409700" cy="13335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18160" y="2824942"/>
            <a:ext cx="1676400" cy="15240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V="1">
            <a:off x="2536666" y="3852848"/>
            <a:ext cx="990600" cy="1588"/>
          </a:xfrm>
          <a:prstGeom prst="bent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0"/>
          </p:cNvCxnSpPr>
          <p:nvPr/>
        </p:nvCxnSpPr>
        <p:spPr>
          <a:xfrm>
            <a:off x="3642360" y="3015442"/>
            <a:ext cx="899537" cy="133072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a:off x="822960" y="1271914"/>
            <a:ext cx="304800" cy="3048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8" idx="6"/>
            <a:endCxn id="4" idx="1"/>
          </p:cNvCxnSpPr>
          <p:nvPr/>
        </p:nvCxnSpPr>
        <p:spPr>
          <a:xfrm flipV="1">
            <a:off x="1127760" y="1415242"/>
            <a:ext cx="1066800" cy="907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56360" y="1935367"/>
            <a:ext cx="1449884" cy="584775"/>
          </a:xfrm>
          <a:prstGeom prst="rect">
            <a:avLst/>
          </a:prstGeom>
          <a:noFill/>
        </p:spPr>
        <p:txBody>
          <a:bodyPr wrap="none" rtlCol="0">
            <a:spAutoFit/>
          </a:bodyPr>
          <a:lstStyle/>
          <a:p>
            <a:pPr algn="ctr"/>
            <a:r>
              <a:rPr lang="en-US" sz="1600" dirty="0"/>
              <a:t>Program starts </a:t>
            </a:r>
          </a:p>
          <a:p>
            <a:pPr algn="ctr"/>
            <a:r>
              <a:rPr lang="en-US" sz="1600" dirty="0"/>
              <a:t>thread</a:t>
            </a:r>
          </a:p>
        </p:txBody>
      </p:sp>
      <p:sp>
        <p:nvSpPr>
          <p:cNvPr id="21" name="TextBox 20"/>
          <p:cNvSpPr txBox="1"/>
          <p:nvPr/>
        </p:nvSpPr>
        <p:spPr>
          <a:xfrm rot="19093878">
            <a:off x="607556" y="2798233"/>
            <a:ext cx="870751" cy="830997"/>
          </a:xfrm>
          <a:prstGeom prst="rect">
            <a:avLst/>
          </a:prstGeom>
          <a:noFill/>
        </p:spPr>
        <p:txBody>
          <a:bodyPr wrap="none" rtlCol="0">
            <a:spAutoFit/>
          </a:bodyPr>
          <a:lstStyle/>
          <a:p>
            <a:pPr algn="ctr"/>
            <a:r>
              <a:rPr lang="en-US" sz="1600" dirty="0"/>
              <a:t>unlock</a:t>
            </a:r>
          </a:p>
          <a:p>
            <a:pPr algn="ctr"/>
            <a:r>
              <a:rPr lang="en-US" sz="1600" dirty="0"/>
              <a:t>signal</a:t>
            </a:r>
          </a:p>
          <a:p>
            <a:pPr algn="ctr"/>
            <a:r>
              <a:rPr lang="en-US" sz="1600" dirty="0" err="1"/>
              <a:t>signalAll</a:t>
            </a:r>
            <a:endParaRPr lang="en-US" sz="1600" dirty="0"/>
          </a:p>
        </p:txBody>
      </p:sp>
      <p:sp>
        <p:nvSpPr>
          <p:cNvPr id="22" name="TextBox 21"/>
          <p:cNvSpPr txBox="1"/>
          <p:nvPr/>
        </p:nvSpPr>
        <p:spPr>
          <a:xfrm rot="19093878">
            <a:off x="1393671" y="3573192"/>
            <a:ext cx="639407" cy="584775"/>
          </a:xfrm>
          <a:prstGeom prst="rect">
            <a:avLst/>
          </a:prstGeom>
          <a:noFill/>
        </p:spPr>
        <p:txBody>
          <a:bodyPr wrap="none" rtlCol="0">
            <a:spAutoFit/>
          </a:bodyPr>
          <a:lstStyle/>
          <a:p>
            <a:pPr algn="ctr"/>
            <a:r>
              <a:rPr lang="en-US" sz="1600" dirty="0"/>
              <a:t>await</a:t>
            </a:r>
          </a:p>
          <a:p>
            <a:pPr algn="ctr"/>
            <a:r>
              <a:rPr lang="en-US" sz="1600" dirty="0"/>
              <a:t>lock</a:t>
            </a:r>
          </a:p>
        </p:txBody>
      </p:sp>
      <p:sp>
        <p:nvSpPr>
          <p:cNvPr id="23" name="TextBox 22"/>
          <p:cNvSpPr txBox="1"/>
          <p:nvPr/>
        </p:nvSpPr>
        <p:spPr>
          <a:xfrm rot="16200000">
            <a:off x="2243444" y="3584451"/>
            <a:ext cx="639407" cy="584775"/>
          </a:xfrm>
          <a:prstGeom prst="rect">
            <a:avLst/>
          </a:prstGeom>
          <a:noFill/>
        </p:spPr>
        <p:txBody>
          <a:bodyPr wrap="none" rtlCol="0">
            <a:spAutoFit/>
          </a:bodyPr>
          <a:lstStyle/>
          <a:p>
            <a:pPr algn="ctr"/>
            <a:r>
              <a:rPr lang="en-US" sz="1600" dirty="0"/>
              <a:t>await</a:t>
            </a:r>
          </a:p>
          <a:p>
            <a:pPr algn="ctr"/>
            <a:r>
              <a:rPr lang="en-US" sz="1600" dirty="0"/>
              <a:t>sleep</a:t>
            </a:r>
          </a:p>
        </p:txBody>
      </p:sp>
      <p:sp>
        <p:nvSpPr>
          <p:cNvPr id="24" name="TextBox 23"/>
          <p:cNvSpPr txBox="1"/>
          <p:nvPr/>
        </p:nvSpPr>
        <p:spPr>
          <a:xfrm rot="16200000">
            <a:off x="2994217" y="3538059"/>
            <a:ext cx="814261" cy="584775"/>
          </a:xfrm>
          <a:prstGeom prst="rect">
            <a:avLst/>
          </a:prstGeom>
          <a:noFill/>
        </p:spPr>
        <p:txBody>
          <a:bodyPr wrap="none" rtlCol="0">
            <a:spAutoFit/>
          </a:bodyPr>
          <a:lstStyle/>
          <a:p>
            <a:pPr algn="ctr"/>
            <a:r>
              <a:rPr lang="en-US" sz="1600" dirty="0"/>
              <a:t>Interval</a:t>
            </a:r>
          </a:p>
          <a:p>
            <a:pPr algn="ctr"/>
            <a:r>
              <a:rPr lang="en-US" sz="1600" dirty="0"/>
              <a:t>expires</a:t>
            </a:r>
          </a:p>
        </p:txBody>
      </p:sp>
      <p:sp>
        <p:nvSpPr>
          <p:cNvPr id="25" name="TextBox 24"/>
          <p:cNvSpPr txBox="1"/>
          <p:nvPr/>
        </p:nvSpPr>
        <p:spPr>
          <a:xfrm rot="3268234">
            <a:off x="3651416" y="3189913"/>
            <a:ext cx="1677382" cy="584775"/>
          </a:xfrm>
          <a:prstGeom prst="rect">
            <a:avLst/>
          </a:prstGeom>
          <a:noFill/>
        </p:spPr>
        <p:txBody>
          <a:bodyPr wrap="none" rtlCol="0">
            <a:spAutoFit/>
          </a:bodyPr>
          <a:lstStyle/>
          <a:p>
            <a:pPr algn="ctr"/>
            <a:r>
              <a:rPr lang="en-US" sz="1600" dirty="0"/>
              <a:t>Thread completes</a:t>
            </a:r>
          </a:p>
          <a:p>
            <a:pPr algn="ctr"/>
            <a:r>
              <a:rPr lang="en-US" sz="1600" dirty="0"/>
              <a:t>Task</a:t>
            </a:r>
          </a:p>
        </p:txBody>
      </p:sp>
    </p:spTree>
    <p:extLst>
      <p:ext uri="{BB962C8B-B14F-4D97-AF65-F5344CB8AC3E}">
        <p14:creationId xmlns:p14="http://schemas.microsoft.com/office/powerpoint/2010/main" val="65123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par>
                                <p:cTn id="29" presetID="2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par>
                                <p:cTn id="44" presetID="22" presetClass="entr" presetSubtype="4"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down)">
                                      <p:cBhvr>
                                        <p:cTn id="66" dur="500"/>
                                        <p:tgtEl>
                                          <p:spTgt spid="23"/>
                                        </p:tgtEl>
                                      </p:cBhvr>
                                    </p:animEffect>
                                  </p:childTnLst>
                                </p:cTn>
                              </p:par>
                              <p:par>
                                <p:cTn id="67" presetID="22" presetClass="entr" presetSubtype="4"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down)">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down)">
                                      <p:cBhvr>
                                        <p:cTn id="74" dur="500"/>
                                        <p:tgtEl>
                                          <p:spTgt spid="6"/>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down)">
                                      <p:cBhvr>
                                        <p:cTn id="81" dur="500"/>
                                        <p:tgtEl>
                                          <p:spTgt spid="1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down)">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down)">
                                      <p:cBhvr>
                                        <p:cTn id="89" dur="500"/>
                                        <p:tgtEl>
                                          <p:spTgt spid="25"/>
                                        </p:tgtEl>
                                      </p:cBhvr>
                                    </p:animEffect>
                                  </p:childTnLst>
                                </p:cTn>
                              </p:par>
                              <p:par>
                                <p:cTn id="90" presetID="22" presetClass="entr" presetSubtype="4" fill="hold"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down)">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down)">
                                      <p:cBhvr>
                                        <p:cTn id="97" dur="500"/>
                                        <p:tgtEl>
                                          <p:spTgt spid="8"/>
                                        </p:tgtEl>
                                      </p:cBhvr>
                                    </p:animEffect>
                                  </p:childTnLst>
                                </p:cTn>
                              </p:par>
                              <p:par>
                                <p:cTn id="98" presetID="1" presetClass="entr" presetSubtype="0" fill="hold" grpId="0" nodeType="withEffect">
                                  <p:stCondLst>
                                    <p:cond delay="0"/>
                                  </p:stCondLst>
                                  <p:childTnLst>
                                    <p:set>
                                      <p:cBhvr>
                                        <p:cTn id="99"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9"/>
                                        </p:tgtEl>
                                        <p:attrNameLst>
                                          <p:attrName>style.visibility</p:attrName>
                                        </p:attrNameLst>
                                      </p:cBhvr>
                                      <p:to>
                                        <p:strVal val="visible"/>
                                      </p:to>
                                    </p:set>
                                    <p:animEffect transition="in" filter="wipe(down)">
                                      <p:cBhvr>
                                        <p:cTn id="104" dur="500"/>
                                        <p:tgtEl>
                                          <p:spTgt spid="9"/>
                                        </p:tgtEl>
                                      </p:cBhvr>
                                    </p:animEffect>
                                  </p:childTnLst>
                                </p:cTn>
                              </p:par>
                              <p:par>
                                <p:cTn id="105" presetID="22" presetClass="entr" presetSubtype="4" fill="hold" nodeType="with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wipe(down)">
                                      <p:cBhvr>
                                        <p:cTn id="107" dur="500"/>
                                        <p:tgtEl>
                                          <p:spTgt spid="11"/>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wipe(down)">
                                      <p:cBhvr>
                                        <p:cTn id="1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4" grpId="0" animBg="1"/>
      <p:bldP spid="5" grpId="0" animBg="1"/>
      <p:bldP spid="6" grpId="0" animBg="1"/>
      <p:bldP spid="7" grpId="0" animBg="1"/>
      <p:bldP spid="8" grpId="0" animBg="1"/>
      <p:bldP spid="9" grpId="0" animBg="1"/>
      <p:bldP spid="10" grpId="0" animBg="1"/>
      <p:bldP spid="18" grpId="0" animBg="1"/>
      <p:bldP spid="20" grpId="0"/>
      <p:bldP spid="21" grpId="0"/>
      <p:bldP spid="22" grpId="0"/>
      <p:bldP spid="23" grpId="0"/>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Thread in Java</a:t>
            </a:r>
          </a:p>
        </p:txBody>
      </p:sp>
      <p:sp>
        <p:nvSpPr>
          <p:cNvPr id="3" name="Content Placeholder 2"/>
          <p:cNvSpPr>
            <a:spLocks noGrp="1"/>
          </p:cNvSpPr>
          <p:nvPr>
            <p:ph idx="1"/>
          </p:nvPr>
        </p:nvSpPr>
        <p:spPr/>
        <p:txBody>
          <a:bodyPr/>
          <a:lstStyle/>
          <a:p>
            <a:r>
              <a:rPr lang="en-US" dirty="0"/>
              <a:t>There are two ways to create a Thread</a:t>
            </a:r>
          </a:p>
          <a:p>
            <a:pPr marL="914400" lvl="1" indent="-457200">
              <a:buFont typeface="+mj-lt"/>
              <a:buAutoNum type="arabicPeriod"/>
            </a:pPr>
            <a:r>
              <a:rPr lang="en-US" b="1" dirty="0"/>
              <a:t>extending</a:t>
            </a:r>
            <a:r>
              <a:rPr lang="en-US" dirty="0"/>
              <a:t> the </a:t>
            </a:r>
            <a:r>
              <a:rPr lang="en-US" b="1" dirty="0"/>
              <a:t>Thread</a:t>
            </a:r>
            <a:r>
              <a:rPr lang="en-US" dirty="0"/>
              <a:t> </a:t>
            </a:r>
            <a:r>
              <a:rPr lang="en-US" b="1" dirty="0"/>
              <a:t>class</a:t>
            </a:r>
          </a:p>
          <a:p>
            <a:pPr marL="914400" lvl="1" indent="-457200">
              <a:buFont typeface="+mj-lt"/>
              <a:buAutoNum type="arabicPeriod"/>
            </a:pPr>
            <a:r>
              <a:rPr lang="en-US" b="1" dirty="0"/>
              <a:t>implementing</a:t>
            </a:r>
            <a:r>
              <a:rPr lang="en-US" dirty="0"/>
              <a:t> the </a:t>
            </a:r>
            <a:r>
              <a:rPr lang="en-US" b="1" dirty="0"/>
              <a:t>Runnable</a:t>
            </a:r>
            <a:r>
              <a:rPr lang="en-US" dirty="0"/>
              <a:t> </a:t>
            </a:r>
            <a:r>
              <a:rPr lang="en-US" b="1" dirty="0"/>
              <a:t>interface</a:t>
            </a:r>
            <a:endParaRPr lang="en-US" dirty="0"/>
          </a:p>
          <a:p>
            <a:pPr lvl="1"/>
            <a:endParaRPr lang="en-US" dirty="0"/>
          </a:p>
        </p:txBody>
      </p:sp>
    </p:spTree>
    <p:extLst>
      <p:ext uri="{BB962C8B-B14F-4D97-AF65-F5344CB8AC3E}">
        <p14:creationId xmlns:p14="http://schemas.microsoft.com/office/powerpoint/2010/main" val="217625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5355312"/>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a:t>Exception</a:t>
            </a:r>
          </a:p>
          <a:p>
            <a:pPr indent="446088">
              <a:buFont typeface="Wingdings" pitchFamily="2" charset="2"/>
              <a:buChar char="ü"/>
            </a:pPr>
            <a:r>
              <a:rPr lang="en-US" sz="2000" dirty="0"/>
              <a:t>Try</a:t>
            </a:r>
          </a:p>
          <a:p>
            <a:pPr indent="446088">
              <a:buFont typeface="Wingdings" pitchFamily="2" charset="2"/>
              <a:buChar char="ü"/>
            </a:pPr>
            <a:r>
              <a:rPr lang="en-US" sz="2000" dirty="0"/>
              <a:t>Catch</a:t>
            </a:r>
          </a:p>
          <a:p>
            <a:pPr indent="446088">
              <a:buFont typeface="Wingdings" pitchFamily="2" charset="2"/>
              <a:buChar char="ü"/>
            </a:pPr>
            <a:r>
              <a:rPr lang="en-US" sz="2000" dirty="0"/>
              <a:t>Finally</a:t>
            </a:r>
          </a:p>
          <a:p>
            <a:pPr indent="446088">
              <a:buFont typeface="Wingdings" pitchFamily="2" charset="2"/>
              <a:buChar char="ü"/>
            </a:pPr>
            <a:r>
              <a:rPr lang="en-US" sz="2000" dirty="0"/>
              <a:t>Throw</a:t>
            </a:r>
          </a:p>
          <a:p>
            <a:pPr indent="446088">
              <a:buFont typeface="Wingdings" pitchFamily="2" charset="2"/>
              <a:buChar char="ü"/>
            </a:pPr>
            <a:r>
              <a:rPr lang="en-US" sz="2000" dirty="0"/>
              <a:t>Throws</a:t>
            </a:r>
          </a:p>
          <a:p>
            <a:pPr indent="446088">
              <a:buFont typeface="Wingdings" pitchFamily="2" charset="2"/>
              <a:buChar char="ü"/>
            </a:pPr>
            <a:endParaRPr lang="en-US" sz="2000" dirty="0"/>
          </a:p>
          <a:p>
            <a:pPr indent="446088">
              <a:buFont typeface="Wingdings" pitchFamily="2" charset="2"/>
              <a:buChar char="ü"/>
            </a:pPr>
            <a:r>
              <a:rPr lang="en-US" sz="2000" dirty="0"/>
              <a:t>Multithreading</a:t>
            </a:r>
          </a:p>
          <a:p>
            <a:pPr indent="446088">
              <a:buFont typeface="Wingdings" pitchFamily="2" charset="2"/>
              <a:buChar char="ü"/>
            </a:pPr>
            <a:r>
              <a:rPr lang="en-US" sz="2000" dirty="0"/>
              <a:t>Life Cycle of Thread</a:t>
            </a:r>
          </a:p>
          <a:p>
            <a:pPr indent="446088">
              <a:buFont typeface="Wingdings" pitchFamily="2" charset="2"/>
              <a:buChar char="ü"/>
            </a:pPr>
            <a:r>
              <a:rPr lang="en-US" sz="2000" dirty="0"/>
              <a:t>Creating a Thread</a:t>
            </a:r>
          </a:p>
          <a:p>
            <a:pPr lvl="1" indent="446088">
              <a:buFont typeface="Wingdings" pitchFamily="2" charset="2"/>
              <a:buChar char="ü"/>
            </a:pPr>
            <a:r>
              <a:rPr lang="en-US" sz="2000" dirty="0"/>
              <a:t>Using Thread Class</a:t>
            </a:r>
          </a:p>
          <a:p>
            <a:pPr lvl="1" indent="446088">
              <a:buFont typeface="Wingdings" pitchFamily="2" charset="2"/>
              <a:buChar char="ü"/>
            </a:pPr>
            <a:r>
              <a:rPr lang="en-US" sz="2000" dirty="0"/>
              <a:t>Using Runnable Interface</a:t>
            </a:r>
          </a:p>
          <a:p>
            <a:pPr indent="446088">
              <a:buFont typeface="Wingdings" pitchFamily="2" charset="2"/>
              <a:buChar char="ü"/>
            </a:pPr>
            <a:r>
              <a:rPr lang="en-US" sz="2000" dirty="0"/>
              <a:t>Thread Priority</a:t>
            </a:r>
          </a:p>
          <a:p>
            <a:pPr indent="446088">
              <a:buFont typeface="Wingdings" pitchFamily="2" charset="2"/>
              <a:buChar char="ü"/>
            </a:pPr>
            <a:r>
              <a:rPr lang="en-US" sz="2000" dirty="0"/>
              <a:t>Join</a:t>
            </a:r>
          </a:p>
          <a:p>
            <a:pPr indent="446088">
              <a:buFont typeface="Wingdings" pitchFamily="2" charset="2"/>
              <a:buChar char="ü"/>
            </a:pPr>
            <a:r>
              <a:rPr lang="en-US" sz="2000" dirty="0"/>
              <a:t>Synchronized</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Extending Thread Class</a:t>
            </a:r>
          </a:p>
        </p:txBody>
      </p:sp>
      <p:sp>
        <p:nvSpPr>
          <p:cNvPr id="3" name="Content Placeholder 2"/>
          <p:cNvSpPr>
            <a:spLocks noGrp="1"/>
          </p:cNvSpPr>
          <p:nvPr>
            <p:ph idx="1"/>
          </p:nvPr>
        </p:nvSpPr>
        <p:spPr/>
        <p:txBody>
          <a:bodyPr/>
          <a:lstStyle/>
          <a:p>
            <a:r>
              <a:rPr lang="en-US" dirty="0"/>
              <a:t>One way to create a thread is to create a new class that extends </a:t>
            </a:r>
            <a:r>
              <a:rPr lang="en-US" dirty="0">
                <a:solidFill>
                  <a:srgbClr val="C00000"/>
                </a:solidFill>
                <a:latin typeface="Consolas" panose="020B0609020204030204" pitchFamily="49" charset="0"/>
              </a:rPr>
              <a:t>Thread</a:t>
            </a:r>
            <a:r>
              <a:rPr lang="en-US" dirty="0"/>
              <a:t>, and then to create an instance of that class. </a:t>
            </a:r>
          </a:p>
          <a:p>
            <a:r>
              <a:rPr lang="en-US" dirty="0"/>
              <a:t>The extending class must override the </a:t>
            </a:r>
            <a:r>
              <a:rPr lang="en-US" dirty="0">
                <a:solidFill>
                  <a:srgbClr val="C00000"/>
                </a:solidFill>
                <a:latin typeface="Consolas" panose="020B0609020204030204" pitchFamily="49" charset="0"/>
              </a:rPr>
              <a:t>run( ) </a:t>
            </a:r>
            <a:r>
              <a:rPr lang="en-US" dirty="0"/>
              <a:t>method, which is the entry point for the new thread. </a:t>
            </a:r>
          </a:p>
          <a:p>
            <a:r>
              <a:rPr lang="en-US" dirty="0"/>
              <a:t>It must also call </a:t>
            </a:r>
            <a:r>
              <a:rPr lang="en-US" dirty="0">
                <a:solidFill>
                  <a:srgbClr val="C00000"/>
                </a:solidFill>
                <a:latin typeface="Consolas" panose="020B0609020204030204" pitchFamily="49" charset="0"/>
              </a:rPr>
              <a:t>start( ) </a:t>
            </a:r>
            <a:r>
              <a:rPr lang="en-US" dirty="0"/>
              <a:t>to begin execution of the new thread.</a:t>
            </a:r>
          </a:p>
          <a:p>
            <a:endParaRPr lang="en-US" dirty="0"/>
          </a:p>
        </p:txBody>
      </p:sp>
      <p:sp>
        <p:nvSpPr>
          <p:cNvPr id="4" name="Rectangle 3"/>
          <p:cNvSpPr/>
          <p:nvPr/>
        </p:nvSpPr>
        <p:spPr>
          <a:xfrm>
            <a:off x="68920" y="2793612"/>
            <a:ext cx="6071065" cy="3754874"/>
          </a:xfrm>
          <a:prstGeom prst="rect">
            <a:avLst/>
          </a:prstGeom>
          <a:ln w="19050">
            <a:solidFill>
              <a:schemeClr val="accent1"/>
            </a:solidFill>
            <a:prstDash val="dash"/>
          </a:ln>
        </p:spPr>
        <p:txBody>
          <a:bodyPr wrap="square">
            <a:spAutoFit/>
          </a:bodyPr>
          <a:lstStyle/>
          <a:p>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NewThread</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extends</a:t>
            </a:r>
            <a:r>
              <a:rPr lang="en-IN" sz="1400" b="1" dirty="0">
                <a:solidFill>
                  <a:srgbClr val="000000"/>
                </a:solidFill>
                <a:latin typeface="Consolas" panose="020B0609020204030204" pitchFamily="49" charset="0"/>
              </a:rPr>
              <a:t> Thread {</a:t>
            </a:r>
          </a:p>
          <a:p>
            <a:pPr lvl="1"/>
            <a:r>
              <a:rPr lang="en-IN" sz="1400" dirty="0" err="1">
                <a:solidFill>
                  <a:srgbClr val="000000"/>
                </a:solidFill>
                <a:latin typeface="Consolas" panose="020B0609020204030204" pitchFamily="49" charset="0"/>
              </a:rPr>
              <a:t>NewThread</a:t>
            </a:r>
            <a:r>
              <a:rPr lang="en-IN" sz="1400" dirty="0">
                <a:solidFill>
                  <a:srgbClr val="000000"/>
                </a:solidFill>
                <a:latin typeface="Consolas" panose="020B0609020204030204" pitchFamily="49" charset="0"/>
              </a:rPr>
              <a:t>() {</a:t>
            </a:r>
          </a:p>
          <a:p>
            <a:pPr lvl="2"/>
            <a:r>
              <a:rPr lang="en-IN" sz="1400" b="1" dirty="0">
                <a:solidFill>
                  <a:srgbClr val="7F0055"/>
                </a:solidFill>
                <a:latin typeface="Consolas" panose="020B0609020204030204" pitchFamily="49" charset="0"/>
              </a:rPr>
              <a:t>super</a:t>
            </a:r>
            <a:r>
              <a:rPr lang="en-IN" sz="1400" b="1" dirty="0">
                <a:solidFill>
                  <a:srgbClr val="000000"/>
                </a:solidFill>
                <a:latin typeface="Consolas" panose="020B0609020204030204" pitchFamily="49" charset="0"/>
              </a:rPr>
              <a:t>(</a:t>
            </a:r>
            <a:r>
              <a:rPr lang="en-IN" sz="1400" b="1" dirty="0">
                <a:solidFill>
                  <a:srgbClr val="2A00FF"/>
                </a:solidFill>
                <a:latin typeface="Consolas" panose="020B0609020204030204" pitchFamily="49" charset="0"/>
              </a:rPr>
              <a:t>"Demo Thread"</a:t>
            </a:r>
            <a:r>
              <a:rPr lang="en-IN" sz="1400" b="1" dirty="0">
                <a:solidFill>
                  <a:srgbClr val="000000"/>
                </a:solidFill>
                <a:latin typeface="Consolas" panose="020B0609020204030204" pitchFamily="49" charset="0"/>
              </a:rPr>
              <a:t>);</a:t>
            </a:r>
          </a:p>
          <a:p>
            <a:pPr lvl="2"/>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"Child thread: "</a:t>
            </a:r>
            <a:r>
              <a:rPr lang="en-IN" sz="1400" b="1" i="1" dirty="0">
                <a:solidFill>
                  <a:srgbClr val="000000"/>
                </a:solidFill>
                <a:latin typeface="Consolas" panose="020B0609020204030204" pitchFamily="49" charset="0"/>
              </a:rPr>
              <a:t> + </a:t>
            </a:r>
            <a:r>
              <a:rPr lang="en-IN" sz="1400" b="1" i="1" dirty="0">
                <a:solidFill>
                  <a:srgbClr val="7F0055"/>
                </a:solidFill>
                <a:latin typeface="Consolas" panose="020B0609020204030204" pitchFamily="49" charset="0"/>
              </a:rPr>
              <a:t>this</a:t>
            </a:r>
            <a:r>
              <a:rPr lang="en-IN" sz="1400" b="1" i="1"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start(); </a:t>
            </a:r>
            <a:r>
              <a:rPr lang="en-IN" sz="1400" dirty="0">
                <a:solidFill>
                  <a:srgbClr val="3F7F5F"/>
                </a:solidFill>
                <a:latin typeface="Consolas" panose="020B0609020204030204" pitchFamily="49" charset="0"/>
              </a:rPr>
              <a:t>// Start the thread</a:t>
            </a:r>
          </a:p>
          <a:p>
            <a:pPr lvl="1"/>
            <a:r>
              <a:rPr lang="en-IN" sz="1400" dirty="0">
                <a:solidFill>
                  <a:srgbClr val="000000"/>
                </a:solidFill>
                <a:latin typeface="Consolas" panose="020B0609020204030204" pitchFamily="49" charset="0"/>
              </a:rPr>
              <a:t>}</a:t>
            </a:r>
          </a:p>
          <a:p>
            <a:pPr lvl="1"/>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run() {</a:t>
            </a:r>
          </a:p>
          <a:p>
            <a:pPr lvl="2"/>
            <a:r>
              <a:rPr lang="en-IN" sz="1400" b="1" dirty="0">
                <a:solidFill>
                  <a:srgbClr val="7F0055"/>
                </a:solidFill>
                <a:latin typeface="Consolas" panose="020B0609020204030204" pitchFamily="49" charset="0"/>
              </a:rPr>
              <a:t>try</a:t>
            </a:r>
            <a:r>
              <a:rPr lang="en-IN" sz="1400" b="1" dirty="0">
                <a:solidFill>
                  <a:srgbClr val="000000"/>
                </a:solidFill>
                <a:latin typeface="Consolas" panose="020B0609020204030204" pitchFamily="49" charset="0"/>
              </a:rPr>
              <a:t> {</a:t>
            </a:r>
          </a:p>
          <a:p>
            <a:pPr lvl="3"/>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5;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&gt;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a:t>
            </a:r>
          </a:p>
          <a:p>
            <a:pPr lvl="4"/>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"Child Thread: "</a:t>
            </a:r>
            <a:r>
              <a:rPr lang="en-IN" sz="1400" b="1" i="1" dirty="0">
                <a:solidFill>
                  <a:srgbClr val="000000"/>
                </a:solidFill>
                <a:latin typeface="Consolas" panose="020B0609020204030204" pitchFamily="49" charset="0"/>
              </a:rPr>
              <a:t> + </a:t>
            </a:r>
            <a:r>
              <a:rPr lang="en-IN" sz="1400" b="1" i="1" dirty="0" err="1">
                <a:solidFill>
                  <a:srgbClr val="6A3E3E"/>
                </a:solidFill>
                <a:latin typeface="Consolas" panose="020B0609020204030204" pitchFamily="49" charset="0"/>
              </a:rPr>
              <a:t>i</a:t>
            </a:r>
            <a:r>
              <a:rPr lang="en-IN" sz="1400" b="1" i="1" dirty="0">
                <a:solidFill>
                  <a:srgbClr val="000000"/>
                </a:solidFill>
                <a:latin typeface="Consolas" panose="020B0609020204030204" pitchFamily="49" charset="0"/>
              </a:rPr>
              <a:t>);</a:t>
            </a:r>
          </a:p>
          <a:p>
            <a:pPr lvl="4"/>
            <a:r>
              <a:rPr lang="en-IN" sz="1400" dirty="0" err="1">
                <a:solidFill>
                  <a:srgbClr val="000000"/>
                </a:solidFill>
                <a:latin typeface="Consolas" panose="020B0609020204030204" pitchFamily="49" charset="0"/>
              </a:rPr>
              <a:t>Thread.</a:t>
            </a:r>
            <a:r>
              <a:rPr lang="en-IN" sz="1400" i="1" dirty="0" err="1">
                <a:solidFill>
                  <a:srgbClr val="000000"/>
                </a:solidFill>
                <a:latin typeface="Consolas" panose="020B0609020204030204" pitchFamily="49" charset="0"/>
              </a:rPr>
              <a:t>sleep</a:t>
            </a:r>
            <a:r>
              <a:rPr lang="en-IN" sz="1400" i="1" dirty="0">
                <a:solidFill>
                  <a:srgbClr val="000000"/>
                </a:solidFill>
                <a:latin typeface="Consolas" panose="020B0609020204030204" pitchFamily="49" charset="0"/>
              </a:rPr>
              <a:t>(500);</a:t>
            </a:r>
          </a:p>
          <a:p>
            <a:pPr lvl="3"/>
            <a:r>
              <a:rPr lang="en-IN" sz="1400"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catch</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InterruptedException</a:t>
            </a:r>
            <a:r>
              <a:rPr lang="en-IN" sz="1400" b="1" dirty="0">
                <a:solidFill>
                  <a:srgbClr val="000000"/>
                </a:solidFill>
                <a:latin typeface="Consolas" panose="020B0609020204030204" pitchFamily="49" charset="0"/>
              </a:rPr>
              <a:t> </a:t>
            </a:r>
            <a:r>
              <a:rPr lang="en-IN" sz="1400" b="1" dirty="0">
                <a:solidFill>
                  <a:srgbClr val="6A3E3E"/>
                </a:solidFill>
                <a:latin typeface="Consolas" panose="020B0609020204030204" pitchFamily="49" charset="0"/>
              </a:rPr>
              <a:t>e</a:t>
            </a:r>
            <a:r>
              <a:rPr lang="en-IN" sz="1400" b="1" dirty="0">
                <a:solidFill>
                  <a:srgbClr val="000000"/>
                </a:solidFill>
                <a:latin typeface="Consolas" panose="020B0609020204030204" pitchFamily="49" charset="0"/>
              </a:rPr>
              <a:t>) {</a:t>
            </a:r>
          </a:p>
          <a:p>
            <a:pPr lvl="2"/>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"Child interrupted."</a:t>
            </a:r>
            <a:r>
              <a:rPr lang="en-IN" sz="1400" b="1" i="1"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a:t>
            </a:r>
          </a:p>
          <a:p>
            <a:pPr lvl="2"/>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"Exiting child thread."</a:t>
            </a:r>
            <a:r>
              <a:rPr lang="en-IN" sz="1400" b="1" i="1" dirty="0">
                <a:solidFill>
                  <a:srgbClr val="000000"/>
                </a:solidFill>
                <a:latin typeface="Consolas" panose="020B0609020204030204" pitchFamily="49" charset="0"/>
              </a:rPr>
              <a:t>);</a:t>
            </a:r>
          </a:p>
          <a:p>
            <a:pPr lvl="1"/>
            <a:r>
              <a:rPr lang="en-IN" sz="1400" dirty="0">
                <a:solidFill>
                  <a:srgbClr val="000000"/>
                </a:solidFill>
                <a:latin typeface="Consolas" panose="020B0609020204030204" pitchFamily="49" charset="0"/>
              </a:rPr>
              <a:t>}}</a:t>
            </a:r>
          </a:p>
        </p:txBody>
      </p:sp>
      <p:sp>
        <p:nvSpPr>
          <p:cNvPr id="5" name="Rectangle 4"/>
          <p:cNvSpPr/>
          <p:nvPr/>
        </p:nvSpPr>
        <p:spPr>
          <a:xfrm>
            <a:off x="6202245" y="2803691"/>
            <a:ext cx="5994865" cy="3323987"/>
          </a:xfrm>
          <a:prstGeom prst="rect">
            <a:avLst/>
          </a:prstGeom>
          <a:ln w="19050">
            <a:solidFill>
              <a:schemeClr val="accent1"/>
            </a:solidFill>
            <a:prstDash val="dash"/>
          </a:ln>
        </p:spPr>
        <p:txBody>
          <a:bodyPr wrap="square">
            <a:spAutoFit/>
          </a:bodyPr>
          <a:lstStyle/>
          <a:p>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ExtendThread</a:t>
            </a:r>
            <a:r>
              <a:rPr lang="en-IN" sz="1400" b="1" dirty="0">
                <a:solidFill>
                  <a:srgbClr val="000000"/>
                </a:solidFill>
                <a:latin typeface="Consolas" panose="020B0609020204030204" pitchFamily="49" charset="0"/>
              </a:rPr>
              <a:t> {</a:t>
            </a:r>
          </a:p>
          <a:p>
            <a:pPr lvl="1"/>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lvl="2"/>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NewThread</a:t>
            </a:r>
            <a:r>
              <a:rPr lang="en-US" sz="1400" b="1" dirty="0">
                <a:solidFill>
                  <a:srgbClr val="000000"/>
                </a:solidFill>
                <a:latin typeface="Consolas" panose="020B0609020204030204" pitchFamily="49" charset="0"/>
              </a:rPr>
              <a:t>(); </a:t>
            </a:r>
            <a:r>
              <a:rPr lang="en-US" sz="1400" b="1" dirty="0">
                <a:solidFill>
                  <a:srgbClr val="3F7F5F"/>
                </a:solidFill>
                <a:latin typeface="Consolas" panose="020B0609020204030204" pitchFamily="49" charset="0"/>
              </a:rPr>
              <a:t>// create a new thread</a:t>
            </a:r>
          </a:p>
          <a:p>
            <a:pPr lvl="2"/>
            <a:r>
              <a:rPr lang="en-IN" sz="1400" b="1" dirty="0">
                <a:solidFill>
                  <a:srgbClr val="7F0055"/>
                </a:solidFill>
                <a:latin typeface="Consolas" panose="020B0609020204030204" pitchFamily="49" charset="0"/>
              </a:rPr>
              <a:t>try</a:t>
            </a:r>
            <a:r>
              <a:rPr lang="en-IN" sz="1400" b="1" dirty="0">
                <a:solidFill>
                  <a:srgbClr val="000000"/>
                </a:solidFill>
                <a:latin typeface="Consolas" panose="020B0609020204030204" pitchFamily="49" charset="0"/>
              </a:rPr>
              <a:t> {</a:t>
            </a:r>
          </a:p>
          <a:p>
            <a:pPr lvl="3"/>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5;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&gt;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a:t>
            </a:r>
          </a:p>
          <a:p>
            <a:pPr lvl="4"/>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"Main Thread: "</a:t>
            </a:r>
            <a:r>
              <a:rPr lang="en-IN" sz="1400" b="1" i="1" dirty="0">
                <a:solidFill>
                  <a:srgbClr val="000000"/>
                </a:solidFill>
                <a:latin typeface="Consolas" panose="020B0609020204030204" pitchFamily="49" charset="0"/>
              </a:rPr>
              <a:t> + </a:t>
            </a:r>
            <a:r>
              <a:rPr lang="en-IN" sz="1400" b="1" i="1" dirty="0" err="1">
                <a:solidFill>
                  <a:srgbClr val="6A3E3E"/>
                </a:solidFill>
                <a:latin typeface="Consolas" panose="020B0609020204030204" pitchFamily="49" charset="0"/>
              </a:rPr>
              <a:t>i</a:t>
            </a:r>
            <a:r>
              <a:rPr lang="en-IN" sz="1400" b="1" i="1" dirty="0">
                <a:solidFill>
                  <a:srgbClr val="000000"/>
                </a:solidFill>
                <a:latin typeface="Consolas" panose="020B0609020204030204" pitchFamily="49" charset="0"/>
              </a:rPr>
              <a:t>);</a:t>
            </a:r>
          </a:p>
          <a:p>
            <a:pPr lvl="4"/>
            <a:r>
              <a:rPr lang="en-IN" sz="1400" dirty="0" err="1">
                <a:solidFill>
                  <a:srgbClr val="000000"/>
                </a:solidFill>
                <a:latin typeface="Consolas" panose="020B0609020204030204" pitchFamily="49" charset="0"/>
              </a:rPr>
              <a:t>Thread.</a:t>
            </a:r>
            <a:r>
              <a:rPr lang="en-IN" sz="1400" i="1" dirty="0" err="1">
                <a:solidFill>
                  <a:srgbClr val="000000"/>
                </a:solidFill>
                <a:latin typeface="Consolas" panose="020B0609020204030204" pitchFamily="49" charset="0"/>
              </a:rPr>
              <a:t>sleep</a:t>
            </a:r>
            <a:r>
              <a:rPr lang="en-IN" sz="1400" i="1" dirty="0">
                <a:solidFill>
                  <a:srgbClr val="000000"/>
                </a:solidFill>
                <a:latin typeface="Consolas" panose="020B0609020204030204" pitchFamily="49" charset="0"/>
              </a:rPr>
              <a:t>(1000);</a:t>
            </a:r>
          </a:p>
          <a:p>
            <a:pPr lvl="3"/>
            <a:r>
              <a:rPr lang="en-IN" sz="1400"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catch</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InterruptedException</a:t>
            </a:r>
            <a:r>
              <a:rPr lang="en-IN" sz="1400" b="1" dirty="0">
                <a:solidFill>
                  <a:srgbClr val="000000"/>
                </a:solidFill>
                <a:latin typeface="Consolas" panose="020B0609020204030204" pitchFamily="49" charset="0"/>
              </a:rPr>
              <a:t> </a:t>
            </a:r>
            <a:r>
              <a:rPr lang="en-IN" sz="1400" b="1" dirty="0">
                <a:solidFill>
                  <a:srgbClr val="6A3E3E"/>
                </a:solidFill>
                <a:latin typeface="Consolas" panose="020B0609020204030204" pitchFamily="49" charset="0"/>
              </a:rPr>
              <a:t>e</a:t>
            </a:r>
            <a:r>
              <a:rPr lang="en-IN" sz="1400" b="1" dirty="0">
                <a:solidFill>
                  <a:srgbClr val="000000"/>
                </a:solidFill>
                <a:latin typeface="Consolas" panose="020B0609020204030204" pitchFamily="49" charset="0"/>
              </a:rPr>
              <a:t>) {</a:t>
            </a:r>
          </a:p>
          <a:p>
            <a:pPr lvl="2"/>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"Main thread interrupted."</a:t>
            </a:r>
            <a:r>
              <a:rPr lang="en-IN" sz="1400" b="1" i="1"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a:t>
            </a:r>
          </a:p>
          <a:p>
            <a:pPr lvl="2"/>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"Main thread exiting."</a:t>
            </a:r>
            <a:r>
              <a:rPr lang="en-IN" sz="1400" b="1" i="1" dirty="0">
                <a:solidFill>
                  <a:srgbClr val="000000"/>
                </a:solidFill>
                <a:latin typeface="Consolas" panose="020B0609020204030204" pitchFamily="49" charset="0"/>
              </a:rPr>
              <a:t>);</a:t>
            </a:r>
          </a:p>
          <a:p>
            <a:pPr lvl="1"/>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endParaRPr lang="en-IN" sz="1400" dirty="0"/>
          </a:p>
        </p:txBody>
      </p:sp>
    </p:spTree>
    <p:extLst>
      <p:ext uri="{BB962C8B-B14F-4D97-AF65-F5344CB8AC3E}">
        <p14:creationId xmlns:p14="http://schemas.microsoft.com/office/powerpoint/2010/main" val="26684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Implementing Runnable Interface</a:t>
            </a:r>
          </a:p>
        </p:txBody>
      </p:sp>
      <p:sp>
        <p:nvSpPr>
          <p:cNvPr id="3" name="Content Placeholder 2"/>
          <p:cNvSpPr>
            <a:spLocks noGrp="1"/>
          </p:cNvSpPr>
          <p:nvPr>
            <p:ph idx="1"/>
          </p:nvPr>
        </p:nvSpPr>
        <p:spPr/>
        <p:txBody>
          <a:bodyPr/>
          <a:lstStyle/>
          <a:p>
            <a:r>
              <a:rPr lang="en-US" dirty="0"/>
              <a:t>To implement thread using </a:t>
            </a:r>
            <a:r>
              <a:rPr lang="en-US" dirty="0">
                <a:solidFill>
                  <a:srgbClr val="C00000"/>
                </a:solidFill>
                <a:latin typeface="Consolas" panose="020B0609020204030204" pitchFamily="49" charset="0"/>
              </a:rPr>
              <a:t>Runnable</a:t>
            </a:r>
            <a:r>
              <a:rPr lang="en-US" dirty="0">
                <a:solidFill>
                  <a:srgbClr val="C00000"/>
                </a:solidFill>
              </a:rPr>
              <a:t> </a:t>
            </a:r>
            <a:r>
              <a:rPr lang="en-US" dirty="0"/>
              <a:t>interface, </a:t>
            </a:r>
            <a:r>
              <a:rPr lang="en-US" dirty="0">
                <a:solidFill>
                  <a:srgbClr val="C00000"/>
                </a:solidFill>
                <a:latin typeface="Consolas" panose="020B0609020204030204" pitchFamily="49" charset="0"/>
              </a:rPr>
              <a:t>Runnable</a:t>
            </a:r>
            <a:r>
              <a:rPr lang="en-US" dirty="0">
                <a:solidFill>
                  <a:srgbClr val="C00000"/>
                </a:solidFill>
              </a:rPr>
              <a:t> </a:t>
            </a:r>
            <a:r>
              <a:rPr lang="en-US" dirty="0"/>
              <a:t>interface needs to be implemented by the class.</a:t>
            </a:r>
          </a:p>
          <a:p>
            <a:pPr marL="0" indent="0" algn="ctr">
              <a:buNone/>
            </a:pPr>
            <a:r>
              <a:rPr lang="en-US" dirty="0">
                <a:solidFill>
                  <a:schemeClr val="tx2"/>
                </a:solidFill>
                <a:latin typeface="Consolas" panose="020B0609020204030204" pitchFamily="49" charset="0"/>
              </a:rPr>
              <a:t>class </a:t>
            </a:r>
            <a:r>
              <a:rPr lang="en-US" dirty="0" err="1">
                <a:solidFill>
                  <a:schemeClr val="tx2"/>
                </a:solidFill>
                <a:latin typeface="Consolas" panose="020B0609020204030204" pitchFamily="49" charset="0"/>
              </a:rPr>
              <a:t>NewThread</a:t>
            </a:r>
            <a:r>
              <a:rPr lang="en-US" dirty="0">
                <a:solidFill>
                  <a:schemeClr val="tx2"/>
                </a:solidFill>
                <a:latin typeface="Consolas" panose="020B0609020204030204" pitchFamily="49" charset="0"/>
              </a:rPr>
              <a:t> implements Runnable</a:t>
            </a:r>
          </a:p>
          <a:p>
            <a:r>
              <a:rPr lang="en-US" dirty="0"/>
              <a:t>Class which implements </a:t>
            </a:r>
            <a:r>
              <a:rPr lang="en-US" dirty="0">
                <a:solidFill>
                  <a:srgbClr val="C00000"/>
                </a:solidFill>
                <a:latin typeface="Consolas" panose="020B0609020204030204" pitchFamily="49" charset="0"/>
              </a:rPr>
              <a:t>Runnable</a:t>
            </a:r>
            <a:r>
              <a:rPr lang="en-US" dirty="0">
                <a:solidFill>
                  <a:srgbClr val="C00000"/>
                </a:solidFill>
              </a:rPr>
              <a:t> </a:t>
            </a:r>
            <a:r>
              <a:rPr lang="en-US" dirty="0"/>
              <a:t>interface should override the </a:t>
            </a:r>
            <a:r>
              <a:rPr lang="en-US" dirty="0">
                <a:solidFill>
                  <a:srgbClr val="C00000"/>
                </a:solidFill>
                <a:latin typeface="Consolas" panose="020B0609020204030204" pitchFamily="49" charset="0"/>
              </a:rPr>
              <a:t>run()</a:t>
            </a:r>
            <a:r>
              <a:rPr lang="en-US" dirty="0">
                <a:solidFill>
                  <a:srgbClr val="C00000"/>
                </a:solidFill>
              </a:rPr>
              <a:t> </a:t>
            </a:r>
            <a:r>
              <a:rPr lang="en-US" dirty="0"/>
              <a:t>method which </a:t>
            </a:r>
            <a:r>
              <a:rPr lang="en-US" dirty="0" err="1"/>
              <a:t>containts</a:t>
            </a:r>
            <a:r>
              <a:rPr lang="en-US" dirty="0"/>
              <a:t> the logic of the thread.</a:t>
            </a:r>
          </a:p>
          <a:p>
            <a:pPr marL="0" indent="0" algn="ctr">
              <a:buNone/>
            </a:pPr>
            <a:r>
              <a:rPr lang="en-US" dirty="0">
                <a:solidFill>
                  <a:schemeClr val="tx2"/>
                </a:solidFill>
                <a:latin typeface="Consolas" panose="020B0609020204030204" pitchFamily="49" charset="0"/>
                <a:ea typeface="Cambria" pitchFamily="18" charset="0"/>
              </a:rPr>
              <a:t>public void run( ) </a:t>
            </a:r>
          </a:p>
          <a:p>
            <a:r>
              <a:rPr lang="en-US" dirty="0"/>
              <a:t>Instance of </a:t>
            </a:r>
            <a:r>
              <a:rPr lang="en-US" dirty="0">
                <a:solidFill>
                  <a:srgbClr val="C00000"/>
                </a:solidFill>
                <a:latin typeface="Consolas" panose="020B0609020204030204" pitchFamily="49" charset="0"/>
              </a:rPr>
              <a:t>Thread</a:t>
            </a:r>
            <a:r>
              <a:rPr lang="en-US" dirty="0">
                <a:solidFill>
                  <a:srgbClr val="C00000"/>
                </a:solidFill>
              </a:rPr>
              <a:t> </a:t>
            </a:r>
            <a:r>
              <a:rPr lang="en-US" dirty="0"/>
              <a:t>class is created using following constructor.</a:t>
            </a:r>
          </a:p>
          <a:p>
            <a:pPr marL="0" indent="0" algn="ctr">
              <a:buNone/>
            </a:pPr>
            <a:r>
              <a:rPr lang="en-US" dirty="0">
                <a:solidFill>
                  <a:schemeClr val="tx2"/>
                </a:solidFill>
                <a:latin typeface="Consolas" panose="020B0609020204030204" pitchFamily="49" charset="0"/>
                <a:ea typeface="Cambria" pitchFamily="18" charset="0"/>
              </a:rPr>
              <a:t>Thread(Runnable </a:t>
            </a:r>
            <a:r>
              <a:rPr lang="en-US" dirty="0" err="1">
                <a:solidFill>
                  <a:schemeClr val="tx2"/>
                </a:solidFill>
                <a:latin typeface="Consolas" panose="020B0609020204030204" pitchFamily="49" charset="0"/>
                <a:ea typeface="Cambria" pitchFamily="18" charset="0"/>
              </a:rPr>
              <a:t>threadOb</a:t>
            </a:r>
            <a:r>
              <a:rPr lang="en-US" dirty="0">
                <a:solidFill>
                  <a:schemeClr val="tx2"/>
                </a:solidFill>
                <a:latin typeface="Consolas" panose="020B0609020204030204" pitchFamily="49" charset="0"/>
                <a:ea typeface="Cambria" pitchFamily="18" charset="0"/>
              </a:rPr>
              <a:t>, String </a:t>
            </a:r>
            <a:r>
              <a:rPr lang="en-US" dirty="0" err="1">
                <a:solidFill>
                  <a:schemeClr val="tx2"/>
                </a:solidFill>
                <a:latin typeface="Consolas" panose="020B0609020204030204" pitchFamily="49" charset="0"/>
                <a:ea typeface="Cambria" pitchFamily="18" charset="0"/>
              </a:rPr>
              <a:t>threadName</a:t>
            </a:r>
            <a:r>
              <a:rPr lang="en-US" dirty="0">
                <a:solidFill>
                  <a:schemeClr val="tx2"/>
                </a:solidFill>
                <a:latin typeface="Consolas" panose="020B0609020204030204" pitchFamily="49" charset="0"/>
                <a:ea typeface="Cambria" pitchFamily="18" charset="0"/>
              </a:rPr>
              <a:t>);</a:t>
            </a:r>
          </a:p>
          <a:p>
            <a:r>
              <a:rPr lang="en-US" dirty="0"/>
              <a:t>Here </a:t>
            </a:r>
            <a:r>
              <a:rPr lang="en-US" dirty="0" err="1">
                <a:solidFill>
                  <a:srgbClr val="C00000"/>
                </a:solidFill>
                <a:latin typeface="Consolas" panose="020B0609020204030204" pitchFamily="49" charset="0"/>
                <a:ea typeface="Cambria" pitchFamily="18" charset="0"/>
              </a:rPr>
              <a:t>threadOb</a:t>
            </a:r>
            <a:r>
              <a:rPr lang="en-US" dirty="0">
                <a:solidFill>
                  <a:srgbClr val="C00000"/>
                </a:solidFill>
              </a:rPr>
              <a:t> </a:t>
            </a:r>
            <a:r>
              <a:rPr lang="en-US" dirty="0"/>
              <a:t>is an instance of a class that implements the </a:t>
            </a:r>
            <a:r>
              <a:rPr lang="en-US" dirty="0">
                <a:solidFill>
                  <a:srgbClr val="C00000"/>
                </a:solidFill>
                <a:latin typeface="Consolas" panose="020B0609020204030204" pitchFamily="49" charset="0"/>
                <a:ea typeface="Cambria" pitchFamily="18" charset="0"/>
              </a:rPr>
              <a:t>Runnable</a:t>
            </a:r>
            <a:r>
              <a:rPr lang="en-US" dirty="0">
                <a:solidFill>
                  <a:srgbClr val="C00000"/>
                </a:solidFill>
              </a:rPr>
              <a:t> </a:t>
            </a:r>
            <a:r>
              <a:rPr lang="en-US" dirty="0"/>
              <a:t>interface and the name of the new thread is specified by </a:t>
            </a:r>
            <a:r>
              <a:rPr lang="en-US" dirty="0" err="1">
                <a:solidFill>
                  <a:srgbClr val="C00000"/>
                </a:solidFill>
                <a:latin typeface="Consolas" panose="020B0609020204030204" pitchFamily="49" charset="0"/>
                <a:ea typeface="Cambria" pitchFamily="18" charset="0"/>
              </a:rPr>
              <a:t>threadName</a:t>
            </a:r>
            <a:r>
              <a:rPr lang="en-US" dirty="0"/>
              <a:t>. </a:t>
            </a:r>
          </a:p>
          <a:p>
            <a:r>
              <a:rPr lang="en-US" dirty="0">
                <a:solidFill>
                  <a:srgbClr val="C00000"/>
                </a:solidFill>
                <a:latin typeface="Consolas" panose="020B0609020204030204" pitchFamily="49" charset="0"/>
              </a:rPr>
              <a:t>start() </a:t>
            </a:r>
            <a:r>
              <a:rPr lang="en-US" dirty="0"/>
              <a:t>method of Thread class will invoke the </a:t>
            </a:r>
            <a:r>
              <a:rPr lang="en-US" dirty="0">
                <a:solidFill>
                  <a:srgbClr val="C00000"/>
                </a:solidFill>
                <a:latin typeface="Consolas" panose="020B0609020204030204" pitchFamily="49" charset="0"/>
              </a:rPr>
              <a:t>run() </a:t>
            </a:r>
            <a:r>
              <a:rPr lang="en-US" dirty="0"/>
              <a:t>method.</a:t>
            </a:r>
          </a:p>
        </p:txBody>
      </p:sp>
    </p:spTree>
    <p:extLst>
      <p:ext uri="{BB962C8B-B14F-4D97-AF65-F5344CB8AC3E}">
        <p14:creationId xmlns:p14="http://schemas.microsoft.com/office/powerpoint/2010/main" val="120272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Runnable Interface</a:t>
            </a:r>
          </a:p>
        </p:txBody>
      </p:sp>
      <p:sp>
        <p:nvSpPr>
          <p:cNvPr id="3" name="Rectangle 2"/>
          <p:cNvSpPr/>
          <p:nvPr/>
        </p:nvSpPr>
        <p:spPr>
          <a:xfrm>
            <a:off x="118796" y="931560"/>
            <a:ext cx="5575423" cy="3108543"/>
          </a:xfrm>
          <a:prstGeom prst="rect">
            <a:avLst/>
          </a:prstGeom>
          <a:ln w="19050">
            <a:solidFill>
              <a:schemeClr val="accent1"/>
            </a:solidFill>
            <a:prstDash val="dash"/>
          </a:ln>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MyRunnable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implements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Runnable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run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for</a:t>
            </a:r>
            <a:r>
              <a:rPr lang="en-US" sz="1400" dirty="0">
                <a:solidFill>
                  <a:srgbClr val="000000"/>
                </a:solidFill>
                <a:latin typeface="Consolas" panose="020B0609020204030204" pitchFamily="49" charset="0"/>
              </a:rPr>
              <a:t>(</a:t>
            </a:r>
            <a:r>
              <a:rPr lang="en-US" sz="1400" dirty="0" err="1">
                <a:solidFill>
                  <a:srgbClr val="267F99"/>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&lt;</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System</a:t>
            </a:r>
            <a:r>
              <a:rPr lang="en-US" sz="1400" dirty="0" err="1">
                <a:solidFill>
                  <a:srgbClr val="000000"/>
                </a:solidFill>
                <a:latin typeface="Consolas" panose="020B0609020204030204" pitchFamily="49" charset="0"/>
              </a:rPr>
              <a:t>.</a:t>
            </a:r>
            <a:r>
              <a:rPr lang="en-US" sz="1400" dirty="0" err="1">
                <a:solidFill>
                  <a:srgbClr val="0070C1"/>
                </a:solidFill>
                <a:latin typeface="Consolas" panose="020B0609020204030204" pitchFamily="49" charset="0"/>
              </a:rPr>
              <a:t>out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println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"Hello "</a:t>
            </a:r>
            <a:r>
              <a:rPr lang="en-US" sz="1400" dirty="0">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TempDelete2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main</a:t>
            </a:r>
            <a:r>
              <a:rPr lang="en-US" sz="1400" dirty="0">
                <a:solidFill>
                  <a:srgbClr val="000000"/>
                </a:solidFill>
                <a:latin typeface="Consolas" panose="020B0609020204030204" pitchFamily="49" charset="0"/>
              </a:rPr>
              <a:t>(</a:t>
            </a:r>
            <a:r>
              <a:rPr lang="en-US" sz="1400" dirty="0">
                <a:solidFill>
                  <a:srgbClr val="267F99"/>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MyRunnable</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mr</a:t>
            </a:r>
            <a:r>
              <a:rPr lang="en-US" sz="1400" dirty="0">
                <a:solidFill>
                  <a:srgbClr val="000000"/>
                </a:solidFill>
                <a:latin typeface="Consolas" panose="020B0609020204030204" pitchFamily="49" charset="0"/>
              </a:rPr>
              <a:t> = </a:t>
            </a:r>
            <a:r>
              <a:rPr lang="en-US" sz="1400" dirty="0">
                <a:solidFill>
                  <a:srgbClr val="AF00DB"/>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795E26"/>
                </a:solidFill>
                <a:latin typeface="Consolas" panose="020B0609020204030204" pitchFamily="49" charset="0"/>
              </a:rPr>
              <a:t>MyRunnable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Thread</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t</a:t>
            </a:r>
            <a:r>
              <a:rPr lang="en-US" sz="1400" dirty="0">
                <a:solidFill>
                  <a:srgbClr val="000000"/>
                </a:solidFill>
                <a:latin typeface="Consolas" panose="020B0609020204030204" pitchFamily="49" charset="0"/>
              </a:rPr>
              <a:t> = </a:t>
            </a:r>
            <a:r>
              <a:rPr lang="en-US" sz="1400" dirty="0">
                <a:solidFill>
                  <a:srgbClr val="AF00DB"/>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Thread</a:t>
            </a:r>
            <a:r>
              <a:rPr lang="en-US" sz="1400" dirty="0">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mr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start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4" name="Rectangle 3"/>
          <p:cNvSpPr/>
          <p:nvPr/>
        </p:nvSpPr>
        <p:spPr>
          <a:xfrm>
            <a:off x="6096000" y="1362447"/>
            <a:ext cx="5575423" cy="2677656"/>
          </a:xfrm>
          <a:prstGeom prst="rect">
            <a:avLst/>
          </a:prstGeom>
          <a:ln w="19050">
            <a:solidFill>
              <a:schemeClr val="accent1"/>
            </a:solidFill>
            <a:prstDash val="dash"/>
          </a:ln>
        </p:spPr>
        <p:txBody>
          <a:bodyPr wrap="square">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TempDelete2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main</a:t>
            </a:r>
            <a:r>
              <a:rPr lang="en-US" sz="1400" dirty="0">
                <a:solidFill>
                  <a:srgbClr val="000000"/>
                </a:solidFill>
                <a:latin typeface="Consolas" panose="020B0609020204030204" pitchFamily="49" charset="0"/>
              </a:rPr>
              <a:t>(</a:t>
            </a:r>
            <a:r>
              <a:rPr lang="en-US" sz="1400" dirty="0">
                <a:solidFill>
                  <a:srgbClr val="267F99"/>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Thread</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t</a:t>
            </a:r>
            <a:r>
              <a:rPr lang="en-US" sz="1400" dirty="0">
                <a:solidFill>
                  <a:srgbClr val="000000"/>
                </a:solidFill>
                <a:latin typeface="Consolas" panose="020B0609020204030204" pitchFamily="49" charset="0"/>
              </a:rPr>
              <a:t> = </a:t>
            </a:r>
            <a:r>
              <a:rPr lang="en-US" sz="1400" dirty="0">
                <a:solidFill>
                  <a:srgbClr val="AF00DB"/>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Thread</a:t>
            </a:r>
            <a:r>
              <a:rPr lang="en-US" sz="1400" dirty="0">
                <a:solidFill>
                  <a:srgbClr val="000000"/>
                </a:solidFill>
                <a:latin typeface="Consolas" panose="020B0609020204030204" pitchFamily="49" charset="0"/>
              </a:rPr>
              <a:t>(</a:t>
            </a:r>
            <a:r>
              <a:rPr lang="en-US" sz="1400" dirty="0">
                <a:solidFill>
                  <a:srgbClr val="AF00DB"/>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Runnable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run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for</a:t>
            </a:r>
            <a:r>
              <a:rPr lang="en-US" sz="1400" dirty="0">
                <a:solidFill>
                  <a:srgbClr val="000000"/>
                </a:solidFill>
                <a:latin typeface="Consolas" panose="020B0609020204030204" pitchFamily="49" charset="0"/>
              </a:rPr>
              <a:t>(</a:t>
            </a:r>
            <a:r>
              <a:rPr lang="en-US" sz="1400" dirty="0" err="1">
                <a:solidFill>
                  <a:srgbClr val="267F99"/>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&lt;</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System</a:t>
            </a:r>
            <a:r>
              <a:rPr lang="en-US" sz="1400" dirty="0" err="1">
                <a:solidFill>
                  <a:srgbClr val="000000"/>
                </a:solidFill>
                <a:latin typeface="Consolas" panose="020B0609020204030204" pitchFamily="49" charset="0"/>
              </a:rPr>
              <a:t>.</a:t>
            </a:r>
            <a:r>
              <a:rPr lang="en-US" sz="1400" dirty="0" err="1">
                <a:solidFill>
                  <a:srgbClr val="0070C1"/>
                </a:solidFill>
                <a:latin typeface="Consolas" panose="020B0609020204030204" pitchFamily="49" charset="0"/>
              </a:rPr>
              <a:t>out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println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"Hello "</a:t>
            </a:r>
            <a:r>
              <a:rPr lang="en-US" sz="1400" dirty="0">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start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5" name="Content Placeholder 2"/>
          <p:cNvSpPr>
            <a:spLocks noGrp="1"/>
          </p:cNvSpPr>
          <p:nvPr>
            <p:ph idx="1"/>
          </p:nvPr>
        </p:nvSpPr>
        <p:spPr>
          <a:xfrm>
            <a:off x="6096000" y="863444"/>
            <a:ext cx="5575423" cy="499003"/>
          </a:xfrm>
        </p:spPr>
        <p:txBody>
          <a:bodyPr/>
          <a:lstStyle/>
          <a:p>
            <a:r>
              <a:rPr lang="en-US" dirty="0"/>
              <a:t>Using Anonymous Object</a:t>
            </a:r>
          </a:p>
        </p:txBody>
      </p:sp>
    </p:spTree>
    <p:extLst>
      <p:ext uri="{BB962C8B-B14F-4D97-AF65-F5344CB8AC3E}">
        <p14:creationId xmlns:p14="http://schemas.microsoft.com/office/powerpoint/2010/main" val="254149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using Executor Framework</a:t>
            </a:r>
            <a:endParaRPr lang="en-US" dirty="0"/>
          </a:p>
        </p:txBody>
      </p:sp>
      <p:sp>
        <p:nvSpPr>
          <p:cNvPr id="3" name="Content Placeholder 2"/>
          <p:cNvSpPr>
            <a:spLocks noGrp="1"/>
          </p:cNvSpPr>
          <p:nvPr>
            <p:ph idx="1"/>
          </p:nvPr>
        </p:nvSpPr>
        <p:spPr/>
        <p:txBody>
          <a:bodyPr/>
          <a:lstStyle/>
          <a:p>
            <a:r>
              <a:rPr lang="en-IN" dirty="0"/>
              <a:t>Steps to execute thread using Executor Framework are as follows:</a:t>
            </a:r>
          </a:p>
          <a:p>
            <a:pPr marL="457200" indent="-457200">
              <a:buFont typeface="+mj-lt"/>
              <a:buAutoNum type="arabicPeriod"/>
            </a:pPr>
            <a:r>
              <a:rPr lang="en-US" dirty="0"/>
              <a:t>Create a task (Runnable Object) to execute</a:t>
            </a:r>
          </a:p>
          <a:p>
            <a:pPr marL="457200" indent="-457200">
              <a:buFont typeface="+mj-lt"/>
              <a:buAutoNum type="arabicPeriod"/>
            </a:pPr>
            <a:r>
              <a:rPr lang="en-US" dirty="0"/>
              <a:t>Create Executor Pool using Executors</a:t>
            </a:r>
          </a:p>
          <a:p>
            <a:pPr marL="457200" indent="-457200">
              <a:buFont typeface="+mj-lt"/>
              <a:buAutoNum type="arabicPeriod"/>
            </a:pPr>
            <a:r>
              <a:rPr lang="en-US" dirty="0"/>
              <a:t>Pass tasks to Executor Pool</a:t>
            </a:r>
          </a:p>
          <a:p>
            <a:pPr marL="457200" indent="-457200">
              <a:buFont typeface="+mj-lt"/>
              <a:buAutoNum type="arabicPeriod"/>
            </a:pPr>
            <a:r>
              <a:rPr lang="en-US" dirty="0"/>
              <a:t>Shutdown the Executor Pool</a:t>
            </a:r>
            <a:endParaRPr lang="en-IN" dirty="0"/>
          </a:p>
          <a:p>
            <a:endParaRPr lang="en-US" dirty="0"/>
          </a:p>
        </p:txBody>
      </p:sp>
    </p:spTree>
    <p:extLst>
      <p:ext uri="{BB962C8B-B14F-4D97-AF65-F5344CB8AC3E}">
        <p14:creationId xmlns:p14="http://schemas.microsoft.com/office/powerpoint/2010/main" val="138838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p:spPr>
        <p:txBody>
          <a:bodyPr/>
          <a:lstStyle/>
          <a:p>
            <a:r>
              <a:rPr lang="en-US" dirty="0"/>
              <a:t>Example Executable Framework</a:t>
            </a:r>
          </a:p>
        </p:txBody>
      </p:sp>
      <p:sp>
        <p:nvSpPr>
          <p:cNvPr id="4" name="Rectangle 3"/>
          <p:cNvSpPr/>
          <p:nvPr/>
        </p:nvSpPr>
        <p:spPr>
          <a:xfrm>
            <a:off x="116545" y="802887"/>
            <a:ext cx="4245905" cy="4093428"/>
          </a:xfrm>
          <a:prstGeom prst="rect">
            <a:avLst/>
          </a:prstGeom>
          <a:ln w="19050">
            <a:solidFill>
              <a:schemeClr val="accent1"/>
            </a:solidFill>
            <a:prstDash val="dash"/>
          </a:ln>
        </p:spPr>
        <p:txBody>
          <a:bodyPr wrap="square">
            <a:spAutoFit/>
          </a:bodyPr>
          <a:lstStyle/>
          <a:p>
            <a:r>
              <a:rPr lang="en-IN" sz="1300" b="1" dirty="0">
                <a:solidFill>
                  <a:srgbClr val="7F0055"/>
                </a:solidFill>
                <a:latin typeface="Consolas" panose="020B0609020204030204" pitchFamily="49" charset="0"/>
              </a:rPr>
              <a:t>class</a:t>
            </a:r>
            <a:r>
              <a:rPr lang="en-IN" sz="1300" b="1" dirty="0">
                <a:solidFill>
                  <a:srgbClr val="000000"/>
                </a:solidFill>
                <a:latin typeface="Consolas" panose="020B0609020204030204" pitchFamily="49" charset="0"/>
              </a:rPr>
              <a:t> Task </a:t>
            </a:r>
            <a:r>
              <a:rPr lang="en-IN" sz="1300" b="1" dirty="0">
                <a:solidFill>
                  <a:srgbClr val="7F0055"/>
                </a:solidFill>
                <a:latin typeface="Consolas" panose="020B0609020204030204" pitchFamily="49" charset="0"/>
              </a:rPr>
              <a:t>implements</a:t>
            </a:r>
            <a:r>
              <a:rPr lang="en-IN" sz="1300" b="1" dirty="0">
                <a:solidFill>
                  <a:srgbClr val="000000"/>
                </a:solidFill>
                <a:latin typeface="Consolas" panose="020B0609020204030204" pitchFamily="49" charset="0"/>
              </a:rPr>
              <a:t> Runnable { </a:t>
            </a:r>
          </a:p>
          <a:p>
            <a:pPr lvl="1"/>
            <a:r>
              <a:rPr lang="en-IN" sz="1300" b="1" dirty="0">
                <a:solidFill>
                  <a:srgbClr val="7F0055"/>
                </a:solidFill>
                <a:latin typeface="Consolas" panose="020B0609020204030204" pitchFamily="49" charset="0"/>
              </a:rPr>
              <a:t>private</a:t>
            </a:r>
            <a:r>
              <a:rPr lang="en-IN" sz="1300" b="1" dirty="0">
                <a:solidFill>
                  <a:srgbClr val="000000"/>
                </a:solidFill>
                <a:latin typeface="Consolas" panose="020B0609020204030204" pitchFamily="49" charset="0"/>
              </a:rPr>
              <a:t> String </a:t>
            </a:r>
            <a:r>
              <a:rPr lang="en-IN" sz="1300" b="1" dirty="0">
                <a:solidFill>
                  <a:srgbClr val="0000C0"/>
                </a:solidFill>
                <a:latin typeface="Consolas" panose="020B0609020204030204" pitchFamily="49" charset="0"/>
              </a:rPr>
              <a:t>name</a:t>
            </a:r>
            <a:r>
              <a:rPr lang="en-IN" sz="1300" b="1" dirty="0">
                <a:solidFill>
                  <a:srgbClr val="000000"/>
                </a:solidFill>
                <a:latin typeface="Consolas" panose="020B0609020204030204" pitchFamily="49" charset="0"/>
              </a:rPr>
              <a:t>; </a:t>
            </a:r>
          </a:p>
          <a:p>
            <a:pPr lvl="1"/>
            <a:r>
              <a:rPr lang="en-IN" sz="1300" b="1" dirty="0">
                <a:solidFill>
                  <a:srgbClr val="7F0055"/>
                </a:solidFill>
                <a:latin typeface="Consolas" panose="020B0609020204030204" pitchFamily="49" charset="0"/>
              </a:rPr>
              <a:t>public</a:t>
            </a:r>
            <a:r>
              <a:rPr lang="en-IN" sz="1300" b="1" dirty="0">
                <a:solidFill>
                  <a:srgbClr val="000000"/>
                </a:solidFill>
                <a:latin typeface="Consolas" panose="020B0609020204030204" pitchFamily="49" charset="0"/>
              </a:rPr>
              <a:t> Task(String </a:t>
            </a:r>
            <a:r>
              <a:rPr lang="en-IN" sz="1300" b="1" dirty="0">
                <a:solidFill>
                  <a:srgbClr val="6A3E3E"/>
                </a:solidFill>
                <a:latin typeface="Consolas" panose="020B0609020204030204" pitchFamily="49" charset="0"/>
              </a:rPr>
              <a:t>s</a:t>
            </a:r>
            <a:r>
              <a:rPr lang="en-IN" sz="1300" b="1" dirty="0">
                <a:solidFill>
                  <a:srgbClr val="000000"/>
                </a:solidFill>
                <a:latin typeface="Consolas" panose="020B0609020204030204" pitchFamily="49" charset="0"/>
              </a:rPr>
              <a:t>) { </a:t>
            </a:r>
          </a:p>
          <a:p>
            <a:pPr lvl="1"/>
            <a:r>
              <a:rPr lang="en-IN" sz="1300" dirty="0">
                <a:solidFill>
                  <a:srgbClr val="0000C0"/>
                </a:solidFill>
                <a:latin typeface="Consolas" panose="020B0609020204030204" pitchFamily="49" charset="0"/>
              </a:rPr>
              <a:t>	name</a:t>
            </a:r>
            <a:r>
              <a:rPr lang="en-IN" sz="1300" dirty="0">
                <a:solidFill>
                  <a:srgbClr val="000000"/>
                </a:solidFill>
                <a:latin typeface="Consolas" panose="020B0609020204030204" pitchFamily="49" charset="0"/>
              </a:rPr>
              <a:t> = </a:t>
            </a:r>
            <a:r>
              <a:rPr lang="en-IN" sz="1300" dirty="0">
                <a:solidFill>
                  <a:srgbClr val="6A3E3E"/>
                </a:solidFill>
                <a:latin typeface="Consolas" panose="020B0609020204030204" pitchFamily="49" charset="0"/>
              </a:rPr>
              <a:t>s</a:t>
            </a:r>
            <a:r>
              <a:rPr lang="en-IN" sz="1300" dirty="0">
                <a:solidFill>
                  <a:srgbClr val="000000"/>
                </a:solidFill>
                <a:latin typeface="Consolas" panose="020B0609020204030204" pitchFamily="49" charset="0"/>
              </a:rPr>
              <a:t>; </a:t>
            </a:r>
          </a:p>
          <a:p>
            <a:pPr lvl="1"/>
            <a:r>
              <a:rPr lang="en-IN" sz="1300" dirty="0">
                <a:solidFill>
                  <a:srgbClr val="000000"/>
                </a:solidFill>
                <a:latin typeface="Consolas" panose="020B0609020204030204" pitchFamily="49" charset="0"/>
              </a:rPr>
              <a:t>} </a:t>
            </a:r>
          </a:p>
          <a:p>
            <a:pPr lvl="1"/>
            <a:r>
              <a:rPr lang="en-IN" sz="1300" b="1" dirty="0">
                <a:solidFill>
                  <a:srgbClr val="7F0055"/>
                </a:solidFill>
                <a:latin typeface="Consolas" panose="020B0609020204030204" pitchFamily="49" charset="0"/>
              </a:rPr>
              <a:t>public</a:t>
            </a:r>
            <a:r>
              <a:rPr lang="en-IN" sz="1300" b="1" dirty="0">
                <a:solidFill>
                  <a:srgbClr val="000000"/>
                </a:solidFill>
                <a:latin typeface="Consolas" panose="020B0609020204030204" pitchFamily="49" charset="0"/>
              </a:rPr>
              <a:t> </a:t>
            </a:r>
            <a:r>
              <a:rPr lang="en-IN" sz="1300" b="1" dirty="0">
                <a:solidFill>
                  <a:srgbClr val="7F0055"/>
                </a:solidFill>
                <a:latin typeface="Consolas" panose="020B0609020204030204" pitchFamily="49" charset="0"/>
              </a:rPr>
              <a:t>void</a:t>
            </a:r>
            <a:r>
              <a:rPr lang="en-IN" sz="1300" b="1" dirty="0">
                <a:solidFill>
                  <a:srgbClr val="000000"/>
                </a:solidFill>
                <a:latin typeface="Consolas" panose="020B0609020204030204" pitchFamily="49" charset="0"/>
              </a:rPr>
              <a:t> run() { </a:t>
            </a:r>
          </a:p>
          <a:p>
            <a:pPr lvl="2"/>
            <a:r>
              <a:rPr lang="en-IN" sz="1300" b="1" dirty="0">
                <a:solidFill>
                  <a:srgbClr val="7F0055"/>
                </a:solidFill>
                <a:latin typeface="Consolas" panose="020B0609020204030204" pitchFamily="49" charset="0"/>
              </a:rPr>
              <a:t>try</a:t>
            </a:r>
            <a:r>
              <a:rPr lang="en-IN" sz="1300" b="1" dirty="0">
                <a:solidFill>
                  <a:srgbClr val="000000"/>
                </a:solidFill>
                <a:latin typeface="Consolas" panose="020B0609020204030204" pitchFamily="49" charset="0"/>
              </a:rPr>
              <a:t> { </a:t>
            </a:r>
          </a:p>
          <a:p>
            <a:pPr lvl="3"/>
            <a:r>
              <a:rPr lang="nn-NO" sz="1300" b="1" dirty="0">
                <a:solidFill>
                  <a:srgbClr val="7F0055"/>
                </a:solidFill>
                <a:latin typeface="Consolas" panose="020B0609020204030204" pitchFamily="49" charset="0"/>
              </a:rPr>
              <a:t>for</a:t>
            </a:r>
            <a:r>
              <a:rPr lang="nn-NO" sz="1300" b="1" dirty="0">
                <a:solidFill>
                  <a:srgbClr val="000000"/>
                </a:solidFill>
                <a:latin typeface="Consolas" panose="020B0609020204030204" pitchFamily="49" charset="0"/>
              </a:rPr>
              <a:t> (</a:t>
            </a:r>
            <a:r>
              <a:rPr lang="nn-NO" sz="1300" b="1" dirty="0">
                <a:solidFill>
                  <a:srgbClr val="7F0055"/>
                </a:solidFill>
                <a:latin typeface="Consolas" panose="020B0609020204030204" pitchFamily="49" charset="0"/>
              </a:rPr>
              <a:t>int</a:t>
            </a:r>
            <a:r>
              <a:rPr lang="nn-NO" sz="1300" b="1" dirty="0">
                <a:solidFill>
                  <a:srgbClr val="000000"/>
                </a:solidFill>
                <a:latin typeface="Consolas" panose="020B0609020204030204" pitchFamily="49" charset="0"/>
              </a:rPr>
              <a:t> </a:t>
            </a:r>
            <a:r>
              <a:rPr lang="nn-NO" sz="1300" b="1" dirty="0">
                <a:solidFill>
                  <a:srgbClr val="6A3E3E"/>
                </a:solidFill>
                <a:latin typeface="Consolas" panose="020B0609020204030204" pitchFamily="49" charset="0"/>
              </a:rPr>
              <a:t>i</a:t>
            </a:r>
            <a:r>
              <a:rPr lang="nn-NO" sz="1300" b="1" dirty="0">
                <a:solidFill>
                  <a:srgbClr val="000000"/>
                </a:solidFill>
                <a:latin typeface="Consolas" panose="020B0609020204030204" pitchFamily="49" charset="0"/>
              </a:rPr>
              <a:t> = 1; </a:t>
            </a:r>
            <a:r>
              <a:rPr lang="nn-NO" sz="1300" b="1" dirty="0">
                <a:solidFill>
                  <a:srgbClr val="6A3E3E"/>
                </a:solidFill>
                <a:latin typeface="Consolas" panose="020B0609020204030204" pitchFamily="49" charset="0"/>
              </a:rPr>
              <a:t>i</a:t>
            </a:r>
            <a:r>
              <a:rPr lang="nn-NO" sz="1300" b="1" dirty="0">
                <a:solidFill>
                  <a:srgbClr val="000000"/>
                </a:solidFill>
                <a:latin typeface="Consolas" panose="020B0609020204030204" pitchFamily="49" charset="0"/>
              </a:rPr>
              <a:t>&lt;=5; </a:t>
            </a:r>
            <a:r>
              <a:rPr lang="nn-NO" sz="1300" b="1" dirty="0">
                <a:solidFill>
                  <a:srgbClr val="6A3E3E"/>
                </a:solidFill>
                <a:latin typeface="Consolas" panose="020B0609020204030204" pitchFamily="49" charset="0"/>
              </a:rPr>
              <a:t>i</a:t>
            </a:r>
            <a:r>
              <a:rPr lang="nn-NO" sz="1300" b="1" dirty="0">
                <a:solidFill>
                  <a:srgbClr val="000000"/>
                </a:solidFill>
                <a:latin typeface="Consolas" panose="020B0609020204030204" pitchFamily="49" charset="0"/>
              </a:rPr>
              <a:t>++) { </a:t>
            </a:r>
          </a:p>
          <a:p>
            <a:pPr lvl="4"/>
            <a:r>
              <a:rPr lang="en-IN" sz="1300" dirty="0" err="1">
                <a:solidFill>
                  <a:srgbClr val="000000"/>
                </a:solidFill>
                <a:latin typeface="Consolas" panose="020B0609020204030204" pitchFamily="49" charset="0"/>
              </a:rPr>
              <a:t>System.</a:t>
            </a:r>
            <a:r>
              <a:rPr lang="en-IN" sz="1300" b="1" i="1" dirty="0" err="1">
                <a:solidFill>
                  <a:srgbClr val="0000C0"/>
                </a:solidFill>
                <a:latin typeface="Consolas" panose="020B0609020204030204" pitchFamily="49" charset="0"/>
              </a:rPr>
              <a:t>out</a:t>
            </a:r>
            <a:r>
              <a:rPr lang="en-IN" sz="1300" b="1" i="1" dirty="0" err="1">
                <a:solidFill>
                  <a:srgbClr val="000000"/>
                </a:solidFill>
                <a:latin typeface="Consolas" panose="020B0609020204030204" pitchFamily="49" charset="0"/>
              </a:rPr>
              <a:t>.println</a:t>
            </a:r>
            <a:r>
              <a:rPr lang="en-IN" sz="1300" b="1" i="1" dirty="0">
                <a:solidFill>
                  <a:srgbClr val="000000"/>
                </a:solidFill>
                <a:latin typeface="Consolas" panose="020B0609020204030204" pitchFamily="49" charset="0"/>
              </a:rPr>
              <a:t>(</a:t>
            </a:r>
            <a:r>
              <a:rPr lang="en-IN" sz="1300" b="1" i="1" dirty="0">
                <a:solidFill>
                  <a:srgbClr val="0000C0"/>
                </a:solidFill>
                <a:latin typeface="Consolas" panose="020B0609020204030204" pitchFamily="49" charset="0"/>
              </a:rPr>
              <a:t>name</a:t>
            </a:r>
            <a:r>
              <a:rPr lang="en-IN" sz="1300" b="1" i="1" dirty="0">
                <a:solidFill>
                  <a:srgbClr val="000000"/>
                </a:solidFill>
                <a:latin typeface="Consolas" panose="020B0609020204030204" pitchFamily="49" charset="0"/>
              </a:rPr>
              <a:t>+</a:t>
            </a:r>
            <a:r>
              <a:rPr lang="en-IN" sz="1300" b="1" i="1" dirty="0">
                <a:solidFill>
                  <a:srgbClr val="2A00FF"/>
                </a:solidFill>
                <a:latin typeface="Consolas" panose="020B0609020204030204" pitchFamily="49" charset="0"/>
              </a:rPr>
              <a:t>" - task number - "</a:t>
            </a:r>
            <a:r>
              <a:rPr lang="en-IN" sz="1300" b="1" i="1" dirty="0">
                <a:solidFill>
                  <a:srgbClr val="000000"/>
                </a:solidFill>
                <a:latin typeface="Consolas" panose="020B0609020204030204" pitchFamily="49" charset="0"/>
              </a:rPr>
              <a:t>+</a:t>
            </a:r>
            <a:r>
              <a:rPr lang="en-IN" sz="1300" b="1" i="1" dirty="0" err="1">
                <a:solidFill>
                  <a:srgbClr val="6A3E3E"/>
                </a:solidFill>
                <a:latin typeface="Consolas" panose="020B0609020204030204" pitchFamily="49" charset="0"/>
              </a:rPr>
              <a:t>i</a:t>
            </a:r>
            <a:r>
              <a:rPr lang="en-IN" sz="1300" b="1" i="1" dirty="0">
                <a:solidFill>
                  <a:srgbClr val="000000"/>
                </a:solidFill>
                <a:latin typeface="Consolas" panose="020B0609020204030204" pitchFamily="49" charset="0"/>
              </a:rPr>
              <a:t>);</a:t>
            </a:r>
          </a:p>
          <a:p>
            <a:pPr lvl="4"/>
            <a:r>
              <a:rPr lang="en-IN" sz="1300" dirty="0" err="1">
                <a:solidFill>
                  <a:srgbClr val="000000"/>
                </a:solidFill>
                <a:latin typeface="Consolas" panose="020B0609020204030204" pitchFamily="49" charset="0"/>
              </a:rPr>
              <a:t>Thread.</a:t>
            </a:r>
            <a:r>
              <a:rPr lang="en-IN" sz="1300" i="1" dirty="0" err="1">
                <a:solidFill>
                  <a:srgbClr val="000000"/>
                </a:solidFill>
                <a:latin typeface="Consolas" panose="020B0609020204030204" pitchFamily="49" charset="0"/>
              </a:rPr>
              <a:t>sleep</a:t>
            </a:r>
            <a:r>
              <a:rPr lang="en-IN" sz="1300" i="1" dirty="0">
                <a:solidFill>
                  <a:srgbClr val="000000"/>
                </a:solidFill>
                <a:latin typeface="Consolas" panose="020B0609020204030204" pitchFamily="49" charset="0"/>
              </a:rPr>
              <a:t>(1000); </a:t>
            </a:r>
          </a:p>
          <a:p>
            <a:pPr lvl="3"/>
            <a:r>
              <a:rPr lang="en-IN" sz="1300" dirty="0">
                <a:solidFill>
                  <a:srgbClr val="000000"/>
                </a:solidFill>
                <a:latin typeface="Consolas" panose="020B0609020204030204" pitchFamily="49" charset="0"/>
              </a:rPr>
              <a:t>} </a:t>
            </a:r>
          </a:p>
          <a:p>
            <a:pPr lvl="3"/>
            <a:r>
              <a:rPr lang="en-IN" sz="1300" dirty="0" err="1">
                <a:solidFill>
                  <a:srgbClr val="000000"/>
                </a:solidFill>
                <a:latin typeface="Consolas" panose="020B0609020204030204" pitchFamily="49" charset="0"/>
              </a:rPr>
              <a:t>System.</a:t>
            </a:r>
            <a:r>
              <a:rPr lang="en-IN" sz="1300" b="1" i="1" dirty="0" err="1">
                <a:solidFill>
                  <a:srgbClr val="0000C0"/>
                </a:solidFill>
                <a:latin typeface="Consolas" panose="020B0609020204030204" pitchFamily="49" charset="0"/>
              </a:rPr>
              <a:t>out</a:t>
            </a:r>
            <a:r>
              <a:rPr lang="en-IN" sz="1300" b="1" i="1" dirty="0" err="1">
                <a:solidFill>
                  <a:srgbClr val="000000"/>
                </a:solidFill>
                <a:latin typeface="Consolas" panose="020B0609020204030204" pitchFamily="49" charset="0"/>
              </a:rPr>
              <a:t>.println</a:t>
            </a:r>
            <a:r>
              <a:rPr lang="en-IN" sz="1300" b="1" i="1" dirty="0">
                <a:solidFill>
                  <a:srgbClr val="000000"/>
                </a:solidFill>
                <a:latin typeface="Consolas" panose="020B0609020204030204" pitchFamily="49" charset="0"/>
              </a:rPr>
              <a:t>(</a:t>
            </a:r>
            <a:r>
              <a:rPr lang="en-IN" sz="1300" b="1" i="1" dirty="0">
                <a:solidFill>
                  <a:srgbClr val="0000C0"/>
                </a:solidFill>
                <a:latin typeface="Consolas" panose="020B0609020204030204" pitchFamily="49" charset="0"/>
              </a:rPr>
              <a:t>name</a:t>
            </a:r>
            <a:r>
              <a:rPr lang="en-IN" sz="1300" b="1" i="1" dirty="0">
                <a:solidFill>
                  <a:srgbClr val="000000"/>
                </a:solidFill>
                <a:latin typeface="Consolas" panose="020B0609020204030204" pitchFamily="49" charset="0"/>
              </a:rPr>
              <a:t>+</a:t>
            </a:r>
            <a:r>
              <a:rPr lang="en-IN" sz="1300" b="1" i="1" dirty="0">
                <a:solidFill>
                  <a:srgbClr val="2A00FF"/>
                </a:solidFill>
                <a:latin typeface="Consolas" panose="020B0609020204030204" pitchFamily="49" charset="0"/>
              </a:rPr>
              <a:t>" complete"</a:t>
            </a:r>
            <a:r>
              <a:rPr lang="en-IN" sz="1300" b="1" i="1" dirty="0">
                <a:solidFill>
                  <a:srgbClr val="000000"/>
                </a:solidFill>
                <a:latin typeface="Consolas" panose="020B0609020204030204" pitchFamily="49" charset="0"/>
              </a:rPr>
              <a:t>); </a:t>
            </a:r>
          </a:p>
          <a:p>
            <a:pPr lvl="2"/>
            <a:r>
              <a:rPr lang="en-IN" sz="1300" dirty="0">
                <a:solidFill>
                  <a:srgbClr val="000000"/>
                </a:solidFill>
                <a:latin typeface="Consolas" panose="020B0609020204030204" pitchFamily="49" charset="0"/>
              </a:rPr>
              <a:t>} </a:t>
            </a:r>
          </a:p>
          <a:p>
            <a:pPr lvl="2"/>
            <a:r>
              <a:rPr lang="en-IN" sz="1300" b="1" dirty="0">
                <a:solidFill>
                  <a:srgbClr val="7F0055"/>
                </a:solidFill>
                <a:latin typeface="Consolas" panose="020B0609020204030204" pitchFamily="49" charset="0"/>
              </a:rPr>
              <a:t>catch</a:t>
            </a:r>
            <a:r>
              <a:rPr lang="en-IN" sz="1300" b="1" dirty="0">
                <a:solidFill>
                  <a:srgbClr val="000000"/>
                </a:solidFill>
                <a:latin typeface="Consolas" panose="020B0609020204030204" pitchFamily="49" charset="0"/>
              </a:rPr>
              <a:t>(</a:t>
            </a:r>
            <a:r>
              <a:rPr lang="en-IN" sz="1300" b="1" dirty="0" err="1">
                <a:solidFill>
                  <a:srgbClr val="000000"/>
                </a:solidFill>
                <a:latin typeface="Consolas" panose="020B0609020204030204" pitchFamily="49" charset="0"/>
              </a:rPr>
              <a:t>InterruptedException</a:t>
            </a:r>
            <a:r>
              <a:rPr lang="en-IN" sz="1300" b="1" dirty="0">
                <a:solidFill>
                  <a:srgbClr val="000000"/>
                </a:solidFill>
                <a:latin typeface="Consolas" panose="020B0609020204030204" pitchFamily="49" charset="0"/>
              </a:rPr>
              <a:t> </a:t>
            </a:r>
            <a:r>
              <a:rPr lang="en-IN" sz="1300" b="1" dirty="0">
                <a:solidFill>
                  <a:srgbClr val="6A3E3E"/>
                </a:solidFill>
                <a:latin typeface="Consolas" panose="020B0609020204030204" pitchFamily="49" charset="0"/>
              </a:rPr>
              <a:t>e</a:t>
            </a:r>
            <a:r>
              <a:rPr lang="en-IN" sz="1300" b="1" dirty="0">
                <a:solidFill>
                  <a:srgbClr val="000000"/>
                </a:solidFill>
                <a:latin typeface="Consolas" panose="020B0609020204030204" pitchFamily="49" charset="0"/>
              </a:rPr>
              <a:t>) { </a:t>
            </a:r>
          </a:p>
          <a:p>
            <a:pPr lvl="2"/>
            <a:r>
              <a:rPr lang="en-IN" sz="1300" dirty="0">
                <a:solidFill>
                  <a:srgbClr val="6A3E3E"/>
                </a:solidFill>
                <a:latin typeface="Consolas" panose="020B0609020204030204" pitchFamily="49" charset="0"/>
              </a:rPr>
              <a:t>      </a:t>
            </a:r>
            <a:r>
              <a:rPr lang="en-IN" sz="1300" dirty="0" err="1">
                <a:solidFill>
                  <a:srgbClr val="6A3E3E"/>
                </a:solidFill>
                <a:latin typeface="Consolas" panose="020B0609020204030204" pitchFamily="49" charset="0"/>
              </a:rPr>
              <a:t>e</a:t>
            </a:r>
            <a:r>
              <a:rPr lang="en-IN" sz="1300" dirty="0" err="1">
                <a:solidFill>
                  <a:srgbClr val="000000"/>
                </a:solidFill>
                <a:latin typeface="Consolas" panose="020B0609020204030204" pitchFamily="49" charset="0"/>
              </a:rPr>
              <a:t>.printStackTrace</a:t>
            </a:r>
            <a:r>
              <a:rPr lang="en-IN" sz="1300" dirty="0">
                <a:solidFill>
                  <a:srgbClr val="000000"/>
                </a:solidFill>
                <a:latin typeface="Consolas" panose="020B0609020204030204" pitchFamily="49" charset="0"/>
              </a:rPr>
              <a:t>(); </a:t>
            </a:r>
          </a:p>
          <a:p>
            <a:pPr lvl="2"/>
            <a:r>
              <a:rPr lang="en-IN" sz="1300" dirty="0">
                <a:solidFill>
                  <a:srgbClr val="000000"/>
                </a:solidFill>
                <a:latin typeface="Consolas" panose="020B0609020204030204" pitchFamily="49" charset="0"/>
              </a:rPr>
              <a:t>} </a:t>
            </a:r>
          </a:p>
          <a:p>
            <a:pPr lvl="1"/>
            <a:r>
              <a:rPr lang="en-IN" sz="1300" dirty="0">
                <a:solidFill>
                  <a:srgbClr val="000000"/>
                </a:solidFill>
                <a:latin typeface="Consolas" panose="020B0609020204030204" pitchFamily="49" charset="0"/>
              </a:rPr>
              <a:t>}</a:t>
            </a:r>
          </a:p>
          <a:p>
            <a:r>
              <a:rPr lang="en-IN" sz="1300" dirty="0">
                <a:solidFill>
                  <a:srgbClr val="000000"/>
                </a:solidFill>
                <a:latin typeface="Consolas" panose="020B0609020204030204" pitchFamily="49" charset="0"/>
              </a:rPr>
              <a:t>}</a:t>
            </a:r>
          </a:p>
        </p:txBody>
      </p:sp>
      <p:sp>
        <p:nvSpPr>
          <p:cNvPr id="6" name="Rectangle 5"/>
          <p:cNvSpPr/>
          <p:nvPr/>
        </p:nvSpPr>
        <p:spPr>
          <a:xfrm>
            <a:off x="4517095" y="802887"/>
            <a:ext cx="4245905" cy="4093428"/>
          </a:xfrm>
          <a:prstGeom prst="rect">
            <a:avLst/>
          </a:prstGeom>
          <a:ln w="19050">
            <a:solidFill>
              <a:schemeClr val="accent1"/>
            </a:solidFill>
            <a:prstDash val="dash"/>
          </a:ln>
        </p:spPr>
        <p:txBody>
          <a:bodyPr wrap="square">
            <a:spAutoFit/>
          </a:bodyPr>
          <a:lstStyle/>
          <a:p>
            <a:r>
              <a:rPr lang="en-IN" sz="1300" b="1" dirty="0">
                <a:solidFill>
                  <a:srgbClr val="7F0055"/>
                </a:solidFill>
                <a:latin typeface="Consolas" panose="020B0609020204030204" pitchFamily="49" charset="0"/>
              </a:rPr>
              <a:t>import</a:t>
            </a:r>
            <a:r>
              <a:rPr lang="en-IN" sz="1300" b="1" dirty="0">
                <a:solidFill>
                  <a:srgbClr val="000000"/>
                </a:solidFill>
                <a:latin typeface="Consolas" panose="020B0609020204030204" pitchFamily="49" charset="0"/>
              </a:rPr>
              <a:t> </a:t>
            </a:r>
            <a:r>
              <a:rPr lang="en-IN" sz="1300" b="1" dirty="0" err="1">
                <a:solidFill>
                  <a:srgbClr val="000000"/>
                </a:solidFill>
                <a:latin typeface="Consolas" panose="020B0609020204030204" pitchFamily="49" charset="0"/>
              </a:rPr>
              <a:t>java.util.concurrent</a:t>
            </a:r>
            <a:r>
              <a:rPr lang="en-IN" sz="1300" b="1" dirty="0">
                <a:solidFill>
                  <a:srgbClr val="000000"/>
                </a:solidFill>
                <a:latin typeface="Consolas" panose="020B0609020204030204" pitchFamily="49" charset="0"/>
              </a:rPr>
              <a:t>.*; </a:t>
            </a:r>
          </a:p>
          <a:p>
            <a:endParaRPr lang="en-IN" sz="1300" b="1" dirty="0">
              <a:solidFill>
                <a:srgbClr val="7F0055"/>
              </a:solidFill>
              <a:latin typeface="Consolas" panose="020B0609020204030204" pitchFamily="49" charset="0"/>
            </a:endParaRPr>
          </a:p>
          <a:p>
            <a:r>
              <a:rPr lang="en-IN" sz="1300" b="1" dirty="0">
                <a:solidFill>
                  <a:srgbClr val="7F0055"/>
                </a:solidFill>
                <a:latin typeface="Consolas" panose="020B0609020204030204" pitchFamily="49" charset="0"/>
              </a:rPr>
              <a:t>public</a:t>
            </a:r>
            <a:r>
              <a:rPr lang="en-IN" sz="1300" b="1" dirty="0">
                <a:solidFill>
                  <a:srgbClr val="000000"/>
                </a:solidFill>
                <a:latin typeface="Consolas" panose="020B0609020204030204" pitchFamily="49" charset="0"/>
              </a:rPr>
              <a:t> </a:t>
            </a:r>
            <a:r>
              <a:rPr lang="en-IN" sz="1300" b="1" dirty="0">
                <a:solidFill>
                  <a:srgbClr val="7F0055"/>
                </a:solidFill>
                <a:latin typeface="Consolas" panose="020B0609020204030204" pitchFamily="49" charset="0"/>
              </a:rPr>
              <a:t>class</a:t>
            </a:r>
            <a:r>
              <a:rPr lang="en-IN" sz="1300" b="1" dirty="0">
                <a:solidFill>
                  <a:srgbClr val="000000"/>
                </a:solidFill>
                <a:latin typeface="Consolas" panose="020B0609020204030204" pitchFamily="49" charset="0"/>
              </a:rPr>
              <a:t> </a:t>
            </a:r>
            <a:r>
              <a:rPr lang="en-IN" sz="1300" b="1" dirty="0" err="1">
                <a:solidFill>
                  <a:srgbClr val="000000"/>
                </a:solidFill>
                <a:latin typeface="Consolas" panose="020B0609020204030204" pitchFamily="49" charset="0"/>
              </a:rPr>
              <a:t>ExecutorThreadDemo</a:t>
            </a:r>
            <a:r>
              <a:rPr lang="en-IN" sz="1300" b="1" dirty="0">
                <a:solidFill>
                  <a:srgbClr val="000000"/>
                </a:solidFill>
                <a:latin typeface="Consolas" panose="020B0609020204030204" pitchFamily="49" charset="0"/>
              </a:rPr>
              <a:t> { </a:t>
            </a:r>
          </a:p>
          <a:p>
            <a:pPr lvl="1"/>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static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void</a:t>
            </a:r>
            <a:r>
              <a:rPr lang="en-US" sz="1300" b="1" dirty="0">
                <a:solidFill>
                  <a:srgbClr val="000000"/>
                </a:solidFill>
                <a:latin typeface="Consolas" panose="020B0609020204030204" pitchFamily="49" charset="0"/>
              </a:rPr>
              <a:t> main(String[] </a:t>
            </a:r>
            <a:r>
              <a:rPr lang="en-US" sz="1300" b="1" dirty="0" err="1">
                <a:solidFill>
                  <a:srgbClr val="6A3E3E"/>
                </a:solidFill>
                <a:latin typeface="Consolas" panose="020B0609020204030204" pitchFamily="49" charset="0"/>
              </a:rPr>
              <a:t>args</a:t>
            </a:r>
            <a:r>
              <a:rPr lang="en-US" sz="1300" b="1" dirty="0">
                <a:solidFill>
                  <a:srgbClr val="000000"/>
                </a:solidFill>
                <a:latin typeface="Consolas" panose="020B0609020204030204" pitchFamily="49" charset="0"/>
              </a:rPr>
              <a:t>) {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r1</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1"</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r2</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2"</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r3</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3"</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r4</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4"</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r5</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5"</a:t>
            </a:r>
            <a:r>
              <a:rPr lang="en-US" sz="1300" b="1" dirty="0">
                <a:solidFill>
                  <a:srgbClr val="000000"/>
                </a:solidFill>
                <a:latin typeface="Consolas" panose="020B0609020204030204" pitchFamily="49" charset="0"/>
              </a:rPr>
              <a:t>); </a:t>
            </a:r>
          </a:p>
          <a:p>
            <a:pPr lvl="2"/>
            <a:r>
              <a:rPr lang="en-IN" sz="1300" dirty="0" err="1">
                <a:solidFill>
                  <a:srgbClr val="000000"/>
                </a:solidFill>
                <a:latin typeface="Consolas" panose="020B0609020204030204" pitchFamily="49" charset="0"/>
              </a:rPr>
              <a:t>ExecutorService</a:t>
            </a:r>
            <a:r>
              <a:rPr lang="en-IN" sz="1300" dirty="0">
                <a:solidFill>
                  <a:srgbClr val="000000"/>
                </a:solidFill>
                <a:latin typeface="Consolas" panose="020B0609020204030204" pitchFamily="49" charset="0"/>
              </a:rPr>
              <a:t> </a:t>
            </a:r>
            <a:r>
              <a:rPr lang="en-IN" sz="1300" dirty="0">
                <a:solidFill>
                  <a:srgbClr val="6A3E3E"/>
                </a:solidFill>
                <a:latin typeface="Consolas" panose="020B0609020204030204" pitchFamily="49" charset="0"/>
              </a:rPr>
              <a:t>pool</a:t>
            </a:r>
            <a:r>
              <a:rPr lang="en-IN" sz="1300" dirty="0">
                <a:solidFill>
                  <a:srgbClr val="000000"/>
                </a:solidFill>
                <a:latin typeface="Consolas" panose="020B0609020204030204" pitchFamily="49" charset="0"/>
              </a:rPr>
              <a:t> = </a:t>
            </a:r>
            <a:r>
              <a:rPr lang="en-IN" sz="1300" dirty="0" err="1">
                <a:solidFill>
                  <a:srgbClr val="000000"/>
                </a:solidFill>
                <a:latin typeface="Consolas" panose="020B0609020204030204" pitchFamily="49" charset="0"/>
              </a:rPr>
              <a:t>Executors.</a:t>
            </a:r>
            <a:r>
              <a:rPr lang="en-IN" sz="1300" i="1" dirty="0" err="1">
                <a:solidFill>
                  <a:srgbClr val="000000"/>
                </a:solidFill>
                <a:latin typeface="Consolas" panose="020B0609020204030204" pitchFamily="49" charset="0"/>
              </a:rPr>
              <a:t>newFixedThreadPool</a:t>
            </a:r>
            <a:r>
              <a:rPr lang="en-IN" sz="1300" i="1" dirty="0">
                <a:solidFill>
                  <a:srgbClr val="000000"/>
                </a:solidFill>
                <a:latin typeface="Consolas" panose="020B0609020204030204" pitchFamily="49" charset="0"/>
              </a:rPr>
              <a:t>(</a:t>
            </a:r>
            <a:r>
              <a:rPr lang="en-IN" sz="1300" b="1" i="1" dirty="0">
                <a:solidFill>
                  <a:srgbClr val="0000C0"/>
                </a:solidFill>
                <a:latin typeface="Consolas" panose="020B0609020204030204" pitchFamily="49" charset="0"/>
              </a:rPr>
              <a:t>3</a:t>
            </a:r>
            <a:r>
              <a:rPr lang="en-IN" sz="1300" b="1" i="1"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r1</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r2</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r3</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r4</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r5</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.shutdown</a:t>
            </a:r>
            <a:r>
              <a:rPr lang="en-IN" sz="1300" dirty="0">
                <a:solidFill>
                  <a:srgbClr val="000000"/>
                </a:solidFill>
                <a:latin typeface="Consolas" panose="020B0609020204030204" pitchFamily="49" charset="0"/>
              </a:rPr>
              <a:t>(); </a:t>
            </a:r>
          </a:p>
          <a:p>
            <a:pPr lvl="1"/>
            <a:r>
              <a:rPr lang="en-IN" sz="1300" dirty="0">
                <a:solidFill>
                  <a:srgbClr val="000000"/>
                </a:solidFill>
                <a:latin typeface="Consolas" panose="020B0609020204030204" pitchFamily="49" charset="0"/>
              </a:rPr>
              <a:t>} </a:t>
            </a:r>
          </a:p>
          <a:p>
            <a:r>
              <a:rPr lang="en-IN" sz="1300" dirty="0">
                <a:solidFill>
                  <a:srgbClr val="000000"/>
                </a:solidFill>
                <a:latin typeface="Consolas" panose="020B0609020204030204" pitchFamily="49" charset="0"/>
              </a:rPr>
              <a:t>}</a:t>
            </a:r>
          </a:p>
        </p:txBody>
      </p:sp>
      <p:pic>
        <p:nvPicPr>
          <p:cNvPr id="8" name="Picture 7"/>
          <p:cNvPicPr>
            <a:picLocks noChangeAspect="1"/>
          </p:cNvPicPr>
          <p:nvPr/>
        </p:nvPicPr>
        <p:blipFill rotWithShape="1">
          <a:blip r:embed="rId2"/>
          <a:srcRect t="4090"/>
          <a:stretch/>
        </p:blipFill>
        <p:spPr>
          <a:xfrm>
            <a:off x="9334500" y="66606"/>
            <a:ext cx="2781300" cy="6448494"/>
          </a:xfrm>
          <a:prstGeom prst="rect">
            <a:avLst/>
          </a:prstGeom>
        </p:spPr>
      </p:pic>
    </p:spTree>
    <p:extLst>
      <p:ext uri="{BB962C8B-B14F-4D97-AF65-F5344CB8AC3E}">
        <p14:creationId xmlns:p14="http://schemas.microsoft.com/office/powerpoint/2010/main" val="80032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Priority</a:t>
            </a:r>
          </a:p>
        </p:txBody>
      </p:sp>
      <p:sp>
        <p:nvSpPr>
          <p:cNvPr id="3" name="Content Placeholder 2"/>
          <p:cNvSpPr>
            <a:spLocks noGrp="1"/>
          </p:cNvSpPr>
          <p:nvPr>
            <p:ph idx="1"/>
          </p:nvPr>
        </p:nvSpPr>
        <p:spPr/>
        <p:txBody>
          <a:bodyPr/>
          <a:lstStyle/>
          <a:p>
            <a:r>
              <a:rPr lang="en-US" dirty="0"/>
              <a:t>Each thread have a priority. Priorities are represented by a number between 1 and 10. </a:t>
            </a:r>
          </a:p>
          <a:p>
            <a:r>
              <a:rPr lang="en-US" dirty="0"/>
              <a:t>In most cases, thread scheduler schedules the threads according to their priority (known as preemptive scheduling). But it is not guaranteed because it depends on JVM specification that which scheduling it chooses.</a:t>
            </a:r>
          </a:p>
          <a:p>
            <a:r>
              <a:rPr lang="en-US" dirty="0"/>
              <a:t>3 constants defined in Thread class:</a:t>
            </a:r>
          </a:p>
          <a:p>
            <a:pPr lvl="1"/>
            <a:r>
              <a:rPr lang="en-US" dirty="0"/>
              <a:t>public static </a:t>
            </a:r>
            <a:r>
              <a:rPr lang="en-US" dirty="0" err="1"/>
              <a:t>int</a:t>
            </a:r>
            <a:r>
              <a:rPr lang="en-US" dirty="0"/>
              <a:t> </a:t>
            </a:r>
            <a:r>
              <a:rPr lang="en-US" dirty="0">
                <a:latin typeface="Consolas" panose="020B0609020204030204" pitchFamily="49" charset="0"/>
              </a:rPr>
              <a:t>MIN_PRIORITY</a:t>
            </a:r>
          </a:p>
          <a:p>
            <a:pPr lvl="1"/>
            <a:r>
              <a:rPr lang="en-US" dirty="0"/>
              <a:t>public static </a:t>
            </a:r>
            <a:r>
              <a:rPr lang="en-US" dirty="0" err="1"/>
              <a:t>int</a:t>
            </a:r>
            <a:r>
              <a:rPr lang="en-US" dirty="0"/>
              <a:t> </a:t>
            </a:r>
            <a:r>
              <a:rPr lang="en-US" dirty="0">
                <a:latin typeface="Consolas" panose="020B0609020204030204" pitchFamily="49" charset="0"/>
              </a:rPr>
              <a:t>NORM_PRIORITY</a:t>
            </a:r>
          </a:p>
          <a:p>
            <a:pPr lvl="1"/>
            <a:r>
              <a:rPr lang="en-US" dirty="0"/>
              <a:t>public static </a:t>
            </a:r>
            <a:r>
              <a:rPr lang="en-US" dirty="0" err="1"/>
              <a:t>int</a:t>
            </a:r>
            <a:r>
              <a:rPr lang="en-US" dirty="0"/>
              <a:t> </a:t>
            </a:r>
            <a:r>
              <a:rPr lang="en-US" dirty="0">
                <a:latin typeface="Consolas" panose="020B0609020204030204" pitchFamily="49" charset="0"/>
              </a:rPr>
              <a:t>MAX_PRIORITY</a:t>
            </a:r>
          </a:p>
          <a:p>
            <a:r>
              <a:rPr lang="en-US" dirty="0"/>
              <a:t>Default priority of a thread is 5 (</a:t>
            </a:r>
            <a:r>
              <a:rPr lang="en-US" dirty="0">
                <a:latin typeface="Consolas" panose="020B0609020204030204" pitchFamily="49" charset="0"/>
              </a:rPr>
              <a:t>NORM_PRIORITY</a:t>
            </a:r>
            <a:r>
              <a:rPr lang="en-US" dirty="0"/>
              <a:t>). The value of </a:t>
            </a:r>
            <a:r>
              <a:rPr lang="en-US" dirty="0">
                <a:latin typeface="Consolas" panose="020B0609020204030204" pitchFamily="49" charset="0"/>
              </a:rPr>
              <a:t>MIN_PRIORITY</a:t>
            </a:r>
            <a:r>
              <a:rPr lang="en-US" dirty="0"/>
              <a:t> is 1 and the value of </a:t>
            </a:r>
            <a:r>
              <a:rPr lang="en-US" dirty="0">
                <a:latin typeface="Consolas" panose="020B0609020204030204" pitchFamily="49" charset="0"/>
              </a:rPr>
              <a:t>MAX_PRIORITY</a:t>
            </a:r>
            <a:r>
              <a:rPr lang="en-US" dirty="0"/>
              <a:t> is 10.</a:t>
            </a:r>
          </a:p>
          <a:p>
            <a:endParaRPr lang="en-US" dirty="0"/>
          </a:p>
        </p:txBody>
      </p:sp>
    </p:spTree>
    <p:extLst>
      <p:ext uri="{BB962C8B-B14F-4D97-AF65-F5344CB8AC3E}">
        <p14:creationId xmlns:p14="http://schemas.microsoft.com/office/powerpoint/2010/main" val="425140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6076"/>
            <a:ext cx="11870574" cy="6463308"/>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ThreadPriorityDemo</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Thread {</a:t>
            </a:r>
          </a:p>
          <a:p>
            <a:pPr lvl="1"/>
            <a:r>
              <a:rPr lang="en-US" b="1" dirty="0">
                <a:solidFill>
                  <a:srgbClr val="7F0055"/>
                </a:solidFill>
                <a:latin typeface="Consolas"/>
              </a:rPr>
              <a:t>public</a:t>
            </a:r>
            <a:r>
              <a:rPr lang="en-US" b="1" dirty="0">
                <a:solidFill>
                  <a:srgbClr val="000000"/>
                </a:solidFill>
                <a:latin typeface="Consolas"/>
              </a:rPr>
              <a:t> </a:t>
            </a:r>
            <a:r>
              <a:rPr lang="en-US" b="1" dirty="0" err="1">
                <a:solidFill>
                  <a:srgbClr val="000000"/>
                </a:solidFill>
                <a:latin typeface="Consolas"/>
              </a:rPr>
              <a:t>ThreadPriorityDemo</a:t>
            </a:r>
            <a:r>
              <a:rPr lang="en-US" b="1" dirty="0">
                <a:solidFill>
                  <a:srgbClr val="000000"/>
                </a:solidFill>
                <a:latin typeface="Consolas"/>
              </a:rPr>
              <a:t>(String </a:t>
            </a:r>
            <a:r>
              <a:rPr lang="en-US" b="1" dirty="0" err="1">
                <a:solidFill>
                  <a:srgbClr val="6A3E3E"/>
                </a:solidFill>
                <a:latin typeface="Consolas"/>
              </a:rPr>
              <a:t>tName</a:t>
            </a:r>
            <a:r>
              <a:rPr lang="en-US" b="1" dirty="0">
                <a:solidFill>
                  <a:srgbClr val="000000"/>
                </a:solidFill>
                <a:latin typeface="Consolas"/>
              </a:rPr>
              <a:t>) {</a:t>
            </a:r>
          </a:p>
          <a:p>
            <a:pPr lvl="1"/>
            <a:r>
              <a:rPr lang="en-US" b="1" dirty="0">
                <a:solidFill>
                  <a:srgbClr val="7F0055"/>
                </a:solidFill>
                <a:latin typeface="Consolas"/>
              </a:rPr>
              <a:t>	super</a:t>
            </a:r>
            <a:r>
              <a:rPr lang="en-US" b="1" dirty="0">
                <a:solidFill>
                  <a:srgbClr val="000000"/>
                </a:solidFill>
                <a:latin typeface="Consolas"/>
              </a:rPr>
              <a:t>(</a:t>
            </a:r>
            <a:r>
              <a:rPr lang="en-US" b="1" dirty="0" err="1">
                <a:solidFill>
                  <a:srgbClr val="6A3E3E"/>
                </a:solidFill>
                <a:latin typeface="Consolas"/>
              </a:rPr>
              <a:t>tName</a:t>
            </a:r>
            <a:r>
              <a:rPr lang="en-US" b="1" dirty="0">
                <a:solidFill>
                  <a:srgbClr val="000000"/>
                </a:solidFill>
                <a:latin typeface="Consolas"/>
              </a:rPr>
              <a:t>);</a:t>
            </a:r>
          </a:p>
          <a:p>
            <a:pPr lvl="1"/>
            <a:r>
              <a:rPr lang="en-US" dirty="0">
                <a:solidFill>
                  <a:srgbClr val="000000"/>
                </a:solidFill>
                <a:latin typeface="Consolas"/>
              </a:rPr>
              <a:t>}</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run() {</a:t>
            </a:r>
          </a:p>
          <a:p>
            <a:pPr lvl="2"/>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10; </a:t>
            </a:r>
            <a:r>
              <a:rPr lang="nn-NO" b="1" dirty="0">
                <a:solidFill>
                  <a:srgbClr val="6A3E3E"/>
                </a:solidFill>
                <a:latin typeface="Consolas"/>
              </a:rPr>
              <a:t>i</a:t>
            </a:r>
            <a:r>
              <a:rPr lang="nn-NO" b="1" dirty="0">
                <a:solidFill>
                  <a:srgbClr val="000000"/>
                </a:solidFill>
                <a:latin typeface="Consolas"/>
              </a:rPr>
              <a:t>++) {</a:t>
            </a:r>
          </a:p>
          <a:p>
            <a:pPr lvl="3"/>
            <a:r>
              <a:rPr lang="en-US" b="1" dirty="0">
                <a:solidFill>
                  <a:srgbClr val="7F0055"/>
                </a:solidFill>
                <a:latin typeface="Consolas"/>
              </a:rPr>
              <a:t>try</a:t>
            </a:r>
            <a:r>
              <a:rPr lang="en-US" b="1" dirty="0">
                <a:solidFill>
                  <a:srgbClr val="000000"/>
                </a:solidFill>
                <a:latin typeface="Consolas"/>
              </a:rPr>
              <a:t> {</a:t>
            </a:r>
          </a:p>
          <a:p>
            <a:pPr lvl="4"/>
            <a:r>
              <a:rPr lang="en-US" i="1" dirty="0">
                <a:solidFill>
                  <a:srgbClr val="000000"/>
                </a:solidFill>
                <a:latin typeface="Consolas"/>
              </a:rPr>
              <a:t>sleep(200);</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"Call of "</a:t>
            </a:r>
            <a:r>
              <a:rPr lang="en-US" b="1" i="1" dirty="0">
                <a:solidFill>
                  <a:srgbClr val="000000"/>
                </a:solidFill>
                <a:latin typeface="Consolas"/>
              </a:rPr>
              <a:t> + </a:t>
            </a:r>
            <a:r>
              <a:rPr lang="en-US" b="1" i="1" dirty="0" err="1">
                <a:solidFill>
                  <a:srgbClr val="7F0055"/>
                </a:solidFill>
                <a:latin typeface="Consolas"/>
              </a:rPr>
              <a:t>this</a:t>
            </a:r>
            <a:r>
              <a:rPr lang="en-US" b="1" i="1" dirty="0" err="1">
                <a:solidFill>
                  <a:srgbClr val="000000"/>
                </a:solidFill>
                <a:latin typeface="Consolas"/>
              </a:rPr>
              <a:t>.getName</a:t>
            </a:r>
            <a:r>
              <a:rPr lang="en-US" b="1" i="1" dirty="0">
                <a:solidFill>
                  <a:srgbClr val="000000"/>
                </a:solidFill>
                <a:latin typeface="Consolas"/>
              </a:rPr>
              <a:t>() + </a:t>
            </a:r>
            <a:r>
              <a:rPr lang="en-US" b="1" i="1" dirty="0" err="1">
                <a:solidFill>
                  <a:srgbClr val="6A3E3E"/>
                </a:solidFill>
                <a:latin typeface="Consolas"/>
              </a:rPr>
              <a:t>i</a:t>
            </a:r>
            <a:r>
              <a:rPr lang="en-US" b="1" i="1" dirty="0">
                <a:solidFill>
                  <a:srgbClr val="000000"/>
                </a:solidFill>
                <a:latin typeface="Consolas"/>
              </a:rPr>
              <a:t>);</a:t>
            </a:r>
          </a:p>
          <a:p>
            <a:pPr lvl="3"/>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a:t>
            </a:r>
            <a:r>
              <a:rPr lang="en-US" b="1" dirty="0" err="1">
                <a:solidFill>
                  <a:srgbClr val="000000"/>
                </a:solidFill>
                <a:latin typeface="Consolas"/>
              </a:rPr>
              <a:t>InterruptedException</a:t>
            </a:r>
            <a:r>
              <a:rPr lang="en-US" b="1" dirty="0">
                <a:solidFill>
                  <a:srgbClr val="000000"/>
                </a:solidFill>
                <a:latin typeface="Consolas"/>
              </a:rPr>
              <a:t> </a:t>
            </a:r>
            <a:r>
              <a:rPr lang="en-US" b="1" dirty="0">
                <a:solidFill>
                  <a:srgbClr val="6A3E3E"/>
                </a:solidFill>
                <a:latin typeface="Consolas"/>
              </a:rPr>
              <a:t>e</a:t>
            </a:r>
            <a:r>
              <a:rPr lang="en-US" b="1" dirty="0">
                <a:solidFill>
                  <a:srgbClr val="000000"/>
                </a:solidFill>
                <a:latin typeface="Consolas"/>
              </a:rPr>
              <a:t>) {</a:t>
            </a:r>
          </a:p>
          <a:p>
            <a:pPr lvl="3"/>
            <a:r>
              <a:rPr lang="en-US" dirty="0">
                <a:solidFill>
                  <a:srgbClr val="6A3E3E"/>
                </a:solidFill>
                <a:latin typeface="Consolas"/>
              </a:rPr>
              <a:t>	</a:t>
            </a:r>
            <a:r>
              <a:rPr lang="en-US" dirty="0" err="1">
                <a:solidFill>
                  <a:srgbClr val="6A3E3E"/>
                </a:solidFill>
                <a:latin typeface="Consolas"/>
              </a:rPr>
              <a:t>e</a:t>
            </a:r>
            <a:r>
              <a:rPr lang="en-US" dirty="0" err="1">
                <a:solidFill>
                  <a:srgbClr val="000000"/>
                </a:solidFill>
                <a:latin typeface="Consolas"/>
              </a:rPr>
              <a:t>.printStackTrace</a:t>
            </a:r>
            <a:r>
              <a:rPr lang="en-US" dirty="0">
                <a:solidFill>
                  <a:srgbClr val="000000"/>
                </a:solidFill>
                <a:latin typeface="Consolas"/>
              </a:rPr>
              <a:t>();</a:t>
            </a:r>
          </a:p>
          <a:p>
            <a:pPr lvl="3"/>
            <a:r>
              <a:rPr lang="en-US" dirty="0">
                <a:solidFill>
                  <a:srgbClr val="000000"/>
                </a:solidFill>
                <a:latin typeface="Consolas"/>
              </a:rPr>
              <a:t>}</a:t>
            </a:r>
          </a:p>
          <a:p>
            <a:pPr lvl="1"/>
            <a:r>
              <a:rPr lang="en-US" dirty="0">
                <a:solidFill>
                  <a:srgbClr val="000000"/>
                </a:solidFill>
                <a:latin typeface="Consolas"/>
              </a:rPr>
              <a:t>	}</a:t>
            </a:r>
          </a:p>
          <a:p>
            <a:pPr lvl="1"/>
            <a:r>
              <a:rPr lang="en-US" dirty="0">
                <a:solidFill>
                  <a:srgbClr val="000000"/>
                </a:solidFill>
                <a:latin typeface="Consolas"/>
              </a:rPr>
              <a:t>}</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a:t>
            </a:r>
            <a:r>
              <a:rPr lang="en-US" b="1" dirty="0">
                <a:solidFill>
                  <a:srgbClr val="000000"/>
                </a:solidFill>
                <a:latin typeface="Consolas"/>
              </a:rPr>
              <a:t>) {</a:t>
            </a:r>
          </a:p>
          <a:p>
            <a:pPr lvl="2"/>
            <a:r>
              <a:rPr lang="en-US" dirty="0" err="1">
                <a:solidFill>
                  <a:srgbClr val="000000"/>
                </a:solidFill>
                <a:latin typeface="Consolas"/>
              </a:rPr>
              <a:t>ThreadPriorityDemo</a:t>
            </a:r>
            <a:r>
              <a:rPr lang="en-US" dirty="0">
                <a:solidFill>
                  <a:srgbClr val="000000"/>
                </a:solidFill>
                <a:latin typeface="Consolas"/>
              </a:rPr>
              <a:t> </a:t>
            </a:r>
            <a:r>
              <a:rPr lang="en-US" dirty="0">
                <a:solidFill>
                  <a:srgbClr val="6A3E3E"/>
                </a:solidFill>
                <a:latin typeface="Consolas"/>
              </a:rPr>
              <a:t>t1</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ThreadPriorityDemo</a:t>
            </a:r>
            <a:r>
              <a:rPr lang="en-US" b="1" dirty="0">
                <a:solidFill>
                  <a:srgbClr val="000000"/>
                </a:solidFill>
                <a:latin typeface="Consolas"/>
              </a:rPr>
              <a:t>(</a:t>
            </a:r>
            <a:r>
              <a:rPr lang="en-US" b="1" dirty="0">
                <a:solidFill>
                  <a:srgbClr val="2A00FF"/>
                </a:solidFill>
                <a:latin typeface="Consolas"/>
              </a:rPr>
              <a:t>"Low"</a:t>
            </a:r>
            <a:r>
              <a:rPr lang="en-US" b="1" dirty="0">
                <a:solidFill>
                  <a:srgbClr val="000000"/>
                </a:solidFill>
                <a:latin typeface="Consolas"/>
              </a:rPr>
              <a:t>);</a:t>
            </a:r>
          </a:p>
          <a:p>
            <a:pPr lvl="2"/>
            <a:r>
              <a:rPr lang="en-US" dirty="0">
                <a:solidFill>
                  <a:srgbClr val="000000"/>
                </a:solidFill>
                <a:latin typeface="Consolas"/>
              </a:rPr>
              <a:t>t1.setPriority(</a:t>
            </a:r>
            <a:r>
              <a:rPr lang="en-US" dirty="0" err="1">
                <a:solidFill>
                  <a:srgbClr val="000000"/>
                </a:solidFill>
                <a:latin typeface="Consolas"/>
              </a:rPr>
              <a:t>Thread.MIN_PRIORITY</a:t>
            </a:r>
            <a:r>
              <a:rPr lang="en-US" dirty="0">
                <a:solidFill>
                  <a:srgbClr val="000000"/>
                </a:solidFill>
                <a:latin typeface="Consolas"/>
              </a:rPr>
              <a:t>); //1</a:t>
            </a:r>
          </a:p>
          <a:p>
            <a:pPr lvl="2"/>
            <a:r>
              <a:rPr lang="en-US" dirty="0" err="1">
                <a:solidFill>
                  <a:srgbClr val="000000"/>
                </a:solidFill>
                <a:latin typeface="Consolas"/>
              </a:rPr>
              <a:t>ThreadPriorityDemo</a:t>
            </a:r>
            <a:r>
              <a:rPr lang="en-US" dirty="0">
                <a:solidFill>
                  <a:srgbClr val="000000"/>
                </a:solidFill>
                <a:latin typeface="Consolas"/>
              </a:rPr>
              <a:t> </a:t>
            </a:r>
            <a:r>
              <a:rPr lang="en-US" dirty="0">
                <a:solidFill>
                  <a:srgbClr val="6A3E3E"/>
                </a:solidFill>
                <a:latin typeface="Consolas"/>
              </a:rPr>
              <a:t>t2</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ThreadPriorityDemo</a:t>
            </a:r>
            <a:r>
              <a:rPr lang="en-US" b="1" dirty="0">
                <a:solidFill>
                  <a:srgbClr val="000000"/>
                </a:solidFill>
                <a:latin typeface="Consolas"/>
              </a:rPr>
              <a:t>(</a:t>
            </a:r>
            <a:r>
              <a:rPr lang="en-US" b="1" dirty="0">
                <a:solidFill>
                  <a:srgbClr val="2A00FF"/>
                </a:solidFill>
                <a:latin typeface="Consolas"/>
              </a:rPr>
              <a:t>"High"</a:t>
            </a:r>
            <a:r>
              <a:rPr lang="en-US" b="1" dirty="0">
                <a:solidFill>
                  <a:srgbClr val="000000"/>
                </a:solidFill>
                <a:latin typeface="Consolas"/>
              </a:rPr>
              <a:t>);</a:t>
            </a:r>
          </a:p>
          <a:p>
            <a:pPr lvl="2"/>
            <a:r>
              <a:rPr lang="en-US" dirty="0">
                <a:solidFill>
                  <a:srgbClr val="000000"/>
                </a:solidFill>
                <a:latin typeface="Consolas"/>
              </a:rPr>
              <a:t>t2.setPriority(</a:t>
            </a:r>
            <a:r>
              <a:rPr lang="en-US" dirty="0" err="1">
                <a:solidFill>
                  <a:srgbClr val="000000"/>
                </a:solidFill>
                <a:latin typeface="Consolas"/>
              </a:rPr>
              <a:t>Thread.MAX_PRIORITY</a:t>
            </a:r>
            <a:r>
              <a:rPr lang="en-US" dirty="0">
                <a:solidFill>
                  <a:srgbClr val="000000"/>
                </a:solidFill>
                <a:latin typeface="Consolas"/>
              </a:rPr>
              <a:t>); // 10</a:t>
            </a:r>
          </a:p>
          <a:p>
            <a:pPr lvl="2"/>
            <a:r>
              <a:rPr lang="en-US" dirty="0">
                <a:solidFill>
                  <a:srgbClr val="6A3E3E"/>
                </a:solidFill>
                <a:latin typeface="Consolas"/>
              </a:rPr>
              <a:t>t1</a:t>
            </a:r>
            <a:r>
              <a:rPr lang="en-US" dirty="0">
                <a:solidFill>
                  <a:srgbClr val="000000"/>
                </a:solidFill>
                <a:latin typeface="Consolas"/>
              </a:rPr>
              <a:t>.start();</a:t>
            </a:r>
          </a:p>
          <a:p>
            <a:pPr lvl="2"/>
            <a:r>
              <a:rPr lang="en-US" dirty="0">
                <a:solidFill>
                  <a:srgbClr val="6A3E3E"/>
                </a:solidFill>
                <a:latin typeface="Consolas"/>
              </a:rPr>
              <a:t>t2</a:t>
            </a:r>
            <a:r>
              <a:rPr lang="en-US" dirty="0">
                <a:solidFill>
                  <a:srgbClr val="000000"/>
                </a:solidFill>
                <a:latin typeface="Consolas"/>
              </a:rPr>
              <a:t>.start();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194290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linds(horizontal)">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blinds(horizontal)">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blinds(horizontal)">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blinds(horizontal)">
                                      <p:cBhvr>
                                        <p:cTn id="72" dur="5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blinds(horizontal)">
                                      <p:cBhvr>
                                        <p:cTn id="77" dur="5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
                                            <p:txEl>
                                              <p:pRg st="15" end="15"/>
                                            </p:txEl>
                                          </p:spTgt>
                                        </p:tgtEl>
                                        <p:attrNameLst>
                                          <p:attrName>style.visibility</p:attrName>
                                        </p:attrNameLst>
                                      </p:cBhvr>
                                      <p:to>
                                        <p:strVal val="visible"/>
                                      </p:to>
                                    </p:set>
                                    <p:animEffect transition="in" filter="blinds(horizontal)">
                                      <p:cBhvr>
                                        <p:cTn id="82" dur="500"/>
                                        <p:tgtEl>
                                          <p:spTgt spid="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
                                            <p:txEl>
                                              <p:pRg st="16" end="16"/>
                                            </p:txEl>
                                          </p:spTgt>
                                        </p:tgtEl>
                                        <p:attrNameLst>
                                          <p:attrName>style.visibility</p:attrName>
                                        </p:attrNameLst>
                                      </p:cBhvr>
                                      <p:to>
                                        <p:strVal val="visible"/>
                                      </p:to>
                                    </p:set>
                                    <p:animEffect transition="in" filter="blinds(horizontal)">
                                      <p:cBhvr>
                                        <p:cTn id="87" dur="500"/>
                                        <p:tgtEl>
                                          <p:spTgt spid="4">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
                                            <p:txEl>
                                              <p:pRg st="17" end="17"/>
                                            </p:txEl>
                                          </p:spTgt>
                                        </p:tgtEl>
                                        <p:attrNameLst>
                                          <p:attrName>style.visibility</p:attrName>
                                        </p:attrNameLst>
                                      </p:cBhvr>
                                      <p:to>
                                        <p:strVal val="visible"/>
                                      </p:to>
                                    </p:set>
                                    <p:animEffect transition="in" filter="blinds(horizontal)">
                                      <p:cBhvr>
                                        <p:cTn id="92" dur="500"/>
                                        <p:tgtEl>
                                          <p:spTgt spid="4">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4">
                                            <p:txEl>
                                              <p:pRg st="18" end="18"/>
                                            </p:txEl>
                                          </p:spTgt>
                                        </p:tgtEl>
                                        <p:attrNameLst>
                                          <p:attrName>style.visibility</p:attrName>
                                        </p:attrNameLst>
                                      </p:cBhvr>
                                      <p:to>
                                        <p:strVal val="visible"/>
                                      </p:to>
                                    </p:set>
                                    <p:animEffect transition="in" filter="blinds(horizontal)">
                                      <p:cBhvr>
                                        <p:cTn id="97" dur="500"/>
                                        <p:tgtEl>
                                          <p:spTgt spid="4">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4">
                                            <p:txEl>
                                              <p:pRg st="19" end="19"/>
                                            </p:txEl>
                                          </p:spTgt>
                                        </p:tgtEl>
                                        <p:attrNameLst>
                                          <p:attrName>style.visibility</p:attrName>
                                        </p:attrNameLst>
                                      </p:cBhvr>
                                      <p:to>
                                        <p:strVal val="visible"/>
                                      </p:to>
                                    </p:set>
                                    <p:animEffect transition="in" filter="blinds(horizontal)">
                                      <p:cBhvr>
                                        <p:cTn id="102" dur="500"/>
                                        <p:tgtEl>
                                          <p:spTgt spid="4">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4">
                                            <p:txEl>
                                              <p:pRg st="20" end="20"/>
                                            </p:txEl>
                                          </p:spTgt>
                                        </p:tgtEl>
                                        <p:attrNameLst>
                                          <p:attrName>style.visibility</p:attrName>
                                        </p:attrNameLst>
                                      </p:cBhvr>
                                      <p:to>
                                        <p:strVal val="visible"/>
                                      </p:to>
                                    </p:set>
                                    <p:animEffect transition="in" filter="blinds(horizontal)">
                                      <p:cBhvr>
                                        <p:cTn id="107" dur="500"/>
                                        <p:tgtEl>
                                          <p:spTgt spid="4">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
                                            <p:txEl>
                                              <p:pRg st="21" end="21"/>
                                            </p:txEl>
                                          </p:spTgt>
                                        </p:tgtEl>
                                        <p:attrNameLst>
                                          <p:attrName>style.visibility</p:attrName>
                                        </p:attrNameLst>
                                      </p:cBhvr>
                                      <p:to>
                                        <p:strVal val="visible"/>
                                      </p:to>
                                    </p:set>
                                    <p:animEffect transition="in" filter="blinds(horizontal)">
                                      <p:cBhvr>
                                        <p:cTn id="112" dur="500"/>
                                        <p:tgtEl>
                                          <p:spTgt spid="4">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4">
                                            <p:txEl>
                                              <p:pRg st="22" end="22"/>
                                            </p:txEl>
                                          </p:spTgt>
                                        </p:tgtEl>
                                        <p:attrNameLst>
                                          <p:attrName>style.visibility</p:attrName>
                                        </p:attrNameLst>
                                      </p:cBhvr>
                                      <p:to>
                                        <p:strVal val="visible"/>
                                      </p:to>
                                    </p:set>
                                    <p:animEffect transition="in" filter="blinds(horizontal)">
                                      <p:cBhvr>
                                        <p:cTn id="117"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method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8881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Synchronization</a:t>
            </a:r>
          </a:p>
        </p:txBody>
      </p:sp>
      <p:sp>
        <p:nvSpPr>
          <p:cNvPr id="3" name="Content Placeholder 2"/>
          <p:cNvSpPr>
            <a:spLocks noGrp="1"/>
          </p:cNvSpPr>
          <p:nvPr>
            <p:ph idx="1"/>
          </p:nvPr>
        </p:nvSpPr>
        <p:spPr/>
        <p:txBody>
          <a:bodyPr/>
          <a:lstStyle/>
          <a:p>
            <a:r>
              <a:rPr lang="en-US" dirty="0"/>
              <a:t>When we start </a:t>
            </a:r>
            <a:r>
              <a:rPr lang="en-US" i="1" dirty="0">
                <a:solidFill>
                  <a:schemeClr val="tx2"/>
                </a:solidFill>
              </a:rPr>
              <a:t>two or more threads</a:t>
            </a:r>
            <a:r>
              <a:rPr lang="en-US" dirty="0"/>
              <a:t> within a program, there may be a situation when multiple threads try to </a:t>
            </a:r>
            <a:r>
              <a:rPr lang="en-US" i="1" dirty="0">
                <a:solidFill>
                  <a:schemeClr val="tx2"/>
                </a:solidFill>
              </a:rPr>
              <a:t>access the same resource </a:t>
            </a:r>
            <a:r>
              <a:rPr lang="en-US" dirty="0"/>
              <a:t>and finally they can produce unforeseen result due to concurrency issues.</a:t>
            </a:r>
          </a:p>
          <a:p>
            <a:r>
              <a:rPr lang="en-US" dirty="0"/>
              <a:t>For example, if multiple threads try to write within a same file then they may corrupt the data because one of the threads can override data or while one thread is opening the same file at the same time another thread might be closing the same file.</a:t>
            </a:r>
          </a:p>
          <a:p>
            <a:r>
              <a:rPr lang="en-US" dirty="0"/>
              <a:t>So there is a need to synchronize the action of multiple threads and make sure that only one thread can access the resource at a given point in time. </a:t>
            </a:r>
          </a:p>
          <a:p>
            <a:r>
              <a:rPr lang="en-US" dirty="0"/>
              <a:t>Java programming language provides a very handy way of creating threads and synchronizing their task by using </a:t>
            </a:r>
            <a:r>
              <a:rPr lang="en-US" i="1" dirty="0">
                <a:solidFill>
                  <a:schemeClr val="tx2"/>
                </a:solidFill>
              </a:rPr>
              <a:t>synchronized methods &amp; synchronized blocks.</a:t>
            </a:r>
          </a:p>
          <a:p>
            <a:endParaRPr lang="en-US" dirty="0"/>
          </a:p>
        </p:txBody>
      </p:sp>
    </p:spTree>
    <p:extLst>
      <p:ext uri="{BB962C8B-B14F-4D97-AF65-F5344CB8AC3E}">
        <p14:creationId xmlns:p14="http://schemas.microsoft.com/office/powerpoint/2010/main" val="238115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without synchronization (Example)</a:t>
            </a:r>
          </a:p>
        </p:txBody>
      </p:sp>
      <p:sp>
        <p:nvSpPr>
          <p:cNvPr id="4" name="Rectangle 3"/>
          <p:cNvSpPr/>
          <p:nvPr/>
        </p:nvSpPr>
        <p:spPr>
          <a:xfrm>
            <a:off x="190500" y="838200"/>
            <a:ext cx="4876800" cy="3046988"/>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Table {</a:t>
            </a:r>
          </a:p>
          <a:p>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printTable</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n</a:t>
            </a:r>
            <a:r>
              <a:rPr lang="en-US" sz="1600" b="1" dirty="0">
                <a:solidFill>
                  <a:srgbClr val="000000"/>
                </a:solidFill>
                <a:latin typeface="Consolas"/>
              </a:rPr>
              <a:t>) {</a:t>
            </a:r>
            <a:br>
              <a:rPr lang="en-US" sz="1600" b="1" dirty="0">
                <a:solidFill>
                  <a:srgbClr val="000000"/>
                </a:solidFill>
                <a:latin typeface="Consolas"/>
              </a:rPr>
            </a:br>
            <a:r>
              <a:rPr lang="en-US" sz="1600" b="1" dirty="0">
                <a:solidFill>
                  <a:srgbClr val="000000"/>
                </a:solidFill>
                <a:latin typeface="Consolas"/>
              </a:rPr>
              <a:t>    </a:t>
            </a:r>
            <a:r>
              <a:rPr lang="nn-NO" sz="1600" b="1" dirty="0">
                <a:solidFill>
                  <a:srgbClr val="7F0055"/>
                </a:solidFill>
                <a:latin typeface="Consolas"/>
              </a:rPr>
              <a:t>for</a:t>
            </a:r>
            <a:r>
              <a:rPr lang="nn-NO" sz="1600" b="1" dirty="0">
                <a:solidFill>
                  <a:srgbClr val="000000"/>
                </a:solidFill>
                <a:latin typeface="Consolas"/>
              </a:rPr>
              <a:t> (</a:t>
            </a:r>
            <a:r>
              <a:rPr lang="nn-NO" sz="1600" b="1" dirty="0">
                <a:solidFill>
                  <a:srgbClr val="7F0055"/>
                </a:solidFill>
                <a:latin typeface="Consolas"/>
              </a:rPr>
              <a:t>int</a:t>
            </a:r>
            <a:r>
              <a:rPr lang="nn-NO" sz="1600" b="1" dirty="0">
                <a:solidFill>
                  <a:srgbClr val="000000"/>
                </a:solidFill>
                <a:latin typeface="Consolas"/>
              </a:rPr>
              <a:t> </a:t>
            </a:r>
            <a:r>
              <a:rPr lang="nn-NO" sz="1600" b="1" dirty="0">
                <a:solidFill>
                  <a:srgbClr val="6A3E3E"/>
                </a:solidFill>
                <a:latin typeface="Consolas"/>
              </a:rPr>
              <a:t>i</a:t>
            </a:r>
            <a:r>
              <a:rPr lang="nn-NO" sz="1600" b="1" dirty="0">
                <a:solidFill>
                  <a:srgbClr val="000000"/>
                </a:solidFill>
                <a:latin typeface="Consolas"/>
              </a:rPr>
              <a:t> = 1; </a:t>
            </a:r>
            <a:r>
              <a:rPr lang="nn-NO" sz="1600" b="1" dirty="0">
                <a:solidFill>
                  <a:srgbClr val="6A3E3E"/>
                </a:solidFill>
                <a:latin typeface="Consolas"/>
              </a:rPr>
              <a:t>i</a:t>
            </a:r>
            <a:r>
              <a:rPr lang="nn-NO" sz="1600" b="1" dirty="0">
                <a:solidFill>
                  <a:srgbClr val="000000"/>
                </a:solidFill>
                <a:latin typeface="Consolas"/>
              </a:rPr>
              <a:t> &lt;= 5; </a:t>
            </a:r>
            <a:r>
              <a:rPr lang="nn-NO" sz="1600" b="1" dirty="0">
                <a:solidFill>
                  <a:srgbClr val="6A3E3E"/>
                </a:solidFill>
                <a:latin typeface="Consolas"/>
              </a:rPr>
              <a:t>i</a:t>
            </a:r>
            <a:r>
              <a:rPr lang="nn-NO" sz="1600" b="1" dirty="0">
                <a:solidFill>
                  <a:srgbClr val="000000"/>
                </a:solidFill>
                <a:latin typeface="Consolas"/>
              </a:rPr>
              <a:t>++) {</a:t>
            </a:r>
          </a:p>
          <a:p>
            <a:r>
              <a:rPr lang="nn-NO"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a:t>
            </a:r>
            <a:r>
              <a:rPr lang="en-US" sz="1600" b="1" i="1" dirty="0">
                <a:solidFill>
                  <a:srgbClr val="000000"/>
                </a:solidFill>
                <a:latin typeface="Consolas"/>
              </a:rPr>
              <a:t>(</a:t>
            </a:r>
            <a:r>
              <a:rPr lang="en-US" sz="1600" b="1" i="1" dirty="0">
                <a:solidFill>
                  <a:srgbClr val="6A3E3E"/>
                </a:solidFill>
                <a:latin typeface="Consolas"/>
              </a:rPr>
              <a:t>n</a:t>
            </a:r>
            <a:r>
              <a:rPr lang="en-US" sz="1600" b="1" i="1" dirty="0">
                <a:solidFill>
                  <a:srgbClr val="000000"/>
                </a:solidFill>
                <a:latin typeface="Consolas"/>
              </a:rPr>
              <a:t> * </a:t>
            </a:r>
            <a:r>
              <a:rPr lang="en-US" sz="1600" b="1" i="1" dirty="0" err="1">
                <a:solidFill>
                  <a:srgbClr val="6A3E3E"/>
                </a:solidFill>
                <a:latin typeface="Consolas"/>
              </a:rPr>
              <a:t>i</a:t>
            </a:r>
            <a:r>
              <a:rPr lang="en-US" sz="1600" b="1" i="1" dirty="0">
                <a:solidFill>
                  <a:srgbClr val="6A3E3E"/>
                </a:solidFill>
                <a:latin typeface="Consolas"/>
              </a:rPr>
              <a:t> </a:t>
            </a:r>
            <a:r>
              <a:rPr lang="en-US" sz="1600" dirty="0">
                <a:solidFill>
                  <a:srgbClr val="000000"/>
                </a:solidFill>
                <a:latin typeface="Consolas"/>
              </a:rPr>
              <a:t>+ </a:t>
            </a:r>
            <a:r>
              <a:rPr lang="en-US" sz="1600" dirty="0">
                <a:solidFill>
                  <a:srgbClr val="2A00FF"/>
                </a:solidFill>
                <a:latin typeface="Consolas"/>
              </a:rPr>
              <a:t>" "</a:t>
            </a:r>
            <a:r>
              <a:rPr lang="en-US" sz="1600" b="1" i="1" dirty="0">
                <a:solidFill>
                  <a:srgbClr val="000000"/>
                </a:solidFill>
                <a:latin typeface="Consolas"/>
              </a:rPr>
              <a:t>);</a:t>
            </a:r>
          </a:p>
          <a:p>
            <a:r>
              <a:rPr lang="en-US" sz="1600" b="1" i="1"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Thread.</a:t>
            </a:r>
            <a:r>
              <a:rPr lang="en-US" sz="1600" i="1" dirty="0" err="1">
                <a:solidFill>
                  <a:srgbClr val="000000"/>
                </a:solidFill>
                <a:latin typeface="Consolas"/>
              </a:rPr>
              <a:t>sleep</a:t>
            </a:r>
            <a:r>
              <a:rPr lang="en-US" sz="1600" i="1" dirty="0">
                <a:solidFill>
                  <a:srgbClr val="000000"/>
                </a:solidFill>
                <a:latin typeface="Consolas"/>
              </a:rPr>
              <a:t>(400);</a:t>
            </a:r>
          </a:p>
          <a:p>
            <a:r>
              <a:rPr lang="en-US" sz="1600" i="1" dirty="0">
                <a:solidFill>
                  <a:srgbClr val="000000"/>
                </a:solidFill>
                <a:latin typeface="Consolas"/>
              </a:rPr>
              <a:t>      </a:t>
            </a:r>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 (Exception </a:t>
            </a:r>
            <a:r>
              <a:rPr lang="en-US" sz="1600" b="1" dirty="0">
                <a:solidFill>
                  <a:srgbClr val="6A3E3E"/>
                </a:solidFill>
                <a:latin typeface="Consolas"/>
              </a:rPr>
              <a:t>e</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6A3E3E"/>
                </a:solidFill>
                <a:latin typeface="Consolas"/>
              </a:rPr>
              <a:t>e</a:t>
            </a:r>
            <a:r>
              <a:rPr lang="en-US" sz="1600" b="1" i="1" dirty="0">
                <a:solidFill>
                  <a:srgbClr val="000000"/>
                </a:solidFill>
                <a:latin typeface="Consolas"/>
              </a:rPr>
              <a:t>);</a:t>
            </a:r>
          </a:p>
          <a:p>
            <a:r>
              <a:rPr lang="en-US" sz="1600" b="1" i="1" dirty="0">
                <a:solidFill>
                  <a:srgbClr val="000000"/>
                </a:solidFill>
                <a:latin typeface="Consolas"/>
              </a:rPr>
              <a:t>      </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5" name="Rectangle 4"/>
          <p:cNvSpPr/>
          <p:nvPr/>
        </p:nvSpPr>
        <p:spPr>
          <a:xfrm>
            <a:off x="5534025" y="838200"/>
            <a:ext cx="38100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MyThread1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endParaRPr lang="en-US" sz="1600" dirty="0">
              <a:latin typeface="Consolas"/>
            </a:endParaRPr>
          </a:p>
          <a:p>
            <a:r>
              <a:rPr lang="en-US" sz="1600" dirty="0">
                <a:solidFill>
                  <a:srgbClr val="000000"/>
                </a:solidFill>
                <a:latin typeface="Consolas"/>
              </a:rPr>
              <a:t>  MyThread1(Table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endParaRPr lang="en-US" sz="1600" dirty="0">
              <a:latin typeface="Consolas"/>
            </a:endParaRP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(5);</a:t>
            </a:r>
          </a:p>
          <a:p>
            <a:r>
              <a:rPr lang="en-US" sz="1600" dirty="0">
                <a:solidFill>
                  <a:srgbClr val="000000"/>
                </a:solidFill>
                <a:latin typeface="Consolas"/>
              </a:rPr>
              <a:t>  }</a:t>
            </a:r>
            <a:endParaRPr lang="en-US" sz="1600" dirty="0">
              <a:latin typeface="Consolas"/>
            </a:endParaRPr>
          </a:p>
          <a:p>
            <a:r>
              <a:rPr lang="en-US" sz="1600" dirty="0">
                <a:solidFill>
                  <a:srgbClr val="000000"/>
                </a:solidFill>
                <a:latin typeface="Consolas"/>
              </a:rPr>
              <a:t>}</a:t>
            </a:r>
            <a:endParaRPr lang="en-US" sz="1600" dirty="0"/>
          </a:p>
        </p:txBody>
      </p:sp>
      <p:sp>
        <p:nvSpPr>
          <p:cNvPr id="6" name="Rectangle 5"/>
          <p:cNvSpPr/>
          <p:nvPr/>
        </p:nvSpPr>
        <p:spPr>
          <a:xfrm>
            <a:off x="190500" y="4202687"/>
            <a:ext cx="38100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MyThread2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p>
          <a:p>
            <a:r>
              <a:rPr lang="en-US" sz="1600" dirty="0">
                <a:solidFill>
                  <a:srgbClr val="000000"/>
                </a:solidFill>
                <a:latin typeface="Consolas"/>
              </a:rPr>
              <a:t>  MyThread2(Table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(100);</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7" name="Rectangle 6"/>
          <p:cNvSpPr/>
          <p:nvPr/>
        </p:nvSpPr>
        <p:spPr>
          <a:xfrm>
            <a:off x="4467225" y="4209643"/>
            <a:ext cx="48768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TestSynchronization</a:t>
            </a:r>
            <a:r>
              <a:rPr lang="en-US" sz="1600" b="1" dirty="0">
                <a:solidFill>
                  <a:srgbClr val="000000"/>
                </a:solidFill>
                <a:latin typeface="Consolas"/>
              </a:rPr>
              <a:t> {</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6A3E3E"/>
                </a:solidFill>
                <a:latin typeface="Consolas"/>
              </a:rPr>
              <a:t>args</a:t>
            </a:r>
            <a:r>
              <a:rPr lang="en-US" sz="1600" b="1" dirty="0">
                <a:solidFill>
                  <a:srgbClr val="000000"/>
                </a:solidFill>
                <a:latin typeface="Consolas"/>
              </a:rPr>
              <a:t>[]){</a:t>
            </a:r>
          </a:p>
          <a:p>
            <a:r>
              <a:rPr lang="en-US" sz="1600" dirty="0">
                <a:solidFill>
                  <a:srgbClr val="000000"/>
                </a:solidFill>
                <a:latin typeface="Consolas"/>
              </a:rPr>
              <a:t>    Table </a:t>
            </a:r>
            <a:r>
              <a:rPr lang="en-US" sz="1600" dirty="0" err="1">
                <a:solidFill>
                  <a:srgbClr val="6A3E3E"/>
                </a:solidFill>
                <a:latin typeface="Consolas"/>
              </a:rPr>
              <a:t>obj</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Table();</a:t>
            </a:r>
            <a:endParaRPr lang="en-US" sz="1600" b="1" dirty="0">
              <a:solidFill>
                <a:srgbClr val="3F7F5F"/>
              </a:solidFill>
              <a:latin typeface="Consolas"/>
            </a:endParaRPr>
          </a:p>
          <a:p>
            <a:r>
              <a:rPr lang="en-US" sz="1600" dirty="0">
                <a:solidFill>
                  <a:srgbClr val="000000"/>
                </a:solidFill>
                <a:latin typeface="Consolas"/>
              </a:rPr>
              <a:t>    MyThread1 </a:t>
            </a:r>
            <a:r>
              <a:rPr lang="en-US" sz="1600" dirty="0">
                <a:solidFill>
                  <a:srgbClr val="6A3E3E"/>
                </a:solidFill>
                <a:latin typeface="Consolas"/>
              </a:rPr>
              <a:t>t1</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MyThread1(</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000000"/>
                </a:solidFill>
                <a:latin typeface="Consolas"/>
              </a:rPr>
              <a:t>    MyThread2 </a:t>
            </a:r>
            <a:r>
              <a:rPr lang="en-US" sz="1600" dirty="0">
                <a:solidFill>
                  <a:srgbClr val="6A3E3E"/>
                </a:solidFill>
                <a:latin typeface="Consolas"/>
              </a:rPr>
              <a:t>t2</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MyThread2(</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6A3E3E"/>
                </a:solidFill>
                <a:latin typeface="Consolas"/>
              </a:rPr>
              <a:t>    t1</a:t>
            </a:r>
            <a:r>
              <a:rPr lang="en-US" sz="1600" dirty="0">
                <a:solidFill>
                  <a:srgbClr val="000000"/>
                </a:solidFill>
                <a:latin typeface="Consolas"/>
              </a:rPr>
              <a:t>.start();</a:t>
            </a:r>
          </a:p>
          <a:p>
            <a:r>
              <a:rPr lang="en-US" sz="1600" dirty="0">
                <a:solidFill>
                  <a:srgbClr val="6A3E3E"/>
                </a:solidFill>
                <a:latin typeface="Consolas"/>
              </a:rPr>
              <a:t>    t2</a:t>
            </a:r>
            <a:r>
              <a:rPr lang="en-US" sz="1600" dirty="0">
                <a:solidFill>
                  <a:srgbClr val="000000"/>
                </a:solidFill>
                <a:latin typeface="Consolas"/>
              </a:rPr>
              <a:t>.start();</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pic>
        <p:nvPicPr>
          <p:cNvPr id="8" name="Picture 2"/>
          <p:cNvPicPr>
            <a:picLocks noChangeAspect="1" noChangeArrowheads="1"/>
          </p:cNvPicPr>
          <p:nvPr/>
        </p:nvPicPr>
        <p:blipFill>
          <a:blip r:embed="rId2" cstate="print"/>
          <a:srcRect/>
          <a:stretch>
            <a:fillRect/>
          </a:stretch>
        </p:blipFill>
        <p:spPr bwMode="auto">
          <a:xfrm>
            <a:off x="5067300" y="3146524"/>
            <a:ext cx="7042150" cy="1047750"/>
          </a:xfrm>
          <a:prstGeom prst="rect">
            <a:avLst/>
          </a:prstGeom>
          <a:noFill/>
          <a:ln w="9525">
            <a:noFill/>
            <a:miter lim="800000"/>
            <a:headEnd/>
            <a:tailEnd/>
          </a:ln>
        </p:spPr>
      </p:pic>
    </p:spTree>
    <p:extLst>
      <p:ext uri="{BB962C8B-B14F-4D97-AF65-F5344CB8AC3E}">
        <p14:creationId xmlns:p14="http://schemas.microsoft.com/office/powerpoint/2010/main" val="52865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bg/>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xEl>
                                              <p:pRg st="0" end="0"/>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
                                            <p:txEl>
                                              <p:pRg st="1" end="1"/>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
                                            <p:txEl>
                                              <p:pRg st="2" end="2"/>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
                                            <p:txEl>
                                              <p:pRg st="3" end="3"/>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
                                            <p:txEl>
                                              <p:pRg st="4" end="4"/>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
                                            <p:txEl>
                                              <p:pRg st="5" end="5"/>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
                                            <p:txEl>
                                              <p:pRg st="6" end="6"/>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
                                            <p:txEl>
                                              <p:pRg st="7" end="7"/>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P spid="5" grpId="0" build="p" bldLvl="5" animBg="1"/>
      <p:bldP spid="6" grpId="0" build="p" bldLvl="5" animBg="1"/>
      <p:bldP spid="7" grpId="0" build="p" bldLvl="5"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An </a:t>
            </a:r>
            <a:r>
              <a:rPr lang="en-US" b="1" dirty="0"/>
              <a:t>exception</a:t>
            </a:r>
            <a:r>
              <a:rPr lang="en-US" dirty="0"/>
              <a:t> is an object that describes an </a:t>
            </a:r>
            <a:r>
              <a:rPr lang="en-US" b="1" dirty="0"/>
              <a:t>unusual</a:t>
            </a:r>
            <a:r>
              <a:rPr lang="en-US" dirty="0"/>
              <a:t> or </a:t>
            </a:r>
            <a:r>
              <a:rPr lang="en-US" b="1" dirty="0"/>
              <a:t>erroneous</a:t>
            </a:r>
            <a:r>
              <a:rPr lang="en-US" dirty="0"/>
              <a:t> </a:t>
            </a:r>
            <a:r>
              <a:rPr lang="en-US" b="1" dirty="0"/>
              <a:t>situation</a:t>
            </a:r>
            <a:r>
              <a:rPr lang="en-US" dirty="0"/>
              <a:t>.</a:t>
            </a:r>
          </a:p>
          <a:p>
            <a:r>
              <a:rPr lang="en-US" dirty="0"/>
              <a:t>Exceptions are thrown by a program, and may be caught and handled by another part of the program.</a:t>
            </a:r>
          </a:p>
          <a:p>
            <a:r>
              <a:rPr lang="en-US" dirty="0"/>
              <a:t>A program can be separated into a </a:t>
            </a:r>
            <a:r>
              <a:rPr lang="en-US" b="1" dirty="0"/>
              <a:t>normal execution flow </a:t>
            </a:r>
            <a:r>
              <a:rPr lang="en-US" dirty="0"/>
              <a:t>and an </a:t>
            </a:r>
            <a:r>
              <a:rPr lang="en-US" b="1" dirty="0"/>
              <a:t>exception execution flow</a:t>
            </a:r>
            <a:r>
              <a:rPr lang="en-US" dirty="0"/>
              <a:t>.</a:t>
            </a:r>
          </a:p>
          <a:p>
            <a:r>
              <a:rPr lang="en-US" dirty="0"/>
              <a:t>An error is also represented as an object in Java, but usually represents a unrecoverable situation and should not be caught.</a:t>
            </a:r>
          </a:p>
          <a:p>
            <a:r>
              <a:rPr lang="en-US" dirty="0"/>
              <a:t>Java has a predefined set of exceptions and errors that can occur during execution.</a:t>
            </a:r>
          </a:p>
          <a:p>
            <a:r>
              <a:rPr lang="en-US" dirty="0"/>
              <a:t>A program can deal with an exception in one of three ways:</a:t>
            </a:r>
          </a:p>
          <a:p>
            <a:pPr lvl="1"/>
            <a:r>
              <a:rPr lang="en-US" b="1" dirty="0"/>
              <a:t>ignore</a:t>
            </a:r>
            <a:r>
              <a:rPr lang="en-US" dirty="0"/>
              <a:t> it</a:t>
            </a:r>
          </a:p>
          <a:p>
            <a:pPr lvl="1"/>
            <a:r>
              <a:rPr lang="en-US" b="1" dirty="0"/>
              <a:t>handle</a:t>
            </a:r>
            <a:r>
              <a:rPr lang="en-US" dirty="0"/>
              <a:t> it where it occurs</a:t>
            </a:r>
          </a:p>
          <a:p>
            <a:pPr lvl="1"/>
            <a:r>
              <a:rPr lang="en-US" dirty="0"/>
              <a:t>handle it at </a:t>
            </a:r>
            <a:r>
              <a:rPr lang="en-US" b="1" dirty="0"/>
              <a:t>another place </a:t>
            </a:r>
            <a:r>
              <a:rPr lang="en-US" dirty="0"/>
              <a:t>in the program</a:t>
            </a:r>
          </a:p>
          <a:p>
            <a:r>
              <a:rPr lang="en-US" dirty="0"/>
              <a:t>The manner in which an exception is processed is an important design consideration.</a:t>
            </a:r>
          </a:p>
          <a:p>
            <a:endParaRPr lang="en-US" dirty="0"/>
          </a:p>
        </p:txBody>
      </p:sp>
    </p:spTree>
    <p:extLst>
      <p:ext uri="{BB962C8B-B14F-4D97-AF65-F5344CB8AC3E}">
        <p14:creationId xmlns:p14="http://schemas.microsoft.com/office/powerpoint/2010/main" val="310030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with synchronized method</a:t>
            </a:r>
          </a:p>
        </p:txBody>
      </p:sp>
      <p:sp>
        <p:nvSpPr>
          <p:cNvPr id="4" name="Rectangle 3"/>
          <p:cNvSpPr/>
          <p:nvPr/>
        </p:nvSpPr>
        <p:spPr>
          <a:xfrm>
            <a:off x="190500" y="838200"/>
            <a:ext cx="4876800" cy="3046988"/>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Table {</a:t>
            </a:r>
          </a:p>
          <a:p>
            <a:r>
              <a:rPr lang="en-US" sz="1600" b="1" dirty="0">
                <a:solidFill>
                  <a:srgbClr val="000000"/>
                </a:solidFill>
                <a:latin typeface="Consolas"/>
              </a:rPr>
              <a:t> </a:t>
            </a:r>
            <a:r>
              <a:rPr lang="en-US" sz="1600" b="1" dirty="0">
                <a:solidFill>
                  <a:srgbClr val="7F0055"/>
                </a:solidFill>
                <a:latin typeface="Consolas"/>
              </a:rPr>
              <a:t>synchronized void</a:t>
            </a:r>
            <a:r>
              <a:rPr lang="en-US" sz="1600" b="1" dirty="0">
                <a:solidFill>
                  <a:srgbClr val="000000"/>
                </a:solidFill>
                <a:latin typeface="Consolas"/>
              </a:rPr>
              <a:t> </a:t>
            </a:r>
            <a:r>
              <a:rPr lang="en-US" sz="1600" b="1" dirty="0" err="1">
                <a:solidFill>
                  <a:srgbClr val="000000"/>
                </a:solidFill>
                <a:latin typeface="Consolas"/>
              </a:rPr>
              <a:t>printTable</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n</a:t>
            </a:r>
            <a:r>
              <a:rPr lang="en-US" sz="1600" b="1" dirty="0">
                <a:solidFill>
                  <a:srgbClr val="000000"/>
                </a:solidFill>
                <a:latin typeface="Consolas"/>
              </a:rPr>
              <a:t>) {</a:t>
            </a:r>
            <a:br>
              <a:rPr lang="en-US" sz="1600" b="1" dirty="0">
                <a:solidFill>
                  <a:srgbClr val="000000"/>
                </a:solidFill>
                <a:latin typeface="Consolas"/>
              </a:rPr>
            </a:br>
            <a:r>
              <a:rPr lang="en-US" sz="1600" b="1" dirty="0">
                <a:solidFill>
                  <a:srgbClr val="000000"/>
                </a:solidFill>
                <a:latin typeface="Consolas"/>
              </a:rPr>
              <a:t>    </a:t>
            </a:r>
            <a:r>
              <a:rPr lang="nn-NO" sz="1600" b="1" dirty="0">
                <a:solidFill>
                  <a:srgbClr val="7F0055"/>
                </a:solidFill>
                <a:latin typeface="Consolas"/>
              </a:rPr>
              <a:t>for</a:t>
            </a:r>
            <a:r>
              <a:rPr lang="nn-NO" sz="1600" b="1" dirty="0">
                <a:solidFill>
                  <a:srgbClr val="000000"/>
                </a:solidFill>
                <a:latin typeface="Consolas"/>
              </a:rPr>
              <a:t> (</a:t>
            </a:r>
            <a:r>
              <a:rPr lang="nn-NO" sz="1600" b="1" dirty="0">
                <a:solidFill>
                  <a:srgbClr val="7F0055"/>
                </a:solidFill>
                <a:latin typeface="Consolas"/>
              </a:rPr>
              <a:t>int</a:t>
            </a:r>
            <a:r>
              <a:rPr lang="nn-NO" sz="1600" b="1" dirty="0">
                <a:solidFill>
                  <a:srgbClr val="000000"/>
                </a:solidFill>
                <a:latin typeface="Consolas"/>
              </a:rPr>
              <a:t> </a:t>
            </a:r>
            <a:r>
              <a:rPr lang="nn-NO" sz="1600" b="1" dirty="0">
                <a:solidFill>
                  <a:srgbClr val="6A3E3E"/>
                </a:solidFill>
                <a:latin typeface="Consolas"/>
              </a:rPr>
              <a:t>i</a:t>
            </a:r>
            <a:r>
              <a:rPr lang="nn-NO" sz="1600" b="1" dirty="0">
                <a:solidFill>
                  <a:srgbClr val="000000"/>
                </a:solidFill>
                <a:latin typeface="Consolas"/>
              </a:rPr>
              <a:t> = 1; </a:t>
            </a:r>
            <a:r>
              <a:rPr lang="nn-NO" sz="1600" b="1" dirty="0">
                <a:solidFill>
                  <a:srgbClr val="6A3E3E"/>
                </a:solidFill>
                <a:latin typeface="Consolas"/>
              </a:rPr>
              <a:t>i</a:t>
            </a:r>
            <a:r>
              <a:rPr lang="nn-NO" sz="1600" b="1" dirty="0">
                <a:solidFill>
                  <a:srgbClr val="000000"/>
                </a:solidFill>
                <a:latin typeface="Consolas"/>
              </a:rPr>
              <a:t> &lt;= 5; </a:t>
            </a:r>
            <a:r>
              <a:rPr lang="nn-NO" sz="1600" b="1" dirty="0">
                <a:solidFill>
                  <a:srgbClr val="6A3E3E"/>
                </a:solidFill>
                <a:latin typeface="Consolas"/>
              </a:rPr>
              <a:t>i</a:t>
            </a:r>
            <a:r>
              <a:rPr lang="nn-NO" sz="1600" b="1" dirty="0">
                <a:solidFill>
                  <a:srgbClr val="000000"/>
                </a:solidFill>
                <a:latin typeface="Consolas"/>
              </a:rPr>
              <a:t>++) {</a:t>
            </a:r>
          </a:p>
          <a:p>
            <a:r>
              <a:rPr lang="nn-NO"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a:t>
            </a:r>
            <a:r>
              <a:rPr lang="en-US" sz="1600" b="1" i="1" dirty="0">
                <a:solidFill>
                  <a:srgbClr val="000000"/>
                </a:solidFill>
                <a:latin typeface="Consolas"/>
              </a:rPr>
              <a:t>(</a:t>
            </a:r>
            <a:r>
              <a:rPr lang="en-US" sz="1600" b="1" i="1" dirty="0">
                <a:solidFill>
                  <a:srgbClr val="6A3E3E"/>
                </a:solidFill>
                <a:latin typeface="Consolas"/>
              </a:rPr>
              <a:t>n</a:t>
            </a:r>
            <a:r>
              <a:rPr lang="en-US" sz="1600" b="1" i="1" dirty="0">
                <a:solidFill>
                  <a:srgbClr val="000000"/>
                </a:solidFill>
                <a:latin typeface="Consolas"/>
              </a:rPr>
              <a:t> * </a:t>
            </a:r>
            <a:r>
              <a:rPr lang="en-US" sz="1600" b="1" i="1" dirty="0" err="1">
                <a:solidFill>
                  <a:srgbClr val="6A3E3E"/>
                </a:solidFill>
                <a:latin typeface="Consolas"/>
              </a:rPr>
              <a:t>i</a:t>
            </a:r>
            <a:r>
              <a:rPr lang="en-US" sz="1600" b="1" i="1" dirty="0">
                <a:solidFill>
                  <a:srgbClr val="6A3E3E"/>
                </a:solidFill>
                <a:latin typeface="Consolas"/>
              </a:rPr>
              <a:t> </a:t>
            </a:r>
            <a:r>
              <a:rPr lang="en-US" sz="1600" dirty="0">
                <a:solidFill>
                  <a:srgbClr val="000000"/>
                </a:solidFill>
                <a:latin typeface="Consolas"/>
              </a:rPr>
              <a:t>+ </a:t>
            </a:r>
            <a:r>
              <a:rPr lang="en-US" sz="1600" dirty="0">
                <a:solidFill>
                  <a:srgbClr val="2A00FF"/>
                </a:solidFill>
                <a:latin typeface="Consolas"/>
              </a:rPr>
              <a:t>" "</a:t>
            </a:r>
            <a:r>
              <a:rPr lang="en-US" sz="1600" b="1" i="1" dirty="0">
                <a:solidFill>
                  <a:srgbClr val="000000"/>
                </a:solidFill>
                <a:latin typeface="Consolas"/>
              </a:rPr>
              <a:t>);</a:t>
            </a:r>
          </a:p>
          <a:p>
            <a:r>
              <a:rPr lang="en-US" sz="1600" b="1" i="1"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Thread.</a:t>
            </a:r>
            <a:r>
              <a:rPr lang="en-US" sz="1600" i="1" dirty="0" err="1">
                <a:solidFill>
                  <a:srgbClr val="000000"/>
                </a:solidFill>
                <a:latin typeface="Consolas"/>
              </a:rPr>
              <a:t>sleep</a:t>
            </a:r>
            <a:r>
              <a:rPr lang="en-US" sz="1600" i="1" dirty="0">
                <a:solidFill>
                  <a:srgbClr val="000000"/>
                </a:solidFill>
                <a:latin typeface="Consolas"/>
              </a:rPr>
              <a:t>(400);</a:t>
            </a:r>
          </a:p>
          <a:p>
            <a:r>
              <a:rPr lang="en-US" sz="1600" i="1" dirty="0">
                <a:solidFill>
                  <a:srgbClr val="000000"/>
                </a:solidFill>
                <a:latin typeface="Consolas"/>
              </a:rPr>
              <a:t>      </a:t>
            </a:r>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 (Exception </a:t>
            </a:r>
            <a:r>
              <a:rPr lang="en-US" sz="1600" b="1" dirty="0">
                <a:solidFill>
                  <a:srgbClr val="6A3E3E"/>
                </a:solidFill>
                <a:latin typeface="Consolas"/>
              </a:rPr>
              <a:t>e</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6A3E3E"/>
                </a:solidFill>
                <a:latin typeface="Consolas"/>
              </a:rPr>
              <a:t>e</a:t>
            </a:r>
            <a:r>
              <a:rPr lang="en-US" sz="1600" b="1" i="1" dirty="0">
                <a:solidFill>
                  <a:srgbClr val="000000"/>
                </a:solidFill>
                <a:latin typeface="Consolas"/>
              </a:rPr>
              <a:t>);</a:t>
            </a:r>
          </a:p>
          <a:p>
            <a:r>
              <a:rPr lang="en-US" sz="1600" b="1" i="1" dirty="0">
                <a:solidFill>
                  <a:srgbClr val="000000"/>
                </a:solidFill>
                <a:latin typeface="Consolas"/>
              </a:rPr>
              <a:t>      </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5" name="Rectangle 4"/>
          <p:cNvSpPr/>
          <p:nvPr/>
        </p:nvSpPr>
        <p:spPr>
          <a:xfrm>
            <a:off x="5534025" y="838200"/>
            <a:ext cx="38100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MyThread1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endParaRPr lang="en-US" sz="1600" dirty="0">
              <a:latin typeface="Consolas"/>
            </a:endParaRPr>
          </a:p>
          <a:p>
            <a:r>
              <a:rPr lang="en-US" sz="1600" dirty="0">
                <a:solidFill>
                  <a:srgbClr val="000000"/>
                </a:solidFill>
                <a:latin typeface="Consolas"/>
              </a:rPr>
              <a:t>  MyThread1(Table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endParaRPr lang="en-US" sz="1600" dirty="0">
              <a:latin typeface="Consolas"/>
            </a:endParaRP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(5);</a:t>
            </a:r>
          </a:p>
          <a:p>
            <a:r>
              <a:rPr lang="en-US" sz="1600" dirty="0">
                <a:solidFill>
                  <a:srgbClr val="000000"/>
                </a:solidFill>
                <a:latin typeface="Consolas"/>
              </a:rPr>
              <a:t>  }</a:t>
            </a:r>
            <a:endParaRPr lang="en-US" sz="1600" dirty="0">
              <a:latin typeface="Consolas"/>
            </a:endParaRPr>
          </a:p>
          <a:p>
            <a:r>
              <a:rPr lang="en-US" sz="1600" dirty="0">
                <a:solidFill>
                  <a:srgbClr val="000000"/>
                </a:solidFill>
                <a:latin typeface="Consolas"/>
              </a:rPr>
              <a:t>}</a:t>
            </a:r>
            <a:endParaRPr lang="en-US" sz="1600" dirty="0"/>
          </a:p>
        </p:txBody>
      </p:sp>
      <p:sp>
        <p:nvSpPr>
          <p:cNvPr id="6" name="Rectangle 5"/>
          <p:cNvSpPr/>
          <p:nvPr/>
        </p:nvSpPr>
        <p:spPr>
          <a:xfrm>
            <a:off x="190500" y="4202687"/>
            <a:ext cx="38100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MyThread2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p>
          <a:p>
            <a:r>
              <a:rPr lang="en-US" sz="1600" dirty="0">
                <a:solidFill>
                  <a:srgbClr val="000000"/>
                </a:solidFill>
                <a:latin typeface="Consolas"/>
              </a:rPr>
              <a:t>  MyThread2(Table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(100);</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7" name="Rectangle 6"/>
          <p:cNvSpPr/>
          <p:nvPr/>
        </p:nvSpPr>
        <p:spPr>
          <a:xfrm>
            <a:off x="4467225" y="4209643"/>
            <a:ext cx="48768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TestSynchronization</a:t>
            </a:r>
            <a:r>
              <a:rPr lang="en-US" sz="1600" b="1" dirty="0">
                <a:solidFill>
                  <a:srgbClr val="000000"/>
                </a:solidFill>
                <a:latin typeface="Consolas"/>
              </a:rPr>
              <a:t> {</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6A3E3E"/>
                </a:solidFill>
                <a:latin typeface="Consolas"/>
              </a:rPr>
              <a:t>args</a:t>
            </a:r>
            <a:r>
              <a:rPr lang="en-US" sz="1600" b="1" dirty="0">
                <a:solidFill>
                  <a:srgbClr val="000000"/>
                </a:solidFill>
                <a:latin typeface="Consolas"/>
              </a:rPr>
              <a:t>[]){</a:t>
            </a:r>
          </a:p>
          <a:p>
            <a:r>
              <a:rPr lang="en-US" sz="1600" dirty="0">
                <a:solidFill>
                  <a:srgbClr val="000000"/>
                </a:solidFill>
                <a:latin typeface="Consolas"/>
              </a:rPr>
              <a:t>    Table </a:t>
            </a:r>
            <a:r>
              <a:rPr lang="en-US" sz="1600" dirty="0" err="1">
                <a:solidFill>
                  <a:srgbClr val="6A3E3E"/>
                </a:solidFill>
                <a:latin typeface="Consolas"/>
              </a:rPr>
              <a:t>obj</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Table();</a:t>
            </a:r>
            <a:endParaRPr lang="en-US" sz="1600" b="1" dirty="0">
              <a:solidFill>
                <a:srgbClr val="3F7F5F"/>
              </a:solidFill>
              <a:latin typeface="Consolas"/>
            </a:endParaRPr>
          </a:p>
          <a:p>
            <a:r>
              <a:rPr lang="en-US" sz="1600" dirty="0">
                <a:solidFill>
                  <a:srgbClr val="000000"/>
                </a:solidFill>
                <a:latin typeface="Consolas"/>
              </a:rPr>
              <a:t>    MyThread1 </a:t>
            </a:r>
            <a:r>
              <a:rPr lang="en-US" sz="1600" dirty="0">
                <a:solidFill>
                  <a:srgbClr val="6A3E3E"/>
                </a:solidFill>
                <a:latin typeface="Consolas"/>
              </a:rPr>
              <a:t>t1</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MyThread1(</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000000"/>
                </a:solidFill>
                <a:latin typeface="Consolas"/>
              </a:rPr>
              <a:t>    MyThread2 </a:t>
            </a:r>
            <a:r>
              <a:rPr lang="en-US" sz="1600" dirty="0">
                <a:solidFill>
                  <a:srgbClr val="6A3E3E"/>
                </a:solidFill>
                <a:latin typeface="Consolas"/>
              </a:rPr>
              <a:t>t2</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MyThread2(</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6A3E3E"/>
                </a:solidFill>
                <a:latin typeface="Consolas"/>
              </a:rPr>
              <a:t>    t1</a:t>
            </a:r>
            <a:r>
              <a:rPr lang="en-US" sz="1600" dirty="0">
                <a:solidFill>
                  <a:srgbClr val="000000"/>
                </a:solidFill>
                <a:latin typeface="Consolas"/>
              </a:rPr>
              <a:t>.start();</a:t>
            </a:r>
          </a:p>
          <a:p>
            <a:r>
              <a:rPr lang="en-US" sz="1600" dirty="0">
                <a:solidFill>
                  <a:srgbClr val="6A3E3E"/>
                </a:solidFill>
                <a:latin typeface="Consolas"/>
              </a:rPr>
              <a:t>    t2</a:t>
            </a:r>
            <a:r>
              <a:rPr lang="en-US" sz="1600" dirty="0">
                <a:solidFill>
                  <a:srgbClr val="000000"/>
                </a:solidFill>
                <a:latin typeface="Consolas"/>
              </a:rPr>
              <a:t>.start();</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9" name="Rectangle 8"/>
          <p:cNvSpPr/>
          <p:nvPr/>
        </p:nvSpPr>
        <p:spPr>
          <a:xfrm>
            <a:off x="295275" y="1152525"/>
            <a:ext cx="1524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2" cstate="print"/>
          <a:srcRect/>
          <a:stretch>
            <a:fillRect/>
          </a:stretch>
        </p:blipFill>
        <p:spPr bwMode="auto">
          <a:xfrm>
            <a:off x="5118100" y="3166908"/>
            <a:ext cx="7073900" cy="1022350"/>
          </a:xfrm>
          <a:prstGeom prst="rect">
            <a:avLst/>
          </a:prstGeom>
          <a:noFill/>
          <a:ln w="9525">
            <a:noFill/>
            <a:miter lim="800000"/>
            <a:headEnd/>
            <a:tailEnd/>
          </a:ln>
        </p:spPr>
      </p:pic>
    </p:spTree>
    <p:extLst>
      <p:ext uri="{BB962C8B-B14F-4D97-AF65-F5344CB8AC3E}">
        <p14:creationId xmlns:p14="http://schemas.microsoft.com/office/powerpoint/2010/main" val="270682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70" decel="100000"/>
                                        <p:tgtEl>
                                          <p:spTgt spid="9"/>
                                        </p:tgtEl>
                                      </p:cBhvr>
                                    </p:animEffect>
                                    <p:animScale>
                                      <p:cBhvr>
                                        <p:cTn id="34" dur="770" decel="100000"/>
                                        <p:tgtEl>
                                          <p:spTgt spid="9"/>
                                        </p:tgtEl>
                                      </p:cBhvr>
                                      <p:from x="10000" y="10000"/>
                                      <p:to x="200000" y="450000"/>
                                    </p:animScale>
                                    <p:animScale>
                                      <p:cBhvr>
                                        <p:cTn id="35" dur="1230" accel="100000" fill="hold">
                                          <p:stCondLst>
                                            <p:cond delay="770"/>
                                          </p:stCondLst>
                                        </p:cTn>
                                        <p:tgtEl>
                                          <p:spTgt spid="9"/>
                                        </p:tgtEl>
                                      </p:cBhvr>
                                      <p:from x="200000" y="450000"/>
                                      <p:to x="100000" y="100000"/>
                                    </p:animScale>
                                    <p:set>
                                      <p:cBhvr>
                                        <p:cTn id="36" dur="770" fill="hold"/>
                                        <p:tgtEl>
                                          <p:spTgt spid="9"/>
                                        </p:tgtEl>
                                        <p:attrNameLst>
                                          <p:attrName>ppt_x</p:attrName>
                                        </p:attrNameLst>
                                      </p:cBhvr>
                                      <p:to>
                                        <p:strVal val="(0.5)"/>
                                      </p:to>
                                    </p:set>
                                    <p:anim from="(0.5)" to="(#ppt_x)" calcmode="lin" valueType="num">
                                      <p:cBhvr>
                                        <p:cTn id="37" dur="1230" accel="100000" fill="hold">
                                          <p:stCondLst>
                                            <p:cond delay="770"/>
                                          </p:stCondLst>
                                        </p:cTn>
                                        <p:tgtEl>
                                          <p:spTgt spid="9"/>
                                        </p:tgtEl>
                                        <p:attrNameLst>
                                          <p:attrName>ppt_x</p:attrName>
                                        </p:attrNameLst>
                                      </p:cBhvr>
                                    </p:anim>
                                    <p:set>
                                      <p:cBhvr>
                                        <p:cTn id="38" dur="770" fill="hold"/>
                                        <p:tgtEl>
                                          <p:spTgt spid="9"/>
                                        </p:tgtEl>
                                        <p:attrNameLst>
                                          <p:attrName>ppt_y</p:attrName>
                                        </p:attrNameLst>
                                      </p:cBhvr>
                                      <p:to>
                                        <p:strVal val="(#ppt_y+0.4)"/>
                                      </p:to>
                                    </p:set>
                                    <p:anim from="(#ppt_y+0.4)" to="(#ppt_y)" calcmode="lin" valueType="num">
                                      <p:cBhvr>
                                        <p:cTn id="39" dur="1230" accel="100000" fill="hold">
                                          <p:stCondLst>
                                            <p:cond delay="770"/>
                                          </p:stCondLst>
                                        </p:cTn>
                                        <p:tgtEl>
                                          <p:spTgt spid="9"/>
                                        </p:tgtEl>
                                        <p:attrNameLst>
                                          <p:attrName>ppt_y</p:attrName>
                                        </p:attrNameLst>
                                      </p:cBhvr>
                                    </p:anim>
                                  </p:childTnLst>
                                </p:cTn>
                              </p:par>
                              <p:par>
                                <p:cTn id="40" presetID="1" presetClass="entr" presetSubtype="0" fill="hold" grpId="0" nodeType="withEffect">
                                  <p:stCondLst>
                                    <p:cond delay="0"/>
                                  </p:stCondLst>
                                  <p:childTnLst>
                                    <p:set>
                                      <p:cBhvr>
                                        <p:cTn id="41" dur="1" fill="hold">
                                          <p:stCondLst>
                                            <p:cond delay="0"/>
                                          </p:stCondLst>
                                        </p:cTn>
                                        <p:tgtEl>
                                          <p:spTgt spid="5">
                                            <p:bg/>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
                                            <p:txEl>
                                              <p:pRg st="2" end="2"/>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
                                            <p:txEl>
                                              <p:pRg st="3" end="3"/>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
                                            <p:txEl>
                                              <p:pRg st="8" end="8"/>
                                            </p:tx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
                                            <p:bg/>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
                                            <p:txEl>
                                              <p:pRg st="0" end="0"/>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
                                            <p:txEl>
                                              <p:pRg st="1" end="1"/>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
                                            <p:txEl>
                                              <p:pRg st="2" end="2"/>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
                                            <p:txEl>
                                              <p:pRg st="3" end="3"/>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
                                            <p:txEl>
                                              <p:pRg st="4" end="4"/>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
                                            <p:txEl>
                                              <p:pRg st="5" end="5"/>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
                                            <p:txEl>
                                              <p:pRg st="6" end="6"/>
                                            </p:txEl>
                                          </p:spTgt>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
                                            <p:txEl>
                                              <p:pRg st="7" end="7"/>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
                                            <p:txEl>
                                              <p:pRg st="8" end="8"/>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
                                            <p:bg/>
                                          </p:spTgt>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
                                            <p:txEl>
                                              <p:pRg st="0" end="0"/>
                                            </p:txEl>
                                          </p:spTgt>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
                                            <p:txEl>
                                              <p:pRg st="1" end="1"/>
                                            </p:txEl>
                                          </p:spTgt>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
                                            <p:txEl>
                                              <p:pRg st="2" end="2"/>
                                            </p:txEl>
                                          </p:spTgt>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
                                            <p:txEl>
                                              <p:pRg st="3" end="3"/>
                                            </p:txEl>
                                          </p:spTgt>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
                                            <p:txEl>
                                              <p:pRg st="4" end="4"/>
                                            </p:txEl>
                                          </p:spTgt>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
                                            <p:txEl>
                                              <p:pRg st="5" end="5"/>
                                            </p:txEl>
                                          </p:spTgt>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
                                            <p:txEl>
                                              <p:pRg st="6" end="6"/>
                                            </p:txEl>
                                          </p:spTgt>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
                                            <p:txEl>
                                              <p:pRg st="7" end="7"/>
                                            </p:txEl>
                                          </p:spTgt>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P spid="5" grpId="0" build="p" bldLvl="5" animBg="1"/>
      <p:bldP spid="6" grpId="0" build="p" bldLvl="5" animBg="1"/>
      <p:bldP spid="7" grpId="0" build="p" bldLvl="5"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with synchronized blocks</a:t>
            </a:r>
          </a:p>
        </p:txBody>
      </p:sp>
      <p:sp>
        <p:nvSpPr>
          <p:cNvPr id="4" name="Rectangle 3"/>
          <p:cNvSpPr/>
          <p:nvPr/>
        </p:nvSpPr>
        <p:spPr>
          <a:xfrm>
            <a:off x="142875" y="784225"/>
            <a:ext cx="4876800" cy="3046988"/>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Table {</a:t>
            </a:r>
          </a:p>
          <a:p>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printTable</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n</a:t>
            </a:r>
            <a:r>
              <a:rPr lang="en-US" sz="1600" b="1" dirty="0">
                <a:solidFill>
                  <a:srgbClr val="000000"/>
                </a:solidFill>
                <a:latin typeface="Consolas"/>
              </a:rPr>
              <a:t>) {</a:t>
            </a:r>
            <a:br>
              <a:rPr lang="en-US" sz="1600" b="1" dirty="0">
                <a:solidFill>
                  <a:srgbClr val="000000"/>
                </a:solidFill>
                <a:latin typeface="Consolas"/>
              </a:rPr>
            </a:br>
            <a:r>
              <a:rPr lang="en-US" sz="1600" b="1" dirty="0">
                <a:solidFill>
                  <a:srgbClr val="000000"/>
                </a:solidFill>
                <a:latin typeface="Consolas"/>
              </a:rPr>
              <a:t>    </a:t>
            </a:r>
            <a:r>
              <a:rPr lang="nn-NO" sz="1600" b="1" dirty="0">
                <a:solidFill>
                  <a:srgbClr val="7F0055"/>
                </a:solidFill>
                <a:latin typeface="Consolas"/>
              </a:rPr>
              <a:t>for</a:t>
            </a:r>
            <a:r>
              <a:rPr lang="nn-NO" sz="1600" b="1" dirty="0">
                <a:solidFill>
                  <a:srgbClr val="000000"/>
                </a:solidFill>
                <a:latin typeface="Consolas"/>
              </a:rPr>
              <a:t> (</a:t>
            </a:r>
            <a:r>
              <a:rPr lang="nn-NO" sz="1600" b="1" dirty="0">
                <a:solidFill>
                  <a:srgbClr val="7F0055"/>
                </a:solidFill>
                <a:latin typeface="Consolas"/>
              </a:rPr>
              <a:t>int</a:t>
            </a:r>
            <a:r>
              <a:rPr lang="nn-NO" sz="1600" b="1" dirty="0">
                <a:solidFill>
                  <a:srgbClr val="000000"/>
                </a:solidFill>
                <a:latin typeface="Consolas"/>
              </a:rPr>
              <a:t> </a:t>
            </a:r>
            <a:r>
              <a:rPr lang="nn-NO" sz="1600" b="1" dirty="0">
                <a:solidFill>
                  <a:srgbClr val="6A3E3E"/>
                </a:solidFill>
                <a:latin typeface="Consolas"/>
              </a:rPr>
              <a:t>i</a:t>
            </a:r>
            <a:r>
              <a:rPr lang="nn-NO" sz="1600" b="1" dirty="0">
                <a:solidFill>
                  <a:srgbClr val="000000"/>
                </a:solidFill>
                <a:latin typeface="Consolas"/>
              </a:rPr>
              <a:t> = 1; </a:t>
            </a:r>
            <a:r>
              <a:rPr lang="nn-NO" sz="1600" b="1" dirty="0">
                <a:solidFill>
                  <a:srgbClr val="6A3E3E"/>
                </a:solidFill>
                <a:latin typeface="Consolas"/>
              </a:rPr>
              <a:t>i</a:t>
            </a:r>
            <a:r>
              <a:rPr lang="nn-NO" sz="1600" b="1" dirty="0">
                <a:solidFill>
                  <a:srgbClr val="000000"/>
                </a:solidFill>
                <a:latin typeface="Consolas"/>
              </a:rPr>
              <a:t> &lt;= 5; </a:t>
            </a:r>
            <a:r>
              <a:rPr lang="nn-NO" sz="1600" b="1" dirty="0">
                <a:solidFill>
                  <a:srgbClr val="6A3E3E"/>
                </a:solidFill>
                <a:latin typeface="Consolas"/>
              </a:rPr>
              <a:t>i</a:t>
            </a:r>
            <a:r>
              <a:rPr lang="nn-NO" sz="1600" b="1" dirty="0">
                <a:solidFill>
                  <a:srgbClr val="000000"/>
                </a:solidFill>
                <a:latin typeface="Consolas"/>
              </a:rPr>
              <a:t>++) {</a:t>
            </a:r>
          </a:p>
          <a:p>
            <a:r>
              <a:rPr lang="nn-NO"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a:t>
            </a:r>
            <a:r>
              <a:rPr lang="en-US" sz="1600" b="1" i="1" dirty="0">
                <a:solidFill>
                  <a:srgbClr val="000000"/>
                </a:solidFill>
                <a:latin typeface="Consolas"/>
              </a:rPr>
              <a:t>(</a:t>
            </a:r>
            <a:r>
              <a:rPr lang="en-US" sz="1600" b="1" i="1" dirty="0">
                <a:solidFill>
                  <a:srgbClr val="6A3E3E"/>
                </a:solidFill>
                <a:latin typeface="Consolas"/>
              </a:rPr>
              <a:t>n</a:t>
            </a:r>
            <a:r>
              <a:rPr lang="en-US" sz="1600" b="1" i="1" dirty="0">
                <a:solidFill>
                  <a:srgbClr val="000000"/>
                </a:solidFill>
                <a:latin typeface="Consolas"/>
              </a:rPr>
              <a:t> * </a:t>
            </a:r>
            <a:r>
              <a:rPr lang="en-US" sz="1600" b="1" i="1" dirty="0" err="1">
                <a:solidFill>
                  <a:srgbClr val="6A3E3E"/>
                </a:solidFill>
                <a:latin typeface="Consolas"/>
              </a:rPr>
              <a:t>i</a:t>
            </a:r>
            <a:r>
              <a:rPr lang="en-US" sz="1600" b="1" i="1" dirty="0">
                <a:solidFill>
                  <a:srgbClr val="6A3E3E"/>
                </a:solidFill>
                <a:latin typeface="Consolas"/>
              </a:rPr>
              <a:t> </a:t>
            </a:r>
            <a:r>
              <a:rPr lang="en-US" sz="1600" dirty="0">
                <a:solidFill>
                  <a:srgbClr val="000000"/>
                </a:solidFill>
                <a:latin typeface="Consolas"/>
              </a:rPr>
              <a:t>+ </a:t>
            </a:r>
            <a:r>
              <a:rPr lang="en-US" sz="1600" dirty="0">
                <a:solidFill>
                  <a:srgbClr val="2A00FF"/>
                </a:solidFill>
                <a:latin typeface="Consolas"/>
              </a:rPr>
              <a:t>" "</a:t>
            </a:r>
            <a:r>
              <a:rPr lang="en-US" sz="1600" b="1" i="1" dirty="0">
                <a:solidFill>
                  <a:srgbClr val="000000"/>
                </a:solidFill>
                <a:latin typeface="Consolas"/>
              </a:rPr>
              <a:t>);</a:t>
            </a:r>
          </a:p>
          <a:p>
            <a:r>
              <a:rPr lang="en-US" sz="1600" b="1" i="1"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Thread.</a:t>
            </a:r>
            <a:r>
              <a:rPr lang="en-US" sz="1600" i="1" dirty="0" err="1">
                <a:solidFill>
                  <a:srgbClr val="000000"/>
                </a:solidFill>
                <a:latin typeface="Consolas"/>
              </a:rPr>
              <a:t>sleep</a:t>
            </a:r>
            <a:r>
              <a:rPr lang="en-US" sz="1600" i="1" dirty="0">
                <a:solidFill>
                  <a:srgbClr val="000000"/>
                </a:solidFill>
                <a:latin typeface="Consolas"/>
              </a:rPr>
              <a:t>(400);</a:t>
            </a:r>
          </a:p>
          <a:p>
            <a:r>
              <a:rPr lang="en-US" sz="1600" i="1" dirty="0">
                <a:solidFill>
                  <a:srgbClr val="000000"/>
                </a:solidFill>
                <a:latin typeface="Consolas"/>
              </a:rPr>
              <a:t>      </a:t>
            </a:r>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 (Exception </a:t>
            </a:r>
            <a:r>
              <a:rPr lang="en-US" sz="1600" b="1" dirty="0">
                <a:solidFill>
                  <a:srgbClr val="6A3E3E"/>
                </a:solidFill>
                <a:latin typeface="Consolas"/>
              </a:rPr>
              <a:t>e</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6A3E3E"/>
                </a:solidFill>
                <a:latin typeface="Consolas"/>
              </a:rPr>
              <a:t>e</a:t>
            </a:r>
            <a:r>
              <a:rPr lang="en-US" sz="1600" b="1" i="1" dirty="0">
                <a:solidFill>
                  <a:srgbClr val="000000"/>
                </a:solidFill>
                <a:latin typeface="Consolas"/>
              </a:rPr>
              <a:t>);</a:t>
            </a:r>
          </a:p>
          <a:p>
            <a:r>
              <a:rPr lang="en-US" sz="1600" b="1" i="1" dirty="0">
                <a:solidFill>
                  <a:srgbClr val="000000"/>
                </a:solidFill>
                <a:latin typeface="Consolas"/>
              </a:rPr>
              <a:t>      </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5" name="Rectangle 4"/>
          <p:cNvSpPr/>
          <p:nvPr/>
        </p:nvSpPr>
        <p:spPr>
          <a:xfrm>
            <a:off x="5219700" y="784225"/>
            <a:ext cx="3810000" cy="2800767"/>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MyThread1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endParaRPr lang="en-US" sz="1600" dirty="0">
              <a:latin typeface="Consolas"/>
            </a:endParaRPr>
          </a:p>
          <a:p>
            <a:r>
              <a:rPr lang="en-US" sz="1600" dirty="0">
                <a:solidFill>
                  <a:srgbClr val="000000"/>
                </a:solidFill>
                <a:latin typeface="Consolas"/>
              </a:rPr>
              <a:t>  MyThread1(Table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endParaRPr lang="en-US" sz="1600" dirty="0">
              <a:latin typeface="Consolas"/>
            </a:endParaRP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endParaRPr lang="en-US" sz="1600" dirty="0">
              <a:latin typeface="Consolas"/>
            </a:endParaRPr>
          </a:p>
          <a:p>
            <a:r>
              <a:rPr lang="en-US" sz="1600" b="1" dirty="0">
                <a:solidFill>
                  <a:srgbClr val="7F0055"/>
                </a:solidFill>
                <a:latin typeface="Consolas"/>
              </a:rPr>
              <a:t>    synchronized</a:t>
            </a:r>
            <a:r>
              <a:rPr lang="en-US" sz="1600" b="1" dirty="0">
                <a:solidFill>
                  <a:srgbClr val="000000"/>
                </a:solidFill>
                <a:latin typeface="Consolas"/>
              </a:rPr>
              <a:t> (</a:t>
            </a:r>
            <a:r>
              <a:rPr lang="en-US" sz="1600" b="1" dirty="0">
                <a:solidFill>
                  <a:srgbClr val="0000C0"/>
                </a:solidFill>
                <a:latin typeface="Consolas"/>
              </a:rPr>
              <a:t>t</a:t>
            </a:r>
            <a:r>
              <a:rPr lang="en-US" sz="1600" b="1" dirty="0">
                <a:solidFill>
                  <a:srgbClr val="000000"/>
                </a:solidFill>
                <a:latin typeface="Consolas"/>
              </a:rPr>
              <a:t>)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(5);</a:t>
            </a:r>
          </a:p>
          <a:p>
            <a:r>
              <a:rPr lang="en-US" sz="1600" dirty="0">
                <a:solidFill>
                  <a:srgbClr val="000000"/>
                </a:solidFill>
                <a:latin typeface="Consolas"/>
              </a:rPr>
              <a:t>    }</a:t>
            </a:r>
          </a:p>
          <a:p>
            <a:r>
              <a:rPr lang="en-US" sz="1600" dirty="0">
                <a:solidFill>
                  <a:srgbClr val="000000"/>
                </a:solidFill>
                <a:latin typeface="Consolas"/>
              </a:rPr>
              <a:t>  }</a:t>
            </a:r>
            <a:endParaRPr lang="en-US" sz="1600" dirty="0">
              <a:latin typeface="Consolas"/>
            </a:endParaRPr>
          </a:p>
          <a:p>
            <a:r>
              <a:rPr lang="en-US" sz="1600" dirty="0">
                <a:solidFill>
                  <a:srgbClr val="000000"/>
                </a:solidFill>
                <a:latin typeface="Consolas"/>
              </a:rPr>
              <a:t>}</a:t>
            </a:r>
            <a:endParaRPr lang="en-US" sz="1600" dirty="0"/>
          </a:p>
        </p:txBody>
      </p:sp>
      <p:sp>
        <p:nvSpPr>
          <p:cNvPr id="6" name="Rectangle 5"/>
          <p:cNvSpPr/>
          <p:nvPr/>
        </p:nvSpPr>
        <p:spPr>
          <a:xfrm>
            <a:off x="142875" y="3820676"/>
            <a:ext cx="3810000" cy="2800767"/>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MyThread2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endParaRPr lang="en-US" sz="1600" dirty="0">
              <a:latin typeface="Consolas"/>
            </a:endParaRPr>
          </a:p>
          <a:p>
            <a:r>
              <a:rPr lang="en-US" sz="1600" dirty="0">
                <a:solidFill>
                  <a:srgbClr val="000000"/>
                </a:solidFill>
                <a:latin typeface="Consolas"/>
              </a:rPr>
              <a:t>  MyThread1(Table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endParaRPr lang="en-US" sz="1600" dirty="0">
              <a:latin typeface="Consolas"/>
            </a:endParaRP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endParaRPr lang="en-US" sz="1600" dirty="0">
              <a:latin typeface="Consolas"/>
            </a:endParaRPr>
          </a:p>
          <a:p>
            <a:r>
              <a:rPr lang="en-US" sz="1600" b="1" dirty="0">
                <a:solidFill>
                  <a:srgbClr val="7F0055"/>
                </a:solidFill>
                <a:latin typeface="Consolas"/>
              </a:rPr>
              <a:t>    synchronized</a:t>
            </a:r>
            <a:r>
              <a:rPr lang="en-US" sz="1600" b="1" dirty="0">
                <a:solidFill>
                  <a:srgbClr val="000000"/>
                </a:solidFill>
                <a:latin typeface="Consolas"/>
              </a:rPr>
              <a:t> (</a:t>
            </a:r>
            <a:r>
              <a:rPr lang="en-US" sz="1600" b="1" dirty="0">
                <a:solidFill>
                  <a:srgbClr val="0000C0"/>
                </a:solidFill>
                <a:latin typeface="Consolas"/>
              </a:rPr>
              <a:t>t</a:t>
            </a:r>
            <a:r>
              <a:rPr lang="en-US" sz="1600" b="1" dirty="0">
                <a:solidFill>
                  <a:srgbClr val="000000"/>
                </a:solidFill>
                <a:latin typeface="Consolas"/>
              </a:rPr>
              <a:t>)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(100);</a:t>
            </a:r>
          </a:p>
          <a:p>
            <a:r>
              <a:rPr lang="en-US" sz="1600" dirty="0">
                <a:solidFill>
                  <a:srgbClr val="000000"/>
                </a:solidFill>
                <a:latin typeface="Consolas"/>
              </a:rPr>
              <a:t>    }</a:t>
            </a:r>
          </a:p>
          <a:p>
            <a:r>
              <a:rPr lang="en-US" sz="1600" dirty="0">
                <a:solidFill>
                  <a:srgbClr val="000000"/>
                </a:solidFill>
                <a:latin typeface="Consolas"/>
              </a:rPr>
              <a:t>  }</a:t>
            </a:r>
            <a:endParaRPr lang="en-US" sz="1600" dirty="0">
              <a:latin typeface="Consolas"/>
            </a:endParaRPr>
          </a:p>
          <a:p>
            <a:r>
              <a:rPr lang="en-US" sz="1600" dirty="0">
                <a:solidFill>
                  <a:srgbClr val="000000"/>
                </a:solidFill>
                <a:latin typeface="Consolas"/>
              </a:rPr>
              <a:t>}</a:t>
            </a:r>
            <a:endParaRPr lang="en-US" sz="1600" dirty="0"/>
          </a:p>
        </p:txBody>
      </p:sp>
      <p:sp>
        <p:nvSpPr>
          <p:cNvPr id="7" name="Rectangle 6"/>
          <p:cNvSpPr/>
          <p:nvPr/>
        </p:nvSpPr>
        <p:spPr>
          <a:xfrm>
            <a:off x="4152900" y="4280010"/>
            <a:ext cx="48768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TestSynchronization</a:t>
            </a:r>
            <a:r>
              <a:rPr lang="en-US" sz="1600" b="1" dirty="0">
                <a:solidFill>
                  <a:srgbClr val="000000"/>
                </a:solidFill>
                <a:latin typeface="Consolas"/>
              </a:rPr>
              <a:t> {</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6A3E3E"/>
                </a:solidFill>
                <a:latin typeface="Consolas"/>
              </a:rPr>
              <a:t>args</a:t>
            </a:r>
            <a:r>
              <a:rPr lang="en-US" sz="1600" b="1" dirty="0">
                <a:solidFill>
                  <a:srgbClr val="000000"/>
                </a:solidFill>
                <a:latin typeface="Consolas"/>
              </a:rPr>
              <a:t>[]){</a:t>
            </a:r>
          </a:p>
          <a:p>
            <a:r>
              <a:rPr lang="en-US" sz="1600" dirty="0">
                <a:solidFill>
                  <a:srgbClr val="000000"/>
                </a:solidFill>
                <a:latin typeface="Consolas"/>
              </a:rPr>
              <a:t>    Table </a:t>
            </a:r>
            <a:r>
              <a:rPr lang="en-US" sz="1600" dirty="0" err="1">
                <a:solidFill>
                  <a:srgbClr val="6A3E3E"/>
                </a:solidFill>
                <a:latin typeface="Consolas"/>
              </a:rPr>
              <a:t>obj</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Table();</a:t>
            </a:r>
            <a:endParaRPr lang="en-US" sz="1600" b="1" dirty="0">
              <a:solidFill>
                <a:srgbClr val="3F7F5F"/>
              </a:solidFill>
              <a:latin typeface="Consolas"/>
            </a:endParaRPr>
          </a:p>
          <a:p>
            <a:r>
              <a:rPr lang="en-US" sz="1600" dirty="0">
                <a:solidFill>
                  <a:srgbClr val="000000"/>
                </a:solidFill>
                <a:latin typeface="Consolas"/>
              </a:rPr>
              <a:t>    MyThread1 </a:t>
            </a:r>
            <a:r>
              <a:rPr lang="en-US" sz="1600" dirty="0">
                <a:solidFill>
                  <a:srgbClr val="6A3E3E"/>
                </a:solidFill>
                <a:latin typeface="Consolas"/>
              </a:rPr>
              <a:t>t1</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MyThread1(</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000000"/>
                </a:solidFill>
                <a:latin typeface="Consolas"/>
              </a:rPr>
              <a:t>    MyThread2 </a:t>
            </a:r>
            <a:r>
              <a:rPr lang="en-US" sz="1600" dirty="0">
                <a:solidFill>
                  <a:srgbClr val="6A3E3E"/>
                </a:solidFill>
                <a:latin typeface="Consolas"/>
              </a:rPr>
              <a:t>t2</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MyThread2(</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6A3E3E"/>
                </a:solidFill>
                <a:latin typeface="Consolas"/>
              </a:rPr>
              <a:t>    t1</a:t>
            </a:r>
            <a:r>
              <a:rPr lang="en-US" sz="1600" dirty="0">
                <a:solidFill>
                  <a:srgbClr val="000000"/>
                </a:solidFill>
                <a:latin typeface="Consolas"/>
              </a:rPr>
              <a:t>.start();</a:t>
            </a:r>
          </a:p>
          <a:p>
            <a:r>
              <a:rPr lang="en-US" sz="1600" dirty="0">
                <a:solidFill>
                  <a:srgbClr val="6A3E3E"/>
                </a:solidFill>
                <a:latin typeface="Consolas"/>
              </a:rPr>
              <a:t>    t2</a:t>
            </a:r>
            <a:r>
              <a:rPr lang="en-US" sz="1600" dirty="0">
                <a:solidFill>
                  <a:srgbClr val="000000"/>
                </a:solidFill>
                <a:latin typeface="Consolas"/>
              </a:rPr>
              <a:t>.start();</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pic>
        <p:nvPicPr>
          <p:cNvPr id="8" name="Picture 2"/>
          <p:cNvPicPr>
            <a:picLocks noChangeAspect="1" noChangeArrowheads="1"/>
          </p:cNvPicPr>
          <p:nvPr/>
        </p:nvPicPr>
        <p:blipFill>
          <a:blip r:embed="rId2" cstate="print"/>
          <a:srcRect/>
          <a:stretch>
            <a:fillRect/>
          </a:stretch>
        </p:blipFill>
        <p:spPr bwMode="auto">
          <a:xfrm>
            <a:off x="5019675" y="3257660"/>
            <a:ext cx="7073900" cy="1022350"/>
          </a:xfrm>
          <a:prstGeom prst="rect">
            <a:avLst/>
          </a:prstGeom>
          <a:noFill/>
          <a:ln w="9525">
            <a:noFill/>
            <a:miter lim="800000"/>
            <a:headEnd/>
            <a:tailEnd/>
          </a:ln>
        </p:spPr>
      </p:pic>
      <p:sp>
        <p:nvSpPr>
          <p:cNvPr id="9" name="Rectangle 8"/>
          <p:cNvSpPr/>
          <p:nvPr/>
        </p:nvSpPr>
        <p:spPr>
          <a:xfrm>
            <a:off x="609600" y="5338922"/>
            <a:ext cx="1524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57850" y="2307719"/>
            <a:ext cx="1524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55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770" decel="100000"/>
                                        <p:tgtEl>
                                          <p:spTgt spid="10"/>
                                        </p:tgtEl>
                                      </p:cBhvr>
                                    </p:animEffect>
                                    <p:animScale>
                                      <p:cBhvr>
                                        <p:cTn id="60" dur="770" decel="100000"/>
                                        <p:tgtEl>
                                          <p:spTgt spid="10"/>
                                        </p:tgtEl>
                                      </p:cBhvr>
                                      <p:from x="10000" y="10000"/>
                                      <p:to x="200000" y="450000"/>
                                    </p:animScale>
                                    <p:animScale>
                                      <p:cBhvr>
                                        <p:cTn id="61" dur="1230" accel="100000" fill="hold">
                                          <p:stCondLst>
                                            <p:cond delay="770"/>
                                          </p:stCondLst>
                                        </p:cTn>
                                        <p:tgtEl>
                                          <p:spTgt spid="10"/>
                                        </p:tgtEl>
                                      </p:cBhvr>
                                      <p:from x="200000" y="450000"/>
                                      <p:to x="100000" y="100000"/>
                                    </p:animScale>
                                    <p:set>
                                      <p:cBhvr>
                                        <p:cTn id="62" dur="770" fill="hold"/>
                                        <p:tgtEl>
                                          <p:spTgt spid="10"/>
                                        </p:tgtEl>
                                        <p:attrNameLst>
                                          <p:attrName>ppt_x</p:attrName>
                                        </p:attrNameLst>
                                      </p:cBhvr>
                                      <p:to>
                                        <p:strVal val="(0.5)"/>
                                      </p:to>
                                    </p:set>
                                    <p:anim from="(0.5)" to="(#ppt_x)" calcmode="lin" valueType="num">
                                      <p:cBhvr>
                                        <p:cTn id="63" dur="1230" accel="100000" fill="hold">
                                          <p:stCondLst>
                                            <p:cond delay="770"/>
                                          </p:stCondLst>
                                        </p:cTn>
                                        <p:tgtEl>
                                          <p:spTgt spid="10"/>
                                        </p:tgtEl>
                                        <p:attrNameLst>
                                          <p:attrName>ppt_x</p:attrName>
                                        </p:attrNameLst>
                                      </p:cBhvr>
                                    </p:anim>
                                    <p:set>
                                      <p:cBhvr>
                                        <p:cTn id="64" dur="770" fill="hold"/>
                                        <p:tgtEl>
                                          <p:spTgt spid="10"/>
                                        </p:tgtEl>
                                        <p:attrNameLst>
                                          <p:attrName>ppt_y</p:attrName>
                                        </p:attrNameLst>
                                      </p:cBhvr>
                                      <p:to>
                                        <p:strVal val="(#ppt_y+0.4)"/>
                                      </p:to>
                                    </p:set>
                                    <p:anim from="(#ppt_y+0.4)" to="(#ppt_y)" calcmode="lin" valueType="num">
                                      <p:cBhvr>
                                        <p:cTn id="65" dur="1230" accel="100000" fill="hold">
                                          <p:stCondLst>
                                            <p:cond delay="770"/>
                                          </p:stCondLst>
                                        </p:cTn>
                                        <p:tgtEl>
                                          <p:spTgt spid="10"/>
                                        </p:tgtEl>
                                        <p:attrNameLst>
                                          <p:attrName>ppt_y</p:attrName>
                                        </p:attrNameLst>
                                      </p:cBhvr>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
                                            <p:txEl>
                                              <p:pRg st="1" end="1"/>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
                                            <p:txEl>
                                              <p:pRg st="2" end="2"/>
                                            </p:txEl>
                                          </p:spTgt>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
                                            <p:txEl>
                                              <p:pRg st="3" end="3"/>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
                                            <p:txEl>
                                              <p:pRg st="4" end="4"/>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
                                            <p:txEl>
                                              <p:pRg st="5" end="5"/>
                                            </p:txEl>
                                          </p:spTgt>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
                                            <p:txEl>
                                              <p:pRg st="6" end="6"/>
                                            </p:txEl>
                                          </p:spTgt>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
                                            <p:txEl>
                                              <p:pRg st="7" end="7"/>
                                            </p:txEl>
                                          </p:spTgt>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
                                            <p:txEl>
                                              <p:pRg st="8" end="8"/>
                                            </p:txEl>
                                          </p:spTgt>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
                                            <p:txEl>
                                              <p:pRg st="9" end="9"/>
                                            </p:txEl>
                                          </p:spTgt>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51" presetClass="entr" presetSubtype="0" fill="hold" grpId="0" nodeType="click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fade">
                                      <p:cBhvr>
                                        <p:cTn id="96" dur="770" decel="100000"/>
                                        <p:tgtEl>
                                          <p:spTgt spid="9"/>
                                        </p:tgtEl>
                                      </p:cBhvr>
                                    </p:animEffect>
                                    <p:animScale>
                                      <p:cBhvr>
                                        <p:cTn id="97" dur="770" decel="100000"/>
                                        <p:tgtEl>
                                          <p:spTgt spid="9"/>
                                        </p:tgtEl>
                                      </p:cBhvr>
                                      <p:from x="10000" y="10000"/>
                                      <p:to x="200000" y="450000"/>
                                    </p:animScale>
                                    <p:animScale>
                                      <p:cBhvr>
                                        <p:cTn id="98" dur="1230" accel="100000" fill="hold">
                                          <p:stCondLst>
                                            <p:cond delay="770"/>
                                          </p:stCondLst>
                                        </p:cTn>
                                        <p:tgtEl>
                                          <p:spTgt spid="9"/>
                                        </p:tgtEl>
                                      </p:cBhvr>
                                      <p:from x="200000" y="450000"/>
                                      <p:to x="100000" y="100000"/>
                                    </p:animScale>
                                    <p:set>
                                      <p:cBhvr>
                                        <p:cTn id="99" dur="770" fill="hold"/>
                                        <p:tgtEl>
                                          <p:spTgt spid="9"/>
                                        </p:tgtEl>
                                        <p:attrNameLst>
                                          <p:attrName>ppt_x</p:attrName>
                                        </p:attrNameLst>
                                      </p:cBhvr>
                                      <p:to>
                                        <p:strVal val="(0.5)"/>
                                      </p:to>
                                    </p:set>
                                    <p:anim from="(0.5)" to="(#ppt_x)" calcmode="lin" valueType="num">
                                      <p:cBhvr>
                                        <p:cTn id="100" dur="1230" accel="100000" fill="hold">
                                          <p:stCondLst>
                                            <p:cond delay="770"/>
                                          </p:stCondLst>
                                        </p:cTn>
                                        <p:tgtEl>
                                          <p:spTgt spid="9"/>
                                        </p:tgtEl>
                                        <p:attrNameLst>
                                          <p:attrName>ppt_x</p:attrName>
                                        </p:attrNameLst>
                                      </p:cBhvr>
                                    </p:anim>
                                    <p:set>
                                      <p:cBhvr>
                                        <p:cTn id="101" dur="770" fill="hold"/>
                                        <p:tgtEl>
                                          <p:spTgt spid="9"/>
                                        </p:tgtEl>
                                        <p:attrNameLst>
                                          <p:attrName>ppt_y</p:attrName>
                                        </p:attrNameLst>
                                      </p:cBhvr>
                                      <p:to>
                                        <p:strVal val="(#ppt_y+0.4)"/>
                                      </p:to>
                                    </p:set>
                                    <p:anim from="(#ppt_y+0.4)" to="(#ppt_y)" calcmode="lin" valueType="num">
                                      <p:cBhvr>
                                        <p:cTn id="102" dur="1230" accel="100000" fill="hold">
                                          <p:stCondLst>
                                            <p:cond delay="770"/>
                                          </p:stCondLst>
                                        </p:cTn>
                                        <p:tgtEl>
                                          <p:spTgt spid="9"/>
                                        </p:tgtEl>
                                        <p:attrNameLst>
                                          <p:attrName>ppt_y</p:attrName>
                                        </p:attrNameLst>
                                      </p:cBhvr>
                                    </p:anim>
                                  </p:childTnLst>
                                </p:cTn>
                              </p:par>
                              <p:par>
                                <p:cTn id="103" presetID="1" presetClass="entr" presetSubtype="0" fill="hold" grpId="0" nodeType="withEffect">
                                  <p:stCondLst>
                                    <p:cond delay="0"/>
                                  </p:stCondLst>
                                  <p:childTnLst>
                                    <p:set>
                                      <p:cBhvr>
                                        <p:cTn id="104" dur="1" fill="hold">
                                          <p:stCondLst>
                                            <p:cond delay="0"/>
                                          </p:stCondLst>
                                        </p:cTn>
                                        <p:tgtEl>
                                          <p:spTgt spid="7">
                                            <p:bg/>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
                                            <p:txEl>
                                              <p:pRg st="0" end="0"/>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
                                            <p:txEl>
                                              <p:pRg st="1" end="1"/>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
                                            <p:txEl>
                                              <p:pRg st="2" end="2"/>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xEl>
                                              <p:pRg st="3" end="3"/>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
                                            <p:txEl>
                                              <p:pRg st="6" end="6"/>
                                            </p:tx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
                                            <p:txEl>
                                              <p:pRg st="7" end="7"/>
                                            </p:txEl>
                                          </p:spTgt>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P spid="5" grpId="0" uiExpand="1" build="p" bldLvl="5" animBg="1"/>
      <p:bldP spid="6" grpId="0" uiExpand="1" build="p" bldLvl="5" animBg="1"/>
      <p:bldP spid="7" grpId="0" build="p" bldLvl="5"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Interprocess</a:t>
            </a:r>
            <a:r>
              <a:rPr lang="en-US" dirty="0"/>
              <a:t> communication mechanism</a:t>
            </a:r>
          </a:p>
        </p:txBody>
      </p:sp>
      <p:sp>
        <p:nvSpPr>
          <p:cNvPr id="3" name="Content Placeholder 2"/>
          <p:cNvSpPr>
            <a:spLocks noGrp="1"/>
          </p:cNvSpPr>
          <p:nvPr>
            <p:ph idx="1"/>
          </p:nvPr>
        </p:nvSpPr>
        <p:spPr/>
        <p:txBody>
          <a:bodyPr/>
          <a:lstStyle/>
          <a:p>
            <a:r>
              <a:rPr lang="en-US" dirty="0"/>
              <a:t>To avoid polling, Java includes an elegant </a:t>
            </a:r>
            <a:r>
              <a:rPr lang="en-US" dirty="0" err="1"/>
              <a:t>interprocess</a:t>
            </a:r>
            <a:r>
              <a:rPr lang="en-US" dirty="0"/>
              <a:t> communication mechanism via the wait(), notify(), and </a:t>
            </a:r>
            <a:r>
              <a:rPr lang="en-US" dirty="0" err="1"/>
              <a:t>notifyAll</a:t>
            </a:r>
            <a:r>
              <a:rPr lang="en-US" dirty="0"/>
              <a:t>() methods. </a:t>
            </a:r>
          </a:p>
          <a:p>
            <a:r>
              <a:rPr lang="en-US" dirty="0"/>
              <a:t>These methods are implemented as final methods in Object, so all classes have them. </a:t>
            </a:r>
          </a:p>
          <a:p>
            <a:r>
              <a:rPr lang="en-US" dirty="0"/>
              <a:t>All three methods can be called only from within a synchronized context. </a:t>
            </a:r>
          </a:p>
          <a:p>
            <a:r>
              <a:rPr lang="en-US" dirty="0"/>
              <a:t>Methods :</a:t>
            </a:r>
          </a:p>
          <a:p>
            <a:pPr lvl="1"/>
            <a:r>
              <a:rPr lang="en-US" dirty="0"/>
              <a:t>wait() tells the calling thread to give up the monitor and go to sleep until some other thread enters the same monitor and calls notify( ).</a:t>
            </a:r>
          </a:p>
          <a:p>
            <a:pPr lvl="1"/>
            <a:r>
              <a:rPr lang="en-US" dirty="0"/>
              <a:t>notify() wakes up the first thread that called wait( ) on the same object.</a:t>
            </a:r>
          </a:p>
          <a:p>
            <a:pPr lvl="1"/>
            <a:r>
              <a:rPr lang="en-US" dirty="0" err="1"/>
              <a:t>notifyAll</a:t>
            </a:r>
            <a:r>
              <a:rPr lang="en-US" dirty="0"/>
              <a:t>() wakes up all the threads that called wait( ) on the same object. The highest priority thread will run first.</a:t>
            </a:r>
          </a:p>
          <a:p>
            <a:endParaRPr lang="en-US" dirty="0"/>
          </a:p>
        </p:txBody>
      </p:sp>
    </p:spTree>
    <p:extLst>
      <p:ext uri="{BB962C8B-B14F-4D97-AF65-F5344CB8AC3E}">
        <p14:creationId xmlns:p14="http://schemas.microsoft.com/office/powerpoint/2010/main" val="2793340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Problem</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3576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try and catch</a:t>
            </a:r>
          </a:p>
        </p:txBody>
      </p:sp>
      <p:sp>
        <p:nvSpPr>
          <p:cNvPr id="3" name="Content Placeholder 2"/>
          <p:cNvSpPr>
            <a:spLocks noGrp="1"/>
          </p:cNvSpPr>
          <p:nvPr>
            <p:ph idx="1"/>
          </p:nvPr>
        </p:nvSpPr>
        <p:spPr/>
        <p:txBody>
          <a:bodyPr/>
          <a:lstStyle/>
          <a:p>
            <a:pPr lvl="0"/>
            <a:r>
              <a:rPr lang="en-US" dirty="0"/>
              <a:t>Example:</a:t>
            </a:r>
          </a:p>
          <a:p>
            <a:pPr lvl="0"/>
            <a:endParaRPr lang="en-US" dirty="0"/>
          </a:p>
          <a:p>
            <a:pPr lvl="0"/>
            <a:endParaRPr lang="en-US" dirty="0"/>
          </a:p>
          <a:p>
            <a:pPr lvl="0"/>
            <a:endParaRPr lang="en-US" dirty="0"/>
          </a:p>
          <a:p>
            <a:pPr lvl="0"/>
            <a:endParaRPr lang="en-US" dirty="0"/>
          </a:p>
          <a:p>
            <a:pPr lvl="0"/>
            <a:r>
              <a:rPr lang="en-US" dirty="0">
                <a:ea typeface="Times New Roman" panose="02020603050405020304" pitchFamily="18" charset="0"/>
                <a:cs typeface="Times New Roman" panose="02020603050405020304" pitchFamily="18" charset="0"/>
              </a:rPr>
              <a:t>Multiple catch:</a:t>
            </a:r>
          </a:p>
          <a:p>
            <a:endParaRPr lang="en-US" dirty="0"/>
          </a:p>
        </p:txBody>
      </p:sp>
      <p:sp>
        <p:nvSpPr>
          <p:cNvPr id="4" name="Rectangle 3"/>
          <p:cNvSpPr/>
          <p:nvPr/>
        </p:nvSpPr>
        <p:spPr>
          <a:xfrm>
            <a:off x="518679" y="1274618"/>
            <a:ext cx="5791200" cy="1754326"/>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try</a:t>
            </a:r>
            <a:r>
              <a:rPr lang="en-US" dirty="0">
                <a:solidFill>
                  <a:srgbClr val="000000"/>
                </a:solidFill>
                <a:latin typeface="Consolas"/>
              </a:rPr>
              <a:t>{</a:t>
            </a:r>
          </a:p>
          <a:p>
            <a:r>
              <a:rPr lang="en-US" dirty="0">
                <a:solidFill>
                  <a:srgbClr val="3F7F5F"/>
                </a:solidFill>
                <a:latin typeface="Consolas"/>
              </a:rPr>
              <a:t>	// code that may cause exception</a:t>
            </a:r>
          </a:p>
          <a:p>
            <a:r>
              <a:rPr lang="en-US" dirty="0">
                <a:solidFill>
                  <a:srgbClr val="000000"/>
                </a:solidFill>
                <a:latin typeface="Consolas"/>
              </a:rPr>
              <a:t>}</a:t>
            </a:r>
          </a:p>
          <a:p>
            <a:r>
              <a:rPr lang="en-US" b="1" dirty="0">
                <a:solidFill>
                  <a:srgbClr val="7F0055"/>
                </a:solidFill>
                <a:latin typeface="Consolas"/>
              </a:rPr>
              <a:t>catch</a:t>
            </a:r>
            <a:r>
              <a:rPr lang="en-US" b="1" dirty="0">
                <a:solidFill>
                  <a:srgbClr val="000000"/>
                </a:solidFill>
                <a:latin typeface="Consolas"/>
              </a:rPr>
              <a:t>(Exception </a:t>
            </a:r>
            <a:r>
              <a:rPr lang="en-US" b="1" dirty="0">
                <a:solidFill>
                  <a:srgbClr val="6A3E3E"/>
                </a:solidFill>
                <a:latin typeface="Consolas"/>
              </a:rPr>
              <a:t>e</a:t>
            </a:r>
            <a:r>
              <a:rPr lang="en-US" b="1" dirty="0">
                <a:solidFill>
                  <a:srgbClr val="000000"/>
                </a:solidFill>
                <a:latin typeface="Consolas"/>
              </a:rPr>
              <a:t>)</a:t>
            </a:r>
            <a:r>
              <a:rPr lang="en-US" dirty="0">
                <a:solidFill>
                  <a:srgbClr val="000000"/>
                </a:solidFill>
                <a:latin typeface="Consolas"/>
              </a:rPr>
              <a:t>{</a:t>
            </a:r>
          </a:p>
          <a:p>
            <a:r>
              <a:rPr lang="en-US" dirty="0">
                <a:solidFill>
                  <a:srgbClr val="3F7F5F"/>
                </a:solidFill>
                <a:latin typeface="Consolas"/>
              </a:rPr>
              <a:t>	// code when exception occurred</a:t>
            </a:r>
          </a:p>
          <a:p>
            <a:r>
              <a:rPr lang="en-US" dirty="0">
                <a:solidFill>
                  <a:srgbClr val="000000"/>
                </a:solidFill>
                <a:latin typeface="Consolas"/>
              </a:rPr>
              <a:t>}</a:t>
            </a:r>
            <a:endParaRPr lang="en-US" dirty="0"/>
          </a:p>
        </p:txBody>
      </p:sp>
      <p:sp>
        <p:nvSpPr>
          <p:cNvPr id="5" name="Rectangle 4"/>
          <p:cNvSpPr/>
          <p:nvPr/>
        </p:nvSpPr>
        <p:spPr>
          <a:xfrm>
            <a:off x="518679" y="3574408"/>
            <a:ext cx="7543800" cy="2585323"/>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try</a:t>
            </a:r>
            <a:r>
              <a:rPr lang="en-US" dirty="0">
                <a:solidFill>
                  <a:srgbClr val="000000"/>
                </a:solidFill>
                <a:latin typeface="Consolas"/>
              </a:rPr>
              <a:t>{</a:t>
            </a:r>
          </a:p>
          <a:p>
            <a:r>
              <a:rPr lang="en-US" dirty="0">
                <a:solidFill>
                  <a:srgbClr val="3F7F5F"/>
                </a:solidFill>
                <a:latin typeface="Consolas"/>
              </a:rPr>
              <a:t>	// code that may cause exception</a:t>
            </a:r>
          </a:p>
          <a:p>
            <a:r>
              <a:rPr lang="en-US" dirty="0">
                <a:solidFill>
                  <a:srgbClr val="000000"/>
                </a:solidFill>
                <a:latin typeface="Consolas"/>
              </a:rPr>
              <a:t>}</a:t>
            </a:r>
          </a:p>
          <a:p>
            <a:r>
              <a:rPr lang="en-US" b="1" dirty="0">
                <a:solidFill>
                  <a:srgbClr val="7F0055"/>
                </a:solidFill>
                <a:latin typeface="Consolas"/>
              </a:rPr>
              <a:t>catch</a:t>
            </a:r>
            <a:r>
              <a:rPr lang="en-US" b="1" dirty="0">
                <a:solidFill>
                  <a:srgbClr val="000000"/>
                </a:solidFill>
                <a:latin typeface="Consolas"/>
              </a:rPr>
              <a:t>(</a:t>
            </a:r>
            <a:r>
              <a:rPr lang="en-US" b="1" dirty="0" err="1">
                <a:solidFill>
                  <a:srgbClr val="000000"/>
                </a:solidFill>
                <a:latin typeface="Consolas"/>
              </a:rPr>
              <a:t>ArithmeticException</a:t>
            </a:r>
            <a:r>
              <a:rPr lang="en-US" b="1" dirty="0">
                <a:solidFill>
                  <a:srgbClr val="000000"/>
                </a:solidFill>
                <a:latin typeface="Consolas"/>
              </a:rPr>
              <a:t> </a:t>
            </a:r>
            <a:r>
              <a:rPr lang="en-US" b="1" dirty="0" err="1">
                <a:solidFill>
                  <a:srgbClr val="6A3E3E"/>
                </a:solidFill>
                <a:latin typeface="Consolas"/>
              </a:rPr>
              <a:t>ae</a:t>
            </a:r>
            <a:r>
              <a:rPr lang="en-US" b="1" dirty="0">
                <a:solidFill>
                  <a:srgbClr val="000000"/>
                </a:solidFill>
                <a:latin typeface="Consolas"/>
              </a:rPr>
              <a:t>)</a:t>
            </a:r>
            <a:r>
              <a:rPr lang="en-US" dirty="0">
                <a:solidFill>
                  <a:srgbClr val="000000"/>
                </a:solidFill>
                <a:latin typeface="Consolas"/>
              </a:rPr>
              <a:t>{</a:t>
            </a:r>
          </a:p>
          <a:p>
            <a:r>
              <a:rPr lang="en-US" dirty="0">
                <a:solidFill>
                  <a:srgbClr val="3F7F5F"/>
                </a:solidFill>
                <a:latin typeface="Consolas"/>
              </a:rPr>
              <a:t>	// code when arithmetic exception occurred</a:t>
            </a:r>
          </a:p>
          <a:p>
            <a:r>
              <a:rPr lang="en-US" dirty="0">
                <a:solidFill>
                  <a:srgbClr val="000000"/>
                </a:solidFill>
                <a:latin typeface="Consolas"/>
              </a:rPr>
              <a:t>}</a:t>
            </a:r>
          </a:p>
          <a:p>
            <a:r>
              <a:rPr lang="en-US" b="1" dirty="0">
                <a:solidFill>
                  <a:srgbClr val="7F0055"/>
                </a:solidFill>
                <a:latin typeface="Consolas"/>
              </a:rPr>
              <a:t>catch</a:t>
            </a:r>
            <a:r>
              <a:rPr lang="en-US" b="1" dirty="0">
                <a:solidFill>
                  <a:srgbClr val="000000"/>
                </a:solidFill>
                <a:latin typeface="Consolas"/>
              </a:rPr>
              <a:t>(</a:t>
            </a:r>
            <a:r>
              <a:rPr lang="en-US" b="1" dirty="0" err="1">
                <a:solidFill>
                  <a:srgbClr val="000000"/>
                </a:solidFill>
                <a:latin typeface="Consolas"/>
              </a:rPr>
              <a:t>ArrayIndexOutOfBoundsException</a:t>
            </a:r>
            <a:r>
              <a:rPr lang="en-US" b="1" dirty="0">
                <a:solidFill>
                  <a:srgbClr val="000000"/>
                </a:solidFill>
                <a:latin typeface="Consolas"/>
              </a:rPr>
              <a:t> </a:t>
            </a:r>
            <a:r>
              <a:rPr lang="en-US" b="1" dirty="0" err="1">
                <a:solidFill>
                  <a:srgbClr val="6A3E3E"/>
                </a:solidFill>
                <a:latin typeface="Consolas"/>
              </a:rPr>
              <a:t>aiobe</a:t>
            </a:r>
            <a:r>
              <a:rPr lang="en-US" b="1" dirty="0">
                <a:solidFill>
                  <a:srgbClr val="000000"/>
                </a:solidFill>
                <a:latin typeface="Consolas"/>
              </a:rPr>
              <a:t>)</a:t>
            </a:r>
            <a:r>
              <a:rPr lang="en-US" dirty="0">
                <a:solidFill>
                  <a:srgbClr val="000000"/>
                </a:solidFill>
                <a:latin typeface="Consolas"/>
              </a:rPr>
              <a:t>{</a:t>
            </a:r>
          </a:p>
          <a:p>
            <a:r>
              <a:rPr lang="en-US" dirty="0">
                <a:solidFill>
                  <a:srgbClr val="3F7F5F"/>
                </a:solidFill>
                <a:latin typeface="Consolas"/>
              </a:rPr>
              <a:t>	// when array index out of bound exception occurred</a:t>
            </a:r>
          </a:p>
          <a:p>
            <a:r>
              <a:rPr lang="en-US" dirty="0">
                <a:solidFill>
                  <a:srgbClr val="000000"/>
                </a:solidFill>
                <a:latin typeface="Consolas"/>
              </a:rPr>
              <a:t>}</a:t>
            </a:r>
            <a:endParaRPr lang="en-US" dirty="0"/>
          </a:p>
        </p:txBody>
      </p:sp>
      <p:sp>
        <p:nvSpPr>
          <p:cNvPr id="6" name="Line Callout 1 5"/>
          <p:cNvSpPr/>
          <p:nvPr/>
        </p:nvSpPr>
        <p:spPr>
          <a:xfrm>
            <a:off x="6898179" y="1096200"/>
            <a:ext cx="4267200" cy="1219200"/>
          </a:xfrm>
          <a:prstGeom prst="borderCallout1">
            <a:avLst>
              <a:gd name="adj1" fmla="val 52083"/>
              <a:gd name="adj2" fmla="val -170"/>
              <a:gd name="adj3" fmla="val 90000"/>
              <a:gd name="adj4" fmla="val -108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 is the </a:t>
            </a:r>
            <a:r>
              <a:rPr lang="en-US" dirty="0" err="1"/>
              <a:t>superclass</a:t>
            </a:r>
            <a:r>
              <a:rPr lang="en-US" dirty="0"/>
              <a:t> of all the exception that may occur in Java</a:t>
            </a:r>
          </a:p>
        </p:txBody>
      </p:sp>
    </p:spTree>
    <p:extLst>
      <p:ext uri="{BB962C8B-B14F-4D97-AF65-F5344CB8AC3E}">
        <p14:creationId xmlns:p14="http://schemas.microsoft.com/office/powerpoint/2010/main" val="32346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bg/>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
                                            <p:txEl>
                                              <p:pRg st="1" end="1"/>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
                                            <p:txEl>
                                              <p:pRg st="3" end="3"/>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
                                            <p:txEl>
                                              <p:pRg st="4" end="4"/>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
                                            <p:txEl>
                                              <p:pRg st="6" end="6"/>
                                            </p:txEl>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
                                            <p:txEl>
                                              <p:pRg st="7" end="7"/>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bldLvl="5" animBg="1"/>
      <p:bldP spid="5" grpId="0" uiExpand="1" build="p" bldLvl="4"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try statements</a:t>
            </a:r>
          </a:p>
        </p:txBody>
      </p:sp>
      <p:sp>
        <p:nvSpPr>
          <p:cNvPr id="4" name="Rectangle 3"/>
          <p:cNvSpPr/>
          <p:nvPr/>
        </p:nvSpPr>
        <p:spPr>
          <a:xfrm>
            <a:off x="381000" y="1066800"/>
            <a:ext cx="8458200" cy="4524315"/>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try</a:t>
            </a:r>
          </a:p>
          <a:p>
            <a:r>
              <a:rPr lang="en-US" dirty="0">
                <a:solidFill>
                  <a:srgbClr val="000000"/>
                </a:solidFill>
                <a:latin typeface="Consolas"/>
              </a:rPr>
              <a:t>{</a:t>
            </a:r>
          </a:p>
          <a:p>
            <a:pPr lvl="1"/>
            <a:r>
              <a:rPr lang="en-US" b="1" dirty="0">
                <a:solidFill>
                  <a:srgbClr val="7F0055"/>
                </a:solidFill>
                <a:latin typeface="Consolas"/>
              </a:rPr>
              <a:t>try</a:t>
            </a:r>
          </a:p>
          <a:p>
            <a:pPr lvl="1"/>
            <a:r>
              <a:rPr lang="en-US" dirty="0">
                <a:solidFill>
                  <a:srgbClr val="000000"/>
                </a:solidFill>
                <a:latin typeface="Consolas"/>
              </a:rPr>
              <a:t>{</a:t>
            </a:r>
          </a:p>
          <a:p>
            <a:pPr lvl="1"/>
            <a:r>
              <a:rPr lang="en-US" dirty="0">
                <a:solidFill>
                  <a:srgbClr val="3F7F5F"/>
                </a:solidFill>
                <a:latin typeface="Consolas"/>
              </a:rPr>
              <a:t>	// code that may cause array index out of bound exception</a:t>
            </a:r>
          </a:p>
          <a:p>
            <a:pPr lvl="1"/>
            <a:r>
              <a:rPr lang="en-US" dirty="0">
                <a:solidFill>
                  <a:srgbClr val="000000"/>
                </a:solidFill>
                <a:latin typeface="Consolas"/>
              </a:rPr>
              <a:t>}</a:t>
            </a:r>
          </a:p>
          <a:p>
            <a:pPr lvl="1"/>
            <a:r>
              <a:rPr lang="en-US" b="1" dirty="0">
                <a:solidFill>
                  <a:srgbClr val="7F0055"/>
                </a:solidFill>
                <a:latin typeface="Consolas"/>
              </a:rPr>
              <a:t>catch</a:t>
            </a:r>
            <a:r>
              <a:rPr lang="en-US" b="1" dirty="0">
                <a:solidFill>
                  <a:srgbClr val="000000"/>
                </a:solidFill>
                <a:latin typeface="Consolas"/>
              </a:rPr>
              <a:t>(</a:t>
            </a:r>
            <a:r>
              <a:rPr lang="en-US" b="1" dirty="0" err="1">
                <a:solidFill>
                  <a:srgbClr val="000000"/>
                </a:solidFill>
                <a:latin typeface="Consolas"/>
              </a:rPr>
              <a:t>ArrayIndexOutOfBoundsException</a:t>
            </a:r>
            <a:r>
              <a:rPr lang="en-US" b="1" dirty="0">
                <a:solidFill>
                  <a:srgbClr val="000000"/>
                </a:solidFill>
                <a:latin typeface="Consolas"/>
              </a:rPr>
              <a:t> </a:t>
            </a:r>
            <a:r>
              <a:rPr lang="en-US" b="1" dirty="0" err="1">
                <a:solidFill>
                  <a:srgbClr val="6A3E3E"/>
                </a:solidFill>
                <a:latin typeface="Consolas"/>
              </a:rPr>
              <a:t>aiobe</a:t>
            </a:r>
            <a:r>
              <a:rPr lang="en-US" b="1" dirty="0">
                <a:solidFill>
                  <a:srgbClr val="000000"/>
                </a:solidFill>
                <a:latin typeface="Consolas"/>
              </a:rPr>
              <a:t>)</a:t>
            </a:r>
          </a:p>
          <a:p>
            <a:pPr lvl="1"/>
            <a:r>
              <a:rPr lang="en-US" dirty="0">
                <a:solidFill>
                  <a:srgbClr val="000000"/>
                </a:solidFill>
                <a:latin typeface="Consolas"/>
              </a:rPr>
              <a:t>{</a:t>
            </a:r>
          </a:p>
          <a:p>
            <a:pPr lvl="1"/>
            <a:r>
              <a:rPr lang="en-US" dirty="0">
                <a:solidFill>
                  <a:srgbClr val="3F7F5F"/>
                </a:solidFill>
                <a:latin typeface="Consolas"/>
              </a:rPr>
              <a:t>	// code when array index out of bound exception </a:t>
            </a:r>
            <a:r>
              <a:rPr lang="en-US" dirty="0" err="1">
                <a:solidFill>
                  <a:srgbClr val="3F7F5F"/>
                </a:solidFill>
                <a:latin typeface="Consolas"/>
              </a:rPr>
              <a:t>occured</a:t>
            </a:r>
            <a:endParaRPr lang="en-US" dirty="0">
              <a:solidFill>
                <a:srgbClr val="3F7F5F"/>
              </a:solidFill>
              <a:latin typeface="Consolas"/>
            </a:endParaRPr>
          </a:p>
          <a:p>
            <a:pPr lvl="1"/>
            <a:r>
              <a:rPr lang="en-US" dirty="0">
                <a:solidFill>
                  <a:srgbClr val="000000"/>
                </a:solidFill>
                <a:latin typeface="Consolas"/>
              </a:rPr>
              <a:t>}</a:t>
            </a:r>
          </a:p>
          <a:p>
            <a:pPr lvl="1"/>
            <a:r>
              <a:rPr lang="en-US" dirty="0">
                <a:solidFill>
                  <a:srgbClr val="3F7F5F"/>
                </a:solidFill>
                <a:latin typeface="Consolas"/>
              </a:rPr>
              <a:t>// other code that may cause arithmetic exception</a:t>
            </a:r>
          </a:p>
          <a:p>
            <a:r>
              <a:rPr lang="en-US" dirty="0">
                <a:solidFill>
                  <a:srgbClr val="000000"/>
                </a:solidFill>
                <a:latin typeface="Consolas"/>
              </a:rPr>
              <a:t>}</a:t>
            </a:r>
          </a:p>
          <a:p>
            <a:r>
              <a:rPr lang="en-US" b="1" dirty="0">
                <a:solidFill>
                  <a:srgbClr val="7F0055"/>
                </a:solidFill>
                <a:latin typeface="Consolas"/>
              </a:rPr>
              <a:t>catch</a:t>
            </a:r>
            <a:r>
              <a:rPr lang="en-US" b="1" dirty="0">
                <a:solidFill>
                  <a:srgbClr val="000000"/>
                </a:solidFill>
                <a:latin typeface="Consolas"/>
              </a:rPr>
              <a:t>(</a:t>
            </a:r>
            <a:r>
              <a:rPr lang="en-US" b="1" dirty="0" err="1">
                <a:solidFill>
                  <a:srgbClr val="000000"/>
                </a:solidFill>
                <a:latin typeface="Consolas"/>
              </a:rPr>
              <a:t>ArithmeticException</a:t>
            </a:r>
            <a:r>
              <a:rPr lang="en-US" b="1" dirty="0">
                <a:solidFill>
                  <a:srgbClr val="000000"/>
                </a:solidFill>
                <a:latin typeface="Consolas"/>
              </a:rPr>
              <a:t> </a:t>
            </a:r>
            <a:r>
              <a:rPr lang="en-US" b="1" dirty="0" err="1">
                <a:solidFill>
                  <a:srgbClr val="6A3E3E"/>
                </a:solidFill>
                <a:latin typeface="Consolas"/>
              </a:rPr>
              <a:t>ae</a:t>
            </a:r>
            <a:r>
              <a:rPr lang="en-US" b="1" dirty="0">
                <a:solidFill>
                  <a:srgbClr val="000000"/>
                </a:solidFill>
                <a:latin typeface="Consolas"/>
              </a:rPr>
              <a:t>)</a:t>
            </a:r>
          </a:p>
          <a:p>
            <a:r>
              <a:rPr lang="en-US" dirty="0">
                <a:solidFill>
                  <a:srgbClr val="000000"/>
                </a:solidFill>
                <a:latin typeface="Consolas"/>
              </a:rPr>
              <a:t>{</a:t>
            </a:r>
          </a:p>
          <a:p>
            <a:r>
              <a:rPr lang="en-US" dirty="0">
                <a:solidFill>
                  <a:srgbClr val="3F7F5F"/>
                </a:solidFill>
                <a:latin typeface="Consolas"/>
              </a:rPr>
              <a:t>	// code when arithmetic exception occurred</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5545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Exceptions</a:t>
            </a:r>
          </a:p>
        </p:txBody>
      </p:sp>
      <p:sp>
        <p:nvSpPr>
          <p:cNvPr id="3" name="Content Placeholder 2"/>
          <p:cNvSpPr>
            <a:spLocks noGrp="1"/>
          </p:cNvSpPr>
          <p:nvPr>
            <p:ph idx="1"/>
          </p:nvPr>
        </p:nvSpPr>
        <p:spPr/>
        <p:txBody>
          <a:bodyPr/>
          <a:lstStyle/>
          <a:p>
            <a:pPr marL="265113" lvl="1" indent="-265113">
              <a:spcBef>
                <a:spcPts val="1000"/>
              </a:spcBef>
              <a:buFont typeface="Wingdings 3" panose="05040102010807070707" pitchFamily="18" charset="2"/>
              <a:buChar char=""/>
            </a:pPr>
            <a:r>
              <a:rPr lang="en-US" sz="2400" dirty="0"/>
              <a:t>An exception is either checked or unchecked.</a:t>
            </a:r>
          </a:p>
          <a:p>
            <a:r>
              <a:rPr lang="en-US" b="1" dirty="0"/>
              <a:t>Checked</a:t>
            </a:r>
            <a:r>
              <a:rPr lang="en-US" dirty="0"/>
              <a:t> Exceptions</a:t>
            </a:r>
          </a:p>
          <a:p>
            <a:pPr lvl="1"/>
            <a:r>
              <a:rPr lang="en-US" dirty="0"/>
              <a:t>A checked exception either must be caught by a method, or must be listed in the throws clause of any method that may throw or propagate it.</a:t>
            </a:r>
          </a:p>
          <a:p>
            <a:pPr lvl="1"/>
            <a:r>
              <a:rPr lang="en-US" dirty="0"/>
              <a:t>The compiler will issue an error if a checked exception is not caught or asserted in a throws clause</a:t>
            </a:r>
          </a:p>
          <a:p>
            <a:pPr lvl="1"/>
            <a:r>
              <a:rPr lang="en-US" dirty="0"/>
              <a:t>Example: </a:t>
            </a:r>
            <a:r>
              <a:rPr lang="en-US" dirty="0" err="1"/>
              <a:t>IOException</a:t>
            </a:r>
            <a:r>
              <a:rPr lang="en-US" dirty="0"/>
              <a:t>, </a:t>
            </a:r>
            <a:r>
              <a:rPr lang="en-US" dirty="0" err="1"/>
              <a:t>SQLException</a:t>
            </a:r>
            <a:r>
              <a:rPr lang="en-US" dirty="0"/>
              <a:t> etc… </a:t>
            </a:r>
          </a:p>
          <a:p>
            <a:r>
              <a:rPr lang="en-US" b="1" dirty="0"/>
              <a:t>Unchecked</a:t>
            </a:r>
            <a:r>
              <a:rPr lang="en-US" dirty="0"/>
              <a:t> Exceptions</a:t>
            </a:r>
          </a:p>
          <a:p>
            <a:pPr lvl="1"/>
            <a:r>
              <a:rPr lang="en-US" dirty="0"/>
              <a:t>An unchecked exception does not require explicit handling, though it could be processed using try catch.</a:t>
            </a:r>
          </a:p>
          <a:p>
            <a:pPr lvl="1"/>
            <a:r>
              <a:rPr lang="en-US" dirty="0"/>
              <a:t>The only unchecked exceptions in Java are objects of type </a:t>
            </a:r>
            <a:r>
              <a:rPr lang="en-US" dirty="0" err="1"/>
              <a:t>RuntimeException</a:t>
            </a:r>
            <a:r>
              <a:rPr lang="en-US" dirty="0"/>
              <a:t> or any of its descendants.</a:t>
            </a:r>
          </a:p>
          <a:p>
            <a:pPr lvl="1"/>
            <a:r>
              <a:rPr lang="en-US" dirty="0"/>
              <a:t>Example: </a:t>
            </a:r>
            <a:r>
              <a:rPr lang="en-US" dirty="0" err="1"/>
              <a:t>ArithmeticException</a:t>
            </a:r>
            <a:r>
              <a:rPr lang="en-US" dirty="0"/>
              <a:t>, </a:t>
            </a:r>
            <a:r>
              <a:rPr lang="en-US" dirty="0" err="1"/>
              <a:t>ArrayIndexOutOfBoundsException</a:t>
            </a:r>
            <a:r>
              <a:rPr lang="en-US" dirty="0"/>
              <a:t>, </a:t>
            </a:r>
            <a:r>
              <a:rPr lang="en-US" dirty="0" err="1"/>
              <a:t>NullPointerException</a:t>
            </a:r>
            <a:r>
              <a:rPr lang="en-US" dirty="0"/>
              <a:t> etc..</a:t>
            </a:r>
          </a:p>
          <a:p>
            <a:pPr lvl="1"/>
            <a:endParaRPr lang="en-US" dirty="0"/>
          </a:p>
        </p:txBody>
      </p:sp>
    </p:spTree>
    <p:extLst>
      <p:ext uri="{BB962C8B-B14F-4D97-AF65-F5344CB8AC3E}">
        <p14:creationId xmlns:p14="http://schemas.microsoft.com/office/powerpoint/2010/main" val="262385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Exception Class Hierarchy</a:t>
            </a:r>
          </a:p>
        </p:txBody>
      </p:sp>
      <p:sp>
        <p:nvSpPr>
          <p:cNvPr id="3" name="Content Placeholder 2"/>
          <p:cNvSpPr>
            <a:spLocks noGrp="1"/>
          </p:cNvSpPr>
          <p:nvPr>
            <p:ph idx="1"/>
          </p:nvPr>
        </p:nvSpPr>
        <p:spPr>
          <a:xfrm>
            <a:off x="131181" y="863444"/>
            <a:ext cx="3027656" cy="5590565"/>
          </a:xfrm>
        </p:spPr>
        <p:txBody>
          <a:bodyPr/>
          <a:lstStyle/>
          <a:p>
            <a:r>
              <a:rPr lang="en-US" dirty="0"/>
              <a:t>Classes that define exceptions are related by inheritance, forming an exception class hierarchy.</a:t>
            </a:r>
          </a:p>
          <a:p>
            <a:r>
              <a:rPr lang="en-US" dirty="0"/>
              <a:t>All error and exception classes are </a:t>
            </a:r>
            <a:r>
              <a:rPr lang="en-US" dirty="0" err="1"/>
              <a:t>descendents</a:t>
            </a:r>
            <a:r>
              <a:rPr lang="en-US" dirty="0"/>
              <a:t> of the </a:t>
            </a:r>
            <a:r>
              <a:rPr lang="en-US" dirty="0" err="1"/>
              <a:t>Throwable</a:t>
            </a:r>
            <a:r>
              <a:rPr lang="en-US" dirty="0"/>
              <a:t> class</a:t>
            </a:r>
          </a:p>
          <a:p>
            <a:r>
              <a:rPr lang="en-US" dirty="0"/>
              <a:t>The custom exception can be created by extending the Exception class or one of its descendants.</a:t>
            </a:r>
          </a:p>
          <a:p>
            <a:endParaRPr lang="en-US" dirty="0"/>
          </a:p>
        </p:txBody>
      </p:sp>
      <p:sp>
        <p:nvSpPr>
          <p:cNvPr id="42" name="Rectangle 41"/>
          <p:cNvSpPr/>
          <p:nvPr/>
        </p:nvSpPr>
        <p:spPr>
          <a:xfrm>
            <a:off x="3158837" y="2877301"/>
            <a:ext cx="1524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Throwable</a:t>
            </a:r>
            <a:endParaRPr lang="en-US" dirty="0">
              <a:solidFill>
                <a:schemeClr val="tx1"/>
              </a:solidFill>
            </a:endParaRPr>
          </a:p>
        </p:txBody>
      </p:sp>
      <p:sp>
        <p:nvSpPr>
          <p:cNvPr id="43" name="Rectangle 42"/>
          <p:cNvSpPr/>
          <p:nvPr/>
        </p:nvSpPr>
        <p:spPr>
          <a:xfrm>
            <a:off x="4225637" y="2115301"/>
            <a:ext cx="1524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Error</a:t>
            </a:r>
          </a:p>
        </p:txBody>
      </p:sp>
      <p:sp>
        <p:nvSpPr>
          <p:cNvPr id="44" name="Rectangle 43"/>
          <p:cNvSpPr/>
          <p:nvPr/>
        </p:nvSpPr>
        <p:spPr>
          <a:xfrm>
            <a:off x="4225637" y="3639301"/>
            <a:ext cx="1524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Exception</a:t>
            </a:r>
          </a:p>
        </p:txBody>
      </p:sp>
      <p:sp>
        <p:nvSpPr>
          <p:cNvPr id="45" name="Rectangle 44"/>
          <p:cNvSpPr/>
          <p:nvPr/>
        </p:nvSpPr>
        <p:spPr>
          <a:xfrm>
            <a:off x="6054437" y="972301"/>
            <a:ext cx="1524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LinkageError</a:t>
            </a:r>
            <a:endParaRPr lang="en-US" dirty="0">
              <a:solidFill>
                <a:schemeClr val="tx1"/>
              </a:solidFill>
            </a:endParaRPr>
          </a:p>
        </p:txBody>
      </p:sp>
      <p:sp>
        <p:nvSpPr>
          <p:cNvPr id="46" name="Rectangle 45"/>
          <p:cNvSpPr/>
          <p:nvPr/>
        </p:nvSpPr>
        <p:spPr>
          <a:xfrm>
            <a:off x="6054437" y="1581901"/>
            <a:ext cx="23622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VirtualMachineError</a:t>
            </a:r>
            <a:endParaRPr lang="en-US" dirty="0">
              <a:solidFill>
                <a:schemeClr val="tx1"/>
              </a:solidFill>
            </a:endParaRPr>
          </a:p>
        </p:txBody>
      </p:sp>
      <p:sp>
        <p:nvSpPr>
          <p:cNvPr id="47" name="Rectangle 46"/>
          <p:cNvSpPr/>
          <p:nvPr/>
        </p:nvSpPr>
        <p:spPr>
          <a:xfrm>
            <a:off x="6054437" y="2191501"/>
            <a:ext cx="23622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AWTError</a:t>
            </a:r>
            <a:endParaRPr lang="en-US" dirty="0">
              <a:solidFill>
                <a:schemeClr val="tx1"/>
              </a:solidFill>
            </a:endParaRPr>
          </a:p>
        </p:txBody>
      </p:sp>
      <p:sp>
        <p:nvSpPr>
          <p:cNvPr id="48" name="Rectangle 47"/>
          <p:cNvSpPr/>
          <p:nvPr/>
        </p:nvSpPr>
        <p:spPr>
          <a:xfrm>
            <a:off x="6054437" y="3410701"/>
            <a:ext cx="23622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RuntimeException</a:t>
            </a:r>
            <a:endParaRPr lang="en-US" dirty="0">
              <a:solidFill>
                <a:schemeClr val="tx1"/>
              </a:solidFill>
            </a:endParaRPr>
          </a:p>
        </p:txBody>
      </p:sp>
      <p:sp>
        <p:nvSpPr>
          <p:cNvPr id="49" name="Rectangle 48"/>
          <p:cNvSpPr/>
          <p:nvPr/>
        </p:nvSpPr>
        <p:spPr>
          <a:xfrm>
            <a:off x="6054437" y="4020301"/>
            <a:ext cx="23622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AWTException</a:t>
            </a:r>
            <a:endParaRPr lang="en-US" dirty="0">
              <a:solidFill>
                <a:schemeClr val="tx1"/>
              </a:solidFill>
            </a:endParaRPr>
          </a:p>
        </p:txBody>
      </p:sp>
      <p:sp>
        <p:nvSpPr>
          <p:cNvPr id="50" name="Rectangle 49"/>
          <p:cNvSpPr/>
          <p:nvPr/>
        </p:nvSpPr>
        <p:spPr>
          <a:xfrm>
            <a:off x="6054437" y="4629901"/>
            <a:ext cx="23622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IOException</a:t>
            </a:r>
            <a:endParaRPr lang="en-US" dirty="0">
              <a:solidFill>
                <a:schemeClr val="tx1"/>
              </a:solidFill>
            </a:endParaRPr>
          </a:p>
        </p:txBody>
      </p:sp>
      <p:sp>
        <p:nvSpPr>
          <p:cNvPr id="51" name="Rectangle 50"/>
          <p:cNvSpPr/>
          <p:nvPr/>
        </p:nvSpPr>
        <p:spPr>
          <a:xfrm>
            <a:off x="8873837" y="1277101"/>
            <a:ext cx="2667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ArithimaticException</a:t>
            </a:r>
            <a:endParaRPr lang="en-US" dirty="0">
              <a:solidFill>
                <a:schemeClr val="tx1"/>
              </a:solidFill>
            </a:endParaRPr>
          </a:p>
        </p:txBody>
      </p:sp>
      <p:sp>
        <p:nvSpPr>
          <p:cNvPr id="52" name="Rectangle 51"/>
          <p:cNvSpPr/>
          <p:nvPr/>
        </p:nvSpPr>
        <p:spPr>
          <a:xfrm>
            <a:off x="8873837" y="1886701"/>
            <a:ext cx="26670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NullPointerException</a:t>
            </a:r>
            <a:endParaRPr lang="en-US" dirty="0">
              <a:solidFill>
                <a:schemeClr val="tx1"/>
              </a:solidFill>
            </a:endParaRPr>
          </a:p>
        </p:txBody>
      </p:sp>
      <p:sp>
        <p:nvSpPr>
          <p:cNvPr id="53" name="Rectangle 52"/>
          <p:cNvSpPr/>
          <p:nvPr/>
        </p:nvSpPr>
        <p:spPr>
          <a:xfrm>
            <a:off x="8873837" y="2496301"/>
            <a:ext cx="32766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ArrayIndexOutOfBoundException</a:t>
            </a:r>
            <a:endParaRPr lang="en-US" dirty="0">
              <a:solidFill>
                <a:schemeClr val="tx1"/>
              </a:solidFill>
            </a:endParaRPr>
          </a:p>
        </p:txBody>
      </p:sp>
      <p:sp>
        <p:nvSpPr>
          <p:cNvPr id="54" name="Rectangle 53"/>
          <p:cNvSpPr/>
          <p:nvPr/>
        </p:nvSpPr>
        <p:spPr>
          <a:xfrm>
            <a:off x="8873837" y="3105901"/>
            <a:ext cx="29718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IlligalArgumentException</a:t>
            </a:r>
            <a:endParaRPr lang="en-US" dirty="0">
              <a:solidFill>
                <a:schemeClr val="tx1"/>
              </a:solidFill>
            </a:endParaRPr>
          </a:p>
        </p:txBody>
      </p:sp>
      <p:sp>
        <p:nvSpPr>
          <p:cNvPr id="55" name="Rectangle 54"/>
          <p:cNvSpPr/>
          <p:nvPr/>
        </p:nvSpPr>
        <p:spPr>
          <a:xfrm>
            <a:off x="8873837" y="4096501"/>
            <a:ext cx="29718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InterruptedIOException</a:t>
            </a:r>
            <a:endParaRPr lang="en-US" dirty="0">
              <a:solidFill>
                <a:schemeClr val="tx1"/>
              </a:solidFill>
            </a:endParaRPr>
          </a:p>
        </p:txBody>
      </p:sp>
      <p:sp>
        <p:nvSpPr>
          <p:cNvPr id="56" name="Rectangle 55"/>
          <p:cNvSpPr/>
          <p:nvPr/>
        </p:nvSpPr>
        <p:spPr>
          <a:xfrm>
            <a:off x="8873837" y="4706101"/>
            <a:ext cx="29718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EOFException</a:t>
            </a:r>
            <a:endParaRPr lang="en-US" dirty="0">
              <a:solidFill>
                <a:schemeClr val="tx1"/>
              </a:solidFill>
            </a:endParaRPr>
          </a:p>
        </p:txBody>
      </p:sp>
      <p:sp>
        <p:nvSpPr>
          <p:cNvPr id="57" name="Rectangle 56"/>
          <p:cNvSpPr/>
          <p:nvPr/>
        </p:nvSpPr>
        <p:spPr>
          <a:xfrm>
            <a:off x="8873837" y="5315701"/>
            <a:ext cx="2971800" cy="5334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FileNotFoundException</a:t>
            </a:r>
            <a:endParaRPr lang="en-US" dirty="0">
              <a:solidFill>
                <a:schemeClr val="tx1"/>
              </a:solidFill>
            </a:endParaRPr>
          </a:p>
        </p:txBody>
      </p:sp>
      <p:cxnSp>
        <p:nvCxnSpPr>
          <p:cNvPr id="58" name="Shape 21"/>
          <p:cNvCxnSpPr>
            <a:stCxn id="42" idx="0"/>
            <a:endCxn id="43" idx="1"/>
          </p:cNvCxnSpPr>
          <p:nvPr/>
        </p:nvCxnSpPr>
        <p:spPr>
          <a:xfrm rot="5400000" flipH="1" flipV="1">
            <a:off x="3825587" y="2477251"/>
            <a:ext cx="4953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hape 23"/>
          <p:cNvCxnSpPr>
            <a:stCxn id="42" idx="2"/>
            <a:endCxn id="44" idx="1"/>
          </p:cNvCxnSpPr>
          <p:nvPr/>
        </p:nvCxnSpPr>
        <p:spPr>
          <a:xfrm rot="16200000" flipH="1">
            <a:off x="3825587" y="3505951"/>
            <a:ext cx="4953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3" idx="3"/>
            <a:endCxn id="45" idx="1"/>
          </p:cNvCxnSpPr>
          <p:nvPr/>
        </p:nvCxnSpPr>
        <p:spPr>
          <a:xfrm flipV="1">
            <a:off x="5749637" y="1239001"/>
            <a:ext cx="304800" cy="1143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3" idx="3"/>
            <a:endCxn id="46" idx="1"/>
          </p:cNvCxnSpPr>
          <p:nvPr/>
        </p:nvCxnSpPr>
        <p:spPr>
          <a:xfrm flipV="1">
            <a:off x="5749637" y="1848601"/>
            <a:ext cx="3048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3" idx="3"/>
            <a:endCxn id="47" idx="1"/>
          </p:cNvCxnSpPr>
          <p:nvPr/>
        </p:nvCxnSpPr>
        <p:spPr>
          <a:xfrm>
            <a:off x="5749637" y="2382001"/>
            <a:ext cx="304800" cy="76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4" idx="3"/>
            <a:endCxn id="48" idx="1"/>
          </p:cNvCxnSpPr>
          <p:nvPr/>
        </p:nvCxnSpPr>
        <p:spPr>
          <a:xfrm flipV="1">
            <a:off x="5749637" y="3677401"/>
            <a:ext cx="3048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4" idx="3"/>
            <a:endCxn id="49" idx="1"/>
          </p:cNvCxnSpPr>
          <p:nvPr/>
        </p:nvCxnSpPr>
        <p:spPr>
          <a:xfrm>
            <a:off x="5749637" y="3906001"/>
            <a:ext cx="3048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4" idx="3"/>
            <a:endCxn id="50" idx="1"/>
          </p:cNvCxnSpPr>
          <p:nvPr/>
        </p:nvCxnSpPr>
        <p:spPr>
          <a:xfrm>
            <a:off x="5749637" y="3906001"/>
            <a:ext cx="3048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8" idx="3"/>
            <a:endCxn id="51" idx="1"/>
          </p:cNvCxnSpPr>
          <p:nvPr/>
        </p:nvCxnSpPr>
        <p:spPr>
          <a:xfrm flipV="1">
            <a:off x="8416637" y="1543801"/>
            <a:ext cx="457200" cy="2133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8" idx="3"/>
            <a:endCxn id="52" idx="1"/>
          </p:cNvCxnSpPr>
          <p:nvPr/>
        </p:nvCxnSpPr>
        <p:spPr>
          <a:xfrm flipV="1">
            <a:off x="8416637" y="2153401"/>
            <a:ext cx="457200" cy="1524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8" idx="3"/>
            <a:endCxn id="53" idx="1"/>
          </p:cNvCxnSpPr>
          <p:nvPr/>
        </p:nvCxnSpPr>
        <p:spPr>
          <a:xfrm flipV="1">
            <a:off x="8416637" y="2763001"/>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8" idx="3"/>
            <a:endCxn id="54" idx="1"/>
          </p:cNvCxnSpPr>
          <p:nvPr/>
        </p:nvCxnSpPr>
        <p:spPr>
          <a:xfrm flipV="1">
            <a:off x="8416637" y="3372601"/>
            <a:ext cx="4572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50" idx="3"/>
            <a:endCxn id="55" idx="1"/>
          </p:cNvCxnSpPr>
          <p:nvPr/>
        </p:nvCxnSpPr>
        <p:spPr>
          <a:xfrm flipV="1">
            <a:off x="8416637" y="4363201"/>
            <a:ext cx="4572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0" idx="3"/>
            <a:endCxn id="56" idx="1"/>
          </p:cNvCxnSpPr>
          <p:nvPr/>
        </p:nvCxnSpPr>
        <p:spPr>
          <a:xfrm>
            <a:off x="8416637" y="4896601"/>
            <a:ext cx="457200" cy="76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50" idx="3"/>
            <a:endCxn id="57" idx="1"/>
          </p:cNvCxnSpPr>
          <p:nvPr/>
        </p:nvCxnSpPr>
        <p:spPr>
          <a:xfrm>
            <a:off x="8416637" y="4896601"/>
            <a:ext cx="457200" cy="685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Freeform 72"/>
          <p:cNvSpPr/>
          <p:nvPr/>
        </p:nvSpPr>
        <p:spPr>
          <a:xfrm>
            <a:off x="3693662" y="863444"/>
            <a:ext cx="8481280" cy="3149600"/>
          </a:xfrm>
          <a:custGeom>
            <a:avLst/>
            <a:gdLst>
              <a:gd name="connsiteX0" fmla="*/ 1257689 w 8481280"/>
              <a:gd name="connsiteY0" fmla="*/ 1973943 h 3149600"/>
              <a:gd name="connsiteX1" fmla="*/ 1010946 w 8481280"/>
              <a:gd name="connsiteY1" fmla="*/ 1930400 h 3149600"/>
              <a:gd name="connsiteX2" fmla="*/ 967404 w 8481280"/>
              <a:gd name="connsiteY2" fmla="*/ 1915886 h 3149600"/>
              <a:gd name="connsiteX3" fmla="*/ 575518 w 8481280"/>
              <a:gd name="connsiteY3" fmla="*/ 1886857 h 3149600"/>
              <a:gd name="connsiteX4" fmla="*/ 531975 w 8481280"/>
              <a:gd name="connsiteY4" fmla="*/ 1872343 h 3149600"/>
              <a:gd name="connsiteX5" fmla="*/ 415861 w 8481280"/>
              <a:gd name="connsiteY5" fmla="*/ 1843314 h 3149600"/>
              <a:gd name="connsiteX6" fmla="*/ 328775 w 8481280"/>
              <a:gd name="connsiteY6" fmla="*/ 1785257 h 3149600"/>
              <a:gd name="connsiteX7" fmla="*/ 241689 w 8481280"/>
              <a:gd name="connsiteY7" fmla="*/ 1756228 h 3149600"/>
              <a:gd name="connsiteX8" fmla="*/ 140089 w 8481280"/>
              <a:gd name="connsiteY8" fmla="*/ 1727200 h 3149600"/>
              <a:gd name="connsiteX9" fmla="*/ 96546 w 8481280"/>
              <a:gd name="connsiteY9" fmla="*/ 1698171 h 3149600"/>
              <a:gd name="connsiteX10" fmla="*/ 53004 w 8481280"/>
              <a:gd name="connsiteY10" fmla="*/ 1596571 h 3149600"/>
              <a:gd name="connsiteX11" fmla="*/ 9461 w 8481280"/>
              <a:gd name="connsiteY11" fmla="*/ 1451428 h 3149600"/>
              <a:gd name="connsiteX12" fmla="*/ 23975 w 8481280"/>
              <a:gd name="connsiteY12" fmla="*/ 1320800 h 3149600"/>
              <a:gd name="connsiteX13" fmla="*/ 53004 w 8481280"/>
              <a:gd name="connsiteY13" fmla="*/ 1262743 h 3149600"/>
              <a:gd name="connsiteX14" fmla="*/ 96546 w 8481280"/>
              <a:gd name="connsiteY14" fmla="*/ 1146628 h 3149600"/>
              <a:gd name="connsiteX15" fmla="*/ 140089 w 8481280"/>
              <a:gd name="connsiteY15" fmla="*/ 1088571 h 3149600"/>
              <a:gd name="connsiteX16" fmla="*/ 169118 w 8481280"/>
              <a:gd name="connsiteY16" fmla="*/ 986971 h 3149600"/>
              <a:gd name="connsiteX17" fmla="*/ 212661 w 8481280"/>
              <a:gd name="connsiteY17" fmla="*/ 943428 h 3149600"/>
              <a:gd name="connsiteX18" fmla="*/ 357804 w 8481280"/>
              <a:gd name="connsiteY18" fmla="*/ 841828 h 3149600"/>
              <a:gd name="connsiteX19" fmla="*/ 415861 w 8481280"/>
              <a:gd name="connsiteY19" fmla="*/ 798286 h 3149600"/>
              <a:gd name="connsiteX20" fmla="*/ 473918 w 8481280"/>
              <a:gd name="connsiteY20" fmla="*/ 725714 h 3149600"/>
              <a:gd name="connsiteX21" fmla="*/ 531975 w 8481280"/>
              <a:gd name="connsiteY21" fmla="*/ 667657 h 3149600"/>
              <a:gd name="connsiteX22" fmla="*/ 575518 w 8481280"/>
              <a:gd name="connsiteY22" fmla="*/ 609600 h 3149600"/>
              <a:gd name="connsiteX23" fmla="*/ 604546 w 8481280"/>
              <a:gd name="connsiteY23" fmla="*/ 566057 h 3149600"/>
              <a:gd name="connsiteX24" fmla="*/ 691632 w 8481280"/>
              <a:gd name="connsiteY24" fmla="*/ 537028 h 3149600"/>
              <a:gd name="connsiteX25" fmla="*/ 793232 w 8481280"/>
              <a:gd name="connsiteY25" fmla="*/ 478971 h 3149600"/>
              <a:gd name="connsiteX26" fmla="*/ 996432 w 8481280"/>
              <a:gd name="connsiteY26" fmla="*/ 406400 h 3149600"/>
              <a:gd name="connsiteX27" fmla="*/ 1069004 w 8481280"/>
              <a:gd name="connsiteY27" fmla="*/ 377371 h 3149600"/>
              <a:gd name="connsiteX28" fmla="*/ 1112546 w 8481280"/>
              <a:gd name="connsiteY28" fmla="*/ 362857 h 3149600"/>
              <a:gd name="connsiteX29" fmla="*/ 1286718 w 8481280"/>
              <a:gd name="connsiteY29" fmla="*/ 348343 h 3149600"/>
              <a:gd name="connsiteX30" fmla="*/ 1359289 w 8481280"/>
              <a:gd name="connsiteY30" fmla="*/ 333828 h 3149600"/>
              <a:gd name="connsiteX31" fmla="*/ 1431861 w 8481280"/>
              <a:gd name="connsiteY31" fmla="*/ 304800 h 3149600"/>
              <a:gd name="connsiteX32" fmla="*/ 1533461 w 8481280"/>
              <a:gd name="connsiteY32" fmla="*/ 290286 h 3149600"/>
              <a:gd name="connsiteX33" fmla="*/ 1664089 w 8481280"/>
              <a:gd name="connsiteY33" fmla="*/ 261257 h 3149600"/>
              <a:gd name="connsiteX34" fmla="*/ 1736661 w 8481280"/>
              <a:gd name="connsiteY34" fmla="*/ 232228 h 3149600"/>
              <a:gd name="connsiteX35" fmla="*/ 1910832 w 8481280"/>
              <a:gd name="connsiteY35" fmla="*/ 217714 h 3149600"/>
              <a:gd name="connsiteX36" fmla="*/ 2026946 w 8481280"/>
              <a:gd name="connsiteY36" fmla="*/ 188686 h 3149600"/>
              <a:gd name="connsiteX37" fmla="*/ 2114032 w 8481280"/>
              <a:gd name="connsiteY37" fmla="*/ 130628 h 3149600"/>
              <a:gd name="connsiteX38" fmla="*/ 2157575 w 8481280"/>
              <a:gd name="connsiteY38" fmla="*/ 101600 h 3149600"/>
              <a:gd name="connsiteX39" fmla="*/ 2215632 w 8481280"/>
              <a:gd name="connsiteY39" fmla="*/ 87086 h 3149600"/>
              <a:gd name="connsiteX40" fmla="*/ 2302718 w 8481280"/>
              <a:gd name="connsiteY40" fmla="*/ 58057 h 3149600"/>
              <a:gd name="connsiteX41" fmla="*/ 2346261 w 8481280"/>
              <a:gd name="connsiteY41" fmla="*/ 43543 h 3149600"/>
              <a:gd name="connsiteX42" fmla="*/ 2389804 w 8481280"/>
              <a:gd name="connsiteY42" fmla="*/ 29028 h 3149600"/>
              <a:gd name="connsiteX43" fmla="*/ 3536432 w 8481280"/>
              <a:gd name="connsiteY43" fmla="*/ 43543 h 3149600"/>
              <a:gd name="connsiteX44" fmla="*/ 3710604 w 8481280"/>
              <a:gd name="connsiteY44" fmla="*/ 72571 h 3149600"/>
              <a:gd name="connsiteX45" fmla="*/ 3957346 w 8481280"/>
              <a:gd name="connsiteY45" fmla="*/ 87086 h 3149600"/>
              <a:gd name="connsiteX46" fmla="*/ 4610489 w 8481280"/>
              <a:gd name="connsiteY46" fmla="*/ 43543 h 3149600"/>
              <a:gd name="connsiteX47" fmla="*/ 4668546 w 8481280"/>
              <a:gd name="connsiteY47" fmla="*/ 0 h 3149600"/>
              <a:gd name="connsiteX48" fmla="*/ 4958832 w 8481280"/>
              <a:gd name="connsiteY48" fmla="*/ 14514 h 3149600"/>
              <a:gd name="connsiteX49" fmla="*/ 5597461 w 8481280"/>
              <a:gd name="connsiteY49" fmla="*/ 29028 h 3149600"/>
              <a:gd name="connsiteX50" fmla="*/ 5670032 w 8481280"/>
              <a:gd name="connsiteY50" fmla="*/ 43543 h 3149600"/>
              <a:gd name="connsiteX51" fmla="*/ 6119975 w 8481280"/>
              <a:gd name="connsiteY51" fmla="*/ 72571 h 3149600"/>
              <a:gd name="connsiteX52" fmla="*/ 6221575 w 8481280"/>
              <a:gd name="connsiteY52" fmla="*/ 101600 h 3149600"/>
              <a:gd name="connsiteX53" fmla="*/ 6395746 w 8481280"/>
              <a:gd name="connsiteY53" fmla="*/ 159657 h 3149600"/>
              <a:gd name="connsiteX54" fmla="*/ 6497346 w 8481280"/>
              <a:gd name="connsiteY54" fmla="*/ 188686 h 3149600"/>
              <a:gd name="connsiteX55" fmla="*/ 6613461 w 8481280"/>
              <a:gd name="connsiteY55" fmla="*/ 203200 h 3149600"/>
              <a:gd name="connsiteX56" fmla="*/ 6860204 w 8481280"/>
              <a:gd name="connsiteY56" fmla="*/ 275771 h 3149600"/>
              <a:gd name="connsiteX57" fmla="*/ 6990832 w 8481280"/>
              <a:gd name="connsiteY57" fmla="*/ 319314 h 3149600"/>
              <a:gd name="connsiteX58" fmla="*/ 7048889 w 8481280"/>
              <a:gd name="connsiteY58" fmla="*/ 348343 h 3149600"/>
              <a:gd name="connsiteX59" fmla="*/ 7513346 w 8481280"/>
              <a:gd name="connsiteY59" fmla="*/ 348343 h 3149600"/>
              <a:gd name="connsiteX60" fmla="*/ 7585918 w 8481280"/>
              <a:gd name="connsiteY60" fmla="*/ 377371 h 3149600"/>
              <a:gd name="connsiteX61" fmla="*/ 7629461 w 8481280"/>
              <a:gd name="connsiteY61" fmla="*/ 391886 h 3149600"/>
              <a:gd name="connsiteX62" fmla="*/ 7687518 w 8481280"/>
              <a:gd name="connsiteY62" fmla="*/ 420914 h 3149600"/>
              <a:gd name="connsiteX63" fmla="*/ 7789118 w 8481280"/>
              <a:gd name="connsiteY63" fmla="*/ 435428 h 3149600"/>
              <a:gd name="connsiteX64" fmla="*/ 7876204 w 8481280"/>
              <a:gd name="connsiteY64" fmla="*/ 464457 h 3149600"/>
              <a:gd name="connsiteX65" fmla="*/ 7919746 w 8481280"/>
              <a:gd name="connsiteY65" fmla="*/ 493486 h 3149600"/>
              <a:gd name="connsiteX66" fmla="*/ 7963289 w 8481280"/>
              <a:gd name="connsiteY66" fmla="*/ 508000 h 3149600"/>
              <a:gd name="connsiteX67" fmla="*/ 8050375 w 8481280"/>
              <a:gd name="connsiteY67" fmla="*/ 566057 h 3149600"/>
              <a:gd name="connsiteX68" fmla="*/ 8137461 w 8481280"/>
              <a:gd name="connsiteY68" fmla="*/ 696686 h 3149600"/>
              <a:gd name="connsiteX69" fmla="*/ 8166489 w 8481280"/>
              <a:gd name="connsiteY69" fmla="*/ 740228 h 3149600"/>
              <a:gd name="connsiteX70" fmla="*/ 8253575 w 8481280"/>
              <a:gd name="connsiteY70" fmla="*/ 812800 h 3149600"/>
              <a:gd name="connsiteX71" fmla="*/ 8297118 w 8481280"/>
              <a:gd name="connsiteY71" fmla="*/ 856343 h 3149600"/>
              <a:gd name="connsiteX72" fmla="*/ 8355175 w 8481280"/>
              <a:gd name="connsiteY72" fmla="*/ 1088571 h 3149600"/>
              <a:gd name="connsiteX73" fmla="*/ 8413232 w 8481280"/>
              <a:gd name="connsiteY73" fmla="*/ 1204686 h 3149600"/>
              <a:gd name="connsiteX74" fmla="*/ 8427746 w 8481280"/>
              <a:gd name="connsiteY74" fmla="*/ 1277257 h 3149600"/>
              <a:gd name="connsiteX75" fmla="*/ 8442261 w 8481280"/>
              <a:gd name="connsiteY75" fmla="*/ 1320800 h 3149600"/>
              <a:gd name="connsiteX76" fmla="*/ 8471289 w 8481280"/>
              <a:gd name="connsiteY76" fmla="*/ 1727200 h 3149600"/>
              <a:gd name="connsiteX77" fmla="*/ 8456775 w 8481280"/>
              <a:gd name="connsiteY77" fmla="*/ 2351314 h 3149600"/>
              <a:gd name="connsiteX78" fmla="*/ 8413232 w 8481280"/>
              <a:gd name="connsiteY78" fmla="*/ 2510971 h 3149600"/>
              <a:gd name="connsiteX79" fmla="*/ 8384204 w 8481280"/>
              <a:gd name="connsiteY79" fmla="*/ 2641600 h 3149600"/>
              <a:gd name="connsiteX80" fmla="*/ 8369689 w 8481280"/>
              <a:gd name="connsiteY80" fmla="*/ 2714171 h 3149600"/>
              <a:gd name="connsiteX81" fmla="*/ 8297118 w 8481280"/>
              <a:gd name="connsiteY81" fmla="*/ 2859314 h 3149600"/>
              <a:gd name="connsiteX82" fmla="*/ 8166489 w 8481280"/>
              <a:gd name="connsiteY82" fmla="*/ 2931886 h 3149600"/>
              <a:gd name="connsiteX83" fmla="*/ 8122946 w 8481280"/>
              <a:gd name="connsiteY83" fmla="*/ 2960914 h 3149600"/>
              <a:gd name="connsiteX84" fmla="*/ 8021346 w 8481280"/>
              <a:gd name="connsiteY84" fmla="*/ 2989943 h 3149600"/>
              <a:gd name="connsiteX85" fmla="*/ 5974832 w 8481280"/>
              <a:gd name="connsiteY85" fmla="*/ 2989943 h 3149600"/>
              <a:gd name="connsiteX86" fmla="*/ 5873232 w 8481280"/>
              <a:gd name="connsiteY86" fmla="*/ 3004457 h 3149600"/>
              <a:gd name="connsiteX87" fmla="*/ 5728089 w 8481280"/>
              <a:gd name="connsiteY87" fmla="*/ 3033486 h 3149600"/>
              <a:gd name="connsiteX88" fmla="*/ 5626489 w 8481280"/>
              <a:gd name="connsiteY88" fmla="*/ 3062514 h 3149600"/>
              <a:gd name="connsiteX89" fmla="*/ 4697575 w 8481280"/>
              <a:gd name="connsiteY89" fmla="*/ 3077028 h 3149600"/>
              <a:gd name="connsiteX90" fmla="*/ 4581461 w 8481280"/>
              <a:gd name="connsiteY90" fmla="*/ 3091543 h 3149600"/>
              <a:gd name="connsiteX91" fmla="*/ 4523404 w 8481280"/>
              <a:gd name="connsiteY91" fmla="*/ 3106057 h 3149600"/>
              <a:gd name="connsiteX92" fmla="*/ 4436318 w 8481280"/>
              <a:gd name="connsiteY92" fmla="*/ 3120571 h 3149600"/>
              <a:gd name="connsiteX93" fmla="*/ 3855746 w 8481280"/>
              <a:gd name="connsiteY93" fmla="*/ 3106057 h 3149600"/>
              <a:gd name="connsiteX94" fmla="*/ 3405804 w 8481280"/>
              <a:gd name="connsiteY94" fmla="*/ 3149600 h 3149600"/>
              <a:gd name="connsiteX95" fmla="*/ 2854261 w 8481280"/>
              <a:gd name="connsiteY95" fmla="*/ 3135086 h 3149600"/>
              <a:gd name="connsiteX96" fmla="*/ 2781689 w 8481280"/>
              <a:gd name="connsiteY96" fmla="*/ 3120571 h 3149600"/>
              <a:gd name="connsiteX97" fmla="*/ 2651061 w 8481280"/>
              <a:gd name="connsiteY97" fmla="*/ 3077028 h 3149600"/>
              <a:gd name="connsiteX98" fmla="*/ 2607518 w 8481280"/>
              <a:gd name="connsiteY98" fmla="*/ 3062514 h 3149600"/>
              <a:gd name="connsiteX99" fmla="*/ 2302718 w 8481280"/>
              <a:gd name="connsiteY99" fmla="*/ 3048000 h 3149600"/>
              <a:gd name="connsiteX100" fmla="*/ 2201118 w 8481280"/>
              <a:gd name="connsiteY100" fmla="*/ 2917371 h 3149600"/>
              <a:gd name="connsiteX101" fmla="*/ 2114032 w 8481280"/>
              <a:gd name="connsiteY101" fmla="*/ 2801257 h 3149600"/>
              <a:gd name="connsiteX102" fmla="*/ 2070489 w 8481280"/>
              <a:gd name="connsiteY102" fmla="*/ 2714171 h 3149600"/>
              <a:gd name="connsiteX103" fmla="*/ 2041461 w 8481280"/>
              <a:gd name="connsiteY103" fmla="*/ 2627086 h 3149600"/>
              <a:gd name="connsiteX104" fmla="*/ 2026946 w 8481280"/>
              <a:gd name="connsiteY104" fmla="*/ 2583543 h 3149600"/>
              <a:gd name="connsiteX105" fmla="*/ 1983404 w 8481280"/>
              <a:gd name="connsiteY105" fmla="*/ 2496457 h 3149600"/>
              <a:gd name="connsiteX106" fmla="*/ 1852775 w 8481280"/>
              <a:gd name="connsiteY106" fmla="*/ 2481943 h 3149600"/>
              <a:gd name="connsiteX107" fmla="*/ 1765689 w 8481280"/>
              <a:gd name="connsiteY107" fmla="*/ 2467428 h 3149600"/>
              <a:gd name="connsiteX108" fmla="*/ 1649575 w 8481280"/>
              <a:gd name="connsiteY108" fmla="*/ 2423886 h 3149600"/>
              <a:gd name="connsiteX109" fmla="*/ 1547975 w 8481280"/>
              <a:gd name="connsiteY109" fmla="*/ 2380343 h 3149600"/>
              <a:gd name="connsiteX110" fmla="*/ 1460889 w 8481280"/>
              <a:gd name="connsiteY110" fmla="*/ 2336800 h 3149600"/>
              <a:gd name="connsiteX111" fmla="*/ 1417346 w 8481280"/>
              <a:gd name="connsiteY111" fmla="*/ 2235200 h 3149600"/>
              <a:gd name="connsiteX112" fmla="*/ 1388318 w 8481280"/>
              <a:gd name="connsiteY112" fmla="*/ 2191657 h 3149600"/>
              <a:gd name="connsiteX113" fmla="*/ 1359289 w 8481280"/>
              <a:gd name="connsiteY113" fmla="*/ 2104571 h 3149600"/>
              <a:gd name="connsiteX114" fmla="*/ 1228661 w 8481280"/>
              <a:gd name="connsiteY114" fmla="*/ 2032000 h 3149600"/>
              <a:gd name="connsiteX115" fmla="*/ 1199632 w 8481280"/>
              <a:gd name="connsiteY115" fmla="*/ 1988457 h 3149600"/>
              <a:gd name="connsiteX116" fmla="*/ 1156089 w 8481280"/>
              <a:gd name="connsiteY116" fmla="*/ 1988457 h 3149600"/>
              <a:gd name="connsiteX117" fmla="*/ 1156089 w 8481280"/>
              <a:gd name="connsiteY117" fmla="*/ 2002971 h 314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8481280" h="3149600">
                <a:moveTo>
                  <a:pt x="1257689" y="1973943"/>
                </a:moveTo>
                <a:cubicBezTo>
                  <a:pt x="1193981" y="1964841"/>
                  <a:pt x="1064544" y="1948266"/>
                  <a:pt x="1010946" y="1930400"/>
                </a:cubicBezTo>
                <a:cubicBezTo>
                  <a:pt x="996432" y="1925562"/>
                  <a:pt x="982627" y="1917408"/>
                  <a:pt x="967404" y="1915886"/>
                </a:cubicBezTo>
                <a:cubicBezTo>
                  <a:pt x="837068" y="1902852"/>
                  <a:pt x="575518" y="1886857"/>
                  <a:pt x="575518" y="1886857"/>
                </a:cubicBezTo>
                <a:cubicBezTo>
                  <a:pt x="561004" y="1882019"/>
                  <a:pt x="546735" y="1876369"/>
                  <a:pt x="531975" y="1872343"/>
                </a:cubicBezTo>
                <a:cubicBezTo>
                  <a:pt x="493485" y="1861846"/>
                  <a:pt x="415861" y="1843314"/>
                  <a:pt x="415861" y="1843314"/>
                </a:cubicBezTo>
                <a:cubicBezTo>
                  <a:pt x="386832" y="1823962"/>
                  <a:pt x="361873" y="1796290"/>
                  <a:pt x="328775" y="1785257"/>
                </a:cubicBezTo>
                <a:cubicBezTo>
                  <a:pt x="299746" y="1775581"/>
                  <a:pt x="271374" y="1763649"/>
                  <a:pt x="241689" y="1756228"/>
                </a:cubicBezTo>
                <a:cubicBezTo>
                  <a:pt x="168789" y="1738003"/>
                  <a:pt x="202556" y="1748022"/>
                  <a:pt x="140089" y="1727200"/>
                </a:cubicBezTo>
                <a:cubicBezTo>
                  <a:pt x="125575" y="1717524"/>
                  <a:pt x="108881" y="1710506"/>
                  <a:pt x="96546" y="1698171"/>
                </a:cubicBezTo>
                <a:cubicBezTo>
                  <a:pt x="60361" y="1661985"/>
                  <a:pt x="67280" y="1644157"/>
                  <a:pt x="53004" y="1596571"/>
                </a:cubicBezTo>
                <a:cubicBezTo>
                  <a:pt x="0" y="1419894"/>
                  <a:pt x="42913" y="1585241"/>
                  <a:pt x="9461" y="1451428"/>
                </a:cubicBezTo>
                <a:cubicBezTo>
                  <a:pt x="14299" y="1407885"/>
                  <a:pt x="14124" y="1363489"/>
                  <a:pt x="23975" y="1320800"/>
                </a:cubicBezTo>
                <a:cubicBezTo>
                  <a:pt x="28840" y="1299717"/>
                  <a:pt x="44481" y="1282630"/>
                  <a:pt x="53004" y="1262743"/>
                </a:cubicBezTo>
                <a:cubicBezTo>
                  <a:pt x="77447" y="1205708"/>
                  <a:pt x="58957" y="1214289"/>
                  <a:pt x="96546" y="1146628"/>
                </a:cubicBezTo>
                <a:cubicBezTo>
                  <a:pt x="108294" y="1125482"/>
                  <a:pt x="125575" y="1107923"/>
                  <a:pt x="140089" y="1088571"/>
                </a:cubicBezTo>
                <a:cubicBezTo>
                  <a:pt x="149765" y="1054704"/>
                  <a:pt x="153366" y="1018474"/>
                  <a:pt x="169118" y="986971"/>
                </a:cubicBezTo>
                <a:cubicBezTo>
                  <a:pt x="178298" y="968612"/>
                  <a:pt x="197076" y="956786"/>
                  <a:pt x="212661" y="943428"/>
                </a:cubicBezTo>
                <a:cubicBezTo>
                  <a:pt x="255774" y="906474"/>
                  <a:pt x="312397" y="873613"/>
                  <a:pt x="357804" y="841828"/>
                </a:cubicBezTo>
                <a:cubicBezTo>
                  <a:pt x="377621" y="827956"/>
                  <a:pt x="398756" y="815391"/>
                  <a:pt x="415861" y="798286"/>
                </a:cubicBezTo>
                <a:cubicBezTo>
                  <a:pt x="437766" y="776381"/>
                  <a:pt x="453337" y="748868"/>
                  <a:pt x="473918" y="725714"/>
                </a:cubicBezTo>
                <a:cubicBezTo>
                  <a:pt x="492100" y="705259"/>
                  <a:pt x="513953" y="688254"/>
                  <a:pt x="531975" y="667657"/>
                </a:cubicBezTo>
                <a:cubicBezTo>
                  <a:pt x="547905" y="649452"/>
                  <a:pt x="561458" y="629285"/>
                  <a:pt x="575518" y="609600"/>
                </a:cubicBezTo>
                <a:cubicBezTo>
                  <a:pt x="585657" y="595405"/>
                  <a:pt x="589754" y="575302"/>
                  <a:pt x="604546" y="566057"/>
                </a:cubicBezTo>
                <a:cubicBezTo>
                  <a:pt x="630494" y="549839"/>
                  <a:pt x="663849" y="549851"/>
                  <a:pt x="691632" y="537028"/>
                </a:cubicBezTo>
                <a:cubicBezTo>
                  <a:pt x="727048" y="520682"/>
                  <a:pt x="757885" y="495466"/>
                  <a:pt x="793232" y="478971"/>
                </a:cubicBezTo>
                <a:cubicBezTo>
                  <a:pt x="859395" y="448095"/>
                  <a:pt x="928314" y="431170"/>
                  <a:pt x="996432" y="406400"/>
                </a:cubicBezTo>
                <a:cubicBezTo>
                  <a:pt x="1020918" y="397496"/>
                  <a:pt x="1044609" y="386519"/>
                  <a:pt x="1069004" y="377371"/>
                </a:cubicBezTo>
                <a:cubicBezTo>
                  <a:pt x="1083329" y="371999"/>
                  <a:pt x="1097381" y="364879"/>
                  <a:pt x="1112546" y="362857"/>
                </a:cubicBezTo>
                <a:cubicBezTo>
                  <a:pt x="1170294" y="355157"/>
                  <a:pt x="1228661" y="353181"/>
                  <a:pt x="1286718" y="348343"/>
                </a:cubicBezTo>
                <a:cubicBezTo>
                  <a:pt x="1310908" y="343505"/>
                  <a:pt x="1335660" y="340917"/>
                  <a:pt x="1359289" y="333828"/>
                </a:cubicBezTo>
                <a:cubicBezTo>
                  <a:pt x="1384244" y="326341"/>
                  <a:pt x="1406585" y="311119"/>
                  <a:pt x="1431861" y="304800"/>
                </a:cubicBezTo>
                <a:cubicBezTo>
                  <a:pt x="1465050" y="296503"/>
                  <a:pt x="1499716" y="295910"/>
                  <a:pt x="1533461" y="290286"/>
                </a:cubicBezTo>
                <a:cubicBezTo>
                  <a:pt x="1556460" y="286453"/>
                  <a:pt x="1638000" y="269953"/>
                  <a:pt x="1664089" y="261257"/>
                </a:cubicBezTo>
                <a:cubicBezTo>
                  <a:pt x="1688806" y="253018"/>
                  <a:pt x="1711003" y="236756"/>
                  <a:pt x="1736661" y="232228"/>
                </a:cubicBezTo>
                <a:cubicBezTo>
                  <a:pt x="1794033" y="222104"/>
                  <a:pt x="1852775" y="222552"/>
                  <a:pt x="1910832" y="217714"/>
                </a:cubicBezTo>
                <a:cubicBezTo>
                  <a:pt x="1949537" y="208038"/>
                  <a:pt x="1993751" y="210816"/>
                  <a:pt x="2026946" y="188686"/>
                </a:cubicBezTo>
                <a:lnTo>
                  <a:pt x="2114032" y="130628"/>
                </a:lnTo>
                <a:cubicBezTo>
                  <a:pt x="2128546" y="120952"/>
                  <a:pt x="2140652" y="105831"/>
                  <a:pt x="2157575" y="101600"/>
                </a:cubicBezTo>
                <a:cubicBezTo>
                  <a:pt x="2176927" y="96762"/>
                  <a:pt x="2196525" y="92818"/>
                  <a:pt x="2215632" y="87086"/>
                </a:cubicBezTo>
                <a:cubicBezTo>
                  <a:pt x="2244940" y="78293"/>
                  <a:pt x="2273689" y="67733"/>
                  <a:pt x="2302718" y="58057"/>
                </a:cubicBezTo>
                <a:lnTo>
                  <a:pt x="2346261" y="43543"/>
                </a:lnTo>
                <a:lnTo>
                  <a:pt x="2389804" y="29028"/>
                </a:lnTo>
                <a:lnTo>
                  <a:pt x="3536432" y="43543"/>
                </a:lnTo>
                <a:cubicBezTo>
                  <a:pt x="3882093" y="51489"/>
                  <a:pt x="3507434" y="53221"/>
                  <a:pt x="3710604" y="72571"/>
                </a:cubicBezTo>
                <a:cubicBezTo>
                  <a:pt x="3792622" y="80382"/>
                  <a:pt x="3875099" y="82248"/>
                  <a:pt x="3957346" y="87086"/>
                </a:cubicBezTo>
                <a:cubicBezTo>
                  <a:pt x="4124499" y="83009"/>
                  <a:pt x="4423980" y="160111"/>
                  <a:pt x="4610489" y="43543"/>
                </a:cubicBezTo>
                <a:cubicBezTo>
                  <a:pt x="4631002" y="30722"/>
                  <a:pt x="4649194" y="14514"/>
                  <a:pt x="4668546" y="0"/>
                </a:cubicBezTo>
                <a:lnTo>
                  <a:pt x="4958832" y="14514"/>
                </a:lnTo>
                <a:lnTo>
                  <a:pt x="5597461" y="29028"/>
                </a:lnTo>
                <a:cubicBezTo>
                  <a:pt x="5622110" y="30034"/>
                  <a:pt x="5645448" y="41494"/>
                  <a:pt x="5670032" y="43543"/>
                </a:cubicBezTo>
                <a:cubicBezTo>
                  <a:pt x="5819806" y="56024"/>
                  <a:pt x="6119975" y="72571"/>
                  <a:pt x="6119975" y="72571"/>
                </a:cubicBezTo>
                <a:cubicBezTo>
                  <a:pt x="6153842" y="82247"/>
                  <a:pt x="6187988" y="90994"/>
                  <a:pt x="6221575" y="101600"/>
                </a:cubicBezTo>
                <a:cubicBezTo>
                  <a:pt x="6279932" y="120029"/>
                  <a:pt x="6336903" y="142845"/>
                  <a:pt x="6395746" y="159657"/>
                </a:cubicBezTo>
                <a:cubicBezTo>
                  <a:pt x="6429613" y="169333"/>
                  <a:pt x="6462808" y="181778"/>
                  <a:pt x="6497346" y="188686"/>
                </a:cubicBezTo>
                <a:cubicBezTo>
                  <a:pt x="6535595" y="196336"/>
                  <a:pt x="6574756" y="198362"/>
                  <a:pt x="6613461" y="203200"/>
                </a:cubicBezTo>
                <a:cubicBezTo>
                  <a:pt x="6718315" y="229413"/>
                  <a:pt x="6755908" y="235657"/>
                  <a:pt x="6860204" y="275771"/>
                </a:cubicBezTo>
                <a:cubicBezTo>
                  <a:pt x="6990403" y="325848"/>
                  <a:pt x="6839948" y="289138"/>
                  <a:pt x="6990832" y="319314"/>
                </a:cubicBezTo>
                <a:cubicBezTo>
                  <a:pt x="7010184" y="328990"/>
                  <a:pt x="7027419" y="345659"/>
                  <a:pt x="7048889" y="348343"/>
                </a:cubicBezTo>
                <a:cubicBezTo>
                  <a:pt x="7271908" y="376220"/>
                  <a:pt x="7318065" y="364616"/>
                  <a:pt x="7513346" y="348343"/>
                </a:cubicBezTo>
                <a:cubicBezTo>
                  <a:pt x="7537537" y="358019"/>
                  <a:pt x="7561523" y="368223"/>
                  <a:pt x="7585918" y="377371"/>
                </a:cubicBezTo>
                <a:cubicBezTo>
                  <a:pt x="7600243" y="382743"/>
                  <a:pt x="7615399" y="385859"/>
                  <a:pt x="7629461" y="391886"/>
                </a:cubicBezTo>
                <a:cubicBezTo>
                  <a:pt x="7649348" y="400409"/>
                  <a:pt x="7666644" y="415221"/>
                  <a:pt x="7687518" y="420914"/>
                </a:cubicBezTo>
                <a:cubicBezTo>
                  <a:pt x="7720523" y="429915"/>
                  <a:pt x="7755251" y="430590"/>
                  <a:pt x="7789118" y="435428"/>
                </a:cubicBezTo>
                <a:cubicBezTo>
                  <a:pt x="7818147" y="445104"/>
                  <a:pt x="7850744" y="447483"/>
                  <a:pt x="7876204" y="464457"/>
                </a:cubicBezTo>
                <a:cubicBezTo>
                  <a:pt x="7890718" y="474133"/>
                  <a:pt x="7904144" y="485685"/>
                  <a:pt x="7919746" y="493486"/>
                </a:cubicBezTo>
                <a:cubicBezTo>
                  <a:pt x="7933430" y="500328"/>
                  <a:pt x="7949915" y="500570"/>
                  <a:pt x="7963289" y="508000"/>
                </a:cubicBezTo>
                <a:cubicBezTo>
                  <a:pt x="7993787" y="524943"/>
                  <a:pt x="8050375" y="566057"/>
                  <a:pt x="8050375" y="566057"/>
                </a:cubicBezTo>
                <a:lnTo>
                  <a:pt x="8137461" y="696686"/>
                </a:lnTo>
                <a:cubicBezTo>
                  <a:pt x="8147137" y="711200"/>
                  <a:pt x="8154154" y="727893"/>
                  <a:pt x="8166489" y="740228"/>
                </a:cubicBezTo>
                <a:cubicBezTo>
                  <a:pt x="8293700" y="867439"/>
                  <a:pt x="8132331" y="711763"/>
                  <a:pt x="8253575" y="812800"/>
                </a:cubicBezTo>
                <a:cubicBezTo>
                  <a:pt x="8269344" y="825941"/>
                  <a:pt x="8282604" y="841829"/>
                  <a:pt x="8297118" y="856343"/>
                </a:cubicBezTo>
                <a:cubicBezTo>
                  <a:pt x="8320643" y="1138645"/>
                  <a:pt x="8273770" y="949018"/>
                  <a:pt x="8355175" y="1088571"/>
                </a:cubicBezTo>
                <a:cubicBezTo>
                  <a:pt x="8376979" y="1125950"/>
                  <a:pt x="8413232" y="1204686"/>
                  <a:pt x="8413232" y="1204686"/>
                </a:cubicBezTo>
                <a:cubicBezTo>
                  <a:pt x="8418070" y="1228876"/>
                  <a:pt x="8421763" y="1253324"/>
                  <a:pt x="8427746" y="1277257"/>
                </a:cubicBezTo>
                <a:cubicBezTo>
                  <a:pt x="8431457" y="1292100"/>
                  <a:pt x="8441041" y="1305549"/>
                  <a:pt x="8442261" y="1320800"/>
                </a:cubicBezTo>
                <a:cubicBezTo>
                  <a:pt x="8481280" y="1808526"/>
                  <a:pt x="8432860" y="1496619"/>
                  <a:pt x="8471289" y="1727200"/>
                </a:cubicBezTo>
                <a:cubicBezTo>
                  <a:pt x="8466451" y="1935238"/>
                  <a:pt x="8465438" y="2143400"/>
                  <a:pt x="8456775" y="2351314"/>
                </a:cubicBezTo>
                <a:cubicBezTo>
                  <a:pt x="8453649" y="2426338"/>
                  <a:pt x="8428495" y="2434656"/>
                  <a:pt x="8413232" y="2510971"/>
                </a:cubicBezTo>
                <a:cubicBezTo>
                  <a:pt x="8369476" y="2729756"/>
                  <a:pt x="8425183" y="2457199"/>
                  <a:pt x="8384204" y="2641600"/>
                </a:cubicBezTo>
                <a:cubicBezTo>
                  <a:pt x="8378852" y="2665682"/>
                  <a:pt x="8376180" y="2690371"/>
                  <a:pt x="8369689" y="2714171"/>
                </a:cubicBezTo>
                <a:cubicBezTo>
                  <a:pt x="8354341" y="2770446"/>
                  <a:pt x="8342158" y="2819279"/>
                  <a:pt x="8297118" y="2859314"/>
                </a:cubicBezTo>
                <a:cubicBezTo>
                  <a:pt x="8179446" y="2963911"/>
                  <a:pt x="8250960" y="2889651"/>
                  <a:pt x="8166489" y="2931886"/>
                </a:cubicBezTo>
                <a:cubicBezTo>
                  <a:pt x="8150887" y="2939687"/>
                  <a:pt x="8138548" y="2953113"/>
                  <a:pt x="8122946" y="2960914"/>
                </a:cubicBezTo>
                <a:cubicBezTo>
                  <a:pt x="8102125" y="2971325"/>
                  <a:pt x="8039945" y="2985293"/>
                  <a:pt x="8021346" y="2989943"/>
                </a:cubicBezTo>
                <a:cubicBezTo>
                  <a:pt x="7054485" y="2976325"/>
                  <a:pt x="6937680" y="2964934"/>
                  <a:pt x="5974832" y="2989943"/>
                </a:cubicBezTo>
                <a:cubicBezTo>
                  <a:pt x="5940633" y="2990831"/>
                  <a:pt x="5907045" y="2999255"/>
                  <a:pt x="5873232" y="3004457"/>
                </a:cubicBezTo>
                <a:cubicBezTo>
                  <a:pt x="5811442" y="3013963"/>
                  <a:pt x="5784212" y="3017451"/>
                  <a:pt x="5728089" y="3033486"/>
                </a:cubicBezTo>
                <a:cubicBezTo>
                  <a:pt x="5702138" y="3040901"/>
                  <a:pt x="5651778" y="3061770"/>
                  <a:pt x="5626489" y="3062514"/>
                </a:cubicBezTo>
                <a:cubicBezTo>
                  <a:pt x="5316947" y="3071618"/>
                  <a:pt x="5007213" y="3072190"/>
                  <a:pt x="4697575" y="3077028"/>
                </a:cubicBezTo>
                <a:cubicBezTo>
                  <a:pt x="4658870" y="3081866"/>
                  <a:pt x="4619936" y="3085130"/>
                  <a:pt x="4581461" y="3091543"/>
                </a:cubicBezTo>
                <a:cubicBezTo>
                  <a:pt x="4561785" y="3094822"/>
                  <a:pt x="4542965" y="3102145"/>
                  <a:pt x="4523404" y="3106057"/>
                </a:cubicBezTo>
                <a:cubicBezTo>
                  <a:pt x="4494546" y="3111828"/>
                  <a:pt x="4465347" y="3115733"/>
                  <a:pt x="4436318" y="3120571"/>
                </a:cubicBezTo>
                <a:cubicBezTo>
                  <a:pt x="4242794" y="3115733"/>
                  <a:pt x="4049330" y="3106057"/>
                  <a:pt x="3855746" y="3106057"/>
                </a:cubicBezTo>
                <a:cubicBezTo>
                  <a:pt x="3704403" y="3106057"/>
                  <a:pt x="3555039" y="3128281"/>
                  <a:pt x="3405804" y="3149600"/>
                </a:cubicBezTo>
                <a:cubicBezTo>
                  <a:pt x="3221956" y="3144762"/>
                  <a:pt x="3037974" y="3143631"/>
                  <a:pt x="2854261" y="3135086"/>
                </a:cubicBezTo>
                <a:cubicBezTo>
                  <a:pt x="2829618" y="3133940"/>
                  <a:pt x="2805490" y="3127062"/>
                  <a:pt x="2781689" y="3120571"/>
                </a:cubicBezTo>
                <a:cubicBezTo>
                  <a:pt x="2781649" y="3120560"/>
                  <a:pt x="2672852" y="3084292"/>
                  <a:pt x="2651061" y="3077028"/>
                </a:cubicBezTo>
                <a:cubicBezTo>
                  <a:pt x="2636547" y="3072190"/>
                  <a:pt x="2622800" y="3063242"/>
                  <a:pt x="2607518" y="3062514"/>
                </a:cubicBezTo>
                <a:lnTo>
                  <a:pt x="2302718" y="3048000"/>
                </a:lnTo>
                <a:cubicBezTo>
                  <a:pt x="2214075" y="2959357"/>
                  <a:pt x="2305287" y="3056262"/>
                  <a:pt x="2201118" y="2917371"/>
                </a:cubicBezTo>
                <a:lnTo>
                  <a:pt x="2114032" y="2801257"/>
                </a:lnTo>
                <a:cubicBezTo>
                  <a:pt x="2061101" y="2642461"/>
                  <a:pt x="2145517" y="2882984"/>
                  <a:pt x="2070489" y="2714171"/>
                </a:cubicBezTo>
                <a:cubicBezTo>
                  <a:pt x="2058062" y="2686210"/>
                  <a:pt x="2051137" y="2656114"/>
                  <a:pt x="2041461" y="2627086"/>
                </a:cubicBezTo>
                <a:lnTo>
                  <a:pt x="2026946" y="2583543"/>
                </a:lnTo>
                <a:cubicBezTo>
                  <a:pt x="2021098" y="2565999"/>
                  <a:pt x="2004749" y="2504219"/>
                  <a:pt x="1983404" y="2496457"/>
                </a:cubicBezTo>
                <a:cubicBezTo>
                  <a:pt x="1942231" y="2481485"/>
                  <a:pt x="1896202" y="2487733"/>
                  <a:pt x="1852775" y="2481943"/>
                </a:cubicBezTo>
                <a:cubicBezTo>
                  <a:pt x="1823604" y="2478053"/>
                  <a:pt x="1794718" y="2472266"/>
                  <a:pt x="1765689" y="2467428"/>
                </a:cubicBezTo>
                <a:cubicBezTo>
                  <a:pt x="1676254" y="2407806"/>
                  <a:pt x="1775124" y="2465736"/>
                  <a:pt x="1649575" y="2423886"/>
                </a:cubicBezTo>
                <a:cubicBezTo>
                  <a:pt x="1614620" y="2412234"/>
                  <a:pt x="1580931" y="2396821"/>
                  <a:pt x="1547975" y="2380343"/>
                </a:cubicBezTo>
                <a:cubicBezTo>
                  <a:pt x="1435432" y="2324071"/>
                  <a:pt x="1570333" y="2373281"/>
                  <a:pt x="1460889" y="2336800"/>
                </a:cubicBezTo>
                <a:cubicBezTo>
                  <a:pt x="1388013" y="2227483"/>
                  <a:pt x="1473581" y="2366415"/>
                  <a:pt x="1417346" y="2235200"/>
                </a:cubicBezTo>
                <a:cubicBezTo>
                  <a:pt x="1410474" y="2219167"/>
                  <a:pt x="1395403" y="2207597"/>
                  <a:pt x="1388318" y="2191657"/>
                </a:cubicBezTo>
                <a:cubicBezTo>
                  <a:pt x="1375891" y="2163695"/>
                  <a:pt x="1384749" y="2121544"/>
                  <a:pt x="1359289" y="2104571"/>
                </a:cubicBezTo>
                <a:cubicBezTo>
                  <a:pt x="1259474" y="2038027"/>
                  <a:pt x="1305302" y="2057546"/>
                  <a:pt x="1228661" y="2032000"/>
                </a:cubicBezTo>
                <a:cubicBezTo>
                  <a:pt x="1218985" y="2017486"/>
                  <a:pt x="1207433" y="2004059"/>
                  <a:pt x="1199632" y="1988457"/>
                </a:cubicBezTo>
                <a:cubicBezTo>
                  <a:pt x="1178707" y="1946606"/>
                  <a:pt x="1194625" y="1911386"/>
                  <a:pt x="1156089" y="1988457"/>
                </a:cubicBezTo>
                <a:cubicBezTo>
                  <a:pt x="1153925" y="1992784"/>
                  <a:pt x="1156089" y="1998133"/>
                  <a:pt x="1156089" y="2002971"/>
                </a:cubicBezTo>
              </a:path>
            </a:pathLst>
          </a:cu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TextBox 73"/>
          <p:cNvSpPr txBox="1"/>
          <p:nvPr/>
        </p:nvSpPr>
        <p:spPr>
          <a:xfrm>
            <a:off x="5521037" y="2877301"/>
            <a:ext cx="2509533" cy="400110"/>
          </a:xfrm>
          <a:prstGeom prst="rect">
            <a:avLst/>
          </a:prstGeom>
          <a:noFill/>
        </p:spPr>
        <p:txBody>
          <a:bodyPr wrap="none" rtlCol="0">
            <a:spAutoFit/>
          </a:bodyPr>
          <a:lstStyle/>
          <a:p>
            <a:r>
              <a:rPr lang="en-US" sz="2000" b="1" dirty="0">
                <a:solidFill>
                  <a:srgbClr val="FF0000"/>
                </a:solidFill>
              </a:rPr>
              <a:t>Unchecked  Exception</a:t>
            </a:r>
          </a:p>
        </p:txBody>
      </p:sp>
      <p:sp>
        <p:nvSpPr>
          <p:cNvPr id="75" name="TextBox 74"/>
          <p:cNvSpPr txBox="1"/>
          <p:nvPr/>
        </p:nvSpPr>
        <p:spPr>
          <a:xfrm>
            <a:off x="3387437" y="5163301"/>
            <a:ext cx="2233817" cy="400110"/>
          </a:xfrm>
          <a:prstGeom prst="rect">
            <a:avLst/>
          </a:prstGeom>
          <a:noFill/>
        </p:spPr>
        <p:txBody>
          <a:bodyPr wrap="none" rtlCol="0">
            <a:spAutoFit/>
          </a:bodyPr>
          <a:lstStyle/>
          <a:p>
            <a:r>
              <a:rPr lang="en-US" sz="2000" b="1" dirty="0">
                <a:solidFill>
                  <a:srgbClr val="00B050"/>
                </a:solidFill>
              </a:rPr>
              <a:t>Checked  Exception</a:t>
            </a:r>
          </a:p>
        </p:txBody>
      </p:sp>
      <p:cxnSp>
        <p:nvCxnSpPr>
          <p:cNvPr id="76" name="Elbow Connector 75"/>
          <p:cNvCxnSpPr>
            <a:stCxn id="48" idx="3"/>
          </p:cNvCxnSpPr>
          <p:nvPr/>
        </p:nvCxnSpPr>
        <p:spPr>
          <a:xfrm>
            <a:off x="8416637" y="3677401"/>
            <a:ext cx="533400" cy="114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9026237" y="3563101"/>
            <a:ext cx="463588" cy="369332"/>
          </a:xfrm>
          <a:prstGeom prst="rect">
            <a:avLst/>
          </a:prstGeom>
          <a:noFill/>
        </p:spPr>
        <p:txBody>
          <a:bodyPr wrap="none" rtlCol="0">
            <a:spAutoFit/>
          </a:bodyPr>
          <a:lstStyle/>
          <a:p>
            <a:r>
              <a:rPr lang="en-IN" dirty="0"/>
              <a:t>. . .</a:t>
            </a:r>
            <a:endParaRPr lang="en-US" dirty="0"/>
          </a:p>
        </p:txBody>
      </p:sp>
      <p:cxnSp>
        <p:nvCxnSpPr>
          <p:cNvPr id="78" name="Elbow Connector 77"/>
          <p:cNvCxnSpPr>
            <a:stCxn id="50" idx="3"/>
            <a:endCxn id="79" idx="1"/>
          </p:cNvCxnSpPr>
          <p:nvPr/>
        </p:nvCxnSpPr>
        <p:spPr>
          <a:xfrm>
            <a:off x="8416637" y="4896601"/>
            <a:ext cx="457200" cy="12133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873837" y="5925301"/>
            <a:ext cx="463588" cy="369332"/>
          </a:xfrm>
          <a:prstGeom prst="rect">
            <a:avLst/>
          </a:prstGeom>
          <a:noFill/>
        </p:spPr>
        <p:txBody>
          <a:bodyPr wrap="none" rtlCol="0">
            <a:spAutoFit/>
          </a:bodyPr>
          <a:lstStyle/>
          <a:p>
            <a:r>
              <a:rPr lang="en-IN" dirty="0"/>
              <a:t>. . .</a:t>
            </a:r>
            <a:endParaRPr lang="en-US" dirty="0"/>
          </a:p>
        </p:txBody>
      </p:sp>
    </p:spTree>
    <p:extLst>
      <p:ext uri="{BB962C8B-B14F-4D97-AF65-F5344CB8AC3E}">
        <p14:creationId xmlns:p14="http://schemas.microsoft.com/office/powerpoint/2010/main" val="249991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blinds(horizontal)">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blinds(horizontal)">
                                      <p:cBhvr>
                                        <p:cTn id="24" dur="500"/>
                                        <p:tgtEl>
                                          <p:spTgt spid="58"/>
                                        </p:tgtEl>
                                      </p:cBhvr>
                                    </p:animEffect>
                                  </p:childTnLst>
                                </p:cTn>
                              </p:par>
                              <p:par>
                                <p:cTn id="25" presetID="3" presetClass="entr" presetSubtype="1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blinds(horizontal)">
                                      <p:cBhvr>
                                        <p:cTn id="27" dur="500"/>
                                        <p:tgtEl>
                                          <p:spTgt spid="5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blinds(horizontal)">
                                      <p:cBhvr>
                                        <p:cTn id="30" dur="500"/>
                                        <p:tgtEl>
                                          <p:spTgt spid="4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blinds(horizontal)">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blinds(horizontal)">
                                      <p:cBhvr>
                                        <p:cTn id="38" dur="500"/>
                                        <p:tgtEl>
                                          <p:spTgt spid="4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blinds(horizontal)">
                                      <p:cBhvr>
                                        <p:cTn id="41" dur="500"/>
                                        <p:tgtEl>
                                          <p:spTgt spid="4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blinds(horizontal)">
                                      <p:cBhvr>
                                        <p:cTn id="44" dur="500"/>
                                        <p:tgtEl>
                                          <p:spTgt spid="47"/>
                                        </p:tgtEl>
                                      </p:cBhvr>
                                    </p:animEffect>
                                  </p:childTnLst>
                                </p:cTn>
                              </p:par>
                              <p:par>
                                <p:cTn id="45" presetID="3" presetClass="entr" presetSubtype="1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blinds(horizontal)">
                                      <p:cBhvr>
                                        <p:cTn id="47" dur="500"/>
                                        <p:tgtEl>
                                          <p:spTgt spid="60"/>
                                        </p:tgtEl>
                                      </p:cBhvr>
                                    </p:animEffect>
                                  </p:childTnLst>
                                </p:cTn>
                              </p:par>
                              <p:par>
                                <p:cTn id="48" presetID="3" presetClass="entr" presetSubtype="10" fill="hold"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blinds(horizontal)">
                                      <p:cBhvr>
                                        <p:cTn id="50" dur="500"/>
                                        <p:tgtEl>
                                          <p:spTgt spid="61"/>
                                        </p:tgtEl>
                                      </p:cBhvr>
                                    </p:animEffect>
                                  </p:childTnLst>
                                </p:cTn>
                              </p:par>
                              <p:par>
                                <p:cTn id="51" presetID="3" presetClass="entr" presetSubtype="1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blinds(horizontal)">
                                      <p:cBhvr>
                                        <p:cTn id="53" dur="500"/>
                                        <p:tgtEl>
                                          <p:spTgt spid="6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blinds(horizontal)">
                                      <p:cBhvr>
                                        <p:cTn id="58" dur="500"/>
                                        <p:tgtEl>
                                          <p:spTgt spid="4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blinds(horizontal)">
                                      <p:cBhvr>
                                        <p:cTn id="61" dur="500"/>
                                        <p:tgtEl>
                                          <p:spTgt spid="4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blinds(horizontal)">
                                      <p:cBhvr>
                                        <p:cTn id="64" dur="500"/>
                                        <p:tgtEl>
                                          <p:spTgt spid="50"/>
                                        </p:tgtEl>
                                      </p:cBhvr>
                                    </p:animEffect>
                                  </p:childTnLst>
                                </p:cTn>
                              </p:par>
                              <p:par>
                                <p:cTn id="65" presetID="3" presetClass="entr" presetSubtype="1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blinds(horizontal)">
                                      <p:cBhvr>
                                        <p:cTn id="67" dur="500"/>
                                        <p:tgtEl>
                                          <p:spTgt spid="63"/>
                                        </p:tgtEl>
                                      </p:cBhvr>
                                    </p:animEffect>
                                  </p:childTnLst>
                                </p:cTn>
                              </p:par>
                              <p:par>
                                <p:cTn id="68" presetID="3" presetClass="entr" presetSubtype="10"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blinds(horizontal)">
                                      <p:cBhvr>
                                        <p:cTn id="70" dur="500"/>
                                        <p:tgtEl>
                                          <p:spTgt spid="64"/>
                                        </p:tgtEl>
                                      </p:cBhvr>
                                    </p:animEffect>
                                  </p:childTnLst>
                                </p:cTn>
                              </p:par>
                              <p:par>
                                <p:cTn id="71" presetID="3" presetClass="entr" presetSubtype="1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blinds(horizontal)">
                                      <p:cBhvr>
                                        <p:cTn id="73" dur="500"/>
                                        <p:tgtEl>
                                          <p:spTgt spid="65"/>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blinds(horizontal)">
                                      <p:cBhvr>
                                        <p:cTn id="78" dur="500"/>
                                        <p:tgtEl>
                                          <p:spTgt spid="51"/>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blinds(horizontal)">
                                      <p:cBhvr>
                                        <p:cTn id="81" dur="500"/>
                                        <p:tgtEl>
                                          <p:spTgt spid="52"/>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blinds(horizontal)">
                                      <p:cBhvr>
                                        <p:cTn id="84" dur="500"/>
                                        <p:tgtEl>
                                          <p:spTgt spid="53"/>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blinds(horizontal)">
                                      <p:cBhvr>
                                        <p:cTn id="87" dur="500"/>
                                        <p:tgtEl>
                                          <p:spTgt spid="54"/>
                                        </p:tgtEl>
                                      </p:cBhvr>
                                    </p:animEffect>
                                  </p:childTnLst>
                                </p:cTn>
                              </p:par>
                              <p:par>
                                <p:cTn id="88" presetID="3" presetClass="entr" presetSubtype="10" fill="hold" nodeType="with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blinds(horizontal)">
                                      <p:cBhvr>
                                        <p:cTn id="90" dur="500"/>
                                        <p:tgtEl>
                                          <p:spTgt spid="66"/>
                                        </p:tgtEl>
                                      </p:cBhvr>
                                    </p:animEffect>
                                  </p:childTnLst>
                                </p:cTn>
                              </p:par>
                              <p:par>
                                <p:cTn id="91" presetID="3" presetClass="entr" presetSubtype="10" fill="hold" nodeType="withEffect">
                                  <p:stCondLst>
                                    <p:cond delay="0"/>
                                  </p:stCondLst>
                                  <p:childTnLst>
                                    <p:set>
                                      <p:cBhvr>
                                        <p:cTn id="92" dur="1" fill="hold">
                                          <p:stCondLst>
                                            <p:cond delay="0"/>
                                          </p:stCondLst>
                                        </p:cTn>
                                        <p:tgtEl>
                                          <p:spTgt spid="67"/>
                                        </p:tgtEl>
                                        <p:attrNameLst>
                                          <p:attrName>style.visibility</p:attrName>
                                        </p:attrNameLst>
                                      </p:cBhvr>
                                      <p:to>
                                        <p:strVal val="visible"/>
                                      </p:to>
                                    </p:set>
                                    <p:animEffect transition="in" filter="blinds(horizontal)">
                                      <p:cBhvr>
                                        <p:cTn id="93" dur="500"/>
                                        <p:tgtEl>
                                          <p:spTgt spid="67"/>
                                        </p:tgtEl>
                                      </p:cBhvr>
                                    </p:animEffect>
                                  </p:childTnLst>
                                </p:cTn>
                              </p:par>
                              <p:par>
                                <p:cTn id="94" presetID="3" presetClass="entr" presetSubtype="10" fill="hold" nodeType="with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blinds(horizontal)">
                                      <p:cBhvr>
                                        <p:cTn id="96" dur="500"/>
                                        <p:tgtEl>
                                          <p:spTgt spid="68"/>
                                        </p:tgtEl>
                                      </p:cBhvr>
                                    </p:animEffect>
                                  </p:childTnLst>
                                </p:cTn>
                              </p:par>
                              <p:par>
                                <p:cTn id="97" presetID="3" presetClass="entr" presetSubtype="1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blinds(horizontal)">
                                      <p:cBhvr>
                                        <p:cTn id="99" dur="500"/>
                                        <p:tgtEl>
                                          <p:spTgt spid="69"/>
                                        </p:tgtEl>
                                      </p:cBhvr>
                                    </p:animEffect>
                                  </p:childTnLst>
                                </p:cTn>
                              </p:par>
                              <p:par>
                                <p:cTn id="100" presetID="3" presetClass="entr" presetSubtype="10" fill="hold"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blinds(horizontal)">
                                      <p:cBhvr>
                                        <p:cTn id="102" dur="500"/>
                                        <p:tgtEl>
                                          <p:spTgt spid="76"/>
                                        </p:tgtEl>
                                      </p:cBhvr>
                                    </p:animEffect>
                                  </p:childTnLst>
                                </p:cTn>
                              </p:par>
                              <p:par>
                                <p:cTn id="103" presetID="1" presetClass="entr" presetSubtype="0" fill="hold" grpId="0" nodeType="withEffect">
                                  <p:stCondLst>
                                    <p:cond delay="0"/>
                                  </p:stCondLst>
                                  <p:childTnLst>
                                    <p:set>
                                      <p:cBhvr>
                                        <p:cTn id="104" dur="1" fill="hold">
                                          <p:stCondLst>
                                            <p:cond delay="0"/>
                                          </p:stCondLst>
                                        </p:cTn>
                                        <p:tgtEl>
                                          <p:spTgt spid="7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blinds(horizontal)">
                                      <p:cBhvr>
                                        <p:cTn id="109" dur="500"/>
                                        <p:tgtEl>
                                          <p:spTgt spid="55"/>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blinds(horizontal)">
                                      <p:cBhvr>
                                        <p:cTn id="112" dur="500"/>
                                        <p:tgtEl>
                                          <p:spTgt spid="56"/>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57"/>
                                        </p:tgtEl>
                                        <p:attrNameLst>
                                          <p:attrName>style.visibility</p:attrName>
                                        </p:attrNameLst>
                                      </p:cBhvr>
                                      <p:to>
                                        <p:strVal val="visible"/>
                                      </p:to>
                                    </p:set>
                                    <p:animEffect transition="in" filter="blinds(horizontal)">
                                      <p:cBhvr>
                                        <p:cTn id="115" dur="500"/>
                                        <p:tgtEl>
                                          <p:spTgt spid="57"/>
                                        </p:tgtEl>
                                      </p:cBhvr>
                                    </p:animEffect>
                                  </p:childTnLst>
                                </p:cTn>
                              </p:par>
                              <p:par>
                                <p:cTn id="116" presetID="3" presetClass="entr" presetSubtype="10" fill="hold" nodeType="withEffect">
                                  <p:stCondLst>
                                    <p:cond delay="0"/>
                                  </p:stCondLst>
                                  <p:childTnLst>
                                    <p:set>
                                      <p:cBhvr>
                                        <p:cTn id="117" dur="1" fill="hold">
                                          <p:stCondLst>
                                            <p:cond delay="0"/>
                                          </p:stCondLst>
                                        </p:cTn>
                                        <p:tgtEl>
                                          <p:spTgt spid="70"/>
                                        </p:tgtEl>
                                        <p:attrNameLst>
                                          <p:attrName>style.visibility</p:attrName>
                                        </p:attrNameLst>
                                      </p:cBhvr>
                                      <p:to>
                                        <p:strVal val="visible"/>
                                      </p:to>
                                    </p:set>
                                    <p:animEffect transition="in" filter="blinds(horizontal)">
                                      <p:cBhvr>
                                        <p:cTn id="118" dur="500"/>
                                        <p:tgtEl>
                                          <p:spTgt spid="70"/>
                                        </p:tgtEl>
                                      </p:cBhvr>
                                    </p:animEffect>
                                  </p:childTnLst>
                                </p:cTn>
                              </p:par>
                              <p:par>
                                <p:cTn id="119" presetID="3" presetClass="entr" presetSubtype="10" fill="hold" nodeType="withEffect">
                                  <p:stCondLst>
                                    <p:cond delay="0"/>
                                  </p:stCondLst>
                                  <p:childTnLst>
                                    <p:set>
                                      <p:cBhvr>
                                        <p:cTn id="120" dur="1" fill="hold">
                                          <p:stCondLst>
                                            <p:cond delay="0"/>
                                          </p:stCondLst>
                                        </p:cTn>
                                        <p:tgtEl>
                                          <p:spTgt spid="71"/>
                                        </p:tgtEl>
                                        <p:attrNameLst>
                                          <p:attrName>style.visibility</p:attrName>
                                        </p:attrNameLst>
                                      </p:cBhvr>
                                      <p:to>
                                        <p:strVal val="visible"/>
                                      </p:to>
                                    </p:set>
                                    <p:animEffect transition="in" filter="blinds(horizontal)">
                                      <p:cBhvr>
                                        <p:cTn id="121" dur="500"/>
                                        <p:tgtEl>
                                          <p:spTgt spid="71"/>
                                        </p:tgtEl>
                                      </p:cBhvr>
                                    </p:animEffect>
                                  </p:childTnLst>
                                </p:cTn>
                              </p:par>
                              <p:par>
                                <p:cTn id="122" presetID="3" presetClass="entr" presetSubtype="10" fill="hold" nodeType="withEffect">
                                  <p:stCondLst>
                                    <p:cond delay="0"/>
                                  </p:stCondLst>
                                  <p:childTnLst>
                                    <p:set>
                                      <p:cBhvr>
                                        <p:cTn id="123" dur="1" fill="hold">
                                          <p:stCondLst>
                                            <p:cond delay="0"/>
                                          </p:stCondLst>
                                        </p:cTn>
                                        <p:tgtEl>
                                          <p:spTgt spid="72"/>
                                        </p:tgtEl>
                                        <p:attrNameLst>
                                          <p:attrName>style.visibility</p:attrName>
                                        </p:attrNameLst>
                                      </p:cBhvr>
                                      <p:to>
                                        <p:strVal val="visible"/>
                                      </p:to>
                                    </p:set>
                                    <p:animEffect transition="in" filter="blinds(horizontal)">
                                      <p:cBhvr>
                                        <p:cTn id="124" dur="500"/>
                                        <p:tgtEl>
                                          <p:spTgt spid="72"/>
                                        </p:tgtEl>
                                      </p:cBhvr>
                                    </p:animEffect>
                                  </p:childTnLst>
                                </p:cTn>
                              </p:par>
                              <p:par>
                                <p:cTn id="125" presetID="3" presetClass="entr" presetSubtype="10"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blinds(horizontal)">
                                      <p:cBhvr>
                                        <p:cTn id="127" dur="500"/>
                                        <p:tgtEl>
                                          <p:spTgt spid="78"/>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79"/>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73"/>
                                        </p:tgtEl>
                                        <p:attrNameLst>
                                          <p:attrName>style.visibility</p:attrName>
                                        </p:attrNameLst>
                                      </p:cBhvr>
                                      <p:to>
                                        <p:strVal val="visible"/>
                                      </p:to>
                                    </p:set>
                                    <p:animEffect transition="in" filter="blinds(horizontal)">
                                      <p:cBhvr>
                                        <p:cTn id="134" dur="500"/>
                                        <p:tgtEl>
                                          <p:spTgt spid="73"/>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blinds(horizontal)">
                                      <p:cBhvr>
                                        <p:cTn id="139" dur="500"/>
                                        <p:tgtEl>
                                          <p:spTgt spid="74"/>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75"/>
                                        </p:tgtEl>
                                        <p:attrNameLst>
                                          <p:attrName>style.visibility</p:attrName>
                                        </p:attrNameLst>
                                      </p:cBhvr>
                                      <p:to>
                                        <p:strVal val="visible"/>
                                      </p:to>
                                    </p:set>
                                    <p:animEffect transition="in" filter="blinds(horizontal)">
                                      <p:cBhvr>
                                        <p:cTn id="14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73" grpId="0" animBg="1"/>
      <p:bldP spid="74" grpId="0"/>
      <p:bldP spid="75" grpId="0"/>
      <p:bldP spid="77" grpId="0"/>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 Inbuilt Unchecked Exceptions</a:t>
            </a:r>
          </a:p>
        </p:txBody>
      </p:sp>
      <p:graphicFrame>
        <p:nvGraphicFramePr>
          <p:cNvPr id="4" name="Content Placeholder 4"/>
          <p:cNvGraphicFramePr>
            <a:graphicFrameLocks noGrp="1"/>
          </p:cNvGraphicFramePr>
          <p:nvPr>
            <p:ph idx="1"/>
          </p:nvPr>
        </p:nvGraphicFramePr>
        <p:xfrm>
          <a:off x="349133" y="1059873"/>
          <a:ext cx="9942023" cy="4079240"/>
        </p:xfrm>
        <a:graphic>
          <a:graphicData uri="http://schemas.openxmlformats.org/drawingml/2006/table">
            <a:tbl>
              <a:tblPr firstRow="1" bandRow="1">
                <a:tableStyleId>{00A15C55-8517-42AA-B614-E9B94910E393}</a:tableStyleId>
              </a:tblPr>
              <a:tblGrid>
                <a:gridCol w="3878767">
                  <a:extLst>
                    <a:ext uri="{9D8B030D-6E8A-4147-A177-3AD203B41FA5}">
                      <a16:colId xmlns:a16="http://schemas.microsoft.com/office/drawing/2014/main" val="20000"/>
                    </a:ext>
                  </a:extLst>
                </a:gridCol>
                <a:gridCol w="6063256">
                  <a:extLst>
                    <a:ext uri="{9D8B030D-6E8A-4147-A177-3AD203B41FA5}">
                      <a16:colId xmlns:a16="http://schemas.microsoft.com/office/drawing/2014/main" val="20001"/>
                    </a:ext>
                  </a:extLst>
                </a:gridCol>
              </a:tblGrid>
              <a:tr h="370840">
                <a:tc>
                  <a:txBody>
                    <a:bodyPr/>
                    <a:lstStyle/>
                    <a:p>
                      <a:r>
                        <a:rPr lang="en-US" sz="1800" kern="1200" baseline="0" dirty="0"/>
                        <a:t>Exception</a:t>
                      </a:r>
                      <a:endParaRPr lang="en-US" dirty="0"/>
                    </a:p>
                  </a:txBody>
                  <a:tcPr/>
                </a:tc>
                <a:tc>
                  <a:txBody>
                    <a:bodyPr/>
                    <a:lstStyle/>
                    <a:p>
                      <a:r>
                        <a:rPr lang="en-US" sz="1800" kern="1200" baseline="0" dirty="0"/>
                        <a:t>Meaning</a:t>
                      </a:r>
                      <a:endParaRPr lang="en-US" dirty="0"/>
                    </a:p>
                  </a:txBody>
                  <a:tcPr/>
                </a:tc>
                <a:extLst>
                  <a:ext uri="{0D108BD9-81ED-4DB2-BD59-A6C34878D82A}">
                    <a16:rowId xmlns:a16="http://schemas.microsoft.com/office/drawing/2014/main" val="10000"/>
                  </a:ext>
                </a:extLst>
              </a:tr>
              <a:tr h="370840">
                <a:tc>
                  <a:txBody>
                    <a:bodyPr/>
                    <a:lstStyle/>
                    <a:p>
                      <a:r>
                        <a:rPr lang="en-US" sz="1800" kern="1200" baseline="0" dirty="0" err="1"/>
                        <a:t>ArithmeticException</a:t>
                      </a:r>
                      <a:endParaRPr lang="en-US" dirty="0"/>
                    </a:p>
                  </a:txBody>
                  <a:tcPr/>
                </a:tc>
                <a:tc>
                  <a:txBody>
                    <a:bodyPr/>
                    <a:lstStyle/>
                    <a:p>
                      <a:r>
                        <a:rPr lang="en-US" sz="1800" kern="1200" baseline="0" dirty="0"/>
                        <a:t>Arithmetic error, such as divide-by-zero.</a:t>
                      </a:r>
                      <a:endParaRPr lang="en-US" dirty="0"/>
                    </a:p>
                  </a:txBody>
                  <a:tcPr/>
                </a:tc>
                <a:extLst>
                  <a:ext uri="{0D108BD9-81ED-4DB2-BD59-A6C34878D82A}">
                    <a16:rowId xmlns:a16="http://schemas.microsoft.com/office/drawing/2014/main" val="10001"/>
                  </a:ext>
                </a:extLst>
              </a:tr>
              <a:tr h="370840">
                <a:tc>
                  <a:txBody>
                    <a:bodyPr/>
                    <a:lstStyle/>
                    <a:p>
                      <a:r>
                        <a:rPr lang="en-US" sz="1800" kern="1200" baseline="0" dirty="0" err="1"/>
                        <a:t>ArrayIndexOutOfBoundsException</a:t>
                      </a:r>
                      <a:endParaRPr lang="en-US" dirty="0"/>
                    </a:p>
                  </a:txBody>
                  <a:tcPr/>
                </a:tc>
                <a:tc>
                  <a:txBody>
                    <a:bodyPr/>
                    <a:lstStyle/>
                    <a:p>
                      <a:r>
                        <a:rPr lang="en-US" sz="1800" kern="1200" baseline="0" dirty="0"/>
                        <a:t>Array index is out-of-bounds.</a:t>
                      </a:r>
                      <a:endParaRPr lang="en-US" dirty="0"/>
                    </a:p>
                  </a:txBody>
                  <a:tcPr/>
                </a:tc>
                <a:extLst>
                  <a:ext uri="{0D108BD9-81ED-4DB2-BD59-A6C34878D82A}">
                    <a16:rowId xmlns:a16="http://schemas.microsoft.com/office/drawing/2014/main" val="10002"/>
                  </a:ext>
                </a:extLst>
              </a:tr>
              <a:tr h="370840">
                <a:tc>
                  <a:txBody>
                    <a:bodyPr/>
                    <a:lstStyle/>
                    <a:p>
                      <a:r>
                        <a:rPr lang="en-US" sz="1800" kern="1200" baseline="0" dirty="0" err="1"/>
                        <a:t>ClassCastException</a:t>
                      </a:r>
                      <a:endParaRPr lang="en-US" dirty="0"/>
                    </a:p>
                  </a:txBody>
                  <a:tcPr/>
                </a:tc>
                <a:tc>
                  <a:txBody>
                    <a:bodyPr/>
                    <a:lstStyle/>
                    <a:p>
                      <a:r>
                        <a:rPr lang="en-US" sz="1800" kern="1200" baseline="0" dirty="0"/>
                        <a:t>Invalid cast.</a:t>
                      </a:r>
                      <a:endParaRPr lang="en-US" dirty="0"/>
                    </a:p>
                  </a:txBody>
                  <a:tcPr/>
                </a:tc>
                <a:extLst>
                  <a:ext uri="{0D108BD9-81ED-4DB2-BD59-A6C34878D82A}">
                    <a16:rowId xmlns:a16="http://schemas.microsoft.com/office/drawing/2014/main" val="10003"/>
                  </a:ext>
                </a:extLst>
              </a:tr>
              <a:tr h="370840">
                <a:tc>
                  <a:txBody>
                    <a:bodyPr/>
                    <a:lstStyle/>
                    <a:p>
                      <a:r>
                        <a:rPr lang="en-US" sz="1800" kern="1200" baseline="0" dirty="0" err="1"/>
                        <a:t>IllegalArgumentException</a:t>
                      </a:r>
                      <a:endParaRPr lang="en-US" dirty="0"/>
                    </a:p>
                  </a:txBody>
                  <a:tcPr/>
                </a:tc>
                <a:tc>
                  <a:txBody>
                    <a:bodyPr/>
                    <a:lstStyle/>
                    <a:p>
                      <a:r>
                        <a:rPr lang="en-US" sz="1800" kern="1200" baseline="0" dirty="0"/>
                        <a:t>Illegal argument used to invoke a method.</a:t>
                      </a:r>
                      <a:endParaRPr lang="en-US" dirty="0"/>
                    </a:p>
                  </a:txBody>
                  <a:tcPr/>
                </a:tc>
                <a:extLst>
                  <a:ext uri="{0D108BD9-81ED-4DB2-BD59-A6C34878D82A}">
                    <a16:rowId xmlns:a16="http://schemas.microsoft.com/office/drawing/2014/main" val="10004"/>
                  </a:ext>
                </a:extLst>
              </a:tr>
              <a:tr h="370840">
                <a:tc>
                  <a:txBody>
                    <a:bodyPr/>
                    <a:lstStyle/>
                    <a:p>
                      <a:r>
                        <a:rPr lang="en-US" sz="1800" kern="1200" baseline="0" dirty="0" err="1"/>
                        <a:t>IllegalThreadStateException</a:t>
                      </a:r>
                      <a:endParaRPr lang="en-US" dirty="0"/>
                    </a:p>
                  </a:txBody>
                  <a:tcPr/>
                </a:tc>
                <a:tc>
                  <a:txBody>
                    <a:bodyPr/>
                    <a:lstStyle/>
                    <a:p>
                      <a:r>
                        <a:rPr lang="en-US" sz="1800" kern="1200" baseline="0" dirty="0"/>
                        <a:t>Requested operation not compatible with current thread state.</a:t>
                      </a:r>
                      <a:endParaRPr lang="en-US" dirty="0"/>
                    </a:p>
                  </a:txBody>
                  <a:tcPr/>
                </a:tc>
                <a:extLst>
                  <a:ext uri="{0D108BD9-81ED-4DB2-BD59-A6C34878D82A}">
                    <a16:rowId xmlns:a16="http://schemas.microsoft.com/office/drawing/2014/main" val="10005"/>
                  </a:ext>
                </a:extLst>
              </a:tr>
              <a:tr h="370840">
                <a:tc>
                  <a:txBody>
                    <a:bodyPr/>
                    <a:lstStyle/>
                    <a:p>
                      <a:r>
                        <a:rPr lang="en-US" sz="1800" kern="1200" baseline="0" dirty="0" err="1"/>
                        <a:t>IndexOutOfBoundsException</a:t>
                      </a:r>
                      <a:endParaRPr lang="en-US" dirty="0"/>
                    </a:p>
                  </a:txBody>
                  <a:tcPr/>
                </a:tc>
                <a:tc>
                  <a:txBody>
                    <a:bodyPr/>
                    <a:lstStyle/>
                    <a:p>
                      <a:r>
                        <a:rPr lang="en-US" sz="1800" kern="1200" baseline="0" dirty="0"/>
                        <a:t>Some type of index is out-of-bounds.</a:t>
                      </a:r>
                      <a:endParaRPr lang="en-US" dirty="0"/>
                    </a:p>
                  </a:txBody>
                  <a:tcPr/>
                </a:tc>
                <a:extLst>
                  <a:ext uri="{0D108BD9-81ED-4DB2-BD59-A6C34878D82A}">
                    <a16:rowId xmlns:a16="http://schemas.microsoft.com/office/drawing/2014/main" val="10006"/>
                  </a:ext>
                </a:extLst>
              </a:tr>
              <a:tr h="370840">
                <a:tc>
                  <a:txBody>
                    <a:bodyPr/>
                    <a:lstStyle/>
                    <a:p>
                      <a:r>
                        <a:rPr lang="en-US" sz="1800" kern="1200" baseline="0" dirty="0" err="1"/>
                        <a:t>NegativeArraySizeException</a:t>
                      </a:r>
                      <a:endParaRPr lang="en-US" dirty="0"/>
                    </a:p>
                  </a:txBody>
                  <a:tcPr/>
                </a:tc>
                <a:tc>
                  <a:txBody>
                    <a:bodyPr/>
                    <a:lstStyle/>
                    <a:p>
                      <a:r>
                        <a:rPr lang="en-US" sz="1800" kern="1200" baseline="0" dirty="0"/>
                        <a:t>Array created with a negative size.</a:t>
                      </a:r>
                      <a:endParaRPr lang="en-US" dirty="0"/>
                    </a:p>
                  </a:txBody>
                  <a:tcPr/>
                </a:tc>
                <a:extLst>
                  <a:ext uri="{0D108BD9-81ED-4DB2-BD59-A6C34878D82A}">
                    <a16:rowId xmlns:a16="http://schemas.microsoft.com/office/drawing/2014/main" val="10007"/>
                  </a:ext>
                </a:extLst>
              </a:tr>
              <a:tr h="370840">
                <a:tc>
                  <a:txBody>
                    <a:bodyPr/>
                    <a:lstStyle/>
                    <a:p>
                      <a:r>
                        <a:rPr lang="en-US" sz="1800" kern="1200" baseline="0" dirty="0" err="1"/>
                        <a:t>NullPointerException</a:t>
                      </a:r>
                      <a:endParaRPr lang="en-US" dirty="0"/>
                    </a:p>
                  </a:txBody>
                  <a:tcPr/>
                </a:tc>
                <a:tc>
                  <a:txBody>
                    <a:bodyPr/>
                    <a:lstStyle/>
                    <a:p>
                      <a:r>
                        <a:rPr lang="en-US" sz="1800" kern="1200" baseline="0" dirty="0"/>
                        <a:t>Invalid use of a null reference.</a:t>
                      </a:r>
                      <a:endParaRPr lang="en-US" dirty="0"/>
                    </a:p>
                  </a:txBody>
                  <a:tcPr/>
                </a:tc>
                <a:extLst>
                  <a:ext uri="{0D108BD9-81ED-4DB2-BD59-A6C34878D82A}">
                    <a16:rowId xmlns:a16="http://schemas.microsoft.com/office/drawing/2014/main" val="10008"/>
                  </a:ext>
                </a:extLst>
              </a:tr>
              <a:tr h="370840">
                <a:tc>
                  <a:txBody>
                    <a:bodyPr/>
                    <a:lstStyle/>
                    <a:p>
                      <a:r>
                        <a:rPr lang="en-US" sz="1800" kern="1200" baseline="0" dirty="0" err="1"/>
                        <a:t>NumberFormatException</a:t>
                      </a:r>
                      <a:endParaRPr lang="en-US" dirty="0"/>
                    </a:p>
                  </a:txBody>
                  <a:tcPr/>
                </a:tc>
                <a:tc>
                  <a:txBody>
                    <a:bodyPr/>
                    <a:lstStyle/>
                    <a:p>
                      <a:r>
                        <a:rPr lang="en-US" sz="1800" kern="1200" baseline="0" dirty="0"/>
                        <a:t>Invalid conversion of a string to a numeric format.</a:t>
                      </a:r>
                      <a:endParaRPr lang="en-US" dirty="0"/>
                    </a:p>
                  </a:txBody>
                  <a:tcPr/>
                </a:tc>
                <a:extLst>
                  <a:ext uri="{0D108BD9-81ED-4DB2-BD59-A6C34878D82A}">
                    <a16:rowId xmlns:a16="http://schemas.microsoft.com/office/drawing/2014/main" val="10009"/>
                  </a:ext>
                </a:extLst>
              </a:tr>
              <a:tr h="370840">
                <a:tc>
                  <a:txBody>
                    <a:bodyPr/>
                    <a:lstStyle/>
                    <a:p>
                      <a:r>
                        <a:rPr lang="en-US" sz="1800" kern="1200" baseline="0" dirty="0" err="1"/>
                        <a:t>StringIndexOutOfBounds</a:t>
                      </a:r>
                      <a:endParaRPr lang="en-US" dirty="0"/>
                    </a:p>
                  </a:txBody>
                  <a:tcPr/>
                </a:tc>
                <a:tc>
                  <a:txBody>
                    <a:bodyPr/>
                    <a:lstStyle/>
                    <a:p>
                      <a:r>
                        <a:rPr lang="en-US" sz="1800" kern="1200" baseline="0" dirty="0"/>
                        <a:t>Attempt to index outside the bounds of a string.</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8309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 Inbuilt Checked Exceptions</a:t>
            </a:r>
          </a:p>
        </p:txBody>
      </p:sp>
      <p:graphicFrame>
        <p:nvGraphicFramePr>
          <p:cNvPr id="4" name="Content Placeholder 7"/>
          <p:cNvGraphicFramePr>
            <a:graphicFrameLocks noGrp="1"/>
          </p:cNvGraphicFramePr>
          <p:nvPr>
            <p:ph idx="1"/>
          </p:nvPr>
        </p:nvGraphicFramePr>
        <p:xfrm>
          <a:off x="307570" y="1119448"/>
          <a:ext cx="11172306" cy="3337560"/>
        </p:xfrm>
        <a:graphic>
          <a:graphicData uri="http://schemas.openxmlformats.org/drawingml/2006/table">
            <a:tbl>
              <a:tblPr firstRow="1" bandRow="1">
                <a:tableStyleId>{00A15C55-8517-42AA-B614-E9B94910E393}</a:tableStyleId>
              </a:tblPr>
              <a:tblGrid>
                <a:gridCol w="3640975">
                  <a:extLst>
                    <a:ext uri="{9D8B030D-6E8A-4147-A177-3AD203B41FA5}">
                      <a16:colId xmlns:a16="http://schemas.microsoft.com/office/drawing/2014/main" val="20000"/>
                    </a:ext>
                  </a:extLst>
                </a:gridCol>
                <a:gridCol w="7531331">
                  <a:extLst>
                    <a:ext uri="{9D8B030D-6E8A-4147-A177-3AD203B41FA5}">
                      <a16:colId xmlns:a16="http://schemas.microsoft.com/office/drawing/2014/main" val="20001"/>
                    </a:ext>
                  </a:extLst>
                </a:gridCol>
              </a:tblGrid>
              <a:tr h="370840">
                <a:tc>
                  <a:txBody>
                    <a:bodyPr/>
                    <a:lstStyle/>
                    <a:p>
                      <a:r>
                        <a:rPr lang="en-US" sz="1800" kern="1200" baseline="0" dirty="0"/>
                        <a:t>Exception</a:t>
                      </a:r>
                      <a:endParaRPr lang="en-US" dirty="0"/>
                    </a:p>
                  </a:txBody>
                  <a:tcPr/>
                </a:tc>
                <a:tc>
                  <a:txBody>
                    <a:bodyPr/>
                    <a:lstStyle/>
                    <a:p>
                      <a:r>
                        <a:rPr lang="en-US" sz="1800" kern="1200" baseline="0" dirty="0"/>
                        <a:t>Meaning</a:t>
                      </a:r>
                      <a:endParaRPr lang="en-US" dirty="0"/>
                    </a:p>
                  </a:txBody>
                  <a:tcPr/>
                </a:tc>
                <a:extLst>
                  <a:ext uri="{0D108BD9-81ED-4DB2-BD59-A6C34878D82A}">
                    <a16:rowId xmlns:a16="http://schemas.microsoft.com/office/drawing/2014/main" val="10000"/>
                  </a:ext>
                </a:extLst>
              </a:tr>
              <a:tr h="370840">
                <a:tc>
                  <a:txBody>
                    <a:bodyPr/>
                    <a:lstStyle/>
                    <a:p>
                      <a:r>
                        <a:rPr lang="en-US" sz="1800" kern="1200" baseline="0" dirty="0" err="1"/>
                        <a:t>ClassNotFoundException</a:t>
                      </a:r>
                      <a:endParaRPr lang="en-US" dirty="0"/>
                    </a:p>
                  </a:txBody>
                  <a:tcPr/>
                </a:tc>
                <a:tc>
                  <a:txBody>
                    <a:bodyPr/>
                    <a:lstStyle/>
                    <a:p>
                      <a:r>
                        <a:rPr lang="en-US" sz="1800" kern="1200" baseline="0" dirty="0"/>
                        <a:t>Class not found.</a:t>
                      </a:r>
                      <a:endParaRPr lang="en-US" dirty="0"/>
                    </a:p>
                  </a:txBody>
                  <a:tcPr/>
                </a:tc>
                <a:extLst>
                  <a:ext uri="{0D108BD9-81ED-4DB2-BD59-A6C34878D82A}">
                    <a16:rowId xmlns:a16="http://schemas.microsoft.com/office/drawing/2014/main" val="10001"/>
                  </a:ext>
                </a:extLst>
              </a:tr>
              <a:tr h="370840">
                <a:tc>
                  <a:txBody>
                    <a:bodyPr/>
                    <a:lstStyle/>
                    <a:p>
                      <a:r>
                        <a:rPr lang="en-US" dirty="0" err="1"/>
                        <a:t>IOException</a:t>
                      </a:r>
                      <a:endParaRPr lang="en-US" dirty="0"/>
                    </a:p>
                  </a:txBody>
                  <a:tcPr/>
                </a:tc>
                <a:tc>
                  <a:txBody>
                    <a:bodyPr/>
                    <a:lstStyle/>
                    <a:p>
                      <a:r>
                        <a:rPr lang="en-US" dirty="0"/>
                        <a:t>Input Output Exceptions</a:t>
                      </a:r>
                    </a:p>
                  </a:txBody>
                  <a:tcPr/>
                </a:tc>
                <a:extLst>
                  <a:ext uri="{0D108BD9-81ED-4DB2-BD59-A6C34878D82A}">
                    <a16:rowId xmlns:a16="http://schemas.microsoft.com/office/drawing/2014/main" val="10002"/>
                  </a:ext>
                </a:extLst>
              </a:tr>
              <a:tr h="370840">
                <a:tc>
                  <a:txBody>
                    <a:bodyPr/>
                    <a:lstStyle/>
                    <a:p>
                      <a:r>
                        <a:rPr lang="en-US" sz="1800" kern="1200" baseline="0" dirty="0" err="1"/>
                        <a:t>CloneNotSupportedException</a:t>
                      </a:r>
                      <a:endParaRPr lang="en-US" dirty="0"/>
                    </a:p>
                  </a:txBody>
                  <a:tcPr/>
                </a:tc>
                <a:tc>
                  <a:txBody>
                    <a:bodyPr/>
                    <a:lstStyle/>
                    <a:p>
                      <a:r>
                        <a:rPr lang="en-US" sz="1800" kern="1200" baseline="0" dirty="0"/>
                        <a:t>Attempt to clone an object that does not implement the </a:t>
                      </a:r>
                      <a:r>
                        <a:rPr lang="en-US" sz="1800" kern="1200" baseline="0" dirty="0" err="1"/>
                        <a:t>Cloneable</a:t>
                      </a:r>
                      <a:r>
                        <a:rPr lang="en-US" sz="1800" kern="1200" baseline="0" dirty="0"/>
                        <a:t> interface.</a:t>
                      </a:r>
                      <a:endParaRPr lang="en-US" dirty="0"/>
                    </a:p>
                  </a:txBody>
                  <a:tcPr/>
                </a:tc>
                <a:extLst>
                  <a:ext uri="{0D108BD9-81ED-4DB2-BD59-A6C34878D82A}">
                    <a16:rowId xmlns:a16="http://schemas.microsoft.com/office/drawing/2014/main" val="10003"/>
                  </a:ext>
                </a:extLst>
              </a:tr>
              <a:tr h="370840">
                <a:tc>
                  <a:txBody>
                    <a:bodyPr/>
                    <a:lstStyle/>
                    <a:p>
                      <a:r>
                        <a:rPr lang="en-US" sz="1800" kern="1200" baseline="0" dirty="0" err="1"/>
                        <a:t>IllegalAccessException</a:t>
                      </a:r>
                      <a:endParaRPr lang="en-US" dirty="0"/>
                    </a:p>
                  </a:txBody>
                  <a:tcPr/>
                </a:tc>
                <a:tc>
                  <a:txBody>
                    <a:bodyPr/>
                    <a:lstStyle/>
                    <a:p>
                      <a:r>
                        <a:rPr lang="en-US" sz="1800" kern="1200" baseline="0" dirty="0"/>
                        <a:t>Access to a class is denied.</a:t>
                      </a:r>
                      <a:endParaRPr lang="en-US" dirty="0"/>
                    </a:p>
                  </a:txBody>
                  <a:tcPr/>
                </a:tc>
                <a:extLst>
                  <a:ext uri="{0D108BD9-81ED-4DB2-BD59-A6C34878D82A}">
                    <a16:rowId xmlns:a16="http://schemas.microsoft.com/office/drawing/2014/main" val="10004"/>
                  </a:ext>
                </a:extLst>
              </a:tr>
              <a:tr h="370840">
                <a:tc>
                  <a:txBody>
                    <a:bodyPr/>
                    <a:lstStyle/>
                    <a:p>
                      <a:r>
                        <a:rPr lang="en-US" sz="1800" kern="1200" baseline="0" dirty="0" err="1"/>
                        <a:t>InstantiationException</a:t>
                      </a:r>
                      <a:endParaRPr lang="en-US" dirty="0"/>
                    </a:p>
                  </a:txBody>
                  <a:tcPr/>
                </a:tc>
                <a:tc>
                  <a:txBody>
                    <a:bodyPr/>
                    <a:lstStyle/>
                    <a:p>
                      <a:r>
                        <a:rPr lang="en-US" sz="1800" kern="1200" baseline="0" dirty="0"/>
                        <a:t>Attempt to create an object of an abstract class or interface.</a:t>
                      </a:r>
                      <a:endParaRPr lang="en-US" dirty="0"/>
                    </a:p>
                  </a:txBody>
                  <a:tcPr/>
                </a:tc>
                <a:extLst>
                  <a:ext uri="{0D108BD9-81ED-4DB2-BD59-A6C34878D82A}">
                    <a16:rowId xmlns:a16="http://schemas.microsoft.com/office/drawing/2014/main" val="10005"/>
                  </a:ext>
                </a:extLst>
              </a:tr>
              <a:tr h="370840">
                <a:tc>
                  <a:txBody>
                    <a:bodyPr/>
                    <a:lstStyle/>
                    <a:p>
                      <a:r>
                        <a:rPr lang="en-US" sz="1800" kern="1200" baseline="0" dirty="0" err="1"/>
                        <a:t>InterruptedException</a:t>
                      </a:r>
                      <a:endParaRPr lang="en-US" dirty="0"/>
                    </a:p>
                  </a:txBody>
                  <a:tcPr/>
                </a:tc>
                <a:tc>
                  <a:txBody>
                    <a:bodyPr/>
                    <a:lstStyle/>
                    <a:p>
                      <a:r>
                        <a:rPr lang="en-US" sz="1800" kern="1200" baseline="0" dirty="0"/>
                        <a:t>One thread has been interrupted by another thread.</a:t>
                      </a:r>
                      <a:endParaRPr lang="en-US" dirty="0"/>
                    </a:p>
                  </a:txBody>
                  <a:tcPr/>
                </a:tc>
                <a:extLst>
                  <a:ext uri="{0D108BD9-81ED-4DB2-BD59-A6C34878D82A}">
                    <a16:rowId xmlns:a16="http://schemas.microsoft.com/office/drawing/2014/main" val="10006"/>
                  </a:ext>
                </a:extLst>
              </a:tr>
              <a:tr h="370840">
                <a:tc>
                  <a:txBody>
                    <a:bodyPr/>
                    <a:lstStyle/>
                    <a:p>
                      <a:r>
                        <a:rPr lang="en-US" sz="1800" kern="1200" baseline="0" dirty="0" err="1"/>
                        <a:t>NoSuchFieldException</a:t>
                      </a:r>
                      <a:endParaRPr lang="en-US" dirty="0"/>
                    </a:p>
                  </a:txBody>
                  <a:tcPr/>
                </a:tc>
                <a:tc>
                  <a:txBody>
                    <a:bodyPr/>
                    <a:lstStyle/>
                    <a:p>
                      <a:r>
                        <a:rPr lang="en-US" sz="1800" kern="1200" baseline="0" dirty="0"/>
                        <a:t>A requested field does not exist.</a:t>
                      </a:r>
                      <a:endParaRPr lang="en-US" dirty="0"/>
                    </a:p>
                  </a:txBody>
                  <a:tcPr/>
                </a:tc>
                <a:extLst>
                  <a:ext uri="{0D108BD9-81ED-4DB2-BD59-A6C34878D82A}">
                    <a16:rowId xmlns:a16="http://schemas.microsoft.com/office/drawing/2014/main" val="10007"/>
                  </a:ext>
                </a:extLst>
              </a:tr>
              <a:tr h="370840">
                <a:tc>
                  <a:txBody>
                    <a:bodyPr/>
                    <a:lstStyle/>
                    <a:p>
                      <a:r>
                        <a:rPr lang="en-US" sz="1800" kern="1200" baseline="0" dirty="0" err="1"/>
                        <a:t>NoSuchMethodException</a:t>
                      </a:r>
                      <a:endParaRPr lang="en-US" dirty="0"/>
                    </a:p>
                  </a:txBody>
                  <a:tcPr/>
                </a:tc>
                <a:tc>
                  <a:txBody>
                    <a:bodyPr/>
                    <a:lstStyle/>
                    <a:p>
                      <a:r>
                        <a:rPr lang="en-US" sz="1800" kern="1200" baseline="0" dirty="0"/>
                        <a:t>A requested method does not exist.</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99131271"/>
      </p:ext>
    </p:extLst>
  </p:cSld>
  <p:clrMapOvr>
    <a:masterClrMapping/>
  </p:clrMapOvr>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5594</TotalTime>
  <Words>3853</Words>
  <Application>Microsoft Office PowerPoint</Application>
  <PresentationFormat>Widescreen</PresentationFormat>
  <Paragraphs>594</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Calibri</vt:lpstr>
      <vt:lpstr>Wingdings 2</vt:lpstr>
      <vt:lpstr>Roboto Condensed Light</vt:lpstr>
      <vt:lpstr>Arial</vt:lpstr>
      <vt:lpstr>Consolas</vt:lpstr>
      <vt:lpstr>Cambria</vt:lpstr>
      <vt:lpstr>Wingdings 3</vt:lpstr>
      <vt:lpstr>Wingdings</vt:lpstr>
      <vt:lpstr>Roboto Condensed</vt:lpstr>
      <vt:lpstr>Times New Roman</vt:lpstr>
      <vt:lpstr>Office Theme</vt:lpstr>
      <vt:lpstr>Unit-04  Package Exception Handling Multithreading</vt:lpstr>
      <vt:lpstr>PowerPoint Presentation</vt:lpstr>
      <vt:lpstr>Exceptions</vt:lpstr>
      <vt:lpstr>Using try and catch</vt:lpstr>
      <vt:lpstr>Nested try statements</vt:lpstr>
      <vt:lpstr>Types of Exceptions</vt:lpstr>
      <vt:lpstr>The Exception Class Hierarchy</vt:lpstr>
      <vt:lpstr>Java’s Inbuilt Unchecked Exceptions</vt:lpstr>
      <vt:lpstr>Java’s Inbuilt Checked Exceptions</vt:lpstr>
      <vt:lpstr>throw statement</vt:lpstr>
      <vt:lpstr>Throw (Example)</vt:lpstr>
      <vt:lpstr>The finally statement</vt:lpstr>
      <vt:lpstr>throws statement</vt:lpstr>
      <vt:lpstr>Create Your Own Exception</vt:lpstr>
      <vt:lpstr>Methods of Exception class</vt:lpstr>
      <vt:lpstr>Custom Exception (Example)</vt:lpstr>
      <vt:lpstr>What is Multithreading?</vt:lpstr>
      <vt:lpstr>Life cycle of a Thread</vt:lpstr>
      <vt:lpstr>Creating a Thread in Java</vt:lpstr>
      <vt:lpstr>1) Extending Thread Class</vt:lpstr>
      <vt:lpstr>2) Implementing Runnable Interface</vt:lpstr>
      <vt:lpstr>Example Runnable Interface</vt:lpstr>
      <vt:lpstr>Thread using Executor Framework</vt:lpstr>
      <vt:lpstr>Example Executable Framework</vt:lpstr>
      <vt:lpstr>Thread Priority</vt:lpstr>
      <vt:lpstr>PowerPoint Presentation</vt:lpstr>
      <vt:lpstr>Join method</vt:lpstr>
      <vt:lpstr>Thread Synchronization</vt:lpstr>
      <vt:lpstr>Problem without synchronization (Example)</vt:lpstr>
      <vt:lpstr>Solution with synchronized method</vt:lpstr>
      <vt:lpstr>Solution with synchronized blocks</vt:lpstr>
      <vt:lpstr>Interprocess communication mechanism</vt:lpstr>
      <vt:lpstr>Producer-Consumer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810</cp:revision>
  <dcterms:created xsi:type="dcterms:W3CDTF">2020-05-01T05:09:15Z</dcterms:created>
  <dcterms:modified xsi:type="dcterms:W3CDTF">2024-03-08T22:09:06Z</dcterms:modified>
</cp:coreProperties>
</file>