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8" r:id="rId2"/>
    <p:sldId id="352" r:id="rId3"/>
    <p:sldId id="429" r:id="rId4"/>
    <p:sldId id="430" r:id="rId5"/>
    <p:sldId id="431" r:id="rId6"/>
    <p:sldId id="453" r:id="rId7"/>
    <p:sldId id="433" r:id="rId8"/>
    <p:sldId id="434" r:id="rId9"/>
    <p:sldId id="435" r:id="rId10"/>
    <p:sldId id="436" r:id="rId11"/>
    <p:sldId id="437" r:id="rId12"/>
    <p:sldId id="447" r:id="rId13"/>
    <p:sldId id="463" r:id="rId14"/>
    <p:sldId id="440" r:id="rId15"/>
    <p:sldId id="441" r:id="rId16"/>
    <p:sldId id="454" r:id="rId17"/>
    <p:sldId id="442" r:id="rId18"/>
    <p:sldId id="455" r:id="rId19"/>
    <p:sldId id="456" r:id="rId20"/>
    <p:sldId id="443" r:id="rId21"/>
    <p:sldId id="457" r:id="rId22"/>
    <p:sldId id="458" r:id="rId23"/>
  </p:sldIdLst>
  <p:sldSz cx="12192000" cy="6858000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  <p:embeddedFont>
      <p:font typeface="Wingdings 2" panose="05020102010507070707" pitchFamily="18" charset="2"/>
      <p:regular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5rYPqfOL9jPE6wZRg8B73Q==" hashData="OkdFVaQKj+18xVm3djMWICt/1lrw01BpPGqhgHLvw3CEbmAaFd0MJ2Mbk495svjgzG+AEj0tW1yScHgXuNflJ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404" autoAdjust="0"/>
  </p:normalViewPr>
  <p:slideViewPr>
    <p:cSldViewPr snapToGrid="0">
      <p:cViewPr varScale="1">
        <p:scale>
          <a:sx n="64" d="100"/>
          <a:sy n="64" d="100"/>
        </p:scale>
        <p:origin x="10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Technology (WT) </a:t>
            </a:r>
          </a:p>
          <a:p>
            <a:r>
              <a:rPr lang="en-IN" dirty="0"/>
              <a:t>(</a:t>
            </a:r>
            <a:r>
              <a:rPr lang="en-US" dirty="0"/>
              <a:t>2301CS303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ReactJS</a:t>
            </a:r>
            <a:endParaRPr lang="en-US" dirty="0"/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component must include the extends </a:t>
            </a:r>
            <a:r>
              <a:rPr lang="en-US" b="1" dirty="0" err="1"/>
              <a:t>React.Component</a:t>
            </a:r>
            <a:r>
              <a:rPr lang="en-US" b="1" dirty="0"/>
              <a:t> </a:t>
            </a:r>
            <a:r>
              <a:rPr lang="en-US" dirty="0"/>
              <a:t>statement.</a:t>
            </a:r>
          </a:p>
          <a:p>
            <a:r>
              <a:rPr lang="en-US" dirty="0"/>
              <a:t>This statement creates an inheritance to </a:t>
            </a:r>
            <a:r>
              <a:rPr lang="en-US" dirty="0" err="1"/>
              <a:t>React.Component</a:t>
            </a:r>
            <a:r>
              <a:rPr lang="en-US" dirty="0"/>
              <a:t>, and gives your component access to </a:t>
            </a:r>
            <a:r>
              <a:rPr lang="en-US" dirty="0" err="1"/>
              <a:t>React.Component's</a:t>
            </a:r>
            <a:r>
              <a:rPr lang="en-US" dirty="0"/>
              <a:t> functions.</a:t>
            </a:r>
          </a:p>
          <a:p>
            <a:r>
              <a:rPr lang="en-US" dirty="0"/>
              <a:t>The component also requires a render() method, this method returns HTML.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function component we can have properties in class components as well, we can directly access properties in class component with the help of built-in object named </a:t>
            </a:r>
            <a:r>
              <a:rPr lang="en-US" b="1" dirty="0"/>
              <a:t>props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3961" y="2626108"/>
            <a:ext cx="836157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3968" y="262610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3961" y="5107640"/>
            <a:ext cx="836157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3968" y="510764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731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all about re-using code and it is recommended to split your components into separate files.</a:t>
            </a:r>
          </a:p>
          <a:p>
            <a:r>
              <a:rPr lang="en-US" dirty="0"/>
              <a:t>To do that, create a new file with a .</a:t>
            </a:r>
            <a:r>
              <a:rPr lang="en-US" dirty="0" err="1"/>
              <a:t>js</a:t>
            </a:r>
            <a:r>
              <a:rPr lang="en-US" dirty="0"/>
              <a:t> extension and put component code inside that file.</a:t>
            </a:r>
          </a:p>
          <a:p>
            <a:r>
              <a:rPr lang="en-US" dirty="0"/>
              <a:t>Note: the file name as well as class/function name MUST start with capital letter.</a:t>
            </a:r>
          </a:p>
          <a:p>
            <a:r>
              <a:rPr lang="en-US" dirty="0"/>
              <a:t>We also need to export that function class from the created file using </a:t>
            </a:r>
            <a:r>
              <a:rPr lang="en-US" b="1" dirty="0"/>
              <a:t>default export </a:t>
            </a:r>
            <a:r>
              <a:rPr lang="en-US" dirty="0"/>
              <a:t>keywords, 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simply import from this file and use it in the file we want,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3667029"/>
            <a:ext cx="483337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Hello World from other file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3667029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5" y="332954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Welcome.js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70823" y="3667029"/>
            <a:ext cx="46246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'./Welcome'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//create root code 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Welcome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70829" y="366702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70828" y="332954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9963509" y="3036934"/>
            <a:ext cx="2228491" cy="543028"/>
          </a:xfrm>
          <a:prstGeom prst="borderCallout1">
            <a:avLst>
              <a:gd name="adj1" fmla="val 41391"/>
              <a:gd name="adj2" fmla="val -3281"/>
              <a:gd name="adj3" fmla="val 116578"/>
              <a:gd name="adj4" fmla="val -164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we need not to write .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545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in React has a lifecycle which you can monitor and manipulate.</a:t>
            </a:r>
          </a:p>
          <a:p>
            <a:r>
              <a:rPr lang="en-US" dirty="0"/>
              <a:t>There are three main phases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Mounting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/>
              <a:t>constructor()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/>
              <a:t>render()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/>
              <a:t>render()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Unmounting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83273"/>
          </a:xfrm>
        </p:spPr>
        <p:txBody>
          <a:bodyPr/>
          <a:lstStyle/>
          <a:p>
            <a:r>
              <a:rPr lang="en-US" dirty="0"/>
              <a:t>Handling events with React elements is very similar to handling events on DOM elements. There are some syntax differences:</a:t>
            </a:r>
          </a:p>
          <a:p>
            <a:pPr lvl="1"/>
            <a:r>
              <a:rPr lang="en-US" dirty="0"/>
              <a:t>React events are named using </a:t>
            </a:r>
            <a:r>
              <a:rPr lang="en-US" dirty="0" err="1"/>
              <a:t>camelCase</a:t>
            </a:r>
            <a:r>
              <a:rPr lang="en-US" dirty="0"/>
              <a:t>, rather than lowercase.</a:t>
            </a:r>
          </a:p>
          <a:p>
            <a:pPr lvl="1"/>
            <a:r>
              <a:rPr lang="en-US" dirty="0"/>
              <a:t>With JSX you pass a function as the event handler, rather than a string.</a:t>
            </a:r>
          </a:p>
          <a:p>
            <a:pPr marL="457200" lvl="1" indent="0">
              <a:buNone/>
            </a:pPr>
            <a:r>
              <a:rPr lang="en-US" dirty="0"/>
              <a:t>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2925164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29251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14190" y="2925164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314197" y="29251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2608329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Basic HTML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314197" y="2608329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JSX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180" y="3951701"/>
            <a:ext cx="11929641" cy="1983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in JSX we can use all events from Java Script just have to name it in </a:t>
            </a:r>
            <a:r>
              <a:rPr lang="en-US" dirty="0" err="1"/>
              <a:t>camelCase</a:t>
            </a:r>
            <a:r>
              <a:rPr lang="en-US" dirty="0"/>
              <a:t>, ex.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onDblClick</a:t>
            </a:r>
            <a:r>
              <a:rPr lang="en-US" dirty="0"/>
              <a:t>, </a:t>
            </a:r>
            <a:r>
              <a:rPr lang="en-US" dirty="0" err="1"/>
              <a:t>onChange</a:t>
            </a:r>
            <a:r>
              <a:rPr lang="en-US" dirty="0"/>
              <a:t> etc…</a:t>
            </a:r>
          </a:p>
          <a:p>
            <a:r>
              <a:rPr lang="en-US" dirty="0"/>
              <a:t>To pass argument with the events we can use arrow function syntax, for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5182409"/>
            <a:ext cx="592892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518240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40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build="p" bldLvl="5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React, you can create distinct components that encapsulate behavior you need. Then, you can render only some of them, depending on the state of your application.</a:t>
            </a:r>
          </a:p>
          <a:p>
            <a:r>
              <a:rPr lang="en-US" dirty="0"/>
              <a:t>Conditional rendering in React works the same way conditions work in JavaScript.</a:t>
            </a:r>
          </a:p>
          <a:p>
            <a:r>
              <a:rPr lang="en-US" dirty="0"/>
              <a:t>There are two ways we can have conditional rendering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&amp;&amp; operator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62098"/>
              </p:ext>
            </p:extLst>
          </p:nvPr>
        </p:nvGraphicFramePr>
        <p:xfrm>
          <a:off x="418858" y="3287886"/>
          <a:ext cx="1135619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225">
                  <a:extLst>
                    <a:ext uri="{9D8B030D-6E8A-4147-A177-3AD203B41FA5}">
                      <a16:colId xmlns:a16="http://schemas.microsoft.com/office/drawing/2014/main" val="4020139593"/>
                    </a:ext>
                  </a:extLst>
                </a:gridCol>
                <a:gridCol w="5934973">
                  <a:extLst>
                    <a:ext uri="{9D8B030D-6E8A-4147-A177-3AD203B41FA5}">
                      <a16:colId xmlns:a16="http://schemas.microsoft.com/office/drawing/2014/main" val="101710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3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Welcome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Computer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Other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Welcome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Other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6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array using 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discussed in revision of ES6, We can iterate over array/list in Java Script with the help of </a:t>
            </a:r>
            <a:r>
              <a:rPr lang="en-US" b="1" dirty="0"/>
              <a:t>map </a:t>
            </a:r>
            <a:r>
              <a:rPr lang="en-US" dirty="0"/>
              <a:t>method.</a:t>
            </a:r>
          </a:p>
          <a:p>
            <a:r>
              <a:rPr lang="en-US" dirty="0"/>
              <a:t>Map method allows us to run function on each item in array returning a new array as the result, 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same method in react to render data,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2726756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here b will be [10,6,8]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272675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240992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Basic 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4518175"/>
            <a:ext cx="84996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arjun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Welcome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451817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420134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26970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App does not include page routing by default, we need to install a package in order to use routing.</a:t>
            </a:r>
          </a:p>
          <a:p>
            <a:r>
              <a:rPr lang="en-US" dirty="0"/>
              <a:t>To install routing package,</a:t>
            </a:r>
          </a:p>
          <a:p>
            <a:endParaRPr lang="en-US" dirty="0"/>
          </a:p>
          <a:p>
            <a:r>
              <a:rPr lang="en-US" dirty="0"/>
              <a:t>Recommended folder structure,</a:t>
            </a:r>
          </a:p>
          <a:p>
            <a:pPr lvl="1"/>
            <a:r>
              <a:rPr lang="en-US" dirty="0"/>
              <a:t>Within the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folder, we’ll create a folder named </a:t>
            </a:r>
            <a:r>
              <a:rPr lang="en-US" b="1" dirty="0"/>
              <a:t>pages</a:t>
            </a:r>
            <a:r>
              <a:rPr lang="en-US" dirty="0"/>
              <a:t> with our component files.</a:t>
            </a:r>
          </a:p>
          <a:p>
            <a:pPr lvl="1"/>
            <a:r>
              <a:rPr lang="en-US" dirty="0" err="1"/>
              <a:t>src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pages</a:t>
            </a:r>
            <a:r>
              <a:rPr lang="en-US" dirty="0">
                <a:latin typeface="Consolas" panose="020B0609020204030204" pitchFamily="49" charset="0"/>
              </a:rPr>
              <a:t>\:</a:t>
            </a:r>
          </a:p>
          <a:p>
            <a:pPr lvl="2"/>
            <a:r>
              <a:rPr lang="en-US" dirty="0"/>
              <a:t>Layout.js</a:t>
            </a:r>
          </a:p>
          <a:p>
            <a:pPr lvl="2"/>
            <a:r>
              <a:rPr lang="en-US" dirty="0"/>
              <a:t>Home.js</a:t>
            </a:r>
          </a:p>
          <a:p>
            <a:pPr lvl="2"/>
            <a:r>
              <a:rPr lang="en-US" dirty="0"/>
              <a:t>About.js</a:t>
            </a:r>
          </a:p>
          <a:p>
            <a:pPr lvl="2"/>
            <a:r>
              <a:rPr lang="en-US" dirty="0"/>
              <a:t>Etc…</a:t>
            </a:r>
          </a:p>
          <a:p>
            <a:pPr lvl="2"/>
            <a:endParaRPr lang="en-US" dirty="0"/>
          </a:p>
          <a:p>
            <a:r>
              <a:rPr lang="en-US" dirty="0"/>
              <a:t>In order to use basic routing we need to import </a:t>
            </a:r>
            <a:r>
              <a:rPr lang="en-US" b="1" dirty="0" err="1"/>
              <a:t>BrowserRouter</a:t>
            </a:r>
            <a:r>
              <a:rPr lang="en-US" dirty="0"/>
              <a:t>, </a:t>
            </a:r>
            <a:r>
              <a:rPr lang="en-US" b="1" dirty="0"/>
              <a:t>Routes</a:t>
            </a:r>
            <a:r>
              <a:rPr lang="en-US" dirty="0"/>
              <a:t> and </a:t>
            </a:r>
            <a:r>
              <a:rPr lang="en-US" b="1" dirty="0"/>
              <a:t>Route</a:t>
            </a:r>
            <a:r>
              <a:rPr lang="en-US" dirty="0"/>
              <a:t> from </a:t>
            </a:r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package.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70295" y="2106602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install react-router-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46067" y="1114195"/>
            <a:ext cx="953477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'./pages/Layout'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'./pages/Home'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'./pages/About'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'./pages/Contact'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"about"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"contact"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46074" y="1114195"/>
            <a:ext cx="499993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46074" y="78501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23054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(Example)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278" y="1165375"/>
            <a:ext cx="686058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Here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"/about"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"/contact"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Footer Here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70285" y="1165375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70285" y="848540"/>
            <a:ext cx="16498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Layout.js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9" y="1165375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Home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6" y="116537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6" y="84854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9" y="2696767"/>
            <a:ext cx="388446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About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5" y="269676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5" y="237993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About.js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8" y="4228159"/>
            <a:ext cx="388446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5" y="422815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5" y="3911324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Contact.js</a:t>
            </a:r>
          </a:p>
        </p:txBody>
      </p:sp>
    </p:spTree>
    <p:extLst>
      <p:ext uri="{BB962C8B-B14F-4D97-AF65-F5344CB8AC3E}">
        <p14:creationId xmlns:p14="http://schemas.microsoft.com/office/powerpoint/2010/main" val="127125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React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ES6 (Revision)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React Render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JSX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Components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Function Components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Class Components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Lifecycle of component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React Props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Events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Conditional Rendering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Routing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React CSS Styling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style React with CSS, here are 3 common ways,</a:t>
            </a:r>
          </a:p>
          <a:p>
            <a:pPr lvl="1"/>
            <a:r>
              <a:rPr lang="en-US" dirty="0"/>
              <a:t>Inline Styling</a:t>
            </a:r>
          </a:p>
          <a:p>
            <a:pPr lvl="1"/>
            <a:r>
              <a:rPr lang="en-US" dirty="0"/>
              <a:t>CSS Stylesheets</a:t>
            </a:r>
          </a:p>
          <a:p>
            <a:pPr lvl="1"/>
            <a:r>
              <a:rPr lang="en-US" dirty="0"/>
              <a:t>CSS Modules</a:t>
            </a:r>
          </a:p>
          <a:p>
            <a:r>
              <a:rPr lang="en-US" dirty="0"/>
              <a:t>Inline Styling:</a:t>
            </a:r>
          </a:p>
          <a:p>
            <a:pPr lvl="1"/>
            <a:r>
              <a:rPr lang="en-US" dirty="0"/>
              <a:t>To style an element with the inline style attribute, the value must be a JavaScript object,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563443" y="3424999"/>
            <a:ext cx="954737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6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styleObj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063451" y="342499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063451" y="3108164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124091" y="1965649"/>
            <a:ext cx="3838754" cy="678832"/>
          </a:xfrm>
          <a:prstGeom prst="borderCallout1">
            <a:avLst>
              <a:gd name="adj1" fmla="val 49248"/>
              <a:gd name="adj2" fmla="val 431"/>
              <a:gd name="adj3" fmla="val 219245"/>
              <a:gd name="adj4" fmla="val -560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here we have to write double brackets.</a:t>
            </a:r>
          </a:p>
        </p:txBody>
      </p:sp>
    </p:spTree>
    <p:extLst>
      <p:ext uri="{BB962C8B-B14F-4D97-AF65-F5344CB8AC3E}">
        <p14:creationId xmlns:p14="http://schemas.microsoft.com/office/powerpoint/2010/main" val="7508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Stylesheets:</a:t>
            </a:r>
          </a:p>
          <a:p>
            <a:pPr lvl="1"/>
            <a:r>
              <a:rPr lang="en-US" dirty="0"/>
              <a:t>We can create a separate CSS file (External CSS) and load it in out React component.</a:t>
            </a:r>
          </a:p>
          <a:p>
            <a:pPr lvl="1"/>
            <a:r>
              <a:rPr lang="en-US" dirty="0"/>
              <a:t>We need to create a separate file and import it in out component file using import statement,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46655" y="2347194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46662" y="23471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46662" y="201801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5893" y="2344971"/>
            <a:ext cx="508641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'./Style.css'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Hello world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05900" y="2344971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05900" y="2015787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</p:spTree>
    <p:extLst>
      <p:ext uri="{BB962C8B-B14F-4D97-AF65-F5344CB8AC3E}">
        <p14:creationId xmlns:p14="http://schemas.microsoft.com/office/powerpoint/2010/main" val="24802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Modules:</a:t>
            </a:r>
          </a:p>
          <a:p>
            <a:pPr lvl="1"/>
            <a:r>
              <a:rPr lang="en-US" dirty="0"/>
              <a:t>CSS modules are convenient for components that are placed in separate files.</a:t>
            </a:r>
          </a:p>
          <a:p>
            <a:pPr lvl="1"/>
            <a:r>
              <a:rPr lang="en-US" dirty="0"/>
              <a:t>CSS Modules let you use the same CSS class name in different files without worrying about naming clashes. </a:t>
            </a:r>
          </a:p>
          <a:p>
            <a:pPr lvl="1"/>
            <a:r>
              <a:rPr lang="en-US" dirty="0"/>
              <a:t>Create the CSS module with the .module.css file extension,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76303" y="2735382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76310" y="273538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76310" y="2406198"/>
            <a:ext cx="23831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mystyle.module.css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524739" y="2735382"/>
            <a:ext cx="508641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'./style.css'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'./mystyle.module.css'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Hello world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024746" y="2735382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024746" y="2406198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76303" y="4320025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76310" y="432002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76310" y="3990841"/>
            <a:ext cx="23831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7134045" y="5289927"/>
            <a:ext cx="2432649" cy="1164082"/>
          </a:xfrm>
          <a:prstGeom prst="borderCallout1">
            <a:avLst>
              <a:gd name="adj1" fmla="val 0"/>
              <a:gd name="adj2" fmla="val 53369"/>
              <a:gd name="adj3" fmla="val -88053"/>
              <a:gd name="adj4" fmla="val 786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there will be a red colored text with blue background (as per the module)</a:t>
            </a:r>
          </a:p>
        </p:txBody>
      </p:sp>
    </p:spTree>
    <p:extLst>
      <p:ext uri="{BB962C8B-B14F-4D97-AF65-F5344CB8AC3E}">
        <p14:creationId xmlns:p14="http://schemas.microsoft.com/office/powerpoint/2010/main" val="39644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declarative, efficient, and flexible JavaScript library for building user interfaces. It lets you compose complex UIs from small and isolated pieces of code called “components”.</a:t>
            </a:r>
          </a:p>
          <a:p>
            <a:r>
              <a:rPr lang="en-US" dirty="0"/>
              <a:t>React is a Java Script library for creating user interfaces, it is used to create Single Page Application (SPA).</a:t>
            </a:r>
          </a:p>
          <a:p>
            <a:r>
              <a:rPr lang="en-US" dirty="0"/>
              <a:t>It is a front-end framework created by Facebook.</a:t>
            </a:r>
          </a:p>
          <a:p>
            <a:r>
              <a:rPr lang="en-US" dirty="0"/>
              <a:t>React creates a Virtual DOM in memory, instead of manipulating browser’s DOM directly, It will change in Virtual DOM first and then it will reflect changes in browser’s DOM.</a:t>
            </a:r>
          </a:p>
          <a:p>
            <a:r>
              <a:rPr lang="en-US" dirty="0"/>
              <a:t>React will find out what changes have been made and changes only what needs to be changed.</a:t>
            </a:r>
          </a:p>
          <a:p>
            <a:r>
              <a:rPr lang="en-US" dirty="0"/>
              <a:t>History:</a:t>
            </a:r>
          </a:p>
          <a:p>
            <a:pPr lvl="1"/>
            <a:r>
              <a:rPr lang="en-US" dirty="0"/>
              <a:t>Current Version (as </a:t>
            </a:r>
            <a:r>
              <a:rPr lang="en-US"/>
              <a:t>of Jan-2024) </a:t>
            </a:r>
            <a:r>
              <a:rPr lang="en-US" dirty="0"/>
              <a:t>of React is 18.2.0</a:t>
            </a:r>
          </a:p>
          <a:p>
            <a:pPr lvl="1"/>
            <a:r>
              <a:rPr lang="en-US" dirty="0"/>
              <a:t>Initial release to the public (V. 0.3.0) was in July – 2013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was first used in 2011 for </a:t>
            </a:r>
            <a:r>
              <a:rPr lang="en-US" dirty="0" err="1"/>
              <a:t>facebook’s</a:t>
            </a:r>
            <a:r>
              <a:rPr lang="en-US" dirty="0"/>
              <a:t> </a:t>
            </a:r>
            <a:r>
              <a:rPr lang="en-US" dirty="0" err="1"/>
              <a:t>NewsFeed</a:t>
            </a:r>
            <a:r>
              <a:rPr lang="en-US" dirty="0"/>
              <a:t> feature.</a:t>
            </a:r>
          </a:p>
        </p:txBody>
      </p:sp>
    </p:spTree>
    <p:extLst>
      <p:ext uri="{BB962C8B-B14F-4D97-AF65-F5344CB8AC3E}">
        <p14:creationId xmlns:p14="http://schemas.microsoft.com/office/powerpoint/2010/main" val="38020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React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overview of what React is, we can write React code directly in HTML, but in order to use React in production we need </a:t>
            </a:r>
            <a:r>
              <a:rPr lang="en-US" b="1" dirty="0" err="1"/>
              <a:t>npm</a:t>
            </a:r>
            <a:r>
              <a:rPr lang="en-US" dirty="0"/>
              <a:t> and </a:t>
            </a:r>
            <a:r>
              <a:rPr lang="en-US" b="1" dirty="0"/>
              <a:t>Node.js</a:t>
            </a:r>
            <a:r>
              <a:rPr lang="en-US" dirty="0"/>
              <a:t> installed.</a:t>
            </a:r>
          </a:p>
          <a:p>
            <a:r>
              <a:rPr lang="en-US" dirty="0"/>
              <a:t>We can use </a:t>
            </a:r>
            <a:r>
              <a:rPr lang="en-US" dirty="0">
                <a:hlinkClick r:id="rId2"/>
              </a:rPr>
              <a:t>https://codesandbox.io</a:t>
            </a:r>
            <a:r>
              <a:rPr lang="en-US" dirty="0"/>
              <a:t> to write/run React code directly using browser without any prerequisite.</a:t>
            </a:r>
          </a:p>
          <a:p>
            <a:r>
              <a:rPr lang="en-US" dirty="0"/>
              <a:t>To install React in local system, we first need </a:t>
            </a:r>
            <a:r>
              <a:rPr lang="en-US" b="1" dirty="0"/>
              <a:t>Node.js </a:t>
            </a:r>
            <a:r>
              <a:rPr lang="en-US" dirty="0"/>
              <a:t>and </a:t>
            </a:r>
            <a:r>
              <a:rPr lang="en-US" b="1" dirty="0" err="1"/>
              <a:t>npm</a:t>
            </a:r>
            <a:r>
              <a:rPr lang="en-US" b="1" dirty="0"/>
              <a:t>, </a:t>
            </a:r>
            <a:r>
              <a:rPr lang="en-US" dirty="0"/>
              <a:t>after installing </a:t>
            </a:r>
            <a:r>
              <a:rPr lang="en-US" dirty="0" err="1"/>
              <a:t>npm</a:t>
            </a:r>
            <a:r>
              <a:rPr lang="en-US" dirty="0"/>
              <a:t> we can use </a:t>
            </a:r>
            <a:r>
              <a:rPr lang="en-US" dirty="0" err="1"/>
              <a:t>npx</a:t>
            </a:r>
            <a:r>
              <a:rPr lang="en-US" dirty="0"/>
              <a:t> command to install/setup new React app using below command.</a:t>
            </a:r>
          </a:p>
          <a:p>
            <a:endParaRPr lang="en-US" dirty="0"/>
          </a:p>
          <a:p>
            <a:r>
              <a:rPr lang="en-US" dirty="0"/>
              <a:t>To run the React app we need to start using </a:t>
            </a:r>
            <a:r>
              <a:rPr lang="en-US" dirty="0" err="1"/>
              <a:t>npm</a:t>
            </a:r>
            <a:r>
              <a:rPr lang="en-US" dirty="0"/>
              <a:t> command.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9910" y="3184904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create-react-app my-app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9910" y="4061923"/>
            <a:ext cx="8420621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cd my-app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55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(Revision)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26542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let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const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6542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26542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6542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Arrow function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72995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Array Functions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72995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Destructuring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72995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Spread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72995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Some important ES6 features are listed below.</a:t>
            </a:r>
          </a:p>
        </p:txBody>
      </p:sp>
    </p:spTree>
    <p:extLst>
      <p:ext uri="{BB962C8B-B14F-4D97-AF65-F5344CB8AC3E}">
        <p14:creationId xmlns:p14="http://schemas.microsoft.com/office/powerpoint/2010/main" val="17187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ReactJS</a:t>
            </a:r>
            <a:r>
              <a:rPr lang="en-US" dirty="0"/>
              <a:t> Basic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basic template for the </a:t>
            </a:r>
            <a:r>
              <a:rPr lang="en-US" dirty="0" err="1"/>
              <a:t>ReactJS</a:t>
            </a:r>
            <a:r>
              <a:rPr lang="en-US" dirty="0"/>
              <a:t> Application without creating root.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is the basic template for the </a:t>
            </a:r>
            <a:r>
              <a:rPr lang="en-US" dirty="0" err="1"/>
              <a:t>ReactJS</a:t>
            </a:r>
            <a:r>
              <a:rPr lang="en-US" dirty="0"/>
              <a:t> Application with creating root. (recommended)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9583" y="1678568"/>
            <a:ext cx="817754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9590" y="1678568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9590" y="1349384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9583" y="3973194"/>
            <a:ext cx="817754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React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9590" y="3973194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9590" y="3644010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0749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Cosider</a:t>
            </a:r>
            <a:r>
              <a:rPr lang="en-US" dirty="0"/>
              <a:t> the above line of code, which is from the basic template from previous slide, notice argument passed in render method, this weird tag syntax is neither a string nor HTML, its called JSX.</a:t>
            </a:r>
          </a:p>
          <a:p>
            <a:r>
              <a:rPr lang="en-US" dirty="0"/>
              <a:t>JSX stands for JavaScript XML.</a:t>
            </a:r>
          </a:p>
          <a:p>
            <a:r>
              <a:rPr lang="en-US" dirty="0"/>
              <a:t>JSX allows us to write HTML in React, It makes it easier to write and add HTML in React.</a:t>
            </a:r>
          </a:p>
          <a:p>
            <a:r>
              <a:rPr lang="en-US" dirty="0"/>
              <a:t>We can also embed expression in JSX using curly braces, for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33538" y="863444"/>
            <a:ext cx="817754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React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33545" y="863444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60059" y="3784923"/>
            <a:ext cx="817754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university -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60066" y="378492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19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let you split the UI into independent, reusable pieces, and think about each piece in isolation.</a:t>
            </a:r>
          </a:p>
          <a:p>
            <a:r>
              <a:rPr lang="en-US" dirty="0"/>
              <a:t>Conceptually, components are like JavaScript functions. They accept arbitrary inputs (called “props”) and return React elements describing what should appear on the screen.</a:t>
            </a:r>
          </a:p>
          <a:p>
            <a:r>
              <a:rPr lang="en-US" dirty="0"/>
              <a:t>Components are independent and reusable bits of code. They serve the same purpose as JavaScript functions, but work in isolation and return HTML.</a:t>
            </a:r>
          </a:p>
          <a:p>
            <a:r>
              <a:rPr lang="en-US" dirty="0"/>
              <a:t>Components come in two types, Class components and Function components, in this tutorial we will concentrate on Function components.</a:t>
            </a:r>
          </a:p>
          <a:p>
            <a:r>
              <a:rPr lang="en-US" dirty="0"/>
              <a:t>When creating a React component, the component's name </a:t>
            </a:r>
            <a:r>
              <a:rPr lang="en-US" b="1" i="1" dirty="0"/>
              <a:t>MUST</a:t>
            </a:r>
            <a:r>
              <a:rPr lang="en-US" dirty="0"/>
              <a:t> start with an upper case letter.</a:t>
            </a:r>
          </a:p>
          <a:p>
            <a:r>
              <a:rPr lang="en-US" dirty="0"/>
              <a:t>Note: In older React code bases, you may find Class components primarily used. It is now suggested to use Function components along with Hooks, which were added in React 16.8. </a:t>
            </a:r>
          </a:p>
        </p:txBody>
      </p:sp>
    </p:spTree>
    <p:extLst>
      <p:ext uri="{BB962C8B-B14F-4D97-AF65-F5344CB8AC3E}">
        <p14:creationId xmlns:p14="http://schemas.microsoft.com/office/powerpoint/2010/main" val="6249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define a component is to write a JavaScript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use props (properties) with the Function component, for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function is a valid React component because it accepts a single “props” (which stands for properties) object argument with data and returns a React element. </a:t>
            </a:r>
          </a:p>
          <a:p>
            <a:r>
              <a:rPr lang="en-US" dirty="0"/>
              <a:t>We call such components “function components” because they are literally JavaScript functions.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2587" y="1278984"/>
            <a:ext cx="40397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32594" y="12789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2587" y="3186825"/>
            <a:ext cx="836157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32594" y="318682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965655" y="1278984"/>
            <a:ext cx="40397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465662" y="12789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332" y="1541824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OR</a:t>
            </a:r>
          </a:p>
          <a:p>
            <a:r>
              <a:rPr lang="en-US" b="1" dirty="0"/>
              <a:t>ES6 Function</a:t>
            </a:r>
          </a:p>
        </p:txBody>
      </p:sp>
    </p:spTree>
    <p:extLst>
      <p:ext uri="{BB962C8B-B14F-4D97-AF65-F5344CB8AC3E}">
        <p14:creationId xmlns:p14="http://schemas.microsoft.com/office/powerpoint/2010/main" val="6734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uiExpand="1" build="p" animBg="1"/>
      <p:bldP spid="7" grpId="0" animBg="1"/>
      <p:bldP spid="8" grpId="0" build="p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2596</Words>
  <Application>Microsoft Office PowerPoint</Application>
  <PresentationFormat>Widescreen</PresentationFormat>
  <Paragraphs>510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Consolas</vt:lpstr>
      <vt:lpstr>Wingdings 3</vt:lpstr>
      <vt:lpstr>Roboto Condensed</vt:lpstr>
      <vt:lpstr>Arial</vt:lpstr>
      <vt:lpstr>Calibri</vt:lpstr>
      <vt:lpstr>Roboto Condensed Light</vt:lpstr>
      <vt:lpstr>Wingdings 2</vt:lpstr>
      <vt:lpstr>Wingdings</vt:lpstr>
      <vt:lpstr>Office Theme</vt:lpstr>
      <vt:lpstr>Unit-04  ReactJS</vt:lpstr>
      <vt:lpstr>PowerPoint Presentation</vt:lpstr>
      <vt:lpstr>Introduction to React</vt:lpstr>
      <vt:lpstr>Setting up a React Environment</vt:lpstr>
      <vt:lpstr>ES6 (Revision)</vt:lpstr>
      <vt:lpstr>ReactJS Basic Template</vt:lpstr>
      <vt:lpstr>JSX</vt:lpstr>
      <vt:lpstr>Component</vt:lpstr>
      <vt:lpstr>Function Component</vt:lpstr>
      <vt:lpstr>Class Component</vt:lpstr>
      <vt:lpstr>Components in File</vt:lpstr>
      <vt:lpstr>Lifecycle of a component</vt:lpstr>
      <vt:lpstr>React Props</vt:lpstr>
      <vt:lpstr>Events</vt:lpstr>
      <vt:lpstr>Conditional Rendering</vt:lpstr>
      <vt:lpstr>Rendering array using map method</vt:lpstr>
      <vt:lpstr>Routing in React</vt:lpstr>
      <vt:lpstr>Routing (Example)</vt:lpstr>
      <vt:lpstr>Routing (Example) (Cont.)</vt:lpstr>
      <vt:lpstr>CSS Styling</vt:lpstr>
      <vt:lpstr>CSS Styling (Cont.)</vt:lpstr>
      <vt:lpstr>CSS Styling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875</cp:revision>
  <dcterms:created xsi:type="dcterms:W3CDTF">2020-05-01T05:09:15Z</dcterms:created>
  <dcterms:modified xsi:type="dcterms:W3CDTF">2024-09-25T21:23:34Z</dcterms:modified>
</cp:coreProperties>
</file>