
<file path=[Content_Types].xml><?xml version="1.0" encoding="utf-8"?>
<Types xmlns="http://schemas.openxmlformats.org/package/2006/content-types">
  <Default Extension="avif" ContentType="image/avi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9" r:id="rId1"/>
  </p:sldMasterIdLst>
  <p:notesMasterIdLst>
    <p:notesMasterId r:id="rId53"/>
  </p:notesMasterIdLst>
  <p:sldIdLst>
    <p:sldId id="372" r:id="rId2"/>
    <p:sldId id="376" r:id="rId3"/>
    <p:sldId id="556" r:id="rId4"/>
    <p:sldId id="349" r:id="rId5"/>
    <p:sldId id="311" r:id="rId6"/>
    <p:sldId id="330" r:id="rId7"/>
    <p:sldId id="326" r:id="rId8"/>
    <p:sldId id="545" r:id="rId9"/>
    <p:sldId id="327" r:id="rId10"/>
    <p:sldId id="328" r:id="rId11"/>
    <p:sldId id="329" r:id="rId12"/>
    <p:sldId id="992" r:id="rId13"/>
    <p:sldId id="312" r:id="rId14"/>
    <p:sldId id="994" r:id="rId15"/>
    <p:sldId id="1015" r:id="rId16"/>
    <p:sldId id="315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5" r:id="rId25"/>
    <p:sldId id="1014" r:id="rId26"/>
    <p:sldId id="997" r:id="rId27"/>
    <p:sldId id="734" r:id="rId28"/>
    <p:sldId id="735" r:id="rId29"/>
    <p:sldId id="999" r:id="rId30"/>
    <p:sldId id="341" r:id="rId31"/>
    <p:sldId id="1000" r:id="rId32"/>
    <p:sldId id="332" r:id="rId33"/>
    <p:sldId id="333" r:id="rId34"/>
    <p:sldId id="334" r:id="rId35"/>
    <p:sldId id="335" r:id="rId36"/>
    <p:sldId id="337" r:id="rId37"/>
    <p:sldId id="1018" r:id="rId38"/>
    <p:sldId id="1019" r:id="rId39"/>
    <p:sldId id="350" r:id="rId40"/>
    <p:sldId id="1016" r:id="rId41"/>
    <p:sldId id="1017" r:id="rId42"/>
    <p:sldId id="352" r:id="rId43"/>
    <p:sldId id="362" r:id="rId44"/>
    <p:sldId id="551" r:id="rId45"/>
    <p:sldId id="552" r:id="rId46"/>
    <p:sldId id="553" r:id="rId47"/>
    <p:sldId id="996" r:id="rId48"/>
    <p:sldId id="351" r:id="rId49"/>
    <p:sldId id="356" r:id="rId50"/>
    <p:sldId id="354" r:id="rId51"/>
    <p:sldId id="377" r:id="rId52"/>
  </p:sldIdLst>
  <p:sldSz cx="12192000" cy="6858000"/>
  <p:notesSz cx="6858000" cy="9144000"/>
  <p:embeddedFontLst>
    <p:embeddedFont>
      <p:font typeface="Roboto Condensed" panose="02000000000000000000" pitchFamily="2" charset="0"/>
      <p:regular r:id="rId54"/>
      <p:bold r:id="rId55"/>
      <p:italic r:id="rId56"/>
      <p:boldItalic r:id="rId57"/>
    </p:embeddedFont>
    <p:embeddedFont>
      <p:font typeface="Roboto Condensed Light" panose="02000000000000000000" pitchFamily="2" charset="0"/>
      <p:regular r:id="rId58"/>
      <p:italic r:id="rId59"/>
    </p:embeddedFont>
    <p:embeddedFont>
      <p:font typeface="Wingdings 2" panose="05020102010507070707" pitchFamily="18" charset="2"/>
      <p:regular r:id="rId60"/>
    </p:embeddedFont>
    <p:embeddedFont>
      <p:font typeface="Wingdings 3" panose="05040102010807070707" pitchFamily="18" charset="2"/>
      <p:regular r:id="rId6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B9JxF+q6S2s+g7F4+neuJQ==" hashData="8Tp1WO9dENFg+Q9Nx8/XR/fDqssZYGVj5H3oy1PwSkqZPVJWeLxgr2CeQlbjoP4PcCSxQUez4O2QXFATjZ8N4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2C6"/>
    <a:srgbClr val="0E47A1"/>
    <a:srgbClr val="B71B1C"/>
    <a:srgbClr val="0D4991"/>
    <a:srgbClr val="E8D9F3"/>
    <a:srgbClr val="B686DA"/>
    <a:srgbClr val="300D57"/>
    <a:srgbClr val="EF7DA6"/>
    <a:srgbClr val="D81A60"/>
    <a:srgbClr val="301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7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microsoft.com/office/2007/relationships/hdphoto" Target="../media/hdphoto3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#2301CS302 (DBMS - 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Introduction to DBMS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961EB9-3BA2-B72E-11E5-1A931889B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673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77050">
                <a:srgbClr val="0690E0"/>
              </a:gs>
              <a:gs pos="10000">
                <a:srgbClr val="0E47A1"/>
              </a:gs>
              <a:gs pos="49425">
                <a:srgbClr val="0972C6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8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#2301CS302 (DBMS - 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Introduction to DBMS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85968E-5769-B4EE-68D6-24E5D0D3C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274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#2301CS302 (DBMS - 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Introduction to DBMS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F52789-B056-877D-995D-1DAB6C50D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125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reeform 17">
            <a:extLst>
              <a:ext uri="{FF2B5EF4-FFF2-40B4-BE49-F238E27FC236}">
                <a16:creationId xmlns:a16="http://schemas.microsoft.com/office/drawing/2014/main" id="{830E9B56-6CD2-0324-CBA9-D4D9040D1D12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BE67A2A-C110-D13B-20C2-A9C8F8165A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6597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#2301CS302 (DBMS - 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Introduction to DBMS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836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#2301CS302 (DBMS - 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Introduction to DBMS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474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72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7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0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2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8" r:id="rId7"/>
    <p:sldLayoutId id="2147483729" r:id="rId8"/>
    <p:sldLayoutId id="2147483738" r:id="rId9"/>
    <p:sldLayoutId id="2147483716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av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</a:t>
            </a:r>
            <a:r>
              <a:rPr lang="en-US" dirty="0"/>
              <a:t> </a:t>
            </a:r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2</a:t>
            </a:r>
            <a:br>
              <a:rPr lang="en-US" dirty="0"/>
            </a:br>
            <a:r>
              <a:rPr lang="en-IN" sz="4800" dirty="0"/>
              <a:t>Introduction to DBMS</a:t>
            </a:r>
            <a:endParaRPr lang="en-US" sz="48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5EEC38D-B69A-4F45-9CFB-3F832F205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dixita.kagathara@darshan.ac.in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B892750-977A-4A19-B627-46C829D9CD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+91 - 97277 47317 (CE Department)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DD3C75D-9CAD-401D-B6F2-D687EEC3C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6DA44CB-50AE-4D51-AC18-6161762528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Dixita B. Kagathara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F5B8673-7BA1-4EA7-991A-5F4DCD3054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Database Management System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(DBMS-I)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 2301CS302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2139967-14AB-0A8F-ED6A-0A58891FE05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320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Dictionary</a:t>
            </a:r>
          </a:p>
          <a:p>
            <a:pPr lvl="1"/>
            <a:r>
              <a:rPr lang="en-US" dirty="0"/>
              <a:t>A data dictionary is an information repository which </a:t>
            </a:r>
            <a:r>
              <a:rPr lang="en-US" b="1" dirty="0">
                <a:solidFill>
                  <a:srgbClr val="C00000"/>
                </a:solidFill>
              </a:rPr>
              <a:t>contains metadata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Data Warehouse</a:t>
            </a:r>
          </a:p>
          <a:p>
            <a:pPr lvl="1"/>
            <a:r>
              <a:rPr lang="en-US" dirty="0"/>
              <a:t>A data warehouse is an information repository which </a:t>
            </a:r>
            <a:r>
              <a:rPr lang="en-US" b="1" dirty="0">
                <a:solidFill>
                  <a:srgbClr val="C00000"/>
                </a:solidFill>
              </a:rPr>
              <a:t>stores data</a:t>
            </a:r>
            <a:r>
              <a:rPr lang="en-US" dirty="0"/>
              <a:t>. </a:t>
            </a:r>
          </a:p>
          <a:p>
            <a:pPr lvl="2"/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1089710" y="4281411"/>
          <a:ext cx="504158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Mobile_No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9876543210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Prof. Ajay Patel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Surat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0123456789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088109" y="391069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1096273" y="1709532"/>
            <a:ext cx="6583680" cy="1188720"/>
          </a:xfrm>
          <a:prstGeom prst="roundRect">
            <a:avLst>
              <a:gd name="adj" fmla="val 8184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Table Name – </a:t>
            </a:r>
            <a:r>
              <a:rPr lang="en-US" dirty="0">
                <a:solidFill>
                  <a:schemeClr val="tx2"/>
                </a:solidFill>
              </a:rPr>
              <a:t>Faculty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Column Name – </a:t>
            </a:r>
            <a:r>
              <a:rPr lang="en-US" dirty="0" err="1">
                <a:solidFill>
                  <a:schemeClr val="tx2"/>
                </a:solidFill>
              </a:rPr>
              <a:t>EmpName</a:t>
            </a:r>
            <a:r>
              <a:rPr lang="en-US" dirty="0">
                <a:solidFill>
                  <a:schemeClr val="tx2"/>
                </a:solidFill>
              </a:rPr>
              <a:t>, Address, Mob, Subject, Salary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Datatype</a:t>
            </a:r>
            <a:r>
              <a:rPr lang="en-US" dirty="0"/>
              <a:t> – </a:t>
            </a:r>
            <a:r>
              <a:rPr lang="en-US" dirty="0" err="1">
                <a:solidFill>
                  <a:schemeClr val="tx2"/>
                </a:solidFill>
              </a:rPr>
              <a:t>Varchar</a:t>
            </a:r>
            <a:r>
              <a:rPr lang="en-US" dirty="0">
                <a:solidFill>
                  <a:schemeClr val="tx2"/>
                </a:solidFill>
              </a:rPr>
              <a:t>, Decimal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Access Privileges – </a:t>
            </a:r>
            <a:r>
              <a:rPr lang="en-US" dirty="0">
                <a:solidFill>
                  <a:schemeClr val="tx2"/>
                </a:solidFill>
              </a:rPr>
              <a:t>Read, Write (Update)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96272" y="4694889"/>
            <a:ext cx="5037827" cy="807202"/>
          </a:xfrm>
          <a:prstGeom prst="roundRect">
            <a:avLst>
              <a:gd name="adj" fmla="val 7787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012E0A-6435-DB2D-BB11-326D51C6728D}"/>
              </a:ext>
            </a:extLst>
          </p:cNvPr>
          <p:cNvSpPr/>
          <p:nvPr/>
        </p:nvSpPr>
        <p:spPr>
          <a:xfrm>
            <a:off x="8208379" y="1955693"/>
            <a:ext cx="3379694" cy="699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E47A1"/>
                </a:solidFill>
              </a:rPr>
              <a:t>This Information stores in Data Dictionary</a:t>
            </a:r>
            <a:endParaRPr lang="en-IN" b="1" dirty="0">
              <a:solidFill>
                <a:srgbClr val="0E47A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71DF4C-79FC-BD67-0C28-4179BF36D651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flipH="1" flipV="1">
            <a:off x="7679953" y="2303892"/>
            <a:ext cx="528426" cy="1425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11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05" y="863444"/>
            <a:ext cx="11929641" cy="5590565"/>
          </a:xfrm>
        </p:spPr>
        <p:txBody>
          <a:bodyPr/>
          <a:lstStyle/>
          <a:p>
            <a:r>
              <a:rPr lang="en-US" b="1" dirty="0"/>
              <a:t>Field</a:t>
            </a:r>
          </a:p>
          <a:p>
            <a:pPr lvl="1"/>
            <a:r>
              <a:rPr lang="en-US" dirty="0"/>
              <a:t>A field is a </a:t>
            </a:r>
            <a:r>
              <a:rPr lang="en-US" b="1" dirty="0">
                <a:solidFill>
                  <a:srgbClr val="0E47A1"/>
                </a:solidFill>
              </a:rPr>
              <a:t>character or group of characters </a:t>
            </a:r>
            <a:r>
              <a:rPr lang="en-US" dirty="0"/>
              <a:t>that have a specific meaning.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, the value of </a:t>
            </a:r>
            <a:r>
              <a:rPr lang="en-US" dirty="0" err="1"/>
              <a:t>Emp_Name</a:t>
            </a:r>
            <a:r>
              <a:rPr lang="en-US" dirty="0"/>
              <a:t>, Address, </a:t>
            </a:r>
            <a:r>
              <a:rPr lang="en-US" dirty="0" err="1"/>
              <a:t>Mobile_No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are all fields of Faculty table.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Record / Tuple</a:t>
            </a:r>
          </a:p>
          <a:p>
            <a:pPr lvl="1"/>
            <a:r>
              <a:rPr lang="en-US" dirty="0"/>
              <a:t>A record is a </a:t>
            </a:r>
            <a:r>
              <a:rPr lang="en-US" b="1" dirty="0">
                <a:solidFill>
                  <a:srgbClr val="0E47A1"/>
                </a:solidFill>
              </a:rPr>
              <a:t>collection of logically related fields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, the collection of fields (</a:t>
            </a:r>
            <a:r>
              <a:rPr lang="en-US" dirty="0" err="1"/>
              <a:t>Emp_Name</a:t>
            </a:r>
            <a:r>
              <a:rPr lang="en-US" dirty="0"/>
              <a:t>, Address, </a:t>
            </a:r>
            <a:r>
              <a:rPr lang="en-US" dirty="0" err="1"/>
              <a:t>Mobile_No</a:t>
            </a:r>
            <a:r>
              <a:rPr lang="en-US" dirty="0"/>
              <a:t>, Subject) forms a record for the Faculty.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1117657" y="2429520"/>
          <a:ext cx="504158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Mobile_No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9876543210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Prof. Ajay Patel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Surat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0123456789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116684" y="2058805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117657" y="5137851"/>
          <a:ext cx="5041583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9876543210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117657" y="5549012"/>
          <a:ext cx="5041583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Patel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Surat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0123456789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054117" y="3105184"/>
          <a:ext cx="13408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507446" y="3105184"/>
          <a:ext cx="13408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ounded Rectangular Callout 13"/>
          <p:cNvSpPr/>
          <p:nvPr/>
        </p:nvSpPr>
        <p:spPr>
          <a:xfrm>
            <a:off x="8558649" y="2468828"/>
            <a:ext cx="1238480" cy="515938"/>
          </a:xfrm>
          <a:prstGeom prst="wedgeRoundRectCallout">
            <a:avLst>
              <a:gd name="adj1" fmla="val -49350"/>
              <a:gd name="adj2" fmla="val 4128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Fields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6404033" y="5294853"/>
            <a:ext cx="1612324" cy="547909"/>
          </a:xfrm>
          <a:prstGeom prst="wedgeRoundRectCallout">
            <a:avLst>
              <a:gd name="adj1" fmla="val -49350"/>
              <a:gd name="adj2" fmla="val 19073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Record / Tuple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9960775" y="3105184"/>
          <a:ext cx="13408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Mobile_No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08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B69A24-980F-38E2-B6AA-A672C44D4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AC5086-8C1B-D3FD-1FEF-AD917363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06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E-Commerce (</a:t>
            </a:r>
            <a:r>
              <a:rPr lang="en-US" b="1" dirty="0" err="1">
                <a:solidFill>
                  <a:srgbClr val="0E47A1"/>
                </a:solidFill>
              </a:rPr>
              <a:t>Flikart</a:t>
            </a:r>
            <a:r>
              <a:rPr lang="en-US" b="1" dirty="0">
                <a:solidFill>
                  <a:srgbClr val="0E47A1"/>
                </a:solidFill>
              </a:rPr>
              <a:t>, Amazon, </a:t>
            </a:r>
            <a:r>
              <a:rPr lang="en-US" b="1" dirty="0" err="1">
                <a:solidFill>
                  <a:srgbClr val="0E47A1"/>
                </a:solidFill>
              </a:rPr>
              <a:t>Shopclues</a:t>
            </a:r>
            <a:r>
              <a:rPr lang="en-US" b="1" dirty="0">
                <a:solidFill>
                  <a:srgbClr val="0E47A1"/>
                </a:solidFill>
              </a:rPr>
              <a:t>, eBay</a:t>
            </a:r>
            <a:r>
              <a:rPr lang="en-US" dirty="0">
                <a:solidFill>
                  <a:srgbClr val="0E47A1"/>
                </a:solidFill>
              </a:rPr>
              <a:t> </a:t>
            </a:r>
            <a:r>
              <a:rPr lang="en-US" dirty="0"/>
              <a:t>etc...)</a:t>
            </a:r>
          </a:p>
          <a:p>
            <a:pPr>
              <a:lnSpc>
                <a:spcPct val="100000"/>
              </a:lnSpc>
            </a:pPr>
            <a:r>
              <a:rPr lang="en-US" dirty="0"/>
              <a:t>Online Television Streaming (</a:t>
            </a:r>
            <a:r>
              <a:rPr lang="en-US" b="1" dirty="0" err="1">
                <a:solidFill>
                  <a:srgbClr val="0E47A1"/>
                </a:solidFill>
              </a:rPr>
              <a:t>Hotstar</a:t>
            </a:r>
            <a:r>
              <a:rPr lang="en-US" b="1" dirty="0">
                <a:solidFill>
                  <a:srgbClr val="0E47A1"/>
                </a:solidFill>
              </a:rPr>
              <a:t>, Amazon Prime </a:t>
            </a:r>
            <a:r>
              <a:rPr lang="en-US" dirty="0"/>
              <a:t>etc...)</a:t>
            </a:r>
          </a:p>
          <a:p>
            <a:pPr>
              <a:lnSpc>
                <a:spcPct val="100000"/>
              </a:lnSpc>
            </a:pPr>
            <a:r>
              <a:rPr lang="en-US" dirty="0"/>
              <a:t>Social Media (</a:t>
            </a:r>
            <a:r>
              <a:rPr lang="en-US" b="1" dirty="0">
                <a:solidFill>
                  <a:srgbClr val="0E47A1"/>
                </a:solidFill>
              </a:rPr>
              <a:t>WhatsApp, Facebook, Twitter, LinkedIn </a:t>
            </a:r>
            <a:r>
              <a:rPr lang="en-US" dirty="0"/>
              <a:t>etc...)</a:t>
            </a:r>
          </a:p>
          <a:p>
            <a:pPr>
              <a:lnSpc>
                <a:spcPct val="100000"/>
              </a:lnSpc>
            </a:pPr>
            <a:r>
              <a:rPr lang="en-US" dirty="0"/>
              <a:t>Banking &amp; Insurance</a:t>
            </a:r>
          </a:p>
          <a:p>
            <a:pPr>
              <a:lnSpc>
                <a:spcPct val="100000"/>
              </a:lnSpc>
            </a:pPr>
            <a:r>
              <a:rPr lang="en-US" dirty="0"/>
              <a:t>Airline &amp; Railway</a:t>
            </a:r>
          </a:p>
          <a:p>
            <a:pPr>
              <a:lnSpc>
                <a:spcPct val="100000"/>
              </a:lnSpc>
            </a:pPr>
            <a:r>
              <a:rPr lang="en-US" dirty="0"/>
              <a:t>Universities and Colleges/Schools</a:t>
            </a:r>
          </a:p>
          <a:p>
            <a:pPr>
              <a:lnSpc>
                <a:spcPct val="100000"/>
              </a:lnSpc>
            </a:pPr>
            <a:r>
              <a:rPr lang="en-US" dirty="0"/>
              <a:t>Library Management System</a:t>
            </a:r>
          </a:p>
          <a:p>
            <a:pPr>
              <a:lnSpc>
                <a:spcPct val="100000"/>
              </a:lnSpc>
            </a:pPr>
            <a:r>
              <a:rPr lang="en-US" dirty="0"/>
              <a:t>Human Resource Department</a:t>
            </a:r>
          </a:p>
          <a:p>
            <a:pPr>
              <a:lnSpc>
                <a:spcPct val="100000"/>
              </a:lnSpc>
            </a:pPr>
            <a:r>
              <a:rPr lang="en-US" dirty="0"/>
              <a:t>Hospitals and Medical Stores	</a:t>
            </a:r>
          </a:p>
          <a:p>
            <a:pPr>
              <a:lnSpc>
                <a:spcPct val="100000"/>
              </a:lnSpc>
            </a:pPr>
            <a:r>
              <a:rPr lang="en-US" dirty="0"/>
              <a:t>Government Organizations</a:t>
            </a:r>
          </a:p>
          <a:p>
            <a:endParaRPr lang="en-US" dirty="0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8321318" y="3289611"/>
            <a:ext cx="3668916" cy="14291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8342609"/>
              </p:ext>
            </p:extLst>
          </p:nvPr>
        </p:nvGraphicFramePr>
        <p:xfrm>
          <a:off x="8321318" y="290766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1627896"/>
              </p:ext>
            </p:extLst>
          </p:nvPr>
        </p:nvGraphicFramePr>
        <p:xfrm>
          <a:off x="8228012" y="3335331"/>
          <a:ext cx="3832808" cy="701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83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 down any five applications of </a:t>
                      </a:r>
                    </a:p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DBMS other than above.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40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FD587-BBFE-8371-276C-6C2A60390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 of DBMS</a:t>
            </a: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5BD6E1-C71C-602E-A8E8-AB49663A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Purpose of the Database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777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ways to working with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 Oriented System </a:t>
            </a:r>
          </a:p>
          <a:p>
            <a:r>
              <a:rPr lang="en-US" dirty="0"/>
              <a:t>File Oriented System</a:t>
            </a:r>
          </a:p>
          <a:p>
            <a:r>
              <a:rPr lang="en-US" dirty="0"/>
              <a:t>Database Management System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13" y="2418451"/>
            <a:ext cx="4204182" cy="31225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802" y="4072951"/>
            <a:ext cx="1590756" cy="15621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183" y="2418451"/>
            <a:ext cx="1611143" cy="15392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566" y="3942761"/>
            <a:ext cx="1627526" cy="15982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414" y="2252688"/>
            <a:ext cx="3174274" cy="338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5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data redundancy (duplication)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93731" y="1430135"/>
            <a:ext cx="1800000" cy="432000"/>
          </a:xfrm>
          <a:prstGeom prst="roundRect">
            <a:avLst/>
          </a:prstGeom>
          <a:gradFill>
            <a:gsLst>
              <a:gs pos="100000">
                <a:schemeClr val="accent5"/>
              </a:gs>
              <a:gs pos="100000">
                <a:schemeClr val="accent6"/>
              </a:gs>
            </a:gsLst>
            <a:lin ang="10800000" scaled="1"/>
          </a:gra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Civil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54981" y="5535584"/>
            <a:ext cx="1800000" cy="432000"/>
          </a:xfrm>
          <a:prstGeom prst="roundRect">
            <a:avLst/>
          </a:prstGeom>
          <a:gradFill>
            <a:gsLst>
              <a:gs pos="100000">
                <a:schemeClr val="accent3"/>
              </a:gs>
              <a:gs pos="100000">
                <a:schemeClr val="accent6"/>
              </a:gs>
            </a:gsLst>
            <a:lin ang="10800000" scaled="1"/>
          </a:gra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Electrical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493731" y="5535584"/>
            <a:ext cx="1800000" cy="432000"/>
          </a:xfrm>
          <a:prstGeom prst="roundRect">
            <a:avLst>
              <a:gd name="adj" fmla="val 11813"/>
            </a:avLst>
          </a:prstGeom>
          <a:gradFill>
            <a:gsLst>
              <a:gs pos="100000">
                <a:schemeClr val="accent4"/>
              </a:gs>
              <a:gs pos="100000">
                <a:schemeClr val="accent6"/>
              </a:gs>
            </a:gsLst>
            <a:lin ang="10800000" scaled="1"/>
          </a:gra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Mechanical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79502" y="3247246"/>
            <a:ext cx="3028458" cy="822960"/>
          </a:xfrm>
          <a:prstGeom prst="roundRect">
            <a:avLst>
              <a:gd name="adj" fmla="val 6865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/>
              <a:t>Same data is stored at </a:t>
            </a:r>
          </a:p>
          <a:p>
            <a:pPr lvl="1"/>
            <a:r>
              <a:rPr lang="en-US" dirty="0"/>
              <a:t>four different places.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79935" y="3002643"/>
            <a:ext cx="3750093" cy="1384948"/>
          </a:xfrm>
          <a:prstGeom prst="roundRect">
            <a:avLst>
              <a:gd name="adj" fmla="val 5501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/>
              <a:t>Database management system can remove such data redundancy by storing data centrally.</a:t>
            </a:r>
          </a:p>
        </p:txBody>
      </p:sp>
      <p:pic>
        <p:nvPicPr>
          <p:cNvPr id="9" name="Picture 2" descr="Image result for teacher ic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6430"/>
          <a:stretch/>
        </p:blipFill>
        <p:spPr bwMode="auto">
          <a:xfrm>
            <a:off x="5265336" y="2998900"/>
            <a:ext cx="1378858" cy="139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2254981" y="1430135"/>
            <a:ext cx="1800000" cy="43200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Computer</a:t>
            </a:r>
          </a:p>
        </p:txBody>
      </p:sp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4557277"/>
              </p:ext>
            </p:extLst>
          </p:nvPr>
        </p:nvGraphicFramePr>
        <p:xfrm>
          <a:off x="889777" y="2032462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89777" y="2442901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128527" y="2032462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128527" y="2442901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89777" y="4565205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89777" y="4975644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128527" y="4565205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128527" y="4975644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12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data inconsistency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ln w="28575"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93731" y="1430135"/>
            <a:ext cx="1800000" cy="43200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Civil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54981" y="5535583"/>
            <a:ext cx="1800000" cy="43200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Electrical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493731" y="5535583"/>
            <a:ext cx="1800000" cy="432000"/>
          </a:xfrm>
          <a:prstGeom prst="roundRect">
            <a:avLst>
              <a:gd name="adj" fmla="val 11813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Mechanical</a:t>
            </a:r>
          </a:p>
        </p:txBody>
      </p:sp>
      <p:pic>
        <p:nvPicPr>
          <p:cNvPr id="9" name="Picture 2" descr="Image result for teacher ic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6430"/>
          <a:stretch/>
        </p:blipFill>
        <p:spPr bwMode="auto">
          <a:xfrm>
            <a:off x="5265336" y="2998900"/>
            <a:ext cx="1378858" cy="139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2254981" y="1430135"/>
            <a:ext cx="1800000" cy="43200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Computer</a:t>
            </a:r>
          </a:p>
        </p:txBody>
      </p:sp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89777" y="2032462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89777" y="2442901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128527" y="2032462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128527" y="2442901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89777" y="4565205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89777" y="4975644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128527" y="4565205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128527" y="4975644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Rounded Rectangle 26"/>
          <p:cNvSpPr/>
          <p:nvPr/>
        </p:nvSpPr>
        <p:spPr>
          <a:xfrm>
            <a:off x="7152349" y="2998900"/>
            <a:ext cx="3028458" cy="732071"/>
          </a:xfrm>
          <a:prstGeom prst="roundRect">
            <a:avLst>
              <a:gd name="adj" fmla="val 6865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IN" dirty="0">
                <a:solidFill>
                  <a:schemeClr val="accent6"/>
                </a:solidFill>
              </a:rPr>
              <a:t>Same data having </a:t>
            </a:r>
          </a:p>
          <a:p>
            <a:pPr lvl="1"/>
            <a:r>
              <a:rPr lang="en-IN" dirty="0">
                <a:solidFill>
                  <a:schemeClr val="accent6"/>
                </a:solidFill>
              </a:rPr>
              <a:t>different state (values)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589351" y="3006385"/>
            <a:ext cx="3131261" cy="1384948"/>
          </a:xfrm>
          <a:prstGeom prst="roundRect">
            <a:avLst>
              <a:gd name="adj" fmla="val 2976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IN" dirty="0">
                <a:solidFill>
                  <a:schemeClr val="accent6"/>
                </a:solidFill>
              </a:rPr>
              <a:t>Database management system can keep data in consistent state.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7152349" y="3842162"/>
            <a:ext cx="2977097" cy="633692"/>
          </a:xfrm>
          <a:prstGeom prst="wedgeRoundRectCallout">
            <a:avLst>
              <a:gd name="adj1" fmla="val -75092"/>
              <a:gd name="adj2" fmla="val -6446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IN" dirty="0">
                <a:solidFill>
                  <a:srgbClr val="C00000"/>
                </a:solidFill>
              </a:rPr>
              <a:t>Mobile no is changed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574524" y="2428826"/>
            <a:ext cx="913655" cy="42531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6789</a:t>
            </a:r>
            <a:endParaRPr lang="en-IN" dirty="0"/>
          </a:p>
        </p:txBody>
      </p:sp>
      <p:sp>
        <p:nvSpPr>
          <p:cNvPr id="31" name="Rounded Rectangle 30"/>
          <p:cNvSpPr/>
          <p:nvPr/>
        </p:nvSpPr>
        <p:spPr>
          <a:xfrm>
            <a:off x="3574524" y="4973236"/>
            <a:ext cx="913655" cy="42531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6789</a:t>
            </a:r>
            <a:endParaRPr lang="en-IN" dirty="0"/>
          </a:p>
        </p:txBody>
      </p:sp>
      <p:sp>
        <p:nvSpPr>
          <p:cNvPr id="36" name="Rounded Rectangle 35"/>
          <p:cNvSpPr/>
          <p:nvPr/>
        </p:nvSpPr>
        <p:spPr>
          <a:xfrm>
            <a:off x="8822242" y="2429137"/>
            <a:ext cx="914400" cy="429768"/>
          </a:xfrm>
          <a:prstGeom prst="roundRect">
            <a:avLst>
              <a:gd name="adj" fmla="val 7787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8822242" y="4968784"/>
            <a:ext cx="914400" cy="429768"/>
          </a:xfrm>
          <a:prstGeom prst="roundRect">
            <a:avLst>
              <a:gd name="adj" fmla="val 7787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9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/>
      <p:bldP spid="4" grpId="0" animBg="1"/>
      <p:bldP spid="5" grpId="0" animBg="1"/>
      <p:bldP spid="6" grpId="0" animBg="1"/>
      <p:bldP spid="10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6" grpId="0" animBg="1"/>
      <p:bldP spid="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F1AA-B384-4B3C-AA64-26D31B98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D515D-C27A-442E-AC75-3436088FD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are </a:t>
            </a:r>
            <a:r>
              <a:rPr lang="en-US" b="1" dirty="0">
                <a:solidFill>
                  <a:srgbClr val="C00000"/>
                </a:solidFill>
              </a:rPr>
              <a:t>scattered</a:t>
            </a:r>
            <a:r>
              <a:rPr lang="en-US" dirty="0"/>
              <a:t> in various files.</a:t>
            </a:r>
          </a:p>
          <a:p>
            <a:r>
              <a:rPr lang="en-US" dirty="0"/>
              <a:t>Files may be in </a:t>
            </a:r>
            <a:r>
              <a:rPr lang="en-US" b="1" dirty="0">
                <a:solidFill>
                  <a:srgbClr val="C00000"/>
                </a:solidFill>
              </a:rPr>
              <a:t>different formats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Difficult to retrieve </a:t>
            </a:r>
            <a:r>
              <a:rPr lang="en-US" dirty="0"/>
              <a:t>the appropriate data.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962728" y="1510161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962728" y="1920600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962728" y="3072180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962728" y="3482619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Lecturer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50,000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4435438"/>
              </p:ext>
            </p:extLst>
          </p:nvPr>
        </p:nvGraphicFramePr>
        <p:xfrm>
          <a:off x="6962727" y="4623475"/>
          <a:ext cx="5098092" cy="4545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7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1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6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5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Sr. No.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Account No.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Bank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9992001"/>
              </p:ext>
            </p:extLst>
          </p:nvPr>
        </p:nvGraphicFramePr>
        <p:xfrm>
          <a:off x="6960913" y="5078047"/>
          <a:ext cx="5096616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6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8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SBI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960913" y="2706138"/>
          <a:ext cx="82296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File - 2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960913" y="4255846"/>
          <a:ext cx="82296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File - 3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963944" y="1145357"/>
          <a:ext cx="82296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File - 1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ounded Rectangular Callout 13"/>
          <p:cNvSpPr/>
          <p:nvPr/>
        </p:nvSpPr>
        <p:spPr>
          <a:xfrm>
            <a:off x="254010" y="2660407"/>
            <a:ext cx="6217920" cy="633692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2000" dirty="0"/>
              <a:t>DBMS allow us to access (retrieve) appropriate data easily.</a:t>
            </a:r>
            <a:endParaRPr lang="en-US" sz="20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254010" y="3656123"/>
            <a:ext cx="6217920" cy="835196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2000" dirty="0"/>
              <a:t>Database management system </a:t>
            </a:r>
            <a:r>
              <a:rPr lang="en-US" sz="2000" b="1" dirty="0">
                <a:solidFill>
                  <a:srgbClr val="0E47A1"/>
                </a:solidFill>
              </a:rPr>
              <a:t>easily gives you data as per our requirement</a:t>
            </a:r>
            <a:r>
              <a:rPr lang="en-US" sz="2000" dirty="0"/>
              <a:t>.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6206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Guaranteed atomicity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Atomicity: Either transaction </a:t>
            </a:r>
            <a:r>
              <a:rPr lang="en-US" b="1" dirty="0">
                <a:solidFill>
                  <a:schemeClr val="accent6"/>
                </a:solidFill>
              </a:rPr>
              <a:t>execute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0% or 100%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3081" y="3828764"/>
            <a:ext cx="1276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Person A</a:t>
            </a:r>
          </a:p>
          <a:p>
            <a:pPr algn="ctr"/>
            <a:r>
              <a:rPr lang="en-US" sz="2000" dirty="0"/>
              <a:t>Account A</a:t>
            </a:r>
          </a:p>
          <a:p>
            <a:pPr algn="ctr"/>
            <a:r>
              <a:rPr lang="en-US" sz="2000" dirty="0"/>
              <a:t>Bal : 2000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1331" y="3828764"/>
            <a:ext cx="1238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Person B</a:t>
            </a:r>
          </a:p>
          <a:p>
            <a:pPr algn="ctr"/>
            <a:r>
              <a:rPr lang="en-US" sz="2000" dirty="0"/>
              <a:t>Account B</a:t>
            </a:r>
          </a:p>
          <a:p>
            <a:pPr algn="ctr"/>
            <a:r>
              <a:rPr lang="en-US" sz="2000" dirty="0"/>
              <a:t>Bal : 1000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746181" y="3828764"/>
            <a:ext cx="2438400" cy="876300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Transfer 500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60368" y="4781264"/>
            <a:ext cx="4010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Step 1 : Debit 500 from Account A</a:t>
            </a:r>
          </a:p>
          <a:p>
            <a:pPr algn="ctr"/>
            <a:r>
              <a:rPr lang="en-US" sz="2000" dirty="0"/>
              <a:t>Step 2 : Credit 500 into Account B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746181" y="2190464"/>
            <a:ext cx="2438400" cy="1066800"/>
          </a:xfrm>
          <a:prstGeom prst="roundRect">
            <a:avLst>
              <a:gd name="adj" fmla="val 1197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Sum of both account before transfer is 3000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65217" y="5584400"/>
            <a:ext cx="2600326" cy="68728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Sum of both account </a:t>
            </a:r>
          </a:p>
          <a:p>
            <a:pPr algn="ctr"/>
            <a:r>
              <a:rPr lang="en-US" dirty="0"/>
              <a:t>after transfer is 3000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88906" y="5124166"/>
            <a:ext cx="457200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Rounded Rectangular Callout 10"/>
          <p:cNvSpPr/>
          <p:nvPr/>
        </p:nvSpPr>
        <p:spPr>
          <a:xfrm>
            <a:off x="6613328" y="5295617"/>
            <a:ext cx="1971677" cy="1009647"/>
          </a:xfrm>
          <a:prstGeom prst="wedgeRoundRectCallout">
            <a:avLst>
              <a:gd name="adj1" fmla="val -88224"/>
              <a:gd name="adj2" fmla="val -67469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Sum of both account is 2500</a:t>
            </a:r>
          </a:p>
          <a:p>
            <a:pPr algn="ctr"/>
            <a:r>
              <a:rPr lang="en-US" dirty="0"/>
              <a:t>so inconsistent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585198" y="5332749"/>
            <a:ext cx="1464467" cy="595295"/>
          </a:xfrm>
          <a:prstGeom prst="wedgeRoundRectCallout">
            <a:avLst>
              <a:gd name="adj1" fmla="val 45202"/>
              <a:gd name="adj2" fmla="val -8210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E47A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Transaction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is failed</a:t>
            </a:r>
          </a:p>
        </p:txBody>
      </p:sp>
      <p:pic>
        <p:nvPicPr>
          <p:cNvPr id="13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9" t="2449" r="27511"/>
          <a:stretch/>
        </p:blipFill>
        <p:spPr bwMode="auto">
          <a:xfrm>
            <a:off x="541256" y="1515808"/>
            <a:ext cx="1800000" cy="220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7" t="6774" r="15457" b="6843"/>
          <a:stretch/>
        </p:blipFill>
        <p:spPr bwMode="auto">
          <a:xfrm>
            <a:off x="5583642" y="1533984"/>
            <a:ext cx="1773627" cy="22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83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 animBg="1"/>
      <p:bldP spid="9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50749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79765" y="195312"/>
            <a:ext cx="9896445" cy="4750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Topics to be covered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Overview of Database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Applications of Database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Purpose of the Database System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Advantages and Disadvantages of DBMS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Database Users and Administrators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Roles of DBA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Database System Architecture: Levels, Data Abstraction and Mapping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Types of Databases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639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 to implement integrity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25686" y="1255811"/>
          <a:ext cx="5041583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Mobile_No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9876543210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25686" y="3111497"/>
          <a:ext cx="5041583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Student_Name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Backlog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 err="1"/>
                        <a:t>Nirav</a:t>
                      </a:r>
                      <a:r>
                        <a:rPr lang="en-US" sz="1900" baseline="0" dirty="0"/>
                        <a:t> Patel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3146407" y="2210445"/>
            <a:ext cx="3017520" cy="468000"/>
          </a:xfrm>
          <a:prstGeom prst="wedgeRoundRectCallout">
            <a:avLst>
              <a:gd name="adj1" fmla="val -22194"/>
              <a:gd name="adj2" fmla="val -89872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chemeClr val="tx1"/>
                </a:solidFill>
              </a:rPr>
              <a:t>Should contain exact 10 digits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271274" y="4116930"/>
            <a:ext cx="2651760" cy="468000"/>
          </a:xfrm>
          <a:prstGeom prst="wedgeRoundRectCallout">
            <a:avLst>
              <a:gd name="adj1" fmla="val -23686"/>
              <a:gd name="adj2" fmla="val -99481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chemeClr val="tx1"/>
                </a:solidFill>
              </a:rPr>
              <a:t>Should be between 0 to 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66700" y="5009267"/>
            <a:ext cx="7040880" cy="640080"/>
          </a:xfrm>
          <a:prstGeom prst="wedgeRoundRectCallout">
            <a:avLst>
              <a:gd name="adj1" fmla="val -49350"/>
              <a:gd name="adj2" fmla="val 4128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2000" dirty="0"/>
              <a:t>DBMS allows us to implement such business rules in our database..</a:t>
            </a:r>
          </a:p>
        </p:txBody>
      </p:sp>
    </p:spTree>
    <p:extLst>
      <p:ext uri="{BB962C8B-B14F-4D97-AF65-F5344CB8AC3E}">
        <p14:creationId xmlns:p14="http://schemas.microsoft.com/office/powerpoint/2010/main" val="233026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of data among multiple users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93731" y="1430135"/>
            <a:ext cx="1800000" cy="43200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Civil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54981" y="5535583"/>
            <a:ext cx="1800000" cy="43200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Electrical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493731" y="5535583"/>
            <a:ext cx="1800000" cy="432000"/>
          </a:xfrm>
          <a:prstGeom prst="roundRect">
            <a:avLst>
              <a:gd name="adj" fmla="val 11813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Mechanical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54981" y="1430135"/>
            <a:ext cx="1800000" cy="43200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Computer</a:t>
            </a:r>
          </a:p>
        </p:txBody>
      </p:sp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89777" y="2032462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89777" y="2442901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128527" y="2032462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128527" y="2442901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89777" y="4565205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89777" y="4975644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128527" y="4565205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128527" y="4975644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371" y="1379673"/>
            <a:ext cx="555241" cy="55524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100" y="1375931"/>
            <a:ext cx="555241" cy="55524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371" y="5473962"/>
            <a:ext cx="555241" cy="55524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099" y="5473962"/>
            <a:ext cx="555241" cy="555241"/>
          </a:xfrm>
          <a:prstGeom prst="rect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6473491" y="3195938"/>
            <a:ext cx="3840480" cy="1005840"/>
          </a:xfrm>
          <a:prstGeom prst="roundRect">
            <a:avLst>
              <a:gd name="adj" fmla="val 2976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IN" dirty="0">
                <a:solidFill>
                  <a:schemeClr val="tx1"/>
                </a:solidFill>
              </a:rPr>
              <a:t>Database management system allows more than one user to access same data simultaneously.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endCxn id="23" idx="0"/>
          </p:cNvCxnSpPr>
          <p:nvPr/>
        </p:nvCxnSpPr>
        <p:spPr>
          <a:xfrm flipH="1">
            <a:off x="3154981" y="1944632"/>
            <a:ext cx="1293104" cy="2620573"/>
          </a:xfrm>
          <a:prstGeom prst="straightConnector1">
            <a:avLst/>
          </a:prstGeom>
          <a:ln w="38100">
            <a:solidFill>
              <a:srgbClr val="0E47A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31" idx="2"/>
            <a:endCxn id="23" idx="0"/>
          </p:cNvCxnSpPr>
          <p:nvPr/>
        </p:nvCxnSpPr>
        <p:spPr>
          <a:xfrm flipH="1">
            <a:off x="3154981" y="1931172"/>
            <a:ext cx="3950740" cy="2634033"/>
          </a:xfrm>
          <a:prstGeom prst="straightConnector1">
            <a:avLst/>
          </a:prstGeom>
          <a:ln w="38100">
            <a:solidFill>
              <a:srgbClr val="0E47A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Rounded Rectangular Callout 38"/>
          <p:cNvSpPr/>
          <p:nvPr/>
        </p:nvSpPr>
        <p:spPr>
          <a:xfrm>
            <a:off x="874583" y="3294355"/>
            <a:ext cx="1709983" cy="432000"/>
          </a:xfrm>
          <a:prstGeom prst="wedgeRoundRectCallout">
            <a:avLst>
              <a:gd name="adj1" fmla="val 124466"/>
              <a:gd name="adj2" fmla="val -79517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chemeClr val="tx1"/>
                </a:solidFill>
              </a:rPr>
              <a:t>Want to access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ular Callout 39"/>
          <p:cNvSpPr/>
          <p:nvPr/>
        </p:nvSpPr>
        <p:spPr>
          <a:xfrm>
            <a:off x="5420185" y="859760"/>
            <a:ext cx="1709983" cy="432000"/>
          </a:xfrm>
          <a:prstGeom prst="wedgeRoundRectCallout">
            <a:avLst>
              <a:gd name="adj1" fmla="val 37464"/>
              <a:gd name="adj2" fmla="val 81739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chemeClr val="tx1"/>
                </a:solidFill>
              </a:rPr>
              <a:t>Want to access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92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34" grpId="0" animBg="1"/>
      <p:bldP spid="39" grpId="0" animBg="1"/>
      <p:bldP spid="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F1AA-B384-4B3C-AA64-26D31B98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Restricting unauthorized access to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D515D-C27A-442E-AC75-3436088FD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63723" y="1510161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63723" y="1920600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63723" y="3072180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63723" y="3482619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Lecturer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50,000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61908" y="2706138"/>
          <a:ext cx="82296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File - 2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64939" y="1145357"/>
          <a:ext cx="82296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File - 1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ounded Rectangular Callout 13"/>
          <p:cNvSpPr/>
          <p:nvPr/>
        </p:nvSpPr>
        <p:spPr>
          <a:xfrm>
            <a:off x="786272" y="5776440"/>
            <a:ext cx="5303520" cy="633692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DBMS prevents unauthorized user to access data.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81891" y="1041488"/>
            <a:ext cx="5611091" cy="4653063"/>
          </a:xfrm>
          <a:prstGeom prst="roundRect">
            <a:avLst>
              <a:gd name="adj" fmla="val 3354"/>
            </a:avLst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734292" y="1136486"/>
            <a:ext cx="5292436" cy="2880360"/>
          </a:xfrm>
          <a:prstGeom prst="roundRect">
            <a:avLst>
              <a:gd name="adj" fmla="val 3354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734292" y="4260606"/>
            <a:ext cx="5292436" cy="1281704"/>
          </a:xfrm>
          <a:prstGeom prst="roundRect">
            <a:avLst>
              <a:gd name="adj" fmla="val 3354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496" y="2512328"/>
            <a:ext cx="914400" cy="9144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965598" y="2533226"/>
            <a:ext cx="1016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Faculty of other college  </a:t>
            </a:r>
          </a:p>
        </p:txBody>
      </p:sp>
      <p:sp>
        <p:nvSpPr>
          <p:cNvPr id="38" name="Left Arrow 37"/>
          <p:cNvSpPr/>
          <p:nvPr/>
        </p:nvSpPr>
        <p:spPr>
          <a:xfrm>
            <a:off x="6208190" y="2817128"/>
            <a:ext cx="762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181296" y="2260444"/>
            <a:ext cx="102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Wants to access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496" y="3923397"/>
            <a:ext cx="914400" cy="9144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971536" y="4057431"/>
            <a:ext cx="100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Darshan</a:t>
            </a:r>
            <a:r>
              <a:rPr lang="en-US" dirty="0"/>
              <a:t> Faculty</a:t>
            </a:r>
          </a:p>
        </p:txBody>
      </p:sp>
      <p:sp>
        <p:nvSpPr>
          <p:cNvPr id="42" name="Left Arrow 41"/>
          <p:cNvSpPr/>
          <p:nvPr/>
        </p:nvSpPr>
        <p:spPr>
          <a:xfrm>
            <a:off x="6208190" y="4228197"/>
            <a:ext cx="762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181296" y="3671513"/>
            <a:ext cx="102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Wants to access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08" y="2376213"/>
            <a:ext cx="720441" cy="667876"/>
          </a:xfrm>
          <a:prstGeom prst="rect">
            <a:avLst/>
          </a:prstGeom>
        </p:spPr>
      </p:pic>
      <p:sp>
        <p:nvSpPr>
          <p:cNvPr id="48" name="Multiply 47"/>
          <p:cNvSpPr/>
          <p:nvPr/>
        </p:nvSpPr>
        <p:spPr>
          <a:xfrm>
            <a:off x="6280227" y="2396363"/>
            <a:ext cx="822325" cy="1118347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C85E0D8B-A050-E509-E58A-482ED2723B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4044232"/>
              </p:ext>
            </p:extLst>
          </p:nvPr>
        </p:nvGraphicFramePr>
        <p:xfrm>
          <a:off x="867967" y="4651433"/>
          <a:ext cx="5098092" cy="4545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7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1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6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5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Sr. No.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Account No.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Bank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DDB1BBDE-8B53-5F13-5803-6203B7D94B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8611630"/>
              </p:ext>
            </p:extLst>
          </p:nvPr>
        </p:nvGraphicFramePr>
        <p:xfrm>
          <a:off x="866153" y="5106005"/>
          <a:ext cx="5096616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6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8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SBI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442ED1CA-6DDA-9CBA-4051-2544D1A9AA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6927913"/>
              </p:ext>
            </p:extLst>
          </p:nvPr>
        </p:nvGraphicFramePr>
        <p:xfrm>
          <a:off x="866153" y="4283804"/>
          <a:ext cx="82296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File - 3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Multiply 46"/>
          <p:cNvSpPr/>
          <p:nvPr/>
        </p:nvSpPr>
        <p:spPr>
          <a:xfrm>
            <a:off x="5363292" y="4332518"/>
            <a:ext cx="573350" cy="864951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2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33" grpId="0" animBg="1"/>
      <p:bldP spid="35" grpId="0" animBg="1"/>
      <p:bldP spid="37" grpId="0"/>
      <p:bldP spid="38" grpId="0" animBg="1"/>
      <p:bldP spid="39" grpId="0"/>
      <p:bldP spid="41" grpId="0"/>
      <p:bldP spid="42" grpId="0" animBg="1"/>
      <p:bldP spid="43" grpId="0"/>
      <p:bldP spid="48" grpId="0" animBg="1"/>
      <p:bldP spid="4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backup and recovery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Image result for backup and recovery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4" t="5000" r="10000" b="5000"/>
          <a:stretch/>
        </p:blipFill>
        <p:spPr bwMode="auto">
          <a:xfrm>
            <a:off x="2807271" y="1135930"/>
            <a:ext cx="6366112" cy="381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2241287" y="5270121"/>
            <a:ext cx="7498080" cy="633692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Provides facilities to backup and restore the database in case of failure.</a:t>
            </a:r>
          </a:p>
        </p:txBody>
      </p:sp>
    </p:spTree>
    <p:extLst>
      <p:ext uri="{BB962C8B-B14F-4D97-AF65-F5344CB8AC3E}">
        <p14:creationId xmlns:p14="http://schemas.microsoft.com/office/powerpoint/2010/main" val="222855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DBMS (Summary)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0E47A1"/>
                </a:solidFill>
              </a:rPr>
              <a:t>Reduce data redundancy (duplication)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Avoids unnecessary duplication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/>
              <a:t>of data by storing data centrally.</a:t>
            </a:r>
          </a:p>
          <a:p>
            <a:r>
              <a:rPr lang="en-US" sz="2000" b="1" dirty="0">
                <a:solidFill>
                  <a:srgbClr val="0E47A1"/>
                </a:solidFill>
              </a:rPr>
              <a:t>Remove data inconsistency</a:t>
            </a:r>
          </a:p>
          <a:p>
            <a:pPr lvl="1"/>
            <a:r>
              <a:rPr lang="en-US" sz="1800" dirty="0"/>
              <a:t>By </a:t>
            </a:r>
            <a:r>
              <a:rPr lang="en-US" sz="1800" b="1" dirty="0">
                <a:solidFill>
                  <a:srgbClr val="C00000"/>
                </a:solidFill>
              </a:rPr>
              <a:t>eliminating redundancy</a:t>
            </a:r>
            <a:r>
              <a:rPr lang="en-US" sz="1800" dirty="0"/>
              <a:t>, data </a:t>
            </a:r>
            <a:r>
              <a:rPr lang="en-US" sz="1800" b="1" dirty="0">
                <a:solidFill>
                  <a:srgbClr val="C00000"/>
                </a:solidFill>
              </a:rPr>
              <a:t>inconsistency can be removed</a:t>
            </a:r>
            <a:r>
              <a:rPr lang="en-US" sz="1800" dirty="0"/>
              <a:t>.</a:t>
            </a:r>
          </a:p>
          <a:p>
            <a:r>
              <a:rPr lang="en-US" sz="2000" b="1" dirty="0">
                <a:solidFill>
                  <a:srgbClr val="0E47A1"/>
                </a:solidFill>
              </a:rPr>
              <a:t>Data isolation</a:t>
            </a:r>
          </a:p>
          <a:p>
            <a:pPr lvl="1"/>
            <a:r>
              <a:rPr lang="en-US" sz="1800" dirty="0"/>
              <a:t>A user can </a:t>
            </a:r>
            <a:r>
              <a:rPr lang="en-US" sz="1800" b="1" dirty="0">
                <a:solidFill>
                  <a:srgbClr val="C00000"/>
                </a:solidFill>
              </a:rPr>
              <a:t>easily retrieve proper data </a:t>
            </a:r>
            <a:r>
              <a:rPr lang="en-US" sz="1800" dirty="0"/>
              <a:t>as per his/her requirement.</a:t>
            </a:r>
          </a:p>
          <a:p>
            <a:r>
              <a:rPr lang="en-US" sz="2000" b="1" dirty="0">
                <a:solidFill>
                  <a:srgbClr val="0E47A1"/>
                </a:solidFill>
              </a:rPr>
              <a:t>Guaranteed atomicity</a:t>
            </a:r>
          </a:p>
          <a:p>
            <a:pPr lvl="1"/>
            <a:r>
              <a:rPr lang="en-US" sz="1800" dirty="0"/>
              <a:t>Either transaction </a:t>
            </a:r>
            <a:r>
              <a:rPr lang="en-US" sz="1800" b="1" dirty="0">
                <a:solidFill>
                  <a:srgbClr val="C00000"/>
                </a:solidFill>
              </a:rPr>
              <a:t>executes 0% or 100%.</a:t>
            </a:r>
          </a:p>
          <a:p>
            <a:r>
              <a:rPr lang="en-US" sz="2000" b="1" dirty="0">
                <a:solidFill>
                  <a:srgbClr val="0E47A1"/>
                </a:solidFill>
              </a:rPr>
              <a:t>Allow implementing integrity constraints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Business rules can be implemented </a:t>
            </a:r>
            <a:r>
              <a:rPr lang="en-US" sz="1800" dirty="0"/>
              <a:t>such as do not allow to store amount less than Rs. 0 in balance. </a:t>
            </a:r>
          </a:p>
          <a:p>
            <a:r>
              <a:rPr lang="en-US" sz="2000" b="1" dirty="0">
                <a:solidFill>
                  <a:srgbClr val="0E47A1"/>
                </a:solidFill>
              </a:rPr>
              <a:t>Sharing of data among multiple users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More than one users can access </a:t>
            </a:r>
            <a:r>
              <a:rPr lang="en-US" sz="1800" dirty="0"/>
              <a:t>same data at the same time.</a:t>
            </a:r>
          </a:p>
          <a:p>
            <a:r>
              <a:rPr lang="en-US" sz="2000" b="1" dirty="0">
                <a:solidFill>
                  <a:srgbClr val="0E47A1"/>
                </a:solidFill>
              </a:rPr>
              <a:t>Restricting unauthorized access to data</a:t>
            </a:r>
          </a:p>
          <a:p>
            <a:pPr lvl="1"/>
            <a:r>
              <a:rPr lang="en-US" sz="1800" dirty="0"/>
              <a:t>A user can </a:t>
            </a:r>
            <a:r>
              <a:rPr lang="en-US" sz="1800" b="1" dirty="0">
                <a:solidFill>
                  <a:srgbClr val="C00000"/>
                </a:solidFill>
              </a:rPr>
              <a:t>only access data which is authorized </a:t>
            </a:r>
            <a:r>
              <a:rPr lang="en-US" sz="1800" dirty="0"/>
              <a:t>to them.</a:t>
            </a:r>
          </a:p>
          <a:p>
            <a:r>
              <a:rPr lang="en-US" sz="2000" b="1" dirty="0">
                <a:solidFill>
                  <a:srgbClr val="0E47A1"/>
                </a:solidFill>
              </a:rPr>
              <a:t>Providing backup and recovery services</a:t>
            </a:r>
          </a:p>
          <a:p>
            <a:pPr lvl="1"/>
            <a:r>
              <a:rPr lang="en-US" sz="1800" dirty="0"/>
              <a:t>Can </a:t>
            </a:r>
            <a:r>
              <a:rPr lang="en-US" sz="1800" b="1" dirty="0">
                <a:solidFill>
                  <a:srgbClr val="C00000"/>
                </a:solidFill>
              </a:rPr>
              <a:t>take a regular auto or manual backup </a:t>
            </a:r>
            <a:r>
              <a:rPr lang="en-US" sz="1800" dirty="0"/>
              <a:t>and </a:t>
            </a:r>
            <a:r>
              <a:rPr lang="en-US" sz="1800" b="1" dirty="0">
                <a:solidFill>
                  <a:srgbClr val="C00000"/>
                </a:solidFill>
              </a:rPr>
              <a:t>use it to restore </a:t>
            </a:r>
            <a:r>
              <a:rPr lang="en-US" sz="1800" dirty="0"/>
              <a:t>the database if it corrupts.</a:t>
            </a:r>
          </a:p>
          <a:p>
            <a:pPr lvl="1"/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87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7450-F403-567E-38D4-A6B75BF5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DBMS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9FC09-FCDB-4A50-56EF-6E5919207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1" dirty="0">
                <a:solidFill>
                  <a:srgbClr val="0E47A1"/>
                </a:solidFill>
              </a:rPr>
              <a:t>Complexity</a:t>
            </a:r>
          </a:p>
          <a:p>
            <a:pPr lvl="1"/>
            <a:r>
              <a:rPr lang="en-US" sz="1800" dirty="0"/>
              <a:t>DBMS can be complex to </a:t>
            </a:r>
            <a:r>
              <a:rPr lang="en-US" sz="1800" b="1" dirty="0">
                <a:solidFill>
                  <a:srgbClr val="C00000"/>
                </a:solidFill>
              </a:rPr>
              <a:t>set up </a:t>
            </a:r>
            <a:r>
              <a:rPr lang="en-US" sz="1800" dirty="0"/>
              <a:t>and </a:t>
            </a:r>
            <a:r>
              <a:rPr lang="en-US" sz="1800" b="1" dirty="0">
                <a:solidFill>
                  <a:srgbClr val="C00000"/>
                </a:solidFill>
              </a:rPr>
              <a:t>maintain</a:t>
            </a:r>
            <a:r>
              <a:rPr lang="en-US" sz="1800" dirty="0"/>
              <a:t>, requiring </a:t>
            </a:r>
            <a:r>
              <a:rPr lang="en-US" sz="1800" b="1" dirty="0">
                <a:solidFill>
                  <a:srgbClr val="C00000"/>
                </a:solidFill>
              </a:rPr>
              <a:t>specialized knowledge </a:t>
            </a:r>
            <a:r>
              <a:rPr lang="en-US" sz="1800" dirty="0"/>
              <a:t>and </a:t>
            </a:r>
            <a:r>
              <a:rPr lang="en-US" sz="1800" b="1" dirty="0">
                <a:solidFill>
                  <a:srgbClr val="C00000"/>
                </a:solidFill>
              </a:rPr>
              <a:t>skills</a:t>
            </a:r>
            <a:r>
              <a:rPr lang="en-US" sz="1800" dirty="0"/>
              <a:t>.</a:t>
            </a:r>
            <a:endParaRPr lang="en-IN" sz="1800" dirty="0"/>
          </a:p>
          <a:p>
            <a:r>
              <a:rPr lang="en-IN" sz="2000" b="1" dirty="0">
                <a:solidFill>
                  <a:srgbClr val="0E47A1"/>
                </a:solidFill>
              </a:rPr>
              <a:t>Cost</a:t>
            </a:r>
          </a:p>
          <a:p>
            <a:pPr lvl="1"/>
            <a:r>
              <a:rPr lang="en-US" sz="1800" dirty="0"/>
              <a:t>The cost of </a:t>
            </a:r>
            <a:r>
              <a:rPr lang="en-US" sz="1800" b="1" dirty="0">
                <a:solidFill>
                  <a:srgbClr val="C00000"/>
                </a:solidFill>
              </a:rPr>
              <a:t>purchasing</a:t>
            </a:r>
            <a:r>
              <a:rPr lang="en-US" sz="1800" b="1" dirty="0"/>
              <a:t>, </a:t>
            </a:r>
            <a:r>
              <a:rPr lang="en-US" sz="1800" b="1" dirty="0">
                <a:solidFill>
                  <a:srgbClr val="C00000"/>
                </a:solidFill>
              </a:rPr>
              <a:t>maintaining</a:t>
            </a:r>
            <a:r>
              <a:rPr lang="en-US" sz="1800" b="1" dirty="0"/>
              <a:t> </a:t>
            </a:r>
            <a:r>
              <a:rPr lang="en-US" sz="1800" dirty="0"/>
              <a:t>and </a:t>
            </a:r>
            <a:r>
              <a:rPr lang="en-US" sz="1800" b="1" dirty="0">
                <a:solidFill>
                  <a:srgbClr val="C00000"/>
                </a:solidFill>
              </a:rPr>
              <a:t>upgrading</a:t>
            </a:r>
            <a:r>
              <a:rPr lang="en-US" sz="1800" dirty="0"/>
              <a:t> a DBMS can be high, especially for large or complex systems.</a:t>
            </a:r>
            <a:endParaRPr lang="en-IN" sz="1800" dirty="0"/>
          </a:p>
          <a:p>
            <a:r>
              <a:rPr lang="en-US" sz="2000" b="1" dirty="0">
                <a:solidFill>
                  <a:srgbClr val="0E47A1"/>
                </a:solidFill>
              </a:rPr>
              <a:t>Not beneficial for small firms</a:t>
            </a:r>
          </a:p>
          <a:p>
            <a:pPr lvl="1"/>
            <a:r>
              <a:rPr lang="en-US" sz="1800" dirty="0"/>
              <a:t>Traditional file systems work better for small-scale firms as compared to DBMS. </a:t>
            </a:r>
          </a:p>
          <a:p>
            <a:pPr lvl="1"/>
            <a:r>
              <a:rPr lang="en-US" sz="1800" dirty="0"/>
              <a:t>it’s </a:t>
            </a:r>
            <a:r>
              <a:rPr lang="en-US" sz="1800" b="1" dirty="0">
                <a:solidFill>
                  <a:srgbClr val="C00000"/>
                </a:solidFill>
              </a:rPr>
              <a:t>quite expensive </a:t>
            </a:r>
            <a:r>
              <a:rPr lang="en-US" sz="1800" dirty="0"/>
              <a:t>for them </a:t>
            </a:r>
            <a:r>
              <a:rPr lang="en-US" sz="1800" b="1" dirty="0">
                <a:solidFill>
                  <a:srgbClr val="C00000"/>
                </a:solidFill>
              </a:rPr>
              <a:t>to use DBMS</a:t>
            </a:r>
            <a:r>
              <a:rPr lang="en-US" sz="1800" dirty="0"/>
              <a:t>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8375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DA352-C5B6-8B1F-AF56-407937C695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453B85-049E-1441-3F33-F9A62BC79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 User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6694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0454" y="794331"/>
            <a:ext cx="8794208" cy="1519378"/>
          </a:xfrm>
          <a:ln w="1270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dirty="0">
                <a:solidFill>
                  <a:srgbClr val="0E47A1"/>
                </a:solidFill>
              </a:rPr>
              <a:t>Naive Users (End Users)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Unsophisticated users </a:t>
            </a:r>
            <a:r>
              <a:rPr lang="en-US" dirty="0"/>
              <a:t>who have zero knowledge of database system.</a:t>
            </a:r>
          </a:p>
          <a:p>
            <a:pPr lvl="1"/>
            <a:r>
              <a:rPr lang="en-US" dirty="0"/>
              <a:t>End user interacts to database via sophisticated software or tools.</a:t>
            </a:r>
          </a:p>
          <a:p>
            <a:pPr lvl="1"/>
            <a:r>
              <a:rPr lang="en-US" dirty="0"/>
              <a:t>e.g. Clerk in bank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B4E08-51F1-4642-854A-C62EF7C1F3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0" t="14546" r="17071" b="9899"/>
          <a:stretch/>
        </p:blipFill>
        <p:spPr>
          <a:xfrm>
            <a:off x="178805" y="794331"/>
            <a:ext cx="3040182" cy="35421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B7754F-5812-8090-37FD-E8C5F70BE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148" y="2660074"/>
            <a:ext cx="4767047" cy="317962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2B7D15-7AEA-F6A6-2018-F12C8B067B6A}"/>
              </a:ext>
            </a:extLst>
          </p:cNvPr>
          <p:cNvSpPr txBox="1">
            <a:spLocks/>
          </p:cNvSpPr>
          <p:nvPr/>
        </p:nvSpPr>
        <p:spPr>
          <a:xfrm>
            <a:off x="178804" y="4490952"/>
            <a:ext cx="7067344" cy="1965266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/>
            </a:lvl1pPr>
            <a:lvl2pPr marL="809625" lvl="1" indent="-35242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b="1">
                <a:solidFill>
                  <a:schemeClr val="accent6"/>
                </a:solidFill>
              </a:defRPr>
            </a:lvl2pPr>
            <a:lvl3pPr marL="1143000" indent="-2286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lvl3pPr>
            <a:lvl4pPr marL="1600200" indent="-2286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/>
            </a:lvl4pPr>
            <a:lvl5pPr marL="2057400" indent="-2286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Clr>
                <a:srgbClr val="0E47A1"/>
              </a:buClr>
            </a:pPr>
            <a:r>
              <a:rPr lang="en-US" dirty="0">
                <a:solidFill>
                  <a:srgbClr val="0E47A1"/>
                </a:solidFill>
              </a:rPr>
              <a:t>Application Programmers</a:t>
            </a:r>
          </a:p>
          <a:p>
            <a:pPr lvl="1">
              <a:buClr>
                <a:srgbClr val="0E47A1"/>
              </a:buClr>
            </a:pPr>
            <a:r>
              <a:rPr lang="en-US" dirty="0">
                <a:solidFill>
                  <a:srgbClr val="C00000"/>
                </a:solidFill>
              </a:rPr>
              <a:t>Programmers</a:t>
            </a:r>
            <a:r>
              <a:rPr lang="en-US" dirty="0"/>
              <a:t> </a:t>
            </a:r>
            <a:r>
              <a:rPr lang="en-US" b="0" dirty="0">
                <a:solidFill>
                  <a:schemeClr val="tx1"/>
                </a:solidFill>
              </a:rPr>
              <a:t>who write software using tools such as Java, </a:t>
            </a:r>
            <a:r>
              <a:rPr lang="en-US" b="0" dirty="0" err="1">
                <a:solidFill>
                  <a:schemeClr val="tx1"/>
                </a:solidFill>
              </a:rPr>
              <a:t>.Net</a:t>
            </a:r>
            <a:r>
              <a:rPr lang="en-US" b="0" dirty="0">
                <a:solidFill>
                  <a:schemeClr val="tx1"/>
                </a:solidFill>
              </a:rPr>
              <a:t>, PHP </a:t>
            </a:r>
            <a:r>
              <a:rPr lang="en-US" b="0" dirty="0" err="1">
                <a:solidFill>
                  <a:schemeClr val="tx1"/>
                </a:solidFill>
              </a:rPr>
              <a:t>etc</a:t>
            </a:r>
            <a:r>
              <a:rPr lang="en-US" b="0" dirty="0">
                <a:solidFill>
                  <a:schemeClr val="tx1"/>
                </a:solidFill>
              </a:rPr>
              <a:t>…</a:t>
            </a:r>
          </a:p>
          <a:p>
            <a:pPr lvl="1">
              <a:buClr>
                <a:srgbClr val="0E47A1"/>
              </a:buClr>
            </a:pPr>
            <a:r>
              <a:rPr lang="en-IN" dirty="0">
                <a:solidFill>
                  <a:srgbClr val="C00000"/>
                </a:solidFill>
              </a:rPr>
              <a:t>Writes application programs to interact with the database.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buClr>
                <a:srgbClr val="0E47A1"/>
              </a:buClr>
            </a:pPr>
            <a:r>
              <a:rPr lang="en-US" b="0" dirty="0">
                <a:solidFill>
                  <a:schemeClr val="tx1"/>
                </a:solidFill>
              </a:rPr>
              <a:t>e.g. Software developers</a:t>
            </a:r>
          </a:p>
        </p:txBody>
      </p:sp>
    </p:spTree>
    <p:extLst>
      <p:ext uri="{BB962C8B-B14F-4D97-AF65-F5344CB8AC3E}">
        <p14:creationId xmlns:p14="http://schemas.microsoft.com/office/powerpoint/2010/main" val="259475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8597" y="835894"/>
            <a:ext cx="7264598" cy="1925781"/>
          </a:xfrm>
          <a:ln w="1270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dirty="0">
                <a:solidFill>
                  <a:srgbClr val="0E47A1"/>
                </a:solidFill>
              </a:rPr>
              <a:t>Sophisticated Users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Interact with database system </a:t>
            </a:r>
            <a:r>
              <a:rPr lang="en-US" dirty="0"/>
              <a:t>without using an application program</a:t>
            </a:r>
          </a:p>
          <a:p>
            <a:pPr lvl="1"/>
            <a:r>
              <a:rPr lang="en-US" dirty="0"/>
              <a:t>They form their request by using database query language or by using tool such as data analysis software.</a:t>
            </a:r>
          </a:p>
          <a:p>
            <a:pPr lvl="1"/>
            <a:r>
              <a:rPr lang="en-US" dirty="0"/>
              <a:t>e.g. Data Analyst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2B7D15-7AEA-F6A6-2018-F12C8B067B6A}"/>
              </a:ext>
            </a:extLst>
          </p:cNvPr>
          <p:cNvSpPr txBox="1">
            <a:spLocks/>
          </p:cNvSpPr>
          <p:nvPr/>
        </p:nvSpPr>
        <p:spPr>
          <a:xfrm>
            <a:off x="326587" y="3955289"/>
            <a:ext cx="7264600" cy="1925780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/>
            </a:lvl1pPr>
            <a:lvl2pPr marL="809625" lvl="1" indent="-35242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b="1">
                <a:solidFill>
                  <a:schemeClr val="accent6"/>
                </a:solidFill>
              </a:defRPr>
            </a:lvl2pPr>
            <a:lvl3pPr marL="1143000" indent="-2286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lvl3pPr>
            <a:lvl4pPr marL="1600200" indent="-2286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/>
            </a:lvl4pPr>
            <a:lvl5pPr marL="2057400" indent="-2286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Clr>
                <a:srgbClr val="0E47A1"/>
              </a:buClr>
            </a:pPr>
            <a:r>
              <a:rPr lang="en-US" dirty="0">
                <a:solidFill>
                  <a:srgbClr val="0E47A1"/>
                </a:solidFill>
              </a:rPr>
              <a:t>Specialized Users (DBA)</a:t>
            </a:r>
          </a:p>
          <a:p>
            <a:pPr lvl="1">
              <a:buClr>
                <a:srgbClr val="0E47A1"/>
              </a:buClr>
            </a:pPr>
            <a:r>
              <a:rPr lang="en-US" b="0" dirty="0">
                <a:solidFill>
                  <a:schemeClr val="tx1"/>
                </a:solidFill>
              </a:rPr>
              <a:t>Has central control over the database </a:t>
            </a:r>
          </a:p>
          <a:p>
            <a:pPr lvl="1">
              <a:buClr>
                <a:srgbClr val="0E47A1"/>
              </a:buClr>
            </a:pPr>
            <a:r>
              <a:rPr lang="en-US" b="0" dirty="0">
                <a:solidFill>
                  <a:schemeClr val="tx1"/>
                </a:solidFill>
              </a:rPr>
              <a:t>Responsible for proper functioning DB</a:t>
            </a:r>
          </a:p>
          <a:p>
            <a:pPr lvl="1">
              <a:buClr>
                <a:srgbClr val="0E47A1"/>
              </a:buClr>
            </a:pPr>
            <a:r>
              <a:rPr lang="en-US" b="0" dirty="0">
                <a:solidFill>
                  <a:schemeClr val="tx1"/>
                </a:solidFill>
              </a:rPr>
              <a:t>Authorizing access to the Database</a:t>
            </a:r>
          </a:p>
          <a:p>
            <a:pPr lvl="1">
              <a:buClr>
                <a:srgbClr val="0E47A1"/>
              </a:buClr>
            </a:pPr>
            <a:r>
              <a:rPr lang="en-US" b="0" dirty="0">
                <a:solidFill>
                  <a:schemeClr val="tx1"/>
                </a:solidFill>
              </a:rPr>
              <a:t>e.g. Database Administrator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BCFB67-3227-4B56-3A0E-0102B941A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38" y="829543"/>
            <a:ext cx="4621259" cy="25994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406CF7-2D70-4A0A-40F6-B7130C37A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405" y="2698920"/>
            <a:ext cx="4569790" cy="304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6FAA3-1FDD-73A8-AC61-31860B6C6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8C1F8B-5C27-984D-CD86-7880C596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of DBA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16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7B4C77-DD62-689F-6BAB-5B370C86C2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39DE04-0EA7-9B1D-174F-B9E8BF6E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DBMS</a:t>
            </a:r>
          </a:p>
        </p:txBody>
      </p:sp>
    </p:spTree>
    <p:extLst>
      <p:ext uri="{BB962C8B-B14F-4D97-AF65-F5344CB8AC3E}">
        <p14:creationId xmlns:p14="http://schemas.microsoft.com/office/powerpoint/2010/main" val="3985147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DBA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79" y="739482"/>
            <a:ext cx="11929641" cy="5590565"/>
          </a:xfrm>
        </p:spPr>
        <p:txBody>
          <a:bodyPr/>
          <a:lstStyle/>
          <a:p>
            <a:r>
              <a:rPr lang="en-GB" sz="2000" dirty="0"/>
              <a:t>Schema Definition/DB Design</a:t>
            </a:r>
          </a:p>
          <a:p>
            <a:pPr lvl="1"/>
            <a:r>
              <a:rPr lang="en-GB" sz="1800" dirty="0"/>
              <a:t>DBA </a:t>
            </a:r>
            <a:r>
              <a:rPr lang="en-GB" sz="1800" b="1" dirty="0">
                <a:solidFill>
                  <a:srgbClr val="C00000"/>
                </a:solidFill>
              </a:rPr>
              <a:t>defines the logical schema </a:t>
            </a:r>
            <a:r>
              <a:rPr lang="en-GB" sz="1800" dirty="0"/>
              <a:t>of the database. </a:t>
            </a:r>
          </a:p>
          <a:p>
            <a:r>
              <a:rPr lang="en-GB" sz="2000" dirty="0"/>
              <a:t>Storage Structure and Access Method Definition</a:t>
            </a:r>
          </a:p>
          <a:p>
            <a:pPr lvl="1"/>
            <a:r>
              <a:rPr lang="en-GB" sz="1800" dirty="0"/>
              <a:t>DBA </a:t>
            </a:r>
            <a:r>
              <a:rPr lang="en-GB" sz="1800" b="1" dirty="0">
                <a:solidFill>
                  <a:srgbClr val="C00000"/>
                </a:solidFill>
              </a:rPr>
              <a:t>decides how the data is to be represented </a:t>
            </a:r>
            <a:r>
              <a:rPr lang="en-GB" sz="1800" dirty="0"/>
              <a:t>in the database &amp; how to access it.</a:t>
            </a:r>
          </a:p>
          <a:p>
            <a:r>
              <a:rPr lang="en-GB" sz="2000" dirty="0"/>
              <a:t>Defining Security and Integrity Constraints</a:t>
            </a:r>
          </a:p>
          <a:p>
            <a:pPr lvl="1"/>
            <a:r>
              <a:rPr lang="en-GB" sz="1800" dirty="0"/>
              <a:t>DBA </a:t>
            </a:r>
            <a:r>
              <a:rPr lang="en-GB" sz="1800" b="1" dirty="0">
                <a:solidFill>
                  <a:srgbClr val="C00000"/>
                </a:solidFill>
              </a:rPr>
              <a:t>decides on various security and integrity constraints</a:t>
            </a:r>
            <a:r>
              <a:rPr lang="en-GB" sz="1800" dirty="0"/>
              <a:t>.</a:t>
            </a:r>
          </a:p>
          <a:p>
            <a:r>
              <a:rPr lang="en-GB" sz="2000" dirty="0"/>
              <a:t>Granting of Authorization for Data Access</a:t>
            </a:r>
          </a:p>
          <a:p>
            <a:pPr lvl="1"/>
            <a:r>
              <a:rPr lang="en-GB" sz="1800" dirty="0"/>
              <a:t>DBA </a:t>
            </a:r>
            <a:r>
              <a:rPr lang="en-GB" sz="1800" b="1" dirty="0">
                <a:solidFill>
                  <a:srgbClr val="C00000"/>
                </a:solidFill>
              </a:rPr>
              <a:t>determines which user needs access to which part </a:t>
            </a:r>
            <a:r>
              <a:rPr lang="en-GB" sz="1800" dirty="0"/>
              <a:t>of the database.</a:t>
            </a:r>
          </a:p>
          <a:p>
            <a:r>
              <a:rPr lang="en-GB" sz="2000" dirty="0"/>
              <a:t>Liaison with Users</a:t>
            </a:r>
          </a:p>
          <a:p>
            <a:pPr lvl="1"/>
            <a:r>
              <a:rPr lang="en-GB" sz="1800" dirty="0"/>
              <a:t>DBA </a:t>
            </a:r>
            <a:r>
              <a:rPr lang="en-GB" sz="1800" b="1" dirty="0">
                <a:solidFill>
                  <a:srgbClr val="C00000"/>
                </a:solidFill>
              </a:rPr>
              <a:t>provide necessary data </a:t>
            </a:r>
            <a:r>
              <a:rPr lang="en-GB" sz="1800" dirty="0"/>
              <a:t>to the user.</a:t>
            </a:r>
          </a:p>
          <a:p>
            <a:r>
              <a:rPr lang="en-GB" sz="2000" dirty="0"/>
              <a:t>Assisting Application Programmer</a:t>
            </a:r>
          </a:p>
          <a:p>
            <a:pPr lvl="1"/>
            <a:r>
              <a:rPr lang="en-GB" sz="1800" dirty="0"/>
              <a:t>DBA </a:t>
            </a:r>
            <a:r>
              <a:rPr lang="en-GB" sz="1800" b="1" dirty="0">
                <a:solidFill>
                  <a:srgbClr val="C00000"/>
                </a:solidFill>
              </a:rPr>
              <a:t>provides assistance to application programmers </a:t>
            </a:r>
            <a:r>
              <a:rPr lang="en-GB" sz="1800" dirty="0"/>
              <a:t>to develop application programs.</a:t>
            </a:r>
          </a:p>
          <a:p>
            <a:r>
              <a:rPr lang="en-GB" sz="2000" dirty="0"/>
              <a:t>Monitoring Performance</a:t>
            </a:r>
          </a:p>
          <a:p>
            <a:pPr lvl="1"/>
            <a:r>
              <a:rPr lang="en-GB" sz="1800" dirty="0"/>
              <a:t>DBA </a:t>
            </a:r>
            <a:r>
              <a:rPr lang="en-GB" sz="1800" b="1" dirty="0">
                <a:solidFill>
                  <a:srgbClr val="C00000"/>
                </a:solidFill>
              </a:rPr>
              <a:t>ensures that better performance is maintained </a:t>
            </a:r>
            <a:r>
              <a:rPr lang="en-GB" sz="1800" dirty="0"/>
              <a:t>by making a change in the physical or logical schema if required.</a:t>
            </a:r>
          </a:p>
          <a:p>
            <a:r>
              <a:rPr lang="en-GB" sz="2000" dirty="0"/>
              <a:t>Backup and Recovery</a:t>
            </a:r>
          </a:p>
          <a:p>
            <a:pPr lvl="1"/>
            <a:r>
              <a:rPr lang="en-GB" sz="1800" dirty="0"/>
              <a:t>DBA </a:t>
            </a:r>
            <a:r>
              <a:rPr lang="en-GB" sz="1800" b="1" dirty="0">
                <a:solidFill>
                  <a:srgbClr val="C00000"/>
                </a:solidFill>
              </a:rPr>
              <a:t>backing up the database </a:t>
            </a:r>
            <a:r>
              <a:rPr lang="en-GB" sz="1800" dirty="0"/>
              <a:t>on some storage devices such as DVD, CD or magnetic tape or remote servers and  </a:t>
            </a:r>
            <a:r>
              <a:rPr lang="en-GB" sz="1800" b="1" dirty="0">
                <a:solidFill>
                  <a:srgbClr val="C00000"/>
                </a:solidFill>
              </a:rPr>
              <a:t>recover the system in case of failures</a:t>
            </a:r>
            <a:r>
              <a:rPr lang="en-GB" sz="1800" dirty="0"/>
              <a:t>.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820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BD41C7-F2DE-44F0-E61C-0712217E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763CC1-71CC-D479-1DBB-58E45B3A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Level ANSI SPARC Database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431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 Levels ANSI SPARC Database 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15926" y="1920389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View </a:t>
            </a:r>
          </a:p>
          <a:p>
            <a:pPr algn="ctr"/>
            <a:r>
              <a:rPr lang="en-US" b="1" dirty="0"/>
              <a:t>Level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115926" y="3220135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Logical </a:t>
            </a:r>
          </a:p>
          <a:p>
            <a:pPr algn="ctr"/>
            <a:r>
              <a:rPr lang="en-US" b="1" dirty="0"/>
              <a:t>Level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15926" y="4546684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Physical </a:t>
            </a:r>
          </a:p>
          <a:p>
            <a:pPr algn="ctr"/>
            <a:r>
              <a:rPr lang="en-US" b="1" dirty="0"/>
              <a:t>Level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4028950" y="1938754"/>
            <a:ext cx="1097280" cy="609600"/>
          </a:xfrm>
          <a:prstGeom prst="rect">
            <a:avLst/>
          </a:prstGeom>
          <a:solidFill>
            <a:srgbClr val="00B050"/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 1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57750" y="1938754"/>
            <a:ext cx="1097280" cy="609600"/>
          </a:xfrm>
          <a:prstGeom prst="rect">
            <a:avLst/>
          </a:prstGeom>
          <a:solidFill>
            <a:srgbClr val="00B050"/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 2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86550" y="1938754"/>
            <a:ext cx="1097280" cy="609600"/>
          </a:xfrm>
          <a:prstGeom prst="rect">
            <a:avLst/>
          </a:prstGeom>
          <a:solidFill>
            <a:srgbClr val="00B050"/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 3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86926" y="3146539"/>
            <a:ext cx="14478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Conceptual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Level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86926" y="4565049"/>
            <a:ext cx="1447800" cy="609600"/>
          </a:xfrm>
          <a:prstGeom prst="rect">
            <a:avLst/>
          </a:prstGeom>
          <a:solidFill>
            <a:srgbClr val="FF0000"/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Internal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Level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4" name="Flowchart: Magnetic Disk 13"/>
          <p:cNvSpPr/>
          <p:nvPr/>
        </p:nvSpPr>
        <p:spPr>
          <a:xfrm>
            <a:off x="5686926" y="5715000"/>
            <a:ext cx="1447800" cy="609600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Database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9" idx="2"/>
          </p:cNvCxnSpPr>
          <p:nvPr/>
        </p:nvCxnSpPr>
        <p:spPr>
          <a:xfrm>
            <a:off x="4577590" y="2548354"/>
            <a:ext cx="1109336" cy="690146"/>
          </a:xfrm>
          <a:prstGeom prst="line">
            <a:avLst/>
          </a:prstGeom>
          <a:ln w="19050">
            <a:solidFill>
              <a:srgbClr val="0E47A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6406390" y="2548843"/>
            <a:ext cx="4436" cy="616550"/>
          </a:xfrm>
          <a:prstGeom prst="line">
            <a:avLst/>
          </a:prstGeom>
          <a:ln w="19050">
            <a:solidFill>
              <a:srgbClr val="0E47A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2"/>
          </p:cNvCxnSpPr>
          <p:nvPr/>
        </p:nvCxnSpPr>
        <p:spPr>
          <a:xfrm flipH="1">
            <a:off x="7134726" y="2548354"/>
            <a:ext cx="1100464" cy="690146"/>
          </a:xfrm>
          <a:prstGeom prst="line">
            <a:avLst/>
          </a:prstGeom>
          <a:ln w="19050">
            <a:solidFill>
              <a:srgbClr val="0E47A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2"/>
            <a:endCxn id="13" idx="0"/>
          </p:cNvCxnSpPr>
          <p:nvPr/>
        </p:nvCxnSpPr>
        <p:spPr>
          <a:xfrm>
            <a:off x="6410826" y="3756139"/>
            <a:ext cx="0" cy="808910"/>
          </a:xfrm>
          <a:prstGeom prst="line">
            <a:avLst/>
          </a:prstGeom>
          <a:ln w="19050">
            <a:solidFill>
              <a:srgbClr val="0E47A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2"/>
            <a:endCxn id="14" idx="1"/>
          </p:cNvCxnSpPr>
          <p:nvPr/>
        </p:nvCxnSpPr>
        <p:spPr>
          <a:xfrm>
            <a:off x="6410826" y="5174649"/>
            <a:ext cx="0" cy="540351"/>
          </a:xfrm>
          <a:prstGeom prst="line">
            <a:avLst/>
          </a:prstGeom>
          <a:ln w="19050">
            <a:solidFill>
              <a:srgbClr val="0E47A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0390" y="152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1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5949190" y="1535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2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7777990" y="152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3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686426" y="4546684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How</a:t>
            </a:r>
            <a:r>
              <a:rPr lang="en-IN" b="1" dirty="0"/>
              <a:t> </a:t>
            </a:r>
            <a:r>
              <a:rPr lang="en-IN" dirty="0"/>
              <a:t>the data are actually stored on storage devices?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686426" y="3128174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What</a:t>
            </a:r>
            <a:r>
              <a:rPr lang="en-IN" b="1" dirty="0"/>
              <a:t> </a:t>
            </a:r>
            <a:r>
              <a:rPr lang="en-IN" dirty="0"/>
              <a:t>data are stored and </a:t>
            </a:r>
          </a:p>
          <a:p>
            <a:r>
              <a:rPr lang="en-IN" b="1" dirty="0">
                <a:solidFill>
                  <a:srgbClr val="C00000"/>
                </a:solidFill>
              </a:rPr>
              <a:t>What</a:t>
            </a:r>
            <a:r>
              <a:rPr lang="en-IN" dirty="0">
                <a:solidFill>
                  <a:schemeClr val="accent6"/>
                </a:solidFill>
              </a:rPr>
              <a:t> </a:t>
            </a:r>
            <a:r>
              <a:rPr lang="en-IN" dirty="0"/>
              <a:t>relationships exist?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686426" y="1920389"/>
            <a:ext cx="2171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How</a:t>
            </a:r>
            <a:r>
              <a:rPr lang="en-IN" b="1" dirty="0"/>
              <a:t> </a:t>
            </a:r>
            <a:r>
              <a:rPr lang="en-IN" dirty="0"/>
              <a:t>data are viewed by each users?</a:t>
            </a:r>
          </a:p>
        </p:txBody>
      </p:sp>
      <p:pic>
        <p:nvPicPr>
          <p:cNvPr id="26" name="Picture 6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583" y="991877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383" y="991877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183" y="991877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CF226D-ED3C-1BC2-F3EE-4F68B17A7F1F}"/>
              </a:ext>
            </a:extLst>
          </p:cNvPr>
          <p:cNvSpPr txBox="1"/>
          <p:nvPr/>
        </p:nvSpPr>
        <p:spPr>
          <a:xfrm>
            <a:off x="131180" y="5448822"/>
            <a:ext cx="466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47A1"/>
                </a:solidFill>
              </a:rPr>
              <a:t>ANSI</a:t>
            </a:r>
            <a:r>
              <a:rPr lang="en-US" dirty="0"/>
              <a:t> = </a:t>
            </a:r>
            <a:r>
              <a:rPr lang="en-US" b="1" dirty="0">
                <a:solidFill>
                  <a:srgbClr val="0E47A1"/>
                </a:solidFill>
              </a:rPr>
              <a:t>A</a:t>
            </a:r>
            <a:r>
              <a:rPr lang="en-US" dirty="0"/>
              <a:t>merican </a:t>
            </a:r>
            <a:r>
              <a:rPr lang="en-US" b="1" dirty="0">
                <a:solidFill>
                  <a:srgbClr val="0E47A1"/>
                </a:solidFill>
              </a:rPr>
              <a:t>N</a:t>
            </a:r>
            <a:r>
              <a:rPr lang="en-US" dirty="0"/>
              <a:t>ational </a:t>
            </a:r>
            <a:r>
              <a:rPr lang="en-US" b="1" dirty="0">
                <a:solidFill>
                  <a:srgbClr val="0E47A1"/>
                </a:solidFill>
              </a:rPr>
              <a:t>S</a:t>
            </a:r>
            <a:r>
              <a:rPr lang="en-US" dirty="0"/>
              <a:t>tandard </a:t>
            </a:r>
            <a:r>
              <a:rPr lang="en-US" b="1" dirty="0">
                <a:solidFill>
                  <a:srgbClr val="0E47A1"/>
                </a:solidFill>
              </a:rPr>
              <a:t>I</a:t>
            </a:r>
            <a:r>
              <a:rPr lang="en-US" dirty="0"/>
              <a:t>nstitute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6D19AF-7841-EF3F-4994-FE3E0590963B}"/>
              </a:ext>
            </a:extLst>
          </p:cNvPr>
          <p:cNvSpPr txBox="1"/>
          <p:nvPr/>
        </p:nvSpPr>
        <p:spPr>
          <a:xfrm>
            <a:off x="131180" y="5818154"/>
            <a:ext cx="4666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47A1"/>
                </a:solidFill>
              </a:rPr>
              <a:t>SPARC</a:t>
            </a:r>
            <a:r>
              <a:rPr lang="en-US" dirty="0"/>
              <a:t> = </a:t>
            </a:r>
            <a:r>
              <a:rPr lang="en-US" b="1" dirty="0">
                <a:solidFill>
                  <a:schemeClr val="tx2"/>
                </a:solidFill>
              </a:rPr>
              <a:t>S</a:t>
            </a:r>
            <a:r>
              <a:rPr lang="en-US" dirty="0"/>
              <a:t>tandard </a:t>
            </a:r>
            <a:r>
              <a:rPr lang="en-US" b="1" dirty="0">
                <a:solidFill>
                  <a:srgbClr val="0E47A1"/>
                </a:solidFill>
              </a:rPr>
              <a:t>P</a:t>
            </a:r>
            <a:r>
              <a:rPr lang="en-US" dirty="0"/>
              <a:t>lanning </a:t>
            </a:r>
            <a:r>
              <a:rPr lang="en-US" b="1" dirty="0">
                <a:solidFill>
                  <a:srgbClr val="0E47A1"/>
                </a:solidFill>
              </a:rPr>
              <a:t>A</a:t>
            </a:r>
            <a:r>
              <a:rPr lang="en-US" dirty="0"/>
              <a:t>nd </a:t>
            </a:r>
            <a:r>
              <a:rPr lang="en-US" b="1" dirty="0">
                <a:solidFill>
                  <a:srgbClr val="0E47A1"/>
                </a:solidFill>
              </a:rPr>
              <a:t>R</a:t>
            </a:r>
            <a:r>
              <a:rPr lang="en-US" dirty="0"/>
              <a:t>equirement </a:t>
            </a:r>
            <a:r>
              <a:rPr lang="en-US" b="1" dirty="0">
                <a:solidFill>
                  <a:srgbClr val="0E47A1"/>
                </a:solidFill>
              </a:rPr>
              <a:t>C</a:t>
            </a:r>
            <a:r>
              <a:rPr lang="en-US" dirty="0"/>
              <a:t>ommittee </a:t>
            </a:r>
          </a:p>
        </p:txBody>
      </p:sp>
    </p:spTree>
    <p:extLst>
      <p:ext uri="{BB962C8B-B14F-4D97-AF65-F5344CB8AC3E}">
        <p14:creationId xmlns:p14="http://schemas.microsoft.com/office/powerpoint/2010/main" val="239634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Levels ANSI SPARC Database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05" y="863444"/>
            <a:ext cx="11929641" cy="5590565"/>
          </a:xfrm>
        </p:spPr>
        <p:txBody>
          <a:bodyPr/>
          <a:lstStyle/>
          <a:p>
            <a:r>
              <a:rPr lang="en-US" b="1" dirty="0">
                <a:solidFill>
                  <a:srgbClr val="0E47A1"/>
                </a:solidFill>
              </a:rPr>
              <a:t>Internal level (Physical level) </a:t>
            </a:r>
          </a:p>
          <a:p>
            <a:pPr lvl="1"/>
            <a:r>
              <a:rPr lang="en-US" dirty="0"/>
              <a:t>It describes </a:t>
            </a:r>
            <a:r>
              <a:rPr lang="en-US" b="1" dirty="0">
                <a:solidFill>
                  <a:srgbClr val="C00000"/>
                </a:solidFill>
              </a:rPr>
              <a:t>how a data is stored </a:t>
            </a:r>
            <a:r>
              <a:rPr lang="en-US" dirty="0"/>
              <a:t>on the storage device.</a:t>
            </a:r>
          </a:p>
          <a:p>
            <a:pPr lvl="1"/>
            <a:r>
              <a:rPr lang="en-US" dirty="0"/>
              <a:t>Deals with physical storage of data.</a:t>
            </a:r>
          </a:p>
          <a:p>
            <a:pPr lvl="2"/>
            <a:r>
              <a:rPr lang="en-US" dirty="0"/>
              <a:t>Structure of records on disk - files, pages, blocks and indexes and ordering of records</a:t>
            </a:r>
          </a:p>
          <a:p>
            <a:pPr lvl="1"/>
            <a:r>
              <a:rPr lang="en-US" dirty="0"/>
              <a:t>Internal view is described by the internal schema.</a:t>
            </a:r>
          </a:p>
          <a:p>
            <a:r>
              <a:rPr lang="en-US" b="1" dirty="0">
                <a:solidFill>
                  <a:srgbClr val="0E47A1"/>
                </a:solidFill>
              </a:rPr>
              <a:t>Conceptual level (Logical level) 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What data are stored and what relationships exist </a:t>
            </a:r>
            <a:r>
              <a:rPr lang="en-US" dirty="0"/>
              <a:t>among those data? </a:t>
            </a:r>
          </a:p>
          <a:p>
            <a:pPr lvl="1"/>
            <a:r>
              <a:rPr lang="en-US" dirty="0"/>
              <a:t>It hides low level complexities of physical storage.</a:t>
            </a:r>
          </a:p>
          <a:p>
            <a:pPr lvl="1"/>
            <a:r>
              <a:rPr lang="en-US" dirty="0"/>
              <a:t>For Example, STUDENT database may contain STUDENT and COURSE tables which will be visible to users but users are unaware about their storage.</a:t>
            </a:r>
          </a:p>
          <a:p>
            <a:pPr lvl="1"/>
            <a:r>
              <a:rPr lang="en-US" dirty="0"/>
              <a:t>Database administrator works at this level to determine what data to keep in the database.</a:t>
            </a:r>
          </a:p>
          <a:p>
            <a:r>
              <a:rPr lang="en-US" b="1" dirty="0">
                <a:solidFill>
                  <a:srgbClr val="0E47A1"/>
                </a:solidFill>
              </a:rPr>
              <a:t>External level (View level) </a:t>
            </a:r>
          </a:p>
          <a:p>
            <a:pPr lvl="1"/>
            <a:r>
              <a:rPr lang="en-US" dirty="0"/>
              <a:t>It describes only part of the entire database that an end user concern or </a:t>
            </a:r>
            <a:r>
              <a:rPr lang="en-US" b="1" dirty="0">
                <a:solidFill>
                  <a:srgbClr val="C00000"/>
                </a:solidFill>
              </a:rPr>
              <a:t>how data are viewed </a:t>
            </a:r>
            <a:r>
              <a:rPr lang="en-US" dirty="0"/>
              <a:t>by each user.</a:t>
            </a:r>
          </a:p>
          <a:p>
            <a:pPr lvl="1"/>
            <a:r>
              <a:rPr lang="en-US" dirty="0"/>
              <a:t>Different user needs different views of the database, so there can be many views in a view level abstraction of the database. Used by end users and application programmers.</a:t>
            </a:r>
          </a:p>
          <a:p>
            <a:pPr lvl="1"/>
            <a:r>
              <a:rPr lang="en-US" dirty="0"/>
              <a:t>End users need to access only part of the database rather than the entire database.</a:t>
            </a:r>
          </a:p>
        </p:txBody>
      </p:sp>
    </p:spTree>
    <p:extLst>
      <p:ext uri="{BB962C8B-B14F-4D97-AF65-F5344CB8AC3E}">
        <p14:creationId xmlns:p14="http://schemas.microsoft.com/office/powerpoint/2010/main" val="270173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 Levels ANSI SPARC Database System: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92850" y="1920389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View </a:t>
            </a:r>
          </a:p>
          <a:p>
            <a:pPr algn="ctr"/>
            <a:r>
              <a:rPr lang="en-US" b="1" dirty="0"/>
              <a:t>Level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992850" y="3220135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Logical </a:t>
            </a:r>
          </a:p>
          <a:p>
            <a:pPr algn="ctr"/>
            <a:r>
              <a:rPr lang="en-US" b="1" dirty="0"/>
              <a:t>Level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992850" y="4546684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Physical </a:t>
            </a:r>
          </a:p>
          <a:p>
            <a:pPr algn="ctr"/>
            <a:r>
              <a:rPr lang="en-US" b="1" dirty="0"/>
              <a:t>Level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6114420" y="1938754"/>
            <a:ext cx="1097280" cy="609600"/>
          </a:xfrm>
          <a:prstGeom prst="rect">
            <a:avLst/>
          </a:prstGeom>
          <a:solidFill>
            <a:srgbClr val="00B050"/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 1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43220" y="1938754"/>
            <a:ext cx="1097280" cy="609600"/>
          </a:xfrm>
          <a:prstGeom prst="rect">
            <a:avLst/>
          </a:prstGeom>
          <a:solidFill>
            <a:srgbClr val="00B050"/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 2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72020" y="1938754"/>
            <a:ext cx="1097280" cy="609600"/>
          </a:xfrm>
          <a:prstGeom prst="rect">
            <a:avLst/>
          </a:prstGeom>
          <a:solidFill>
            <a:srgbClr val="00B050"/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 3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72396" y="3146539"/>
            <a:ext cx="14478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Conceptual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Level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72396" y="4565049"/>
            <a:ext cx="1447800" cy="609600"/>
          </a:xfrm>
          <a:prstGeom prst="rect">
            <a:avLst/>
          </a:prstGeom>
          <a:solidFill>
            <a:srgbClr val="FF0000"/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Internal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Level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4" name="Flowchart: Magnetic Disk 13"/>
          <p:cNvSpPr/>
          <p:nvPr/>
        </p:nvSpPr>
        <p:spPr>
          <a:xfrm>
            <a:off x="7772396" y="5715000"/>
            <a:ext cx="1447800" cy="609600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Database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9" idx="2"/>
          </p:cNvCxnSpPr>
          <p:nvPr/>
        </p:nvCxnSpPr>
        <p:spPr>
          <a:xfrm>
            <a:off x="6663060" y="2548354"/>
            <a:ext cx="1109336" cy="690146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2"/>
            <a:endCxn id="12" idx="0"/>
          </p:cNvCxnSpPr>
          <p:nvPr/>
        </p:nvCxnSpPr>
        <p:spPr>
          <a:xfrm>
            <a:off x="8491860" y="2548354"/>
            <a:ext cx="4436" cy="598185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2"/>
          </p:cNvCxnSpPr>
          <p:nvPr/>
        </p:nvCxnSpPr>
        <p:spPr>
          <a:xfrm flipH="1">
            <a:off x="9220196" y="2548354"/>
            <a:ext cx="1100464" cy="690146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2"/>
            <a:endCxn id="13" idx="0"/>
          </p:cNvCxnSpPr>
          <p:nvPr/>
        </p:nvCxnSpPr>
        <p:spPr>
          <a:xfrm>
            <a:off x="8496296" y="3756139"/>
            <a:ext cx="0" cy="80891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2"/>
            <a:endCxn id="14" idx="1"/>
          </p:cNvCxnSpPr>
          <p:nvPr/>
        </p:nvCxnSpPr>
        <p:spPr>
          <a:xfrm>
            <a:off x="8496296" y="5174649"/>
            <a:ext cx="0" cy="540351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05860" y="152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1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8034660" y="1535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2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9863460" y="152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3</a:t>
            </a:r>
            <a:endParaRPr lang="en-IN" dirty="0"/>
          </a:p>
        </p:txBody>
      </p:sp>
      <p:pic>
        <p:nvPicPr>
          <p:cNvPr id="26" name="Picture 6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053" y="991877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853" y="991877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653" y="991877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ounded Rectangular Callout 28"/>
          <p:cNvSpPr/>
          <p:nvPr/>
        </p:nvSpPr>
        <p:spPr>
          <a:xfrm>
            <a:off x="213631" y="4359071"/>
            <a:ext cx="5577840" cy="1021556"/>
          </a:xfrm>
          <a:prstGeom prst="wedgeRoundRectCallout">
            <a:avLst>
              <a:gd name="adj1" fmla="val 85532"/>
              <a:gd name="adj2" fmla="val -214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rgbClr val="0E47A1"/>
                </a:solidFill>
              </a:rPr>
              <a:t>Records can be described as blocks of storage (bytes, gigabytes, terabytes etc.) in memory. </a:t>
            </a:r>
          </a:p>
          <a:p>
            <a:r>
              <a:rPr lang="en-IN" dirty="0">
                <a:solidFill>
                  <a:srgbClr val="0E47A1"/>
                </a:solidFill>
              </a:rPr>
              <a:t>These details are often hidden from the programmers.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213631" y="2708806"/>
            <a:ext cx="5577840" cy="1328023"/>
          </a:xfrm>
          <a:prstGeom prst="wedgeRoundRectCallout">
            <a:avLst>
              <a:gd name="adj1" fmla="val 85472"/>
              <a:gd name="adj2" fmla="val -80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rgbClr val="0E47A1"/>
                </a:solidFill>
              </a:rPr>
              <a:t>Records can be described as fields and attributes along with their data types, their relationship among each other can be logically implemented. </a:t>
            </a:r>
          </a:p>
          <a:p>
            <a:r>
              <a:rPr lang="en-IN" dirty="0">
                <a:solidFill>
                  <a:srgbClr val="0E47A1"/>
                </a:solidFill>
              </a:rPr>
              <a:t>DBA and Designer generally work at this level.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213739" y="1886009"/>
            <a:ext cx="5577840" cy="715089"/>
          </a:xfrm>
          <a:prstGeom prst="wedgeRoundRectCallout">
            <a:avLst>
              <a:gd name="adj1" fmla="val 55845"/>
              <a:gd name="adj2" fmla="val -179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rgbClr val="0E47A1"/>
                </a:solidFill>
              </a:rPr>
              <a:t>User just interact with system with the help of GUI.</a:t>
            </a:r>
          </a:p>
          <a:p>
            <a:r>
              <a:rPr lang="en-IN" dirty="0">
                <a:solidFill>
                  <a:srgbClr val="0E47A1"/>
                </a:solidFill>
              </a:rPr>
              <a:t>Users are not aware of how and what the data is stored.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90500" y="1095454"/>
            <a:ext cx="50292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/>
              <a:t>We are storing student information in a student table.</a:t>
            </a:r>
          </a:p>
        </p:txBody>
      </p:sp>
    </p:spTree>
    <p:extLst>
      <p:ext uri="{BB962C8B-B14F-4D97-AF65-F5344CB8AC3E}">
        <p14:creationId xmlns:p14="http://schemas.microsoft.com/office/powerpoint/2010/main" val="260690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/>
      <p:bldP spid="21" grpId="0"/>
      <p:bldP spid="22" grpId="0"/>
      <p:bldP spid="29" grpId="0" animBg="1"/>
      <p:bldP spid="30" grpId="0" animBg="1"/>
      <p:bldP spid="31" grpId="0" animBg="1"/>
      <p:bldP spid="3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05" y="863444"/>
            <a:ext cx="11929641" cy="5590565"/>
          </a:xfrm>
        </p:spPr>
        <p:txBody>
          <a:bodyPr/>
          <a:lstStyle/>
          <a:p>
            <a:r>
              <a:rPr lang="en-US" dirty="0"/>
              <a:t>Database systems are made-up of complex data structures. </a:t>
            </a:r>
          </a:p>
          <a:p>
            <a:r>
              <a:rPr lang="en-US" dirty="0"/>
              <a:t>To ease the user interaction with database, the developers hide internal irrelevant details from users. </a:t>
            </a:r>
          </a:p>
          <a:p>
            <a:r>
              <a:rPr lang="en-US" dirty="0"/>
              <a:t>This </a:t>
            </a:r>
            <a:r>
              <a:rPr lang="en-US" b="1" dirty="0">
                <a:solidFill>
                  <a:srgbClr val="0E47A1"/>
                </a:solidFill>
              </a:rPr>
              <a:t>process of hiding irrelevant details </a:t>
            </a:r>
            <a:r>
              <a:rPr lang="en-US" dirty="0"/>
              <a:t>from user is called data abstraction.</a:t>
            </a:r>
          </a:p>
        </p:txBody>
      </p:sp>
    </p:spTree>
    <p:extLst>
      <p:ext uri="{BB962C8B-B14F-4D97-AF65-F5344CB8AC3E}">
        <p14:creationId xmlns:p14="http://schemas.microsoft.com/office/powerpoint/2010/main" val="424901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Mapping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92850" y="1920389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View </a:t>
            </a:r>
          </a:p>
          <a:p>
            <a:pPr algn="ctr"/>
            <a:r>
              <a:rPr lang="en-US" b="1" dirty="0"/>
              <a:t>Level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992850" y="3220135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Logical </a:t>
            </a:r>
          </a:p>
          <a:p>
            <a:pPr algn="ctr"/>
            <a:r>
              <a:rPr lang="en-US" b="1" dirty="0"/>
              <a:t>Level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992850" y="4546684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Physical </a:t>
            </a:r>
          </a:p>
          <a:p>
            <a:pPr algn="ctr"/>
            <a:r>
              <a:rPr lang="en-US" b="1" dirty="0"/>
              <a:t>Level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6114420" y="1938754"/>
            <a:ext cx="1097280" cy="609600"/>
          </a:xfrm>
          <a:prstGeom prst="rect">
            <a:avLst/>
          </a:prstGeom>
          <a:solidFill>
            <a:srgbClr val="00B050"/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 1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43220" y="1938754"/>
            <a:ext cx="1097280" cy="609600"/>
          </a:xfrm>
          <a:prstGeom prst="rect">
            <a:avLst/>
          </a:prstGeom>
          <a:solidFill>
            <a:srgbClr val="00B050"/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 2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72020" y="1938754"/>
            <a:ext cx="1097280" cy="609600"/>
          </a:xfrm>
          <a:prstGeom prst="rect">
            <a:avLst/>
          </a:prstGeom>
          <a:solidFill>
            <a:srgbClr val="00B050"/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 3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72396" y="3261098"/>
            <a:ext cx="14478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Conceptual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Level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72396" y="4553017"/>
            <a:ext cx="1447800" cy="609600"/>
          </a:xfrm>
          <a:prstGeom prst="rect">
            <a:avLst/>
          </a:prstGeom>
          <a:solidFill>
            <a:srgbClr val="FF0000"/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Internal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Level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4" name="Flowchart: Magnetic Disk 13"/>
          <p:cNvSpPr/>
          <p:nvPr/>
        </p:nvSpPr>
        <p:spPr>
          <a:xfrm>
            <a:off x="7772396" y="5715000"/>
            <a:ext cx="1447800" cy="609600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Database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9" idx="2"/>
          </p:cNvCxnSpPr>
          <p:nvPr/>
        </p:nvCxnSpPr>
        <p:spPr>
          <a:xfrm>
            <a:off x="6663060" y="2548354"/>
            <a:ext cx="1109336" cy="712744"/>
          </a:xfrm>
          <a:prstGeom prst="line">
            <a:avLst/>
          </a:prstGeom>
          <a:ln w="19050">
            <a:solidFill>
              <a:srgbClr val="0E47A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2"/>
            <a:endCxn id="12" idx="0"/>
          </p:cNvCxnSpPr>
          <p:nvPr/>
        </p:nvCxnSpPr>
        <p:spPr>
          <a:xfrm>
            <a:off x="8491860" y="2548354"/>
            <a:ext cx="4436" cy="712744"/>
          </a:xfrm>
          <a:prstGeom prst="line">
            <a:avLst/>
          </a:prstGeom>
          <a:ln w="19050">
            <a:solidFill>
              <a:srgbClr val="0E47A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2"/>
          </p:cNvCxnSpPr>
          <p:nvPr/>
        </p:nvCxnSpPr>
        <p:spPr>
          <a:xfrm flipH="1">
            <a:off x="9231000" y="2548354"/>
            <a:ext cx="1089660" cy="712744"/>
          </a:xfrm>
          <a:prstGeom prst="line">
            <a:avLst/>
          </a:prstGeom>
          <a:ln w="19050">
            <a:solidFill>
              <a:srgbClr val="0E47A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2"/>
            <a:endCxn id="13" idx="0"/>
          </p:cNvCxnSpPr>
          <p:nvPr/>
        </p:nvCxnSpPr>
        <p:spPr>
          <a:xfrm>
            <a:off x="8496296" y="3870698"/>
            <a:ext cx="0" cy="682319"/>
          </a:xfrm>
          <a:prstGeom prst="line">
            <a:avLst/>
          </a:prstGeom>
          <a:ln w="19050">
            <a:solidFill>
              <a:srgbClr val="0E47A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2"/>
            <a:endCxn id="14" idx="1"/>
          </p:cNvCxnSpPr>
          <p:nvPr/>
        </p:nvCxnSpPr>
        <p:spPr>
          <a:xfrm>
            <a:off x="8496296" y="5162617"/>
            <a:ext cx="0" cy="552383"/>
          </a:xfrm>
          <a:prstGeom prst="line">
            <a:avLst/>
          </a:prstGeom>
          <a:ln w="19050">
            <a:solidFill>
              <a:srgbClr val="0E47A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05860" y="152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1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8034660" y="1535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2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9863460" y="152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3</a:t>
            </a:r>
            <a:endParaRPr lang="en-IN" dirty="0"/>
          </a:p>
        </p:txBody>
      </p:sp>
      <p:pic>
        <p:nvPicPr>
          <p:cNvPr id="27" name="Picture 6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853" y="991877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ed Rectangular Callout 32"/>
          <p:cNvSpPr/>
          <p:nvPr/>
        </p:nvSpPr>
        <p:spPr>
          <a:xfrm>
            <a:off x="9040500" y="1001074"/>
            <a:ext cx="2664742" cy="432000"/>
          </a:xfrm>
          <a:prstGeom prst="wedgeRoundRectCallout">
            <a:avLst>
              <a:gd name="adj1" fmla="val -63161"/>
              <a:gd name="adj2" fmla="val 27020"/>
              <a:gd name="adj3" fmla="val 16667"/>
            </a:avLst>
          </a:prstGeom>
          <a:solidFill>
            <a:schemeClr val="bg1"/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rgbClr val="C00000"/>
                </a:solidFill>
              </a:rPr>
              <a:t>Want to access some data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7" name="Down Arrow 36"/>
          <p:cNvSpPr/>
          <p:nvPr/>
        </p:nvSpPr>
        <p:spPr>
          <a:xfrm>
            <a:off x="8011857" y="2553411"/>
            <a:ext cx="304800" cy="68727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E47A1"/>
            </a:solidFill>
          </a:ln>
        </p:spPr>
        <p:txBody>
          <a:bodyPr vert="vert270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Request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38" name="Down Arrow 37"/>
          <p:cNvSpPr/>
          <p:nvPr/>
        </p:nvSpPr>
        <p:spPr>
          <a:xfrm flipV="1">
            <a:off x="8757538" y="5147806"/>
            <a:ext cx="304800" cy="68612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E47A1"/>
            </a:solidFill>
          </a:ln>
        </p:spPr>
        <p:txBody>
          <a:bodyPr vert="vert270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Result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39" name="Curved Up Arrow 38"/>
          <p:cNvSpPr/>
          <p:nvPr/>
        </p:nvSpPr>
        <p:spPr>
          <a:xfrm>
            <a:off x="7935600" y="2548354"/>
            <a:ext cx="1295400" cy="3420000"/>
          </a:xfrm>
          <a:prstGeom prst="curvedUpArrow">
            <a:avLst>
              <a:gd name="adj1" fmla="val 11300"/>
              <a:gd name="adj2" fmla="val 29392"/>
              <a:gd name="adj3" fmla="val 25000"/>
            </a:avLst>
          </a:prstGeom>
          <a:noFill/>
          <a:ln w="3175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accent6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" name="Rounded Rectangular Callout 39"/>
          <p:cNvSpPr/>
          <p:nvPr/>
        </p:nvSpPr>
        <p:spPr>
          <a:xfrm>
            <a:off x="193310" y="5123714"/>
            <a:ext cx="6217920" cy="1200886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Process of transforming requests and results between the three levels is called mapping.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138648-2206-8663-1266-E84ABEFCDD5B}"/>
              </a:ext>
            </a:extLst>
          </p:cNvPr>
          <p:cNvSpPr txBox="1"/>
          <p:nvPr/>
        </p:nvSpPr>
        <p:spPr>
          <a:xfrm>
            <a:off x="4636645" y="4098457"/>
            <a:ext cx="3375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C00000"/>
                </a:solidFill>
                <a:latin typeface="+mj-lt"/>
              </a:rPr>
              <a:t>Conceptual/Internal Mapping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3445B1-5BF1-F899-3CB5-FB76C8C4A56A}"/>
              </a:ext>
            </a:extLst>
          </p:cNvPr>
          <p:cNvSpPr txBox="1"/>
          <p:nvPr/>
        </p:nvSpPr>
        <p:spPr>
          <a:xfrm>
            <a:off x="4162780" y="2941689"/>
            <a:ext cx="3375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C00000"/>
                </a:solidFill>
                <a:latin typeface="+mj-lt"/>
              </a:rPr>
              <a:t>External/Conceptual Mapping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CDDFEB-E998-A758-5721-EF089297B540}"/>
              </a:ext>
            </a:extLst>
          </p:cNvPr>
          <p:cNvCxnSpPr>
            <a:cxnSpLocks/>
          </p:cNvCxnSpPr>
          <p:nvPr/>
        </p:nvCxnSpPr>
        <p:spPr>
          <a:xfrm>
            <a:off x="7040736" y="3146855"/>
            <a:ext cx="337096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FA9BDC-5F16-AD4A-DC18-7F83FEC013C9}"/>
              </a:ext>
            </a:extLst>
          </p:cNvPr>
          <p:cNvCxnSpPr>
            <a:cxnSpLocks/>
          </p:cNvCxnSpPr>
          <p:nvPr/>
        </p:nvCxnSpPr>
        <p:spPr>
          <a:xfrm>
            <a:off x="7421531" y="4295578"/>
            <a:ext cx="337096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80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47 L 0.00352 0.1916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2 0.19815 L 0.00352 0.3870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44444E-6 L 0.00104 -0.1865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18657 L 0.00104 -0.3784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37" grpId="1" animBg="1"/>
      <p:bldP spid="37" grpId="2" animBg="1"/>
      <p:bldP spid="37" grpId="3" animBg="1"/>
      <p:bldP spid="38" grpId="0" animBg="1"/>
      <p:bldP spid="38" grpId="1" animBg="1"/>
      <p:bldP spid="38" grpId="2" animBg="1"/>
      <p:bldP spid="38" grpId="3" animBg="1"/>
      <p:bldP spid="39" grpId="0" animBg="1"/>
      <p:bldP spid="40" grpId="0" animBg="1"/>
      <p:bldP spid="3" grpId="0"/>
      <p:bldP spid="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63F4-4F3C-1459-10EE-48DA2634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Data Independence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BC110-C5B9-166C-5125-1D1C17D86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+mj-lt"/>
              </a:rPr>
              <a:t>T</a:t>
            </a:r>
            <a:r>
              <a:rPr lang="en-IN" sz="2400" dirty="0">
                <a:latin typeface="+mj-lt"/>
              </a:rPr>
              <a:t>he ability to </a:t>
            </a:r>
            <a:r>
              <a:rPr lang="en-IN" sz="2400" dirty="0">
                <a:solidFill>
                  <a:srgbClr val="0E47A1"/>
                </a:solidFill>
                <a:latin typeface="+mj-lt"/>
              </a:rPr>
              <a:t>modify a schema definition in one level without affecting a schema definition </a:t>
            </a:r>
            <a:r>
              <a:rPr lang="en-IN" sz="2400" dirty="0">
                <a:latin typeface="+mj-lt"/>
              </a:rPr>
              <a:t>in the </a:t>
            </a:r>
            <a:r>
              <a:rPr lang="en-IN" sz="2400" dirty="0">
                <a:solidFill>
                  <a:srgbClr val="0E47A1"/>
                </a:solidFill>
                <a:latin typeface="+mj-lt"/>
              </a:rPr>
              <a:t>next higher level</a:t>
            </a:r>
            <a:r>
              <a:rPr lang="en-IN" sz="2400" dirty="0">
                <a:latin typeface="+mj-lt"/>
              </a:rPr>
              <a:t>.</a:t>
            </a:r>
          </a:p>
          <a:p>
            <a:pPr marL="0" indent="0" algn="just">
              <a:buNone/>
            </a:pPr>
            <a:r>
              <a:rPr lang="en-IN" b="1" dirty="0">
                <a:solidFill>
                  <a:srgbClr val="C00000"/>
                </a:solidFill>
                <a:latin typeface="+mj-lt"/>
              </a:rPr>
              <a:t>Physical data independence</a:t>
            </a:r>
          </a:p>
          <a:p>
            <a:pPr algn="just"/>
            <a:r>
              <a:rPr lang="en-IN" sz="2400" dirty="0">
                <a:latin typeface="+mj-lt"/>
              </a:rPr>
              <a:t>Physical data independence </a:t>
            </a:r>
            <a:r>
              <a:rPr lang="en-IN" sz="2400" b="1" dirty="0">
                <a:solidFill>
                  <a:srgbClr val="0E47A1"/>
                </a:solidFill>
                <a:latin typeface="+mj-lt"/>
              </a:rPr>
              <a:t>allows changing in physical storage devices </a:t>
            </a:r>
            <a:r>
              <a:rPr lang="en-IN" sz="2400" dirty="0">
                <a:latin typeface="+mj-lt"/>
              </a:rPr>
              <a:t>or organization of file </a:t>
            </a:r>
            <a:r>
              <a:rPr lang="en-IN" sz="2400" b="1" dirty="0">
                <a:solidFill>
                  <a:srgbClr val="0E47A1"/>
                </a:solidFill>
                <a:latin typeface="+mj-lt"/>
              </a:rPr>
              <a:t>without change in the conceptual view</a:t>
            </a:r>
            <a:r>
              <a:rPr lang="en-IN" sz="2400" dirty="0">
                <a:latin typeface="+mj-lt"/>
              </a:rPr>
              <a:t>.</a:t>
            </a:r>
          </a:p>
          <a:p>
            <a:pPr algn="just"/>
            <a:r>
              <a:rPr lang="en-IN" sz="2400" dirty="0">
                <a:latin typeface="+mj-lt"/>
              </a:rPr>
              <a:t>Modifications at the internal level are occasionally necessary to improve performance.</a:t>
            </a:r>
          </a:p>
          <a:p>
            <a:pPr algn="just"/>
            <a:r>
              <a:rPr lang="en-IN" sz="2400" dirty="0">
                <a:latin typeface="+mj-lt"/>
              </a:rPr>
              <a:t>It is easy to achieve physical data independence.</a:t>
            </a:r>
          </a:p>
          <a:p>
            <a:pPr marL="0" indent="0" algn="just">
              <a:buNone/>
            </a:pPr>
            <a:r>
              <a:rPr lang="en-IN" b="1" dirty="0">
                <a:solidFill>
                  <a:srgbClr val="C00000"/>
                </a:solidFill>
                <a:latin typeface="+mj-lt"/>
              </a:rPr>
              <a:t>Logical data independence</a:t>
            </a:r>
          </a:p>
          <a:p>
            <a:pPr algn="just"/>
            <a:r>
              <a:rPr lang="en-IN" sz="2400" dirty="0">
                <a:latin typeface="+mj-lt"/>
              </a:rPr>
              <a:t>Logical data independence is the </a:t>
            </a:r>
            <a:r>
              <a:rPr lang="en-IN" sz="2400" b="1" dirty="0">
                <a:solidFill>
                  <a:srgbClr val="0E47A1"/>
                </a:solidFill>
                <a:latin typeface="+mj-lt"/>
              </a:rPr>
              <a:t>ability to modify the conceptual schema without requiring any change in view level</a:t>
            </a:r>
            <a:r>
              <a:rPr lang="en-IN" sz="2400" dirty="0">
                <a:latin typeface="+mj-lt"/>
              </a:rPr>
              <a:t>.</a:t>
            </a:r>
          </a:p>
          <a:p>
            <a:pPr algn="just"/>
            <a:r>
              <a:rPr lang="en-IN" sz="2400" dirty="0">
                <a:latin typeface="+mj-lt"/>
              </a:rPr>
              <a:t>Modifications at the logical level are necessary whenever the logical structure of the database is altered.</a:t>
            </a:r>
          </a:p>
          <a:p>
            <a:r>
              <a:rPr lang="en-IN" sz="2400" dirty="0">
                <a:latin typeface="+mj-lt"/>
              </a:rPr>
              <a:t>Sometime it is difficult to achieve logical data independence.</a:t>
            </a:r>
            <a:endParaRPr lang="en-GB" altLang="en-US" sz="2400" dirty="0">
              <a:latin typeface="+mj-lt"/>
            </a:endParaRPr>
          </a:p>
          <a:p>
            <a:pPr algn="just"/>
            <a:endParaRPr lang="en-IN" sz="2400" dirty="0"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680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72FD3-C1B1-FB49-ECA7-015013F7D2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B58A78-7B35-561E-56A1-F159A71B4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3 Levels ANSI SPARC Database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3201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3 Levels ANSI SPARC Database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Same data can be access </a:t>
            </a:r>
            <a:r>
              <a:rPr lang="en-US" dirty="0"/>
              <a:t>by </a:t>
            </a:r>
            <a:r>
              <a:rPr lang="en-US" b="1" dirty="0">
                <a:solidFill>
                  <a:srgbClr val="C00000"/>
                </a:solidFill>
              </a:rPr>
              <a:t>different users in different customized views</a:t>
            </a:r>
            <a:r>
              <a:rPr lang="en-US" dirty="0"/>
              <a:t>.</a:t>
            </a:r>
          </a:p>
        </p:txBody>
      </p:sp>
      <p:sp>
        <p:nvSpPr>
          <p:cNvPr id="9" name="Round Same Side Corner Rectangle 8"/>
          <p:cNvSpPr/>
          <p:nvPr/>
        </p:nvSpPr>
        <p:spPr>
          <a:xfrm>
            <a:off x="302711" y="3933173"/>
            <a:ext cx="1551141" cy="407094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</a:rPr>
              <a:t>STUDENT VIEW</a:t>
            </a:r>
          </a:p>
        </p:txBody>
      </p:sp>
      <p:sp>
        <p:nvSpPr>
          <p:cNvPr id="11" name="Round Same Side Corner Rectangle 10"/>
          <p:cNvSpPr/>
          <p:nvPr/>
        </p:nvSpPr>
        <p:spPr>
          <a:xfrm>
            <a:off x="6404974" y="3939435"/>
            <a:ext cx="1551141" cy="407094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</a:rPr>
              <a:t>FACULTY VIEW</a:t>
            </a:r>
          </a:p>
        </p:txBody>
      </p:sp>
      <p:sp>
        <p:nvSpPr>
          <p:cNvPr id="12" name="Round Same Side Corner Rectangle 11"/>
          <p:cNvSpPr/>
          <p:nvPr/>
        </p:nvSpPr>
        <p:spPr>
          <a:xfrm>
            <a:off x="1078281" y="1267217"/>
            <a:ext cx="1551141" cy="407094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</a:rPr>
              <a:t>ADMIN VIEW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B2D6CEC2-9850-47AF-B52D-B6337001EDB7}"/>
              </a:ext>
            </a:extLst>
          </p:cNvPr>
          <p:cNvGraphicFramePr>
            <a:graphicFrameLocks/>
          </p:cNvGraphicFramePr>
          <p:nvPr/>
        </p:nvGraphicFramePr>
        <p:xfrm>
          <a:off x="1078281" y="1789135"/>
          <a:ext cx="6602414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89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0143">
                  <a:extLst>
                    <a:ext uri="{9D8B030D-6E8A-4147-A177-3AD203B41FA5}">
                      <a16:colId xmlns:a16="http://schemas.microsoft.com/office/drawing/2014/main" val="1375044398"/>
                    </a:ext>
                  </a:extLst>
                </a:gridCol>
                <a:gridCol w="1273493">
                  <a:extLst>
                    <a:ext uri="{9D8B030D-6E8A-4147-A177-3AD203B41FA5}">
                      <a16:colId xmlns:a16="http://schemas.microsoft.com/office/drawing/2014/main" val="160204496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SrNo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Prof. </a:t>
                      </a:r>
                      <a:r>
                        <a:rPr lang="en-US" dirty="0" err="1"/>
                        <a:t>Ankit</a:t>
                      </a:r>
                      <a:r>
                        <a:rPr lang="en-US" dirty="0"/>
                        <a:t> Patel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8325845127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effectLst/>
                        </a:rPr>
                        <a:t>Jetpur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effectLst/>
                        </a:rPr>
                        <a:t>Electrical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125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Akshay</a:t>
                      </a:r>
                      <a:r>
                        <a:rPr lang="en-US" baseline="0" dirty="0"/>
                        <a:t> Jadeja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7878450512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Rajkot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Computer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312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Prof. Manish Sharma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9824485601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Rajkot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Civil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Prof. Bhavin </a:t>
                      </a:r>
                      <a:r>
                        <a:rPr lang="en-US" sz="1800" kern="1200" dirty="0" err="1">
                          <a:effectLst/>
                        </a:rPr>
                        <a:t>Oza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9825088621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Jamnagar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Mechanical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9A5CE4B3-E17A-4C4B-98E8-FEC3145A35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6269016"/>
              </p:ext>
            </p:extLst>
          </p:nvPr>
        </p:nvGraphicFramePr>
        <p:xfrm>
          <a:off x="6404974" y="4455091"/>
          <a:ext cx="54622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89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3493">
                  <a:extLst>
                    <a:ext uri="{9D8B030D-6E8A-4147-A177-3AD203B41FA5}">
                      <a16:colId xmlns:a16="http://schemas.microsoft.com/office/drawing/2014/main" val="160204496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SrNo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Prof. </a:t>
                      </a:r>
                      <a:r>
                        <a:rPr lang="en-US" dirty="0" err="1"/>
                        <a:t>Ankit</a:t>
                      </a:r>
                      <a:r>
                        <a:rPr lang="en-US" dirty="0"/>
                        <a:t> Patel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8325845127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Electrical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Akshay</a:t>
                      </a:r>
                      <a:r>
                        <a:rPr lang="en-US" baseline="0" dirty="0"/>
                        <a:t> Jadeja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7878450512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312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Prof. Manish Sharma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9824485601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Civil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Prof. Bhavin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Oza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9825088621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Mechanical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4EB1992E-D2F4-42B3-95E3-ED0A469306B8}"/>
              </a:ext>
            </a:extLst>
          </p:cNvPr>
          <p:cNvGraphicFramePr>
            <a:graphicFrameLocks/>
          </p:cNvGraphicFramePr>
          <p:nvPr/>
        </p:nvGraphicFramePr>
        <p:xfrm>
          <a:off x="302711" y="4454021"/>
          <a:ext cx="4772979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7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3493">
                  <a:extLst>
                    <a:ext uri="{9D8B030D-6E8A-4147-A177-3AD203B41FA5}">
                      <a16:colId xmlns:a16="http://schemas.microsoft.com/office/drawing/2014/main" val="160204496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Prof. </a:t>
                      </a:r>
                      <a:r>
                        <a:rPr lang="en-US" dirty="0" err="1"/>
                        <a:t>Ankit</a:t>
                      </a:r>
                      <a:r>
                        <a:rPr lang="en-US" dirty="0"/>
                        <a:t> Patel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8325845127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Electrical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Prof.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Akshay</a:t>
                      </a:r>
                      <a:r>
                        <a:rPr lang="en-US" baseline="0" dirty="0"/>
                        <a:t> Jadeja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7878450512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Prof. Manish Sharma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9824485601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Civil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Prof. Bhavin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Oza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9825088621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Mechanical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7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726B6D-1F73-42F4-96C6-3F7914599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What is </a:t>
            </a:r>
            <a:r>
              <a:rPr lang="en-US" sz="2800" b="1" dirty="0">
                <a:solidFill>
                  <a:srgbClr val="0E47A1"/>
                </a:solidFill>
              </a:rPr>
              <a:t>Data</a:t>
            </a:r>
            <a:r>
              <a:rPr lang="en-US" sz="2800" dirty="0"/>
              <a:t>?</a:t>
            </a:r>
          </a:p>
          <a:p>
            <a:r>
              <a:rPr lang="en-US" sz="2800" dirty="0"/>
              <a:t>What is </a:t>
            </a:r>
            <a:r>
              <a:rPr lang="en-US" sz="2800" b="1" dirty="0">
                <a:solidFill>
                  <a:srgbClr val="0E47A1"/>
                </a:solidFill>
              </a:rPr>
              <a:t>Database</a:t>
            </a:r>
            <a:r>
              <a:rPr lang="en-US" sz="2800" dirty="0"/>
              <a:t>?</a:t>
            </a:r>
          </a:p>
          <a:p>
            <a:r>
              <a:rPr lang="en-US" sz="2800" dirty="0"/>
              <a:t>What is </a:t>
            </a:r>
            <a:r>
              <a:rPr lang="en-US" sz="2800" b="1" dirty="0">
                <a:solidFill>
                  <a:srgbClr val="0E47A1"/>
                </a:solidFill>
              </a:rPr>
              <a:t>Management</a:t>
            </a:r>
            <a:r>
              <a:rPr lang="en-US" sz="2800" dirty="0"/>
              <a:t>?</a:t>
            </a:r>
          </a:p>
          <a:p>
            <a:r>
              <a:rPr lang="en-US" sz="2800" dirty="0"/>
              <a:t>What is </a:t>
            </a:r>
            <a:r>
              <a:rPr lang="en-US" sz="2800" b="1" dirty="0">
                <a:solidFill>
                  <a:srgbClr val="0E47A1"/>
                </a:solidFill>
              </a:rPr>
              <a:t>System</a:t>
            </a:r>
            <a:r>
              <a:rPr lang="en-US" sz="2800" dirty="0"/>
              <a:t>?</a:t>
            </a:r>
            <a:endParaRPr lang="en-GB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0B9B8C-EDDC-4E9D-B186-6846FAB6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Database Management System (DBMS)?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64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A4F1-BD50-E29A-E2B6-A9B864D7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3 Levels ANSI SPARC Database System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C909EB-E0BD-ECA9-7029-652C2DFB3716}"/>
              </a:ext>
            </a:extLst>
          </p:cNvPr>
          <p:cNvSpPr txBox="1">
            <a:spLocks/>
          </p:cNvSpPr>
          <p:nvPr/>
        </p:nvSpPr>
        <p:spPr>
          <a:xfrm>
            <a:off x="131179" y="814895"/>
            <a:ext cx="11929641" cy="5593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user is not conserved about the physical data storage details</a:t>
            </a:r>
            <a:r>
              <a:rPr lang="en-US" dirty="0"/>
              <a:t>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5D09619-E639-8DE2-B8C1-147146A9B2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8572078"/>
              </p:ext>
            </p:extLst>
          </p:nvPr>
        </p:nvGraphicFramePr>
        <p:xfrm>
          <a:off x="350727" y="2091658"/>
          <a:ext cx="11398686" cy="2468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73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2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95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64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82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21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2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7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type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Primary</a:t>
                      </a:r>
                      <a:r>
                        <a:rPr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Key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b="1" dirty="0"/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SrNo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√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√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Mobile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√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√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√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80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EB5A-CBA7-0481-057C-D216496CA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3 Levels ANSI SPARC Database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66960-C966-6E6E-5440-7862657D3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923615-F28B-9798-A494-BD657E3151D4}"/>
              </a:ext>
            </a:extLst>
          </p:cNvPr>
          <p:cNvSpPr txBox="1">
            <a:spLocks/>
          </p:cNvSpPr>
          <p:nvPr/>
        </p:nvSpPr>
        <p:spPr>
          <a:xfrm>
            <a:off x="131180" y="863445"/>
            <a:ext cx="11929641" cy="5649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C00000"/>
                </a:solidFill>
              </a:rPr>
              <a:t>Conceptual structure of the database can be changed without affecting end users</a:t>
            </a:r>
            <a:r>
              <a:rPr lang="en-US" dirty="0"/>
              <a:t>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9DE5D1C-7F2C-17E4-9B33-D5A46C85E5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0532171"/>
              </p:ext>
            </p:extLst>
          </p:nvPr>
        </p:nvGraphicFramePr>
        <p:xfrm>
          <a:off x="338201" y="1352622"/>
          <a:ext cx="11398686" cy="2468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73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2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95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64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82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21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2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7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b="1" dirty="0"/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SrNo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√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√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Mobile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r>
                        <a:rPr lang="en-US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√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√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√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7121C56F-E79E-25BF-34FB-36E5CC0A06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20010"/>
              </p:ext>
            </p:extLst>
          </p:nvPr>
        </p:nvGraphicFramePr>
        <p:xfrm>
          <a:off x="339245" y="4219024"/>
          <a:ext cx="6774494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74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4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SrNo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Mobile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258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Prof. </a:t>
                      </a:r>
                      <a:r>
                        <a:rPr lang="en-US" dirty="0" err="1"/>
                        <a:t>Ankit</a:t>
                      </a:r>
                      <a:r>
                        <a:rPr lang="en-US" dirty="0"/>
                        <a:t> Patel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8325845127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Jetpur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Electrical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Akshay</a:t>
                      </a:r>
                      <a:r>
                        <a:rPr lang="en-US" baseline="0" dirty="0"/>
                        <a:t> Jadeja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7878450512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312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Prof. Manish Sharma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9824485601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Civil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457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Prof. Bhavin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Oza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9825088621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Jamnagar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Mechanical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FC6FCEE-5047-9A39-CC9F-A973595F7FA0}"/>
              </a:ext>
            </a:extLst>
          </p:cNvPr>
          <p:cNvSpPr txBox="1"/>
          <p:nvPr/>
        </p:nvSpPr>
        <p:spPr>
          <a:xfrm>
            <a:off x="2765739" y="2604992"/>
            <a:ext cx="125403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VARCHAR</a:t>
            </a:r>
          </a:p>
        </p:txBody>
      </p:sp>
    </p:spTree>
    <p:extLst>
      <p:ext uri="{BB962C8B-B14F-4D97-AF65-F5344CB8AC3E}">
        <p14:creationId xmlns:p14="http://schemas.microsoft.com/office/powerpoint/2010/main" val="395251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3 Levels ANSI SPARC Database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Physical storage structure can be changed without requiring changes in user’s view</a:t>
            </a:r>
            <a:r>
              <a:rPr lang="en-US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167" y="1758523"/>
            <a:ext cx="1465544" cy="15375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45380" y="3339256"/>
            <a:ext cx="191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DARSHAN SERVER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642" y="1990535"/>
            <a:ext cx="8292601" cy="37824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704" y="3481618"/>
            <a:ext cx="3314117" cy="239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0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983E3B-2511-4243-BA47-B3F8B49B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System Architecture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EF239-0D7E-40EC-AD1F-DF340BCF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192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System Architecture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2642992" y="801665"/>
            <a:ext cx="1340285" cy="5386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Naive User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4235885" y="801664"/>
            <a:ext cx="1340285" cy="5386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Application Programmer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5828778" y="801663"/>
            <a:ext cx="1340285" cy="5386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Sophisticated User 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7421671" y="801662"/>
            <a:ext cx="1592893" cy="5386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Database Administrator</a:t>
            </a:r>
          </a:p>
        </p:txBody>
      </p:sp>
      <p:sp>
        <p:nvSpPr>
          <p:cNvPr id="92" name="Oval 91"/>
          <p:cNvSpPr/>
          <p:nvPr/>
        </p:nvSpPr>
        <p:spPr>
          <a:xfrm>
            <a:off x="2542784" y="1640216"/>
            <a:ext cx="1422225" cy="7265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Application interface</a:t>
            </a:r>
          </a:p>
        </p:txBody>
      </p:sp>
      <p:sp>
        <p:nvSpPr>
          <p:cNvPr id="96" name="Oval 95"/>
          <p:cNvSpPr/>
          <p:nvPr/>
        </p:nvSpPr>
        <p:spPr>
          <a:xfrm>
            <a:off x="4196219" y="1640216"/>
            <a:ext cx="1411787" cy="7265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Application Program</a:t>
            </a:r>
          </a:p>
        </p:txBody>
      </p:sp>
      <p:sp>
        <p:nvSpPr>
          <p:cNvPr id="97" name="Oval 96"/>
          <p:cNvSpPr/>
          <p:nvPr/>
        </p:nvSpPr>
        <p:spPr>
          <a:xfrm>
            <a:off x="5897148" y="1640215"/>
            <a:ext cx="1303751" cy="7265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Query Tool</a:t>
            </a:r>
          </a:p>
        </p:txBody>
      </p:sp>
      <p:sp>
        <p:nvSpPr>
          <p:cNvPr id="98" name="Oval 97"/>
          <p:cNvSpPr/>
          <p:nvPr/>
        </p:nvSpPr>
        <p:spPr>
          <a:xfrm>
            <a:off x="7389833" y="1640214"/>
            <a:ext cx="1628907" cy="7265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Administrator Tool</a:t>
            </a:r>
          </a:p>
        </p:txBody>
      </p:sp>
      <p:cxnSp>
        <p:nvCxnSpPr>
          <p:cNvPr id="100" name="Straight Connector 99"/>
          <p:cNvCxnSpPr>
            <a:stCxn id="88" idx="2"/>
          </p:cNvCxnSpPr>
          <p:nvPr/>
        </p:nvCxnSpPr>
        <p:spPr>
          <a:xfrm flipH="1">
            <a:off x="3306871" y="1340284"/>
            <a:ext cx="6264" cy="29993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924815" y="1340284"/>
            <a:ext cx="6264" cy="29993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6565202" y="1352114"/>
            <a:ext cx="6264" cy="29993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8158094" y="1340281"/>
            <a:ext cx="6264" cy="29993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702490" y="1340343"/>
            <a:ext cx="53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359578" y="1332434"/>
            <a:ext cx="54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write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978566" y="1332434"/>
            <a:ext cx="53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580854" y="1340343"/>
            <a:ext cx="529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uses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129425" y="2429354"/>
            <a:ext cx="7377830" cy="1629080"/>
          </a:xfrm>
          <a:prstGeom prst="rect">
            <a:avLst/>
          </a:prstGeom>
          <a:noFill/>
          <a:ln w="190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7898300" y="3750657"/>
            <a:ext cx="1608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Query Processor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442835" y="2970064"/>
            <a:ext cx="1383605" cy="4857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Application program object code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388284" y="2569226"/>
            <a:ext cx="1027655" cy="4857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Compiler and Linker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6028670" y="2569226"/>
            <a:ext cx="1027655" cy="4857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DML queries 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677206" y="2569227"/>
            <a:ext cx="1027655" cy="4856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DDL interpreter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654065" y="3276252"/>
            <a:ext cx="1027655" cy="4857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DML compiler and organizer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3957050" y="3534425"/>
            <a:ext cx="1383605" cy="4857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Query Evaluation Engine</a:t>
            </a:r>
          </a:p>
        </p:txBody>
      </p:sp>
      <p:cxnSp>
        <p:nvCxnSpPr>
          <p:cNvPr id="117" name="Straight Connector 116"/>
          <p:cNvCxnSpPr>
            <a:stCxn id="92" idx="4"/>
          </p:cNvCxnSpPr>
          <p:nvPr/>
        </p:nvCxnSpPr>
        <p:spPr>
          <a:xfrm flipH="1">
            <a:off x="3253896" y="2366725"/>
            <a:ext cx="1" cy="6033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96" idx="4"/>
            <a:endCxn id="111" idx="0"/>
          </p:cNvCxnSpPr>
          <p:nvPr/>
        </p:nvCxnSpPr>
        <p:spPr>
          <a:xfrm flipH="1">
            <a:off x="4902112" y="2366725"/>
            <a:ext cx="1" cy="2025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6565202" y="2364793"/>
            <a:ext cx="0" cy="2119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184190" y="2364793"/>
            <a:ext cx="0" cy="2119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98" idx="4"/>
            <a:endCxn id="112" idx="0"/>
          </p:cNvCxnSpPr>
          <p:nvPr/>
        </p:nvCxnSpPr>
        <p:spPr>
          <a:xfrm flipH="1">
            <a:off x="6542498" y="2366723"/>
            <a:ext cx="1661789" cy="20250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3566786" y="2753191"/>
            <a:ext cx="821498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66786" y="2753191"/>
            <a:ext cx="0" cy="21687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415939" y="2774514"/>
            <a:ext cx="6127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3826440" y="3212929"/>
            <a:ext cx="1397434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5205609" y="2824618"/>
            <a:ext cx="823061" cy="4008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6274496" y="3059379"/>
            <a:ext cx="0" cy="21687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3244373" y="3463094"/>
            <a:ext cx="0" cy="3016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3241370" y="3763183"/>
            <a:ext cx="7111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167892" y="3761983"/>
            <a:ext cx="0" cy="1425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 flipV="1">
            <a:off x="5340655" y="3883575"/>
            <a:ext cx="827237" cy="50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ular Callout 93"/>
          <p:cNvSpPr/>
          <p:nvPr/>
        </p:nvSpPr>
        <p:spPr>
          <a:xfrm>
            <a:off x="10116857" y="4320112"/>
            <a:ext cx="1936825" cy="512721"/>
          </a:xfrm>
          <a:prstGeom prst="wedgeRoundRectCallout">
            <a:avLst>
              <a:gd name="adj1" fmla="val -86961"/>
              <a:gd name="adj2" fmla="val -11918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IN" sz="1300" b="1" dirty="0">
                <a:solidFill>
                  <a:schemeClr val="tx1"/>
                </a:solidFill>
              </a:rPr>
              <a:t>Deal with execution of DDL and DML statements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99" name="Rounded Rectangular Callout 98"/>
          <p:cNvSpPr/>
          <p:nvPr/>
        </p:nvSpPr>
        <p:spPr>
          <a:xfrm>
            <a:off x="9753077" y="1574321"/>
            <a:ext cx="2212007" cy="817768"/>
          </a:xfrm>
          <a:prstGeom prst="wedgeRoundRectCallout">
            <a:avLst>
              <a:gd name="adj1" fmla="val -93535"/>
              <a:gd name="adj2" fmla="val 7641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IN" sz="1350" b="1" dirty="0">
                <a:solidFill>
                  <a:schemeClr val="tx1"/>
                </a:solidFill>
              </a:rPr>
              <a:t>Interprets DDL statements into a set of tables containing metadata</a:t>
            </a:r>
            <a:endParaRPr lang="en-US" sz="1350" b="1" dirty="0">
              <a:solidFill>
                <a:schemeClr val="tx1"/>
              </a:solidFill>
            </a:endParaRPr>
          </a:p>
        </p:txBody>
      </p:sp>
      <p:sp>
        <p:nvSpPr>
          <p:cNvPr id="116" name="Rounded Rectangular Callout 115"/>
          <p:cNvSpPr/>
          <p:nvPr/>
        </p:nvSpPr>
        <p:spPr>
          <a:xfrm>
            <a:off x="9633256" y="2701263"/>
            <a:ext cx="2451647" cy="933104"/>
          </a:xfrm>
          <a:prstGeom prst="wedgeRoundRectCallout">
            <a:avLst>
              <a:gd name="adj1" fmla="val -168137"/>
              <a:gd name="adj2" fmla="val 4531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IN" sz="1300" b="1" dirty="0">
                <a:solidFill>
                  <a:schemeClr val="tx1"/>
                </a:solidFill>
              </a:rPr>
              <a:t>Translates DML statements into low level instructions that the query evaluation engine understands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119" name="Rounded Rectangular Callout 118"/>
          <p:cNvSpPr/>
          <p:nvPr/>
        </p:nvSpPr>
        <p:spPr>
          <a:xfrm>
            <a:off x="60950" y="2824618"/>
            <a:ext cx="1974662" cy="1064649"/>
          </a:xfrm>
          <a:prstGeom prst="wedgeRoundRectCallout">
            <a:avLst>
              <a:gd name="adj1" fmla="val 144160"/>
              <a:gd name="adj2" fmla="val 5652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IN" sz="1300" b="1" dirty="0">
                <a:solidFill>
                  <a:schemeClr val="tx1"/>
                </a:solidFill>
              </a:rPr>
              <a:t>Executes low level instructions generated by DML compiler and choose best evolution plan</a:t>
            </a:r>
            <a:endParaRPr lang="en-US" sz="1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32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91" grpId="0" animBg="1"/>
      <p:bldP spid="92" grpId="0" animBg="1"/>
      <p:bldP spid="96" grpId="0" animBg="1"/>
      <p:bldP spid="97" grpId="0" animBg="1"/>
      <p:bldP spid="98" grpId="0" animBg="1"/>
      <p:bldP spid="104" grpId="0"/>
      <p:bldP spid="105" grpId="0"/>
      <p:bldP spid="106" grpId="0"/>
      <p:bldP spid="107" grpId="0"/>
      <p:bldP spid="108" grpId="0" animBg="1"/>
      <p:bldP spid="109" grpId="0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94" grpId="0" animBg="1"/>
      <p:bldP spid="94" grpId="1" animBg="1"/>
      <p:bldP spid="99" grpId="0" animBg="1"/>
      <p:bldP spid="99" grpId="1" animBg="1"/>
      <p:bldP spid="116" grpId="0" animBg="1"/>
      <p:bldP spid="116" grpId="1" animBg="1"/>
      <p:bldP spid="119" grpId="0" animBg="1"/>
      <p:bldP spid="119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System Architecture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2642992" y="801665"/>
            <a:ext cx="1340285" cy="5386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Naive User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4235885" y="801664"/>
            <a:ext cx="1340285" cy="5386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Application Programmer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5828778" y="801663"/>
            <a:ext cx="1340285" cy="5386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Sophisticated User 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7421671" y="801662"/>
            <a:ext cx="1592893" cy="5386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Database Administrator</a:t>
            </a:r>
          </a:p>
        </p:txBody>
      </p:sp>
      <p:sp>
        <p:nvSpPr>
          <p:cNvPr id="92" name="Oval 91"/>
          <p:cNvSpPr/>
          <p:nvPr/>
        </p:nvSpPr>
        <p:spPr>
          <a:xfrm>
            <a:off x="2542784" y="1640216"/>
            <a:ext cx="1422225" cy="7265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Application interface</a:t>
            </a:r>
          </a:p>
        </p:txBody>
      </p:sp>
      <p:sp>
        <p:nvSpPr>
          <p:cNvPr id="96" name="Oval 95"/>
          <p:cNvSpPr/>
          <p:nvPr/>
        </p:nvSpPr>
        <p:spPr>
          <a:xfrm>
            <a:off x="4196219" y="1640216"/>
            <a:ext cx="1411787" cy="7265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Application Program</a:t>
            </a:r>
          </a:p>
        </p:txBody>
      </p:sp>
      <p:sp>
        <p:nvSpPr>
          <p:cNvPr id="97" name="Oval 96"/>
          <p:cNvSpPr/>
          <p:nvPr/>
        </p:nvSpPr>
        <p:spPr>
          <a:xfrm>
            <a:off x="5897148" y="1640215"/>
            <a:ext cx="1303751" cy="7265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Query Tool</a:t>
            </a:r>
          </a:p>
        </p:txBody>
      </p:sp>
      <p:sp>
        <p:nvSpPr>
          <p:cNvPr id="98" name="Oval 97"/>
          <p:cNvSpPr/>
          <p:nvPr/>
        </p:nvSpPr>
        <p:spPr>
          <a:xfrm>
            <a:off x="7389833" y="1640214"/>
            <a:ext cx="1628907" cy="7265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Administrator Tool</a:t>
            </a:r>
          </a:p>
        </p:txBody>
      </p:sp>
      <p:cxnSp>
        <p:nvCxnSpPr>
          <p:cNvPr id="100" name="Straight Connector 99"/>
          <p:cNvCxnSpPr>
            <a:stCxn id="88" idx="2"/>
          </p:cNvCxnSpPr>
          <p:nvPr/>
        </p:nvCxnSpPr>
        <p:spPr>
          <a:xfrm flipH="1">
            <a:off x="3306871" y="1340284"/>
            <a:ext cx="6264" cy="29993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924815" y="1340284"/>
            <a:ext cx="6264" cy="29993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6565202" y="1352114"/>
            <a:ext cx="6264" cy="29993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8158094" y="1340281"/>
            <a:ext cx="6264" cy="29993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702490" y="1340343"/>
            <a:ext cx="53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359578" y="1332434"/>
            <a:ext cx="54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write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978566" y="1332434"/>
            <a:ext cx="53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580854" y="1340343"/>
            <a:ext cx="529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uses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129425" y="2429354"/>
            <a:ext cx="7377830" cy="1629080"/>
          </a:xfrm>
          <a:prstGeom prst="rect">
            <a:avLst/>
          </a:prstGeom>
          <a:noFill/>
          <a:ln w="190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7969230" y="3750657"/>
            <a:ext cx="1538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Query Processor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442835" y="2970064"/>
            <a:ext cx="1383605" cy="4857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Application program object code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388284" y="2569226"/>
            <a:ext cx="1027655" cy="4857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Compiler and Linker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6028670" y="2569226"/>
            <a:ext cx="1027655" cy="4857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DML queries 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677206" y="2569227"/>
            <a:ext cx="1027655" cy="4856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DDL interpreter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654065" y="3276252"/>
            <a:ext cx="1027655" cy="4857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DML compiler and organizer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3957050" y="3534425"/>
            <a:ext cx="1383605" cy="4857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Query Evaluation Engine</a:t>
            </a:r>
          </a:p>
        </p:txBody>
      </p:sp>
      <p:cxnSp>
        <p:nvCxnSpPr>
          <p:cNvPr id="117" name="Straight Connector 116"/>
          <p:cNvCxnSpPr>
            <a:stCxn id="92" idx="4"/>
          </p:cNvCxnSpPr>
          <p:nvPr/>
        </p:nvCxnSpPr>
        <p:spPr>
          <a:xfrm flipH="1">
            <a:off x="3253896" y="2366725"/>
            <a:ext cx="1" cy="6033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96" idx="4"/>
            <a:endCxn id="111" idx="0"/>
          </p:cNvCxnSpPr>
          <p:nvPr/>
        </p:nvCxnSpPr>
        <p:spPr>
          <a:xfrm flipH="1">
            <a:off x="4902112" y="2366725"/>
            <a:ext cx="1" cy="2025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6565202" y="2364793"/>
            <a:ext cx="0" cy="2119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184190" y="2364793"/>
            <a:ext cx="0" cy="2119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98" idx="4"/>
            <a:endCxn id="112" idx="0"/>
          </p:cNvCxnSpPr>
          <p:nvPr/>
        </p:nvCxnSpPr>
        <p:spPr>
          <a:xfrm flipH="1">
            <a:off x="6542498" y="2366723"/>
            <a:ext cx="1661789" cy="20250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3566786" y="2753191"/>
            <a:ext cx="821498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66786" y="2753191"/>
            <a:ext cx="0" cy="21687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415939" y="2774514"/>
            <a:ext cx="6127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3826440" y="3212929"/>
            <a:ext cx="1397434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5205609" y="2824618"/>
            <a:ext cx="823061" cy="4008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6274496" y="3059379"/>
            <a:ext cx="0" cy="21687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3244373" y="3463094"/>
            <a:ext cx="0" cy="3016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3241370" y="3763183"/>
            <a:ext cx="7111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167892" y="3761983"/>
            <a:ext cx="0" cy="1425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 flipV="1">
            <a:off x="5340655" y="3883575"/>
            <a:ext cx="827237" cy="50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2129425" y="4181669"/>
            <a:ext cx="7377830" cy="901617"/>
          </a:xfrm>
          <a:prstGeom prst="rect">
            <a:avLst/>
          </a:prstGeom>
          <a:noFill/>
          <a:ln w="190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7964052" y="4817133"/>
            <a:ext cx="1596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Storage Manager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497766" y="4389611"/>
            <a:ext cx="1027655" cy="4857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Buffer Manager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135024" y="4393094"/>
            <a:ext cx="1027655" cy="4857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File Manager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946990" y="4387457"/>
            <a:ext cx="1027655" cy="4857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Authorization and Integrity Manager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605906" y="4387457"/>
            <a:ext cx="1027655" cy="4857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Transaction Manager</a:t>
            </a:r>
          </a:p>
        </p:txBody>
      </p:sp>
      <p:cxnSp>
        <p:nvCxnSpPr>
          <p:cNvPr id="3" name="Straight Connector 2"/>
          <p:cNvCxnSpPr>
            <a:endCxn id="44" idx="0"/>
          </p:cNvCxnSpPr>
          <p:nvPr/>
        </p:nvCxnSpPr>
        <p:spPr>
          <a:xfrm flipH="1">
            <a:off x="3011594" y="4020156"/>
            <a:ext cx="1376690" cy="3694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428538" y="4014279"/>
            <a:ext cx="0" cy="3731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28538" y="4014279"/>
            <a:ext cx="1739354" cy="3731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388284" y="4021555"/>
            <a:ext cx="3540691" cy="3659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ular Callout 70"/>
          <p:cNvSpPr/>
          <p:nvPr/>
        </p:nvSpPr>
        <p:spPr>
          <a:xfrm>
            <a:off x="9815707" y="4598896"/>
            <a:ext cx="2264879" cy="1010334"/>
          </a:xfrm>
          <a:prstGeom prst="wedgeRoundRectCallout">
            <a:avLst>
              <a:gd name="adj1" fmla="val -66368"/>
              <a:gd name="adj2" fmla="val -1127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350" b="1" dirty="0">
                <a:solidFill>
                  <a:schemeClr val="tx1"/>
                </a:solidFill>
              </a:rPr>
              <a:t>Provides interface between low-level data stored and application program and queries</a:t>
            </a:r>
          </a:p>
        </p:txBody>
      </p:sp>
      <p:sp>
        <p:nvSpPr>
          <p:cNvPr id="72" name="Rounded Rectangular Callout 71"/>
          <p:cNvSpPr/>
          <p:nvPr/>
        </p:nvSpPr>
        <p:spPr>
          <a:xfrm>
            <a:off x="10062575" y="3814465"/>
            <a:ext cx="1975297" cy="572992"/>
          </a:xfrm>
          <a:prstGeom prst="wedgeRoundRectCallout">
            <a:avLst>
              <a:gd name="adj1" fmla="val -119816"/>
              <a:gd name="adj2" fmla="val 7934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IN" sz="1350" b="1" dirty="0">
                <a:solidFill>
                  <a:schemeClr val="tx1"/>
                </a:solidFill>
              </a:rPr>
              <a:t>Preserves atomicity</a:t>
            </a:r>
            <a:endParaRPr lang="en-US" sz="1350" b="1" dirty="0">
              <a:solidFill>
                <a:schemeClr val="tx1"/>
              </a:solidFill>
            </a:endParaRPr>
          </a:p>
        </p:txBody>
      </p:sp>
      <p:sp>
        <p:nvSpPr>
          <p:cNvPr id="73" name="Rounded Rectangular Callout 72"/>
          <p:cNvSpPr/>
          <p:nvPr/>
        </p:nvSpPr>
        <p:spPr>
          <a:xfrm>
            <a:off x="9933948" y="5763199"/>
            <a:ext cx="2119733" cy="786902"/>
          </a:xfrm>
          <a:prstGeom prst="wedgeRoundRectCallout">
            <a:avLst>
              <a:gd name="adj1" fmla="val -187187"/>
              <a:gd name="adj2" fmla="val -17161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IN" sz="1350" b="1" dirty="0">
                <a:solidFill>
                  <a:schemeClr val="tx1"/>
                </a:solidFill>
              </a:rPr>
              <a:t>Checks the authority of users to access data and integrity constraints</a:t>
            </a:r>
            <a:endParaRPr lang="en-US" sz="1350" b="1" dirty="0">
              <a:solidFill>
                <a:schemeClr val="tx1"/>
              </a:solidFill>
            </a:endParaRPr>
          </a:p>
        </p:txBody>
      </p:sp>
      <p:sp>
        <p:nvSpPr>
          <p:cNvPr id="74" name="Rounded Rectangular Callout 73"/>
          <p:cNvSpPr/>
          <p:nvPr/>
        </p:nvSpPr>
        <p:spPr>
          <a:xfrm>
            <a:off x="173477" y="3096035"/>
            <a:ext cx="1634908" cy="787539"/>
          </a:xfrm>
          <a:prstGeom prst="wedgeRoundRectCallout">
            <a:avLst>
              <a:gd name="adj1" fmla="val 189733"/>
              <a:gd name="adj2" fmla="val 11832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IN" sz="1350" b="1" dirty="0">
                <a:solidFill>
                  <a:schemeClr val="tx1"/>
                </a:solidFill>
              </a:rPr>
              <a:t>Manages allocation of space on disk storage</a:t>
            </a:r>
            <a:endParaRPr lang="en-US" sz="1350" b="1" dirty="0">
              <a:solidFill>
                <a:schemeClr val="tx1"/>
              </a:solidFill>
            </a:endParaRPr>
          </a:p>
        </p:txBody>
      </p:sp>
      <p:sp>
        <p:nvSpPr>
          <p:cNvPr id="75" name="Rounded Rectangular Callout 74"/>
          <p:cNvSpPr/>
          <p:nvPr/>
        </p:nvSpPr>
        <p:spPr>
          <a:xfrm>
            <a:off x="111414" y="4160561"/>
            <a:ext cx="1835323" cy="712627"/>
          </a:xfrm>
          <a:prstGeom prst="wedgeRoundRectCallout">
            <a:avLst>
              <a:gd name="adj1" fmla="val 75946"/>
              <a:gd name="adj2" fmla="val 3412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IN" sz="1350" b="1" dirty="0">
                <a:solidFill>
                  <a:schemeClr val="tx1"/>
                </a:solidFill>
              </a:rPr>
              <a:t>Fetches data from disk storage to memory for being used</a:t>
            </a:r>
            <a:endParaRPr lang="en-US" sz="13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32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5" grpId="0"/>
      <p:bldP spid="44" grpId="0" animBg="1"/>
      <p:bldP spid="45" grpId="0" animBg="1"/>
      <p:bldP spid="46" grpId="0" animBg="1"/>
      <p:bldP spid="47" grpId="0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Database System Architecture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2642992" y="801665"/>
            <a:ext cx="1340285" cy="5386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Naive User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4235885" y="801664"/>
            <a:ext cx="1340285" cy="5386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Application Programmer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5828778" y="801663"/>
            <a:ext cx="1340285" cy="5386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Sophisticated User 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7421671" y="801662"/>
            <a:ext cx="1592893" cy="5386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Database Administrator</a:t>
            </a:r>
          </a:p>
        </p:txBody>
      </p:sp>
      <p:sp>
        <p:nvSpPr>
          <p:cNvPr id="92" name="Oval 91"/>
          <p:cNvSpPr/>
          <p:nvPr/>
        </p:nvSpPr>
        <p:spPr>
          <a:xfrm>
            <a:off x="2542784" y="1640216"/>
            <a:ext cx="1422225" cy="7265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Application interface</a:t>
            </a:r>
          </a:p>
        </p:txBody>
      </p:sp>
      <p:sp>
        <p:nvSpPr>
          <p:cNvPr id="96" name="Oval 95"/>
          <p:cNvSpPr/>
          <p:nvPr/>
        </p:nvSpPr>
        <p:spPr>
          <a:xfrm>
            <a:off x="4196219" y="1640216"/>
            <a:ext cx="1411787" cy="7265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Application Program</a:t>
            </a:r>
          </a:p>
        </p:txBody>
      </p:sp>
      <p:sp>
        <p:nvSpPr>
          <p:cNvPr id="97" name="Oval 96"/>
          <p:cNvSpPr/>
          <p:nvPr/>
        </p:nvSpPr>
        <p:spPr>
          <a:xfrm>
            <a:off x="5897148" y="1640215"/>
            <a:ext cx="1303751" cy="7265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Query Tool</a:t>
            </a:r>
          </a:p>
        </p:txBody>
      </p:sp>
      <p:sp>
        <p:nvSpPr>
          <p:cNvPr id="98" name="Oval 97"/>
          <p:cNvSpPr/>
          <p:nvPr/>
        </p:nvSpPr>
        <p:spPr>
          <a:xfrm>
            <a:off x="7389833" y="1640214"/>
            <a:ext cx="1628907" cy="7265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Administrator Tool</a:t>
            </a:r>
          </a:p>
        </p:txBody>
      </p:sp>
      <p:cxnSp>
        <p:nvCxnSpPr>
          <p:cNvPr id="100" name="Straight Connector 99"/>
          <p:cNvCxnSpPr>
            <a:stCxn id="88" idx="2"/>
          </p:cNvCxnSpPr>
          <p:nvPr/>
        </p:nvCxnSpPr>
        <p:spPr>
          <a:xfrm flipH="1">
            <a:off x="3306871" y="1340284"/>
            <a:ext cx="6264" cy="29993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924815" y="1340284"/>
            <a:ext cx="6264" cy="29993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6565202" y="1352114"/>
            <a:ext cx="6264" cy="29993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8158094" y="1340281"/>
            <a:ext cx="6264" cy="29993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702490" y="1340343"/>
            <a:ext cx="53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359578" y="1332434"/>
            <a:ext cx="54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write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978566" y="1332434"/>
            <a:ext cx="53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580854" y="1340343"/>
            <a:ext cx="529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uses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129425" y="2429354"/>
            <a:ext cx="7377830" cy="1629080"/>
          </a:xfrm>
          <a:prstGeom prst="rect">
            <a:avLst/>
          </a:prstGeom>
          <a:noFill/>
          <a:ln w="190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7953180" y="3750657"/>
            <a:ext cx="1554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Query Processor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442835" y="2970064"/>
            <a:ext cx="1383605" cy="4857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Application program object code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388284" y="2569226"/>
            <a:ext cx="1027655" cy="4857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Compiler and Linker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6028670" y="2569226"/>
            <a:ext cx="1027655" cy="4857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DML queries 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677206" y="2569227"/>
            <a:ext cx="1027655" cy="4856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DDL interpreter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654065" y="3276252"/>
            <a:ext cx="1027655" cy="4857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DML compiler and organizer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3957050" y="3534425"/>
            <a:ext cx="1383605" cy="4857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Query Evaluation Engine</a:t>
            </a:r>
          </a:p>
        </p:txBody>
      </p:sp>
      <p:cxnSp>
        <p:nvCxnSpPr>
          <p:cNvPr id="117" name="Straight Connector 116"/>
          <p:cNvCxnSpPr>
            <a:stCxn id="92" idx="4"/>
          </p:cNvCxnSpPr>
          <p:nvPr/>
        </p:nvCxnSpPr>
        <p:spPr>
          <a:xfrm flipH="1">
            <a:off x="3253896" y="2366725"/>
            <a:ext cx="1" cy="6033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96" idx="4"/>
            <a:endCxn id="111" idx="0"/>
          </p:cNvCxnSpPr>
          <p:nvPr/>
        </p:nvCxnSpPr>
        <p:spPr>
          <a:xfrm flipH="1">
            <a:off x="4902112" y="2366725"/>
            <a:ext cx="1" cy="2025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6565202" y="2364793"/>
            <a:ext cx="0" cy="2119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184190" y="2364793"/>
            <a:ext cx="0" cy="2119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98" idx="4"/>
            <a:endCxn id="112" idx="0"/>
          </p:cNvCxnSpPr>
          <p:nvPr/>
        </p:nvCxnSpPr>
        <p:spPr>
          <a:xfrm flipH="1">
            <a:off x="6542498" y="2366723"/>
            <a:ext cx="1661789" cy="20250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3566786" y="2753191"/>
            <a:ext cx="821498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66786" y="2753191"/>
            <a:ext cx="0" cy="21687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415939" y="2774514"/>
            <a:ext cx="6127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3826440" y="3212929"/>
            <a:ext cx="1397434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5205609" y="2824618"/>
            <a:ext cx="823061" cy="4008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6274496" y="3059379"/>
            <a:ext cx="0" cy="21687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3244373" y="3463094"/>
            <a:ext cx="0" cy="3016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3241370" y="3763183"/>
            <a:ext cx="7111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167892" y="3761983"/>
            <a:ext cx="0" cy="1425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 flipV="1">
            <a:off x="5340655" y="3883575"/>
            <a:ext cx="827237" cy="50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2129425" y="4181669"/>
            <a:ext cx="7377830" cy="901617"/>
          </a:xfrm>
          <a:prstGeom prst="rect">
            <a:avLst/>
          </a:prstGeom>
          <a:noFill/>
          <a:ln w="190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7995156" y="4817133"/>
            <a:ext cx="1589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Storage Manager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497766" y="4389611"/>
            <a:ext cx="1027655" cy="4857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Buffer Manager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135024" y="4393094"/>
            <a:ext cx="1027655" cy="4857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File Manager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946990" y="4387457"/>
            <a:ext cx="1027655" cy="4857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Authorization and Integrity Manager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605906" y="4387457"/>
            <a:ext cx="1027655" cy="4857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Transaction Manager</a:t>
            </a:r>
          </a:p>
        </p:txBody>
      </p:sp>
      <p:cxnSp>
        <p:nvCxnSpPr>
          <p:cNvPr id="3" name="Straight Connector 2"/>
          <p:cNvCxnSpPr>
            <a:endCxn id="44" idx="0"/>
          </p:cNvCxnSpPr>
          <p:nvPr/>
        </p:nvCxnSpPr>
        <p:spPr>
          <a:xfrm flipH="1">
            <a:off x="3011594" y="4020156"/>
            <a:ext cx="1376690" cy="3694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428538" y="4014279"/>
            <a:ext cx="0" cy="3731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28538" y="4014279"/>
            <a:ext cx="1739354" cy="3731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388284" y="4021555"/>
            <a:ext cx="3540691" cy="3659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Magnetic Disk 10"/>
          <p:cNvSpPr/>
          <p:nvPr/>
        </p:nvSpPr>
        <p:spPr>
          <a:xfrm>
            <a:off x="2678966" y="5194683"/>
            <a:ext cx="5517455" cy="1355418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8196193" y="5686716"/>
            <a:ext cx="1456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Disk Storage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949881" y="6071823"/>
            <a:ext cx="616906" cy="2698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Data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887766" y="5776587"/>
            <a:ext cx="616906" cy="2698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Indices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384397" y="5776587"/>
            <a:ext cx="784665" cy="374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Data Dictionary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184334" y="6059150"/>
            <a:ext cx="744129" cy="394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Statistical Data </a:t>
            </a:r>
          </a:p>
        </p:txBody>
      </p:sp>
      <p:cxnSp>
        <p:nvCxnSpPr>
          <p:cNvPr id="13" name="Straight Connector 12"/>
          <p:cNvCxnSpPr>
            <a:endCxn id="59" idx="0"/>
          </p:cNvCxnSpPr>
          <p:nvPr/>
        </p:nvCxnSpPr>
        <p:spPr>
          <a:xfrm flipH="1">
            <a:off x="4196219" y="4873188"/>
            <a:ext cx="308453" cy="9033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464568" y="4873188"/>
            <a:ext cx="1025982" cy="11859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4" idx="2"/>
          </p:cNvCxnSpPr>
          <p:nvPr/>
        </p:nvCxnSpPr>
        <p:spPr>
          <a:xfrm>
            <a:off x="3011594" y="4875342"/>
            <a:ext cx="1184625" cy="8771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4" idx="2"/>
          </p:cNvCxnSpPr>
          <p:nvPr/>
        </p:nvCxnSpPr>
        <p:spPr>
          <a:xfrm>
            <a:off x="3011594" y="4875342"/>
            <a:ext cx="435213" cy="1196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340655" y="3750657"/>
            <a:ext cx="582149" cy="23211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  <a:stCxn id="46" idx="2"/>
            <a:endCxn id="60" idx="0"/>
          </p:cNvCxnSpPr>
          <p:nvPr/>
        </p:nvCxnSpPr>
        <p:spPr>
          <a:xfrm>
            <a:off x="6460818" y="4873188"/>
            <a:ext cx="315912" cy="9033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 flipH="1">
            <a:off x="5576170" y="5134028"/>
            <a:ext cx="9227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 flipV="1">
            <a:off x="6498920" y="5124911"/>
            <a:ext cx="0" cy="6516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ular Callout 79">
            <a:extLst>
              <a:ext uri="{FF2B5EF4-FFF2-40B4-BE49-F238E27FC236}">
                <a16:creationId xmlns:a16="http://schemas.microsoft.com/office/drawing/2014/main" id="{7E8CF259-2F0F-4C91-A5DA-247E4FDCA77E}"/>
              </a:ext>
            </a:extLst>
          </p:cNvPr>
          <p:cNvSpPr/>
          <p:nvPr/>
        </p:nvSpPr>
        <p:spPr>
          <a:xfrm>
            <a:off x="8411153" y="6023844"/>
            <a:ext cx="2192204" cy="546103"/>
          </a:xfrm>
          <a:prstGeom prst="wedgeRoundRectCallout">
            <a:avLst>
              <a:gd name="adj1" fmla="val -161698"/>
              <a:gd name="adj2" fmla="val 58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IN" sz="1350" b="1" dirty="0">
                <a:solidFill>
                  <a:schemeClr val="tx1"/>
                </a:solidFill>
                <a:latin typeface="+mj-lt"/>
              </a:rPr>
              <a:t>To store statistical information about the data</a:t>
            </a:r>
            <a:endParaRPr lang="en-US" sz="135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" name="Rounded Rectangular Callout 80">
            <a:extLst>
              <a:ext uri="{FF2B5EF4-FFF2-40B4-BE49-F238E27FC236}">
                <a16:creationId xmlns:a16="http://schemas.microsoft.com/office/drawing/2014/main" id="{DA8F337A-8F70-4572-B115-DCEABC4A506B}"/>
              </a:ext>
            </a:extLst>
          </p:cNvPr>
          <p:cNvSpPr/>
          <p:nvPr/>
        </p:nvSpPr>
        <p:spPr>
          <a:xfrm>
            <a:off x="8875584" y="5321691"/>
            <a:ext cx="1554556" cy="307777"/>
          </a:xfrm>
          <a:prstGeom prst="wedgeRoundRectCallout">
            <a:avLst>
              <a:gd name="adj1" fmla="val -155186"/>
              <a:gd name="adj2" fmla="val 11050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IN" sz="1350" b="1" dirty="0">
                <a:solidFill>
                  <a:schemeClr val="tx1"/>
                </a:solidFill>
                <a:latin typeface="+mj-lt"/>
              </a:rPr>
              <a:t>To store metadata</a:t>
            </a:r>
            <a:endParaRPr lang="en-US" sz="135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6" name="Rounded Rectangular Callout 81">
            <a:extLst>
              <a:ext uri="{FF2B5EF4-FFF2-40B4-BE49-F238E27FC236}">
                <a16:creationId xmlns:a16="http://schemas.microsoft.com/office/drawing/2014/main" id="{5BBEA9C6-36B9-4398-9AD1-D02EBEEEE900}"/>
              </a:ext>
            </a:extLst>
          </p:cNvPr>
          <p:cNvSpPr/>
          <p:nvPr/>
        </p:nvSpPr>
        <p:spPr>
          <a:xfrm>
            <a:off x="644860" y="5925411"/>
            <a:ext cx="1516110" cy="330853"/>
          </a:xfrm>
          <a:prstGeom prst="wedgeRoundRectCallout">
            <a:avLst>
              <a:gd name="adj1" fmla="val 100170"/>
              <a:gd name="adj2" fmla="val 3033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IN" sz="1350" b="1" dirty="0">
                <a:solidFill>
                  <a:schemeClr val="tx1"/>
                </a:solidFill>
                <a:latin typeface="+mj-lt"/>
              </a:rPr>
              <a:t>To store user data</a:t>
            </a:r>
            <a:endParaRPr lang="en-US" sz="135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7" name="Rounded Rectangular Callout 82">
            <a:extLst>
              <a:ext uri="{FF2B5EF4-FFF2-40B4-BE49-F238E27FC236}">
                <a16:creationId xmlns:a16="http://schemas.microsoft.com/office/drawing/2014/main" id="{2F78966B-2A3F-460B-9B47-1E00DFAC56D9}"/>
              </a:ext>
            </a:extLst>
          </p:cNvPr>
          <p:cNvSpPr/>
          <p:nvPr/>
        </p:nvSpPr>
        <p:spPr>
          <a:xfrm>
            <a:off x="227605" y="5016924"/>
            <a:ext cx="1817272" cy="593976"/>
          </a:xfrm>
          <a:prstGeom prst="wedgeRoundRectCallout">
            <a:avLst>
              <a:gd name="adj1" fmla="val 149448"/>
              <a:gd name="adj2" fmla="val 9227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IN" sz="1350" b="1" dirty="0">
                <a:solidFill>
                  <a:schemeClr val="tx1"/>
                </a:solidFill>
                <a:latin typeface="+mj-lt"/>
              </a:rPr>
              <a:t>To provide faster access to data items</a:t>
            </a:r>
            <a:endParaRPr lang="en-US" sz="135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317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7" grpId="0"/>
      <p:bldP spid="58" grpId="0" animBg="1"/>
      <p:bldP spid="59" grpId="0" animBg="1"/>
      <p:bldP spid="60" grpId="0" animBg="1"/>
      <p:bldP spid="61" grpId="0" animBg="1"/>
      <p:bldP spid="79" grpId="0" animBg="1"/>
      <p:bldP spid="79" grpId="1" animBg="1"/>
      <p:bldP spid="84" grpId="0" animBg="1"/>
      <p:bldP spid="84" grpId="1" animBg="1"/>
      <p:bldP spid="86" grpId="0" animBg="1"/>
      <p:bldP spid="86" grpId="1" animBg="1"/>
      <p:bldP spid="87" grpId="0" animBg="1"/>
      <p:bldP spid="87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3A3364-274B-20C8-24FD-030E59905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3A8675-575D-5F98-791E-849EF4AD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82966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05" y="863444"/>
            <a:ext cx="11929641" cy="5590565"/>
          </a:xfrm>
        </p:spPr>
        <p:txBody>
          <a:bodyPr/>
          <a:lstStyle/>
          <a:p>
            <a:r>
              <a:rPr lang="en-US" dirty="0"/>
              <a:t>The types of DBMS based on data model are as follows: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Relational database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Object oriented database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Hierarchical database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Network database</a:t>
            </a:r>
          </a:p>
        </p:txBody>
      </p:sp>
    </p:spTree>
    <p:extLst>
      <p:ext uri="{BB962C8B-B14F-4D97-AF65-F5344CB8AC3E}">
        <p14:creationId xmlns:p14="http://schemas.microsoft.com/office/powerpoint/2010/main" val="93807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05" y="863444"/>
            <a:ext cx="5760000" cy="5590565"/>
          </a:xfrm>
        </p:spPr>
        <p:txBody>
          <a:bodyPr/>
          <a:lstStyle/>
          <a:p>
            <a:r>
              <a:rPr lang="en-US" b="1" dirty="0">
                <a:solidFill>
                  <a:srgbClr val="0E47A1"/>
                </a:solidFill>
              </a:rPr>
              <a:t>Relational database</a:t>
            </a:r>
          </a:p>
          <a:p>
            <a:pPr lvl="1"/>
            <a:r>
              <a:rPr lang="en-US" dirty="0"/>
              <a:t>A relational database management system (RDBMS) is a system where data is organized in two-dimensional tables using rows and columns.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E1026A7-DF37-C253-664D-B99D3D1C5898}"/>
              </a:ext>
            </a:extLst>
          </p:cNvPr>
          <p:cNvGraphicFramePr>
            <a:graphicFrameLocks/>
          </p:cNvGraphicFramePr>
          <p:nvPr/>
        </p:nvGraphicFramePr>
        <p:xfrm>
          <a:off x="1054417" y="2955989"/>
          <a:ext cx="504158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Mobile_No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9876543210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Prof. Ajay Patel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Surat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0123456789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E73927FE-E39D-82C4-775E-156A9B0F88E6}"/>
              </a:ext>
            </a:extLst>
          </p:cNvPr>
          <p:cNvGraphicFramePr>
            <a:graphicFrameLocks/>
          </p:cNvGraphicFramePr>
          <p:nvPr/>
        </p:nvGraphicFramePr>
        <p:xfrm>
          <a:off x="1053444" y="2585274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ADA6E5-FCA7-A1C8-CD74-AC2F809DF767}"/>
              </a:ext>
            </a:extLst>
          </p:cNvPr>
          <p:cNvSpPr txBox="1">
            <a:spLocks/>
          </p:cNvSpPr>
          <p:nvPr/>
        </p:nvSpPr>
        <p:spPr>
          <a:xfrm>
            <a:off x="6247096" y="863444"/>
            <a:ext cx="5760000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E47A1"/>
              </a:buClr>
            </a:pPr>
            <a:r>
              <a:rPr lang="en-US" b="1" dirty="0">
                <a:solidFill>
                  <a:srgbClr val="0E47A1"/>
                </a:solidFill>
              </a:rPr>
              <a:t>Object oriented database</a:t>
            </a:r>
          </a:p>
          <a:p>
            <a:pPr lvl="1">
              <a:buClr>
                <a:srgbClr val="0E47A1"/>
              </a:buClr>
            </a:pPr>
            <a:r>
              <a:rPr lang="en-US" dirty="0"/>
              <a:t>It is a system where information or data is represented in the form of objects which is used in object-oriented programming.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6A2AD9-2F09-BB47-6F0C-C16686EE4656}"/>
              </a:ext>
            </a:extLst>
          </p:cNvPr>
          <p:cNvSpPr/>
          <p:nvPr/>
        </p:nvSpPr>
        <p:spPr>
          <a:xfrm>
            <a:off x="6813444" y="2403599"/>
            <a:ext cx="2332149" cy="2186809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Object Oriented Model</a:t>
            </a:r>
          </a:p>
          <a:p>
            <a:pPr algn="ctr"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Class</a:t>
            </a:r>
          </a:p>
          <a:p>
            <a:pPr algn="ctr"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Object</a:t>
            </a:r>
          </a:p>
          <a:p>
            <a:pPr algn="ctr"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Variable</a:t>
            </a:r>
          </a:p>
          <a:p>
            <a:pPr algn="ctr"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Method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D1F93-E752-2437-B4FF-7CD3EFC5D146}"/>
              </a:ext>
            </a:extLst>
          </p:cNvPr>
          <p:cNvSpPr/>
          <p:nvPr/>
        </p:nvSpPr>
        <p:spPr>
          <a:xfrm>
            <a:off x="9607505" y="2403598"/>
            <a:ext cx="2332149" cy="2186809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Relational Model</a:t>
            </a:r>
          </a:p>
          <a:p>
            <a:pPr algn="ctr"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Relation/Table</a:t>
            </a:r>
          </a:p>
          <a:p>
            <a:pPr algn="ctr"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Tuple/Record</a:t>
            </a:r>
          </a:p>
          <a:p>
            <a:pPr algn="ctr"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Attribute/Column</a:t>
            </a:r>
          </a:p>
          <a:p>
            <a:pPr algn="ctr"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Stored procedure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B50A64-8876-89DE-2E53-73965210E849}"/>
              </a:ext>
            </a:extLst>
          </p:cNvPr>
          <p:cNvCxnSpPr/>
          <p:nvPr/>
        </p:nvCxnSpPr>
        <p:spPr>
          <a:xfrm>
            <a:off x="8461551" y="3055716"/>
            <a:ext cx="1331089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53C987-A7F3-E7E6-3790-A70E4CEEBF22}"/>
              </a:ext>
            </a:extLst>
          </p:cNvPr>
          <p:cNvCxnSpPr/>
          <p:nvPr/>
        </p:nvCxnSpPr>
        <p:spPr>
          <a:xfrm>
            <a:off x="8478742" y="3497004"/>
            <a:ext cx="1331089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C266B5-77F0-D466-26FB-777E3AC46920}"/>
              </a:ext>
            </a:extLst>
          </p:cNvPr>
          <p:cNvCxnSpPr/>
          <p:nvPr/>
        </p:nvCxnSpPr>
        <p:spPr>
          <a:xfrm>
            <a:off x="8478742" y="3937321"/>
            <a:ext cx="1331089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A684C0-2A63-4E38-CDF9-3EEC542BC328}"/>
              </a:ext>
            </a:extLst>
          </p:cNvPr>
          <p:cNvCxnSpPr/>
          <p:nvPr/>
        </p:nvCxnSpPr>
        <p:spPr>
          <a:xfrm>
            <a:off x="8478742" y="4321214"/>
            <a:ext cx="1331089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91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Database Management System (DBMS)?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</a:t>
            </a:r>
            <a:r>
              <a:rPr lang="en-US" dirty="0"/>
              <a:t> - </a:t>
            </a:r>
            <a:r>
              <a:rPr lang="en-US" b="1" dirty="0">
                <a:solidFill>
                  <a:srgbClr val="C00000"/>
                </a:solidFill>
              </a:rPr>
              <a:t>Fact</a:t>
            </a:r>
            <a:r>
              <a:rPr lang="en-US" dirty="0"/>
              <a:t> that can be recorded or stored</a:t>
            </a:r>
          </a:p>
          <a:p>
            <a:pPr lvl="1"/>
            <a:r>
              <a:rPr lang="en-US" dirty="0"/>
              <a:t>e.g. Person Name, Gender and Weight etc.</a:t>
            </a:r>
          </a:p>
          <a:p>
            <a:r>
              <a:rPr lang="en-US" b="1" dirty="0"/>
              <a:t>Database</a:t>
            </a:r>
            <a:r>
              <a:rPr lang="en-US" dirty="0"/>
              <a:t> - Collection of </a:t>
            </a:r>
            <a:r>
              <a:rPr lang="en-US" b="1" dirty="0">
                <a:solidFill>
                  <a:srgbClr val="C00000"/>
                </a:solidFill>
              </a:rPr>
              <a:t>logically related data</a:t>
            </a:r>
          </a:p>
          <a:p>
            <a:pPr lvl="1"/>
            <a:r>
              <a:rPr lang="en-US" dirty="0"/>
              <a:t>e.g. Books Database in Library, Student Database in University, Customer Database in Bank etc.</a:t>
            </a:r>
          </a:p>
          <a:p>
            <a:r>
              <a:rPr lang="en-US" b="1" dirty="0"/>
              <a:t>Management</a:t>
            </a:r>
            <a:r>
              <a:rPr lang="en-US" dirty="0"/>
              <a:t> - Manipulation, Searching and Security of data</a:t>
            </a:r>
          </a:p>
          <a:p>
            <a:pPr lvl="1"/>
            <a:r>
              <a:rPr lang="en-US" dirty="0"/>
              <a:t>e.g. Viewing result in UMS portal, Viewing attendance report in UMS portal etc.</a:t>
            </a:r>
          </a:p>
          <a:p>
            <a:r>
              <a:rPr lang="en-US" b="1" dirty="0"/>
              <a:t>System</a:t>
            </a:r>
            <a:r>
              <a:rPr lang="en-US" dirty="0"/>
              <a:t> - </a:t>
            </a:r>
            <a:r>
              <a:rPr lang="en-US" b="1" dirty="0">
                <a:solidFill>
                  <a:srgbClr val="C00000"/>
                </a:solidFill>
              </a:rPr>
              <a:t>Programs</a:t>
            </a:r>
            <a:r>
              <a:rPr lang="en-US" dirty="0"/>
              <a:t> or </a:t>
            </a:r>
            <a:r>
              <a:rPr lang="en-US" b="1" dirty="0">
                <a:solidFill>
                  <a:srgbClr val="C00000"/>
                </a:solidFill>
              </a:rPr>
              <a:t>tools</a:t>
            </a:r>
            <a:r>
              <a:rPr lang="en-US" dirty="0"/>
              <a:t> used to manage database(s)</a:t>
            </a:r>
          </a:p>
          <a:p>
            <a:pPr lvl="1"/>
            <a:r>
              <a:rPr lang="en-US" dirty="0"/>
              <a:t>e.g. SQL Server Management Studio</a:t>
            </a:r>
          </a:p>
          <a:p>
            <a:r>
              <a:rPr lang="en-US" b="1" dirty="0"/>
              <a:t>DBMS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Database Management System is a software for creating and managing databases. </a:t>
            </a:r>
          </a:p>
          <a:p>
            <a:pPr lvl="1"/>
            <a:r>
              <a:rPr lang="en-US" dirty="0"/>
              <a:t>Database Management System (DBMS) is a </a:t>
            </a:r>
            <a:r>
              <a:rPr lang="en-US" b="1" dirty="0">
                <a:solidFill>
                  <a:srgbClr val="C00000"/>
                </a:solidFill>
              </a:rPr>
              <a:t>software designed to define, manipulate, retrieve and manage data in a database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pPr lvl="2"/>
            <a:r>
              <a:rPr lang="en-US" dirty="0"/>
              <a:t>e.g. MS SQL Server, Oracle, My SQL, SQLite etc.</a:t>
            </a:r>
          </a:p>
        </p:txBody>
      </p:sp>
    </p:spTree>
    <p:extLst>
      <p:ext uri="{BB962C8B-B14F-4D97-AF65-F5344CB8AC3E}">
        <p14:creationId xmlns:p14="http://schemas.microsoft.com/office/powerpoint/2010/main" val="411939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05" y="863444"/>
            <a:ext cx="5760000" cy="5590565"/>
          </a:xfrm>
        </p:spPr>
        <p:txBody>
          <a:bodyPr/>
          <a:lstStyle/>
          <a:p>
            <a:r>
              <a:rPr lang="en-US" b="1" dirty="0">
                <a:solidFill>
                  <a:srgbClr val="0E47A1"/>
                </a:solidFill>
              </a:rPr>
              <a:t>Hierarchical Databases</a:t>
            </a:r>
          </a:p>
          <a:p>
            <a:pPr lvl="1"/>
            <a:r>
              <a:rPr lang="en-US" dirty="0"/>
              <a:t>It is a system where the data elements have a one to many relationship (1: N). </a:t>
            </a:r>
          </a:p>
          <a:p>
            <a:pPr lvl="1"/>
            <a:r>
              <a:rPr lang="en-US" dirty="0"/>
              <a:t>Here data is organized like a tree which is similar to a folder structure in your computer system.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0A9C520-D275-46A8-EC19-7AB0AB473C39}"/>
              </a:ext>
            </a:extLst>
          </p:cNvPr>
          <p:cNvSpPr txBox="1">
            <a:spLocks/>
          </p:cNvSpPr>
          <p:nvPr/>
        </p:nvSpPr>
        <p:spPr>
          <a:xfrm>
            <a:off x="6260945" y="863444"/>
            <a:ext cx="5760000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E47A1"/>
              </a:buClr>
            </a:pPr>
            <a:r>
              <a:rPr lang="en-US" b="1" dirty="0">
                <a:solidFill>
                  <a:srgbClr val="0E47A1"/>
                </a:solidFill>
              </a:rPr>
              <a:t>Network Databases</a:t>
            </a:r>
          </a:p>
          <a:p>
            <a:pPr lvl="1">
              <a:buClr>
                <a:srgbClr val="0E47A1"/>
              </a:buClr>
            </a:pPr>
            <a:r>
              <a:rPr lang="en-US" dirty="0"/>
              <a:t>It is the database that typically follows the network data model. </a:t>
            </a:r>
          </a:p>
          <a:p>
            <a:pPr lvl="1">
              <a:buClr>
                <a:srgbClr val="0E47A1"/>
              </a:buClr>
            </a:pPr>
            <a:r>
              <a:rPr lang="en-US" dirty="0"/>
              <a:t>Here, the representation of data is in the form of nodes connected via links between them. </a:t>
            </a:r>
          </a:p>
          <a:p>
            <a:pPr lvl="1">
              <a:buClr>
                <a:srgbClr val="0E47A1"/>
              </a:buClr>
            </a:pPr>
            <a:r>
              <a:rPr lang="en-US" dirty="0"/>
              <a:t>Unlike the hierarchical database, it allows each record to have multiple children and parent nodes to form a generalized graph structure.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5F789B-A68A-D63F-238E-113FAA0098A6}"/>
              </a:ext>
            </a:extLst>
          </p:cNvPr>
          <p:cNvSpPr/>
          <p:nvPr/>
        </p:nvSpPr>
        <p:spPr>
          <a:xfrm>
            <a:off x="2672332" y="3065497"/>
            <a:ext cx="1480008" cy="384142"/>
          </a:xfrm>
          <a:prstGeom prst="rect">
            <a:avLst/>
          </a:prstGeom>
          <a:solidFill>
            <a:srgbClr val="0E47A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University 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C118FC-FA29-BE9C-19D1-6F84EBC5807C}"/>
              </a:ext>
            </a:extLst>
          </p:cNvPr>
          <p:cNvSpPr/>
          <p:nvPr/>
        </p:nvSpPr>
        <p:spPr>
          <a:xfrm>
            <a:off x="1388936" y="3782506"/>
            <a:ext cx="1480008" cy="384142"/>
          </a:xfrm>
          <a:prstGeom prst="rect">
            <a:avLst/>
          </a:prstGeom>
          <a:solidFill>
            <a:srgbClr val="0E47A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Departments 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A612E8-8263-9818-2A1F-F032C60E7AE7}"/>
              </a:ext>
            </a:extLst>
          </p:cNvPr>
          <p:cNvSpPr/>
          <p:nvPr/>
        </p:nvSpPr>
        <p:spPr>
          <a:xfrm>
            <a:off x="4018539" y="3782506"/>
            <a:ext cx="1480008" cy="384142"/>
          </a:xfrm>
          <a:prstGeom prst="rect">
            <a:avLst/>
          </a:prstGeom>
          <a:solidFill>
            <a:srgbClr val="0E47A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Students 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88FBBD-AEBC-EA5F-04B3-F102B7D61CCA}"/>
              </a:ext>
            </a:extLst>
          </p:cNvPr>
          <p:cNvSpPr/>
          <p:nvPr/>
        </p:nvSpPr>
        <p:spPr>
          <a:xfrm>
            <a:off x="638888" y="4504038"/>
            <a:ext cx="1192492" cy="384142"/>
          </a:xfrm>
          <a:prstGeom prst="rect">
            <a:avLst/>
          </a:prstGeom>
          <a:solidFill>
            <a:srgbClr val="0E47A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Professors  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31CE94-8486-372D-A4F4-18CEB7550680}"/>
              </a:ext>
            </a:extLst>
          </p:cNvPr>
          <p:cNvSpPr/>
          <p:nvPr/>
        </p:nvSpPr>
        <p:spPr>
          <a:xfrm>
            <a:off x="2320223" y="4496172"/>
            <a:ext cx="972312" cy="384142"/>
          </a:xfrm>
          <a:prstGeom prst="rect">
            <a:avLst/>
          </a:prstGeom>
          <a:solidFill>
            <a:srgbClr val="0E47A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Classes  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E7AA09-A4E3-B9CE-486B-2A2D798A0E28}"/>
              </a:ext>
            </a:extLst>
          </p:cNvPr>
          <p:cNvSpPr/>
          <p:nvPr/>
        </p:nvSpPr>
        <p:spPr>
          <a:xfrm>
            <a:off x="3479684" y="4496172"/>
            <a:ext cx="972312" cy="384142"/>
          </a:xfrm>
          <a:prstGeom prst="rect">
            <a:avLst/>
          </a:prstGeom>
          <a:solidFill>
            <a:srgbClr val="0E47A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  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C7D68-3C52-0C03-CECA-E8F573BFCC11}"/>
              </a:ext>
            </a:extLst>
          </p:cNvPr>
          <p:cNvSpPr/>
          <p:nvPr/>
        </p:nvSpPr>
        <p:spPr>
          <a:xfrm>
            <a:off x="5243845" y="4496172"/>
            <a:ext cx="972312" cy="384142"/>
          </a:xfrm>
          <a:prstGeom prst="rect">
            <a:avLst/>
          </a:prstGeom>
          <a:solidFill>
            <a:srgbClr val="0E47A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Former 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B8288C-CC49-CBFC-E3B6-E73353620863}"/>
              </a:ext>
            </a:extLst>
          </p:cNvPr>
          <p:cNvSpPr/>
          <p:nvPr/>
        </p:nvSpPr>
        <p:spPr>
          <a:xfrm>
            <a:off x="144819" y="5281459"/>
            <a:ext cx="972312" cy="384142"/>
          </a:xfrm>
          <a:prstGeom prst="rect">
            <a:avLst/>
          </a:prstGeom>
          <a:solidFill>
            <a:srgbClr val="0E47A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time 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0A8180-1D97-4BEA-0465-3B93A1002317}"/>
              </a:ext>
            </a:extLst>
          </p:cNvPr>
          <p:cNvSpPr/>
          <p:nvPr/>
        </p:nvSpPr>
        <p:spPr>
          <a:xfrm>
            <a:off x="1347911" y="5284580"/>
            <a:ext cx="972312" cy="384142"/>
          </a:xfrm>
          <a:prstGeom prst="rect">
            <a:avLst/>
          </a:prstGeom>
          <a:solidFill>
            <a:srgbClr val="0E47A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Adjunct 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D86629-47B2-9EDD-B3FF-B4500CDF72E7}"/>
              </a:ext>
            </a:extLst>
          </p:cNvPr>
          <p:cNvCxnSpPr>
            <a:endCxn id="5" idx="0"/>
          </p:cNvCxnSpPr>
          <p:nvPr/>
        </p:nvCxnSpPr>
        <p:spPr>
          <a:xfrm flipH="1">
            <a:off x="2128940" y="3444924"/>
            <a:ext cx="1318523" cy="337582"/>
          </a:xfrm>
          <a:prstGeom prst="straightConnector1">
            <a:avLst/>
          </a:prstGeom>
          <a:ln w="1905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463422-4B99-6C4A-09CA-EAB3F04944B3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412336" y="3449639"/>
            <a:ext cx="1346207" cy="332867"/>
          </a:xfrm>
          <a:prstGeom prst="straightConnector1">
            <a:avLst/>
          </a:prstGeom>
          <a:ln w="1905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392215-6111-C01B-B4E0-EC28E827337A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1235134" y="4166648"/>
            <a:ext cx="893806" cy="337390"/>
          </a:xfrm>
          <a:prstGeom prst="straightConnector1">
            <a:avLst/>
          </a:prstGeom>
          <a:ln w="1905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558C33-CDE3-BDA7-039F-CE2ECE07D9AB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2128940" y="4166648"/>
            <a:ext cx="677439" cy="329524"/>
          </a:xfrm>
          <a:prstGeom prst="straightConnector1">
            <a:avLst/>
          </a:prstGeom>
          <a:ln w="1905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6CC130-1B0D-FFC9-2CC6-19EC1EDE287E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3965840" y="4166648"/>
            <a:ext cx="792703" cy="329524"/>
          </a:xfrm>
          <a:prstGeom prst="straightConnector1">
            <a:avLst/>
          </a:prstGeom>
          <a:ln w="1905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D1BC31-17E8-C236-621E-F9D8C5F5EE4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4758543" y="4166648"/>
            <a:ext cx="971458" cy="329524"/>
          </a:xfrm>
          <a:prstGeom prst="straightConnector1">
            <a:avLst/>
          </a:prstGeom>
          <a:ln w="1905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199DC0-9FF5-4A4B-F320-3633B97714F4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630975" y="4888180"/>
            <a:ext cx="604159" cy="393279"/>
          </a:xfrm>
          <a:prstGeom prst="straightConnector1">
            <a:avLst/>
          </a:prstGeom>
          <a:ln w="1905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189858-C3DA-5BA8-504B-4D848B4A4D15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1235134" y="4888180"/>
            <a:ext cx="598933" cy="396400"/>
          </a:xfrm>
          <a:prstGeom prst="straightConnector1">
            <a:avLst/>
          </a:prstGeom>
          <a:ln w="1905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76DE0DC-DCF6-27F8-841E-713625CDFE9A}"/>
              </a:ext>
            </a:extLst>
          </p:cNvPr>
          <p:cNvSpPr/>
          <p:nvPr/>
        </p:nvSpPr>
        <p:spPr>
          <a:xfrm>
            <a:off x="8630310" y="3708409"/>
            <a:ext cx="1480008" cy="384142"/>
          </a:xfrm>
          <a:prstGeom prst="rect">
            <a:avLst/>
          </a:prstGeom>
          <a:solidFill>
            <a:srgbClr val="0E47A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University</a:t>
            </a:r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B96E15D-F60C-7663-5BEC-372F35474477}"/>
              </a:ext>
            </a:extLst>
          </p:cNvPr>
          <p:cNvSpPr/>
          <p:nvPr/>
        </p:nvSpPr>
        <p:spPr>
          <a:xfrm>
            <a:off x="7347772" y="4620945"/>
            <a:ext cx="1480008" cy="384142"/>
          </a:xfrm>
          <a:prstGeom prst="rect">
            <a:avLst/>
          </a:prstGeom>
          <a:solidFill>
            <a:srgbClr val="0E47A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  </a:t>
            </a:r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4B5E81-552C-0DFB-695B-354CC007D5B3}"/>
              </a:ext>
            </a:extLst>
          </p:cNvPr>
          <p:cNvSpPr/>
          <p:nvPr/>
        </p:nvSpPr>
        <p:spPr>
          <a:xfrm>
            <a:off x="10107324" y="4618382"/>
            <a:ext cx="1480008" cy="384142"/>
          </a:xfrm>
          <a:prstGeom prst="rect">
            <a:avLst/>
          </a:prstGeom>
          <a:solidFill>
            <a:srgbClr val="0E47A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 </a:t>
            </a:r>
            <a:endParaRPr lang="en-IN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90C173-7DF4-600B-5336-0757EB0F8DA6}"/>
              </a:ext>
            </a:extLst>
          </p:cNvPr>
          <p:cNvSpPr/>
          <p:nvPr/>
        </p:nvSpPr>
        <p:spPr>
          <a:xfrm>
            <a:off x="8630310" y="5584203"/>
            <a:ext cx="1480008" cy="384142"/>
          </a:xfrm>
          <a:prstGeom prst="rect">
            <a:avLst/>
          </a:prstGeom>
          <a:solidFill>
            <a:srgbClr val="0E47A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Students </a:t>
            </a:r>
            <a:endParaRPr lang="en-IN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16325F3-657D-62C5-84FC-64A2B1437A2C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 flipH="1">
            <a:off x="8087776" y="4092551"/>
            <a:ext cx="1282538" cy="528394"/>
          </a:xfrm>
          <a:prstGeom prst="straightConnector1">
            <a:avLst/>
          </a:prstGeom>
          <a:ln w="1905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1E075F-4E1C-2EF4-18EB-4A3ABC1E944E}"/>
              </a:ext>
            </a:extLst>
          </p:cNvPr>
          <p:cNvCxnSpPr>
            <a:stCxn id="40" idx="2"/>
            <a:endCxn id="42" idx="0"/>
          </p:cNvCxnSpPr>
          <p:nvPr/>
        </p:nvCxnSpPr>
        <p:spPr>
          <a:xfrm>
            <a:off x="9370314" y="4092551"/>
            <a:ext cx="1477014" cy="525831"/>
          </a:xfrm>
          <a:prstGeom prst="straightConnector1">
            <a:avLst/>
          </a:prstGeom>
          <a:ln w="1905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ED604AC-80E8-72C6-8A5D-AF0B2B847C6D}"/>
              </a:ext>
            </a:extLst>
          </p:cNvPr>
          <p:cNvCxnSpPr>
            <a:stCxn id="41" idx="2"/>
            <a:endCxn id="43" idx="0"/>
          </p:cNvCxnSpPr>
          <p:nvPr/>
        </p:nvCxnSpPr>
        <p:spPr>
          <a:xfrm>
            <a:off x="8087776" y="5005087"/>
            <a:ext cx="1282538" cy="579116"/>
          </a:xfrm>
          <a:prstGeom prst="straightConnector1">
            <a:avLst/>
          </a:prstGeom>
          <a:ln w="1905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1C2BDD8-FDF1-165A-B7F0-5926A936216B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 flipH="1">
            <a:off x="9370314" y="5002524"/>
            <a:ext cx="1477014" cy="581679"/>
          </a:xfrm>
          <a:prstGeom prst="straightConnector1">
            <a:avLst/>
          </a:prstGeom>
          <a:ln w="1905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1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72642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Terms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1262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</a:t>
            </a:r>
          </a:p>
          <a:p>
            <a:pPr lvl="1"/>
            <a:r>
              <a:rPr lang="en-US" dirty="0"/>
              <a:t>Data is </a:t>
            </a:r>
            <a:r>
              <a:rPr lang="en-US" b="1" dirty="0">
                <a:solidFill>
                  <a:srgbClr val="C00000"/>
                </a:solidFill>
              </a:rPr>
              <a:t>raw, unprocessed facts </a:t>
            </a:r>
            <a:r>
              <a:rPr lang="en-US" dirty="0"/>
              <a:t>that need to be processed.</a:t>
            </a:r>
          </a:p>
          <a:p>
            <a:pPr lvl="1"/>
            <a:r>
              <a:rPr lang="en-US" dirty="0"/>
              <a:t>Example: Marks of students</a:t>
            </a:r>
          </a:p>
          <a:p>
            <a:pPr lvl="1"/>
            <a:r>
              <a:rPr lang="en-US" dirty="0"/>
              <a:t>Student_1 = 50/100, Student_2 = 25/100. </a:t>
            </a:r>
          </a:p>
          <a:p>
            <a:r>
              <a:rPr lang="en-US" b="1" dirty="0"/>
              <a:t>Information</a:t>
            </a:r>
          </a:p>
          <a:p>
            <a:pPr lvl="1"/>
            <a:r>
              <a:rPr lang="en-US" dirty="0"/>
              <a:t>When data is </a:t>
            </a:r>
            <a:r>
              <a:rPr lang="en-US" b="1" dirty="0">
                <a:solidFill>
                  <a:srgbClr val="C00000"/>
                </a:solidFill>
              </a:rPr>
              <a:t>processed, organized, structured </a:t>
            </a:r>
            <a:r>
              <a:rPr lang="en-US" dirty="0"/>
              <a:t>or presented in a given context so as to make it useful, it is called information.</a:t>
            </a:r>
          </a:p>
          <a:p>
            <a:pPr lvl="1"/>
            <a:r>
              <a:rPr lang="en-US" dirty="0"/>
              <a:t>Example: Result of students (Pass or Fail)</a:t>
            </a:r>
          </a:p>
          <a:p>
            <a:pPr lvl="1"/>
            <a:r>
              <a:rPr lang="en-US" dirty="0"/>
              <a:t>Student_1 = Pass, Student_2 = Fail.</a:t>
            </a:r>
          </a:p>
        </p:txBody>
      </p:sp>
    </p:spTree>
    <p:extLst>
      <p:ext uri="{BB962C8B-B14F-4D97-AF65-F5344CB8AC3E}">
        <p14:creationId xmlns:p14="http://schemas.microsoft.com/office/powerpoint/2010/main" val="212110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50BF-7ED7-48A6-B6BD-B012F847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Difference between Data v/s Information</a:t>
            </a:r>
            <a:endParaRPr lang="en-IN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8302831-7233-48DB-A7CD-63E8E77C7A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236827"/>
              </p:ext>
            </p:extLst>
          </p:nvPr>
        </p:nvGraphicFramePr>
        <p:xfrm>
          <a:off x="131763" y="998426"/>
          <a:ext cx="11928474" cy="47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4237">
                  <a:extLst>
                    <a:ext uri="{9D8B030D-6E8A-4147-A177-3AD203B41FA5}">
                      <a16:colId xmlns:a16="http://schemas.microsoft.com/office/drawing/2014/main" val="3776314336"/>
                    </a:ext>
                  </a:extLst>
                </a:gridCol>
                <a:gridCol w="5964237">
                  <a:extLst>
                    <a:ext uri="{9D8B030D-6E8A-4147-A177-3AD203B41FA5}">
                      <a16:colId xmlns:a16="http://schemas.microsoft.com/office/drawing/2014/main" val="3523816467"/>
                    </a:ext>
                  </a:extLst>
                </a:gridCol>
              </a:tblGrid>
              <a:tr h="4782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b="1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en-US" sz="2400" b="1" kern="1200" dirty="0">
                        <a:solidFill>
                          <a:srgbClr val="0E47A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b="1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INFORMATION</a:t>
                      </a:r>
                      <a:endParaRPr lang="en-US" sz="2400" b="1" kern="1200" dirty="0">
                        <a:solidFill>
                          <a:srgbClr val="0E47A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46925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5C1D36C-B1E2-4FA7-ADCC-AECFAF11268E}"/>
              </a:ext>
            </a:extLst>
          </p:cNvPr>
          <p:cNvGraphicFramePr>
            <a:graphicFrameLocks/>
          </p:cNvGraphicFramePr>
          <p:nvPr/>
        </p:nvGraphicFramePr>
        <p:xfrm>
          <a:off x="131763" y="1475875"/>
          <a:ext cx="1192847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4237">
                  <a:extLst>
                    <a:ext uri="{9D8B030D-6E8A-4147-A177-3AD203B41FA5}">
                      <a16:colId xmlns:a16="http://schemas.microsoft.com/office/drawing/2014/main" val="3776314336"/>
                    </a:ext>
                  </a:extLst>
                </a:gridCol>
                <a:gridCol w="5964237">
                  <a:extLst>
                    <a:ext uri="{9D8B030D-6E8A-4147-A177-3AD203B41FA5}">
                      <a16:colId xmlns:a16="http://schemas.microsoft.com/office/drawing/2014/main" val="3523816467"/>
                    </a:ext>
                  </a:extLst>
                </a:gridCol>
              </a:tblGrid>
              <a:tr h="726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Means knows facts, that can be recorded and have implicit meaning.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Means processed or organized data.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46925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01633DA-922E-48C6-B53A-DEC8579615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8556331"/>
              </p:ext>
            </p:extLst>
          </p:nvPr>
        </p:nvGraphicFramePr>
        <p:xfrm>
          <a:off x="131763" y="2237499"/>
          <a:ext cx="1192847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7701">
                  <a:extLst>
                    <a:ext uri="{9D8B030D-6E8A-4147-A177-3AD203B41FA5}">
                      <a16:colId xmlns:a16="http://schemas.microsoft.com/office/drawing/2014/main" val="3776314336"/>
                    </a:ext>
                  </a:extLst>
                </a:gridCol>
                <a:gridCol w="5960773">
                  <a:extLst>
                    <a:ext uri="{9D8B030D-6E8A-4147-A177-3AD203B41FA5}">
                      <a16:colId xmlns:a16="http://schemas.microsoft.com/office/drawing/2014/main" val="3523816467"/>
                    </a:ext>
                  </a:extLst>
                </a:gridCol>
              </a:tblGrid>
              <a:tr h="7262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Examples:</a:t>
                      </a:r>
                    </a:p>
                    <a:p>
                      <a:pPr marL="742950" marR="0" lvl="2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 No: 12</a:t>
                      </a:r>
                    </a:p>
                    <a:p>
                      <a:pPr marL="742950" marR="0" lvl="2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 Name: ABC</a:t>
                      </a:r>
                    </a:p>
                    <a:p>
                      <a:pPr marL="742950" marR="0" lvl="2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City name : Rajkot</a:t>
                      </a:r>
                    </a:p>
                    <a:p>
                      <a:pPr marL="742950" marR="0" lvl="2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Account No: 123456789</a:t>
                      </a:r>
                    </a:p>
                    <a:p>
                      <a:pPr marL="742950" marR="0" lvl="2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 : 10000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Examples: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Percentage : 81.31%</a:t>
                      </a:r>
                    </a:p>
                    <a:p>
                      <a:pPr marL="137160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(Derived from the marks of all subjects)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 rate in cricket match : 5.3 run/over</a:t>
                      </a:r>
                    </a:p>
                    <a:p>
                      <a:pPr marL="137160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(Derived from total runs and overs)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46925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DFBDC8D-9650-4118-A181-EBEDA31A8B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750842"/>
              </p:ext>
            </p:extLst>
          </p:nvPr>
        </p:nvGraphicFramePr>
        <p:xfrm>
          <a:off x="131763" y="4323964"/>
          <a:ext cx="11928474" cy="726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4237">
                  <a:extLst>
                    <a:ext uri="{9D8B030D-6E8A-4147-A177-3AD203B41FA5}">
                      <a16:colId xmlns:a16="http://schemas.microsoft.com/office/drawing/2014/main" val="3776314336"/>
                    </a:ext>
                  </a:extLst>
                </a:gridCol>
                <a:gridCol w="5964237">
                  <a:extLst>
                    <a:ext uri="{9D8B030D-6E8A-4147-A177-3AD203B41FA5}">
                      <a16:colId xmlns:a16="http://schemas.microsoft.com/office/drawing/2014/main" val="3523816467"/>
                    </a:ext>
                  </a:extLst>
                </a:gridCol>
              </a:tblGrid>
              <a:tr h="726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Row materials </a:t>
                      </a: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used to derive information.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Product </a:t>
                      </a:r>
                      <a:r>
                        <a:rPr lang="en-US" sz="2200" b="0" dirty="0">
                          <a:solidFill>
                            <a:srgbClr val="0E47A1"/>
                          </a:solidFill>
                        </a:rPr>
                        <a:t>derived from Data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46925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66DB69-4CDD-4B17-8BAF-AD7FE97E5E4F}"/>
              </a:ext>
            </a:extLst>
          </p:cNvPr>
          <p:cNvGraphicFramePr>
            <a:graphicFrameLocks/>
          </p:cNvGraphicFramePr>
          <p:nvPr/>
        </p:nvGraphicFramePr>
        <p:xfrm>
          <a:off x="131763" y="5045732"/>
          <a:ext cx="11928474" cy="473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4237">
                  <a:extLst>
                    <a:ext uri="{9D8B030D-6E8A-4147-A177-3AD203B41FA5}">
                      <a16:colId xmlns:a16="http://schemas.microsoft.com/office/drawing/2014/main" val="3776314336"/>
                    </a:ext>
                  </a:extLst>
                </a:gridCol>
                <a:gridCol w="5964237">
                  <a:extLst>
                    <a:ext uri="{9D8B030D-6E8A-4147-A177-3AD203B41FA5}">
                      <a16:colId xmlns:a16="http://schemas.microsoft.com/office/drawing/2014/main" val="3523816467"/>
                    </a:ext>
                  </a:extLst>
                </a:gridCol>
              </a:tblGrid>
              <a:tr h="4737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Less</a:t>
                      </a:r>
                      <a:r>
                        <a:rPr lang="en-US" sz="2200" b="0" baseline="0" dirty="0">
                          <a:solidFill>
                            <a:schemeClr val="tx1"/>
                          </a:solidFill>
                        </a:rPr>
                        <a:t> useful.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>
                          <a:solidFill>
                            <a:srgbClr val="009A00"/>
                          </a:solidFill>
                          <a:latin typeface="+mn-lt"/>
                          <a:ea typeface="+mn-ea"/>
                          <a:cs typeface="+mn-cs"/>
                        </a:rPr>
                        <a:t>More</a:t>
                      </a: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useful.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469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22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Metadata</a:t>
            </a:r>
          </a:p>
          <a:p>
            <a:pPr lvl="1"/>
            <a:r>
              <a:rPr lang="en-US" dirty="0"/>
              <a:t>Metadata is </a:t>
            </a:r>
            <a:r>
              <a:rPr lang="en-US" b="1" dirty="0">
                <a:solidFill>
                  <a:srgbClr val="C00000"/>
                </a:solidFill>
              </a:rPr>
              <a:t>data about data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Data such as </a:t>
            </a:r>
            <a:r>
              <a:rPr lang="en-US" b="1" dirty="0">
                <a:solidFill>
                  <a:srgbClr val="0E47A1"/>
                </a:solidFill>
              </a:rPr>
              <a:t>table name, column name, data type, constraints, authorized user </a:t>
            </a:r>
            <a:r>
              <a:rPr lang="en-US" dirty="0"/>
              <a:t>and </a:t>
            </a:r>
            <a:r>
              <a:rPr lang="en-US" b="1" dirty="0">
                <a:solidFill>
                  <a:srgbClr val="0E47A1"/>
                </a:solidFill>
              </a:rPr>
              <a:t>user access privileges </a:t>
            </a:r>
            <a:r>
              <a:rPr lang="en-US" dirty="0"/>
              <a:t>for any table is called metadata for that table.</a:t>
            </a:r>
          </a:p>
          <a:p>
            <a:pPr lvl="1"/>
            <a:r>
              <a:rPr lang="en-US" dirty="0"/>
              <a:t>It is a complete description about database.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Metadata of above table is: </a:t>
            </a:r>
          </a:p>
          <a:p>
            <a:pPr lvl="2"/>
            <a:r>
              <a:rPr lang="en-US" dirty="0"/>
              <a:t>Table name such as </a:t>
            </a:r>
            <a:r>
              <a:rPr lang="en-US" b="1" dirty="0">
                <a:solidFill>
                  <a:srgbClr val="0E47A1"/>
                </a:solidFill>
              </a:rPr>
              <a:t>Faculty</a:t>
            </a:r>
          </a:p>
          <a:p>
            <a:pPr lvl="2"/>
            <a:r>
              <a:rPr lang="en-US" dirty="0"/>
              <a:t>Column name such as </a:t>
            </a:r>
            <a:r>
              <a:rPr lang="en-US" b="1" dirty="0" err="1">
                <a:solidFill>
                  <a:srgbClr val="0E47A1"/>
                </a:solidFill>
              </a:rPr>
              <a:t>Emp_Name</a:t>
            </a:r>
            <a:r>
              <a:rPr lang="en-US" b="1" dirty="0">
                <a:solidFill>
                  <a:srgbClr val="0E47A1"/>
                </a:solidFill>
              </a:rPr>
              <a:t>, Address, </a:t>
            </a:r>
            <a:r>
              <a:rPr lang="en-US" b="1" dirty="0" err="1">
                <a:solidFill>
                  <a:srgbClr val="0E47A1"/>
                </a:solidFill>
              </a:rPr>
              <a:t>Mobile_No</a:t>
            </a:r>
            <a:r>
              <a:rPr lang="en-US" b="1" dirty="0">
                <a:solidFill>
                  <a:srgbClr val="0E47A1"/>
                </a:solidFill>
              </a:rPr>
              <a:t>, Subject</a:t>
            </a:r>
          </a:p>
          <a:p>
            <a:pPr lvl="2"/>
            <a:r>
              <a:rPr lang="en-US" dirty="0" err="1"/>
              <a:t>Datatype</a:t>
            </a:r>
            <a:r>
              <a:rPr lang="en-US" dirty="0"/>
              <a:t>  such as </a:t>
            </a:r>
            <a:r>
              <a:rPr lang="en-US" b="1" dirty="0" err="1">
                <a:solidFill>
                  <a:srgbClr val="0E47A1"/>
                </a:solidFill>
              </a:rPr>
              <a:t>Varchar</a:t>
            </a:r>
            <a:r>
              <a:rPr lang="en-US" b="1" dirty="0">
                <a:solidFill>
                  <a:srgbClr val="0E47A1"/>
                </a:solidFill>
              </a:rPr>
              <a:t>, Decimal</a:t>
            </a:r>
          </a:p>
          <a:p>
            <a:pPr lvl="2"/>
            <a:r>
              <a:rPr lang="en-US" dirty="0"/>
              <a:t>Access privileges such </a:t>
            </a:r>
            <a:r>
              <a:rPr lang="en-US" b="1" dirty="0">
                <a:solidFill>
                  <a:srgbClr val="0E47A1"/>
                </a:solidFill>
              </a:rPr>
              <a:t>as Read, Write (Update)</a:t>
            </a:r>
          </a:p>
          <a:p>
            <a:pPr lvl="2"/>
            <a:r>
              <a:rPr lang="en-US" dirty="0"/>
              <a:t>Constraints such as </a:t>
            </a:r>
            <a:r>
              <a:rPr lang="en-US" b="1" dirty="0">
                <a:solidFill>
                  <a:srgbClr val="0E47A1"/>
                </a:solidFill>
              </a:rPr>
              <a:t>Not NULL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7549179"/>
              </p:ext>
            </p:extLst>
          </p:nvPr>
        </p:nvGraphicFramePr>
        <p:xfrm>
          <a:off x="1054417" y="3071639"/>
          <a:ext cx="5041583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Mobile_No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9876543210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274726"/>
              </p:ext>
            </p:extLst>
          </p:nvPr>
        </p:nvGraphicFramePr>
        <p:xfrm>
          <a:off x="1052816" y="2700924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52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14593</TotalTime>
  <Words>3426</Words>
  <Application>Microsoft Office PowerPoint</Application>
  <PresentationFormat>Widescreen</PresentationFormat>
  <Paragraphs>930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Roboto Condensed Light</vt:lpstr>
      <vt:lpstr>Wingdings 3</vt:lpstr>
      <vt:lpstr>Arial</vt:lpstr>
      <vt:lpstr>Calibri</vt:lpstr>
      <vt:lpstr>Wingdings 2</vt:lpstr>
      <vt:lpstr>Roboto Condensed</vt:lpstr>
      <vt:lpstr>Wingdings</vt:lpstr>
      <vt:lpstr>Office Theme</vt:lpstr>
      <vt:lpstr>Unit – 2 Introduction to DBMS</vt:lpstr>
      <vt:lpstr>PowerPoint Presentation</vt:lpstr>
      <vt:lpstr>Overview of DBMS</vt:lpstr>
      <vt:lpstr>What is Database Management System (DBMS)?</vt:lpstr>
      <vt:lpstr>What is Database Management System (DBMS)?</vt:lpstr>
      <vt:lpstr>Basic Terms</vt:lpstr>
      <vt:lpstr>Basic terms</vt:lpstr>
      <vt:lpstr>Difference between Data v/s Information</vt:lpstr>
      <vt:lpstr>Basic terms</vt:lpstr>
      <vt:lpstr>Basic terms</vt:lpstr>
      <vt:lpstr>Basic terms</vt:lpstr>
      <vt:lpstr>Application of DBMS</vt:lpstr>
      <vt:lpstr>Applications of DBMS</vt:lpstr>
      <vt:lpstr>Purpose of the Database System</vt:lpstr>
      <vt:lpstr>3 ways to working with Data</vt:lpstr>
      <vt:lpstr>Reduce data redundancy (duplication)</vt:lpstr>
      <vt:lpstr>Remove data inconsistency</vt:lpstr>
      <vt:lpstr>Data isolation</vt:lpstr>
      <vt:lpstr>Guaranteed atomicity</vt:lpstr>
      <vt:lpstr>Allow to implement integrity constraints</vt:lpstr>
      <vt:lpstr>Sharing of data among multiple users</vt:lpstr>
      <vt:lpstr>Restricting unauthorized access to data</vt:lpstr>
      <vt:lpstr>Providing backup and recovery services</vt:lpstr>
      <vt:lpstr>Advantages of DBMS (Summary)</vt:lpstr>
      <vt:lpstr>Disadvantages of DBMS</vt:lpstr>
      <vt:lpstr>Types of Database User</vt:lpstr>
      <vt:lpstr>Types of Database Users</vt:lpstr>
      <vt:lpstr>Types of Database Users</vt:lpstr>
      <vt:lpstr>Roles of DBA</vt:lpstr>
      <vt:lpstr>Role of DBA</vt:lpstr>
      <vt:lpstr>Three Level ANSI SPARC Database System</vt:lpstr>
      <vt:lpstr>3 Levels ANSI SPARC Database System</vt:lpstr>
      <vt:lpstr>3 Levels ANSI SPARC Database System</vt:lpstr>
      <vt:lpstr>3 Levels ANSI SPARC Database System: Example</vt:lpstr>
      <vt:lpstr>Data Abstraction</vt:lpstr>
      <vt:lpstr>Mapping</vt:lpstr>
      <vt:lpstr>Data Independence</vt:lpstr>
      <vt:lpstr>Advantages of 3 Levels ANSI SPARC Database System</vt:lpstr>
      <vt:lpstr>Advantages of 3 Levels ANSI SPARC Database System</vt:lpstr>
      <vt:lpstr>Advantages of 3 Levels ANSI SPARC Database System</vt:lpstr>
      <vt:lpstr>Advantages of 3 Levels ANSI SPARC Database System</vt:lpstr>
      <vt:lpstr>Advantages of 3 Levels ANSI SPARC Database System</vt:lpstr>
      <vt:lpstr>Database System Architecture</vt:lpstr>
      <vt:lpstr>Database System Architecture</vt:lpstr>
      <vt:lpstr>Database System Architecture</vt:lpstr>
      <vt:lpstr>Database System Architecture</vt:lpstr>
      <vt:lpstr>Types of Databases</vt:lpstr>
      <vt:lpstr>Types of Database</vt:lpstr>
      <vt:lpstr>Types of Database</vt:lpstr>
      <vt:lpstr>Types of Database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HareKrishna</cp:lastModifiedBy>
  <cp:revision>864</cp:revision>
  <dcterms:created xsi:type="dcterms:W3CDTF">2020-05-01T05:09:15Z</dcterms:created>
  <dcterms:modified xsi:type="dcterms:W3CDTF">2024-07-22T01:26:19Z</dcterms:modified>
</cp:coreProperties>
</file>