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128"/>
  </p:notesMasterIdLst>
  <p:sldIdLst>
    <p:sldId id="372" r:id="rId2"/>
    <p:sldId id="376" r:id="rId3"/>
    <p:sldId id="556" r:id="rId4"/>
    <p:sldId id="349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9" r:id="rId17"/>
    <p:sldId id="570" r:id="rId18"/>
    <p:sldId id="571" r:id="rId19"/>
    <p:sldId id="572" r:id="rId20"/>
    <p:sldId id="568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366" r:id="rId31"/>
    <p:sldId id="367" r:id="rId32"/>
    <p:sldId id="588" r:id="rId33"/>
    <p:sldId id="368" r:id="rId34"/>
    <p:sldId id="369" r:id="rId35"/>
    <p:sldId id="370" r:id="rId36"/>
    <p:sldId id="371" r:id="rId37"/>
    <p:sldId id="583" r:id="rId38"/>
    <p:sldId id="373" r:id="rId39"/>
    <p:sldId id="374" r:id="rId40"/>
    <p:sldId id="375" r:id="rId41"/>
    <p:sldId id="584" r:id="rId42"/>
    <p:sldId id="423" r:id="rId43"/>
    <p:sldId id="585" r:id="rId44"/>
    <p:sldId id="378" r:id="rId45"/>
    <p:sldId id="379" r:id="rId46"/>
    <p:sldId id="380" r:id="rId47"/>
    <p:sldId id="391" r:id="rId48"/>
    <p:sldId id="384" r:id="rId49"/>
    <p:sldId id="385" r:id="rId50"/>
    <p:sldId id="392" r:id="rId51"/>
    <p:sldId id="393" r:id="rId52"/>
    <p:sldId id="394" r:id="rId53"/>
    <p:sldId id="395" r:id="rId54"/>
    <p:sldId id="396" r:id="rId55"/>
    <p:sldId id="405" r:id="rId56"/>
    <p:sldId id="407" r:id="rId57"/>
    <p:sldId id="397" r:id="rId58"/>
    <p:sldId id="398" r:id="rId59"/>
    <p:sldId id="589" r:id="rId60"/>
    <p:sldId id="399" r:id="rId61"/>
    <p:sldId id="400" r:id="rId62"/>
    <p:sldId id="401" r:id="rId63"/>
    <p:sldId id="597" r:id="rId64"/>
    <p:sldId id="598" r:id="rId65"/>
    <p:sldId id="402" r:id="rId66"/>
    <p:sldId id="403" r:id="rId67"/>
    <p:sldId id="404" r:id="rId68"/>
    <p:sldId id="582" r:id="rId69"/>
    <p:sldId id="586" r:id="rId70"/>
    <p:sldId id="587" r:id="rId71"/>
    <p:sldId id="427" r:id="rId72"/>
    <p:sldId id="433" r:id="rId73"/>
    <p:sldId id="430" r:id="rId74"/>
    <p:sldId id="429" r:id="rId75"/>
    <p:sldId id="431" r:id="rId76"/>
    <p:sldId id="432" r:id="rId77"/>
    <p:sldId id="436" r:id="rId78"/>
    <p:sldId id="434" r:id="rId79"/>
    <p:sldId id="435" r:id="rId80"/>
    <p:sldId id="437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59" r:id="rId100"/>
    <p:sldId id="457" r:id="rId101"/>
    <p:sldId id="460" r:id="rId102"/>
    <p:sldId id="458" r:id="rId103"/>
    <p:sldId id="461" r:id="rId104"/>
    <p:sldId id="463" r:id="rId105"/>
    <p:sldId id="462" r:id="rId106"/>
    <p:sldId id="464" r:id="rId107"/>
    <p:sldId id="465" r:id="rId108"/>
    <p:sldId id="466" r:id="rId109"/>
    <p:sldId id="467" r:id="rId110"/>
    <p:sldId id="468" r:id="rId111"/>
    <p:sldId id="469" r:id="rId112"/>
    <p:sldId id="470" r:id="rId113"/>
    <p:sldId id="471" r:id="rId114"/>
    <p:sldId id="472" r:id="rId115"/>
    <p:sldId id="473" r:id="rId116"/>
    <p:sldId id="474" r:id="rId117"/>
    <p:sldId id="475" r:id="rId118"/>
    <p:sldId id="476" r:id="rId119"/>
    <p:sldId id="478" r:id="rId120"/>
    <p:sldId id="590" r:id="rId121"/>
    <p:sldId id="591" r:id="rId122"/>
    <p:sldId id="592" r:id="rId123"/>
    <p:sldId id="593" r:id="rId124"/>
    <p:sldId id="594" r:id="rId125"/>
    <p:sldId id="596" r:id="rId126"/>
    <p:sldId id="377" r:id="rId127"/>
  </p:sldIdLst>
  <p:sldSz cx="12192000" cy="6858000"/>
  <p:notesSz cx="6858000" cy="9144000"/>
  <p:embeddedFontLst>
    <p:embeddedFont>
      <p:font typeface="Roboto Condensed" panose="02000000000000000000" pitchFamily="2" charset="0"/>
      <p:regular r:id="rId129"/>
      <p:bold r:id="rId130"/>
      <p:italic r:id="rId131"/>
      <p:boldItalic r:id="rId132"/>
    </p:embeddedFont>
    <p:embeddedFont>
      <p:font typeface="Roboto Condensed Light" panose="02000000000000000000" pitchFamily="2" charset="0"/>
      <p:regular r:id="rId133"/>
      <p:italic r:id="rId134"/>
    </p:embeddedFont>
    <p:embeddedFont>
      <p:font typeface="Wingdings 2" panose="05020102010507070707" pitchFamily="18" charset="2"/>
      <p:regular r:id="rId135"/>
    </p:embeddedFont>
    <p:embeddedFont>
      <p:font typeface="Wingdings 3" panose="05040102010807070707" pitchFamily="18" charset="2"/>
      <p:regular r:id="rId1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m3qF8dtDO8HMPpcMvHtUQ==" hashData="v0ON1yUMy/D7R26+azluBHK9KSu6pDoMePdxVSY8NDVKTlQ6aTDaZkYkus/w/s+6CiUM2ncFwHsiScQeZC2ay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D4991"/>
    <a:srgbClr val="0972C6"/>
    <a:srgbClr val="E8D9F3"/>
    <a:srgbClr val="B686DA"/>
    <a:srgbClr val="300D57"/>
    <a:srgbClr val="EF7DA6"/>
    <a:srgbClr val="B71B1C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6.fntdata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1.jpeg"/><Relationship Id="rId4" Type="http://schemas.openxmlformats.org/officeDocument/2006/relationships/image" Target="../media/image2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br>
              <a:rPr lang="en-US" dirty="0"/>
            </a:br>
            <a:r>
              <a:rPr lang="en-IN" sz="4800" dirty="0"/>
              <a:t>Entity-Relationship Model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39B0-1718-5586-77FA-7713ABD5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2537-6E7B-AC80-D424-B524FA96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rgbClr val="0E47A1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rgbClr val="0E47A1"/>
                </a:solidFill>
              </a:rPr>
              <a:t>diamond</a:t>
            </a:r>
            <a:r>
              <a:rPr lang="en-GB" dirty="0"/>
              <a:t> containing relationship's name.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771D681-BBD8-BBD2-C108-9414B570C6A2}"/>
              </a:ext>
            </a:extLst>
          </p:cNvPr>
          <p:cNvSpPr/>
          <p:nvPr/>
        </p:nvSpPr>
        <p:spPr>
          <a:xfrm>
            <a:off x="3124620" y="2562785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F0547-8152-900C-C270-DC3F7BCFBB72}"/>
              </a:ext>
            </a:extLst>
          </p:cNvPr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881A2-B505-DC61-7E19-F8F3C2474D39}"/>
              </a:ext>
            </a:extLst>
          </p:cNvPr>
          <p:cNvSpPr/>
          <p:nvPr/>
        </p:nvSpPr>
        <p:spPr>
          <a:xfrm>
            <a:off x="1241750" y="503696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51E7D-C0C6-6806-73AE-29D506F00271}"/>
              </a:ext>
            </a:extLst>
          </p:cNvPr>
          <p:cNvSpPr/>
          <p:nvPr/>
        </p:nvSpPr>
        <p:spPr>
          <a:xfrm>
            <a:off x="6421727" y="503696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C09B50D-10C5-39D6-5173-1BF30A1E4CF0}"/>
              </a:ext>
            </a:extLst>
          </p:cNvPr>
          <p:cNvSpPr/>
          <p:nvPr/>
        </p:nvSpPr>
        <p:spPr>
          <a:xfrm>
            <a:off x="3815676" y="4962945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6C6F0-FBC0-FBD5-6DFF-B5E322CA34AD}"/>
              </a:ext>
            </a:extLst>
          </p:cNvPr>
          <p:cNvCxnSpPr/>
          <p:nvPr/>
        </p:nvCxnSpPr>
        <p:spPr>
          <a:xfrm>
            <a:off x="5539974" y="5409260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B04609-5159-7A9B-7103-4E31974EDBA5}"/>
              </a:ext>
            </a:extLst>
          </p:cNvPr>
          <p:cNvCxnSpPr/>
          <p:nvPr/>
        </p:nvCxnSpPr>
        <p:spPr>
          <a:xfrm>
            <a:off x="2933923" y="5409260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BE28D0-801C-8C68-DF0B-A623CADABF7A}"/>
              </a:ext>
            </a:extLst>
          </p:cNvPr>
          <p:cNvCxnSpPr>
            <a:cxnSpLocks/>
          </p:cNvCxnSpPr>
          <p:nvPr/>
        </p:nvCxnSpPr>
        <p:spPr>
          <a:xfrm>
            <a:off x="241737" y="4445876"/>
            <a:ext cx="117085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right relation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rgbClr val="0E47A1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57854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815656"/>
              </p:ext>
            </p:extLst>
          </p:nvPr>
        </p:nvGraphicFramePr>
        <p:xfrm>
          <a:off x="1640716" y="3139936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573098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62407"/>
              </p:ext>
            </p:extLst>
          </p:nvPr>
        </p:nvGraphicFramePr>
        <p:xfrm>
          <a:off x="9121787" y="317222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160566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03587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03976"/>
              </p:ext>
            </p:extLst>
          </p:nvPr>
        </p:nvGraphicFramePr>
        <p:xfrm>
          <a:off x="1571772" y="585568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709503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962269"/>
              </p:ext>
            </p:extLst>
          </p:nvPr>
        </p:nvGraphicFramePr>
        <p:xfrm>
          <a:off x="1467218" y="953628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035775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475427"/>
              </p:ext>
            </p:extLst>
          </p:nvPr>
        </p:nvGraphicFramePr>
        <p:xfrm>
          <a:off x="1382490" y="358514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072966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718211"/>
              </p:ext>
            </p:extLst>
          </p:nvPr>
        </p:nvGraphicFramePr>
        <p:xfrm>
          <a:off x="2946974" y="371194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rgbClr val="0E47A1"/>
                </a:solidFill>
              </a:rPr>
              <a:t>padded with NULL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in resultant relation. </a:t>
            </a:r>
          </a:p>
          <a:p>
            <a:pPr lvl="1"/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51079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61104"/>
              </p:ext>
            </p:extLst>
          </p:nvPr>
        </p:nvGraphicFramePr>
        <p:xfrm>
          <a:off x="1675943" y="3097848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1318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333152"/>
              </p:ext>
            </p:extLst>
          </p:nvPr>
        </p:nvGraphicFramePr>
        <p:xfrm>
          <a:off x="9145254" y="3184536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85978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940367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14096"/>
              </p:ext>
            </p:extLst>
          </p:nvPr>
        </p:nvGraphicFramePr>
        <p:xfrm>
          <a:off x="1612995" y="5809942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8281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081770"/>
              </p:ext>
            </p:extLst>
          </p:nvPr>
        </p:nvGraphicFramePr>
        <p:xfrm>
          <a:off x="1444040" y="1001765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446235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59459"/>
              </p:ext>
            </p:extLst>
          </p:nvPr>
        </p:nvGraphicFramePr>
        <p:xfrm>
          <a:off x="1404268" y="3557079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427844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549408"/>
              </p:ext>
            </p:extLst>
          </p:nvPr>
        </p:nvGraphicFramePr>
        <p:xfrm>
          <a:off x="2931161" y="3693984"/>
          <a:ext cx="292562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0590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Set Operators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0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rgbClr val="0E47A1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rgbClr val="0E47A1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rgbClr val="0E47A1"/>
                </a:solidFill>
              </a:rPr>
              <a:t>attributes should have the same data type </a:t>
            </a:r>
            <a:r>
              <a:rPr lang="en-US" sz="2800" dirty="0"/>
              <a:t>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rgbClr val="0E47A1"/>
                </a:solidFill>
              </a:rPr>
              <a:t>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664571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643433"/>
              </p:ext>
            </p:extLst>
          </p:nvPr>
        </p:nvGraphicFramePr>
        <p:xfrm>
          <a:off x="1851059" y="4152678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97419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889859"/>
              </p:ext>
            </p:extLst>
          </p:nvPr>
        </p:nvGraphicFramePr>
        <p:xfrm>
          <a:off x="6413806" y="1843208"/>
          <a:ext cx="240839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8223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24139"/>
              </p:ext>
            </p:extLst>
          </p:nvPr>
        </p:nvGraphicFramePr>
        <p:xfrm>
          <a:off x="1813295" y="923469"/>
          <a:ext cx="660088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413219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62114"/>
              </p:ext>
            </p:extLst>
          </p:nvPr>
        </p:nvGraphicFramePr>
        <p:xfrm>
          <a:off x="1815517" y="3726904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25372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76328"/>
              </p:ext>
            </p:extLst>
          </p:nvPr>
        </p:nvGraphicFramePr>
        <p:xfrm>
          <a:off x="1478353" y="1022747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1"/>
            <a:ext cx="11399292" cy="47338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/>
              <a:t>OfficeAddress</a:t>
            </a:r>
            <a:r>
              <a:rPr lang="en-US" sz="2000" dirty="0"/>
              <a:t>, 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4 attributes but </a:t>
            </a:r>
            <a:r>
              <a:rPr lang="en-US" sz="2000" b="1" dirty="0"/>
              <a:t>forth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2 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220686"/>
              </p:ext>
            </p:extLst>
          </p:nvPr>
        </p:nvGraphicFramePr>
        <p:xfrm>
          <a:off x="935846" y="5486248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870758"/>
              </p:ext>
            </p:extLst>
          </p:nvPr>
        </p:nvGraphicFramePr>
        <p:xfrm>
          <a:off x="5522837" y="5486248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32719"/>
              </p:ext>
            </p:extLst>
          </p:nvPr>
        </p:nvGraphicFramePr>
        <p:xfrm>
          <a:off x="4221190" y="5516728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U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U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354867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21295"/>
              </p:ext>
            </p:extLst>
          </p:nvPr>
        </p:nvGraphicFramePr>
        <p:xfrm>
          <a:off x="1592060" y="3106365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15899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566735"/>
              </p:ext>
            </p:extLst>
          </p:nvPr>
        </p:nvGraphicFramePr>
        <p:xfrm>
          <a:off x="9165568" y="3055190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b="1" dirty="0"/>
              <a:t>∩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both relations. OR</a:t>
            </a:r>
          </a:p>
          <a:p>
            <a:pPr lvl="1"/>
            <a:r>
              <a:rPr lang="en-US" dirty="0"/>
              <a:t>It displays all the tuples/records which are common from both relations.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24757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03256"/>
              </p:ext>
            </p:extLst>
          </p:nvPr>
        </p:nvGraphicFramePr>
        <p:xfrm>
          <a:off x="1622520" y="3148263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241692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52852"/>
              </p:ext>
            </p:extLst>
          </p:nvPr>
        </p:nvGraphicFramePr>
        <p:xfrm>
          <a:off x="9145254" y="3094100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080-76BF-965C-4AB5-B604158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9A95-82F7-585E-4190-AA592698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4363-7415-05FB-4646-4E126D7DEA81}"/>
              </a:ext>
            </a:extLst>
          </p:cNvPr>
          <p:cNvSpPr/>
          <p:nvPr/>
        </p:nvSpPr>
        <p:spPr>
          <a:xfrm>
            <a:off x="2963114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9F326-91DF-AEE2-47D2-07EA0DA0AD17}"/>
              </a:ext>
            </a:extLst>
          </p:cNvPr>
          <p:cNvSpPr/>
          <p:nvPr/>
        </p:nvSpPr>
        <p:spPr>
          <a:xfrm>
            <a:off x="8143091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DE93A59-8D08-C3E4-B9CA-21F734065072}"/>
              </a:ext>
            </a:extLst>
          </p:cNvPr>
          <p:cNvSpPr/>
          <p:nvPr/>
        </p:nvSpPr>
        <p:spPr>
          <a:xfrm>
            <a:off x="5537040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A2FDB2-DA10-46C0-AF97-A74F6E67BB7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261338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79C1A-8935-3371-96BA-D69F29CFB034}"/>
              </a:ext>
            </a:extLst>
          </p:cNvPr>
          <p:cNvCxnSpPr/>
          <p:nvPr/>
        </p:nvCxnSpPr>
        <p:spPr>
          <a:xfrm>
            <a:off x="4655287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45CAA0-48AC-FF12-F25A-BD48EAB9399A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848811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E407-8892-EEA0-AA5A-8F775853A955}"/>
              </a:ext>
            </a:extLst>
          </p:cNvPr>
          <p:cNvSpPr/>
          <p:nvPr/>
        </p:nvSpPr>
        <p:spPr>
          <a:xfrm>
            <a:off x="2117291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5667EB-C983-80FA-64E7-9788746D8B8F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812200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794038-F877-EEC4-D947-8FB6B4F7998F}"/>
              </a:ext>
            </a:extLst>
          </p:cNvPr>
          <p:cNvSpPr/>
          <p:nvPr/>
        </p:nvSpPr>
        <p:spPr>
          <a:xfrm>
            <a:off x="3735414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EF1C3E-6C14-AA21-18B4-8838A5E539D0}"/>
              </a:ext>
            </a:extLst>
          </p:cNvPr>
          <p:cNvCxnSpPr/>
          <p:nvPr/>
        </p:nvCxnSpPr>
        <p:spPr>
          <a:xfrm flipH="1">
            <a:off x="2981400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995049-E74B-64FD-E955-047EC4235087}"/>
              </a:ext>
            </a:extLst>
          </p:cNvPr>
          <p:cNvSpPr/>
          <p:nvPr/>
        </p:nvSpPr>
        <p:spPr>
          <a:xfrm>
            <a:off x="2231594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EBBAB0-FFD4-45BE-23BE-328CA1669800}"/>
              </a:ext>
            </a:extLst>
          </p:cNvPr>
          <p:cNvSpPr/>
          <p:nvPr/>
        </p:nvSpPr>
        <p:spPr>
          <a:xfrm>
            <a:off x="3867945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43FE87-194E-AB97-BBB8-DF7CD02B2C5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812200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1676D-B631-E6CF-E236-0026433A5C58}"/>
              </a:ext>
            </a:extLst>
          </p:cNvPr>
          <p:cNvCxnSpPr>
            <a:stCxn id="19" idx="4"/>
          </p:cNvCxnSpPr>
          <p:nvPr/>
        </p:nvCxnSpPr>
        <p:spPr>
          <a:xfrm>
            <a:off x="8090576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6B7B1B2-8BD5-E60C-9477-B3CA3AAB1CC4}"/>
              </a:ext>
            </a:extLst>
          </p:cNvPr>
          <p:cNvSpPr/>
          <p:nvPr/>
        </p:nvSpPr>
        <p:spPr>
          <a:xfrm>
            <a:off x="7359056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DF5F28-7466-EC46-774D-A9F07E2AE0B5}"/>
              </a:ext>
            </a:extLst>
          </p:cNvPr>
          <p:cNvCxnSpPr>
            <a:stCxn id="21" idx="4"/>
          </p:cNvCxnSpPr>
          <p:nvPr/>
        </p:nvCxnSpPr>
        <p:spPr>
          <a:xfrm flipH="1">
            <a:off x="9053965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470C39E-7A1B-193E-05B0-80F18C65CE60}"/>
              </a:ext>
            </a:extLst>
          </p:cNvPr>
          <p:cNvSpPr/>
          <p:nvPr/>
        </p:nvSpPr>
        <p:spPr>
          <a:xfrm>
            <a:off x="8977179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11CD8-6ACD-8BC1-0257-C7C22ACB737A}"/>
              </a:ext>
            </a:extLst>
          </p:cNvPr>
          <p:cNvCxnSpPr/>
          <p:nvPr/>
        </p:nvCxnSpPr>
        <p:spPr>
          <a:xfrm flipH="1">
            <a:off x="8223165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7BFEC3F-D7DF-EA53-4E39-927A179C87D2}"/>
              </a:ext>
            </a:extLst>
          </p:cNvPr>
          <p:cNvSpPr/>
          <p:nvPr/>
        </p:nvSpPr>
        <p:spPr>
          <a:xfrm>
            <a:off x="7473359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C95FB2-0D5C-CD89-F188-69D531B25F64}"/>
              </a:ext>
            </a:extLst>
          </p:cNvPr>
          <p:cNvSpPr/>
          <p:nvPr/>
        </p:nvSpPr>
        <p:spPr>
          <a:xfrm>
            <a:off x="9109710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80CC48-A67A-F1DA-EE2A-C8BEFC4FA343}"/>
              </a:ext>
            </a:extLst>
          </p:cNvPr>
          <p:cNvCxnSpPr>
            <a:endCxn id="24" idx="0"/>
          </p:cNvCxnSpPr>
          <p:nvPr/>
        </p:nvCxnSpPr>
        <p:spPr>
          <a:xfrm>
            <a:off x="9053965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Rounded Rectangular Callout 69">
            <a:extLst>
              <a:ext uri="{FF2B5EF4-FFF2-40B4-BE49-F238E27FC236}">
                <a16:creationId xmlns:a16="http://schemas.microsoft.com/office/drawing/2014/main" id="{E8698188-0E47-562E-0281-F1D53697BEAA}"/>
              </a:ext>
            </a:extLst>
          </p:cNvPr>
          <p:cNvSpPr/>
          <p:nvPr/>
        </p:nvSpPr>
        <p:spPr>
          <a:xfrm>
            <a:off x="2247003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27" name="Rounded Rectangular Callout 70">
            <a:extLst>
              <a:ext uri="{FF2B5EF4-FFF2-40B4-BE49-F238E27FC236}">
                <a16:creationId xmlns:a16="http://schemas.microsoft.com/office/drawing/2014/main" id="{50EAFD44-5DC5-594D-980C-B92407921C47}"/>
              </a:ext>
            </a:extLst>
          </p:cNvPr>
          <p:cNvSpPr/>
          <p:nvPr/>
        </p:nvSpPr>
        <p:spPr>
          <a:xfrm>
            <a:off x="7299750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28" name="Rounded Rectangle 71">
            <a:extLst>
              <a:ext uri="{FF2B5EF4-FFF2-40B4-BE49-F238E27FC236}">
                <a16:creationId xmlns:a16="http://schemas.microsoft.com/office/drawing/2014/main" id="{C6E4A0D9-590E-CCF9-FBE8-20F6B62D6F72}"/>
              </a:ext>
            </a:extLst>
          </p:cNvPr>
          <p:cNvSpPr/>
          <p:nvPr/>
        </p:nvSpPr>
        <p:spPr>
          <a:xfrm>
            <a:off x="5704727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Entities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D6DBEF-3C4D-9291-C389-ABCA02BEF16C}"/>
              </a:ext>
            </a:extLst>
          </p:cNvPr>
          <p:cNvCxnSpPr/>
          <p:nvPr/>
        </p:nvCxnSpPr>
        <p:spPr>
          <a:xfrm flipV="1">
            <a:off x="6925697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4078F4-3C1C-2E94-F06E-332540BB9419}"/>
              </a:ext>
            </a:extLst>
          </p:cNvPr>
          <p:cNvCxnSpPr/>
          <p:nvPr/>
        </p:nvCxnSpPr>
        <p:spPr>
          <a:xfrm flipH="1" flipV="1">
            <a:off x="4664071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74">
            <a:extLst>
              <a:ext uri="{FF2B5EF4-FFF2-40B4-BE49-F238E27FC236}">
                <a16:creationId xmlns:a16="http://schemas.microsoft.com/office/drawing/2014/main" id="{1854CC1B-F81A-2FB4-E430-869AAD786BEF}"/>
              </a:ext>
            </a:extLst>
          </p:cNvPr>
          <p:cNvSpPr/>
          <p:nvPr/>
        </p:nvSpPr>
        <p:spPr>
          <a:xfrm>
            <a:off x="5667669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Attributes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654985-B13E-C7D5-EFCA-11E3F778C4BC}"/>
              </a:ext>
            </a:extLst>
          </p:cNvPr>
          <p:cNvCxnSpPr>
            <a:endCxn id="19" idx="2"/>
          </p:cNvCxnSpPr>
          <p:nvPr/>
        </p:nvCxnSpPr>
        <p:spPr>
          <a:xfrm>
            <a:off x="7009818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D42DB-4348-AA71-D25D-5ED427B01B75}"/>
              </a:ext>
            </a:extLst>
          </p:cNvPr>
          <p:cNvCxnSpPr>
            <a:endCxn id="13" idx="6"/>
          </p:cNvCxnSpPr>
          <p:nvPr/>
        </p:nvCxnSpPr>
        <p:spPr>
          <a:xfrm flipH="1">
            <a:off x="5198454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7">
            <a:extLst>
              <a:ext uri="{FF2B5EF4-FFF2-40B4-BE49-F238E27FC236}">
                <a16:creationId xmlns:a16="http://schemas.microsoft.com/office/drawing/2014/main" id="{AF8791E8-205F-D1D4-D95E-B020938F294B}"/>
              </a:ext>
            </a:extLst>
          </p:cNvPr>
          <p:cNvSpPr/>
          <p:nvPr/>
        </p:nvSpPr>
        <p:spPr>
          <a:xfrm>
            <a:off x="5476874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45669B-D3B0-2C6F-AE0B-84F80DAC0E44}"/>
              </a:ext>
            </a:extLst>
          </p:cNvPr>
          <p:cNvCxnSpPr/>
          <p:nvPr/>
        </p:nvCxnSpPr>
        <p:spPr>
          <a:xfrm>
            <a:off x="6391274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79">
            <a:extLst>
              <a:ext uri="{FF2B5EF4-FFF2-40B4-BE49-F238E27FC236}">
                <a16:creationId xmlns:a16="http://schemas.microsoft.com/office/drawing/2014/main" id="{60C945E5-4E77-1E03-22CC-CE92BC9E5BB3}"/>
              </a:ext>
            </a:extLst>
          </p:cNvPr>
          <p:cNvSpPr/>
          <p:nvPr/>
        </p:nvSpPr>
        <p:spPr>
          <a:xfrm>
            <a:off x="2557274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0">
                <a:srgbClr val="2C4790"/>
              </a:gs>
              <a:gs pos="1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8" grpId="0"/>
      <p:bldP spid="31" grpId="0"/>
      <p:bldP spid="34" grpId="0"/>
      <p:bldP spid="3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−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−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−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but not in the second relation (right relation).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04004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502442"/>
              </p:ext>
            </p:extLst>
          </p:nvPr>
        </p:nvGraphicFramePr>
        <p:xfrm>
          <a:off x="1601827" y="3092064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32015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845486"/>
              </p:ext>
            </p:extLst>
          </p:nvPr>
        </p:nvGraphicFramePr>
        <p:xfrm>
          <a:off x="9091590" y="3092443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338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33888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995672"/>
              </p:ext>
            </p:extLst>
          </p:nvPr>
        </p:nvGraphicFramePr>
        <p:xfrm>
          <a:off x="1601827" y="6014524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470716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47356"/>
              </p:ext>
            </p:extLst>
          </p:nvPr>
        </p:nvGraphicFramePr>
        <p:xfrm>
          <a:off x="2027271" y="1084566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519850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77476"/>
              </p:ext>
            </p:extLst>
          </p:nvPr>
        </p:nvGraphicFramePr>
        <p:xfrm>
          <a:off x="1911499" y="3598125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42696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45037"/>
              </p:ext>
            </p:extLst>
          </p:nvPr>
        </p:nvGraphicFramePr>
        <p:xfrm>
          <a:off x="2047909" y="1074814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86552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796579"/>
              </p:ext>
            </p:extLst>
          </p:nvPr>
        </p:nvGraphicFramePr>
        <p:xfrm>
          <a:off x="1965858" y="3639321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28322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27096"/>
              </p:ext>
            </p:extLst>
          </p:nvPr>
        </p:nvGraphicFramePr>
        <p:xfrm>
          <a:off x="2063108" y="1091519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049249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764"/>
              </p:ext>
            </p:extLst>
          </p:nvPr>
        </p:nvGraphicFramePr>
        <p:xfrm>
          <a:off x="2063108" y="3585486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584818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6395"/>
              </p:ext>
            </p:extLst>
          </p:nvPr>
        </p:nvGraphicFramePr>
        <p:xfrm>
          <a:off x="2047909" y="1141909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39764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44822"/>
              </p:ext>
            </p:extLst>
          </p:nvPr>
        </p:nvGraphicFramePr>
        <p:xfrm>
          <a:off x="1986745" y="3669910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19917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730382"/>
              </p:ext>
            </p:extLst>
          </p:nvPr>
        </p:nvGraphicFramePr>
        <p:xfrm>
          <a:off x="1430137" y="750788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044944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28405"/>
              </p:ext>
            </p:extLst>
          </p:nvPr>
        </p:nvGraphicFramePr>
        <p:xfrm>
          <a:off x="1789819" y="340772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66817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9387"/>
              </p:ext>
            </p:extLst>
          </p:nvPr>
        </p:nvGraphicFramePr>
        <p:xfrm>
          <a:off x="1789819" y="4787136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291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3305"/>
              </p:ext>
            </p:extLst>
          </p:nvPr>
        </p:nvGraphicFramePr>
        <p:xfrm>
          <a:off x="1546431" y="855827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880616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970539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35380"/>
              </p:ext>
            </p:extLst>
          </p:nvPr>
        </p:nvGraphicFramePr>
        <p:xfrm>
          <a:off x="1744812" y="3437877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47490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57606"/>
              </p:ext>
            </p:extLst>
          </p:nvPr>
        </p:nvGraphicFramePr>
        <p:xfrm>
          <a:off x="1744812" y="4809477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Division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78855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/>
              <a:t> (Division)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Relation1 (R1)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Relation2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Algebra2</a:t>
            </a:r>
            <a:endParaRPr lang="en-US" dirty="0"/>
          </a:p>
          <a:p>
            <a:r>
              <a:rPr lang="en-US" dirty="0"/>
              <a:t>Condition: </a:t>
            </a:r>
          </a:p>
          <a:p>
            <a:pPr lvl="1"/>
            <a:r>
              <a:rPr lang="en-US" dirty="0"/>
              <a:t>Attributes of relation2/algebra2 must be a proper subset of attributes of relation1/algebra1.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912727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497782"/>
              </p:ext>
            </p:extLst>
          </p:nvPr>
        </p:nvGraphicFramePr>
        <p:xfrm>
          <a:off x="1396490" y="867732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511236"/>
              </p:ext>
            </p:extLst>
          </p:nvPr>
        </p:nvGraphicFramePr>
        <p:xfrm>
          <a:off x="298204" y="1443755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7482361" y="1238537"/>
            <a:ext cx="4464262" cy="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28213"/>
              </p:ext>
            </p:extLst>
          </p:nvPr>
        </p:nvGraphicFramePr>
        <p:xfrm>
          <a:off x="7482361" y="84899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314623"/>
              </p:ext>
            </p:extLst>
          </p:nvPr>
        </p:nvGraphicFramePr>
        <p:xfrm>
          <a:off x="7482361" y="1365561"/>
          <a:ext cx="86093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491848" y="711201"/>
          <a:ext cx="43675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7B4550-0AD0-81E2-5CE3-84ACC1C726C1}"/>
              </a:ext>
            </a:extLst>
          </p:cNvPr>
          <p:cNvSpPr txBox="1"/>
          <p:nvPr/>
        </p:nvSpPr>
        <p:spPr>
          <a:xfrm>
            <a:off x="2735624" y="4374869"/>
            <a:ext cx="8642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991"/>
                </a:solidFill>
              </a:rPr>
              <a:t>Operation: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attributes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tuples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57E400-27DB-9279-9A3A-5864E316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2497"/>
              </p:ext>
            </p:extLst>
          </p:nvPr>
        </p:nvGraphicFramePr>
        <p:xfrm>
          <a:off x="298204" y="1800423"/>
          <a:ext cx="2014072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Rohit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Rohit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BD21739-A0F4-4EAA-CE2F-926779D1E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06349"/>
              </p:ext>
            </p:extLst>
          </p:nvPr>
        </p:nvGraphicFramePr>
        <p:xfrm>
          <a:off x="3438650" y="1800423"/>
          <a:ext cx="1269833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8179252-0D4D-0B96-253B-D12F5ED03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492118"/>
              </p:ext>
            </p:extLst>
          </p:nvPr>
        </p:nvGraphicFramePr>
        <p:xfrm>
          <a:off x="3444936" y="1443755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4884A0-84C4-1E1F-B48C-E8A6D6C6E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04758"/>
              </p:ext>
            </p:extLst>
          </p:nvPr>
        </p:nvGraphicFramePr>
        <p:xfrm>
          <a:off x="7482361" y="1731321"/>
          <a:ext cx="86093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E911D48-C3DE-4D45-3382-247676D9DCC5}"/>
              </a:ext>
            </a:extLst>
          </p:cNvPr>
          <p:cNvSpPr/>
          <p:nvPr/>
        </p:nvSpPr>
        <p:spPr>
          <a:xfrm>
            <a:off x="7483518" y="2117215"/>
            <a:ext cx="864000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475D1A-C930-6397-6459-1FE47D339DF7}"/>
              </a:ext>
            </a:extLst>
          </p:cNvPr>
          <p:cNvSpPr/>
          <p:nvPr/>
        </p:nvSpPr>
        <p:spPr>
          <a:xfrm>
            <a:off x="7483518" y="2483925"/>
            <a:ext cx="864000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7ECA-2B35-D83F-D808-A05FD70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2C69-A367-F723-DC16-72EA88C3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F943B-0D62-D623-D630-95C57FBB592D}"/>
              </a:ext>
            </a:extLst>
          </p:cNvPr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BD4F5-4802-F488-ED12-CC17AA0C13EC}"/>
              </a:ext>
            </a:extLst>
          </p:cNvPr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36AF88C-FF03-EE95-F3C6-2058142658CF}"/>
              </a:ext>
            </a:extLst>
          </p:cNvPr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5B91A1-3582-A539-A04E-2E190D21BE5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4C1AD7-1934-8D1F-16D4-09A27B4FCEF2}"/>
              </a:ext>
            </a:extLst>
          </p:cNvPr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C8EC4-4CB8-6D48-F2E5-BB01B27B040B}"/>
              </a:ext>
            </a:extLst>
          </p:cNvPr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5DAEA14-9063-6C5C-1525-B8BDB8AD2F56}"/>
              </a:ext>
            </a:extLst>
          </p:cNvPr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E7AD3-8037-311F-9272-95B96E439D1C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7D443C7-CA1E-56AA-0F20-9CAFE3FDA61B}"/>
              </a:ext>
            </a:extLst>
          </p:cNvPr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85C5C-2CCC-6B1E-58DA-6BB9DC262EE1}"/>
              </a:ext>
            </a:extLst>
          </p:cNvPr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974114E-1088-FFDB-6F5E-C2F619C80F83}"/>
              </a:ext>
            </a:extLst>
          </p:cNvPr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003FB1-CE30-311B-023F-59FACFFD92BE}"/>
              </a:ext>
            </a:extLst>
          </p:cNvPr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C5E686-AF8B-D97C-4DA8-6DD19FB7E8EF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8569DA-4820-7761-9055-DE539559018A}"/>
              </a:ext>
            </a:extLst>
          </p:cNvPr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3CD7E1E-D309-F547-0DCF-E041FA65C1F3}"/>
              </a:ext>
            </a:extLst>
          </p:cNvPr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75EBDB-5A94-1ECD-F943-4B6EC8F8D981}"/>
              </a:ext>
            </a:extLst>
          </p:cNvPr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EE8045-F5D0-70E1-07CB-614D8670C907}"/>
              </a:ext>
            </a:extLst>
          </p:cNvPr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B7F55-9082-AF21-A329-013DA8F7D168}"/>
              </a:ext>
            </a:extLst>
          </p:cNvPr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14763C-2242-F00C-D70A-B9292A2345EA}"/>
              </a:ext>
            </a:extLst>
          </p:cNvPr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1119B-CD1E-0ABD-F2C9-FDFA678DB7DA}"/>
              </a:ext>
            </a:extLst>
          </p:cNvPr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732166-154E-4229-BE15-575CFC301907}"/>
              </a:ext>
            </a:extLst>
          </p:cNvPr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423A1-3159-4A66-8A33-296DC0EC37CD}"/>
              </a:ext>
            </a:extLst>
          </p:cNvPr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3AB3DA-D147-0F82-A480-7DB89B21582B}"/>
              </a:ext>
            </a:extLst>
          </p:cNvPr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6B723DE-E187-3DFF-E34D-25E363978593}"/>
              </a:ext>
            </a:extLst>
          </p:cNvPr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67B776-CD54-4A92-5EDA-711CDD0C46B6}"/>
              </a:ext>
            </a:extLst>
          </p:cNvPr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A82F1ED-FA06-7A46-7985-EB34F6CE7FAC}"/>
              </a:ext>
            </a:extLst>
          </p:cNvPr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196353-CFA7-35DF-7D5D-D9EB51F266D8}"/>
              </a:ext>
            </a:extLst>
          </p:cNvPr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05130701-45F7-0F6F-4504-BCA5EC2AF7B7}"/>
              </a:ext>
            </a:extLst>
          </p:cNvPr>
          <p:cNvSpPr/>
          <p:nvPr/>
        </p:nvSpPr>
        <p:spPr>
          <a:xfrm>
            <a:off x="2221073" y="5533198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288578" y="1261510"/>
            <a:ext cx="6564895" cy="259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086120"/>
              </p:ext>
            </p:extLst>
          </p:nvPr>
        </p:nvGraphicFramePr>
        <p:xfrm>
          <a:off x="1396490" y="867732"/>
          <a:ext cx="59550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the name of students doing a project in all technologies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7084009" y="1274743"/>
            <a:ext cx="4464262" cy="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905429"/>
              </p:ext>
            </p:extLst>
          </p:nvPr>
        </p:nvGraphicFramePr>
        <p:xfrm>
          <a:off x="7084009" y="8852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482361" y="1365561"/>
          <a:ext cx="86093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166533"/>
              </p:ext>
            </p:extLst>
          </p:nvPr>
        </p:nvGraphicFramePr>
        <p:xfrm>
          <a:off x="7582056" y="877918"/>
          <a:ext cx="4755867" cy="350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5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lvl="1"/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 </a:t>
                      </a:r>
                      <a:r>
                        <a:rPr lang="en-US" sz="17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Name, Technology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700" b="0" i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 </a:t>
                      </a:r>
                      <a:r>
                        <a:rPr lang="en-US" sz="17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Technology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1700" b="0" i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Project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7B4550-0AD0-81E2-5CE3-84ACC1C726C1}"/>
              </a:ext>
            </a:extLst>
          </p:cNvPr>
          <p:cNvSpPr txBox="1"/>
          <p:nvPr/>
        </p:nvSpPr>
        <p:spPr>
          <a:xfrm>
            <a:off x="3549719" y="4428669"/>
            <a:ext cx="8642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4991"/>
                </a:solidFill>
              </a:rPr>
              <a:t>Operation: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attributes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r>
              <a:rPr lang="en-US" dirty="0"/>
              <a:t>The output of the division operator will have </a:t>
            </a:r>
            <a:r>
              <a:rPr lang="en-US" b="1" dirty="0">
                <a:solidFill>
                  <a:srgbClr val="0D4991"/>
                </a:solidFill>
              </a:rPr>
              <a:t>tuples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8179252-0D4D-0B96-253B-D12F5ED03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26116"/>
              </p:ext>
            </p:extLst>
          </p:nvPr>
        </p:nvGraphicFramePr>
        <p:xfrm>
          <a:off x="3448524" y="1476182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8E6C3A-EE72-3856-A118-00C375747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80799"/>
              </p:ext>
            </p:extLst>
          </p:nvPr>
        </p:nvGraphicFramePr>
        <p:xfrm>
          <a:off x="309044" y="1845990"/>
          <a:ext cx="2705354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FDB08E7-163C-38FE-8286-9A4413AB2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11832"/>
              </p:ext>
            </p:extLst>
          </p:nvPr>
        </p:nvGraphicFramePr>
        <p:xfrm>
          <a:off x="3448524" y="1828949"/>
          <a:ext cx="185096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2B4D40C-A4A1-D1DC-540C-59AC37D63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21704"/>
              </p:ext>
            </p:extLst>
          </p:nvPr>
        </p:nvGraphicFramePr>
        <p:xfrm>
          <a:off x="7471443" y="1744482"/>
          <a:ext cx="86093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Rename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3361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sz="2800" dirty="0"/>
              <a:t>ρ</a:t>
            </a:r>
            <a:r>
              <a:rPr lang="en-US" dirty="0"/>
              <a:t> (Rho)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sz="2800" dirty="0"/>
              <a:t>ρ </a:t>
            </a:r>
            <a:r>
              <a:rPr lang="en-US" baseline="-25000" dirty="0"/>
              <a:t>A (X1,X2….</a:t>
            </a:r>
            <a:r>
              <a:rPr lang="en-US" baseline="-25000" dirty="0" err="1"/>
              <a:t>Xn</a:t>
            </a:r>
            <a:r>
              <a:rPr lang="en-US" baseline="-25000" dirty="0"/>
              <a:t>)</a:t>
            </a:r>
            <a:r>
              <a:rPr lang="en-US" dirty="0"/>
              <a:t> (Relation)</a:t>
            </a:r>
          </a:p>
          <a:p>
            <a:r>
              <a:rPr lang="en-US" b="1" dirty="0"/>
              <a:t>Operation</a:t>
            </a:r>
            <a:r>
              <a:rPr lang="en-US" dirty="0"/>
              <a:t>: The rename operator </a:t>
            </a:r>
            <a:r>
              <a:rPr lang="en-US" b="1" dirty="0"/>
              <a:t>returns an existing relation under a new name</a:t>
            </a:r>
            <a:r>
              <a:rPr lang="en-US" dirty="0"/>
              <a:t>.</a:t>
            </a:r>
          </a:p>
          <a:p>
            <a:r>
              <a:rPr lang="en-US" b="1" dirty="0"/>
              <a:t>How to use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x </a:t>
            </a:r>
            <a:r>
              <a:rPr lang="en-US" dirty="0"/>
              <a:t>(E)		</a:t>
            </a:r>
          </a:p>
          <a:p>
            <a:pPr lvl="2"/>
            <a:r>
              <a:rPr lang="en-US" dirty="0"/>
              <a:t>Returns a relation E under a new name X.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A1, A2. …,An </a:t>
            </a:r>
            <a:r>
              <a:rPr lang="en-US" dirty="0"/>
              <a:t>(E)</a:t>
            </a:r>
          </a:p>
          <a:p>
            <a:pPr lvl="2"/>
            <a:r>
              <a:rPr lang="en-US" dirty="0"/>
              <a:t>Returns a relation E with the attributes renamed to A1, A2, …., An.</a:t>
            </a:r>
          </a:p>
          <a:p>
            <a:pPr lvl="1"/>
            <a:r>
              <a:rPr lang="en-US" sz="2400" dirty="0"/>
              <a:t>ρ </a:t>
            </a:r>
            <a:r>
              <a:rPr lang="en-US" baseline="-25000" dirty="0"/>
              <a:t>x(A1, A2. …,An) </a:t>
            </a:r>
            <a:r>
              <a:rPr lang="en-US" dirty="0"/>
              <a:t>(E)</a:t>
            </a:r>
          </a:p>
          <a:p>
            <a:pPr lvl="2"/>
            <a:r>
              <a:rPr lang="en-US" dirty="0"/>
              <a:t>Returns a relation E under a new name X with the attributes renamed to A1, A2, …., 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5B9-7259-B2F8-88C4-434ACB9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EB10E-CB98-D376-6AD5-1C49399C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31119"/>
              </p:ext>
            </p:extLst>
          </p:nvPr>
        </p:nvGraphicFramePr>
        <p:xfrm>
          <a:off x="3588321" y="1551026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19F909-0496-ED4C-B777-8DC1EFDC9DB6}"/>
              </a:ext>
            </a:extLst>
          </p:cNvPr>
          <p:cNvSpPr txBox="1"/>
          <p:nvPr/>
        </p:nvSpPr>
        <p:spPr>
          <a:xfrm>
            <a:off x="3383280" y="3393757"/>
            <a:ext cx="237744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Person </a:t>
            </a:r>
            <a:r>
              <a:rPr lang="nl-NL" sz="2600" dirty="0"/>
              <a:t>(Student)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6950A-0A98-CB01-3622-FFAC3B31545D}"/>
              </a:ext>
            </a:extLst>
          </p:cNvPr>
          <p:cNvSpPr txBox="1"/>
          <p:nvPr/>
        </p:nvSpPr>
        <p:spPr>
          <a:xfrm>
            <a:off x="3572347" y="1144279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48D35-CD80-3C1B-2681-7F5E51B8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74327"/>
              </p:ext>
            </p:extLst>
          </p:nvPr>
        </p:nvGraphicFramePr>
        <p:xfrm>
          <a:off x="3581400" y="4688840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B17972-BBFF-A433-D8CD-A9A683908789}"/>
              </a:ext>
            </a:extLst>
          </p:cNvPr>
          <p:cNvSpPr txBox="1"/>
          <p:nvPr/>
        </p:nvSpPr>
        <p:spPr>
          <a:xfrm>
            <a:off x="3572347" y="4281277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7676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0CF-EC26-E2F0-4BE9-727AFDD7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3FFB4-EBE0-9B77-E9EC-F1B26396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46310"/>
              </p:ext>
            </p:extLst>
          </p:nvPr>
        </p:nvGraphicFramePr>
        <p:xfrm>
          <a:off x="3574479" y="1564640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B1383-B6DB-CF4A-AF53-B395E685D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95345"/>
              </p:ext>
            </p:extLst>
          </p:nvPr>
        </p:nvGraphicFramePr>
        <p:xfrm>
          <a:off x="3581400" y="4688840"/>
          <a:ext cx="3352071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D30A14-7570-4FF4-841E-3E7492DBA89D}"/>
              </a:ext>
            </a:extLst>
          </p:cNvPr>
          <p:cNvSpPr txBox="1"/>
          <p:nvPr/>
        </p:nvSpPr>
        <p:spPr>
          <a:xfrm>
            <a:off x="3572347" y="1164530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DFCC0-7E2C-0F7D-C652-DF561E7845A6}"/>
              </a:ext>
            </a:extLst>
          </p:cNvPr>
          <p:cNvSpPr txBox="1"/>
          <p:nvPr/>
        </p:nvSpPr>
        <p:spPr>
          <a:xfrm>
            <a:off x="3572347" y="4288730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F9A94-DE1D-2E81-AE10-F24721DEEC95}"/>
              </a:ext>
            </a:extLst>
          </p:cNvPr>
          <p:cNvSpPr txBox="1"/>
          <p:nvPr/>
        </p:nvSpPr>
        <p:spPr>
          <a:xfrm>
            <a:off x="1600200" y="3393757"/>
            <a:ext cx="594360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 (RollNo, StudentName, SPI) </a:t>
            </a:r>
            <a:r>
              <a:rPr lang="nl-NL" sz="2600" dirty="0"/>
              <a:t>(Student)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42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5B9-7259-B2F8-88C4-434ACB9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Rename Operator example (Attribute &amp; Relation both)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9EB10E-CB98-D376-6AD5-1C49399C8111}"/>
              </a:ext>
            </a:extLst>
          </p:cNvPr>
          <p:cNvGraphicFramePr>
            <a:graphicFrameLocks noGrp="1"/>
          </p:cNvGraphicFramePr>
          <p:nvPr/>
        </p:nvGraphicFramePr>
        <p:xfrm>
          <a:off x="3588321" y="1551026"/>
          <a:ext cx="1995043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6950A-0A98-CB01-3622-FFAC3B31545D}"/>
              </a:ext>
            </a:extLst>
          </p:cNvPr>
          <p:cNvSpPr txBox="1"/>
          <p:nvPr/>
        </p:nvSpPr>
        <p:spPr>
          <a:xfrm>
            <a:off x="3581056" y="1144279"/>
            <a:ext cx="1371600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17972-BBFF-A433-D8CD-A9A683908789}"/>
              </a:ext>
            </a:extLst>
          </p:cNvPr>
          <p:cNvSpPr txBox="1"/>
          <p:nvPr/>
        </p:nvSpPr>
        <p:spPr>
          <a:xfrm>
            <a:off x="3581055" y="4281277"/>
            <a:ext cx="1696339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Student_Info</a:t>
            </a:r>
            <a:endParaRPr lang="en-US" sz="20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787E4-4BE2-E2EB-63C6-C9E772FFF571}"/>
              </a:ext>
            </a:extLst>
          </p:cNvPr>
          <p:cNvSpPr txBox="1"/>
          <p:nvPr/>
        </p:nvSpPr>
        <p:spPr>
          <a:xfrm>
            <a:off x="1600200" y="3393758"/>
            <a:ext cx="68122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2600" dirty="0"/>
              <a:t>ρ</a:t>
            </a:r>
            <a:r>
              <a:rPr lang="nl-NL" sz="2600" baseline="-25000" dirty="0"/>
              <a:t>Student_Info (RollNo, StudentName, SPI) </a:t>
            </a:r>
            <a:r>
              <a:rPr lang="nl-NL" sz="2400" dirty="0"/>
              <a:t>(Student)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58B1A0-0B77-EE67-B5F9-CD32D4AE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08524"/>
              </p:ext>
            </p:extLst>
          </p:nvPr>
        </p:nvGraphicFramePr>
        <p:xfrm>
          <a:off x="3588321" y="4681387"/>
          <a:ext cx="2844166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461-1343-CCAA-D744-4FDDF516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86DF-BE8C-C689-C07D-081E273F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AA771-D382-0F97-C0FE-18BDA6D15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45A002-D068-CAE6-2A71-A35403A5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84183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F991-6199-81B6-A0A3-353BC03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3747-FE87-FD79-D10E-64DB3159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3064EA4-8D9F-A5AC-A029-73D112B94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548474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41E46-8324-8412-B857-4ADC001CC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151295"/>
              </p:ext>
            </p:extLst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75131F4-6068-6F43-FA6B-4475C3446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349819"/>
              </p:ext>
            </p:extLst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401AAB4-5CFD-A13A-A43F-57F7FEBDC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564846"/>
              </p:ext>
            </p:extLst>
          </p:nvPr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99068D2E-385F-EE75-6016-5DC27AD24419}"/>
              </a:ext>
            </a:extLst>
          </p:cNvPr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DF4629-D604-B12F-76B3-5926215F2392}"/>
              </a:ext>
            </a:extLst>
          </p:cNvPr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CE8BDD-8059-E16D-6677-40D6835ECFF9}"/>
              </a:ext>
            </a:extLst>
          </p:cNvPr>
          <p:cNvCxnSpPr>
            <a:stCxn id="13" idx="0"/>
            <a:endCxn id="9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DF085B-8943-87CD-E712-D7490DBB4673}"/>
              </a:ext>
            </a:extLst>
          </p:cNvPr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0F69A-DA37-D4F0-5E36-91C91B937869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7A43201-5E97-4BBF-5A13-630115815B58}"/>
              </a:ext>
            </a:extLst>
          </p:cNvPr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7BEF84-E6ED-A043-7BB6-81A5C050058D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C5EE05-D020-0626-AFA2-B13B31F0099E}"/>
              </a:ext>
            </a:extLst>
          </p:cNvPr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34797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461-7334-FB10-4880-371DAF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6EC9-CF1E-A7E2-3DD1-F958442A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D3E9232-3DEA-9507-4872-B5B8A996F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977307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ED436A-766C-6F0A-B59C-C55CF23B0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781235"/>
              </p:ext>
            </p:extLst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5B9610-867B-1B7E-CC37-C0CA62600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82035"/>
              </p:ext>
            </p:extLst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E0DA16B-7364-959D-89CD-E001B7C3F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91521"/>
              </p:ext>
            </p:extLst>
          </p:nvPr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A356905-A34B-94E6-774A-34C805F7A06D}"/>
              </a:ext>
            </a:extLst>
          </p:cNvPr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5B4E4E-7EFD-6578-2657-32C27B39922F}"/>
              </a:ext>
            </a:extLst>
          </p:cNvPr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10B878-D83A-F59D-983A-671A29D09648}"/>
                </a:ext>
              </a:extLst>
            </p:cNvPr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6D93D4-C4DA-86F2-C094-C9E1DB9618FF}"/>
                </a:ext>
              </a:extLst>
            </p:cNvPr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79EF-BCFA-F591-4906-B7D7C2D4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9B58-249C-7CBA-BA63-4D9AB1FD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033C7AB-494B-95EB-83D6-9A8AE9370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83850"/>
              </p:ext>
            </p:extLst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7953A0-9BD4-1946-8444-108CC318D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30128"/>
              </p:ext>
            </p:extLst>
          </p:nvPr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5D742CD-F055-B01E-85E4-E5339D192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69202"/>
              </p:ext>
            </p:extLst>
          </p:nvPr>
        </p:nvGraphicFramePr>
        <p:xfrm>
          <a:off x="696000" y="2648932"/>
          <a:ext cx="10800000" cy="76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birthdate)                    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4C56C3-CA3B-8BA6-0B15-CCFC1F33B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29925"/>
              </p:ext>
            </p:extLst>
          </p:nvPr>
        </p:nvGraphicFramePr>
        <p:xfrm>
          <a:off x="696000" y="341093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0549974-16E1-191C-462E-15ED7449C4BF}"/>
              </a:ext>
            </a:extLst>
          </p:cNvPr>
          <p:cNvSpPr/>
          <p:nvPr/>
        </p:nvSpPr>
        <p:spPr>
          <a:xfrm>
            <a:off x="2267844" y="391520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ACD056-D11F-5345-D0E5-79CC3D05E2CE}"/>
              </a:ext>
            </a:extLst>
          </p:cNvPr>
          <p:cNvSpPr/>
          <p:nvPr/>
        </p:nvSpPr>
        <p:spPr>
          <a:xfrm>
            <a:off x="8163223" y="3915200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602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F705-7C90-7EEE-E607-44520F82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681-FF9B-1985-94A5-732FC9D3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BAF95-A260-F15F-A59D-AFEDDF435919}"/>
              </a:ext>
            </a:extLst>
          </p:cNvPr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4AA07F-DAFC-EE0A-39BE-CF0B72E193C5}"/>
              </a:ext>
            </a:extLst>
          </p:cNvPr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A8D29-FF46-8D1F-9CE6-B87031425321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6A79C28-9DC9-764C-F038-F64708E5DEAD}"/>
              </a:ext>
            </a:extLst>
          </p:cNvPr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958FE3-611A-C405-008A-A0FF69FCC9BC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928D564-2199-8AA4-26D0-FE73498238F5}"/>
              </a:ext>
            </a:extLst>
          </p:cNvPr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48CA80-068C-C776-CE67-452D983FAB63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7C91E40-8154-FE53-5205-E37C05C5F938}"/>
              </a:ext>
            </a:extLst>
          </p:cNvPr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DEE7A-4D93-604C-A016-4A2AA7371BDB}"/>
              </a:ext>
            </a:extLst>
          </p:cNvPr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2203F-0FAF-2E7A-AE12-E60C5EEEFD5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0A79-DACF-093A-48B1-4BEC0B3CA88E}"/>
              </a:ext>
            </a:extLst>
          </p:cNvPr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10129F1-EE47-7523-F358-02269A172AEB}"/>
              </a:ext>
            </a:extLst>
          </p:cNvPr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19CCE-7935-982B-1B75-66C46F313A6A}"/>
              </a:ext>
            </a:extLst>
          </p:cNvPr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89BCD23-6627-82F6-3580-434B984540CD}"/>
              </a:ext>
            </a:extLst>
          </p:cNvPr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7DDF6F-E3F9-8CDE-B9E2-20DB3A3A25B1}"/>
              </a:ext>
            </a:extLst>
          </p:cNvPr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4DD26D-4DDD-E3C3-A25F-7DA5700E7274}"/>
              </a:ext>
            </a:extLst>
          </p:cNvPr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30759-B870-418B-5EA5-7B7A7995926F}"/>
              </a:ext>
            </a:extLst>
          </p:cNvPr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9A9294-E1E9-799E-E668-0BFF7C3A3E40}"/>
              </a:ext>
            </a:extLst>
          </p:cNvPr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620483C-AAE7-A9C6-C73A-773F0806756A}"/>
              </a:ext>
            </a:extLst>
          </p:cNvPr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50A4F8-4BEB-A1E3-889C-45833A48F1E8}"/>
              </a:ext>
            </a:extLst>
          </p:cNvPr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F0103-5CB0-AD82-BC64-96636017B22D}"/>
              </a:ext>
            </a:extLst>
          </p:cNvPr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65730F-C11A-55C4-3799-82A2110DAED7}"/>
              </a:ext>
            </a:extLst>
          </p:cNvPr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42A53-5764-9924-3AFF-C17E60F666EA}"/>
              </a:ext>
            </a:extLst>
          </p:cNvPr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7FEF4D-A876-EA98-88FF-9E4260A760F3}"/>
              </a:ext>
            </a:extLst>
          </p:cNvPr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9D8ED9-0364-0CD7-34E6-B9C52600ECAD}"/>
              </a:ext>
            </a:extLst>
          </p:cNvPr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8471797" y="3720893"/>
            <a:ext cx="513647" cy="698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F5A23F4-B22B-1ECB-AB01-FCBD331DBF19}"/>
              </a:ext>
            </a:extLst>
          </p:cNvPr>
          <p:cNvSpPr/>
          <p:nvPr/>
        </p:nvSpPr>
        <p:spPr>
          <a:xfrm>
            <a:off x="8985444" y="3488123"/>
            <a:ext cx="1463040" cy="4795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BE3DA35E-1047-18CC-6F19-8EDDD20476B8}"/>
              </a:ext>
            </a:extLst>
          </p:cNvPr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6901A326-892F-0BD4-9252-EB59AB0B529B}"/>
              </a:ext>
            </a:extLst>
          </p:cNvPr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232CE175-4D5B-76AB-2A3F-2469B81AD825}"/>
              </a:ext>
            </a:extLst>
          </p:cNvPr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E1357152-7027-9EF5-D96A-3D739664E557}"/>
              </a:ext>
            </a:extLst>
          </p:cNvPr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1E13897E-DF0A-CD89-B76F-3C34C5F43625}"/>
              </a:ext>
            </a:extLst>
          </p:cNvPr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6D94AA0B-1ED3-29A0-4763-2D7C5B1381DE}"/>
              </a:ext>
            </a:extLst>
          </p:cNvPr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6D971216-76B4-C336-7616-7B4B436F1C7C}"/>
              </a:ext>
            </a:extLst>
          </p:cNvPr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11130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2A27-0536-D37F-3AB3-388DFB9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B91-96D1-3B1F-85C6-77B350F2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Hospital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rgbClr val="0E47A1"/>
                </a:solidFill>
              </a:rPr>
              <a:t>College Management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only 2 entities</a:t>
            </a:r>
          </a:p>
          <a:p>
            <a:pPr lvl="1"/>
            <a:r>
              <a:rPr lang="en-US" dirty="0"/>
              <a:t>Keep proper relationship between two entities</a:t>
            </a:r>
          </a:p>
          <a:p>
            <a:pPr lvl="1"/>
            <a:r>
              <a:rPr lang="en-US" dirty="0"/>
              <a:t>Use all types of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3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195312"/>
            <a:ext cx="9896445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Overview of the Database Design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Model: Entities and it’s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Relationships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E-R Diagrams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Extended E-R Features: Specialization, Generalization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Aggregation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Reduction to Relational Schemas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Relational Algebra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Fundamental Algebraic 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48A9-078C-74D9-98B3-BDB7FEE3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7C62-A075-7F1A-7EEA-F6D8CE8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78C75-D710-63FA-C415-8954A7C2BAC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E47A1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50004-EED1-4232-0A8D-BA3D37B4621B}"/>
              </a:ext>
            </a:extLst>
          </p:cNvPr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0A78-1745-A0AB-1431-C7EFA351D50E}"/>
              </a:ext>
            </a:extLst>
          </p:cNvPr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1685A2-33E2-4F86-D97B-B07F57DE9947}"/>
              </a:ext>
            </a:extLst>
          </p:cNvPr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5C7DE-4B9E-28DE-DF9D-3B857AE68FD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DCFE40-CC6B-2880-6FDB-88E4138DB84A}"/>
              </a:ext>
            </a:extLst>
          </p:cNvPr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1470F-DE4F-EC74-D431-02B79C9BE388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372533-91E6-8E0C-09B0-6CFB2CC81AE5}"/>
              </a:ext>
            </a:extLst>
          </p:cNvPr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CE4B40-2488-9587-6895-ECB060E3EFE0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D2EE886-E874-FD47-17B2-F7F9DA8C66FD}"/>
              </a:ext>
            </a:extLst>
          </p:cNvPr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12BED-0A43-FB89-F5A2-573A45103EC6}"/>
              </a:ext>
            </a:extLst>
          </p:cNvPr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A1544D9-495E-F7F0-98CD-B0E1ADE1A07E}"/>
              </a:ext>
            </a:extLst>
          </p:cNvPr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9C00ED-0CB4-2FC6-C212-97748975B4B6}"/>
              </a:ext>
            </a:extLst>
          </p:cNvPr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4A2B46-F5D9-CE43-8D6B-2E44C069B0B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808CC-6D8C-8BEE-9E57-6AB486311C34}"/>
              </a:ext>
            </a:extLst>
          </p:cNvPr>
          <p:cNvCxnSpPr>
            <a:stCxn id="19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096F518-CE78-2908-7437-39802CE75BED}"/>
              </a:ext>
            </a:extLst>
          </p:cNvPr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EF45A8-4C62-8154-21E6-6336544D75B7}"/>
              </a:ext>
            </a:extLst>
          </p:cNvPr>
          <p:cNvCxnSpPr>
            <a:stCxn id="21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BFDE66-0953-81F7-C891-F1FB7BBC3DAD}"/>
              </a:ext>
            </a:extLst>
          </p:cNvPr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9A042B-C01F-801F-40E0-911C040922A3}"/>
              </a:ext>
            </a:extLst>
          </p:cNvPr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0BCA5-0AE3-2195-6975-C5F951AB0DC0}"/>
              </a:ext>
            </a:extLst>
          </p:cNvPr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83CED-FADA-08CD-1EBD-9CBA8ED02661}"/>
              </a:ext>
            </a:extLst>
          </p:cNvPr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CD233-E359-14EC-806C-01C66E1780CD}"/>
              </a:ext>
            </a:extLst>
          </p:cNvPr>
          <p:cNvCxnSpPr>
            <a:endCxn id="24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30EB15-7B3C-6B17-CA51-CABA397E86CB}"/>
              </a:ext>
            </a:extLst>
          </p:cNvPr>
          <p:cNvCxnSpPr>
            <a:stCxn id="27" idx="4"/>
            <a:endCxn id="7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8B0C952-B0E6-5B21-6D11-8ED67CCA0BED}"/>
              </a:ext>
            </a:extLst>
          </p:cNvPr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28" name="Rounded Rectangular Callout 26">
            <a:extLst>
              <a:ext uri="{FF2B5EF4-FFF2-40B4-BE49-F238E27FC236}">
                <a16:creationId xmlns:a16="http://schemas.microsoft.com/office/drawing/2014/main" id="{345CDC28-EF99-1848-19CE-C955A791B231}"/>
              </a:ext>
            </a:extLst>
          </p:cNvPr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11310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309-CDDD-9FBF-37DB-A8F32C32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D889-9828-8C25-0937-C2E8A364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Roles</a:t>
            </a:r>
            <a:r>
              <a:rPr lang="en-GB" dirty="0"/>
              <a:t> are indicated </a:t>
            </a:r>
            <a:r>
              <a:rPr lang="en-GB" dirty="0">
                <a:solidFill>
                  <a:srgbClr val="C00000"/>
                </a:solidFill>
              </a:rPr>
              <a:t>by </a:t>
            </a:r>
            <a:r>
              <a:rPr lang="en-GB" dirty="0" err="1">
                <a:solidFill>
                  <a:srgbClr val="C00000"/>
                </a:solidFill>
              </a:rPr>
              <a:t>labeling</a:t>
            </a:r>
            <a:r>
              <a:rPr lang="en-GB" dirty="0">
                <a:solidFill>
                  <a:srgbClr val="C00000"/>
                </a:solidFill>
              </a:rPr>
              <a:t> the lines </a:t>
            </a:r>
            <a:r>
              <a:rPr lang="en-GB" dirty="0"/>
              <a:t>that connect diamonds (relationship) to rectangles (entity).</a:t>
            </a:r>
          </a:p>
          <a:p>
            <a:r>
              <a:rPr lang="en-GB" dirty="0"/>
              <a:t>The labels </a:t>
            </a:r>
            <a:r>
              <a:rPr lang="en-GB" b="1" dirty="0">
                <a:solidFill>
                  <a:srgbClr val="C00000"/>
                </a:solidFill>
              </a:rPr>
              <a:t>“Coordinator” and “Head” are called roles</a:t>
            </a:r>
            <a:r>
              <a:rPr lang="en-GB" dirty="0"/>
              <a:t>; they specify Faculty entities interact with whom via </a:t>
            </a:r>
            <a:r>
              <a:rPr lang="en-GB" dirty="0" err="1"/>
              <a:t>Reports_To</a:t>
            </a:r>
            <a:r>
              <a:rPr lang="en-GB" dirty="0"/>
              <a:t> relationship set.</a:t>
            </a:r>
          </a:p>
          <a:p>
            <a:r>
              <a:rPr lang="en-GB" dirty="0">
                <a:solidFill>
                  <a:srgbClr val="C00000"/>
                </a:solidFill>
              </a:rPr>
              <a:t>Role labels are optional</a:t>
            </a:r>
            <a:r>
              <a:rPr lang="en-GB" dirty="0"/>
              <a:t>, and are </a:t>
            </a:r>
            <a:r>
              <a:rPr lang="en-GB" dirty="0">
                <a:solidFill>
                  <a:srgbClr val="C00000"/>
                </a:solidFill>
              </a:rPr>
              <a:t>used to clarify semantics (meaning) </a:t>
            </a:r>
            <a:r>
              <a:rPr lang="en-GB" dirty="0"/>
              <a:t>of the relationship.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AE154-90F9-7196-D890-95AF7C0D1E8F}"/>
              </a:ext>
            </a:extLst>
          </p:cNvPr>
          <p:cNvSpPr/>
          <p:nvPr/>
        </p:nvSpPr>
        <p:spPr>
          <a:xfrm>
            <a:off x="4024994" y="41475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30BDEDB-6AB5-A635-D625-EA3A09D86BB6}"/>
              </a:ext>
            </a:extLst>
          </p:cNvPr>
          <p:cNvSpPr/>
          <p:nvPr/>
        </p:nvSpPr>
        <p:spPr>
          <a:xfrm>
            <a:off x="6598920" y="4069128"/>
            <a:ext cx="2468880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Reports_To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661D76-5E0C-7035-CE61-BCF1D77BB804}"/>
              </a:ext>
            </a:extLst>
          </p:cNvPr>
          <p:cNvCxnSpPr/>
          <p:nvPr/>
        </p:nvCxnSpPr>
        <p:spPr>
          <a:xfrm>
            <a:off x="5717166" y="4438649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2C0BE2-D0C9-2B29-58B9-5EDB00888C3B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3910691" y="371153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438D5A4-AB5E-58C0-4AC9-971DF80B8528}"/>
              </a:ext>
            </a:extLst>
          </p:cNvPr>
          <p:cNvSpPr/>
          <p:nvPr/>
        </p:nvSpPr>
        <p:spPr>
          <a:xfrm>
            <a:off x="3179171" y="328862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BDDD43-37B9-277B-C12F-DE494B6A8F63}"/>
              </a:ext>
            </a:extLst>
          </p:cNvPr>
          <p:cNvCxnSpPr>
            <a:stCxn id="10" idx="4"/>
            <a:endCxn id="4" idx="0"/>
          </p:cNvCxnSpPr>
          <p:nvPr/>
        </p:nvCxnSpPr>
        <p:spPr>
          <a:xfrm flipH="1">
            <a:off x="4874080" y="368912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936C35-C1FA-00E5-9280-94D2933E1175}"/>
              </a:ext>
            </a:extLst>
          </p:cNvPr>
          <p:cNvSpPr/>
          <p:nvPr/>
        </p:nvSpPr>
        <p:spPr>
          <a:xfrm>
            <a:off x="4797294" y="326621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EE91D-B158-9917-9EA4-360086018CC8}"/>
              </a:ext>
            </a:extLst>
          </p:cNvPr>
          <p:cNvCxnSpPr/>
          <p:nvPr/>
        </p:nvCxnSpPr>
        <p:spPr>
          <a:xfrm flipH="1">
            <a:off x="4043280" y="488773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CB36644-C649-E5A5-B453-7BE5A64F34A3}"/>
              </a:ext>
            </a:extLst>
          </p:cNvPr>
          <p:cNvSpPr/>
          <p:nvPr/>
        </p:nvSpPr>
        <p:spPr>
          <a:xfrm>
            <a:off x="3293474" y="529831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2C7AED-97AA-CB55-974E-FD6AE5A31992}"/>
              </a:ext>
            </a:extLst>
          </p:cNvPr>
          <p:cNvSpPr/>
          <p:nvPr/>
        </p:nvSpPr>
        <p:spPr>
          <a:xfrm>
            <a:off x="4929825" y="5311140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A23E9-5836-55FD-A1C5-789F5865A7C0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4874080" y="4892091"/>
            <a:ext cx="92442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5606BE-07DB-ADCD-3981-D7A1BB389BA9}"/>
              </a:ext>
            </a:extLst>
          </p:cNvPr>
          <p:cNvCxnSpPr/>
          <p:nvPr/>
        </p:nvCxnSpPr>
        <p:spPr>
          <a:xfrm>
            <a:off x="5714999" y="4591050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7FC41D-BBB6-FD55-35B0-7B4389679DD3}"/>
              </a:ext>
            </a:extLst>
          </p:cNvPr>
          <p:cNvSpPr txBox="1"/>
          <p:nvPr/>
        </p:nvSpPr>
        <p:spPr>
          <a:xfrm>
            <a:off x="5892800" y="460301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3B9B2-8B0B-DBCE-29F1-D3C759026052}"/>
              </a:ext>
            </a:extLst>
          </p:cNvPr>
          <p:cNvSpPr txBox="1"/>
          <p:nvPr/>
        </p:nvSpPr>
        <p:spPr>
          <a:xfrm>
            <a:off x="5692100" y="4068372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24550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9C-ECFD-5E9A-5278-803C088C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Relationship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C2A4-F8BE-B554-11D4-713B05BA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F53716-EDCC-A61E-5F94-DB57EDAEEAE0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same </a:t>
            </a:r>
            <a:r>
              <a:rPr lang="en-GB" b="1" dirty="0">
                <a:solidFill>
                  <a:srgbClr val="0E47A1"/>
                </a:solidFill>
              </a:rPr>
              <a:t>entity participates in a relationship set more than once </a:t>
            </a:r>
            <a:r>
              <a:rPr lang="en-GB" dirty="0"/>
              <a:t>then it is called recursive relationship set.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E6F6D-4A85-7B07-EF50-4F9237398186}"/>
              </a:ext>
            </a:extLst>
          </p:cNvPr>
          <p:cNvSpPr/>
          <p:nvPr/>
        </p:nvSpPr>
        <p:spPr>
          <a:xfrm>
            <a:off x="2788923" y="263790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2340F-B549-CEA8-FB40-6DF2AE4B79FA}"/>
              </a:ext>
            </a:extLst>
          </p:cNvPr>
          <p:cNvSpPr/>
          <p:nvPr/>
        </p:nvSpPr>
        <p:spPr>
          <a:xfrm>
            <a:off x="7968900" y="263355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6F08009-2960-70F1-CD3D-B384EDE377AB}"/>
              </a:ext>
            </a:extLst>
          </p:cNvPr>
          <p:cNvSpPr/>
          <p:nvPr/>
        </p:nvSpPr>
        <p:spPr>
          <a:xfrm>
            <a:off x="5362849" y="255952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550D3-88B8-6446-E008-212CD7FF783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087147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1A96A-477C-090F-7243-667B0029B8C4}"/>
              </a:ext>
            </a:extLst>
          </p:cNvPr>
          <p:cNvCxnSpPr/>
          <p:nvPr/>
        </p:nvCxnSpPr>
        <p:spPr>
          <a:xfrm>
            <a:off x="4481096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7DFFF-5471-9AA7-41EC-9FDD676694CC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2674620" y="2201934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427767-4184-76A5-5D1D-8AC55EA35C8D}"/>
              </a:ext>
            </a:extLst>
          </p:cNvPr>
          <p:cNvSpPr/>
          <p:nvPr/>
        </p:nvSpPr>
        <p:spPr>
          <a:xfrm>
            <a:off x="1943100" y="17790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24F9C9-B58E-E209-0A4E-B1417BA37850}"/>
              </a:ext>
            </a:extLst>
          </p:cNvPr>
          <p:cNvCxnSpPr>
            <a:stCxn id="13" idx="4"/>
            <a:endCxn id="5" idx="0"/>
          </p:cNvCxnSpPr>
          <p:nvPr/>
        </p:nvCxnSpPr>
        <p:spPr>
          <a:xfrm flipH="1">
            <a:off x="3638009" y="2179523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A4B6DD-85DC-1C9B-4037-06A502B50B80}"/>
              </a:ext>
            </a:extLst>
          </p:cNvPr>
          <p:cNvSpPr/>
          <p:nvPr/>
        </p:nvSpPr>
        <p:spPr>
          <a:xfrm>
            <a:off x="3561223" y="175661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AC2FF-B0F9-ACFD-B46E-07F73FA8DB66}"/>
              </a:ext>
            </a:extLst>
          </p:cNvPr>
          <p:cNvCxnSpPr/>
          <p:nvPr/>
        </p:nvCxnSpPr>
        <p:spPr>
          <a:xfrm flipH="1">
            <a:off x="2807209" y="3378134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F7A957-4365-7594-8A3E-B81C5BCF37D8}"/>
              </a:ext>
            </a:extLst>
          </p:cNvPr>
          <p:cNvSpPr/>
          <p:nvPr/>
        </p:nvSpPr>
        <p:spPr>
          <a:xfrm>
            <a:off x="2057403" y="378871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4755B-3007-206F-D770-C77D26BB0068}"/>
              </a:ext>
            </a:extLst>
          </p:cNvPr>
          <p:cNvCxnSpPr>
            <a:stCxn id="17" idx="4"/>
          </p:cNvCxnSpPr>
          <p:nvPr/>
        </p:nvCxnSpPr>
        <p:spPr>
          <a:xfrm>
            <a:off x="7916385" y="2197921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5CCF3E4-0D64-A46B-E993-F1AD73A984AC}"/>
              </a:ext>
            </a:extLst>
          </p:cNvPr>
          <p:cNvSpPr/>
          <p:nvPr/>
        </p:nvSpPr>
        <p:spPr>
          <a:xfrm>
            <a:off x="7184865" y="177501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7DCDF6-7CEB-C387-9F88-D0888EA2886C}"/>
              </a:ext>
            </a:extLst>
          </p:cNvPr>
          <p:cNvCxnSpPr>
            <a:stCxn id="19" idx="4"/>
          </p:cNvCxnSpPr>
          <p:nvPr/>
        </p:nvCxnSpPr>
        <p:spPr>
          <a:xfrm flipH="1">
            <a:off x="8879774" y="2175510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B9A8102-F530-8314-66B8-E9CD59AC957D}"/>
              </a:ext>
            </a:extLst>
          </p:cNvPr>
          <p:cNvSpPr/>
          <p:nvPr/>
        </p:nvSpPr>
        <p:spPr>
          <a:xfrm>
            <a:off x="8802988" y="175260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FBF7336-12B9-6B2F-7B1E-6907A2390FB6}"/>
              </a:ext>
            </a:extLst>
          </p:cNvPr>
          <p:cNvSpPr/>
          <p:nvPr/>
        </p:nvSpPr>
        <p:spPr>
          <a:xfrm>
            <a:off x="5796653" y="451122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E146BE-6088-A593-9436-28B5B29F28B4}"/>
              </a:ext>
            </a:extLst>
          </p:cNvPr>
          <p:cNvCxnSpPr>
            <a:stCxn id="20" idx="3"/>
          </p:cNvCxnSpPr>
          <p:nvPr/>
        </p:nvCxnSpPr>
        <p:spPr>
          <a:xfrm>
            <a:off x="7520951" y="4957535"/>
            <a:ext cx="82296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E25C9C-B76C-3E8C-3208-20B4480E6639}"/>
              </a:ext>
            </a:extLst>
          </p:cNvPr>
          <p:cNvCxnSpPr/>
          <p:nvPr/>
        </p:nvCxnSpPr>
        <p:spPr>
          <a:xfrm flipV="1">
            <a:off x="5008575" y="4951009"/>
            <a:ext cx="801679" cy="13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67F28A-A491-0D41-9894-572996BD05CC}"/>
              </a:ext>
            </a:extLst>
          </p:cNvPr>
          <p:cNvGrpSpPr/>
          <p:nvPr/>
        </p:nvGrpSpPr>
        <p:grpSpPr>
          <a:xfrm rot="21202384">
            <a:off x="4999655" y="4697431"/>
            <a:ext cx="3357828" cy="892630"/>
            <a:chOff x="3577594" y="5116733"/>
            <a:chExt cx="3357828" cy="892630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56E8506E-55F2-40F3-DAD9-33FDE1E9E8C5}"/>
                </a:ext>
              </a:extLst>
            </p:cNvPr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Prof.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586AE5-DAC6-6B68-9E66-4D60C034A8B8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6112462" y="5563048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E72658-9F11-2372-1559-0E369AF988A2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ounded Rectangular Callout 27">
            <a:extLst>
              <a:ext uri="{FF2B5EF4-FFF2-40B4-BE49-F238E27FC236}">
                <a16:creationId xmlns:a16="http://schemas.microsoft.com/office/drawing/2014/main" id="{C598EDD7-698A-DB9F-3D76-E36B868C56BF}"/>
              </a:ext>
            </a:extLst>
          </p:cNvPr>
          <p:cNvSpPr/>
          <p:nvPr/>
        </p:nvSpPr>
        <p:spPr>
          <a:xfrm>
            <a:off x="6134100" y="3778250"/>
            <a:ext cx="1463040" cy="914400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Recursive Relationship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58C6C8-3B04-EE2C-92B6-B02D6A8C11D6}"/>
              </a:ext>
            </a:extLst>
          </p:cNvPr>
          <p:cNvGrpSpPr/>
          <p:nvPr/>
        </p:nvGrpSpPr>
        <p:grpSpPr>
          <a:xfrm rot="20825156">
            <a:off x="4963676" y="4886817"/>
            <a:ext cx="3431767" cy="892630"/>
            <a:chOff x="3577594" y="5127170"/>
            <a:chExt cx="3356617" cy="892630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4CD6AC2F-96E5-14EF-5058-84841175F848}"/>
                </a:ext>
              </a:extLst>
            </p:cNvPr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Prof./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HOD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34D443-615D-A22A-E5EC-640A6D587B2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6111251" y="5573485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4415E5-695E-A7EC-3A9A-75A850718F6F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719225B7-A754-A937-76DB-25FEF87AC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60369"/>
              </p:ext>
            </p:extLst>
          </p:nvPr>
        </p:nvGraphicFramePr>
        <p:xfrm>
          <a:off x="2842230" y="4321501"/>
          <a:ext cx="21691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/>
                        <a:t>Haresh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Ramesh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5A1013B7-8EE5-683A-F07E-8FC03F534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208789"/>
              </p:ext>
            </p:extLst>
          </p:nvPr>
        </p:nvGraphicFramePr>
        <p:xfrm>
          <a:off x="8306214" y="4321501"/>
          <a:ext cx="133223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0" grpId="1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B472-3AB8-E528-BCE0-8B218F01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2AC13-104E-8786-1B7F-64F370E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Cardinality</a:t>
            </a:r>
          </a:p>
        </p:txBody>
      </p:sp>
    </p:spTree>
    <p:extLst>
      <p:ext uri="{BB962C8B-B14F-4D97-AF65-F5344CB8AC3E}">
        <p14:creationId xmlns:p14="http://schemas.microsoft.com/office/powerpoint/2010/main" val="372852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7BB-E0F8-A4F1-07F8-DDA6793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E815F-E55A-0B52-AAF9-F91CD6AA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rgbClr val="0E47A1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rgbClr val="0E47A1"/>
                </a:solidFill>
              </a:rPr>
              <a:t>connected to an entity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rgbClr val="0E47A1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746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7BB-2206-E461-DC6C-F14898B5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C92EF80-5D81-992B-E52F-5A167FCA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only one entity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rgbClr val="0E47A1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A7893-2BFC-6997-51F4-2BBD0B36B153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60079-5E63-C897-0CF4-CCB47D1ABD34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B6819-8D4E-98C1-1833-44921D517705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4AA18-30CD-B908-6810-81FEF3B43CCC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B6D67-3F80-2F62-49A8-8E1DB5815C9E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104F6-9122-8947-E47A-7265E65975A7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0D6715-3FF8-C517-F092-CD7B05DA045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67091B-822B-E885-4B3C-818ABE9618A5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F3FCD-104D-3513-C084-F3C180F2A85D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F2C60-DBB3-3AD7-D100-892AC4E087FE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899DE-89B8-32DD-BC5B-0F7DF5B870AA}"/>
              </a:ext>
            </a:extLst>
          </p:cNvPr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6A36-BF41-87C2-CB88-A3E69B9AA139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29C3873-604B-2990-1578-213E6AF02E2B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AB413-3F0C-6DC9-05B3-64CCDEBA7092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3EB55-BA8D-EB70-AA06-7C3DA1BB9E70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7616D-A47B-FFC1-8627-11CA1DC4E4A8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D9CF-FAC3-5C5C-B8E4-F81511971E53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2130D-6BCF-ED4A-CC0F-501778A363D4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452BB-7866-C840-E5BE-471DCDBC075E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294B0-BA18-E3F9-24CD-AB098959F259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3E70DB-9D2C-9482-75FD-9D978FB63280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BB62EA-BDED-27D9-F9B5-02934237986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5E012-8365-DAB8-B899-11912409BBBB}"/>
              </a:ext>
            </a:extLst>
          </p:cNvPr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9518AE-5FF5-6838-B7D8-FC75D2985354}"/>
              </a:ext>
            </a:extLst>
          </p:cNvPr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A400-F9A0-69CB-F98B-384F9BB7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F657-A60A-407A-6AFD-AF7E21C2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984204-5505-39C1-4ABA-1C85203BE4DB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more than one entities in B </a:t>
            </a:r>
            <a:r>
              <a:rPr lang="en-GB" dirty="0"/>
              <a:t>and an entity </a:t>
            </a:r>
            <a:r>
              <a:rPr lang="en-GB" dirty="0">
                <a:solidFill>
                  <a:srgbClr val="0E47A1"/>
                </a:solidFill>
              </a:rPr>
              <a:t>in </a:t>
            </a:r>
            <a:r>
              <a:rPr lang="en-GB" b="1" dirty="0">
                <a:solidFill>
                  <a:srgbClr val="0E47A1"/>
                </a:solidFill>
              </a:rPr>
              <a:t>B is associated with only one entity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customer is connected with more than one loans using borrower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8394CF-ED63-838A-C340-45A294574886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EF95D-13EA-C2B7-DC2C-885B98169B32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FAE00-1D23-48B0-2C44-809543C7E66B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17E161-BD0D-3C69-FCCA-31C80081A776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A2BC7-203B-DF4A-F840-C11BEFC0D45E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EA2BE-9AC1-9A20-5D32-08973E547105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A4171-C4E3-1BC2-527E-EBE1A46AFBF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B21F43-8349-7CA6-A8BC-60993C5C57CA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3E6D1-BF96-827B-48AC-3DC088FC943A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E4F88-02F6-5A92-672A-50A9206B2BE8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DC5EA-6CD2-097F-3679-7E1E572D4A02}"/>
              </a:ext>
            </a:extLst>
          </p:cNvPr>
          <p:cNvCxnSpPr>
            <a:stCxn id="6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84EB2-1251-2C1B-2C13-55DB8EF183EC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35FE9-01BE-982A-46BB-5738F297B8C1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16BF59-E15C-61A8-2543-D54D6151385E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16B129-8CA6-FB3B-370D-57926B85539C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F8395-4B84-D38A-AC27-55E98AA58863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3832D9-37EE-66C3-9A1B-D2AD55470349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7A15C-4C39-DBF2-486B-8A7132836FCF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658A-655C-1847-2E80-5CDADB488B5F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AD05B-2CAA-0735-73D9-69CDC0160025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A7AAD9-54E0-4231-6876-4F892966D45D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E79C74-96CF-DAD1-C5F4-4EE901A4505F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B22A5-CDD9-DB03-AD53-0A1D900BA4E3}"/>
              </a:ext>
            </a:extLst>
          </p:cNvPr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96B2A1-B65C-3B8B-3E2F-D2C2A317521A}"/>
              </a:ext>
            </a:extLst>
          </p:cNvPr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6E767-A533-7E7E-F584-5F8E0094FB7B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2810F-112D-BF2C-72E0-34AA8C8190B7}"/>
              </a:ext>
            </a:extLst>
          </p:cNvPr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89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96D7-456C-78C8-5BD9-8F84A22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86D1-93CD-AB3A-165F-1D8EEBD2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DDE4109-4B59-9553-BB82-13C886518428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more than one entities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customer is connected with only one loan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522979-02A2-D382-A01D-9FFCE3C9A712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0905A-42C2-CF3D-53EF-004A82970254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7EBCA-A2E2-D9D9-33CF-483D2B760819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87CEA3-DFFD-8F03-8992-F3499A1BB7EC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04170-1563-FE30-3B93-C3B9BF89B7F2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35893-6D13-A035-D74D-35E307D757C5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8F1279-BD2F-F6ED-9758-1A3C7849E7C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EE1706-D4A8-D9BB-4D65-1DE2DA23E31F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9D5-ED77-0156-052C-3E159641C718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921AB-2DAB-54C1-351C-2ED848791DAB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E37E28-710F-85C9-8C17-04A6FA5D3B61}"/>
              </a:ext>
            </a:extLst>
          </p:cNvPr>
          <p:cNvCxnSpPr>
            <a:stCxn id="7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85338-D16C-D759-1BE9-57B137BA8514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52D353B-377D-D32B-4A88-D050ADB07C7D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3D9B0-CDEF-4400-BA0F-6D66F7A691F2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7A42A-F785-1A00-2F75-5E8EFE9754EB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D4F99-5DD6-CFA3-024F-3DBD8307B7EA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4AC9B-8924-6882-5609-83DC0BDB3C84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6458B-5726-2DD8-F67F-70BDAF047FEC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2B0FC1-7263-44F2-30A2-B85E141695CA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38F9-9C7B-3126-566A-66977D710E5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4EAD3-4CE4-D0C8-5924-655F0223E894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CEB0F0-F035-7594-60AE-AD25429546F5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06EAEE-8BBD-4389-8546-0D1D6BF34878}"/>
              </a:ext>
            </a:extLst>
          </p:cNvPr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98EEE9-5C82-2E74-D0B6-96153076D9FA}"/>
              </a:ext>
            </a:extLst>
          </p:cNvPr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DF2A3-3730-3898-8F60-5F1A3DF8822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9D5EB1-0AF3-886A-5079-FBA1571F1017}"/>
              </a:ext>
            </a:extLst>
          </p:cNvPr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468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D734-99DE-B867-817C-D9ECAA21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F413-5E84-A298-77E6-665FD934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B2D9A04-754B-1D5E-EEA0-A4646937FCDD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entity in </a:t>
            </a:r>
            <a:r>
              <a:rPr lang="en-GB" b="1" dirty="0">
                <a:solidFill>
                  <a:srgbClr val="0E47A1"/>
                </a:solidFill>
              </a:rPr>
              <a:t>A is associated with more than one entities in B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and an entity in </a:t>
            </a:r>
            <a:r>
              <a:rPr lang="en-GB" b="1" dirty="0">
                <a:solidFill>
                  <a:srgbClr val="0E47A1"/>
                </a:solidFill>
              </a:rPr>
              <a:t>B is associated with more than one entities in A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rgbClr val="0E47A1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rgbClr val="0E47A1"/>
                </a:solidFill>
              </a:rPr>
              <a:t>loan is connected with more than one customer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using borrower.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BC57CF-A3ED-75C2-FB1D-3A1BE0ECA035}"/>
              </a:ext>
            </a:extLst>
          </p:cNvPr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7403A-07BB-A9DD-B077-5AE4D5C5B055}"/>
              </a:ext>
            </a:extLst>
          </p:cNvPr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D1472-7773-4393-0024-8253FDBA1C3D}"/>
              </a:ext>
            </a:extLst>
          </p:cNvPr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89C0D6-37B9-70FD-28CD-BA062E5F6451}"/>
              </a:ext>
            </a:extLst>
          </p:cNvPr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3EBD-4A98-B070-E6CE-48FA945B675D}"/>
              </a:ext>
            </a:extLst>
          </p:cNvPr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B9435-929A-53E3-9370-5F035F456410}"/>
              </a:ext>
            </a:extLst>
          </p:cNvPr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5D7766-C662-2DC7-363C-4E1F8A5A4FC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EBB539-3615-C7DC-672D-A8DA44A3B9DB}"/>
              </a:ext>
            </a:extLst>
          </p:cNvPr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D57B5-E6ED-758F-64F1-57FE23052451}"/>
              </a:ext>
            </a:extLst>
          </p:cNvPr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AD96A6-6ADE-D675-A757-0B615B686BAF}"/>
              </a:ext>
            </a:extLst>
          </p:cNvPr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C65725-D964-A440-65AA-70CFCCA93CED}"/>
              </a:ext>
            </a:extLst>
          </p:cNvPr>
          <p:cNvCxnSpPr>
            <a:stCxn id="7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199FF2-D21B-6A71-01EF-EC3B909CD8C8}"/>
              </a:ext>
            </a:extLst>
          </p:cNvPr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C2B70F8-63F7-D6C2-CEBB-9989F92C08AD}"/>
              </a:ext>
            </a:extLst>
          </p:cNvPr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9ED29-E14D-A134-EE50-17017CC02615}"/>
              </a:ext>
            </a:extLst>
          </p:cNvPr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2EB00-73E2-D874-0977-D1913C38F1AE}"/>
              </a:ext>
            </a:extLst>
          </p:cNvPr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950201-A392-856D-C65C-BC8E9C64043D}"/>
              </a:ext>
            </a:extLst>
          </p:cNvPr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60C930-59BB-3493-F1F4-B8426AE5D0F5}"/>
              </a:ext>
            </a:extLst>
          </p:cNvPr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53E94-294A-34F4-9366-C804490CB296}"/>
              </a:ext>
            </a:extLst>
          </p:cNvPr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ED039-D20A-CDFD-7964-650E78DEA7E2}"/>
              </a:ext>
            </a:extLst>
          </p:cNvPr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717B8-4CF9-7C2B-D052-EDCC3852DD6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1CA335-5DFC-A96B-64B6-90306EF6DFB0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D162F2-3086-ED02-644E-E768F1D0048A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52ABEED-FC3D-72E3-F097-E3967672E2C2}"/>
              </a:ext>
            </a:extLst>
          </p:cNvPr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E9F68F-D158-4D0D-3D5E-D55D6F411098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C588ED-D33A-6168-EC79-56EF41191687}"/>
              </a:ext>
            </a:extLst>
          </p:cNvPr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447F2D-3BF9-12B9-CD2E-EE70C10C46D5}"/>
              </a:ext>
            </a:extLst>
          </p:cNvPr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A1B432-5F6A-819F-CC3B-7B0425EB030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95D89-6C56-D589-11AC-ACB147A0F8A8}"/>
              </a:ext>
            </a:extLst>
          </p:cNvPr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FAFCC-E1AB-72A3-1A57-D501BC5BD269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4F54C6-4127-7960-C880-C7DD68CA8559}"/>
              </a:ext>
            </a:extLst>
          </p:cNvPr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52D731-3372-9DB4-F3F8-B61E2F724685}"/>
              </a:ext>
            </a:extLst>
          </p:cNvPr>
          <p:cNvCxnSpPr>
            <a:stCxn id="19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215497-EDB0-2C04-F309-C11D7789F667}"/>
              </a:ext>
            </a:extLst>
          </p:cNvPr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15BE6B-E096-7076-5D4E-9E2686273909}"/>
              </a:ext>
            </a:extLst>
          </p:cNvPr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C67-21A6-B2B4-0685-939AF42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Exercise: </a:t>
            </a:r>
            <a:r>
              <a:rPr lang="en-GB" dirty="0"/>
              <a:t>Mapping Cardinality (Cardinality Constraints)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8569D-617A-EF7A-B9E4-C6599900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/>
              <a:t>Each customer has only one account in the bank and each account is held by only one customer. [single account] </a:t>
            </a:r>
            <a:r>
              <a:rPr lang="en-GB" dirty="0">
                <a:solidFill>
                  <a:srgbClr val="C00000"/>
                </a:solidFill>
              </a:rPr>
              <a:t>(one to one)</a:t>
            </a:r>
          </a:p>
          <a:p>
            <a:pPr lvl="1"/>
            <a:r>
              <a:rPr lang="en-GB" dirty="0"/>
              <a:t>Each customer has only one account in the bank but an account can be held by more than one customer. [joint account] </a:t>
            </a:r>
            <a:r>
              <a:rPr lang="en-GB" dirty="0">
                <a:solidFill>
                  <a:srgbClr val="C00000"/>
                </a:solidFill>
              </a:rPr>
              <a:t>(one to many)</a:t>
            </a:r>
          </a:p>
          <a:p>
            <a:pPr lvl="1"/>
            <a:r>
              <a:rPr lang="en-GB" dirty="0"/>
              <a:t>A customer may have more than one account in the bank but each account is held by only one customer. [multiple accounts] </a:t>
            </a:r>
            <a:r>
              <a:rPr lang="en-GB" dirty="0">
                <a:solidFill>
                  <a:srgbClr val="C00000"/>
                </a:solidFill>
              </a:rPr>
              <a:t>(many to one)</a:t>
            </a:r>
          </a:p>
          <a:p>
            <a:pPr lvl="1"/>
            <a:r>
              <a:rPr lang="en-GB" dirty="0"/>
              <a:t>A customer may have more than one account in the bank and each account is held by more than one customer. [join account as well as multiple accounts] </a:t>
            </a:r>
            <a:r>
              <a:rPr lang="en-GB" dirty="0">
                <a:solidFill>
                  <a:srgbClr val="C00000"/>
                </a:solidFill>
              </a:rPr>
              <a:t>(many to many)</a:t>
            </a:r>
          </a:p>
          <a:p>
            <a:pPr lvl="1"/>
            <a:r>
              <a:rPr lang="en-US" dirty="0"/>
              <a:t>A student can work in more than one project and a project can be done by more than one student.</a:t>
            </a:r>
            <a:r>
              <a:rPr lang="en-GB" dirty="0"/>
              <a:t> </a:t>
            </a:r>
          </a:p>
          <a:p>
            <a:pPr marL="790575" lvl="2" indent="0">
              <a:buNone/>
            </a:pPr>
            <a:r>
              <a:rPr lang="en-GB" dirty="0">
                <a:solidFill>
                  <a:srgbClr val="C00000"/>
                </a:solidFill>
              </a:rPr>
              <a:t>(many to many)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student can issue more than one book but a book is issued to only one student. </a:t>
            </a:r>
            <a:r>
              <a:rPr lang="en-US" dirty="0">
                <a:solidFill>
                  <a:srgbClr val="C00000"/>
                </a:solidFill>
              </a:rPr>
              <a:t>(many to one)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subject is taught by more than one faculty and a faculty can teach more than one subject. </a:t>
            </a:r>
            <a:r>
              <a:rPr lang="en-US" dirty="0">
                <a:solidFill>
                  <a:srgbClr val="C00000"/>
                </a:solidFill>
              </a:rPr>
              <a:t>(many to many)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AF047-75C9-8FEC-A188-D49A41AEF5E6}"/>
              </a:ext>
            </a:extLst>
          </p:cNvPr>
          <p:cNvSpPr/>
          <p:nvPr/>
        </p:nvSpPr>
        <p:spPr>
          <a:xfrm>
            <a:off x="1964267" y="1888067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423DC-2810-98CA-4AF8-DEFB25549339}"/>
              </a:ext>
            </a:extLst>
          </p:cNvPr>
          <p:cNvSpPr/>
          <p:nvPr/>
        </p:nvSpPr>
        <p:spPr>
          <a:xfrm>
            <a:off x="2516060" y="2514443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4C31E-A90E-BE13-27B5-A68A221CCD00}"/>
              </a:ext>
            </a:extLst>
          </p:cNvPr>
          <p:cNvSpPr/>
          <p:nvPr/>
        </p:nvSpPr>
        <p:spPr>
          <a:xfrm>
            <a:off x="2983771" y="3120589"/>
            <a:ext cx="1397000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4FBC-4D25-A9B4-EC9D-B36412C94972}"/>
              </a:ext>
            </a:extLst>
          </p:cNvPr>
          <p:cNvSpPr/>
          <p:nvPr/>
        </p:nvSpPr>
        <p:spPr>
          <a:xfrm>
            <a:off x="6404888" y="3756465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AF981-8E0E-FE21-FDF1-1FAC0BA2337D}"/>
              </a:ext>
            </a:extLst>
          </p:cNvPr>
          <p:cNvSpPr/>
          <p:nvPr/>
        </p:nvSpPr>
        <p:spPr>
          <a:xfrm>
            <a:off x="1016731" y="4346505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EE748-905D-E0FF-D570-5A2BD100F0E9}"/>
              </a:ext>
            </a:extLst>
          </p:cNvPr>
          <p:cNvSpPr/>
          <p:nvPr/>
        </p:nvSpPr>
        <p:spPr>
          <a:xfrm>
            <a:off x="9199034" y="4680393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5B155-879D-5EA8-C2C6-D0561AB599E5}"/>
              </a:ext>
            </a:extLst>
          </p:cNvPr>
          <p:cNvSpPr/>
          <p:nvPr/>
        </p:nvSpPr>
        <p:spPr>
          <a:xfrm>
            <a:off x="10213282" y="5029647"/>
            <a:ext cx="164603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Overview of the Database Design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6726"/>
            <a:ext cx="10515600" cy="2852737"/>
          </a:xfrm>
        </p:spPr>
        <p:txBody>
          <a:bodyPr>
            <a:normAutofit/>
          </a:bodyPr>
          <a:lstStyle/>
          <a:p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Participation Constraints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A35B-A5F7-4BA6-BC18-873C38BE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8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4660424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566332" y="2462722"/>
            <a:ext cx="4460473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rgbClr val="0E47A1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6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4101624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363133" y="2462722"/>
            <a:ext cx="4881398" cy="1440000"/>
          </a:xfrm>
          <a:prstGeom prst="wedgeRoundRectCallout">
            <a:avLst>
              <a:gd name="adj1" fmla="val 32033"/>
              <a:gd name="adj2" fmla="val 998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rgbClr val="0E47A1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6" y="4411357"/>
            <a:ext cx="128459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2049113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ounded Rectangular Callout 19">
            <a:extLst>
              <a:ext uri="{FF2B5EF4-FFF2-40B4-BE49-F238E27FC236}">
                <a16:creationId xmlns:a16="http://schemas.microsoft.com/office/drawing/2014/main" id="{421E0212-B9E9-2D51-11F7-DE8094F5E310}"/>
              </a:ext>
            </a:extLst>
          </p:cNvPr>
          <p:cNvSpPr/>
          <p:nvPr/>
        </p:nvSpPr>
        <p:spPr>
          <a:xfrm>
            <a:off x="6583308" y="5096999"/>
            <a:ext cx="3126749" cy="1322383"/>
          </a:xfrm>
          <a:prstGeom prst="wedgeRoundRectCallout">
            <a:avLst>
              <a:gd name="adj1" fmla="val -22187"/>
              <a:gd name="adj2" fmla="val -8084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department is managed by at least one employee (Manager)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2" name="Rounded Rectangular Callout 19">
            <a:extLst>
              <a:ext uri="{FF2B5EF4-FFF2-40B4-BE49-F238E27FC236}">
                <a16:creationId xmlns:a16="http://schemas.microsoft.com/office/drawing/2014/main" id="{43C063BA-CC59-55E6-BD20-EE394488E597}"/>
              </a:ext>
            </a:extLst>
          </p:cNvPr>
          <p:cNvSpPr/>
          <p:nvPr/>
        </p:nvSpPr>
        <p:spPr>
          <a:xfrm>
            <a:off x="3074126" y="5260700"/>
            <a:ext cx="3021874" cy="1158681"/>
          </a:xfrm>
          <a:prstGeom prst="wedgeRoundRectCallout">
            <a:avLst>
              <a:gd name="adj1" fmla="val 19489"/>
              <a:gd name="adj2" fmla="val -1023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Not every employee manages the department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Entity 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rgbClr val="C00000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40109" y="3008869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94605" y="3102676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205" y="3102676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3175016" y="3026476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2790005" y="3331276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05809" y="3280128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05809" y="3382424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1027026" y="2679630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310787" y="2094165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2142305" y="2666122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2082125" y="2080657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4756090" y="2693138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814874" y="2107673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6139348" y="2094165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5065313" y="1508700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6139348" y="2693137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3426808" y="3115276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559187" y="2107672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1494605" y="3873154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5350681" y="387315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3419657" y="387315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0783" y="5405419"/>
            <a:ext cx="6710489" cy="816721"/>
          </a:xfrm>
          <a:prstGeom prst="round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Weak entity relationship set is indicated by double diamond.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5F78E-423F-861E-4292-82E2A2B0EEDE}"/>
              </a:ext>
            </a:extLst>
          </p:cNvPr>
          <p:cNvSpPr/>
          <p:nvPr/>
        </p:nvSpPr>
        <p:spPr>
          <a:xfrm>
            <a:off x="7222668" y="4982538"/>
            <a:ext cx="4768549" cy="10862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Loan no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0E47A1"/>
                </a:solidFill>
              </a:rPr>
              <a:t>payment-no payment-date	amount</a:t>
            </a:r>
          </a:p>
          <a:p>
            <a:r>
              <a:rPr lang="en-US" dirty="0">
                <a:solidFill>
                  <a:schemeClr val="tx1"/>
                </a:solidFill>
              </a:rPr>
              <a:t>L1	100   		2/9/24  	10000</a:t>
            </a:r>
          </a:p>
          <a:p>
            <a:r>
              <a:rPr lang="en-US" dirty="0">
                <a:solidFill>
                  <a:schemeClr val="tx1"/>
                </a:solidFill>
              </a:rPr>
              <a:t>L2	100   		2/9/24	10000</a:t>
            </a:r>
          </a:p>
          <a:p>
            <a:r>
              <a:rPr lang="en-US" dirty="0">
                <a:solidFill>
                  <a:schemeClr val="tx1"/>
                </a:solidFill>
              </a:rPr>
              <a:t>L3	100   		2/9/24	10000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F1503-6A8F-2E78-7887-47A8FEF7D60E}"/>
              </a:ext>
            </a:extLst>
          </p:cNvPr>
          <p:cNvSpPr/>
          <p:nvPr/>
        </p:nvSpPr>
        <p:spPr>
          <a:xfrm>
            <a:off x="9574750" y="2841426"/>
            <a:ext cx="25108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Loan-no, Payment-no</a:t>
            </a:r>
          </a:p>
        </p:txBody>
      </p:sp>
      <p:sp>
        <p:nvSpPr>
          <p:cNvPr id="15" name="Rounded Rectangular Callout 61">
            <a:extLst>
              <a:ext uri="{FF2B5EF4-FFF2-40B4-BE49-F238E27FC236}">
                <a16:creationId xmlns:a16="http://schemas.microsoft.com/office/drawing/2014/main" id="{A13961A3-B05B-22DD-E672-5F0855CFEAE2}"/>
              </a:ext>
            </a:extLst>
          </p:cNvPr>
          <p:cNvSpPr/>
          <p:nvPr/>
        </p:nvSpPr>
        <p:spPr>
          <a:xfrm>
            <a:off x="10918895" y="1903511"/>
            <a:ext cx="1061438" cy="720000"/>
          </a:xfrm>
          <a:prstGeom prst="wedgeRoundRectCallout">
            <a:avLst>
              <a:gd name="adj1" fmla="val -67855"/>
              <a:gd name="adj2" fmla="val 794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4BD9C0-9859-D41E-6518-B86AC08431A9}"/>
              </a:ext>
            </a:extLst>
          </p:cNvPr>
          <p:cNvCxnSpPr/>
          <p:nvPr/>
        </p:nvCxnSpPr>
        <p:spPr>
          <a:xfrm>
            <a:off x="8094133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5F3E43-B107-8E89-87E1-BD862BD8CC8A}"/>
              </a:ext>
            </a:extLst>
          </p:cNvPr>
          <p:cNvCxnSpPr/>
          <p:nvPr/>
        </p:nvCxnSpPr>
        <p:spPr>
          <a:xfrm>
            <a:off x="9338733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59419-216D-2CBA-F468-0048979E94BC}"/>
              </a:ext>
            </a:extLst>
          </p:cNvPr>
          <p:cNvCxnSpPr/>
          <p:nvPr/>
        </p:nvCxnSpPr>
        <p:spPr>
          <a:xfrm>
            <a:off x="10808970" y="4978400"/>
            <a:ext cx="0" cy="1092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91C281-5A19-F1F8-9D3A-18873449BB64}"/>
              </a:ext>
            </a:extLst>
          </p:cNvPr>
          <p:cNvCxnSpPr/>
          <p:nvPr/>
        </p:nvCxnSpPr>
        <p:spPr>
          <a:xfrm>
            <a:off x="9338733" y="1508700"/>
            <a:ext cx="0" cy="29065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" grpId="0" animBg="1"/>
      <p:bldP spid="6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existence of a weak entity set</a:t>
            </a:r>
            <a:r>
              <a:rPr lang="en-GB" dirty="0">
                <a:solidFill>
                  <a:srgbClr val="0E47A1"/>
                </a:solidFill>
              </a:rPr>
              <a:t> </a:t>
            </a:r>
            <a:r>
              <a:rPr lang="en-GB" dirty="0"/>
              <a:t>depends on the </a:t>
            </a:r>
            <a:r>
              <a:rPr lang="en-GB" b="1" dirty="0">
                <a:solidFill>
                  <a:srgbClr val="0E47A1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rgbClr val="0E47A1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rgbClr val="0E47A1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rgbClr val="0E47A1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rgbClr val="0E47A1"/>
                </a:solidFill>
              </a:rPr>
              <a:t>weak entity set’s discriminator</a:t>
            </a:r>
            <a:r>
              <a:rPr lang="en-GB" dirty="0">
                <a:solidFill>
                  <a:srgbClr val="0E47A1"/>
                </a:solidFill>
              </a:rPr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rgbClr val="0E47A1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rgbClr val="0E47A1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8916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US" dirty="0" err="1"/>
              <a:t>uperclass</a:t>
            </a:r>
            <a:r>
              <a:rPr lang="en-US" dirty="0"/>
              <a:t> v/s Subclass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248063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rgbClr val="0E47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1601"/>
              </p:ext>
            </p:extLst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Generalization v/s Specialization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5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445927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00144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06521" y="4547987"/>
            <a:ext cx="673546" cy="1906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dirty="0"/>
              <a:t>Bottom-up approach</a:t>
            </a:r>
            <a:endParaRPr lang="en-US" sz="1600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699879" y="4547986"/>
            <a:ext cx="673546" cy="18859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600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4617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726B6D-1F73-42F4-96C6-3F79145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Database Design is a collection of processes that facilitate the </a:t>
            </a:r>
            <a:r>
              <a:rPr lang="en-US" sz="2800" b="1" dirty="0">
                <a:solidFill>
                  <a:srgbClr val="0E47A1"/>
                </a:solidFill>
              </a:rPr>
              <a:t>designing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E47A1"/>
                </a:solidFill>
              </a:rPr>
              <a:t>development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E47A1"/>
                </a:solidFill>
              </a:rPr>
              <a:t>implementation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E47A1"/>
                </a:solidFill>
              </a:rPr>
              <a:t>maintenance</a:t>
            </a:r>
            <a:r>
              <a:rPr lang="en-US" sz="2800" dirty="0"/>
              <a:t> of enterprise database management systems.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Design?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AF94CBD-C1FF-27C8-67AD-4DE8D6A80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5932"/>
              </p:ext>
            </p:extLst>
          </p:nvPr>
        </p:nvGraphicFramePr>
        <p:xfrm>
          <a:off x="131177" y="1489690"/>
          <a:ext cx="11929642" cy="18418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814">
                <a:tc>
                  <a:txBody>
                    <a:bodyPr/>
                    <a:lstStyle/>
                    <a:p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193261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586165"/>
              </p:ext>
            </p:extLst>
          </p:nvPr>
        </p:nvGraphicFramePr>
        <p:xfrm>
          <a:off x="131177" y="3337199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757409"/>
              </p:ext>
            </p:extLst>
          </p:nvPr>
        </p:nvGraphicFramePr>
        <p:xfrm>
          <a:off x="131177" y="4043934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373908"/>
              </p:ext>
            </p:extLst>
          </p:nvPr>
        </p:nvGraphicFramePr>
        <p:xfrm>
          <a:off x="131177" y="4586781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000" b="1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847879"/>
              </p:ext>
            </p:extLst>
          </p:nvPr>
        </p:nvGraphicFramePr>
        <p:xfrm>
          <a:off x="131177" y="5293516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4C5E1C-40C3-4358-EAD5-63425AA8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5" y="1490612"/>
            <a:ext cx="2686590" cy="1748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8B91F-33B8-19ED-F3D9-25B4E09E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90" y="1582842"/>
            <a:ext cx="2489702" cy="1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56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examples of Generalization/Specialization in the following E-R diagram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Hospital Management System</a:t>
            </a:r>
          </a:p>
          <a:p>
            <a:pPr lvl="1"/>
            <a:r>
              <a:rPr lang="en-US" dirty="0"/>
              <a:t>College Management System</a:t>
            </a:r>
          </a:p>
          <a:p>
            <a:pPr lvl="1"/>
            <a:r>
              <a:rPr lang="en-US" dirty="0"/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0268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</a:t>
            </a:r>
            <a:br>
              <a:rPr lang="en-US" dirty="0"/>
            </a:br>
            <a:r>
              <a:rPr lang="en-US" dirty="0"/>
              <a:t>Specialization and Generalization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0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6202" y="1428101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6010602" y="2266301"/>
            <a:ext cx="0" cy="519545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62703" y="2785846"/>
            <a:ext cx="4495799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762703" y="2785846"/>
            <a:ext cx="0" cy="552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8258502" y="2785846"/>
            <a:ext cx="1" cy="5461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48303" y="3338278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4103" y="33319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77358" y="4176478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5567" y="4652734"/>
            <a:ext cx="23563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25567" y="4652734"/>
            <a:ext cx="486" cy="533401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81903" y="4652734"/>
            <a:ext cx="0" cy="5031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11653" y="512899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5437" y="5155850"/>
            <a:ext cx="1972899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5243" y="515635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10903" y="51480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258503" y="4170146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09643" y="4655739"/>
            <a:ext cx="2209805" cy="5564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7109643" y="4661303"/>
            <a:ext cx="0" cy="49505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9319448" y="4654427"/>
            <a:ext cx="5855" cy="493619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9D1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rgbClr val="0E47A1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1584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rgbClr val="0E47A1"/>
                </a:solidFill>
              </a:rPr>
              <a:t>entity of a super class </a:t>
            </a:r>
            <a:r>
              <a:rPr lang="en-US" b="1" dirty="0">
                <a:solidFill>
                  <a:srgbClr val="C00000"/>
                </a:solidFill>
              </a:rPr>
              <a:t>can belong to only one lower-level entity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rgbClr val="0E47A1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rgbClr val="0E47A1"/>
                </a:solidFill>
              </a:rPr>
              <a:t>disjoint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E47A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rgbClr val="0E47A1"/>
                </a:solidFill>
              </a:rPr>
              <a:t>entity of a super class </a:t>
            </a:r>
            <a:r>
              <a:rPr lang="en-US" b="1" dirty="0">
                <a:solidFill>
                  <a:srgbClr val="C00000"/>
                </a:solidFill>
              </a:rPr>
              <a:t>can belong to more than one lower-level entity</a:t>
            </a:r>
            <a:r>
              <a:rPr lang="en-US" b="1" dirty="0">
                <a:solidFill>
                  <a:srgbClr val="0E47A1"/>
                </a:solidFill>
              </a:rPr>
              <a:t>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rgbClr val="0E47A1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rgbClr val="0E47A1"/>
                </a:solidFill>
              </a:rPr>
              <a:t>overlapping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Non-disjoint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6713" y="1428101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6021113" y="2266301"/>
            <a:ext cx="0" cy="519545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73214" y="2785846"/>
            <a:ext cx="4495799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3773214" y="2785846"/>
            <a:ext cx="0" cy="552432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8269013" y="2785846"/>
            <a:ext cx="1" cy="5461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8814" y="3338278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54614" y="33319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87869" y="4176478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6078" y="4652734"/>
            <a:ext cx="23563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6078" y="4652734"/>
            <a:ext cx="486" cy="533401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92414" y="4652734"/>
            <a:ext cx="0" cy="503116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2164" y="512899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95948" y="5155850"/>
            <a:ext cx="1972899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05754" y="515635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21414" y="5148046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269014" y="4170146"/>
            <a:ext cx="1" cy="491157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20154" y="4655739"/>
            <a:ext cx="2209805" cy="5564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7120154" y="4661303"/>
            <a:ext cx="0" cy="49505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9329959" y="4654427"/>
            <a:ext cx="5855" cy="493619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9D1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rgbClr val="0E47A1"/>
                </a:solidFill>
              </a:rPr>
              <a:t>whether every member of super class must participate as a member of subclass or not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31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53E25-2FC0-8A4D-00A0-22B8D5BC4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CA6262-CF74-44CD-B58F-6808E6D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7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rgbClr val="C00000"/>
                </a:solidFill>
              </a:rPr>
              <a:t>every entity </a:t>
            </a:r>
            <a:r>
              <a:rPr lang="en-US" b="1" dirty="0">
                <a:solidFill>
                  <a:srgbClr val="0E47A1"/>
                </a:solidFill>
              </a:rPr>
              <a:t>in the superclass </a:t>
            </a:r>
            <a:r>
              <a:rPr lang="en-US" b="1" dirty="0">
                <a:solidFill>
                  <a:srgbClr val="C00000"/>
                </a:solidFill>
              </a:rPr>
              <a:t>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99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99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rgbClr val="C00000"/>
                </a:solidFill>
              </a:rPr>
              <a:t>some entity </a:t>
            </a:r>
            <a:r>
              <a:rPr lang="en-US" b="1" dirty="0">
                <a:solidFill>
                  <a:srgbClr val="0E47A1"/>
                </a:solidFill>
              </a:rPr>
              <a:t>in the super class </a:t>
            </a:r>
            <a:r>
              <a:rPr lang="en-US" b="1" dirty="0">
                <a:solidFill>
                  <a:srgbClr val="C00000"/>
                </a:solidFill>
              </a:rPr>
              <a:t>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rgbClr val="0E47A1"/>
                </a:solidFill>
              </a:rPr>
              <a:t>single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/>
              <a:t>Aggregation in E-R diagram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6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E-R model we </a:t>
            </a:r>
            <a:r>
              <a:rPr lang="en-US" b="1" dirty="0">
                <a:solidFill>
                  <a:srgbClr val="0E47A1"/>
                </a:solidFill>
              </a:rPr>
              <a:t>cannot express relationships between two relationships</a:t>
            </a:r>
            <a:r>
              <a:rPr lang="en-US" dirty="0"/>
              <a:t>.</a:t>
            </a:r>
          </a:p>
        </p:txBody>
      </p:sp>
      <p:sp>
        <p:nvSpPr>
          <p:cNvPr id="23" name="Diamond 22"/>
          <p:cNvSpPr/>
          <p:nvPr/>
        </p:nvSpPr>
        <p:spPr>
          <a:xfrm>
            <a:off x="4809788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90382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1</a:t>
            </a:r>
            <a:endParaRPr lang="en-IN" sz="2000" dirty="0"/>
          </a:p>
        </p:txBody>
      </p:sp>
      <p:sp>
        <p:nvSpPr>
          <p:cNvPr id="25" name="Diamond 24"/>
          <p:cNvSpPr/>
          <p:nvPr/>
        </p:nvSpPr>
        <p:spPr>
          <a:xfrm>
            <a:off x="766327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2</a:t>
            </a:r>
            <a:endParaRPr lang="en-IN" sz="2000" dirty="0"/>
          </a:p>
        </p:txBody>
      </p:sp>
      <p:cxnSp>
        <p:nvCxnSpPr>
          <p:cNvPr id="28" name="Straight Connector 27"/>
          <p:cNvCxnSpPr>
            <a:stCxn id="24" idx="3"/>
            <a:endCxn id="23" idx="1"/>
          </p:cNvCxnSpPr>
          <p:nvPr/>
        </p:nvCxnSpPr>
        <p:spPr>
          <a:xfrm>
            <a:off x="4373977" y="2056814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7279938" y="2056814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Multiply 29"/>
          <p:cNvSpPr/>
          <p:nvPr/>
        </p:nvSpPr>
        <p:spPr>
          <a:xfrm>
            <a:off x="5673503" y="1529577"/>
            <a:ext cx="742720" cy="1054473"/>
          </a:xfrm>
          <a:prstGeom prst="mathMultiply">
            <a:avLst>
              <a:gd name="adj1" fmla="val 15248"/>
            </a:avLst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9788" y="3090808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382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6327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>
            <a:off x="4373977" y="3433708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31" idx="3"/>
          </p:cNvCxnSpPr>
          <p:nvPr/>
        </p:nvCxnSpPr>
        <p:spPr>
          <a:xfrm>
            <a:off x="7279938" y="3433708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 35"/>
          <p:cNvGrpSpPr/>
          <p:nvPr/>
        </p:nvGrpSpPr>
        <p:grpSpPr>
          <a:xfrm>
            <a:off x="5713827" y="3197216"/>
            <a:ext cx="845347" cy="472983"/>
            <a:chOff x="4420049" y="3019518"/>
            <a:chExt cx="845347" cy="47298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420049" y="3106458"/>
              <a:ext cx="308727" cy="38604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675598" y="3019518"/>
              <a:ext cx="589798" cy="46952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6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2111" y="234150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9439" y="233715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20" name="Diamond 19"/>
          <p:cNvSpPr/>
          <p:nvPr/>
        </p:nvSpPr>
        <p:spPr>
          <a:xfrm>
            <a:off x="3226571" y="2335433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950868" y="2564033"/>
            <a:ext cx="475488" cy="17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18" idx="3"/>
            <a:endCxn id="20" idx="1"/>
          </p:cNvCxnSpPr>
          <p:nvPr/>
        </p:nvCxnSpPr>
        <p:spPr>
          <a:xfrm flipV="1">
            <a:off x="2760282" y="2564033"/>
            <a:ext cx="466289" cy="60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>
            <a:endCxn id="20" idx="0"/>
          </p:cNvCxnSpPr>
          <p:nvPr/>
        </p:nvCxnSpPr>
        <p:spPr>
          <a:xfrm flipH="1">
            <a:off x="4088720" y="1847272"/>
            <a:ext cx="526" cy="48816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3171235" y="3485240"/>
            <a:ext cx="182880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36549" y="437508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40" name="Straight Connector 39"/>
          <p:cNvCxnSpPr>
            <a:stCxn id="27" idx="2"/>
            <a:endCxn id="39" idx="0"/>
          </p:cNvCxnSpPr>
          <p:nvPr/>
        </p:nvCxnSpPr>
        <p:spPr>
          <a:xfrm>
            <a:off x="4085635" y="3942440"/>
            <a:ext cx="0" cy="43264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20" idx="2"/>
            <a:endCxn id="27" idx="0"/>
          </p:cNvCxnSpPr>
          <p:nvPr/>
        </p:nvCxnSpPr>
        <p:spPr>
          <a:xfrm flipH="1">
            <a:off x="4085635" y="2792633"/>
            <a:ext cx="3085" cy="69260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ounded Rectangle 41"/>
          <p:cNvSpPr/>
          <p:nvPr/>
        </p:nvSpPr>
        <p:spPr>
          <a:xfrm>
            <a:off x="2991440" y="2032570"/>
            <a:ext cx="2194560" cy="2088516"/>
          </a:xfrm>
          <a:prstGeom prst="roundRect">
            <a:avLst>
              <a:gd name="adj" fmla="val 10388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7597" y="3006170"/>
            <a:ext cx="294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not connect two relationship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624550" y="2656353"/>
            <a:ext cx="339382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639921" y="3298514"/>
            <a:ext cx="27038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493391" y="3485240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5011" y="4374155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7747" y="259632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0"/>
            <a:endCxn id="48" idx="2"/>
          </p:cNvCxnSpPr>
          <p:nvPr/>
        </p:nvCxnSpPr>
        <p:spPr>
          <a:xfrm flipH="1" flipV="1">
            <a:off x="8542147" y="3053526"/>
            <a:ext cx="2804" cy="431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6" idx="2"/>
            <a:endCxn id="47" idx="0"/>
          </p:cNvCxnSpPr>
          <p:nvPr/>
        </p:nvCxnSpPr>
        <p:spPr>
          <a:xfrm flipH="1">
            <a:off x="8539411" y="3942440"/>
            <a:ext cx="5540" cy="4317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880339" y="1219736"/>
            <a:ext cx="6400800" cy="18366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28919" y="1297868"/>
            <a:ext cx="1188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41840" y="1380105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62111" y="5058704"/>
            <a:ext cx="8229600" cy="1097280"/>
          </a:xfrm>
          <a:prstGeom prst="roundRect">
            <a:avLst>
              <a:gd name="adj" fmla="val 10521"/>
            </a:avLst>
          </a:prstGeom>
          <a:gradFill>
            <a:gsLst>
              <a:gs pos="100000">
                <a:srgbClr val="0E47A1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Process of creating an entity by combining various components of E-R diagram is called aggregation.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>
            <a:off x="7644407" y="1514179"/>
            <a:ext cx="850321" cy="10367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7" grpId="0" animBg="1"/>
      <p:bldP spid="39" grpId="0" animBg="1"/>
      <p:bldP spid="42" grpId="0" animBg="1"/>
      <p:bldP spid="42" grpId="1" animBg="1"/>
      <p:bldP spid="43" grpId="0"/>
      <p:bldP spid="43" grpId="1"/>
      <p:bldP spid="46" grpId="0" animBg="1"/>
      <p:bldP spid="47" grpId="0" animBg="1"/>
      <p:bldP spid="48" grpId="0" animBg="1"/>
      <p:bldP spid="51" grpId="0" animBg="1"/>
      <p:bldP spid="52" grpId="0"/>
      <p:bldP spid="53" grpId="0" animBg="1"/>
      <p:bldP spid="54" grpId="0" animBg="1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Discriminating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4477971" y="5504885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Indicator</a:t>
            </a:r>
            <a:endParaRPr lang="en-IN" dirty="0"/>
          </a:p>
        </p:txBody>
      </p:sp>
      <p:sp>
        <p:nvSpPr>
          <p:cNvPr id="54" name="Diamond 53"/>
          <p:cNvSpPr/>
          <p:nvPr/>
        </p:nvSpPr>
        <p:spPr>
          <a:xfrm>
            <a:off x="5419885" y="5004486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4115" y="5005611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904533" y="5229557"/>
            <a:ext cx="540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10115" y="4800600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Role</a:t>
            </a:r>
          </a:p>
          <a:p>
            <a:pPr algn="ctr"/>
            <a:r>
              <a:rPr lang="en-US" sz="1400" dirty="0"/>
              <a:t>Name</a:t>
            </a:r>
            <a:endParaRPr lang="en-IN" sz="1400" dirty="0"/>
          </a:p>
        </p:txBody>
      </p: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1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 animBg="1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Disjoint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Overlapping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38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 animBg="1"/>
      <p:bldP spid="92" grpId="0"/>
      <p:bldP spid="93" grpId="0" animBg="1"/>
      <p:bldP spid="94" grpId="0" animBg="1"/>
      <p:bldP spid="95" grpId="0" animBg="1"/>
      <p:bldP spid="97" grpId="0"/>
      <p:bldP spid="98" grpId="0" animBg="1"/>
      <p:bldP spid="99" grpId="0" animBg="1"/>
      <p:bldP spid="100" grpId="0" animBg="1"/>
      <p:bldP spid="103" grpId="0"/>
      <p:bldP spid="104" grpId="0" animBg="1"/>
      <p:bldP spid="105" grpId="0" animBg="1"/>
      <p:bldP spid="106" grpId="0" animBg="1"/>
      <p:bldP spid="64" grpId="0" animBg="1"/>
      <p:bldP spid="65" grpId="0"/>
      <p:bldP spid="70" grpId="0" animBg="1"/>
      <p:bldP spid="71" grpId="0"/>
      <p:bldP spid="75" grpId="0"/>
      <p:bldP spid="76" grpId="0" animBg="1"/>
      <p:bldP spid="77" grpId="0"/>
      <p:bldP spid="81" grpId="0"/>
      <p:bldP spid="82" grpId="0" animBg="1"/>
      <p:bldP spid="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E-R diagram of </a:t>
            </a:r>
            <a:br>
              <a:rPr lang="en-US" dirty="0"/>
            </a:br>
            <a:r>
              <a:rPr lang="en-US" dirty="0"/>
              <a:t>Hospital Management  System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9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8608" y="25831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7735" y="25788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89354" y="25738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72015" y="2755100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11" idx="4"/>
            <a:endCxn id="6" idx="0"/>
          </p:cNvCxnSpPr>
          <p:nvPr/>
        </p:nvCxnSpPr>
        <p:spPr>
          <a:xfrm>
            <a:off x="5004278" y="2147226"/>
            <a:ext cx="723416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512731" y="1724316"/>
            <a:ext cx="983093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cxnSpLocks/>
            <a:stCxn id="13" idx="4"/>
            <a:endCxn id="6" idx="0"/>
          </p:cNvCxnSpPr>
          <p:nvPr/>
        </p:nvCxnSpPr>
        <p:spPr>
          <a:xfrm flipH="1">
            <a:off x="5727694" y="2124815"/>
            <a:ext cx="465359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50908" y="1701905"/>
            <a:ext cx="108429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cxnSpLocks/>
            <a:stCxn id="15" idx="4"/>
          </p:cNvCxnSpPr>
          <p:nvPr/>
        </p:nvCxnSpPr>
        <p:spPr>
          <a:xfrm>
            <a:off x="9105070" y="2196890"/>
            <a:ext cx="502186" cy="4229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567081" y="1773980"/>
            <a:ext cx="1075978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  <a:stCxn id="17" idx="4"/>
          </p:cNvCxnSpPr>
          <p:nvPr/>
        </p:nvCxnSpPr>
        <p:spPr>
          <a:xfrm flipH="1">
            <a:off x="9828352" y="2145646"/>
            <a:ext cx="506261" cy="42500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9754728" y="1722735"/>
            <a:ext cx="1159769" cy="4229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58313" y="25831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0623" y="25771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cxnSpLocks/>
            <a:stCxn id="19" idx="0"/>
            <a:endCxn id="21" idx="4"/>
          </p:cNvCxnSpPr>
          <p:nvPr/>
        </p:nvCxnSpPr>
        <p:spPr>
          <a:xfrm flipV="1">
            <a:off x="1109709" y="19999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78189" y="15427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>
            <a:cxnSpLocks/>
            <a:stCxn id="18" idx="3"/>
          </p:cNvCxnSpPr>
          <p:nvPr/>
        </p:nvCxnSpPr>
        <p:spPr>
          <a:xfrm>
            <a:off x="4282611" y="2811798"/>
            <a:ext cx="598042" cy="526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9591406" y="34776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04469" y="4341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37126" y="47988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905606" y="52030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453028" y="39202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4" idx="0"/>
            <a:endCxn id="7" idx="2"/>
          </p:cNvCxnSpPr>
          <p:nvPr/>
        </p:nvCxnSpPr>
        <p:spPr>
          <a:xfrm flipV="1">
            <a:off x="10453555" y="3036042"/>
            <a:ext cx="3266" cy="441572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 rot="1261021">
            <a:off x="7013802" y="35266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9092573" y="4140889"/>
            <a:ext cx="511369" cy="1981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endCxn id="30" idx="1"/>
          </p:cNvCxnSpPr>
          <p:nvPr/>
        </p:nvCxnSpPr>
        <p:spPr>
          <a:xfrm>
            <a:off x="6095431" y="3046316"/>
            <a:ext cx="989896" cy="32337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53555" y="47988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46929" y="52026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cxnSpLocks/>
            <a:stCxn id="19" idx="2"/>
            <a:endCxn id="36" idx="0"/>
          </p:cNvCxnSpPr>
          <p:nvPr/>
        </p:nvCxnSpPr>
        <p:spPr>
          <a:xfrm>
            <a:off x="1109709" y="30343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41255" y="33765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57959" y="27964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5650908" y="3040398"/>
            <a:ext cx="3891" cy="45555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90864" y="37021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66193" y="37021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204193" y="3498066"/>
            <a:ext cx="1016000" cy="408122"/>
          </a:xfrm>
          <a:prstGeom prst="flowChartMerg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51086" y="40970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819188" y="41096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36764" y="45616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205244" y="50392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311525" y="45668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614759" y="51091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4006695" y="45668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57912" y="47797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47991" y="45668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53991" y="55637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948870" y="2853560"/>
            <a:ext cx="576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5773578" y="3040398"/>
            <a:ext cx="0" cy="45453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585615" y="2844634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6E47B0C-26B2-76FA-2F49-94EA39B16FB9}"/>
              </a:ext>
            </a:extLst>
          </p:cNvPr>
          <p:cNvSpPr/>
          <p:nvPr/>
        </p:nvSpPr>
        <p:spPr>
          <a:xfrm>
            <a:off x="4892567" y="1084603"/>
            <a:ext cx="1679447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FirstName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F65436-927A-1B16-867E-BB570FD90769}"/>
              </a:ext>
            </a:extLst>
          </p:cNvPr>
          <p:cNvSpPr/>
          <p:nvPr/>
        </p:nvSpPr>
        <p:spPr>
          <a:xfrm>
            <a:off x="6614759" y="1084603"/>
            <a:ext cx="1600484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LastName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CBE45-BAB6-A2F2-64E9-4FFCC85EB0A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576407" y="1498214"/>
            <a:ext cx="886258" cy="26562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7DC7CC-28D5-3A79-1E27-A4CCF4CD33F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37493" y="1478001"/>
            <a:ext cx="472206" cy="28583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DCF36F-8B5E-F834-FE1C-9583F7E03394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6556787" y="2200512"/>
            <a:ext cx="761631" cy="3714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3CBF5D2-7D70-3541-FB73-0B827EC13026}"/>
              </a:ext>
            </a:extLst>
          </p:cNvPr>
          <p:cNvSpPr/>
          <p:nvPr/>
        </p:nvSpPr>
        <p:spPr>
          <a:xfrm>
            <a:off x="6776273" y="1777602"/>
            <a:ext cx="108429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BBD2BA-490A-AA64-EA10-C118C24E2255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3979517" y="2306236"/>
            <a:ext cx="930978" cy="30798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407F4C2-00D9-071F-A00F-EB24303C71DD}"/>
              </a:ext>
            </a:extLst>
          </p:cNvPr>
          <p:cNvSpPr/>
          <p:nvPr/>
        </p:nvSpPr>
        <p:spPr>
          <a:xfrm>
            <a:off x="3487970" y="1883326"/>
            <a:ext cx="983093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175024-91C4-A378-233F-49047F5123C7}"/>
              </a:ext>
            </a:extLst>
          </p:cNvPr>
          <p:cNvCxnSpPr>
            <a:cxnSpLocks/>
          </p:cNvCxnSpPr>
          <p:nvPr/>
        </p:nvCxnSpPr>
        <p:spPr>
          <a:xfrm flipH="1">
            <a:off x="10784577" y="2188632"/>
            <a:ext cx="518063" cy="3912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ED48B9A-C51E-F9E5-EDC7-42A67C1F0189}"/>
              </a:ext>
            </a:extLst>
          </p:cNvPr>
          <p:cNvSpPr/>
          <p:nvPr/>
        </p:nvSpPr>
        <p:spPr>
          <a:xfrm>
            <a:off x="11008841" y="1598751"/>
            <a:ext cx="1087365" cy="533773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F299D1D-DB0E-3EA6-DAF8-EB66352E6B88}"/>
              </a:ext>
            </a:extLst>
          </p:cNvPr>
          <p:cNvSpPr/>
          <p:nvPr/>
        </p:nvSpPr>
        <p:spPr>
          <a:xfrm>
            <a:off x="10927221" y="1497446"/>
            <a:ext cx="1264779" cy="711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827B5F-28ED-A1D8-3735-04122431B6F1}"/>
              </a:ext>
            </a:extLst>
          </p:cNvPr>
          <p:cNvCxnSpPr/>
          <p:nvPr/>
        </p:nvCxnSpPr>
        <p:spPr>
          <a:xfrm>
            <a:off x="854265" y="1909453"/>
            <a:ext cx="510887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D8DAFAE-D872-FCA0-6278-B73E4829C950}"/>
              </a:ext>
            </a:extLst>
          </p:cNvPr>
          <p:cNvSpPr/>
          <p:nvPr/>
        </p:nvSpPr>
        <p:spPr>
          <a:xfrm>
            <a:off x="205030" y="2517722"/>
            <a:ext cx="1811138" cy="5815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421B19C-FFFA-5029-0289-D5D9FA754136}"/>
              </a:ext>
            </a:extLst>
          </p:cNvPr>
          <p:cNvSpPr/>
          <p:nvPr/>
        </p:nvSpPr>
        <p:spPr>
          <a:xfrm>
            <a:off x="2419111" y="2522395"/>
            <a:ext cx="2001947" cy="581514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B8916B-24BE-286A-3563-D234016DD3B1}"/>
              </a:ext>
            </a:extLst>
          </p:cNvPr>
          <p:cNvCxnSpPr>
            <a:cxnSpLocks/>
          </p:cNvCxnSpPr>
          <p:nvPr/>
        </p:nvCxnSpPr>
        <p:spPr>
          <a:xfrm>
            <a:off x="1958794" y="2782505"/>
            <a:ext cx="576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89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3" grpId="0" animBg="1"/>
      <p:bldP spid="38" grpId="0" animBg="1"/>
      <p:bldP spid="49" grpId="0" animBg="1"/>
      <p:bldP spid="69" grpId="0" animBg="1"/>
      <p:bldP spid="77" grpId="0" animBg="1"/>
      <p:bldP spid="82" grpId="0" animBg="1"/>
      <p:bldP spid="87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2348-D1F1-90DF-3B50-BE66A0C5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E-R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C214-1A87-1EC9-BB49-35A3353C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E-R Diagram for following systems: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University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Library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Airline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Railway Management System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dirty="0"/>
              <a:t>Banking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493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DBC-F007-8CEE-D07E-0109C85A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E-R Diagram?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4BB8-B40E-33CD-4692-AE2839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E-R diagram: (Entity-Relationship diagram) 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0E47A1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r>
              <a:rPr lang="en-US" dirty="0"/>
              <a:t>It uses different types of symbols to represent different objects of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the E-R diagram </a:t>
            </a:r>
            <a:br>
              <a:rPr lang="en-US" dirty="0"/>
            </a:br>
            <a:r>
              <a:rPr lang="en-US" dirty="0"/>
              <a:t>to Database Schema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6836959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0E47A1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rgbClr val="0E47A1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E47A1"/>
                </a:solidFill>
              </a:rPr>
              <a:t>Table name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can be same as </a:t>
            </a:r>
            <a:r>
              <a:rPr lang="en-US" b="1" dirty="0">
                <a:solidFill>
                  <a:srgbClr val="0E47A1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E47A1"/>
                </a:solidFill>
              </a:rPr>
              <a:t>simple/single 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rgbClr val="0E47A1"/>
                </a:solidFill>
              </a:rPr>
              <a:t>turns into </a:t>
            </a:r>
            <a:r>
              <a:rPr lang="en-US" dirty="0">
                <a:solidFill>
                  <a:srgbClr val="0E47A1"/>
                </a:solidFill>
              </a:rPr>
              <a:t>a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dirty="0"/>
              <a:t>Ignore </a:t>
            </a:r>
            <a:r>
              <a:rPr lang="en-US" b="1" dirty="0">
                <a:solidFill>
                  <a:srgbClr val="0E47A1"/>
                </a:solidFill>
              </a:rPr>
              <a:t>derived attribute</a:t>
            </a:r>
            <a:r>
              <a:rPr lang="en-US" dirty="0"/>
              <a:t>.</a:t>
            </a:r>
          </a:p>
          <a:p>
            <a:r>
              <a:rPr lang="en-US" dirty="0"/>
              <a:t>Simple attribute of </a:t>
            </a:r>
            <a:r>
              <a:rPr lang="en-US" b="1" dirty="0">
                <a:solidFill>
                  <a:srgbClr val="0E47A1"/>
                </a:solidFill>
              </a:rPr>
              <a:t>composite attribute </a:t>
            </a:r>
            <a:r>
              <a:rPr lang="en-US" dirty="0"/>
              <a:t>will be considered.</a:t>
            </a:r>
          </a:p>
          <a:p>
            <a:r>
              <a:rPr lang="en-US" b="1" dirty="0">
                <a:solidFill>
                  <a:srgbClr val="0E47A1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" name="Oval 13"/>
          <p:cNvSpPr/>
          <p:nvPr/>
        </p:nvSpPr>
        <p:spPr>
          <a:xfrm>
            <a:off x="8063684" y="367884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ContactNo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59076" y="3577442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8931547" y="3005591"/>
            <a:ext cx="933726" cy="5760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349067" y="4930756"/>
            <a:ext cx="4711753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FirstName,LastName,DoB,City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1: Reduce </a:t>
            </a:r>
            <a:r>
              <a:rPr lang="en-US" sz="2800" b="1" dirty="0">
                <a:solidFill>
                  <a:srgbClr val="C00000"/>
                </a:solidFill>
              </a:rPr>
              <a:t>Strong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Entities</a:t>
            </a:r>
            <a:r>
              <a:rPr lang="en-US" sz="2800" dirty="0">
                <a:solidFill>
                  <a:srgbClr val="C00000"/>
                </a:solidFill>
              </a:rPr>
              <a:t> and </a:t>
            </a:r>
            <a:r>
              <a:rPr lang="en-US" sz="2800" b="1" dirty="0">
                <a:solidFill>
                  <a:srgbClr val="C00000"/>
                </a:solidFill>
              </a:rPr>
              <a:t>Attributes</a:t>
            </a:r>
            <a:r>
              <a:rPr lang="en-US" sz="2800" dirty="0"/>
              <a:t>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3E83CD-DB31-0E77-99CF-453189CE38C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9681807" y="1205264"/>
            <a:ext cx="541843" cy="48431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26BEABB-4BEC-1B03-21E3-1DBAF9EB706A}"/>
              </a:ext>
            </a:extLst>
          </p:cNvPr>
          <p:cNvSpPr/>
          <p:nvPr/>
        </p:nvSpPr>
        <p:spPr>
          <a:xfrm>
            <a:off x="8853404" y="782354"/>
            <a:ext cx="1656806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99148-55A9-4710-8A32-1E2F8394BDC5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10649760" y="1231671"/>
            <a:ext cx="757591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39BB0C-1995-6BE2-3CCB-54400B9FAAB4}"/>
              </a:ext>
            </a:extLst>
          </p:cNvPr>
          <p:cNvSpPr/>
          <p:nvPr/>
        </p:nvSpPr>
        <p:spPr>
          <a:xfrm>
            <a:off x="10622702" y="808761"/>
            <a:ext cx="1569297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LastName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3479E8-D2E3-78FB-0E95-5E9A7E7859AC}"/>
              </a:ext>
            </a:extLst>
          </p:cNvPr>
          <p:cNvCxnSpPr>
            <a:cxnSpLocks/>
            <a:stCxn id="29" idx="5"/>
            <a:endCxn id="7" idx="1"/>
          </p:cNvCxnSpPr>
          <p:nvPr/>
        </p:nvCxnSpPr>
        <p:spPr>
          <a:xfrm>
            <a:off x="8376175" y="2632841"/>
            <a:ext cx="616779" cy="1579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1B9500-E12E-99A3-5849-66A177D8FF15}"/>
              </a:ext>
            </a:extLst>
          </p:cNvPr>
          <p:cNvSpPr/>
          <p:nvPr/>
        </p:nvSpPr>
        <p:spPr>
          <a:xfrm>
            <a:off x="7127392" y="227186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8D04-86B8-D585-33AD-D4CDCE2D2399}"/>
              </a:ext>
            </a:extLst>
          </p:cNvPr>
          <p:cNvCxnSpPr>
            <a:cxnSpLocks/>
            <a:stCxn id="16" idx="4"/>
            <a:endCxn id="7" idx="3"/>
          </p:cNvCxnSpPr>
          <p:nvPr/>
        </p:nvCxnSpPr>
        <p:spPr>
          <a:xfrm flipH="1">
            <a:off x="10691125" y="2636258"/>
            <a:ext cx="813243" cy="1545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E1CD55A-02D6-85E4-555D-EC62CBE82F28}"/>
              </a:ext>
            </a:extLst>
          </p:cNvPr>
          <p:cNvSpPr/>
          <p:nvPr/>
        </p:nvSpPr>
        <p:spPr>
          <a:xfrm>
            <a:off x="10922994" y="2213348"/>
            <a:ext cx="1162748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2" grpId="0" animBg="1"/>
      <p:bldP spid="3" grpId="0" animBg="1"/>
      <p:bldP spid="20" grpId="0" animBg="1"/>
      <p:bldP spid="29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E47A1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rgbClr val="0E47A1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E47A1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rgbClr val="0E47A1"/>
                </a:solidFill>
              </a:rPr>
              <a:t>multi-value attribute’s table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rgbClr val="0E47A1"/>
                </a:solidFill>
              </a:rPr>
              <a:t>primary key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0E47A1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rgbClr val="0E47A1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rgbClr val="0E47A1"/>
                </a:solidFill>
              </a:rPr>
              <a:t>new (multi-value attribute’s) table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rgbClr val="0E47A1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ContactNo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2: Reduce </a:t>
            </a:r>
            <a:r>
              <a:rPr lang="en-US" sz="2800" b="1" dirty="0">
                <a:solidFill>
                  <a:srgbClr val="C00000"/>
                </a:solidFill>
              </a:rPr>
              <a:t>Multi-valued Attributes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ContactNo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ContactNo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ContactNo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ContactID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MobileNo</a:t>
            </a:r>
            <a:r>
              <a:rPr lang="en-US" dirty="0"/>
              <a:t>, </a:t>
            </a:r>
            <a:r>
              <a:rPr lang="en-US" dirty="0" err="1"/>
              <a:t>Landlineno</a:t>
            </a:r>
            <a:r>
              <a:rPr lang="en-US" dirty="0"/>
              <a:t>, </a:t>
            </a:r>
            <a:r>
              <a:rPr lang="en-US" dirty="0" err="1"/>
              <a:t>FaxNo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0820206" y="2204837"/>
            <a:ext cx="1336958" cy="407841"/>
          </a:xfrm>
          <a:prstGeom prst="wedgeRoundRectCallout">
            <a:avLst>
              <a:gd name="adj1" fmla="val -71800"/>
              <a:gd name="adj2" fmla="val 9286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09AB-E797-2DF6-E078-86DAD52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  <a:endParaRPr lang="en-IN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83A72BD-FAF8-AD24-4902-F804F271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339106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Make </a:t>
            </a:r>
            <a:r>
              <a:rPr lang="en-US" b="1" dirty="0">
                <a:solidFill>
                  <a:srgbClr val="0E47A1"/>
                </a:solidFill>
              </a:rPr>
              <a:t>table for strong entity set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rgbClr val="0E47A1"/>
                </a:solidFill>
              </a:rPr>
              <a:t>another table </a:t>
            </a:r>
            <a:r>
              <a:rPr lang="en-US" dirty="0"/>
              <a:t>named as weak entity set name and relationship name with </a:t>
            </a:r>
            <a:r>
              <a:rPr lang="en-US" b="1" dirty="0">
                <a:solidFill>
                  <a:srgbClr val="0E47A1"/>
                </a:solidFill>
              </a:rPr>
              <a:t>all the attribute as a column name</a:t>
            </a:r>
            <a:r>
              <a:rPr lang="en-US" dirty="0"/>
              <a:t>.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rgbClr val="0E47A1"/>
                </a:solidFill>
              </a:rPr>
              <a:t>primary key of strong entity set as a 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2A40D-C1E3-B595-B6EF-E00F163D78ED}"/>
              </a:ext>
            </a:extLst>
          </p:cNvPr>
          <p:cNvSpPr/>
          <p:nvPr/>
        </p:nvSpPr>
        <p:spPr>
          <a:xfrm>
            <a:off x="8737745" y="2991399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B4596-FF64-E6F9-5F34-037A75203E5D}"/>
              </a:ext>
            </a:extLst>
          </p:cNvPr>
          <p:cNvSpPr/>
          <p:nvPr/>
        </p:nvSpPr>
        <p:spPr>
          <a:xfrm>
            <a:off x="4792241" y="3085206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BFC16-A932-DFC6-ECF5-FE6E742D54B6}"/>
              </a:ext>
            </a:extLst>
          </p:cNvPr>
          <p:cNvSpPr/>
          <p:nvPr/>
        </p:nvSpPr>
        <p:spPr>
          <a:xfrm>
            <a:off x="8830841" y="3085206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7A373DA-4147-9936-B861-4BC72D60526B}"/>
              </a:ext>
            </a:extLst>
          </p:cNvPr>
          <p:cNvSpPr/>
          <p:nvPr/>
        </p:nvSpPr>
        <p:spPr>
          <a:xfrm>
            <a:off x="6472652" y="3009006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4E571D-24A8-D12F-09CE-2D516200E5A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87641" y="3313806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5C1775-D4CA-8933-1529-6D05FA4BC4EE}"/>
              </a:ext>
            </a:extLst>
          </p:cNvPr>
          <p:cNvCxnSpPr>
            <a:cxnSpLocks/>
          </p:cNvCxnSpPr>
          <p:nvPr/>
        </p:nvCxnSpPr>
        <p:spPr>
          <a:xfrm>
            <a:off x="8303445" y="3262658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9F211-FAE9-B49C-9C10-11C1759A29DF}"/>
              </a:ext>
            </a:extLst>
          </p:cNvPr>
          <p:cNvCxnSpPr>
            <a:cxnSpLocks/>
          </p:cNvCxnSpPr>
          <p:nvPr/>
        </p:nvCxnSpPr>
        <p:spPr>
          <a:xfrm>
            <a:off x="8303445" y="3364954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8F154-8449-3183-D035-B539CA162CB8}"/>
              </a:ext>
            </a:extLst>
          </p:cNvPr>
          <p:cNvCxnSpPr>
            <a:stCxn id="12" idx="4"/>
            <a:endCxn id="5" idx="0"/>
          </p:cNvCxnSpPr>
          <p:nvPr/>
        </p:nvCxnSpPr>
        <p:spPr>
          <a:xfrm>
            <a:off x="4324662" y="2662160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4EADC05-01C0-E9FA-268B-E1B596E55021}"/>
              </a:ext>
            </a:extLst>
          </p:cNvPr>
          <p:cNvSpPr/>
          <p:nvPr/>
        </p:nvSpPr>
        <p:spPr>
          <a:xfrm>
            <a:off x="3608423" y="2076695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040FD9-8E97-36D4-A7E4-E73CA8545D03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flipH="1">
            <a:off x="5439941" y="2648652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4E13E9-2DF5-8F2B-D98D-3B7E553401E2}"/>
              </a:ext>
            </a:extLst>
          </p:cNvPr>
          <p:cNvSpPr/>
          <p:nvPr/>
        </p:nvSpPr>
        <p:spPr>
          <a:xfrm>
            <a:off x="5379761" y="2063187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3B900-A994-46F1-680E-FC209ADEE9A6}"/>
              </a:ext>
            </a:extLst>
          </p:cNvPr>
          <p:cNvCxnSpPr>
            <a:stCxn id="16" idx="4"/>
            <a:endCxn id="4" idx="0"/>
          </p:cNvCxnSpPr>
          <p:nvPr/>
        </p:nvCxnSpPr>
        <p:spPr>
          <a:xfrm>
            <a:off x="8053726" y="2675668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63E734-F0C2-5624-531A-A671921DDE6A}"/>
              </a:ext>
            </a:extLst>
          </p:cNvPr>
          <p:cNvSpPr/>
          <p:nvPr/>
        </p:nvSpPr>
        <p:spPr>
          <a:xfrm>
            <a:off x="7112510" y="2090203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DA52C4-FE92-61DE-54A0-BED7C5807D55}"/>
              </a:ext>
            </a:extLst>
          </p:cNvPr>
          <p:cNvCxnSpPr>
            <a:stCxn id="18" idx="4"/>
            <a:endCxn id="4" idx="0"/>
          </p:cNvCxnSpPr>
          <p:nvPr/>
        </p:nvCxnSpPr>
        <p:spPr>
          <a:xfrm flipH="1">
            <a:off x="9436984" y="2076695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142BA03-DF2D-7B68-8A29-41F72CF697FF}"/>
              </a:ext>
            </a:extLst>
          </p:cNvPr>
          <p:cNvSpPr/>
          <p:nvPr/>
        </p:nvSpPr>
        <p:spPr>
          <a:xfrm>
            <a:off x="8362949" y="1491230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7AF51-A788-9E09-7A7E-EF79B5F5A584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 flipH="1">
            <a:off x="9436984" y="2648651"/>
            <a:ext cx="1464972" cy="34274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A179C5CE-0866-DCAE-571F-179EB2ED8CD7}"/>
              </a:ext>
            </a:extLst>
          </p:cNvPr>
          <p:cNvSpPr/>
          <p:nvPr/>
        </p:nvSpPr>
        <p:spPr>
          <a:xfrm>
            <a:off x="6724444" y="3097806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07E7A-AFEC-723D-BCA7-49E161A5607E}"/>
              </a:ext>
            </a:extLst>
          </p:cNvPr>
          <p:cNvSpPr/>
          <p:nvPr/>
        </p:nvSpPr>
        <p:spPr>
          <a:xfrm>
            <a:off x="9882484" y="2063186"/>
            <a:ext cx="2038944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22" name="Rounded Rectangular Callout 59">
            <a:extLst>
              <a:ext uri="{FF2B5EF4-FFF2-40B4-BE49-F238E27FC236}">
                <a16:creationId xmlns:a16="http://schemas.microsoft.com/office/drawing/2014/main" id="{08DB63CC-17A0-B6E8-F19D-B5D136C742F6}"/>
              </a:ext>
            </a:extLst>
          </p:cNvPr>
          <p:cNvSpPr/>
          <p:nvPr/>
        </p:nvSpPr>
        <p:spPr>
          <a:xfrm>
            <a:off x="4792241" y="3855684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60">
            <a:extLst>
              <a:ext uri="{FF2B5EF4-FFF2-40B4-BE49-F238E27FC236}">
                <a16:creationId xmlns:a16="http://schemas.microsoft.com/office/drawing/2014/main" id="{D28066C3-22D4-345B-F075-BAC3CC3900B7}"/>
              </a:ext>
            </a:extLst>
          </p:cNvPr>
          <p:cNvSpPr/>
          <p:nvPr/>
        </p:nvSpPr>
        <p:spPr>
          <a:xfrm>
            <a:off x="8648317" y="385568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61">
            <a:extLst>
              <a:ext uri="{FF2B5EF4-FFF2-40B4-BE49-F238E27FC236}">
                <a16:creationId xmlns:a16="http://schemas.microsoft.com/office/drawing/2014/main" id="{33548BA3-346E-F8A9-78FA-97548AA31084}"/>
              </a:ext>
            </a:extLst>
          </p:cNvPr>
          <p:cNvSpPr/>
          <p:nvPr/>
        </p:nvSpPr>
        <p:spPr>
          <a:xfrm>
            <a:off x="6717293" y="3855684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7FD59-4701-FF7F-EEAE-54CCE406210A}"/>
              </a:ext>
            </a:extLst>
          </p:cNvPr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3: Reduce </a:t>
            </a:r>
            <a:r>
              <a:rPr lang="en-US" sz="2800" b="1" dirty="0">
                <a:solidFill>
                  <a:srgbClr val="C00000"/>
                </a:solidFill>
              </a:rPr>
              <a:t>Weak Entity set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4" name="Rounded Rectangle 44">
            <a:extLst>
              <a:ext uri="{FF2B5EF4-FFF2-40B4-BE49-F238E27FC236}">
                <a16:creationId xmlns:a16="http://schemas.microsoft.com/office/drawing/2014/main" id="{8134F073-BD78-491B-CEF7-CB72B3964051}"/>
              </a:ext>
            </a:extLst>
          </p:cNvPr>
          <p:cNvSpPr/>
          <p:nvPr/>
        </p:nvSpPr>
        <p:spPr>
          <a:xfrm>
            <a:off x="6351269" y="4826238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 (</a:t>
            </a:r>
            <a:r>
              <a:rPr lang="en-US" u="sng" dirty="0">
                <a:solidFill>
                  <a:schemeClr val="tx1"/>
                </a:solidFill>
              </a:rPr>
              <a:t>Loan-no</a:t>
            </a:r>
            <a:r>
              <a:rPr lang="en-US" dirty="0">
                <a:solidFill>
                  <a:schemeClr val="tx1"/>
                </a:solidFill>
              </a:rPr>
              <a:t>, amount)</a:t>
            </a:r>
          </a:p>
        </p:txBody>
      </p:sp>
      <p:sp>
        <p:nvSpPr>
          <p:cNvPr id="35" name="Rounded Rectangle 44">
            <a:extLst>
              <a:ext uri="{FF2B5EF4-FFF2-40B4-BE49-F238E27FC236}">
                <a16:creationId xmlns:a16="http://schemas.microsoft.com/office/drawing/2014/main" id="{09B214A2-9017-3264-B0CD-72B6E4F8DA83}"/>
              </a:ext>
            </a:extLst>
          </p:cNvPr>
          <p:cNvSpPr/>
          <p:nvPr/>
        </p:nvSpPr>
        <p:spPr>
          <a:xfrm>
            <a:off x="5140899" y="5722489"/>
            <a:ext cx="6963497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Payment_L_P</a:t>
            </a:r>
            <a:r>
              <a:rPr lang="en-US" dirty="0">
                <a:solidFill>
                  <a:schemeClr val="tx1"/>
                </a:solidFill>
              </a:rPr>
              <a:t>(Payment-no, Payment-</a:t>
            </a:r>
            <a:r>
              <a:rPr lang="en-US" dirty="0" err="1">
                <a:solidFill>
                  <a:schemeClr val="tx1"/>
                </a:solidFill>
              </a:rPr>
              <a:t>amount,Payment</a:t>
            </a:r>
            <a:r>
              <a:rPr lang="en-US" dirty="0">
                <a:solidFill>
                  <a:schemeClr val="tx1"/>
                </a:solidFill>
              </a:rPr>
              <a:t>-date, Loan-no(FK))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E4AF2A-3E02-4507-09E1-72C3122048A4}"/>
              </a:ext>
            </a:extLst>
          </p:cNvPr>
          <p:cNvCxnSpPr/>
          <p:nvPr/>
        </p:nvCxnSpPr>
        <p:spPr>
          <a:xfrm>
            <a:off x="6720987" y="6201102"/>
            <a:ext cx="90659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E47A1"/>
                </a:solidFill>
              </a:rPr>
              <a:t>Both the strong entities</a:t>
            </a:r>
            <a:r>
              <a:rPr lang="en-US" dirty="0"/>
              <a:t> turned into a </a:t>
            </a:r>
            <a:r>
              <a:rPr lang="en-US" b="1" dirty="0">
                <a:solidFill>
                  <a:srgbClr val="0E47A1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rgbClr val="0E47A1"/>
                </a:solidFill>
              </a:rPr>
              <a:t>new table </a:t>
            </a:r>
            <a:r>
              <a:rPr lang="en-US" dirty="0"/>
              <a:t>named as  relationship name.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rgbClr val="0E47A1"/>
                </a:solidFill>
              </a:rPr>
              <a:t>Primary keys of both the entities </a:t>
            </a:r>
            <a:r>
              <a:rPr lang="en-US" dirty="0"/>
              <a:t>as </a:t>
            </a:r>
            <a:r>
              <a:rPr lang="en-US" b="1" dirty="0">
                <a:solidFill>
                  <a:srgbClr val="0E47A1"/>
                </a:solidFill>
              </a:rPr>
              <a:t>foreign keys</a:t>
            </a:r>
            <a:r>
              <a:rPr lang="en-US" dirty="0"/>
              <a:t>.</a:t>
            </a:r>
          </a:p>
          <a:p>
            <a:r>
              <a:rPr lang="en-US" dirty="0"/>
              <a:t>Also </a:t>
            </a:r>
            <a:r>
              <a:rPr lang="en-US" b="1" dirty="0">
                <a:solidFill>
                  <a:srgbClr val="0E47A1"/>
                </a:solidFill>
              </a:rPr>
              <a:t>add descripting attribute </a:t>
            </a:r>
            <a:r>
              <a:rPr lang="en-US" dirty="0"/>
              <a:t>of relationship as a </a:t>
            </a:r>
            <a:r>
              <a:rPr lang="en-US" b="1" dirty="0">
                <a:solidFill>
                  <a:srgbClr val="0E47A1"/>
                </a:solidFill>
              </a:rPr>
              <a:t>column</a:t>
            </a:r>
            <a:r>
              <a:rPr lang="en-US" dirty="0"/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4: Reduce </a:t>
            </a:r>
            <a:r>
              <a:rPr lang="en-US" sz="2800" b="1" dirty="0">
                <a:solidFill>
                  <a:srgbClr val="C00000"/>
                </a:solidFill>
              </a:rPr>
              <a:t>Relationship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 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98580" y="1193725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EName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cxnSpLocks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E14EFAE-7892-2588-6922-2F7BA085558F}"/>
              </a:ext>
            </a:extLst>
          </p:cNvPr>
          <p:cNvSpPr/>
          <p:nvPr/>
        </p:nvSpPr>
        <p:spPr>
          <a:xfrm>
            <a:off x="9226629" y="4067131"/>
            <a:ext cx="128459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CAABD83-F19C-534E-8BF5-ADB4FF1F7C03}"/>
              </a:ext>
            </a:extLst>
          </p:cNvPr>
          <p:cNvSpPr/>
          <p:nvPr/>
        </p:nvSpPr>
        <p:spPr>
          <a:xfrm>
            <a:off x="8844372" y="2949342"/>
            <a:ext cx="2049113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WorksIn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445987-3107-8F6B-FE11-F23C2FCB24FC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flipH="1">
            <a:off x="9868929" y="2441153"/>
            <a:ext cx="1" cy="50818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6F3520-3D81-BFB0-A9D0-0530E4D11066}"/>
              </a:ext>
            </a:extLst>
          </p:cNvPr>
          <p:cNvCxnSpPr>
            <a:cxnSpLocks/>
          </p:cNvCxnSpPr>
          <p:nvPr/>
        </p:nvCxnSpPr>
        <p:spPr>
          <a:xfrm flipH="1">
            <a:off x="9868926" y="3558942"/>
            <a:ext cx="1" cy="50818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B7DE3B-CDEF-5279-15C3-187CF864C743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9019844" y="4524331"/>
            <a:ext cx="849082" cy="4550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AEBA76C-D9FA-BFEA-7CAF-10B9D05A516F}"/>
              </a:ext>
            </a:extLst>
          </p:cNvPr>
          <p:cNvSpPr/>
          <p:nvPr/>
        </p:nvSpPr>
        <p:spPr>
          <a:xfrm>
            <a:off x="8288324" y="497941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BF4A9BC-8C7E-8E2D-1006-841933275A6E}"/>
              </a:ext>
            </a:extLst>
          </p:cNvPr>
          <p:cNvSpPr/>
          <p:nvPr/>
        </p:nvSpPr>
        <p:spPr>
          <a:xfrm>
            <a:off x="10252110" y="5070735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DName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DC101-F4C4-B188-C1EB-9D328F272344}"/>
              </a:ext>
            </a:extLst>
          </p:cNvPr>
          <p:cNvCxnSpPr>
            <a:cxnSpLocks/>
            <a:stCxn id="34" idx="0"/>
            <a:endCxn id="3" idx="2"/>
          </p:cNvCxnSpPr>
          <p:nvPr/>
        </p:nvCxnSpPr>
        <p:spPr>
          <a:xfrm flipH="1" flipV="1">
            <a:off x="9868926" y="4524331"/>
            <a:ext cx="1156150" cy="5464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523FEC-CC22-87AA-3D9D-D695B81F6262}"/>
              </a:ext>
            </a:extLst>
          </p:cNvPr>
          <p:cNvSpPr/>
          <p:nvPr/>
        </p:nvSpPr>
        <p:spPr>
          <a:xfrm>
            <a:off x="11141419" y="3347487"/>
            <a:ext cx="1006184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since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5AFC09-6763-C81E-C778-FD93EA8DB150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10875846" y="3273069"/>
            <a:ext cx="412925" cy="1363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ounded Rectangle 44">
            <a:extLst>
              <a:ext uri="{FF2B5EF4-FFF2-40B4-BE49-F238E27FC236}">
                <a16:creationId xmlns:a16="http://schemas.microsoft.com/office/drawing/2014/main" id="{E4612B47-4346-43A7-A603-8C139CCC9122}"/>
              </a:ext>
            </a:extLst>
          </p:cNvPr>
          <p:cNvSpPr/>
          <p:nvPr/>
        </p:nvSpPr>
        <p:spPr>
          <a:xfrm>
            <a:off x="2992472" y="388425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Employee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u="sng" dirty="0" err="1">
                <a:solidFill>
                  <a:schemeClr val="tx1"/>
                </a:solidFill>
              </a:rPr>
              <a:t>EmpID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Rounded Rectangle 44">
            <a:extLst>
              <a:ext uri="{FF2B5EF4-FFF2-40B4-BE49-F238E27FC236}">
                <a16:creationId xmlns:a16="http://schemas.microsoft.com/office/drawing/2014/main" id="{A076E1F4-2F62-62C1-8B81-205AAA6E9F90}"/>
              </a:ext>
            </a:extLst>
          </p:cNvPr>
          <p:cNvSpPr/>
          <p:nvPr/>
        </p:nvSpPr>
        <p:spPr>
          <a:xfrm>
            <a:off x="2992472" y="4702326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Department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DeptID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9A633D3-2FAD-A3C1-0381-F7802F509199}"/>
              </a:ext>
            </a:extLst>
          </p:cNvPr>
          <p:cNvSpPr/>
          <p:nvPr/>
        </p:nvSpPr>
        <p:spPr>
          <a:xfrm>
            <a:off x="2992472" y="5523154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WorksIn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DeptID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EmpID</a:t>
            </a:r>
            <a:r>
              <a:rPr lang="en-US" dirty="0">
                <a:solidFill>
                  <a:schemeClr val="tx1"/>
                </a:solidFill>
              </a:rPr>
              <a:t>, since)</a:t>
            </a:r>
          </a:p>
        </p:txBody>
      </p:sp>
    </p:spTree>
    <p:extLst>
      <p:ext uri="{BB962C8B-B14F-4D97-AF65-F5344CB8AC3E}">
        <p14:creationId xmlns:p14="http://schemas.microsoft.com/office/powerpoint/2010/main" val="27268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3" grpId="0" animBg="1"/>
      <p:bldP spid="6" grpId="0" animBg="1"/>
      <p:bldP spid="19" grpId="0" animBg="1"/>
      <p:bldP spid="34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rgbClr val="0E47A1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rgbClr val="0E47A1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rgbClr val="0E47A1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rgbClr val="0E47A1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5: Reduce </a:t>
            </a:r>
            <a:r>
              <a:rPr lang="en-US" sz="2800" b="1" dirty="0">
                <a:solidFill>
                  <a:srgbClr val="C00000"/>
                </a:solidFill>
              </a:rPr>
              <a:t>1:1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rgbClr val="0E47A1"/>
                </a:solidFill>
              </a:rPr>
              <a:t>both entities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rgbClr val="0E47A1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rgbClr val="0E47A1"/>
                </a:solidFill>
              </a:rPr>
              <a:t>table having many cardinality as a Foreign key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6: Reduce </a:t>
            </a:r>
            <a:r>
              <a:rPr lang="en-US" sz="2800" b="1" dirty="0">
                <a:solidFill>
                  <a:srgbClr val="C00000"/>
                </a:solidFill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rgbClr val="0E47A1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rgbClr val="0E47A1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0E47A1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rgbClr val="0E47A1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rgbClr val="0E47A1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7: Reduce </a:t>
            </a:r>
            <a:r>
              <a:rPr lang="en-US" sz="2800" b="1" dirty="0">
                <a:solidFill>
                  <a:srgbClr val="C00000"/>
                </a:solidFill>
              </a:rPr>
              <a:t>N:N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4EEBE-4E6A-460E-ED26-306D925D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4909A-DCCB-0E49-202A-E516E58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Relational Algebra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086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DF74-6E78-DFA8-4FA5-39D53DF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3B1E-6110-7283-E1C4-5A1B4079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Algebra is a procedural query language. </a:t>
            </a:r>
            <a:endParaRPr lang="en-US" dirty="0"/>
          </a:p>
          <a:p>
            <a:r>
              <a:rPr lang="en-US" dirty="0"/>
              <a:t>Relational Algebra is a formal language for the relational model of data, which provides a set of operations for manipulating and querying data in relational databases.</a:t>
            </a:r>
          </a:p>
          <a:p>
            <a:r>
              <a:rPr lang="en-US" dirty="0"/>
              <a:t>As it is pure mathematics, there is no use of English Keywords in Relational Algebra and operators are represented using symbols.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4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1FD-A679-D47D-FEAF-F51F4DA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FA412-7AAF-A61C-7D10-CAC794A0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An entity is a </a:t>
            </a:r>
            <a:r>
              <a:rPr lang="en-US" b="1" dirty="0">
                <a:solidFill>
                  <a:srgbClr val="0E47A1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rgbClr val="0E47A1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rgbClr val="0E47A1"/>
                </a:solidFill>
              </a:rPr>
              <a:t>object (real world entity)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Entities 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  <a:p>
            <a:pPr algn="l"/>
            <a:r>
              <a:rPr lang="en-US" dirty="0"/>
              <a:t>An entity is represented by a </a:t>
            </a:r>
            <a:r>
              <a:rPr lang="en-US" b="1" dirty="0">
                <a:solidFill>
                  <a:srgbClr val="0E47A1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7C8FF09-0434-31CF-C896-2BA020F979DF}"/>
              </a:ext>
            </a:extLst>
          </p:cNvPr>
          <p:cNvSpPr/>
          <p:nvPr/>
        </p:nvSpPr>
        <p:spPr>
          <a:xfrm>
            <a:off x="2861856" y="1720912"/>
            <a:ext cx="287783" cy="711200"/>
          </a:xfrm>
          <a:prstGeom prst="rightBrace">
            <a:avLst>
              <a:gd name="adj1" fmla="val 8333"/>
              <a:gd name="adj2" fmla="val 52546"/>
            </a:avLst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152C541-6F35-616F-BF13-7CC51F42549E}"/>
              </a:ext>
            </a:extLst>
          </p:cNvPr>
          <p:cNvSpPr/>
          <p:nvPr/>
        </p:nvSpPr>
        <p:spPr>
          <a:xfrm>
            <a:off x="2861856" y="2531664"/>
            <a:ext cx="287783" cy="1515832"/>
          </a:xfrm>
          <a:prstGeom prst="rightBrace">
            <a:avLst>
              <a:gd name="adj1" fmla="val 8333"/>
              <a:gd name="adj2" fmla="val 52546"/>
            </a:avLst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F27E8-3818-3A6B-CF77-822F858A4BA9}"/>
              </a:ext>
            </a:extLst>
          </p:cNvPr>
          <p:cNvSpPr/>
          <p:nvPr/>
        </p:nvSpPr>
        <p:spPr>
          <a:xfrm>
            <a:off x="3149639" y="1903281"/>
            <a:ext cx="1884088" cy="34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Physical Existence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63985-AB57-78B2-8894-17C9E70E20B9}"/>
              </a:ext>
            </a:extLst>
          </p:cNvPr>
          <p:cNvSpPr/>
          <p:nvPr/>
        </p:nvSpPr>
        <p:spPr>
          <a:xfrm>
            <a:off x="3154289" y="3115134"/>
            <a:ext cx="2241576" cy="34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Conceptual  Existence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3E532-4771-68D3-1DD7-09AD79967CE1}"/>
              </a:ext>
            </a:extLst>
          </p:cNvPr>
          <p:cNvSpPr/>
          <p:nvPr/>
        </p:nvSpPr>
        <p:spPr>
          <a:xfrm>
            <a:off x="1307577" y="5181600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6A63E1-E016-14E8-B176-713DE0D127B3}"/>
              </a:ext>
            </a:extLst>
          </p:cNvPr>
          <p:cNvSpPr/>
          <p:nvPr/>
        </p:nvSpPr>
        <p:spPr>
          <a:xfrm>
            <a:off x="2861856" y="5181599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0A6BD-6C38-6620-A929-AFEBED7FAB4A}"/>
              </a:ext>
            </a:extLst>
          </p:cNvPr>
          <p:cNvSpPr/>
          <p:nvPr/>
        </p:nvSpPr>
        <p:spPr>
          <a:xfrm>
            <a:off x="4416135" y="5181599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2E87D-E0CC-FC86-7B8D-DB0092F357E0}"/>
              </a:ext>
            </a:extLst>
          </p:cNvPr>
          <p:cNvSpPr/>
          <p:nvPr/>
        </p:nvSpPr>
        <p:spPr>
          <a:xfrm>
            <a:off x="5970414" y="5181598"/>
            <a:ext cx="1383072" cy="52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40216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A9912-E326-7731-4047-75A4C9452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B07071-C7F3-B549-C1ED-831EBFE4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Algebra Operations</a:t>
            </a:r>
          </a:p>
        </p:txBody>
      </p:sp>
    </p:spTree>
    <p:extLst>
      <p:ext uri="{BB962C8B-B14F-4D97-AF65-F5344CB8AC3E}">
        <p14:creationId xmlns:p14="http://schemas.microsoft.com/office/powerpoint/2010/main" val="3445689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Selection Operator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3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36203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094"/>
              </p:ext>
            </p:extLst>
          </p:nvPr>
        </p:nvGraphicFramePr>
        <p:xfrm>
          <a:off x="1622520" y="3062428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21202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587295"/>
              </p:ext>
            </p:extLst>
          </p:nvPr>
        </p:nvGraphicFramePr>
        <p:xfrm>
          <a:off x="9147287" y="294181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94139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40888"/>
              </p:ext>
            </p:extLst>
          </p:nvPr>
        </p:nvGraphicFramePr>
        <p:xfrm>
          <a:off x="1520392" y="1026923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25388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67005"/>
              </p:ext>
            </p:extLst>
          </p:nvPr>
        </p:nvGraphicFramePr>
        <p:xfrm>
          <a:off x="1520392" y="4198068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65902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236407"/>
              </p:ext>
            </p:extLst>
          </p:nvPr>
        </p:nvGraphicFramePr>
        <p:xfrm>
          <a:off x="1520392" y="85445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769086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501017"/>
              </p:ext>
            </p:extLst>
          </p:nvPr>
        </p:nvGraphicFramePr>
        <p:xfrm>
          <a:off x="1451494" y="4014233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942006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753774"/>
              </p:ext>
            </p:extLst>
          </p:nvPr>
        </p:nvGraphicFramePr>
        <p:xfrm>
          <a:off x="1520392" y="8902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57027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0450"/>
              </p:ext>
            </p:extLst>
          </p:nvPr>
        </p:nvGraphicFramePr>
        <p:xfrm>
          <a:off x="1421967" y="3998482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Branch 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whose Salary more than 10000.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belongs to “HR” </a:t>
            </a:r>
            <a:r>
              <a:rPr lang="en-US" dirty="0" err="1"/>
              <a:t>Dept</a:t>
            </a:r>
            <a:r>
              <a:rPr lang="en-US" dirty="0"/>
              <a:t> having Salary more than 20000.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belongs to either “HR” or “Admin” Dept.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detail of employee whose Salary between 1000 and 25000 and belongs to “HR” Dept.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Projection Operator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0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∏</a:t>
            </a:r>
            <a:r>
              <a:rPr lang="en-US" dirty="0"/>
              <a:t> (Pi)</a:t>
            </a:r>
          </a:p>
          <a:p>
            <a:r>
              <a:rPr lang="en-US" dirty="0"/>
              <a:t>Notation: </a:t>
            </a:r>
            <a:r>
              <a:rPr lang="en-US" sz="2800" dirty="0"/>
              <a:t>∏</a:t>
            </a:r>
            <a:r>
              <a:rPr lang="en-US" sz="3600" dirty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24161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88660"/>
              </p:ext>
            </p:extLst>
          </p:nvPr>
        </p:nvGraphicFramePr>
        <p:xfrm>
          <a:off x="1665383" y="2956234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48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630817"/>
              </p:ext>
            </p:extLst>
          </p:nvPr>
        </p:nvGraphicFramePr>
        <p:xfrm>
          <a:off x="8822065" y="2728419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C1B-9995-AE1E-5871-EAF38FE9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742DEE-E6CA-1C59-6CE2-33BF5FD6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rgbClr val="0E47A1"/>
                </a:solidFill>
              </a:rPr>
              <a:t>set (group) of entities </a:t>
            </a:r>
            <a:r>
              <a:rPr lang="en-US" dirty="0">
                <a:solidFill>
                  <a:srgbClr val="0E47A1"/>
                </a:solidFill>
              </a:rPr>
              <a:t>of </a:t>
            </a:r>
            <a:r>
              <a:rPr lang="en-US" b="1" dirty="0">
                <a:solidFill>
                  <a:srgbClr val="0E47A1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0EE65-2B40-5876-9579-D0BA88FA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7" name="Picture 2" descr="https://pngimg.com/uploads/student/student_PNG62542.png">
            <a:extLst>
              <a:ext uri="{FF2B5EF4-FFF2-40B4-BE49-F238E27FC236}">
                <a16:creationId xmlns:a16="http://schemas.microsoft.com/office/drawing/2014/main" id="{7971599D-E39C-F1BB-3821-D1DB541BE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mages.vexels.com/media/users/3/128199/isolated/preview/b354bc4707224bd3d15b9ae36eca70c0-male-student-cartoon-by-vexels.png">
            <a:extLst>
              <a:ext uri="{FF2B5EF4-FFF2-40B4-BE49-F238E27FC236}">
                <a16:creationId xmlns:a16="http://schemas.microsoft.com/office/drawing/2014/main" id="{893B1A68-D614-3CA2-4CE8-6CEF883EC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students.</a:t>
            </a:r>
          </a:p>
          <a:p>
            <a:pPr lvl="1"/>
            <a:r>
              <a:rPr lang="en-US" dirty="0"/>
              <a:t>Display Name and SPI of all students.</a:t>
            </a:r>
          </a:p>
          <a:p>
            <a:pPr lvl="1"/>
            <a:r>
              <a:rPr lang="en-US" dirty="0"/>
              <a:t>Display the Name of all students.</a:t>
            </a:r>
          </a:p>
          <a:p>
            <a:pPr lvl="1"/>
            <a:r>
              <a:rPr lang="en-US" dirty="0"/>
              <a:t>Display the Name 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</a:t>
            </a:r>
            <a:r>
              <a:rPr lang="en-US" dirty="0" err="1"/>
              <a:t>EmpID</a:t>
            </a:r>
            <a:r>
              <a:rPr lang="en-US" dirty="0"/>
              <a:t> with Name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Name and Salary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departments.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3930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093508"/>
              </p:ext>
            </p:extLst>
          </p:nvPr>
        </p:nvGraphicFramePr>
        <p:xfrm>
          <a:off x="1506945" y="986332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37814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624459"/>
              </p:ext>
            </p:extLst>
          </p:nvPr>
        </p:nvGraphicFramePr>
        <p:xfrm>
          <a:off x="1440905" y="411428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25028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89540"/>
              </p:ext>
            </p:extLst>
          </p:nvPr>
        </p:nvGraphicFramePr>
        <p:xfrm>
          <a:off x="7200362" y="4129450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36809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133291"/>
              </p:ext>
            </p:extLst>
          </p:nvPr>
        </p:nvGraphicFramePr>
        <p:xfrm>
          <a:off x="1524880" y="876366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624333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826644"/>
              </p:ext>
            </p:extLst>
          </p:nvPr>
        </p:nvGraphicFramePr>
        <p:xfrm>
          <a:off x="1460024" y="4037657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230531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51022"/>
              </p:ext>
            </p:extLst>
          </p:nvPr>
        </p:nvGraphicFramePr>
        <p:xfrm>
          <a:off x="7345608" y="4022294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59772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82243"/>
              </p:ext>
            </p:extLst>
          </p:nvPr>
        </p:nvGraphicFramePr>
        <p:xfrm>
          <a:off x="1504658" y="857015"/>
          <a:ext cx="1055540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5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51389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000257"/>
              </p:ext>
            </p:extLst>
          </p:nvPr>
        </p:nvGraphicFramePr>
        <p:xfrm>
          <a:off x="1460024" y="3992368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760790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208147"/>
              </p:ext>
            </p:extLst>
          </p:nvPr>
        </p:nvGraphicFramePr>
        <p:xfrm>
          <a:off x="6714717" y="4003121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531353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7893"/>
              </p:ext>
            </p:extLst>
          </p:nvPr>
        </p:nvGraphicFramePr>
        <p:xfrm>
          <a:off x="1559728" y="870710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652932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020831"/>
              </p:ext>
            </p:extLst>
          </p:nvPr>
        </p:nvGraphicFramePr>
        <p:xfrm>
          <a:off x="1505135" y="4029598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94429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040053"/>
              </p:ext>
            </p:extLst>
          </p:nvPr>
        </p:nvGraphicFramePr>
        <p:xfrm>
          <a:off x="6558590" y="3981070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39591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 belongs to “CE” Branch.</a:t>
            </a:r>
          </a:p>
          <a:p>
            <a:pPr lvl="1"/>
            <a:r>
              <a:rPr lang="en-US" dirty="0"/>
              <a:t>List the Name of students with their Branch whose SPI is more than 8 and belongs to “CE” Branch.</a:t>
            </a:r>
          </a:p>
          <a:p>
            <a:pPr lvl="1"/>
            <a:r>
              <a:rPr lang="en-US" dirty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dirty="0"/>
              <a:t>Display the Name of students with their Branch name whose SPI between 7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E47A1"/>
              </a:buClr>
            </a:pPr>
            <a:r>
              <a:rPr lang="en-US" dirty="0"/>
              <a:t>Write down the relational algebra for the employee table.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employee belong to “HR” </a:t>
            </a:r>
            <a:r>
              <a:rPr lang="en-US" dirty="0" err="1"/>
              <a:t>Dept</a:t>
            </a:r>
            <a:r>
              <a:rPr lang="en-US" dirty="0"/>
              <a:t> and having salary more than 20000.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all “Admin” and “HR” </a:t>
            </a:r>
            <a:r>
              <a:rPr lang="en-US" dirty="0" err="1"/>
              <a:t>Dept’s</a:t>
            </a:r>
            <a:r>
              <a:rPr lang="en-US" dirty="0"/>
              <a:t> employee.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List the Name of employee with their Salary who belongs to “HR” or “Admin” </a:t>
            </a:r>
            <a:r>
              <a:rPr lang="en-US" dirty="0" err="1"/>
              <a:t>Dept</a:t>
            </a:r>
            <a:r>
              <a:rPr lang="en-US" dirty="0"/>
              <a:t> having salary more than 15000.</a:t>
            </a:r>
          </a:p>
          <a:p>
            <a:pPr lvl="1">
              <a:buClr>
                <a:srgbClr val="0E47A1"/>
              </a:buClr>
            </a:pPr>
            <a:r>
              <a:rPr lang="en-US" dirty="0"/>
              <a:t>Display the Name of employee along with their Dept name whose salary between 15000 and 30000.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</a:rPr>
              <a:t>Cartesian Product / Cross Product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7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X</a:t>
            </a:r>
            <a:r>
              <a:rPr lang="en-US" dirty="0"/>
              <a:t> (Cross)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Algebra-2</a:t>
            </a:r>
            <a:endParaRPr lang="en-US" dirty="0"/>
          </a:p>
          <a:p>
            <a:r>
              <a:rPr lang="en-US" dirty="0"/>
              <a:t>Operation: It will </a:t>
            </a:r>
            <a:r>
              <a:rPr lang="en-US" b="1" dirty="0">
                <a:solidFill>
                  <a:srgbClr val="0E47A1"/>
                </a:solidFill>
              </a:rPr>
              <a:t>multiply each tuples </a:t>
            </a:r>
            <a:r>
              <a:rPr lang="en-US" dirty="0"/>
              <a:t>of Relation-1 to each tuples of Relation-2.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R2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84332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62752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590704"/>
              </p:ext>
            </p:extLst>
          </p:nvPr>
        </p:nvGraphicFramePr>
        <p:xfrm>
          <a:off x="1679324" y="3097685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558962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43778"/>
              </p:ext>
            </p:extLst>
          </p:nvPr>
        </p:nvGraphicFramePr>
        <p:xfrm>
          <a:off x="8728040" y="3052365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112965" y="4284332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112965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4293292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392967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19939" y="4307175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10210800" y="4307175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941383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rgbClr val="0E47A1"/>
                </a:solidFill>
              </a:rPr>
              <a:t>relation-</a:t>
            </a:r>
            <a:r>
              <a:rPr lang="en-IN" b="1" dirty="0" err="1">
                <a:solidFill>
                  <a:srgbClr val="0E47A1"/>
                </a:solidFill>
              </a:rPr>
              <a:t>name.attribute</a:t>
            </a:r>
            <a:r>
              <a:rPr lang="en-IN" b="1" dirty="0">
                <a:solidFill>
                  <a:srgbClr val="0E47A1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281518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649578"/>
              </p:ext>
            </p:extLst>
          </p:nvPr>
        </p:nvGraphicFramePr>
        <p:xfrm>
          <a:off x="1754940" y="90511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84340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147797"/>
              </p:ext>
            </p:extLst>
          </p:nvPr>
        </p:nvGraphicFramePr>
        <p:xfrm>
          <a:off x="1675750" y="3252573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</a:t>
            </a:r>
            <a:r>
              <a:rPr lang="en-IN" dirty="0" err="1"/>
              <a:t>RNo</a:t>
            </a:r>
            <a:r>
              <a:rPr lang="en-IN" dirty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</a:t>
            </a:r>
            <a:r>
              <a:rPr lang="en-IN" dirty="0" err="1"/>
              <a:t>RNo</a:t>
            </a:r>
            <a:r>
              <a:rPr lang="en-IN" dirty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542629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495671"/>
              </p:ext>
            </p:extLst>
          </p:nvPr>
        </p:nvGraphicFramePr>
        <p:xfrm>
          <a:off x="1839358" y="887959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26724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99965"/>
              </p:ext>
            </p:extLst>
          </p:nvPr>
        </p:nvGraphicFramePr>
        <p:xfrm>
          <a:off x="1839358" y="3948788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Sem=3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5AC-B7C5-11C6-9E0F-EB4687A0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4F8E0C-9348-5355-9FF2-1D4BE71A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rgbClr val="0E47A1"/>
                </a:solidFill>
              </a:rPr>
              <a:t>properties</a:t>
            </a:r>
            <a:r>
              <a:rPr lang="en-GB" dirty="0"/>
              <a:t> or </a:t>
            </a:r>
            <a:r>
              <a:rPr lang="en-GB" b="1" dirty="0">
                <a:solidFill>
                  <a:srgbClr val="0E47A1"/>
                </a:solidFill>
              </a:rPr>
              <a:t>details</a:t>
            </a:r>
            <a:r>
              <a:rPr lang="en-GB" dirty="0"/>
              <a:t>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rgbClr val="0E47A1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E349-9250-042F-9F38-21A5D32C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9FD01-3F75-BA11-B8EF-20FB469202DD}"/>
              </a:ext>
            </a:extLst>
          </p:cNvPr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500DF5-4F5B-AFB2-3C61-9715241A56E0}"/>
              </a:ext>
            </a:extLst>
          </p:cNvPr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C5D57-1C86-54C4-E2B5-3B30AB349D09}"/>
              </a:ext>
            </a:extLst>
          </p:cNvPr>
          <p:cNvSpPr/>
          <p:nvPr/>
        </p:nvSpPr>
        <p:spPr>
          <a:xfrm>
            <a:off x="6096000" y="341706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FC2B2-8FC5-636E-5A7F-021563122577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5981697" y="2950702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ED3204D-A9BC-6032-BC7C-908DB1713672}"/>
              </a:ext>
            </a:extLst>
          </p:cNvPr>
          <p:cNvSpPr/>
          <p:nvPr/>
        </p:nvSpPr>
        <p:spPr>
          <a:xfrm>
            <a:off x="5250177" y="2410702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99D40-C11C-4D60-C869-1CE22AE1C466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flipH="1">
            <a:off x="6945086" y="2928291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991820-21B8-C791-4469-9A1FF992C1FD}"/>
              </a:ext>
            </a:extLst>
          </p:cNvPr>
          <p:cNvSpPr/>
          <p:nvPr/>
        </p:nvSpPr>
        <p:spPr>
          <a:xfrm>
            <a:off x="6868300" y="2388291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FBFCA3-BD3B-F627-5F8B-2E2EE2359C32}"/>
              </a:ext>
            </a:extLst>
          </p:cNvPr>
          <p:cNvCxnSpPr/>
          <p:nvPr/>
        </p:nvCxnSpPr>
        <p:spPr>
          <a:xfrm>
            <a:off x="688878" y="5745577"/>
            <a:ext cx="6327648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91E5193-0F8E-ACD2-E50B-4B3C5582B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334178"/>
              </p:ext>
            </p:extLst>
          </p:nvPr>
        </p:nvGraphicFramePr>
        <p:xfrm>
          <a:off x="688878" y="5357592"/>
          <a:ext cx="11068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BFE32EC-AC1A-0D41-2B16-CA4A25E8A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323098"/>
              </p:ext>
            </p:extLst>
          </p:nvPr>
        </p:nvGraphicFramePr>
        <p:xfrm>
          <a:off x="1787807" y="5321018"/>
          <a:ext cx="54200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70505-03E5-4CAC-1E9F-13AA9E32DC9D}"/>
              </a:ext>
            </a:extLst>
          </p:cNvPr>
          <p:cNvCxnSpPr/>
          <p:nvPr/>
        </p:nvCxnSpPr>
        <p:spPr>
          <a:xfrm>
            <a:off x="688878" y="6391033"/>
            <a:ext cx="64465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FCCDDF7-813D-E81D-2380-D683E24B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72022"/>
              </p:ext>
            </p:extLst>
          </p:nvPr>
        </p:nvGraphicFramePr>
        <p:xfrm>
          <a:off x="688878" y="60030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D6325637-523D-9D5C-ACA2-B916E7CEF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46613"/>
              </p:ext>
            </p:extLst>
          </p:nvPr>
        </p:nvGraphicFramePr>
        <p:xfrm>
          <a:off x="1795683" y="5968912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1B3524-B15B-2D77-71D6-6CF12FAEA3CE}"/>
              </a:ext>
            </a:extLst>
          </p:cNvPr>
          <p:cNvSpPr/>
          <p:nvPr/>
        </p:nvSpPr>
        <p:spPr>
          <a:xfrm>
            <a:off x="7990726" y="3658726"/>
            <a:ext cx="2638761" cy="274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E47A1"/>
                </a:solidFill>
              </a:rPr>
              <a:t>Faculty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Faculty ID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First Name, Last Name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Date of Birth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Gender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Email Address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Phone Number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Department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Joining Date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Position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Specialization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Courses Taught</a:t>
            </a:r>
          </a:p>
          <a:p>
            <a:pPr>
              <a:buFont typeface="+mj-lt"/>
              <a:buAutoNum type="arabicPeriod" startAt="7"/>
            </a:pPr>
            <a:r>
              <a:rPr lang="en-US" sz="1600" dirty="0">
                <a:solidFill>
                  <a:schemeClr val="tx1"/>
                </a:solidFill>
              </a:rPr>
              <a:t>Research Interests</a:t>
            </a: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DECA63-BB4C-0F46-C1D6-36DDB54CED2F}"/>
              </a:ext>
            </a:extLst>
          </p:cNvPr>
          <p:cNvSpPr/>
          <p:nvPr/>
        </p:nvSpPr>
        <p:spPr>
          <a:xfrm>
            <a:off x="7990725" y="3425302"/>
            <a:ext cx="2638761" cy="274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E47A1"/>
                </a:solidFill>
              </a:rPr>
              <a:t>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Holder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Date of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Account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Currency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Interest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Branch ID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Nominee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</a:rPr>
              <a:t>Transaction </a:t>
            </a:r>
            <a:r>
              <a:rPr lang="en-IN" sz="1600" dirty="0" err="1">
                <a:solidFill>
                  <a:schemeClr val="tx1"/>
                </a:solidFill>
              </a:rPr>
              <a:t>History</a:t>
            </a:r>
            <a:r>
              <a:rPr lang="en-IN" sz="1600" dirty="0" err="1"/>
              <a:t>y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2" grpId="0" animBg="1"/>
      <p:bldP spid="3" grpId="0"/>
      <p:bldP spid="3" grpId="1"/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Natural Join / Inner Join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04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Natural join will </a:t>
            </a:r>
            <a:r>
              <a:rPr lang="en-US" b="1" dirty="0">
                <a:solidFill>
                  <a:srgbClr val="0E47A1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0E47A1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rgbClr val="0E47A1"/>
                </a:solidFill>
              </a:rPr>
              <a:t>satisfy a given condition</a:t>
            </a:r>
            <a:r>
              <a:rPr lang="en-US" dirty="0"/>
              <a:t>.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27718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566941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96676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rgbClr val="0E47A1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69867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191408"/>
              </p:ext>
            </p:extLst>
          </p:nvPr>
        </p:nvGraphicFramePr>
        <p:xfrm>
          <a:off x="1622520" y="1013847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90532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77685"/>
              </p:ext>
            </p:extLst>
          </p:nvPr>
        </p:nvGraphicFramePr>
        <p:xfrm>
          <a:off x="8750104" y="1003177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627073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/>
              <a:t>To perform a Natural Join there must be </a:t>
            </a:r>
            <a:r>
              <a:rPr lang="en-US" sz="2000" b="1" dirty="0">
                <a:solidFill>
                  <a:srgbClr val="C00000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32855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738386"/>
              </p:ext>
            </p:extLst>
          </p:nvPr>
        </p:nvGraphicFramePr>
        <p:xfrm>
          <a:off x="1662724" y="937737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472558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233894"/>
              </p:ext>
            </p:extLst>
          </p:nvPr>
        </p:nvGraphicFramePr>
        <p:xfrm>
          <a:off x="8747076" y="976777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Natural Join there must be </a:t>
            </a:r>
            <a:r>
              <a:rPr lang="en-US" sz="2800" b="1" dirty="0">
                <a:solidFill>
                  <a:srgbClr val="0E47A1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relational algebra for the following tables/relations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917899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275101"/>
              </p:ext>
            </p:extLst>
          </p:nvPr>
        </p:nvGraphicFramePr>
        <p:xfrm>
          <a:off x="1438737" y="3136684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43090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67525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CPI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327118"/>
              </p:ext>
            </p:extLst>
          </p:nvPr>
        </p:nvGraphicFramePr>
        <p:xfrm>
          <a:off x="2945085" y="365790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17174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949443"/>
              </p:ext>
            </p:extLst>
          </p:nvPr>
        </p:nvGraphicFramePr>
        <p:xfrm>
          <a:off x="1396722" y="4957617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name of students with their project name whose guide is “A. J. Shah”.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48850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34759"/>
              </p:ext>
            </p:extLst>
          </p:nvPr>
        </p:nvGraphicFramePr>
        <p:xfrm>
          <a:off x="2662308" y="5498253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Write down relational algebra for the following tables/relations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students name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project name </a:t>
            </a:r>
            <a:r>
              <a:rPr lang="en-US" sz="2200" dirty="0"/>
              <a:t>of all </a:t>
            </a:r>
            <a:r>
              <a:rPr lang="en-US" sz="2200" dirty="0">
                <a:solidFill>
                  <a:schemeClr val="tx2"/>
                </a:solidFill>
              </a:rPr>
              <a:t>“CE” department’s </a:t>
            </a:r>
            <a:r>
              <a:rPr lang="en-US" sz="2200" dirty="0"/>
              <a:t>students whose </a:t>
            </a:r>
            <a:r>
              <a:rPr lang="en-US" sz="2200" dirty="0">
                <a:solidFill>
                  <a:schemeClr val="tx2"/>
                </a:solidFill>
              </a:rPr>
              <a:t>guide is “Z.Z. Patel”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who belongs to </a:t>
            </a:r>
            <a:r>
              <a:rPr lang="en-US" sz="2200" dirty="0">
                <a:solidFill>
                  <a:schemeClr val="tx2"/>
                </a:solidFill>
              </a:rPr>
              <a:t>“CE” department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taught “CPU”</a:t>
            </a:r>
            <a:r>
              <a:rPr lang="en-US" sz="2200" dirty="0"/>
              <a:t> subject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doing </a:t>
            </a:r>
            <a:r>
              <a:rPr lang="en-US" sz="2200" dirty="0">
                <a:solidFill>
                  <a:schemeClr val="tx2"/>
                </a:solidFill>
              </a:rPr>
              <a:t>project “Hackathon” </a:t>
            </a:r>
            <a:r>
              <a:rPr lang="en-US" sz="2200" dirty="0"/>
              <a:t>under </a:t>
            </a:r>
            <a:r>
              <a:rPr lang="en-US" sz="2200" dirty="0">
                <a:solidFill>
                  <a:schemeClr val="tx2"/>
                </a:solidFill>
              </a:rPr>
              <a:t>guide “I. I. Shah”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Algebra Operations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Outer Join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46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rgbClr val="0E47A1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rgbClr val="0E47A1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rgbClr val="0E47A1"/>
                </a:solidFill>
              </a:rPr>
              <a:t>use outer join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E47A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Outer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rgbClr val="0E47A1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rgbClr val="0E47A1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rgbClr val="0E47A1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684296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643536"/>
              </p:ext>
            </p:extLst>
          </p:nvPr>
        </p:nvGraphicFramePr>
        <p:xfrm>
          <a:off x="1644689" y="3111862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581563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142466"/>
              </p:ext>
            </p:extLst>
          </p:nvPr>
        </p:nvGraphicFramePr>
        <p:xfrm>
          <a:off x="9166649" y="311186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790522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142586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531383"/>
              </p:ext>
            </p:extLst>
          </p:nvPr>
        </p:nvGraphicFramePr>
        <p:xfrm>
          <a:off x="1629083" y="5866045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152180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300739"/>
              </p:ext>
            </p:extLst>
          </p:nvPr>
        </p:nvGraphicFramePr>
        <p:xfrm>
          <a:off x="1444040" y="991029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25124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835892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161789"/>
              </p:ext>
            </p:extLst>
          </p:nvPr>
        </p:nvGraphicFramePr>
        <p:xfrm>
          <a:off x="2919950" y="3718479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6257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16023</TotalTime>
  <Words>8504</Words>
  <Application>Microsoft Office PowerPoint</Application>
  <PresentationFormat>Widescreen</PresentationFormat>
  <Paragraphs>2766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5" baseType="lpstr">
      <vt:lpstr>Roboto Condensed Light</vt:lpstr>
      <vt:lpstr>Calibri</vt:lpstr>
      <vt:lpstr>Wingdings 2</vt:lpstr>
      <vt:lpstr>Wingdings</vt:lpstr>
      <vt:lpstr>Symbol</vt:lpstr>
      <vt:lpstr>Roboto Condensed</vt:lpstr>
      <vt:lpstr>Arial</vt:lpstr>
      <vt:lpstr>Wingdings 3</vt:lpstr>
      <vt:lpstr>Office Theme</vt:lpstr>
      <vt:lpstr>Unit – 3 Entity-Relationship Model</vt:lpstr>
      <vt:lpstr>PowerPoint Presentation</vt:lpstr>
      <vt:lpstr>Overview of the Database Design Process</vt:lpstr>
      <vt:lpstr>What is Database Design?</vt:lpstr>
      <vt:lpstr>E-R Model</vt:lpstr>
      <vt:lpstr>What is E-R Diagram?</vt:lpstr>
      <vt:lpstr>Entity</vt:lpstr>
      <vt:lpstr>Entity Set</vt:lpstr>
      <vt:lpstr>Attributes</vt:lpstr>
      <vt:lpstr>Relationship</vt:lpstr>
      <vt:lpstr>E-R Diagram of a Library System</vt:lpstr>
      <vt:lpstr>Ternary Relationship</vt:lpstr>
      <vt:lpstr>Exercise</vt:lpstr>
      <vt:lpstr>Types of Attributes</vt:lpstr>
      <vt:lpstr>Types of Attributes</vt:lpstr>
      <vt:lpstr>Types of Attributes</vt:lpstr>
      <vt:lpstr>Types of Attributes</vt:lpstr>
      <vt:lpstr>Entity with all types of Attributes</vt:lpstr>
      <vt:lpstr>Exercise</vt:lpstr>
      <vt:lpstr>Descriptive Attribute</vt:lpstr>
      <vt:lpstr>Role</vt:lpstr>
      <vt:lpstr>Recursive Relationship Set</vt:lpstr>
      <vt:lpstr>Mapping Cardinality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Exercise: Mapping Cardinality (Cardinality Constraints) </vt:lpstr>
      <vt:lpstr> Participation Constraints</vt:lpstr>
      <vt:lpstr>Participation Constraints</vt:lpstr>
      <vt:lpstr>Participation Constraints</vt:lpstr>
      <vt:lpstr>Weak Entity Set</vt:lpstr>
      <vt:lpstr>Weak Entity Set</vt:lpstr>
      <vt:lpstr>Weak Entity Set</vt:lpstr>
      <vt:lpstr>Superclass v/s Subclass</vt:lpstr>
      <vt:lpstr>Superclass v/s Subclass</vt:lpstr>
      <vt:lpstr>Generalization v/s Specialization</vt:lpstr>
      <vt:lpstr>Generalization v/s Specialization</vt:lpstr>
      <vt:lpstr>Generalization v/s Specialization</vt:lpstr>
      <vt:lpstr>Generalization &amp; Specialization example</vt:lpstr>
      <vt:lpstr>Exercise</vt:lpstr>
      <vt:lpstr>Constraints on  Specialization and Generalization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 Aggregation in E-R diagram</vt:lpstr>
      <vt:lpstr>Limitation of E-R diagram</vt:lpstr>
      <vt:lpstr>Limitation of E-R diagram</vt:lpstr>
      <vt:lpstr>Symbols used in E-R diagram</vt:lpstr>
      <vt:lpstr>Symbols used in E-R diagram</vt:lpstr>
      <vt:lpstr>E-R diagram of  Hospital Management  System</vt:lpstr>
      <vt:lpstr>E-R diagram of Hospital Management System</vt:lpstr>
      <vt:lpstr>Exercise: E-R Diagram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Relational Algebra</vt:lpstr>
      <vt:lpstr>Relational Algebra</vt:lpstr>
      <vt:lpstr>Relational Algebra Operations</vt:lpstr>
      <vt:lpstr>Relational Algebra Operations</vt:lpstr>
      <vt:lpstr>Relational Algebra Operations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Relational Algebra Operations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Relational Algebra Operations</vt:lpstr>
      <vt:lpstr>Cartesian Product / Cross Product</vt:lpstr>
      <vt:lpstr>Cartesian Product / Cross Product Example</vt:lpstr>
      <vt:lpstr>Cartesian Product / Cross Product Example</vt:lpstr>
      <vt:lpstr>Relational Algebra Operations</vt:lpstr>
      <vt:lpstr>Natural Join / Inner Join</vt:lpstr>
      <vt:lpstr>Natural Join / Inner Join Example</vt:lpstr>
      <vt:lpstr>Natural Join / Inner Join Example</vt:lpstr>
      <vt:lpstr>Write down relational algebra for the following tables/relations</vt:lpstr>
      <vt:lpstr>Exercise: Write down relational algebra for the following tables/relations</vt:lpstr>
      <vt:lpstr>Relational Algebra Operations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Relational Algebra Operations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Relational Algebra Operations</vt:lpstr>
      <vt:lpstr>Division Operator</vt:lpstr>
      <vt:lpstr>Division Operator Example</vt:lpstr>
      <vt:lpstr>Division Operator Example</vt:lpstr>
      <vt:lpstr>Relational Algebra Operations</vt:lpstr>
      <vt:lpstr>Rename Operator</vt:lpstr>
      <vt:lpstr>Rename Operator Example</vt:lpstr>
      <vt:lpstr>Rename Operator Example</vt:lpstr>
      <vt:lpstr>Rename Operator example (Attribute &amp; Relation both)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925</cp:revision>
  <dcterms:created xsi:type="dcterms:W3CDTF">2020-05-01T05:09:15Z</dcterms:created>
  <dcterms:modified xsi:type="dcterms:W3CDTF">2024-09-13T16:37:45Z</dcterms:modified>
</cp:coreProperties>
</file>