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71"/>
  </p:notesMasterIdLst>
  <p:sldIdLst>
    <p:sldId id="372" r:id="rId2"/>
    <p:sldId id="376" r:id="rId3"/>
    <p:sldId id="556" r:id="rId4"/>
    <p:sldId id="349" r:id="rId5"/>
    <p:sldId id="680" r:id="rId6"/>
    <p:sldId id="557" r:id="rId7"/>
    <p:sldId id="679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681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678" r:id="rId49"/>
    <p:sldId id="554" r:id="rId50"/>
    <p:sldId id="659" r:id="rId51"/>
    <p:sldId id="660" r:id="rId52"/>
    <p:sldId id="661" r:id="rId53"/>
    <p:sldId id="662" r:id="rId54"/>
    <p:sldId id="682" r:id="rId55"/>
    <p:sldId id="664" r:id="rId56"/>
    <p:sldId id="665" r:id="rId57"/>
    <p:sldId id="683" r:id="rId58"/>
    <p:sldId id="666" r:id="rId59"/>
    <p:sldId id="667" r:id="rId60"/>
    <p:sldId id="668" r:id="rId61"/>
    <p:sldId id="669" r:id="rId62"/>
    <p:sldId id="609" r:id="rId63"/>
    <p:sldId id="610" r:id="rId64"/>
    <p:sldId id="611" r:id="rId65"/>
    <p:sldId id="612" r:id="rId66"/>
    <p:sldId id="670" r:id="rId67"/>
    <p:sldId id="671" r:id="rId68"/>
    <p:sldId id="672" r:id="rId69"/>
    <p:sldId id="377" r:id="rId70"/>
  </p:sldIdLst>
  <p:sldSz cx="12192000" cy="6858000"/>
  <p:notesSz cx="6858000" cy="9144000"/>
  <p:embeddedFontLst>
    <p:embeddedFont>
      <p:font typeface="MS LineDraw" panose="020B0604020202020204" charset="0"/>
      <p:regular r:id="rId72"/>
    </p:embeddedFont>
    <p:embeddedFont>
      <p:font typeface="Roboto Condensed" panose="02000000000000000000" pitchFamily="2" charset="0"/>
      <p:regular r:id="rId73"/>
      <p:bold r:id="rId74"/>
      <p:italic r:id="rId75"/>
      <p:boldItalic r:id="rId76"/>
    </p:embeddedFont>
    <p:embeddedFont>
      <p:font typeface="Roboto Condensed Light" panose="02000000000000000000" pitchFamily="2" charset="0"/>
      <p:regular r:id="rId77"/>
      <p:italic r:id="rId78"/>
    </p:embeddedFont>
    <p:embeddedFont>
      <p:font typeface="Wingdings 2" panose="05020102010507070707" pitchFamily="18" charset="2"/>
      <p:regular r:id="rId79"/>
    </p:embeddedFont>
    <p:embeddedFont>
      <p:font typeface="Wingdings 3" panose="05040102010807070707" pitchFamily="18" charset="2"/>
      <p:regular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2N3tkzqLCw1U2HJZgmZ7g==" hashData="UC9b8vFUS7xdv80wLeQgXCo2V0clNEd2FPatcIFsJWfu1WdumDl/gAaKuW1GwDcDbUmFLf86gfnoz/svH7NXm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991"/>
    <a:srgbClr val="0E47A1"/>
    <a:srgbClr val="0972C6"/>
    <a:srgbClr val="E8D9F3"/>
    <a:srgbClr val="B686DA"/>
    <a:srgbClr val="300D57"/>
    <a:srgbClr val="EF7DA6"/>
    <a:srgbClr val="B71B1C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4</a:t>
            </a:r>
            <a:br>
              <a:rPr lang="en-US" dirty="0"/>
            </a:br>
            <a:r>
              <a:rPr lang="en-IN" sz="4800" dirty="0"/>
              <a:t>Relational Database Design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C8B4-9C67-B7C4-9FCD-D98DC103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b="1" dirty="0">
                <a:solidFill>
                  <a:srgbClr val="0D4991"/>
                </a:solidFill>
              </a:rPr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rgbClr val="0E47A1"/>
                </a:solidFill>
              </a:rPr>
              <a:t>Y is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r>
              <a:rPr lang="en-US" b="1" dirty="0">
                <a:solidFill>
                  <a:srgbClr val="0D4991"/>
                </a:solidFill>
              </a:rPr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rgbClr val="0E47A1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37FA-190B-41FF-4F92-DFA10B91A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C28BA-8A20-492F-2771-22738CE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Armstrong's axioms OR</a:t>
            </a:r>
            <a:br>
              <a:rPr lang="en-US" dirty="0"/>
            </a:br>
            <a:r>
              <a:rPr lang="en-US" dirty="0"/>
              <a:t>Inference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56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Armstrong's axioms OR Inference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33C6-54C6-A9BA-FB73-9D8726E0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46BFE0D1-4938-753C-E12C-0F298A818649}"/>
              </a:ext>
            </a:extLst>
          </p:cNvPr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469D7E30-C6D7-997B-4878-D7C456B3DF51}"/>
              </a:ext>
            </a:extLst>
          </p:cNvPr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D65CCDA3-9E83-DB4B-23DA-48FD786BC089}"/>
              </a:ext>
            </a:extLst>
          </p:cNvPr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20EB3415-8D8C-EF29-CAD8-68D5A2C56356}"/>
              </a:ext>
            </a:extLst>
          </p:cNvPr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B8596758-85F3-0C4B-6501-660780B94D1D}"/>
              </a:ext>
            </a:extLst>
          </p:cNvPr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9" name="Rounded Rectangle 32">
            <a:extLst>
              <a:ext uri="{FF2B5EF4-FFF2-40B4-BE49-F238E27FC236}">
                <a16:creationId xmlns:a16="http://schemas.microsoft.com/office/drawing/2014/main" id="{07A5FF7A-2ACD-401B-58CD-27AFD4452B35}"/>
              </a:ext>
            </a:extLst>
          </p:cNvPr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559D9920-45B9-8271-CF35-D2F0A663AB1B}"/>
              </a:ext>
            </a:extLst>
          </p:cNvPr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E47A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60A96983-C62E-7E36-CCC8-44F91ADE8DA9}"/>
              </a:ext>
            </a:extLst>
          </p:cNvPr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5A1EC469-2A5A-0B78-EAFC-5D964D70FBC9}"/>
              </a:ext>
            </a:extLst>
          </p:cNvPr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48F67C7A-FE98-1C66-C8D3-E9E693FB10EE}"/>
              </a:ext>
            </a:extLst>
          </p:cNvPr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37570287-5908-1A0E-C3E1-E374D37D4778}"/>
              </a:ext>
            </a:extLst>
          </p:cNvPr>
          <p:cNvSpPr/>
          <p:nvPr/>
        </p:nvSpPr>
        <p:spPr>
          <a:xfrm>
            <a:off x="8677540" y="3719514"/>
            <a:ext cx="30171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 fontScale="85000"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D43D3BF9-3E47-38A0-76A6-F443275992C1}"/>
              </a:ext>
            </a:extLst>
          </p:cNvPr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074A5192-E4F8-81F0-AF9E-79714FF66DE4}"/>
              </a:ext>
            </a:extLst>
          </p:cNvPr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F78B4B99-DC79-FB35-EDD5-BDC72AFFC592}"/>
              </a:ext>
            </a:extLst>
          </p:cNvPr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DAD36C0B-5665-D89B-4C45-C4A5A8C77CD1}"/>
              </a:ext>
            </a:extLst>
          </p:cNvPr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77190FB8-0DDB-1E50-DC10-F0AA214080FF}"/>
              </a:ext>
            </a:extLst>
          </p:cNvPr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3468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B205-22B3-B502-C2E6-3FA2C6585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935EF-CBF2-E16F-F48E-DE9E837C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 set of FDs</a:t>
            </a:r>
          </a:p>
        </p:txBody>
      </p:sp>
    </p:spTree>
    <p:extLst>
      <p:ext uri="{BB962C8B-B14F-4D97-AF65-F5344CB8AC3E}">
        <p14:creationId xmlns:p14="http://schemas.microsoft.com/office/powerpoint/2010/main" val="16208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 set of FDs?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CAB5-3163-94E5-905B-357DD7A3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rgbClr val="0E47A1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rgbClr val="0E47A1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rgbClr val="0E47A1"/>
                </a:solidFill>
              </a:rPr>
              <a:t>F</a:t>
            </a:r>
            <a:r>
              <a:rPr lang="en-US" b="1" baseline="30000" dirty="0">
                <a:solidFill>
                  <a:srgbClr val="0E47A1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9F50-A914-CF03-4737-FE5218C7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CEFC79-A6F0-358F-62D7-05AC1FE12C99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dirty="0"/>
              <a:t>Suppose given a relation schema </a:t>
            </a:r>
            <a:r>
              <a:rPr lang="en-US" b="1" dirty="0">
                <a:solidFill>
                  <a:srgbClr val="C00000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endParaRPr lang="en-US" dirty="0"/>
          </a:p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 = (A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B, 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C,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H,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I,  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DE342-3900-5D96-3CFF-9301AE943A27}"/>
              </a:ext>
            </a:extLst>
          </p:cNvPr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9DCE3-4F6D-FD39-60F6-D1FDC777A6FD}"/>
              </a:ext>
            </a:extLst>
          </p:cNvPr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BB7CB-0E26-8BED-9706-F452562DA565}"/>
              </a:ext>
            </a:extLst>
          </p:cNvPr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C2DFC6-7BDC-4621-6F9E-43FEC9F6E349}"/>
              </a:ext>
            </a:extLst>
          </p:cNvPr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4E4B5-3954-3D30-09C1-122B059FCE8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E4120-7262-1664-4F1D-6ED9E44479ED}"/>
              </a:ext>
            </a:extLst>
          </p:cNvPr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0BA9B9-02D2-CE56-7D0C-CCBD0CF1FF1E}"/>
              </a:ext>
            </a:extLst>
          </p:cNvPr>
          <p:cNvCxnSpPr/>
          <p:nvPr/>
        </p:nvCxnSpPr>
        <p:spPr>
          <a:xfrm>
            <a:off x="1516595" y="2141857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0CCCEC-BDB7-595E-5652-AF2F749BF562}"/>
              </a:ext>
            </a:extLst>
          </p:cNvPr>
          <p:cNvCxnSpPr/>
          <p:nvPr/>
        </p:nvCxnSpPr>
        <p:spPr>
          <a:xfrm>
            <a:off x="5387978" y="2141857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2DE8-C7F2-9DA4-F123-DAC7DD22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1812D-AD53-5702-89EF-A0677031110B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sz="2200" dirty="0"/>
              <a:t>Suppose given a relation schema </a:t>
            </a:r>
            <a:r>
              <a:rPr lang="en-US" sz="2200" b="1" dirty="0">
                <a:solidFill>
                  <a:srgbClr val="C00000"/>
                </a:solidFill>
              </a:rPr>
              <a:t>R(A,B,C,G,H,I)</a:t>
            </a:r>
            <a:r>
              <a:rPr lang="en-US" sz="2200" dirty="0"/>
              <a:t> and the set of functional dependencies are: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endParaRPr lang="en-US" sz="2200" dirty="0"/>
          </a:p>
          <a:p>
            <a:pPr lvl="1">
              <a:buClr>
                <a:srgbClr val="C00000"/>
              </a:buClr>
            </a:pPr>
            <a:r>
              <a:rPr lang="en-US" sz="2200" b="1" dirty="0">
                <a:solidFill>
                  <a:srgbClr val="C00000"/>
                </a:solidFill>
              </a:rPr>
              <a:t>F = (</a:t>
            </a:r>
            <a:r>
              <a:rPr lang="pt-BR" sz="2200" b="1" dirty="0">
                <a:solidFill>
                  <a:srgbClr val="C00000"/>
                </a:solidFill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200" b="1" dirty="0">
                <a:solidFill>
                  <a:srgbClr val="C00000"/>
                </a:solidFill>
              </a:rPr>
              <a:t> B, 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200" b="1" dirty="0">
                <a:solidFill>
                  <a:srgbClr val="C00000"/>
                </a:solidFill>
              </a:rPr>
              <a:t> C,  CG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200" b="1" dirty="0">
                <a:solidFill>
                  <a:srgbClr val="C00000"/>
                </a:solidFill>
              </a:rPr>
              <a:t> H,  CG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200" b="1" dirty="0">
                <a:solidFill>
                  <a:srgbClr val="C00000"/>
                </a:solidFill>
              </a:rPr>
              <a:t> I,  B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200" b="1" dirty="0">
                <a:solidFill>
                  <a:srgbClr val="C00000"/>
                </a:solidFill>
              </a:rPr>
              <a:t> H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</a:pPr>
            <a:r>
              <a:rPr lang="en-US" sz="2200" dirty="0"/>
              <a:t>The functional dependency </a:t>
            </a:r>
            <a:r>
              <a:rPr lang="en-US" sz="2200" b="1" dirty="0">
                <a:solidFill>
                  <a:srgbClr val="C00000"/>
                </a:solidFill>
              </a:rPr>
              <a:t>CG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200" b="1" dirty="0">
                <a:solidFill>
                  <a:srgbClr val="C00000"/>
                </a:solidFill>
              </a:rPr>
              <a:t> HI </a:t>
            </a:r>
            <a:r>
              <a:rPr lang="en-US" sz="2200" dirty="0"/>
              <a:t>is logical implied. </a:t>
            </a:r>
          </a:p>
          <a:p>
            <a:pPr lvl="1"/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72E34C-471C-384B-AB23-3AE019EE725B}"/>
              </a:ext>
            </a:extLst>
          </p:cNvPr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DB31F-69AF-8922-49BF-BFD265602C46}"/>
              </a:ext>
            </a:extLst>
          </p:cNvPr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67CCA-6470-81A9-2536-90052C874FAE}"/>
              </a:ext>
            </a:extLst>
          </p:cNvPr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2725A-9C54-8FA4-2ABA-6AE53EF48191}"/>
              </a:ext>
            </a:extLst>
          </p:cNvPr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1EF95A-0B94-BB04-37E7-5680C83B52C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028231-FA6C-CC54-046B-06569CE18F96}"/>
              </a:ext>
            </a:extLst>
          </p:cNvPr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FEA457-75AC-B72A-189F-6CA9CE24A942}"/>
              </a:ext>
            </a:extLst>
          </p:cNvPr>
          <p:cNvCxnSpPr/>
          <p:nvPr/>
        </p:nvCxnSpPr>
        <p:spPr>
          <a:xfrm>
            <a:off x="3300580" y="2111494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B2F59-CF30-B834-559B-9D62CC25D925}"/>
              </a:ext>
            </a:extLst>
          </p:cNvPr>
          <p:cNvCxnSpPr/>
          <p:nvPr/>
        </p:nvCxnSpPr>
        <p:spPr>
          <a:xfrm>
            <a:off x="4471520" y="2111494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8880-E9E7-76BA-0F50-EDF18996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A49712-41C4-034E-163A-571726AE74FD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rgbClr val="C00000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 = (</a:t>
            </a:r>
            <a:r>
              <a:rPr lang="pt-BR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B, 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C,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H,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I,  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H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rgbClr val="C00000"/>
                </a:solidFill>
              </a:rPr>
              <a:t>AG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A75D51-07F8-4B41-5CB2-133212B15786}"/>
              </a:ext>
            </a:extLst>
          </p:cNvPr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B9ADA-DF0E-807D-C478-D936A1F0702F}"/>
              </a:ext>
            </a:extLst>
          </p:cNvPr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DCA7E-21C9-AD58-17CF-732981DF3FD9}"/>
              </a:ext>
            </a:extLst>
          </p:cNvPr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09AD1C-8301-E9DB-DA1A-BB82B97B5557}"/>
              </a:ext>
            </a:extLst>
          </p:cNvPr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92DD55-9D17-83DB-0CD5-D703C625F06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2F929-5A67-6CB1-D37F-8E8DBA7BEDC3}"/>
              </a:ext>
            </a:extLst>
          </p:cNvPr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B81C21-E1C8-29AA-C12E-5CB84C0CF53E}"/>
              </a:ext>
            </a:extLst>
          </p:cNvPr>
          <p:cNvSpPr txBox="1">
            <a:spLocks/>
          </p:cNvSpPr>
          <p:nvPr/>
        </p:nvSpPr>
        <p:spPr>
          <a:xfrm>
            <a:off x="2946016" y="5423287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9134B-C614-1127-DA0A-7ADACE9EEBE4}"/>
              </a:ext>
            </a:extLst>
          </p:cNvPr>
          <p:cNvSpPr txBox="1"/>
          <p:nvPr/>
        </p:nvSpPr>
        <p:spPr>
          <a:xfrm>
            <a:off x="5221625" y="5741095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619D46-0411-A729-15AC-03D72B58A14D}"/>
              </a:ext>
            </a:extLst>
          </p:cNvPr>
          <p:cNvSpPr txBox="1">
            <a:spLocks/>
          </p:cNvSpPr>
          <p:nvPr/>
        </p:nvSpPr>
        <p:spPr>
          <a:xfrm>
            <a:off x="8500171" y="5697607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B3B410-C912-06E1-D8C8-DB4CD5FFC36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409056" y="5971927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321338-3DD4-E9A8-5D88-99CC2694F812}"/>
              </a:ext>
            </a:extLst>
          </p:cNvPr>
          <p:cNvCxnSpPr/>
          <p:nvPr/>
        </p:nvCxnSpPr>
        <p:spPr>
          <a:xfrm>
            <a:off x="7687602" y="5971927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8A6D7B-A2DF-E5BF-B358-9ED2D1D50CDD}"/>
              </a:ext>
            </a:extLst>
          </p:cNvPr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E1B28-E68B-6BB7-AB5C-D71E11985F29}"/>
              </a:ext>
            </a:extLst>
          </p:cNvPr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8">
            <a:extLst>
              <a:ext uri="{FF2B5EF4-FFF2-40B4-BE49-F238E27FC236}">
                <a16:creationId xmlns:a16="http://schemas.microsoft.com/office/drawing/2014/main" id="{34C8A283-27B3-4D56-305C-DDAAF2E5DA07}"/>
              </a:ext>
            </a:extLst>
          </p:cNvPr>
          <p:cNvCxnSpPr>
            <a:cxnSpLocks/>
          </p:cNvCxnSpPr>
          <p:nvPr/>
        </p:nvCxnSpPr>
        <p:spPr>
          <a:xfrm rot="5400000">
            <a:off x="5568433" y="2133305"/>
            <a:ext cx="1409504" cy="519129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6D34-BDF2-4D70-5682-A9C14B65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12C00C-58D6-241D-0362-F04905289106}"/>
              </a:ext>
            </a:extLst>
          </p:cNvPr>
          <p:cNvSpPr txBox="1">
            <a:spLocks/>
          </p:cNvSpPr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baseline="30000" dirty="0">
                <a:solidFill>
                  <a:srgbClr val="C00000"/>
                </a:solidFill>
              </a:rPr>
              <a:t>+ </a:t>
            </a:r>
            <a:r>
              <a:rPr lang="en-US" sz="2400" b="1" dirty="0">
                <a:solidFill>
                  <a:srgbClr val="C00000"/>
                </a:solidFill>
              </a:rPr>
              <a:t> = (A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H,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HI, AG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I)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8A7B3-8A5A-3D8F-5F0A-C5B275BBD884}"/>
              </a:ext>
            </a:extLst>
          </p:cNvPr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Several members of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baseline="30000" dirty="0">
                <a:solidFill>
                  <a:srgbClr val="C00000"/>
                </a:solidFill>
              </a:rPr>
              <a:t>+ </a:t>
            </a:r>
            <a:r>
              <a:rPr lang="en-US" sz="2400" dirty="0"/>
              <a:t>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58BCD-3B94-52CB-A0D2-1B8B93D759AA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rgbClr val="C00000"/>
                </a:solidFill>
              </a:rPr>
              <a:t>R(A,B,C,G,H,I)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set of functional dependencies are:</a:t>
            </a:r>
          </a:p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 = (</a:t>
            </a:r>
            <a:r>
              <a:rPr lang="pt-BR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B, 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C,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H,  CG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I,  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rgbClr val="C00000"/>
                </a:solidFill>
              </a:rPr>
              <a:t> H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</a:pPr>
            <a:r>
              <a:rPr lang="en-US" sz="2400" dirty="0"/>
              <a:t>Find out the closure of F. </a:t>
            </a:r>
          </a:p>
        </p:txBody>
      </p:sp>
    </p:spTree>
    <p:extLst>
      <p:ext uri="{BB962C8B-B14F-4D97-AF65-F5344CB8AC3E}">
        <p14:creationId xmlns:p14="http://schemas.microsoft.com/office/powerpoint/2010/main" val="11096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EA8E-60C4-F330-0E8B-A8A3D3A1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5203-B456-F228-71A5-79C324F4FC84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rgbClr val="C00000"/>
                </a:solidFill>
              </a:rPr>
              <a:t>R = (A,B,C,D,E,F):</a:t>
            </a:r>
          </a:p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 = (A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B,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C, CD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E, CD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F, 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400" dirty="0"/>
              <a:t>Find out the closure of F.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669A2B-4265-C726-89F6-E1792BF04AA8}"/>
              </a:ext>
            </a:extLst>
          </p:cNvPr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baseline="30000" dirty="0">
                <a:solidFill>
                  <a:srgbClr val="C00000"/>
                </a:solidFill>
              </a:rPr>
              <a:t>+ </a:t>
            </a:r>
            <a:r>
              <a:rPr lang="en-US" sz="2400" b="1" dirty="0">
                <a:solidFill>
                  <a:srgbClr val="C00000"/>
                </a:solidFill>
              </a:rPr>
              <a:t> = (</a:t>
            </a:r>
            <a:r>
              <a:rPr lang="it-IT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>
                <a:solidFill>
                  <a:srgbClr val="C00000"/>
                </a:solidFill>
              </a:rPr>
              <a:t>BC, CD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EF,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E, AD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E, AD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F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FA59A-5FF8-9C79-B5CA-E16C9ABB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51409"/>
              </p:ext>
            </p:extLst>
          </p:nvPr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4D4837-30D5-77A3-D3BB-FAF00750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84135"/>
              </p:ext>
            </p:extLst>
          </p:nvPr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AD4C84-4B8E-77DA-F8DA-3853F3DB6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51039"/>
              </p:ext>
            </p:extLst>
          </p:nvPr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rgbClr val="C00000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C07551-24F2-4A14-28E9-F54E721A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97591"/>
              </p:ext>
            </p:extLst>
          </p:nvPr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F61EE-9800-8CD8-F8A8-C145BD4A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7658"/>
              </p:ext>
            </p:extLst>
          </p:nvPr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148178"/>
            <a:ext cx="9896445" cy="67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Overview of Functional Dependency (FD)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Armstrong's Axioms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Closure of FD Set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Closure of Attributes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Decomposition and its types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Anomaly in database design and its types</a:t>
            </a:r>
          </a:p>
          <a:p>
            <a:pPr marL="742950" lvl="1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Normalization: 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1NF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2NF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3NF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Decomposition using Dependency Preservation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BCNF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4NF</a:t>
            </a:r>
          </a:p>
          <a:p>
            <a:pPr marL="1200150" lvl="2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5NF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Closure set of FDs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3303-9828-99A1-BD1F-3D7709BE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9698B-E190-DA6B-E213-0D2EE4DCDF4A}"/>
              </a:ext>
            </a:extLst>
          </p:cNvPr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E47A1"/>
              </a:buClr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rgbClr val="C00000"/>
                </a:solidFill>
              </a:rPr>
              <a:t>R = (A,B,C,D,E):</a:t>
            </a:r>
          </a:p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rgbClr val="C00000"/>
                </a:solidFill>
              </a:rPr>
              <a:t>F = (</a:t>
            </a:r>
            <a:r>
              <a:rPr lang="de-DE" sz="2400" b="1" dirty="0">
                <a:solidFill>
                  <a:srgbClr val="C00000"/>
                </a:solidFill>
              </a:rPr>
              <a:t>AB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rgbClr val="C00000"/>
                </a:solidFill>
              </a:rPr>
              <a:t> C, 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rgbClr val="C00000"/>
                </a:solidFill>
              </a:rPr>
              <a:t> AC, 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rgbClr val="C00000"/>
                </a:solidFill>
              </a:rPr>
              <a:t> E 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Clr>
                <a:srgbClr val="C00000"/>
              </a:buClr>
            </a:pPr>
            <a:r>
              <a:rPr lang="en-US" sz="2400" dirty="0"/>
              <a:t>Find out the closure of F.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0838C0-3054-E9AA-3E27-087CD8731DF0}"/>
              </a:ext>
            </a:extLst>
          </p:cNvPr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baseline="30000" dirty="0">
                <a:solidFill>
                  <a:srgbClr val="C00000"/>
                </a:solidFill>
              </a:rPr>
              <a:t>+ </a:t>
            </a:r>
            <a:r>
              <a:rPr lang="en-US" sz="2400" b="1" dirty="0">
                <a:solidFill>
                  <a:srgbClr val="C00000"/>
                </a:solidFill>
              </a:rPr>
              <a:t> = (</a:t>
            </a:r>
            <a:r>
              <a:rPr lang="it-IT" sz="2400" b="1" dirty="0">
                <a:solidFill>
                  <a:srgbClr val="C00000"/>
                </a:solidFill>
              </a:rPr>
              <a:t>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>
                <a:solidFill>
                  <a:srgbClr val="C00000"/>
                </a:solidFill>
              </a:rPr>
              <a:t>A, 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C, 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rgbClr val="C00000"/>
                </a:solidFill>
              </a:rPr>
              <a:t> ACE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397A40-6E49-979D-A00C-41404FE3A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53599"/>
              </p:ext>
            </p:extLst>
          </p:nvPr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613446-145A-5765-1CFD-5B1B70BE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06211"/>
              </p:ext>
            </p:extLst>
          </p:nvPr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437B-1C71-9E19-84A9-5426094DC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Attribute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4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closure of attribute sets?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C38F-D1F3-14D4-AE66-05EFC779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rgbClr val="C00000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rgbClr val="C00000"/>
                </a:solidFill>
              </a:rPr>
              <a:t>α</a:t>
            </a:r>
            <a:r>
              <a:rPr lang="en-US" b="1" baseline="30000" dirty="0">
                <a:solidFill>
                  <a:srgbClr val="C00000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3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closure of attribute sets?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7391-DEEF-954B-1ADC-0B45967C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rgbClr val="C00000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rgbClr val="C00000"/>
                </a:solidFill>
              </a:rPr>
              <a:t>α</a:t>
            </a:r>
            <a:r>
              <a:rPr lang="en-US" b="1" baseline="30000" dirty="0">
                <a:solidFill>
                  <a:srgbClr val="C00000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10F21E-F4C7-D11F-9F15-EEEDEF8208EF}"/>
              </a:ext>
            </a:extLst>
          </p:cNvPr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C00000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rgbClr val="C00000"/>
                </a:solidFill>
              </a:rPr>
              <a:t>β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</a:rPr>
              <a:t> γ </a:t>
            </a:r>
            <a:r>
              <a:rPr lang="en-US" sz="2000" dirty="0"/>
              <a:t>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C00000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C00000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rgbClr val="C00000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AF12A6-67E6-7673-1BA9-9672797C28AE}"/>
              </a:ext>
            </a:extLst>
          </p:cNvPr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696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: </a:t>
            </a:r>
            <a:r>
              <a:rPr lang="en-US" dirty="0"/>
              <a:t>Closure of attribute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7D33-90DB-69C7-3146-81E4CA2C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F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B,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C, CG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H, CG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I, B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824A5-0684-C18C-DA0C-BAD9BF21B94D}"/>
              </a:ext>
            </a:extLst>
          </p:cNvPr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C00000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rgbClr val="C00000"/>
                </a:solidFill>
              </a:rPr>
              <a:t>β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</a:rPr>
              <a:t> γ </a:t>
            </a:r>
            <a:r>
              <a:rPr lang="en-US" sz="2000" dirty="0"/>
              <a:t>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C00000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rgbClr val="C00000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rgbClr val="C00000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0A4109-37C9-AA24-1C85-FD2E1D6C4CB6}"/>
              </a:ext>
            </a:extLst>
          </p:cNvPr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D499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DC1F98-81D2-560F-9076-22CD582578E6}"/>
              </a:ext>
            </a:extLst>
          </p:cNvPr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rgbClr val="0D4991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/>
              <a:t>result = α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</a:rPr>
              <a:t>result = AG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E732AC-E226-D5BE-4C6D-F02B9F44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81578"/>
              </p:ext>
            </p:extLst>
          </p:nvPr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 = ABG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6D0A01-069E-DD58-BB93-F6ED69922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05234"/>
              </p:ext>
            </p:extLst>
          </p:nvPr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 = ABCG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70FF14-8289-EC06-DE16-55646963D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7058"/>
              </p:ext>
            </p:extLst>
          </p:nvPr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B78C5F-1839-E37F-A214-5107C9CEE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4734"/>
              </p:ext>
            </p:extLst>
          </p:nvPr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10EFC5-5329-186D-C089-4D98A145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1894"/>
              </p:ext>
            </p:extLst>
          </p:nvPr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D92CA7-D61F-9CDA-9F1E-175169C94005}"/>
              </a:ext>
            </a:extLst>
          </p:cNvPr>
          <p:cNvSpPr txBox="1">
            <a:spLocks/>
          </p:cNvSpPr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D499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AG</a:t>
            </a:r>
            <a:r>
              <a:rPr lang="en-US" sz="2400" b="1" baseline="30000" dirty="0">
                <a:solidFill>
                  <a:srgbClr val="C00000"/>
                </a:solidFill>
              </a:rPr>
              <a:t>+ </a:t>
            </a:r>
            <a:r>
              <a:rPr lang="en-US" sz="2400" b="1" dirty="0">
                <a:solidFill>
                  <a:srgbClr val="C00000"/>
                </a:solidFill>
              </a:rPr>
              <a:t> = ABCGHI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Closure of attribute sets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BFAF-E406-6F3A-FD72-A9A39119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b="1" dirty="0">
                <a:solidFill>
                  <a:srgbClr val="C00000"/>
                </a:solidFill>
              </a:rPr>
              <a:t>F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BC,  CD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E,  B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D, 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A}</a:t>
            </a:r>
          </a:p>
          <a:p>
            <a:pPr lvl="1"/>
            <a:r>
              <a:rPr lang="en-US" dirty="0"/>
              <a:t>Find Closure for A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CD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B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BC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E</a:t>
            </a:r>
            <a:r>
              <a:rPr lang="en-US" baseline="30000" dirty="0"/>
              <a:t>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F9195A-4366-5A3A-B9F5-39FCE9D8A368}"/>
              </a:ext>
            </a:extLst>
          </p:cNvPr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D499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CD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BC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0B51CBED-CE13-2427-86ED-AA235C136665}"/>
              </a:ext>
            </a:extLst>
          </p:cNvPr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D499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7742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Closure of attribute sets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BFAF-E406-6F3A-FD72-A9A39119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b="1" dirty="0">
                <a:solidFill>
                  <a:srgbClr val="C00000"/>
                </a:solidFill>
              </a:rPr>
              <a:t>F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B,  B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C,  C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D, 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E}</a:t>
            </a:r>
          </a:p>
          <a:p>
            <a:pPr lvl="1"/>
            <a:r>
              <a:rPr lang="en-US" dirty="0"/>
              <a:t>Find Closure for A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AD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B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CD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Find Closure for E</a:t>
            </a:r>
            <a:r>
              <a:rPr lang="en-US" baseline="30000" dirty="0"/>
              <a:t>+</a:t>
            </a:r>
          </a:p>
          <a:p>
            <a:pPr lvl="1"/>
            <a:endParaRPr lang="en-US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F9195A-4366-5A3A-B9F5-39FCE9D8A368}"/>
              </a:ext>
            </a:extLst>
          </p:cNvPr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D499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AD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CD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baseline="30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= E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0B51CBED-CE13-2427-86ED-AA235C136665}"/>
              </a:ext>
            </a:extLst>
          </p:cNvPr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D499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7263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94F3-8CC4-3C11-C9A5-57C2E1B1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450F01-6C9C-FE04-1B4A-7D78861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Anomaly and its types</a:t>
            </a:r>
          </a:p>
        </p:txBody>
      </p:sp>
    </p:spTree>
    <p:extLst>
      <p:ext uri="{BB962C8B-B14F-4D97-AF65-F5344CB8AC3E}">
        <p14:creationId xmlns:p14="http://schemas.microsoft.com/office/powerpoint/2010/main" val="189308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AE67-D473-AA31-B603-7B4F0BA5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r>
              <a:rPr lang="en-US" dirty="0"/>
              <a:t>There are three types of anomalies that can arise in the database because of redundancy are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1802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CD0D-BB42-BDD3-F04C-586051A8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rgbClr val="C00000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rgbClr val="C00000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C00000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rgbClr val="C00000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rgbClr val="C00000"/>
                </a:solidFill>
              </a:rPr>
              <a:t>EID will have NULL value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9500869-3BC6-9A68-3694-4FB104EA28B6}"/>
              </a:ext>
            </a:extLst>
          </p:cNvPr>
          <p:cNvGraphicFramePr>
            <a:graphicFrameLocks/>
          </p:cNvGraphicFramePr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9844E-B0FA-017A-F742-4F095FD3D722}"/>
              </a:ext>
            </a:extLst>
          </p:cNvPr>
          <p:cNvGraphicFramePr>
            <a:graphicFrameLocks/>
          </p:cNvGraphicFramePr>
          <p:nvPr/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0CB10A-2378-04A9-D77C-2EA0E9B2EB81}"/>
              </a:ext>
            </a:extLst>
          </p:cNvPr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rgbClr val="C00000"/>
                </a:solidFill>
              </a:rPr>
              <a:t>certain attributes cannot be inserted </a:t>
            </a:r>
            <a:r>
              <a:rPr lang="en-US" sz="2400" dirty="0">
                <a:solidFill>
                  <a:schemeClr val="tx1"/>
                </a:solidFill>
              </a:rPr>
              <a:t>into the database </a:t>
            </a:r>
            <a:r>
              <a:rPr lang="en-US" sz="2400" dirty="0">
                <a:solidFill>
                  <a:srgbClr val="C00000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33934B0-4638-2992-7294-685ECEA67BB1}"/>
              </a:ext>
            </a:extLst>
          </p:cNvPr>
          <p:cNvGraphicFramePr>
            <a:graphicFrameLocks/>
          </p:cNvGraphicFramePr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FF37367B-DB66-033B-8A6D-A5E636B4651D}"/>
              </a:ext>
            </a:extLst>
          </p:cNvPr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ultiply 6">
            <a:extLst>
              <a:ext uri="{FF2B5EF4-FFF2-40B4-BE49-F238E27FC236}">
                <a16:creationId xmlns:a16="http://schemas.microsoft.com/office/drawing/2014/main" id="{2C0A68A3-0CD4-582D-BD2C-8353C26DBE05}"/>
              </a:ext>
            </a:extLst>
          </p:cNvPr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FFE281BA-70B7-23CE-D623-7950375AC74E}"/>
              </a:ext>
            </a:extLst>
          </p:cNvPr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DC55F3-99CA-6C92-5ABB-E0FB2F8DEB6E}"/>
              </a:ext>
            </a:extLst>
          </p:cNvPr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Functional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7670-3D87-356A-9969-DB02BAAB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rgbClr val="C00000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rgbClr val="C00000"/>
                </a:solidFill>
              </a:rPr>
              <a:t>Manager in all the tuples corresponding to that department must be changed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rgbClr val="C00000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rgbClr val="C00000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A45D24A-308E-40A6-3A62-08929536A601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61E945-D2A4-365B-5728-6E61B729DFAE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BBF7B8-0B0C-43E5-35B0-C909D9E4542F}"/>
              </a:ext>
            </a:extLst>
          </p:cNvPr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rgbClr val="C00000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B82D01D7-3C10-6A19-643E-3880A129B8AC}"/>
              </a:ext>
            </a:extLst>
          </p:cNvPr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92031FF7-382D-C4FC-49BD-3EF872DF4E07}"/>
              </a:ext>
            </a:extLst>
          </p:cNvPr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ECA8-8A88-7709-07F2-11E3596F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rgbClr val="C00000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rgbClr val="C00000"/>
                </a:solidFill>
              </a:rPr>
              <a:t>employee leaves the organization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rgbClr val="C00000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rgbClr val="C00000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CD7B634-1CF0-7DA5-E1A1-04828005315C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D878E2-5D44-4C4B-2BC2-D9D098A39EC4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E84546-310A-60AD-3F46-B54E9BDB4BCC}"/>
              </a:ext>
            </a:extLst>
          </p:cNvPr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rgbClr val="C00000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A8139C8-B3B0-BC01-E557-F2194F9C1D15}"/>
              </a:ext>
            </a:extLst>
          </p:cNvPr>
          <p:cNvGraphicFramePr>
            <a:graphicFrameLocks/>
          </p:cNvGraphicFramePr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7D4050A4-DE0C-1D85-C83B-EC7D16A3D179}"/>
              </a:ext>
            </a:extLst>
          </p:cNvPr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B6E0039A-F114-BBC0-73A7-D86DDA63FD55}"/>
              </a:ext>
            </a:extLst>
          </p:cNvPr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941D-AA5F-D5A2-DC74-4E2644B4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E82AB7B-98CD-9343-6274-B88FC52BE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688758"/>
              </p:ext>
            </p:extLst>
          </p:nvPr>
        </p:nvGraphicFramePr>
        <p:xfrm>
          <a:off x="352574" y="1753525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221EF4-63B0-E4E4-7B40-C7D6B326F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9952"/>
              </p:ext>
            </p:extLst>
          </p:nvPr>
        </p:nvGraphicFramePr>
        <p:xfrm>
          <a:off x="352574" y="13899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1C48AE7-95DB-6FB9-4D0A-753E6B05E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29888"/>
              </p:ext>
            </p:extLst>
          </p:nvPr>
        </p:nvGraphicFramePr>
        <p:xfrm>
          <a:off x="352574" y="3404492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7473C35-5BB1-11E4-FF5F-4408BB76A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26245"/>
              </p:ext>
            </p:extLst>
          </p:nvPr>
        </p:nvGraphicFramePr>
        <p:xfrm>
          <a:off x="6116949" y="1873203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BB260EE-5466-0C01-7431-1883491DF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08752"/>
              </p:ext>
            </p:extLst>
          </p:nvPr>
        </p:nvGraphicFramePr>
        <p:xfrm>
          <a:off x="6116949" y="1509590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01033B2-7ECC-9BA8-8A40-02500D091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39730"/>
              </p:ext>
            </p:extLst>
          </p:nvPr>
        </p:nvGraphicFramePr>
        <p:xfrm>
          <a:off x="9286942" y="1873203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EBAA6F7-F76C-CC33-F007-F9F1C12A7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981424"/>
              </p:ext>
            </p:extLst>
          </p:nvPr>
        </p:nvGraphicFramePr>
        <p:xfrm>
          <a:off x="9288015" y="1509590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B4D62-A036-5787-485A-9C5BE61451F1}"/>
              </a:ext>
            </a:extLst>
          </p:cNvPr>
          <p:cNvCxnSpPr>
            <a:cxnSpLocks/>
          </p:cNvCxnSpPr>
          <p:nvPr/>
        </p:nvCxnSpPr>
        <p:spPr>
          <a:xfrm>
            <a:off x="5798298" y="863444"/>
            <a:ext cx="0" cy="3154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DB687E-96F4-7090-6CEE-29F31663E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162122"/>
              </p:ext>
            </p:extLst>
          </p:nvPr>
        </p:nvGraphicFramePr>
        <p:xfrm>
          <a:off x="9286942" y="3110722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6B273732-B989-A7C1-1E96-210C4D5E6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440249"/>
              </p:ext>
            </p:extLst>
          </p:nvPr>
        </p:nvGraphicFramePr>
        <p:xfrm>
          <a:off x="352574" y="2987965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B99F452-86C4-56AC-DDD7-605AEC7B5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322634"/>
              </p:ext>
            </p:extLst>
          </p:nvPr>
        </p:nvGraphicFramePr>
        <p:xfrm>
          <a:off x="9286942" y="2698351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Multiply 26">
            <a:extLst>
              <a:ext uri="{FF2B5EF4-FFF2-40B4-BE49-F238E27FC236}">
                <a16:creationId xmlns:a16="http://schemas.microsoft.com/office/drawing/2014/main" id="{9FD82584-C78A-B4A9-9D5A-D390CECA54F8}"/>
              </a:ext>
            </a:extLst>
          </p:cNvPr>
          <p:cNvSpPr/>
          <p:nvPr/>
        </p:nvSpPr>
        <p:spPr>
          <a:xfrm>
            <a:off x="499524" y="3196784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2DF05D6-232C-3223-5A74-D29E93647DD4}"/>
              </a:ext>
            </a:extLst>
          </p:cNvPr>
          <p:cNvSpPr/>
          <p:nvPr/>
        </p:nvSpPr>
        <p:spPr>
          <a:xfrm>
            <a:off x="352574" y="2986080"/>
            <a:ext cx="5013644" cy="418494"/>
          </a:xfrm>
          <a:prstGeom prst="roundRect">
            <a:avLst/>
          </a:prstGeom>
          <a:noFill/>
          <a:ln w="381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EE2927B3-EFE0-5E73-D8E2-4BAC737B6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48874"/>
              </p:ext>
            </p:extLst>
          </p:nvPr>
        </p:nvGraphicFramePr>
        <p:xfrm>
          <a:off x="6116949" y="3105758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5D9578D4-456B-D3AA-6828-110BA3433836}"/>
              </a:ext>
            </a:extLst>
          </p:cNvPr>
          <p:cNvSpPr/>
          <p:nvPr/>
        </p:nvSpPr>
        <p:spPr>
          <a:xfrm>
            <a:off x="9286942" y="2280234"/>
            <a:ext cx="2455228" cy="418494"/>
          </a:xfrm>
          <a:prstGeom prst="roundRect">
            <a:avLst/>
          </a:prstGeom>
          <a:noFill/>
          <a:ln w="38100"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32">
            <a:extLst>
              <a:ext uri="{FF2B5EF4-FFF2-40B4-BE49-F238E27FC236}">
                <a16:creationId xmlns:a16="http://schemas.microsoft.com/office/drawing/2014/main" id="{5904701B-4C40-FE1B-BB35-548909162C27}"/>
              </a:ext>
            </a:extLst>
          </p:cNvPr>
          <p:cNvSpPr/>
          <p:nvPr/>
        </p:nvSpPr>
        <p:spPr>
          <a:xfrm>
            <a:off x="361513" y="5618178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rgbClr val="0D4991"/>
                </a:solidFill>
              </a:rPr>
              <a:t>normalization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20" name="Multiply 26">
            <a:extLst>
              <a:ext uri="{FF2B5EF4-FFF2-40B4-BE49-F238E27FC236}">
                <a16:creationId xmlns:a16="http://schemas.microsoft.com/office/drawing/2014/main" id="{6E94A4C8-6D87-0108-5473-ECCE160BF86B}"/>
              </a:ext>
            </a:extLst>
          </p:cNvPr>
          <p:cNvSpPr/>
          <p:nvPr/>
        </p:nvSpPr>
        <p:spPr>
          <a:xfrm>
            <a:off x="2186156" y="3759491"/>
            <a:ext cx="1323202" cy="1580916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6DE126A1-6871-866E-B216-8E3304CB6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10905"/>
              </p:ext>
            </p:extLst>
          </p:nvPr>
        </p:nvGraphicFramePr>
        <p:xfrm>
          <a:off x="352573" y="87407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Case-1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127A1719-6BC5-DE7F-2174-6FB64B24D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89140"/>
              </p:ext>
            </p:extLst>
          </p:nvPr>
        </p:nvGraphicFramePr>
        <p:xfrm>
          <a:off x="6096000" y="96739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Case-2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A731DE3-7A88-26E5-2CE5-1D2A08FA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43" y="3954146"/>
            <a:ext cx="1137216" cy="10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14C5C-78A4-C90B-EC73-530D449F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999F8-E810-79D5-50F6-7FDB2D1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 &amp; Normal Forms</a:t>
            </a:r>
          </a:p>
        </p:txBody>
      </p:sp>
    </p:spTree>
    <p:extLst>
      <p:ext uri="{BB962C8B-B14F-4D97-AF65-F5344CB8AC3E}">
        <p14:creationId xmlns:p14="http://schemas.microsoft.com/office/powerpoint/2010/main" val="2211243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the </a:t>
            </a:r>
            <a:r>
              <a:rPr lang="en-GB" b="1" dirty="0">
                <a:solidFill>
                  <a:srgbClr val="C00000"/>
                </a:solidFill>
              </a:rPr>
              <a:t>process of removing redundant data</a:t>
            </a:r>
            <a:r>
              <a:rPr lang="en-GB" dirty="0">
                <a:solidFill>
                  <a:srgbClr val="C00000"/>
                </a:solidFill>
              </a:rPr>
              <a:t> from </a:t>
            </a:r>
            <a:r>
              <a:rPr lang="en-GB" dirty="0"/>
              <a:t>tables </a:t>
            </a:r>
            <a:r>
              <a:rPr lang="en-GB" b="1" dirty="0">
                <a:solidFill>
                  <a:srgbClr val="C00000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r>
              <a:rPr lang="en-US" dirty="0"/>
              <a:t>It also helps to organize the proper data in the database. </a:t>
            </a:r>
          </a:p>
          <a:p>
            <a:r>
              <a:rPr lang="en-US" dirty="0"/>
              <a:t>It is a multi-step process that sets the data into tabular form and removes the duplicated data from the relational tables.</a:t>
            </a:r>
          </a:p>
          <a:p>
            <a:r>
              <a:rPr lang="en-US" dirty="0"/>
              <a:t>Normalization </a:t>
            </a:r>
            <a:r>
              <a:rPr lang="en-US" b="1" dirty="0">
                <a:solidFill>
                  <a:srgbClr val="C00000"/>
                </a:solidFill>
              </a:rPr>
              <a:t>organizes the columns and tables of a database to ensure that database integrity constraints properly execute their dependencies</a:t>
            </a:r>
            <a:r>
              <a:rPr lang="en-US" dirty="0"/>
              <a:t>. </a:t>
            </a:r>
          </a:p>
          <a:p>
            <a:r>
              <a:rPr lang="en-US" dirty="0"/>
              <a:t>It is a systematic technique of decomposing tables to eliminate data redundancy (repetition) and undesirable characteristics like Insertion, Update, and Deletion anomalies.</a:t>
            </a:r>
          </a:p>
          <a:p>
            <a:r>
              <a:rPr lang="en-GB" dirty="0"/>
              <a:t>We can achieve…</a:t>
            </a:r>
          </a:p>
          <a:p>
            <a:pPr lvl="1"/>
            <a:r>
              <a:rPr lang="en-GB" dirty="0"/>
              <a:t>data integrity (completeness, accuracy and consistency of data)</a:t>
            </a:r>
          </a:p>
          <a:p>
            <a:pPr lvl="1"/>
            <a:r>
              <a:rPr lang="en-GB" dirty="0"/>
              <a:t>scalability (ability of a system to continue to function well in a growing amount of work)</a:t>
            </a:r>
          </a:p>
          <a:p>
            <a:pPr lvl="1"/>
            <a:r>
              <a:rPr lang="en-GB" dirty="0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 in 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forms:</a:t>
            </a:r>
          </a:p>
          <a:p>
            <a:pPr lvl="1"/>
            <a:r>
              <a:rPr lang="en-GB" dirty="0"/>
              <a:t>1NF (First normal form)</a:t>
            </a:r>
          </a:p>
          <a:p>
            <a:pPr lvl="1"/>
            <a:r>
              <a:rPr lang="en-GB" dirty="0"/>
              <a:t>2NF (Second normal form)</a:t>
            </a:r>
          </a:p>
          <a:p>
            <a:pPr lvl="1"/>
            <a:r>
              <a:rPr lang="en-GB" dirty="0"/>
              <a:t>3NF (Third normal form)</a:t>
            </a:r>
          </a:p>
          <a:p>
            <a:pPr lvl="1"/>
            <a:r>
              <a:rPr lang="en-GB" dirty="0"/>
              <a:t>BCNF (Boyce–</a:t>
            </a:r>
            <a:r>
              <a:rPr lang="en-GB" dirty="0" err="1"/>
              <a:t>Codd</a:t>
            </a:r>
            <a:r>
              <a:rPr lang="en-GB" dirty="0"/>
              <a:t> normal form)</a:t>
            </a:r>
          </a:p>
          <a:p>
            <a:pPr lvl="1"/>
            <a:r>
              <a:rPr lang="en-GB" dirty="0"/>
              <a:t>4NF (Forth normal form)</a:t>
            </a:r>
          </a:p>
          <a:p>
            <a:pPr lvl="1"/>
            <a:r>
              <a:rPr lang="en-GB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9945" y="3658726"/>
            <a:ext cx="10412110" cy="817377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rgbClr val="C00000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</a:t>
            </a:r>
            <a:r>
              <a:rPr lang="en-GB" sz="2600" b="1" dirty="0">
                <a:solidFill>
                  <a:srgbClr val="C00000"/>
                </a:solidFill>
              </a:rPr>
              <a:t>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rgbClr val="C00000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Normal Forms </a:t>
            </a:r>
            <a:br>
              <a:rPr lang="en-US" dirty="0"/>
            </a:br>
            <a:r>
              <a:rPr lang="en-US" dirty="0"/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rgbClr val="C00000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first normal form (1NF) if and only if </a:t>
            </a:r>
            <a:r>
              <a:rPr lang="en-GB" b="1" dirty="0">
                <a:solidFill>
                  <a:srgbClr val="C00000"/>
                </a:solidFill>
              </a:rPr>
              <a:t>all underlying domains contain atomic values only</a:t>
            </a:r>
            <a:r>
              <a:rPr lang="en-GB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rgbClr val="C00000"/>
                </a:solidFill>
              </a:rPr>
              <a:t>cells of a table should contain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rgbClr val="C00000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rgbClr val="C00000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rgbClr val="C00000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rgbClr val="C00000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rgbClr val="C00000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rgbClr val="C00000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rgbClr val="C00000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rgbClr val="0D49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087879"/>
              </p:ext>
            </p:extLst>
          </p:nvPr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101006"/>
              </p:ext>
            </p:extLst>
          </p:nvPr>
        </p:nvGraphicFramePr>
        <p:xfrm>
          <a:off x="1643578" y="4516733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Functional Dependency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518FAC-BD12-5306-2E54-B459F890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Functional dependency means dependency between the attributes.</a:t>
            </a:r>
          </a:p>
          <a:p>
            <a:r>
              <a:rPr lang="en-US" dirty="0"/>
              <a:t>Notation: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E47A1"/>
                </a:solidFill>
              </a:rPr>
              <a:t>	X </a:t>
            </a:r>
            <a:r>
              <a:rPr lang="en-US" b="1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0E47A1"/>
                </a:solidFill>
              </a:rPr>
              <a:t> Y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E47A1"/>
                </a:solidFill>
              </a:rPr>
              <a:t>	X determines Y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E47A1"/>
                </a:solidFill>
              </a:rPr>
              <a:t>	Y is determined by X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SID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StudentName</a:t>
            </a:r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 name can be determined by student ID.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E87BA-301A-F8F4-3E8E-A8E07E5C42AB}"/>
              </a:ext>
            </a:extLst>
          </p:cNvPr>
          <p:cNvSpPr/>
          <p:nvPr/>
        </p:nvSpPr>
        <p:spPr>
          <a:xfrm>
            <a:off x="1701799" y="4038598"/>
            <a:ext cx="874209" cy="131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D4991"/>
                </a:solidFill>
              </a:rPr>
              <a:t>Meet</a:t>
            </a:r>
          </a:p>
          <a:p>
            <a:pPr algn="ctr"/>
            <a:endParaRPr lang="en-IN" b="1" dirty="0">
              <a:solidFill>
                <a:srgbClr val="0D4991"/>
              </a:solidFill>
            </a:endParaRPr>
          </a:p>
          <a:p>
            <a:pPr algn="ctr"/>
            <a:r>
              <a:rPr lang="en-IN" b="1" dirty="0">
                <a:solidFill>
                  <a:srgbClr val="0D4991"/>
                </a:solidFill>
              </a:rPr>
              <a:t>Meet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D769-70B7-2ED7-35A4-355BB060B41A}"/>
              </a:ext>
            </a:extLst>
          </p:cNvPr>
          <p:cNvSpPr/>
          <p:nvPr/>
        </p:nvSpPr>
        <p:spPr>
          <a:xfrm>
            <a:off x="3577220" y="4461932"/>
            <a:ext cx="3589868" cy="482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D4991"/>
                </a:solidFill>
              </a:rPr>
              <a:t>Are they same student or different?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22D34-E2FC-9C40-1115-761BB9141A46}"/>
              </a:ext>
            </a:extLst>
          </p:cNvPr>
          <p:cNvSpPr/>
          <p:nvPr/>
        </p:nvSpPr>
        <p:spPr>
          <a:xfrm>
            <a:off x="1066800" y="4038599"/>
            <a:ext cx="778934" cy="131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D4991"/>
                </a:solidFill>
              </a:rPr>
              <a:t>101</a:t>
            </a:r>
            <a:r>
              <a:rPr lang="en-IN" b="1" dirty="0">
                <a:solidFill>
                  <a:srgbClr val="0D4991"/>
                </a:solidFill>
                <a:sym typeface="Wingdings" panose="05000000000000000000" pitchFamily="2" charset="2"/>
              </a:rPr>
              <a:t></a:t>
            </a:r>
            <a:endParaRPr lang="en-IN" b="1" dirty="0">
              <a:solidFill>
                <a:srgbClr val="0D4991"/>
              </a:solidFill>
            </a:endParaRPr>
          </a:p>
          <a:p>
            <a:pPr algn="ctr"/>
            <a:endParaRPr lang="en-IN" b="1" dirty="0">
              <a:solidFill>
                <a:srgbClr val="0D4991"/>
              </a:solidFill>
            </a:endParaRPr>
          </a:p>
          <a:p>
            <a:pPr algn="ctr"/>
            <a:r>
              <a:rPr lang="en-IN" b="1" dirty="0">
                <a:solidFill>
                  <a:srgbClr val="0D4991"/>
                </a:solidFill>
              </a:rPr>
              <a:t>102</a:t>
            </a:r>
            <a:r>
              <a:rPr lang="en-IN" b="1" dirty="0">
                <a:solidFill>
                  <a:srgbClr val="0D4991"/>
                </a:solidFill>
                <a:sym typeface="Wingdings" panose="05000000000000000000" pitchFamily="2" charset="2"/>
              </a:rPr>
              <a:t></a:t>
            </a:r>
            <a:endParaRPr lang="en-IN" b="1" dirty="0">
              <a:solidFill>
                <a:srgbClr val="0D49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rgbClr val="C00000"/>
                </a:solidFill>
              </a:rPr>
              <a:t>list of students failed in ’DBMS’ as well as ’DS’ but not in other subjects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rgbClr val="C00000"/>
                </a:solidFill>
              </a:rPr>
              <a:t>FailedinSubjects</a:t>
            </a:r>
            <a:r>
              <a:rPr lang="en-GB" sz="2400" b="1" dirty="0">
                <a:solidFill>
                  <a:srgbClr val="C00000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C00000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rgbClr val="C00000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rgbClr val="C00000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rgbClr val="C00000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dirty="0"/>
              <a:t>Here only ANO can </a:t>
            </a:r>
            <a:r>
              <a:rPr lang="en-US" dirty="0"/>
              <a:t>determines the value of Balance &amp; Branch Name.</a:t>
            </a: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Balance and </a:t>
            </a:r>
            <a:r>
              <a:rPr lang="en-GB" b="1" dirty="0" err="1">
                <a:solidFill>
                  <a:srgbClr val="C00000"/>
                </a:solidFill>
              </a:rPr>
              <a:t>BranchName</a:t>
            </a:r>
            <a:r>
              <a:rPr lang="en-GB" b="1" dirty="0">
                <a:solidFill>
                  <a:srgbClr val="C00000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383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rgbClr val="C00000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rgbClr val="C00000"/>
                </a:solidFill>
              </a:rPr>
              <a:t>’C01’ and ’C02’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then </a:t>
            </a:r>
            <a:r>
              <a:rPr lang="en-GB" b="1" dirty="0">
                <a:solidFill>
                  <a:srgbClr val="C00000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rgbClr val="C00000"/>
                </a:solidFill>
              </a:rPr>
              <a:t>Balance and </a:t>
            </a:r>
            <a:r>
              <a:rPr lang="en-GB" b="1" dirty="0" err="1">
                <a:solidFill>
                  <a:srgbClr val="C00000"/>
                </a:solidFill>
              </a:rPr>
              <a:t>BranchName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rgbClr val="C00000"/>
                </a:solidFill>
              </a:rPr>
              <a:t>duplicated in two different tuples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014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2NF (Second Normal Form)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[CID&amp;ANO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Primary 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rgbClr val="C00000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rgbClr val="C00000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Remove partial dependent attributes </a:t>
            </a:r>
            <a:r>
              <a:rPr lang="en-GB" dirty="0"/>
              <a:t>from the relation that violets 2NF.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Place them in separate relation </a:t>
            </a:r>
            <a:r>
              <a:rPr lang="en-GB" dirty="0"/>
              <a:t>along with the </a:t>
            </a:r>
            <a:r>
              <a:rPr lang="en-GB" b="1" dirty="0">
                <a:solidFill>
                  <a:srgbClr val="C00000"/>
                </a:solidFill>
              </a:rPr>
              <a:t>prime attribute on which they are fully dependent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C00000"/>
                </a:solidFill>
              </a:rPr>
              <a:t>primary key of new relation </a:t>
            </a:r>
            <a:r>
              <a:rPr lang="en-GB" dirty="0"/>
              <a:t>will be the </a:t>
            </a:r>
            <a:r>
              <a:rPr lang="en-GB" b="1" dirty="0">
                <a:solidFill>
                  <a:srgbClr val="C00000"/>
                </a:solidFill>
              </a:rPr>
              <a:t>attribute on which it is fully dependent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Keep other attributes same </a:t>
            </a:r>
            <a:r>
              <a:rPr lang="en-GB" dirty="0"/>
              <a:t>as in that table with the </a:t>
            </a:r>
            <a:r>
              <a:rPr lang="en-GB" b="1" dirty="0">
                <a:solidFill>
                  <a:srgbClr val="C00000"/>
                </a:solidFill>
              </a:rPr>
              <a:t>same primary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1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2NF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2NF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no any non-key attribute is transitively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72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rgbClr val="C00000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rgbClr val="C00000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257195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371078"/>
            <a:ext cx="8100000" cy="72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rgbClr val="C00000"/>
                </a:solidFill>
              </a:rPr>
              <a:t> B &amp; B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rgbClr val="C00000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rgbClr val="C00000"/>
                </a:solidFill>
              </a:rPr>
              <a:t> C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So,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rgbClr val="C00000"/>
                </a:solidFill>
              </a:rPr>
              <a:t>BranchAddress</a:t>
            </a:r>
            <a:r>
              <a:rPr lang="en-GB" b="1" dirty="0">
                <a:solidFill>
                  <a:srgbClr val="C00000"/>
                </a:solidFill>
              </a:rPr>
              <a:t> is transitive depend on primary key (ANO)</a:t>
            </a:r>
            <a:r>
              <a:rPr lang="en-GB" dirty="0">
                <a:solidFill>
                  <a:srgbClr val="C00000"/>
                </a:solidFill>
              </a:rPr>
              <a:t>. </a:t>
            </a:r>
            <a:r>
              <a:rPr lang="en-GB" dirty="0"/>
              <a:t>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89" y="1933873"/>
            <a:ext cx="2203923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3603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Functional Dependency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518FAC-BD12-5306-2E54-B459F890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0E47A1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rgbClr val="0E47A1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rgbClr val="0E47A1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r>
              <a:rPr lang="en-US" dirty="0"/>
              <a:t>This is denoted by </a:t>
            </a:r>
            <a:r>
              <a:rPr lang="en-US" b="1" dirty="0">
                <a:solidFill>
                  <a:srgbClr val="0E47A1"/>
                </a:solidFill>
              </a:rPr>
              <a:t>X </a:t>
            </a:r>
            <a:r>
              <a:rPr lang="en-US" b="1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0E47A1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rgbClr val="0E47A1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rgbClr val="0E47A1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7B0248D-4E84-42F8-6C8D-CF8830D2E2A9}"/>
              </a:ext>
            </a:extLst>
          </p:cNvPr>
          <p:cNvGraphicFramePr>
            <a:graphicFrameLocks/>
          </p:cNvGraphicFramePr>
          <p:nvPr/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E8AEA16-2566-9B39-E62B-20B1552D4F9B}"/>
              </a:ext>
            </a:extLst>
          </p:cNvPr>
          <p:cNvGraphicFramePr>
            <a:graphicFrameLocks/>
          </p:cNvGraphicFramePr>
          <p:nvPr/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0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In this relation, for each account of the same branch which </a:t>
            </a:r>
            <a:r>
              <a:rPr lang="en-GB" b="1" dirty="0">
                <a:solidFill>
                  <a:srgbClr val="C00000"/>
                </a:solidFill>
              </a:rPr>
              <a:t>occupies more space</a:t>
            </a:r>
            <a:r>
              <a:rPr lang="en-GB" dirty="0"/>
              <a:t>.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branch address will be stored repeatedly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89" y="1933873"/>
            <a:ext cx="2203927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159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</a:t>
            </a:r>
            <a:r>
              <a:rPr lang="en-US"/>
              <a:t>)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rgbClr val="C00000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rgbClr val="C00000"/>
                </a:solidFill>
              </a:rPr>
              <a:t>resultant relations do not have any transitive FD.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rgbClr val="C00000"/>
                </a:solidFill>
              </a:rPr>
              <a:t>non-prime attributes due to which transitive dependency occurred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C00000"/>
                </a:solidFill>
              </a:rPr>
              <a:t>primary key of the new relation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rgbClr val="C00000"/>
                </a:solidFill>
              </a:rPr>
              <a:t>non-prime attributes due to which transitive dependency occurred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rgbClr val="C00000"/>
                </a:solidFill>
              </a:rPr>
              <a:t>same primary key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C00000"/>
                </a:solidFill>
              </a:rPr>
              <a:t>add prime attributes of other relation into it as a foreign key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BCNF (Boyce-Codd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8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 [3.5 NF] (</a:t>
            </a:r>
            <a:r>
              <a:rPr lang="en-US" dirty="0"/>
              <a:t>Advancement of 3NF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rgbClr val="C00000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46439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921927"/>
            <a:ext cx="9441980" cy="465615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rgbClr val="C00000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C00000"/>
                </a:solidFill>
              </a:rPr>
              <a:t>every determinant should be from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42720" y="4238406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D4991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0618" y="3601565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Determinant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4025" y="3617891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D4991"/>
                </a:solidFill>
              </a:rPr>
              <a:t>Dependent</a:t>
            </a:r>
            <a:endParaRPr lang="en-US" sz="2400" dirty="0">
              <a:solidFill>
                <a:srgbClr val="0D499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1113" y="3632214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D4991"/>
                </a:solidFill>
              </a:rPr>
              <a:t>Primary Key</a:t>
            </a:r>
            <a:endParaRPr lang="en-US" sz="2000" dirty="0">
              <a:solidFill>
                <a:srgbClr val="0D499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3411128" y="407976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relation R is in Boyce-Codd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N</a:t>
            </a:r>
            <a:r>
              <a:rPr lang="en-GB" sz="2000" dirty="0"/>
              <a:t>o any prime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78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(Boyce-Codd Normal Form)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rgbClr val="C00000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rgbClr val="C00000"/>
                </a:solidFill>
              </a:rPr>
              <a:t>one student can learn more than one subject with different faculty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then</a:t>
            </a:r>
            <a:r>
              <a:rPr lang="en-GB" sz="2000" b="1" dirty="0">
                <a:solidFill>
                  <a:schemeClr val="accent6"/>
                </a:solidFill>
              </a:rPr>
              <a:t> </a:t>
            </a:r>
            <a:r>
              <a:rPr lang="en-GB" sz="2000" b="1" dirty="0">
                <a:solidFill>
                  <a:srgbClr val="C00000"/>
                </a:solidFill>
              </a:rPr>
              <a:t>records will be stored repeatedly for each student, subject and faculty combination</a:t>
            </a:r>
            <a:r>
              <a:rPr lang="en-GB" sz="2000" b="1" dirty="0">
                <a:solidFill>
                  <a:schemeClr val="accent6"/>
                </a:solidFill>
              </a:rPr>
              <a:t>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rgbClr val="C00000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BF3DC-D26F-A5F2-4E2F-B6777C9513C0}"/>
              </a:ext>
            </a:extLst>
          </p:cNvPr>
          <p:cNvSpPr/>
          <p:nvPr/>
        </p:nvSpPr>
        <p:spPr>
          <a:xfrm>
            <a:off x="261887" y="1742507"/>
            <a:ext cx="2550385" cy="381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AC7A2-D965-AFC2-CB30-394C6E5887D2}"/>
              </a:ext>
            </a:extLst>
          </p:cNvPr>
          <p:cNvSpPr/>
          <p:nvPr/>
        </p:nvSpPr>
        <p:spPr>
          <a:xfrm>
            <a:off x="253269" y="4642389"/>
            <a:ext cx="2550385" cy="381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CF188-7C2F-4C7C-64ED-EB70DDD0F1FD}"/>
              </a:ext>
            </a:extLst>
          </p:cNvPr>
          <p:cNvSpPr/>
          <p:nvPr/>
        </p:nvSpPr>
        <p:spPr>
          <a:xfrm>
            <a:off x="261887" y="3812236"/>
            <a:ext cx="2550385" cy="381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81C794-8A5D-F2C2-07A7-26197CAD7582}"/>
              </a:ext>
            </a:extLst>
          </p:cNvPr>
          <p:cNvSpPr/>
          <p:nvPr/>
        </p:nvSpPr>
        <p:spPr>
          <a:xfrm>
            <a:off x="261887" y="2582021"/>
            <a:ext cx="2550385" cy="381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  <p:bldP spid="5" grpId="0" animBg="1"/>
      <p:bldP spid="7" grpId="0" animBg="1"/>
      <p:bldP spid="8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(Boyce-Codd Normal Form)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Remove transitive dependent prime attribute </a:t>
            </a:r>
            <a:r>
              <a:rPr lang="en-GB" sz="2000" dirty="0">
                <a:solidFill>
                  <a:schemeClr val="dk1"/>
                </a:solidFill>
              </a:rPr>
              <a:t>from relation that </a:t>
            </a:r>
            <a:r>
              <a:rPr lang="en-GB" sz="2000" dirty="0">
                <a:solidFill>
                  <a:srgbClr val="C00000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rgbClr val="C00000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rgbClr val="C00000"/>
                </a:solidFill>
              </a:rPr>
              <a:t>primary key 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rgbClr val="C00000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Keep other attributes same as in that table</a:t>
            </a:r>
            <a:r>
              <a:rPr lang="en-GB" sz="2000" dirty="0">
                <a:solidFill>
                  <a:schemeClr val="accent6"/>
                </a:solidFill>
              </a:rPr>
              <a:t>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Student_2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60FBD-957B-4E4B-4697-AFBB843BE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5ED576-C092-5A7C-29B2-504C19C7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41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dependency 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/>
              <a:t>Y, if </a:t>
            </a:r>
            <a:r>
              <a:rPr lang="en-GB" b="1" dirty="0">
                <a:solidFill>
                  <a:srgbClr val="C00000"/>
                </a:solidFill>
              </a:rPr>
              <a:t>for a single value of X, multiple values of Y exists</a:t>
            </a:r>
            <a:r>
              <a:rPr lang="en-GB" dirty="0"/>
              <a:t>, then the </a:t>
            </a:r>
            <a:r>
              <a:rPr lang="en-GB" b="1" dirty="0">
                <a:solidFill>
                  <a:srgbClr val="C00000"/>
                </a:solidFill>
              </a:rPr>
              <a:t>table may have multi-valued dependency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rgbClr val="C00000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rgbClr val="C00000"/>
                </a:solidFill>
              </a:rPr>
              <a:t>X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rgbClr val="C00000"/>
                </a:solidFill>
              </a:rPr>
              <a:t> Y</a:t>
            </a:r>
          </a:p>
          <a:p>
            <a:r>
              <a:rPr lang="en-GB" b="1" dirty="0">
                <a:solidFill>
                  <a:srgbClr val="C00000"/>
                </a:solidFill>
              </a:rPr>
              <a:t>Here in Above example RNO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→→Subject &amp; RNO→→Faculty 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8538" y="209548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7359" y="172866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 </a:t>
            </a:r>
            <a:r>
              <a:rPr lang="en-GB" dirty="0"/>
              <a:t>(MVD)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 (Single)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 (Multiple)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 (Multiple)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107113"/>
              </p:ext>
            </p:extLst>
          </p:nvPr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2A0E8A-4620-5E22-9C0C-52DD3915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rgbClr val="0E47A1"/>
                </a:solidFill>
              </a:rPr>
              <a:t>account_no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can </a:t>
            </a:r>
            <a:r>
              <a:rPr lang="en-US" dirty="0">
                <a:solidFill>
                  <a:srgbClr val="0E47A1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rgbClr val="0E47A1"/>
                </a:solidFill>
              </a:rPr>
              <a:t>account_no</a:t>
            </a:r>
            <a:r>
              <a:rPr lang="en-US" dirty="0">
                <a:solidFill>
                  <a:srgbClr val="0E47A1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rgbClr val="0E47A1"/>
                </a:solidFill>
              </a:rPr>
              <a:t>account_no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rgbClr val="0E47A1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24F3-3936-293E-8798-B023C80D2A5B}"/>
              </a:ext>
            </a:extLst>
          </p:cNvPr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0B7E-E6B2-37DB-DF2F-7076DCBAB83B}"/>
              </a:ext>
            </a:extLst>
          </p:cNvPr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307D2C-DEEB-DFBB-12E1-4B23C9BE8B84}"/>
              </a:ext>
            </a:extLst>
          </p:cNvPr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8AB608-8198-E0F9-59D9-B9598EFD0D47}"/>
              </a:ext>
            </a:extLst>
          </p:cNvPr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0C85C-25E9-07AD-3A53-6853368B6F6F}"/>
              </a:ext>
            </a:extLst>
          </p:cNvPr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8C6E6D-6264-677F-3525-C442BBF7FD20}"/>
              </a:ext>
            </a:extLst>
          </p:cNvPr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4E570-982E-5229-A8AE-92ACD7280BCA}"/>
              </a:ext>
            </a:extLst>
          </p:cNvPr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7C8478-8872-1BD4-E216-2315C0555DC6}"/>
              </a:ext>
            </a:extLst>
          </p:cNvPr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AD8654-663D-5FB1-3744-DF7F71D5EB4F}"/>
              </a:ext>
            </a:extLst>
          </p:cNvPr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98CD9-2C2F-A8C5-99DC-DC27CB278209}"/>
              </a:ext>
            </a:extLst>
          </p:cNvPr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5FC4B-89C2-4485-E581-4EFD17CCA734}"/>
              </a:ext>
            </a:extLst>
          </p:cNvPr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A7C492-1834-E235-2740-689672358997}"/>
              </a:ext>
            </a:extLst>
          </p:cNvPr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41D78E-6E96-1C8A-5119-F143E349C273}"/>
              </a:ext>
            </a:extLst>
          </p:cNvPr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A99F0-1ACE-EE53-EE49-91144261A0A9}"/>
              </a:ext>
            </a:extLst>
          </p:cNvPr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24E485-8D06-B980-4AB2-2436A90599FD}"/>
              </a:ext>
            </a:extLst>
          </p:cNvPr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F14DE-B17C-016D-FC71-94FE61137265}"/>
              </a:ext>
            </a:extLst>
          </p:cNvPr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4F70A7-D95E-F148-C897-01C2C4F2790D}"/>
              </a:ext>
            </a:extLst>
          </p:cNvPr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2292EC-6973-B1D6-9913-E9E904958455}"/>
              </a:ext>
            </a:extLst>
          </p:cNvPr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BAB347-804A-A90F-EA2C-B625A6F9AD8B}"/>
              </a:ext>
            </a:extLst>
          </p:cNvPr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2C4A7B-3081-2056-36CA-064ABDE5C38B}"/>
              </a:ext>
            </a:extLst>
          </p:cNvPr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X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rgbClr val="C00000"/>
                </a:solidFill>
              </a:rPr>
              <a:t> 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18C9B-597C-002B-3D1A-05EBF3AC717B}"/>
              </a:ext>
            </a:extLst>
          </p:cNvPr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{X1, X2}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C00000"/>
                </a:solidFill>
              </a:rPr>
              <a:t>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BEDE5-69A4-8B95-FC75-CC6CBDD89DF8}"/>
              </a:ext>
            </a:extLst>
          </p:cNvPr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X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C00000"/>
                </a:solidFill>
              </a:rPr>
              <a:t>{Y1, Y2}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50AE87-0E4A-1BEE-3CEC-C6301293E8CD}"/>
              </a:ext>
            </a:extLst>
          </p:cNvPr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2B55FC-2733-79A3-60DD-5856D2324A03}"/>
              </a:ext>
            </a:extLst>
          </p:cNvPr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E04B3D-31CD-8B34-1490-EA38982195A9}"/>
              </a:ext>
            </a:extLst>
          </p:cNvPr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D1730-A23A-5BE9-FB56-936BDC69CE65}"/>
              </a:ext>
            </a:extLst>
          </p:cNvPr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755AC-680B-F564-56E5-748D5777A399}"/>
              </a:ext>
            </a:extLst>
          </p:cNvPr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57CDB-F887-090F-FEBB-E06708C468A8}"/>
              </a:ext>
            </a:extLst>
          </p:cNvPr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ACD5B8-58DC-8926-41C4-9DA36BDE65F5}"/>
              </a:ext>
            </a:extLst>
          </p:cNvPr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D914AE-ABEF-7193-0244-0603D6262880}"/>
              </a:ext>
            </a:extLst>
          </p:cNvPr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174F8B2-7A95-FB7C-D49E-1C28FAE76FA9}"/>
                </a:ext>
              </a:extLst>
            </p:cNvPr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BBB074-3616-2AB2-7F17-887923B1C842}"/>
                </a:ext>
              </a:extLst>
            </p:cNvPr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15C157-35E9-6FD8-7EAF-1EB4477BB572}"/>
                </a:ext>
              </a:extLst>
            </p:cNvPr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E3CC57-EF5C-BEBB-3FE1-FC3A9ACC29FA}"/>
                </a:ext>
              </a:extLst>
            </p:cNvPr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0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21" grpId="0" animBg="1"/>
      <p:bldP spid="24" grpId="0"/>
      <p:bldP spid="25" grpId="0"/>
      <p:bldP spid="26" grpId="0"/>
      <p:bldP spid="31" grpId="0" animBg="1"/>
      <p:bldP spid="32" grpId="0" animBg="1"/>
      <p:bldP spid="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4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Relation has no non trivial multivalued dependencies </a:t>
            </a:r>
            <a:r>
              <a:rPr lang="en-GB" b="1" dirty="0"/>
              <a:t>(</a:t>
            </a:r>
            <a:r>
              <a:rPr lang="en-US" dirty="0"/>
              <a:t>it must not contain more than one multivalued dependency</a:t>
            </a:r>
            <a:r>
              <a:rPr lang="en-GB" b="1" dirty="0"/>
              <a:t>)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rgbClr val="C00000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rgbClr val="C00000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56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rgbClr val="C00000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rgbClr val="C00000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rgbClr val="C00000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attributes of R</a:t>
            </a:r>
          </a:p>
          <a:p>
            <a:r>
              <a:rPr lang="en-US" dirty="0"/>
              <a:t>Types of decomposition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decomposition</a:t>
            </a:r>
          </a:p>
          <a:p>
            <a:pPr lvl="1"/>
            <a:r>
              <a:rPr lang="en-US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34203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rgbClr val="C00000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</a:t>
            </a:r>
            <a:r>
              <a:rPr lang="en-US" dirty="0" err="1">
                <a:solidFill>
                  <a:srgbClr val="C00000"/>
                </a:solidFill>
              </a:rPr>
              <a:t>lossy</a:t>
            </a:r>
            <a:r>
              <a:rPr lang="en-US" dirty="0">
                <a:solidFill>
                  <a:srgbClr val="C00000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rgbClr val="C00000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r>
              <a:rPr lang="en-US" dirty="0"/>
              <a:t>From practical point of view, </a:t>
            </a:r>
            <a:r>
              <a:rPr lang="en-US" dirty="0">
                <a:solidFill>
                  <a:srgbClr val="C00000"/>
                </a:solidFill>
              </a:rPr>
              <a:t>decomposition should not be </a:t>
            </a:r>
            <a:r>
              <a:rPr lang="en-US" dirty="0" err="1">
                <a:solidFill>
                  <a:srgbClr val="C00000"/>
                </a:solidFill>
              </a:rPr>
              <a:t>lossy</a:t>
            </a:r>
            <a:r>
              <a:rPr lang="en-US" dirty="0">
                <a:solidFill>
                  <a:srgbClr val="C00000"/>
                </a:solidFill>
              </a:rPr>
              <a:t>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rgbClr val="C00000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a </a:t>
            </a:r>
            <a:r>
              <a:rPr lang="en-US" dirty="0">
                <a:solidFill>
                  <a:srgbClr val="C00000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rgbClr val="0D4991"/>
          </a:solidFill>
          <a:ln>
            <a:solidFill>
              <a:srgbClr val="0D4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5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rgbClr val="C00000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/>
              <a:t>Student_Result relation is </a:t>
            </a:r>
            <a:r>
              <a:rPr lang="en-GB" sz="2400" b="1" dirty="0">
                <a:solidFill>
                  <a:srgbClr val="C00000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rgbClr val="C00000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rgbClr val="C00000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rgbClr val="0D4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9800" y="2820707"/>
          <a:ext cx="2654301" cy="342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l"/>
                      <a:r>
                        <a:rPr lang="en-US" sz="12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D4991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table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CDA-2CD5-B11F-D543-20AFCB78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7113-2C09-463E-0ED1-976A801B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D4991"/>
                </a:solidFill>
              </a:rPr>
              <a:t>Full Functional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D4991"/>
                </a:solidFill>
              </a:rPr>
              <a:t>Partial Functional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D4991"/>
                </a:solidFill>
              </a:rPr>
              <a:t>Transitive Functional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D4991"/>
                </a:solidFill>
              </a:rPr>
              <a:t>Trivial Functional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D4991"/>
                </a:solidFill>
              </a:rPr>
              <a:t>Nontrivial Functional Dependency</a:t>
            </a:r>
          </a:p>
          <a:p>
            <a:endParaRPr lang="en-US" b="1" dirty="0">
              <a:solidFill>
                <a:srgbClr val="0D4991"/>
              </a:solidFill>
            </a:endParaRPr>
          </a:p>
          <a:p>
            <a:endParaRPr lang="en-US" b="1" dirty="0">
              <a:solidFill>
                <a:srgbClr val="0D4991"/>
              </a:solidFill>
            </a:endParaRPr>
          </a:p>
          <a:p>
            <a:endParaRPr lang="en-US" b="1" dirty="0">
              <a:solidFill>
                <a:srgbClr val="0D4991"/>
              </a:solidFill>
            </a:endParaRPr>
          </a:p>
          <a:p>
            <a:endParaRPr lang="en-US" b="1" dirty="0">
              <a:solidFill>
                <a:srgbClr val="0D499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5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3532-66CD-9482-52E1-4D436BBE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b="1" dirty="0">
                <a:solidFill>
                  <a:srgbClr val="0D4991"/>
                </a:solidFill>
              </a:rPr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rgbClr val="0E47A1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rgbClr val="0E47A1"/>
                </a:solidFill>
              </a:rPr>
              <a:t>need all three {</a:t>
            </a:r>
            <a:r>
              <a:rPr lang="en-US" b="1" dirty="0" err="1">
                <a:solidFill>
                  <a:srgbClr val="0E47A1"/>
                </a:solidFill>
              </a:rPr>
              <a:t>Roll_No</a:t>
            </a:r>
            <a:r>
              <a:rPr lang="en-US" b="1" dirty="0">
                <a:solidFill>
                  <a:srgbClr val="0E47A1"/>
                </a:solidFill>
              </a:rPr>
              <a:t>, Semester, </a:t>
            </a:r>
            <a:r>
              <a:rPr lang="en-US" b="1" dirty="0" err="1">
                <a:solidFill>
                  <a:srgbClr val="0E47A1"/>
                </a:solidFill>
              </a:rPr>
              <a:t>Department_Name</a:t>
            </a:r>
            <a:r>
              <a:rPr lang="en-US" b="1" dirty="0">
                <a:solidFill>
                  <a:srgbClr val="0E47A1"/>
                </a:solidFill>
              </a:rPr>
              <a:t>} to find SPI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SPI is full functional dependent on 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endParaRPr lang="en-US" dirty="0"/>
          </a:p>
          <a:p>
            <a:r>
              <a:rPr lang="en-US" b="1" dirty="0">
                <a:solidFill>
                  <a:srgbClr val="0D4991"/>
                </a:solidFill>
              </a:rPr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rgbClr val="0E47A1"/>
                </a:solidFill>
              </a:rPr>
              <a:t>B is functionally dependent on A as well as on any proper subset of A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pPr lvl="1"/>
            <a:r>
              <a:rPr lang="en-US" dirty="0"/>
              <a:t>If there is some attribute that can be removed from A and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rgbClr val="0E47A1"/>
                </a:solidFill>
              </a:rPr>
              <a:t>Enrollment_No</a:t>
            </a:r>
            <a:r>
              <a:rPr lang="en-US" b="1" dirty="0">
                <a:solidFill>
                  <a:srgbClr val="0E47A1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  <a:p>
            <a:pPr lvl="1"/>
            <a:r>
              <a:rPr lang="en-US" dirty="0"/>
              <a:t>So, SPI is partially dependent on Department &amp; Enrollment Number.</a:t>
            </a:r>
          </a:p>
        </p:txBody>
      </p:sp>
    </p:spTree>
    <p:extLst>
      <p:ext uri="{BB962C8B-B14F-4D97-AF65-F5344CB8AC3E}">
        <p14:creationId xmlns:p14="http://schemas.microsoft.com/office/powerpoint/2010/main" val="26498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9AD-E354-E462-1923-BEA85A2B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1CD8-5DBC-3593-FDDC-68C586FF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b="1" dirty="0">
                <a:solidFill>
                  <a:srgbClr val="0D4991"/>
                </a:solidFill>
              </a:rPr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rgbClr val="0E47A1"/>
                </a:solidFill>
              </a:rPr>
              <a:t>A </a:t>
            </a:r>
            <a:r>
              <a:rPr lang="en-US" b="1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0E47A1"/>
                </a:solidFill>
              </a:rPr>
              <a:t> B and B </a:t>
            </a:r>
            <a:r>
              <a:rPr lang="en-US" b="1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0E47A1"/>
                </a:solidFill>
              </a:rPr>
              <a:t> C, then A </a:t>
            </a:r>
            <a:r>
              <a:rPr lang="en-US" b="1" dirty="0">
                <a:solidFill>
                  <a:srgbClr val="0E47A1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0E47A1"/>
                </a:solidFill>
              </a:rPr>
              <a:t> C (means C is transitively depends on A </a:t>
            </a:r>
            <a:r>
              <a:rPr lang="en-US" dirty="0">
                <a:solidFill>
                  <a:srgbClr val="0E47A1"/>
                </a:solidFill>
              </a:rPr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because,</a:t>
            </a:r>
          </a:p>
          <a:p>
            <a:pPr lvl="1"/>
            <a:r>
              <a:rPr lang="en-US" dirty="0"/>
              <a:t>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C59575A-B9F7-97D2-F782-709A88F80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27576"/>
              </p:ext>
            </p:extLst>
          </p:nvPr>
        </p:nvGraphicFramePr>
        <p:xfrm>
          <a:off x="1027027" y="208246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Mehta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CBC341-2D52-1793-46F4-C74F0A78825C}"/>
              </a:ext>
            </a:extLst>
          </p:cNvPr>
          <p:cNvGraphicFramePr>
            <a:graphicFrameLocks/>
          </p:cNvGraphicFramePr>
          <p:nvPr/>
        </p:nvGraphicFramePr>
        <p:xfrm>
          <a:off x="1025848" y="171563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3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14597</TotalTime>
  <Words>5662</Words>
  <Application>Microsoft Office PowerPoint</Application>
  <PresentationFormat>Widescreen</PresentationFormat>
  <Paragraphs>1550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MS LineDraw</vt:lpstr>
      <vt:lpstr>Arial</vt:lpstr>
      <vt:lpstr>Roboto Condensed</vt:lpstr>
      <vt:lpstr>Wingdings 3</vt:lpstr>
      <vt:lpstr>Calibri</vt:lpstr>
      <vt:lpstr>Roboto Condensed Light</vt:lpstr>
      <vt:lpstr>Wingdings 2</vt:lpstr>
      <vt:lpstr>Wingdings</vt:lpstr>
      <vt:lpstr>Office Theme</vt:lpstr>
      <vt:lpstr>Unit – 4 Relational Database Design</vt:lpstr>
      <vt:lpstr>PowerPoint Presentation</vt:lpstr>
      <vt:lpstr>Functional Dependency</vt:lpstr>
      <vt:lpstr>Functional Dependency</vt:lpstr>
      <vt:lpstr>Functional Dependency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Armstrong's axioms OR Inference rules</vt:lpstr>
      <vt:lpstr>Closure set of FDs</vt:lpstr>
      <vt:lpstr>What is closure set of FDs?</vt:lpstr>
      <vt:lpstr>Example 1: Closure set of FDs </vt:lpstr>
      <vt:lpstr>Example 1: Closure set of FDs </vt:lpstr>
      <vt:lpstr>Example 1: Closure set of FDs </vt:lpstr>
      <vt:lpstr>Example 1: Closure set of FDs </vt:lpstr>
      <vt:lpstr>Example 2: Closure set of FDs </vt:lpstr>
      <vt:lpstr>Example 3: Closure set of FDs </vt:lpstr>
      <vt:lpstr>Closure of Attribute Sets</vt:lpstr>
      <vt:lpstr>What is a closure of attribute sets?</vt:lpstr>
      <vt:lpstr>What is a closure of attribute sets?</vt:lpstr>
      <vt:lpstr>Example : Closure of attribute sets</vt:lpstr>
      <vt:lpstr>Exercise : Closure of attribute sets </vt:lpstr>
      <vt:lpstr>Exercise : Closure of attribute sets </vt:lpstr>
      <vt:lpstr>Anomaly and its types</vt:lpstr>
      <vt:lpstr>What is an anomaly in database design?</vt:lpstr>
      <vt:lpstr>Insert anomaly</vt:lpstr>
      <vt:lpstr>Update anomaly</vt:lpstr>
      <vt:lpstr>Delete anomaly</vt:lpstr>
      <vt:lpstr>How to deal with insert, delete and update anomaly</vt:lpstr>
      <vt:lpstr>Normalization &amp; Normal Forms</vt:lpstr>
      <vt:lpstr>What is Normalization?</vt:lpstr>
      <vt:lpstr>How many normal forms are there in Normalization?</vt:lpstr>
      <vt:lpstr> 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2NF (Second Normal Form)</vt:lpstr>
      <vt:lpstr>2NF (Second Normal Form)</vt:lpstr>
      <vt:lpstr>2NF (Second Normal Form) [Example]</vt:lpstr>
      <vt:lpstr>2NF (Second Normal Form) [Example]</vt:lpstr>
      <vt:lpstr>Example: 2NF (Second Normal Form)  [CID&amp;ANO  Primary Key]</vt:lpstr>
      <vt:lpstr>Normal Forms 3NF (Third Normal Form)</vt:lpstr>
      <vt:lpstr>3NF (Third Normal Form)</vt:lpstr>
      <vt:lpstr>3NF (Third Normal Form) </vt:lpstr>
      <vt:lpstr>3NF (Third Normal Form) </vt:lpstr>
      <vt:lpstr>3NF (Third Normal Form) </vt:lpstr>
      <vt:lpstr>Normal Forms BCNF (Boyce-Codd Normal Form)</vt:lpstr>
      <vt:lpstr>BCNF (Boyce-Codd Normal Form)</vt:lpstr>
      <vt:lpstr>BCNF (Boyce-Codd Normal Form)</vt:lpstr>
      <vt:lpstr>BCNF (Boyce-Codd Normal Form)</vt:lpstr>
      <vt:lpstr>BCNF (Boyce-Codd Normal Form)</vt:lpstr>
      <vt:lpstr>Multivalued Dependency</vt:lpstr>
      <vt:lpstr>Multivalued Dependency (MVD)</vt:lpstr>
      <vt:lpstr>Multivalued Dependency (MVD)</vt:lpstr>
      <vt:lpstr>Normal forms  4NF (Forth Normal Form)</vt:lpstr>
      <vt:lpstr>4NF (Forth Normal Form)</vt:lpstr>
      <vt:lpstr>Decomposition</vt:lpstr>
      <vt:lpstr>What is decomposition?</vt:lpstr>
      <vt:lpstr>Lossy decomposition</vt:lpstr>
      <vt:lpstr>Lossless decomposition</vt:lpstr>
      <vt:lpstr>Normal Forms 5NF (Fifth Normal Form)</vt:lpstr>
      <vt:lpstr>5NF (Fifth Normal Form)</vt:lpstr>
      <vt:lpstr>5NF (Fifth Normal Form)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904</cp:revision>
  <dcterms:created xsi:type="dcterms:W3CDTF">2020-05-01T05:09:15Z</dcterms:created>
  <dcterms:modified xsi:type="dcterms:W3CDTF">2024-09-25T21:21:52Z</dcterms:modified>
</cp:coreProperties>
</file>