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3" r:id="rId2"/>
    <p:sldId id="370" r:id="rId3"/>
    <p:sldId id="354" r:id="rId4"/>
    <p:sldId id="324" r:id="rId5"/>
    <p:sldId id="325" r:id="rId6"/>
    <p:sldId id="364" r:id="rId7"/>
    <p:sldId id="363" r:id="rId8"/>
    <p:sldId id="352" r:id="rId9"/>
    <p:sldId id="340" r:id="rId10"/>
    <p:sldId id="355" r:id="rId11"/>
    <p:sldId id="328" r:id="rId12"/>
    <p:sldId id="329" r:id="rId13"/>
    <p:sldId id="360" r:id="rId14"/>
    <p:sldId id="362" r:id="rId15"/>
    <p:sldId id="356" r:id="rId16"/>
    <p:sldId id="330" r:id="rId17"/>
    <p:sldId id="346" r:id="rId18"/>
    <p:sldId id="361" r:id="rId19"/>
    <p:sldId id="372" r:id="rId20"/>
    <p:sldId id="357" r:id="rId21"/>
    <p:sldId id="326" r:id="rId22"/>
    <p:sldId id="347" r:id="rId23"/>
    <p:sldId id="348" r:id="rId24"/>
    <p:sldId id="366" r:id="rId25"/>
    <p:sldId id="365" r:id="rId26"/>
    <p:sldId id="359" r:id="rId27"/>
    <p:sldId id="335" r:id="rId28"/>
    <p:sldId id="336" r:id="rId29"/>
    <p:sldId id="368" r:id="rId30"/>
    <p:sldId id="371" r:id="rId31"/>
    <p:sldId id="344" r:id="rId32"/>
  </p:sldIdLst>
  <p:sldSz cx="12192000" cy="6858000"/>
  <p:notesSz cx="6858000" cy="9144000"/>
  <p:embeddedFontLs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Roboto Condensed" panose="02000000000000000000" pitchFamily="2" charset="0"/>
      <p:regular r:id="rId39"/>
      <p:bold r:id="rId40"/>
      <p:italic r:id="rId41"/>
      <p:boldItalic r:id="rId42"/>
    </p:embeddedFont>
    <p:embeddedFont>
      <p:font typeface="Roboto Condensed Light" panose="02000000000000000000" pitchFamily="2" charset="0"/>
      <p:regular r:id="rId43"/>
      <p:italic r:id="rId44"/>
    </p:embeddedFont>
    <p:embeddedFont>
      <p:font typeface="Roboto Light" panose="02000000000000000000" pitchFamily="2" charset="0"/>
      <p:regular r:id="rId45"/>
      <p:italic r:id="rId46"/>
    </p:embeddedFont>
    <p:embeddedFont>
      <p:font typeface="Wingdings 2" panose="05020102010507070707" pitchFamily="18" charset="2"/>
      <p:regular r:id="rId47"/>
    </p:embeddedFont>
    <p:embeddedFont>
      <p:font typeface="Wingdings 3" panose="05040102010807070707" pitchFamily="18" charset="2"/>
      <p:regular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Kg+z8ObhNpuvLbussQzIsw==" hashData="2RbafKelgfjw8ChLfnNrQYJ3JHJkOKdeFfXJSiFvukuetQV6EUSd6yO9jeqRRfOKgofdqUvVesn3fTxCUfTKXg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064"/>
    <a:srgbClr val="F54337"/>
    <a:srgbClr val="ED524F"/>
    <a:srgbClr val="3366FF"/>
    <a:srgbClr val="301B92"/>
    <a:srgbClr val="673BB7"/>
    <a:srgbClr val="607D8B"/>
    <a:srgbClr val="B71B1C"/>
    <a:srgbClr val="D81A60"/>
    <a:srgbClr val="890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09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8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baseline="0" dirty="0"/>
              <a:t> University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2" y="307556"/>
            <a:ext cx="270404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" descr="E:\Clients\Darshan\Data Structure\2018\PPT\images\data-structure.png"/>
          <p:cNvPicPr>
            <a:picLocks noChangeAspect="1" noChangeArrowheads="1"/>
          </p:cNvPicPr>
          <p:nvPr userDrawn="1"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LineDrawing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916" y="2065383"/>
            <a:ext cx="286695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2" y="307556"/>
            <a:ext cx="270404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1: </a:t>
            </a:r>
            <a:r>
              <a:rPr lang="en-US" sz="1800" dirty="0"/>
              <a:t>Introduction to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64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9678496" y="861192"/>
            <a:ext cx="2554142" cy="587454"/>
            <a:chOff x="9424496" y="861192"/>
            <a:chExt cx="2554142" cy="58745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5018" y="861192"/>
              <a:ext cx="1932495" cy="58745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24496" y="8611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131180" y="8761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3815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1) – Introduction to Data Structure</a:t>
            </a:r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9780096" y="5890392"/>
            <a:ext cx="2554142" cy="587454"/>
            <a:chOff x="9475296" y="5890392"/>
            <a:chExt cx="2554142" cy="58745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3815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1) – Introduction to Data Structure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131180" y="8761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BB346F31-C7D8-DF35-B3E9-E3B7EB21A595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49704" y="5915792"/>
            <a:ext cx="2554142" cy="587454"/>
            <a:chOff x="242396" y="5890392"/>
            <a:chExt cx="2554142" cy="58745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18" y="5890392"/>
              <a:ext cx="1932495" cy="58745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2423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131180" y="8888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3815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1) – Introduction to Data Structure</a:t>
            </a:r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FB170BB5-C8D8-B43D-366F-053EE63BF137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437224" y="6087939"/>
            <a:ext cx="2554142" cy="650953"/>
            <a:chOff x="9437224" y="6087939"/>
            <a:chExt cx="2554142" cy="65095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8046" y="6151439"/>
              <a:ext cx="1932495" cy="587453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9437224" y="6087939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52158" y="149992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3815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1) – Introduction to Data Structure</a:t>
            </a: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A5C4F-8A41-EBFD-B2B5-2C732E0F9FF1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726758" y="6003345"/>
            <a:ext cx="2554142" cy="587454"/>
            <a:chOff x="9475296" y="5890392"/>
            <a:chExt cx="2554142" cy="58745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3815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1) – Introduction to Data Structure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345A3-38B2-BCBB-D269-D39495CE8AF6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49812" y="5990021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3815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1) – Introduction to Data Structure</a:t>
            </a: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084F9-3A54-A135-A700-24D255E8A648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2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60510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Unit-1 (Part 1)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6000" dirty="0"/>
              <a:t>Introduction to </a:t>
            </a:r>
            <a:br>
              <a:rPr lang="en-US" sz="6000" dirty="0"/>
            </a:br>
            <a:r>
              <a:rPr lang="en-US" sz="6000" dirty="0"/>
              <a:t>Data Structure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Shruti.maniar@darshan.ac.in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97277 47317 (CE Department)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Shruti </a:t>
            </a:r>
            <a:r>
              <a:rPr lang="en-US" dirty="0" err="1"/>
              <a:t>Maniar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DU# 2301CS301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473" y="5202315"/>
            <a:ext cx="1412015" cy="1393794"/>
          </a:xfrm>
        </p:spPr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/>
              <a:t>Primitive vs. Non-Primitive Data Structures</a:t>
            </a:r>
            <a:endParaRPr lang="en-US" sz="4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7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Primitive and Non-Primitive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Primitive Data Structures</a:t>
            </a:r>
          </a:p>
          <a:p>
            <a:pPr lvl="1"/>
            <a:r>
              <a:rPr lang="en-IN" dirty="0"/>
              <a:t>Primitive data structures are basic structures and are directly operated upon by machine instructions.</a:t>
            </a:r>
          </a:p>
          <a:p>
            <a:pPr lvl="1"/>
            <a:r>
              <a:rPr lang="en-IN" b="1" i="1" dirty="0">
                <a:solidFill>
                  <a:srgbClr val="C00000"/>
                </a:solidFill>
              </a:rPr>
              <a:t>Integers</a:t>
            </a:r>
            <a:r>
              <a:rPr lang="en-IN" dirty="0"/>
              <a:t>, </a:t>
            </a:r>
            <a:r>
              <a:rPr lang="en-IN" b="1" i="1" dirty="0">
                <a:solidFill>
                  <a:srgbClr val="C00000"/>
                </a:solidFill>
              </a:rPr>
              <a:t>floats</a:t>
            </a:r>
            <a:r>
              <a:rPr lang="en-IN" dirty="0"/>
              <a:t>, </a:t>
            </a:r>
            <a:r>
              <a:rPr lang="en-IN" b="1" i="1" dirty="0">
                <a:solidFill>
                  <a:srgbClr val="C00000"/>
                </a:solidFill>
              </a:rPr>
              <a:t>character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i="1" dirty="0">
                <a:solidFill>
                  <a:srgbClr val="C00000"/>
                </a:solidFill>
              </a:rPr>
              <a:t>pointers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examples of primitive data structures.</a:t>
            </a:r>
          </a:p>
          <a:p>
            <a:r>
              <a:rPr lang="en-US" b="1" dirty="0"/>
              <a:t>Non primitive data structure</a:t>
            </a:r>
          </a:p>
          <a:p>
            <a:pPr lvl="1"/>
            <a:r>
              <a:rPr lang="en-IN" dirty="0"/>
              <a:t>These are derived </a:t>
            </a:r>
            <a:r>
              <a:rPr lang="en-IN" dirty="0">
                <a:ea typeface="Roboto Light" pitchFamily="2" charset="0"/>
              </a:rPr>
              <a:t>from</a:t>
            </a:r>
            <a:r>
              <a:rPr lang="en-IN" dirty="0"/>
              <a:t> primitive data structures.</a:t>
            </a:r>
          </a:p>
          <a:p>
            <a:pPr lvl="1"/>
            <a:r>
              <a:rPr lang="en-IN" dirty="0"/>
              <a:t>The non-primitive data structures emphasize on structuring of a group of homogeneous or heterogeneous  data items.</a:t>
            </a:r>
          </a:p>
          <a:p>
            <a:pPr lvl="1"/>
            <a:r>
              <a:rPr lang="en-IN" dirty="0"/>
              <a:t>Examples of Non-primitive data type are </a:t>
            </a:r>
            <a:r>
              <a:rPr lang="en-IN" b="1" i="1" dirty="0">
                <a:solidFill>
                  <a:srgbClr val="C00000"/>
                </a:solidFill>
              </a:rPr>
              <a:t>Array</a:t>
            </a:r>
            <a:r>
              <a:rPr lang="en-IN" dirty="0"/>
              <a:t>, </a:t>
            </a:r>
            <a:r>
              <a:rPr lang="en-IN" b="1" i="1" dirty="0">
                <a:solidFill>
                  <a:srgbClr val="C00000"/>
                </a:solidFill>
              </a:rPr>
              <a:t>Stack</a:t>
            </a:r>
            <a:r>
              <a:rPr lang="en-IN" dirty="0"/>
              <a:t>,</a:t>
            </a:r>
            <a:r>
              <a:rPr lang="en-IN" b="1" i="1" dirty="0">
                <a:solidFill>
                  <a:srgbClr val="C00000"/>
                </a:solidFill>
              </a:rPr>
              <a:t> Queue</a:t>
            </a:r>
            <a:r>
              <a:rPr lang="en-IN" dirty="0"/>
              <a:t>,</a:t>
            </a:r>
            <a:r>
              <a:rPr lang="en-IN" b="1" i="1" dirty="0">
                <a:solidFill>
                  <a:srgbClr val="C00000"/>
                </a:solidFill>
              </a:rPr>
              <a:t> Linked List</a:t>
            </a:r>
            <a:r>
              <a:rPr lang="en-IN" dirty="0"/>
              <a:t>, </a:t>
            </a:r>
            <a:r>
              <a:rPr lang="en-IN" b="1" i="1" dirty="0">
                <a:solidFill>
                  <a:srgbClr val="C00000"/>
                </a:solidFill>
              </a:rPr>
              <a:t>Tree</a:t>
            </a:r>
            <a:r>
              <a:rPr lang="en-IN" dirty="0"/>
              <a:t>, </a:t>
            </a:r>
            <a:r>
              <a:rPr lang="en-IN" b="1" i="1" dirty="0">
                <a:solidFill>
                  <a:srgbClr val="C00000"/>
                </a:solidFill>
              </a:rPr>
              <a:t>Graph</a:t>
            </a:r>
            <a:r>
              <a:rPr lang="en-IN" dirty="0"/>
              <a:t> and </a:t>
            </a:r>
            <a:r>
              <a:rPr lang="en-IN" b="1" i="1" dirty="0">
                <a:solidFill>
                  <a:srgbClr val="C00000"/>
                </a:solidFill>
              </a:rPr>
              <a:t>File</a:t>
            </a:r>
            <a:r>
              <a:rPr lang="en-IN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945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Non-Primitive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Array:</a:t>
            </a:r>
            <a:r>
              <a:rPr lang="en-IN" dirty="0"/>
              <a:t> An array is a fixed-size sequenced collection of elements of the same data type.</a:t>
            </a:r>
          </a:p>
          <a:p>
            <a:r>
              <a:rPr lang="en-IN" b="1" dirty="0"/>
              <a:t>List:</a:t>
            </a:r>
            <a:r>
              <a:rPr lang="en-IN" dirty="0"/>
              <a:t> An ordered set containing variable number of elements is called as Lists.</a:t>
            </a:r>
          </a:p>
          <a:p>
            <a:r>
              <a:rPr lang="en-IN" b="1" dirty="0"/>
              <a:t>File:</a:t>
            </a:r>
            <a:r>
              <a:rPr lang="en-IN" dirty="0"/>
              <a:t> A file is a collection of logically related information. It can be viewed as a large list of records consisting of various fields.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28810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9400" y="28810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28810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38600" y="28810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8200" y="28810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09800" y="44812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0" y="44812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86200" y="44812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24400" y="44812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62600" y="44812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2819400" y="4709885"/>
            <a:ext cx="2286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3657600" y="4709885"/>
            <a:ext cx="2286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>
            <a:off x="4495800" y="4709885"/>
            <a:ext cx="2286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>
            <a:off x="5334000" y="4709885"/>
            <a:ext cx="2286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881085"/>
            <a:ext cx="306284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124200" y="330724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Array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493848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List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008420" y="456915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760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33DC-DBDE-2221-D355-D1D19180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vs. Non-Primitive Data Structures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9AEE1E-7ED9-2B5A-BA26-389F20D94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489711"/>
              </p:ext>
            </p:extLst>
          </p:nvPr>
        </p:nvGraphicFramePr>
        <p:xfrm>
          <a:off x="131763" y="876301"/>
          <a:ext cx="11928473" cy="1375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490">
                  <a:extLst>
                    <a:ext uri="{9D8B030D-6E8A-4147-A177-3AD203B41FA5}">
                      <a16:colId xmlns:a16="http://schemas.microsoft.com/office/drawing/2014/main" val="2260447900"/>
                    </a:ext>
                  </a:extLst>
                </a:gridCol>
                <a:gridCol w="4961157">
                  <a:extLst>
                    <a:ext uri="{9D8B030D-6E8A-4147-A177-3AD203B41FA5}">
                      <a16:colId xmlns:a16="http://schemas.microsoft.com/office/drawing/2014/main" val="157133776"/>
                    </a:ext>
                  </a:extLst>
                </a:gridCol>
                <a:gridCol w="5258826">
                  <a:extLst>
                    <a:ext uri="{9D8B030D-6E8A-4147-A177-3AD203B41FA5}">
                      <a16:colId xmlns:a16="http://schemas.microsoft.com/office/drawing/2014/main" val="2119577743"/>
                    </a:ext>
                  </a:extLst>
                </a:gridCol>
              </a:tblGrid>
              <a:tr h="613990">
                <a:tc>
                  <a:txBody>
                    <a:bodyPr/>
                    <a:lstStyle/>
                    <a:p>
                      <a:r>
                        <a:rPr lang="en-US" sz="2400" b="1" dirty="0"/>
                        <a:t>Aspect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Primitive Data 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Non-Primitive Data 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089256"/>
                  </a:ext>
                </a:extLst>
              </a:tr>
              <a:tr h="759788">
                <a:tc>
                  <a:txBody>
                    <a:bodyPr/>
                    <a:lstStyle/>
                    <a:p>
                      <a:r>
                        <a:rPr lang="en-US" sz="2400" b="1" dirty="0"/>
                        <a:t>Definition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These are </a:t>
                      </a:r>
                      <a:r>
                        <a:rPr lang="en-US" sz="2200" b="1" dirty="0"/>
                        <a:t>basic structures </a:t>
                      </a:r>
                      <a:r>
                        <a:rPr lang="en-US" sz="2200" dirty="0"/>
                        <a:t>and are directly operated upon by machine instructions.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These are </a:t>
                      </a:r>
                      <a:r>
                        <a:rPr lang="en-IN" sz="2200" b="1" dirty="0"/>
                        <a:t>derived</a:t>
                      </a:r>
                      <a:r>
                        <a:rPr lang="en-IN" sz="2200" dirty="0"/>
                        <a:t> </a:t>
                      </a:r>
                      <a:r>
                        <a:rPr lang="en-IN" sz="2200" dirty="0">
                          <a:ea typeface="Roboto Light" pitchFamily="2" charset="0"/>
                        </a:rPr>
                        <a:t>from</a:t>
                      </a:r>
                      <a:r>
                        <a:rPr lang="en-IN" sz="2200" dirty="0"/>
                        <a:t> primitive data structures.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60135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97C814-50F9-2D0B-714B-7F00CC4FE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198862"/>
              </p:ext>
            </p:extLst>
          </p:nvPr>
        </p:nvGraphicFramePr>
        <p:xfrm>
          <a:off x="131762" y="2259796"/>
          <a:ext cx="11928473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490">
                  <a:extLst>
                    <a:ext uri="{9D8B030D-6E8A-4147-A177-3AD203B41FA5}">
                      <a16:colId xmlns:a16="http://schemas.microsoft.com/office/drawing/2014/main" val="756383479"/>
                    </a:ext>
                  </a:extLst>
                </a:gridCol>
                <a:gridCol w="4961157">
                  <a:extLst>
                    <a:ext uri="{9D8B030D-6E8A-4147-A177-3AD203B41FA5}">
                      <a16:colId xmlns:a16="http://schemas.microsoft.com/office/drawing/2014/main" val="3293170927"/>
                    </a:ext>
                  </a:extLst>
                </a:gridCol>
                <a:gridCol w="5258826">
                  <a:extLst>
                    <a:ext uri="{9D8B030D-6E8A-4147-A177-3AD203B41FA5}">
                      <a16:colId xmlns:a16="http://schemas.microsoft.com/office/drawing/2014/main" val="426609403"/>
                    </a:ext>
                  </a:extLst>
                </a:gridCol>
              </a:tblGrid>
              <a:tr h="446874">
                <a:tc>
                  <a:txBody>
                    <a:bodyPr/>
                    <a:lstStyle/>
                    <a:p>
                      <a:r>
                        <a:rPr lang="en-US" sz="2400" b="1" dirty="0"/>
                        <a:t>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Int, float, char, double, </a:t>
                      </a:r>
                      <a:r>
                        <a:rPr lang="en-US" sz="2200" dirty="0" err="1"/>
                        <a:t>boolean</a:t>
                      </a:r>
                      <a:r>
                        <a:rPr lang="en-US" sz="2200" dirty="0"/>
                        <a:t>, etc.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Array, Stack, Queue, Linked List, Tree, Graph, etc.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4044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E691C6-03EC-4844-D7B1-D24BA89B6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987679"/>
              </p:ext>
            </p:extLst>
          </p:nvPr>
        </p:nvGraphicFramePr>
        <p:xfrm>
          <a:off x="131761" y="3018558"/>
          <a:ext cx="11928473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490">
                  <a:extLst>
                    <a:ext uri="{9D8B030D-6E8A-4147-A177-3AD203B41FA5}">
                      <a16:colId xmlns:a16="http://schemas.microsoft.com/office/drawing/2014/main" val="2356449036"/>
                    </a:ext>
                  </a:extLst>
                </a:gridCol>
                <a:gridCol w="4961157">
                  <a:extLst>
                    <a:ext uri="{9D8B030D-6E8A-4147-A177-3AD203B41FA5}">
                      <a16:colId xmlns:a16="http://schemas.microsoft.com/office/drawing/2014/main" val="3742863797"/>
                    </a:ext>
                  </a:extLst>
                </a:gridCol>
                <a:gridCol w="5258826">
                  <a:extLst>
                    <a:ext uri="{9D8B030D-6E8A-4147-A177-3AD203B41FA5}">
                      <a16:colId xmlns:a16="http://schemas.microsoft.com/office/drawing/2014/main" val="2752805369"/>
                    </a:ext>
                  </a:extLst>
                </a:gridCol>
              </a:tblGrid>
              <a:tr h="759788">
                <a:tc>
                  <a:txBody>
                    <a:bodyPr/>
                    <a:lstStyle/>
                    <a:p>
                      <a:r>
                        <a:rPr lang="en-US" sz="2400" b="1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Fixed</a:t>
                      </a:r>
                      <a:r>
                        <a:rPr lang="en-US" sz="2200" dirty="0"/>
                        <a:t> and </a:t>
                      </a:r>
                      <a:r>
                        <a:rPr lang="en-US" sz="2200" b="1" dirty="0"/>
                        <a:t>predefined</a:t>
                      </a:r>
                      <a:r>
                        <a:rPr lang="en-US" sz="2200" dirty="0"/>
                        <a:t> by the programming language.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Dynamic</a:t>
                      </a:r>
                      <a:r>
                        <a:rPr lang="en-US" sz="2200" dirty="0"/>
                        <a:t> and </a:t>
                      </a:r>
                      <a:r>
                        <a:rPr lang="en-US" sz="2200" b="1" dirty="0"/>
                        <a:t>can be varied </a:t>
                      </a:r>
                      <a:r>
                        <a:rPr lang="en-US" sz="2200" dirty="0"/>
                        <a:t>during runtime.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4953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4FAB81-928F-92E3-E616-A5827C0FD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10712"/>
              </p:ext>
            </p:extLst>
          </p:nvPr>
        </p:nvGraphicFramePr>
        <p:xfrm>
          <a:off x="131760" y="3791391"/>
          <a:ext cx="11928473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490">
                  <a:extLst>
                    <a:ext uri="{9D8B030D-6E8A-4147-A177-3AD203B41FA5}">
                      <a16:colId xmlns:a16="http://schemas.microsoft.com/office/drawing/2014/main" val="661046910"/>
                    </a:ext>
                  </a:extLst>
                </a:gridCol>
                <a:gridCol w="4961157">
                  <a:extLst>
                    <a:ext uri="{9D8B030D-6E8A-4147-A177-3AD203B41FA5}">
                      <a16:colId xmlns:a16="http://schemas.microsoft.com/office/drawing/2014/main" val="4214834772"/>
                    </a:ext>
                  </a:extLst>
                </a:gridCol>
                <a:gridCol w="5258826">
                  <a:extLst>
                    <a:ext uri="{9D8B030D-6E8A-4147-A177-3AD203B41FA5}">
                      <a16:colId xmlns:a16="http://schemas.microsoft.com/office/drawing/2014/main" val="47827164"/>
                    </a:ext>
                  </a:extLst>
                </a:gridCol>
              </a:tblGrid>
              <a:tr h="759788">
                <a:tc>
                  <a:txBody>
                    <a:bodyPr/>
                    <a:lstStyle/>
                    <a:p>
                      <a:r>
                        <a:rPr lang="en-US" sz="2400" b="1" dirty="0"/>
                        <a:t>Operations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Limited</a:t>
                      </a:r>
                      <a:r>
                        <a:rPr lang="en-US" sz="2200" dirty="0"/>
                        <a:t> to basic arithmetic and logical operations.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There are </a:t>
                      </a:r>
                      <a:r>
                        <a:rPr lang="en-US" sz="2200" b="1" dirty="0"/>
                        <a:t>variety</a:t>
                      </a:r>
                      <a:r>
                        <a:rPr lang="en-US" sz="2200" dirty="0"/>
                        <a:t> of operations can be performed depending upon the data structure.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92787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C571382-2E77-02B0-BD49-568026A69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31309"/>
              </p:ext>
            </p:extLst>
          </p:nvPr>
        </p:nvGraphicFramePr>
        <p:xfrm>
          <a:off x="131760" y="4544847"/>
          <a:ext cx="11928473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490">
                  <a:extLst>
                    <a:ext uri="{9D8B030D-6E8A-4147-A177-3AD203B41FA5}">
                      <a16:colId xmlns:a16="http://schemas.microsoft.com/office/drawing/2014/main" val="3379603702"/>
                    </a:ext>
                  </a:extLst>
                </a:gridCol>
                <a:gridCol w="4961157">
                  <a:extLst>
                    <a:ext uri="{9D8B030D-6E8A-4147-A177-3AD203B41FA5}">
                      <a16:colId xmlns:a16="http://schemas.microsoft.com/office/drawing/2014/main" val="1340632044"/>
                    </a:ext>
                  </a:extLst>
                </a:gridCol>
                <a:gridCol w="5258826">
                  <a:extLst>
                    <a:ext uri="{9D8B030D-6E8A-4147-A177-3AD203B41FA5}">
                      <a16:colId xmlns:a16="http://schemas.microsoft.com/office/drawing/2014/main" val="2862855422"/>
                    </a:ext>
                  </a:extLst>
                </a:gridCol>
              </a:tblGrid>
              <a:tr h="759788">
                <a:tc>
                  <a:txBody>
                    <a:bodyPr/>
                    <a:lstStyle/>
                    <a:p>
                      <a:r>
                        <a:rPr lang="en-US" sz="2400" b="1" dirty="0"/>
                        <a:t>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Used for representing </a:t>
                      </a:r>
                      <a:r>
                        <a:rPr lang="en-US" sz="2200" b="1" dirty="0"/>
                        <a:t>simple values </a:t>
                      </a:r>
                      <a:r>
                        <a:rPr lang="en-US" sz="2200" dirty="0"/>
                        <a:t>and performing basic operations.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Used for organizing and managing data in </a:t>
                      </a:r>
                      <a:r>
                        <a:rPr lang="en-US" sz="2200" b="1" dirty="0"/>
                        <a:t>more complex ways</a:t>
                      </a:r>
                      <a:r>
                        <a:rPr lang="en-US" sz="22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52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86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33DC-DBDE-2221-D355-D1D19180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vs. Non-Primitive Data Structures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9AEE1E-7ED9-2B5A-BA26-389F20D94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041728"/>
              </p:ext>
            </p:extLst>
          </p:nvPr>
        </p:nvGraphicFramePr>
        <p:xfrm>
          <a:off x="131763" y="876301"/>
          <a:ext cx="11928473" cy="411034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08490">
                  <a:extLst>
                    <a:ext uri="{9D8B030D-6E8A-4147-A177-3AD203B41FA5}">
                      <a16:colId xmlns:a16="http://schemas.microsoft.com/office/drawing/2014/main" val="2260447900"/>
                    </a:ext>
                  </a:extLst>
                </a:gridCol>
                <a:gridCol w="4961157">
                  <a:extLst>
                    <a:ext uri="{9D8B030D-6E8A-4147-A177-3AD203B41FA5}">
                      <a16:colId xmlns:a16="http://schemas.microsoft.com/office/drawing/2014/main" val="157133776"/>
                    </a:ext>
                  </a:extLst>
                </a:gridCol>
                <a:gridCol w="5258826">
                  <a:extLst>
                    <a:ext uri="{9D8B030D-6E8A-4147-A177-3AD203B41FA5}">
                      <a16:colId xmlns:a16="http://schemas.microsoft.com/office/drawing/2014/main" val="2119577743"/>
                    </a:ext>
                  </a:extLst>
                </a:gridCol>
              </a:tblGrid>
              <a:tr h="613990">
                <a:tc>
                  <a:txBody>
                    <a:bodyPr/>
                    <a:lstStyle/>
                    <a:p>
                      <a:r>
                        <a:rPr lang="en-US" sz="2400" b="1" dirty="0"/>
                        <a:t>Aspect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Primitive Data 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Non-Primitive Data 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089256"/>
                  </a:ext>
                </a:extLst>
              </a:tr>
              <a:tr h="759788">
                <a:tc>
                  <a:txBody>
                    <a:bodyPr/>
                    <a:lstStyle/>
                    <a:p>
                      <a:r>
                        <a:rPr lang="en-US" sz="2400" b="1" dirty="0"/>
                        <a:t>Definition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These are basic structures and are directly operated upon by machine instructions.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These are derived </a:t>
                      </a:r>
                      <a:r>
                        <a:rPr lang="en-IN" sz="2000" dirty="0">
                          <a:ea typeface="Roboto Light" pitchFamily="2" charset="0"/>
                        </a:rPr>
                        <a:t>from</a:t>
                      </a:r>
                      <a:r>
                        <a:rPr lang="en-IN" sz="2000" dirty="0"/>
                        <a:t> primitive data structures.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601359"/>
                  </a:ext>
                </a:extLst>
              </a:tr>
              <a:tr h="446874">
                <a:tc>
                  <a:txBody>
                    <a:bodyPr/>
                    <a:lstStyle/>
                    <a:p>
                      <a:r>
                        <a:rPr lang="en-US" sz="2400" b="1" dirty="0"/>
                        <a:t>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Int, float, char, double, Boolean, etc.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Array, Stack, Queue, Linked List, Tree, Graph, etc.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200209"/>
                  </a:ext>
                </a:extLst>
              </a:tr>
              <a:tr h="759788">
                <a:tc>
                  <a:txBody>
                    <a:bodyPr/>
                    <a:lstStyle/>
                    <a:p>
                      <a:r>
                        <a:rPr lang="en-US" sz="2400" b="1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Fixed and predefined by the programming language.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Dynamic and can be varied during runtime.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047859"/>
                  </a:ext>
                </a:extLst>
              </a:tr>
              <a:tr h="759788">
                <a:tc>
                  <a:txBody>
                    <a:bodyPr/>
                    <a:lstStyle/>
                    <a:p>
                      <a:r>
                        <a:rPr lang="en-US" sz="2400" b="1" dirty="0"/>
                        <a:t>Operations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Limited to basic arithmetic and logical operations.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There are variety of operations can be performed depending upon the data structure.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773580"/>
                  </a:ext>
                </a:extLst>
              </a:tr>
              <a:tr h="759788">
                <a:tc>
                  <a:txBody>
                    <a:bodyPr/>
                    <a:lstStyle/>
                    <a:p>
                      <a:r>
                        <a:rPr lang="en-US" sz="2400" b="1" dirty="0"/>
                        <a:t>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for representing simple values and performing basic operations.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for organizing and managing data in more complex ways.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485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/>
              <a:t>Linear vs. Non-Linear Data Structures</a:t>
            </a:r>
            <a:endParaRPr lang="en-US" sz="4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/ Non-Linear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Linear Data Structures</a:t>
            </a:r>
          </a:p>
          <a:p>
            <a:pPr lvl="1"/>
            <a:r>
              <a:rPr lang="en-IN" dirty="0"/>
              <a:t>A data structure is said to be Linear, if its elements are connected in linear fashion by means of logically or in sequence memory locations.</a:t>
            </a:r>
          </a:p>
          <a:p>
            <a:pPr lvl="1"/>
            <a:r>
              <a:rPr lang="en-IN" dirty="0"/>
              <a:t>Examples of Linear Data Structure are </a:t>
            </a:r>
            <a:r>
              <a:rPr lang="en-IN" b="1" i="1" dirty="0">
                <a:solidFill>
                  <a:srgbClr val="C00000"/>
                </a:solidFill>
              </a:rPr>
              <a:t>Stack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i="1" dirty="0">
                <a:solidFill>
                  <a:srgbClr val="C00000"/>
                </a:solidFill>
              </a:rPr>
              <a:t>Queue</a:t>
            </a:r>
            <a:r>
              <a:rPr lang="en-IN" dirty="0"/>
              <a:t>.</a:t>
            </a:r>
          </a:p>
          <a:p>
            <a:r>
              <a:rPr lang="en-US" b="1" dirty="0"/>
              <a:t>Non-Linear Data Structures</a:t>
            </a:r>
          </a:p>
          <a:p>
            <a:pPr lvl="1"/>
            <a:r>
              <a:rPr lang="en-IN" dirty="0"/>
              <a:t>Nonlinear data structures are those data structure in which data items are not arranged in a sequence.</a:t>
            </a:r>
          </a:p>
          <a:p>
            <a:pPr lvl="1"/>
            <a:r>
              <a:rPr lang="en-IN" dirty="0"/>
              <a:t>Examples of Non-linear Data Structure are </a:t>
            </a:r>
            <a:r>
              <a:rPr lang="en-IN" b="1" i="1" dirty="0">
                <a:solidFill>
                  <a:srgbClr val="C00000"/>
                </a:solidFill>
              </a:rPr>
              <a:t>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i="1" dirty="0">
                <a:solidFill>
                  <a:srgbClr val="C00000"/>
                </a:solidFill>
              </a:rPr>
              <a:t>Graph</a:t>
            </a:r>
            <a:r>
              <a:rPr lang="en-IN" b="1" i="1" dirty="0"/>
              <a:t>.</a:t>
            </a:r>
            <a:endParaRPr lang="en-US" b="1" i="1" dirty="0"/>
          </a:p>
        </p:txBody>
      </p:sp>
      <p:pic>
        <p:nvPicPr>
          <p:cNvPr id="2050" name="Picture 2" descr="E:\Clients\Darshan\Data Structure\images\Data Structure\391px-Data_stac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088" y="3770086"/>
            <a:ext cx="1862137" cy="133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Clients\Darshan\Data Structure\images\Data Structure\Fifo_queu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88" y="3770086"/>
            <a:ext cx="173840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Clients\Darshan\Data Structure\images\Data Structure\Tr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693886"/>
            <a:ext cx="1828800" cy="150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Clients\Darshan\Data Structure\images\Data Structure\440px-6n-graph2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3605346"/>
            <a:ext cx="1485900" cy="162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96887" y="537028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82887" y="537028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34200" y="537028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Tree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839200" y="537028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022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  <p:bldP spid="9" grpId="0" uiExpand="1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28514571"/>
              </p:ext>
            </p:extLst>
          </p:nvPr>
        </p:nvGraphicFramePr>
        <p:xfrm>
          <a:off x="293014" y="282911"/>
          <a:ext cx="11714008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5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3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501">
                <a:tc>
                  <a:txBody>
                    <a:bodyPr/>
                    <a:lstStyle/>
                    <a:p>
                      <a:r>
                        <a:rPr lang="en-US" sz="2400" b="1" dirty="0"/>
                        <a:t>Aspect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Linear Data</a:t>
                      </a:r>
                      <a:r>
                        <a:rPr lang="en-US" sz="2400" b="1" baseline="0" dirty="0"/>
                        <a:t> Structure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Non-Linear Data</a:t>
                      </a:r>
                      <a:r>
                        <a:rPr lang="en-US" sz="2400" b="1" baseline="0" dirty="0"/>
                        <a:t> Structure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Elements are </a:t>
                      </a:r>
                      <a:r>
                        <a:rPr lang="en-US" sz="2200" b="1" dirty="0"/>
                        <a:t>arranged in a linear order </a:t>
                      </a:r>
                      <a:r>
                        <a:rPr lang="en-US" sz="2200" dirty="0"/>
                        <a:t>where each and every element is attached to its previous and next adjacent.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Elements are not arranged in a </a:t>
                      </a:r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</a:rPr>
                        <a:t>sequence</a:t>
                      </a: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325E7D-0937-C40C-DB59-2D166FE35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771061"/>
              </p:ext>
            </p:extLst>
          </p:nvPr>
        </p:nvGraphicFramePr>
        <p:xfrm>
          <a:off x="287861" y="1842255"/>
          <a:ext cx="11714008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451">
                  <a:extLst>
                    <a:ext uri="{9D8B030D-6E8A-4147-A177-3AD203B41FA5}">
                      <a16:colId xmlns:a16="http://schemas.microsoft.com/office/drawing/2014/main" val="926165346"/>
                    </a:ext>
                  </a:extLst>
                </a:gridCol>
                <a:gridCol w="4895094">
                  <a:extLst>
                    <a:ext uri="{9D8B030D-6E8A-4147-A177-3AD203B41FA5}">
                      <a16:colId xmlns:a16="http://schemas.microsoft.com/office/drawing/2014/main" val="2041637328"/>
                    </a:ext>
                  </a:extLst>
                </a:gridCol>
                <a:gridCol w="5153463">
                  <a:extLst>
                    <a:ext uri="{9D8B030D-6E8A-4147-A177-3AD203B41FA5}">
                      <a16:colId xmlns:a16="http://schemas.microsoft.com/office/drawing/2014/main" val="538944757"/>
                    </a:ext>
                  </a:extLst>
                </a:gridCol>
              </a:tblGrid>
              <a:tr h="34622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</a:rPr>
                        <a:t>Single level </a:t>
                      </a: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is involved.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</a:rPr>
                        <a:t>Multiple levels </a:t>
                      </a: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are involved.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9211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F3877F-7551-DCAF-191F-93B6FD059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763412"/>
              </p:ext>
            </p:extLst>
          </p:nvPr>
        </p:nvGraphicFramePr>
        <p:xfrm>
          <a:off x="287861" y="2305287"/>
          <a:ext cx="11714008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7256">
                  <a:extLst>
                    <a:ext uri="{9D8B030D-6E8A-4147-A177-3AD203B41FA5}">
                      <a16:colId xmlns:a16="http://schemas.microsoft.com/office/drawing/2014/main" val="2657036283"/>
                    </a:ext>
                  </a:extLst>
                </a:gridCol>
                <a:gridCol w="4893289">
                  <a:extLst>
                    <a:ext uri="{9D8B030D-6E8A-4147-A177-3AD203B41FA5}">
                      <a16:colId xmlns:a16="http://schemas.microsoft.com/office/drawing/2014/main" val="857961393"/>
                    </a:ext>
                  </a:extLst>
                </a:gridCol>
                <a:gridCol w="5153463">
                  <a:extLst>
                    <a:ext uri="{9D8B030D-6E8A-4147-A177-3AD203B41FA5}">
                      <a16:colId xmlns:a16="http://schemas.microsoft.com/office/drawing/2014/main" val="2969725467"/>
                    </a:ext>
                  </a:extLst>
                </a:gridCol>
              </a:tblGrid>
              <a:tr h="600329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kern="1200" dirty="0">
                          <a:solidFill>
                            <a:schemeClr val="dk1"/>
                          </a:solidFill>
                        </a:rPr>
                        <a:t>Its </a:t>
                      </a:r>
                      <a:r>
                        <a:rPr lang="en-US" sz="2200" b="1" kern="1200" dirty="0">
                          <a:solidFill>
                            <a:schemeClr val="dk1"/>
                          </a:solidFill>
                        </a:rPr>
                        <a:t>implementation is easy </a:t>
                      </a: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in comparison to non-linear data structure.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106680" marB="106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Its </a:t>
                      </a:r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</a:rPr>
                        <a:t>implementation is complex </a:t>
                      </a: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in comparison to linear data structure.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5297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3D8959-9ABE-CDBD-E27A-F582E7168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456674"/>
              </p:ext>
            </p:extLst>
          </p:nvPr>
        </p:nvGraphicFramePr>
        <p:xfrm>
          <a:off x="287861" y="3191032"/>
          <a:ext cx="11714008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7256">
                  <a:extLst>
                    <a:ext uri="{9D8B030D-6E8A-4147-A177-3AD203B41FA5}">
                      <a16:colId xmlns:a16="http://schemas.microsoft.com/office/drawing/2014/main" val="4284092489"/>
                    </a:ext>
                  </a:extLst>
                </a:gridCol>
                <a:gridCol w="4893289">
                  <a:extLst>
                    <a:ext uri="{9D8B030D-6E8A-4147-A177-3AD203B41FA5}">
                      <a16:colId xmlns:a16="http://schemas.microsoft.com/office/drawing/2014/main" val="1497913372"/>
                    </a:ext>
                  </a:extLst>
                </a:gridCol>
                <a:gridCol w="5153463">
                  <a:extLst>
                    <a:ext uri="{9D8B030D-6E8A-4147-A177-3AD203B41FA5}">
                      <a16:colId xmlns:a16="http://schemas.microsoft.com/office/drawing/2014/main" val="2930879099"/>
                    </a:ext>
                  </a:extLst>
                </a:gridCol>
              </a:tblGrid>
              <a:tr h="60589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Traversal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Data elements </a:t>
                      </a:r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</a:rPr>
                        <a:t>can be traversed in a single run </a:t>
                      </a: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only.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Data elements </a:t>
                      </a:r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</a:rPr>
                        <a:t>can’t be </a:t>
                      </a: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traversed in a single run only.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7071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C63DB4-72B6-55F8-421D-F3D9B2F36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067458"/>
              </p:ext>
            </p:extLst>
          </p:nvPr>
        </p:nvGraphicFramePr>
        <p:xfrm>
          <a:off x="287861" y="3958959"/>
          <a:ext cx="11714008" cy="5913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7256">
                  <a:extLst>
                    <a:ext uri="{9D8B030D-6E8A-4147-A177-3AD203B41FA5}">
                      <a16:colId xmlns:a16="http://schemas.microsoft.com/office/drawing/2014/main" val="648987702"/>
                    </a:ext>
                  </a:extLst>
                </a:gridCol>
                <a:gridCol w="4893289">
                  <a:extLst>
                    <a:ext uri="{9D8B030D-6E8A-4147-A177-3AD203B41FA5}">
                      <a16:colId xmlns:a16="http://schemas.microsoft.com/office/drawing/2014/main" val="3098352862"/>
                    </a:ext>
                  </a:extLst>
                </a:gridCol>
                <a:gridCol w="5153463">
                  <a:extLst>
                    <a:ext uri="{9D8B030D-6E8A-4147-A177-3AD203B41FA5}">
                      <a16:colId xmlns:a16="http://schemas.microsoft.com/office/drawing/2014/main" val="82358390"/>
                    </a:ext>
                  </a:extLst>
                </a:gridCol>
              </a:tblGrid>
              <a:tr h="591381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Array, Stack, Queue, Linked List, etc.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Trees and Graphs.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352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34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vs. Non-Linear Data Structures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192273"/>
              </p:ext>
            </p:extLst>
          </p:nvPr>
        </p:nvGraphicFramePr>
        <p:xfrm>
          <a:off x="346229" y="876300"/>
          <a:ext cx="11714008" cy="365091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93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7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3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501">
                <a:tc>
                  <a:txBody>
                    <a:bodyPr/>
                    <a:lstStyle/>
                    <a:p>
                      <a:r>
                        <a:rPr lang="en-US" sz="2100" dirty="0"/>
                        <a:t>Aspect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Linear Data</a:t>
                      </a:r>
                      <a:r>
                        <a:rPr lang="en-US" sz="2100" baseline="0" dirty="0"/>
                        <a:t> Structure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Non-Linear Data</a:t>
                      </a:r>
                      <a:r>
                        <a:rPr lang="en-US" sz="2100" baseline="0" dirty="0"/>
                        <a:t> Structure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Elements are </a:t>
                      </a:r>
                      <a:r>
                        <a:rPr lang="en-US" sz="1800" b="1" dirty="0"/>
                        <a:t>arranged in a linear order </a:t>
                      </a:r>
                      <a:r>
                        <a:rPr lang="en-US" sz="1800" dirty="0"/>
                        <a:t>where each and every element is attached to its previous and next adjacent.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Elements are not arranged in a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sequence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223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Single level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is involved.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Multiple levels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are involved.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Its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implementation is easy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in comparison to non-linear data structure.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106680" marB="106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Its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implementation is complex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in comparison to linear data structure.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89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Traversal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Data elements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can be traversed in a single run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only.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Data elements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can’t be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traversed in a single run only.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38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Array, stack, queue, linked list, etc.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Trees and graphs.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49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 of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Create</a:t>
            </a:r>
            <a:r>
              <a:rPr lang="en-IN" dirty="0"/>
              <a:t>: It results in reserving memory for program elements.</a:t>
            </a:r>
          </a:p>
          <a:p>
            <a:r>
              <a:rPr lang="en-IN" b="1" dirty="0"/>
              <a:t>Destroy</a:t>
            </a:r>
            <a:r>
              <a:rPr lang="en-IN" dirty="0"/>
              <a:t>: It destroys memory space allocated for specified data structure.</a:t>
            </a:r>
          </a:p>
          <a:p>
            <a:r>
              <a:rPr lang="en-IN" b="1" dirty="0"/>
              <a:t>Selection</a:t>
            </a:r>
            <a:r>
              <a:rPr lang="en-IN" dirty="0"/>
              <a:t>: It deals with accessing a particular data within a data structure.</a:t>
            </a:r>
          </a:p>
          <a:p>
            <a:r>
              <a:rPr lang="en-IN" b="1" dirty="0" err="1"/>
              <a:t>Updation</a:t>
            </a:r>
            <a:r>
              <a:rPr lang="en-IN" dirty="0"/>
              <a:t>: It updates or modifies the data in the data structure.</a:t>
            </a:r>
          </a:p>
          <a:p>
            <a:r>
              <a:rPr lang="en-IN" b="1" dirty="0"/>
              <a:t>Searching</a:t>
            </a:r>
            <a:r>
              <a:rPr lang="en-IN" dirty="0"/>
              <a:t>: It finds the presence of desired data item in the list of data items.</a:t>
            </a:r>
          </a:p>
          <a:p>
            <a:r>
              <a:rPr lang="en-IN" b="1" dirty="0"/>
              <a:t>Sorting</a:t>
            </a:r>
            <a:r>
              <a:rPr lang="en-IN" dirty="0"/>
              <a:t>: It is a process of arranging all data items in a data structure in a particular order.</a:t>
            </a:r>
          </a:p>
          <a:p>
            <a:r>
              <a:rPr lang="en-IN" b="1" dirty="0"/>
              <a:t>Merging</a:t>
            </a:r>
            <a:r>
              <a:rPr lang="en-IN" dirty="0"/>
              <a:t>: It is a process of combining the data items of two different sorted list into a single sorted list.</a:t>
            </a:r>
          </a:p>
          <a:p>
            <a:r>
              <a:rPr lang="en-IN" b="1" dirty="0"/>
              <a:t>Splitting</a:t>
            </a:r>
            <a:r>
              <a:rPr lang="en-IN" dirty="0"/>
              <a:t>: It is a process of partitioning single list to multiple list.</a:t>
            </a:r>
          </a:p>
          <a:p>
            <a:r>
              <a:rPr lang="en-IN" b="1" dirty="0"/>
              <a:t>Traversal</a:t>
            </a:r>
            <a:r>
              <a:rPr lang="en-IN" dirty="0"/>
              <a:t>: It is a process of visiting each and every node of a list in systematic manner.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7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1157831"/>
            <a:ext cx="96886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Topics to be covered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Data Structure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Classification of Data Structure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Primitive vs. Non-Primitive Data Structure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Linear vs. Non-Linear Data Structures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Performance Analysis and Measurement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Analysis of algorithms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Time Complexity Calculation</a:t>
            </a:r>
          </a:p>
        </p:txBody>
      </p:sp>
    </p:spTree>
    <p:extLst>
      <p:ext uri="{BB962C8B-B14F-4D97-AF65-F5344CB8AC3E}">
        <p14:creationId xmlns:p14="http://schemas.microsoft.com/office/powerpoint/2010/main" val="296653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Algorithm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10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Algorithm?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Algorithm is the </a:t>
            </a:r>
            <a:r>
              <a:rPr lang="en-IN" b="1" dirty="0">
                <a:solidFill>
                  <a:srgbClr val="C00000"/>
                </a:solidFill>
              </a:rPr>
              <a:t>sequence of steps </a:t>
            </a:r>
            <a:r>
              <a:rPr lang="en-IN" dirty="0"/>
              <a:t>to solve a problem.</a:t>
            </a:r>
          </a:p>
          <a:p>
            <a:r>
              <a:rPr lang="en-IN" dirty="0"/>
              <a:t>Infinitely many correct algorithms are available for the same problem.</a:t>
            </a:r>
          </a:p>
          <a:p>
            <a:r>
              <a:rPr lang="en-US" dirty="0"/>
              <a:t>From the available algorithms, a programmer should </a:t>
            </a:r>
            <a:r>
              <a:rPr lang="en-US" b="1" dirty="0">
                <a:solidFill>
                  <a:srgbClr val="C00000"/>
                </a:solidFill>
              </a:rPr>
              <a:t>choose the efficient one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need to learn how to compare the performance of different algorithms and choose the best one to solve a particular problem. </a:t>
            </a:r>
          </a:p>
          <a:p>
            <a:r>
              <a:rPr lang="en-IN" dirty="0"/>
              <a:t>While analysing an algorithm, we mostly consider </a:t>
            </a:r>
            <a:r>
              <a:rPr lang="en-IN" b="1" dirty="0">
                <a:solidFill>
                  <a:srgbClr val="C00000"/>
                </a:solidFill>
              </a:rPr>
              <a:t>time complexity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space complexity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b="1" i="1" dirty="0">
              <a:solidFill>
                <a:srgbClr val="C00000"/>
              </a:solidFill>
            </a:endParaRPr>
          </a:p>
          <a:p>
            <a:endParaRPr lang="en-IN" b="1" i="1" dirty="0">
              <a:solidFill>
                <a:srgbClr val="C00000"/>
              </a:solidFill>
            </a:endParaRPr>
          </a:p>
        </p:txBody>
      </p:sp>
      <p:pic>
        <p:nvPicPr>
          <p:cNvPr id="4098" name="Picture 2" descr="E:\Clients\Darshan\Data Structure\2018\PPT\images\Algorith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91" y="2705146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:\Clients\Darshan\Data Structure\2018\PPT\images\data struct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421" y="2639957"/>
            <a:ext cx="1625934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:\Clients\Darshan\Data Structure\2018\PPT\images\Amazon-Interview-Questions - Co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975" y="2686217"/>
            <a:ext cx="1488951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us 3"/>
          <p:cNvSpPr/>
          <p:nvPr/>
        </p:nvSpPr>
        <p:spPr>
          <a:xfrm>
            <a:off x="3999606" y="2967205"/>
            <a:ext cx="533400" cy="533400"/>
          </a:xfrm>
          <a:prstGeom prst="mathPlus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qual 5"/>
          <p:cNvSpPr/>
          <p:nvPr/>
        </p:nvSpPr>
        <p:spPr>
          <a:xfrm>
            <a:off x="7024539" y="3079999"/>
            <a:ext cx="533400" cy="533400"/>
          </a:xfrm>
          <a:prstGeom prst="mathEqual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4658" y="4076746"/>
            <a:ext cx="1600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Algorithm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18421" y="4076746"/>
            <a:ext cx="2042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Data Structure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110975" y="4076746"/>
            <a:ext cx="126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Program</a:t>
            </a:r>
            <a:endParaRPr lang="en-US" sz="24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8B1E8A-EBD9-35BC-44C5-BADD45A873F6}"/>
              </a:ext>
            </a:extLst>
          </p:cNvPr>
          <p:cNvSpPr/>
          <p:nvPr/>
        </p:nvSpPr>
        <p:spPr>
          <a:xfrm>
            <a:off x="2095130" y="2539014"/>
            <a:ext cx="1793289" cy="216615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/>
      <p:bldP spid="11" grpId="0"/>
      <p:bldP spid="12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and Space Analysis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1" dirty="0">
                <a:solidFill>
                  <a:srgbClr val="C00000"/>
                </a:solidFill>
              </a:rPr>
              <a:t>Time complexity </a:t>
            </a:r>
            <a:r>
              <a:rPr lang="en-IN" dirty="0"/>
              <a:t>of an algorithm </a:t>
            </a:r>
            <a:r>
              <a:rPr lang="en-IN" b="1" dirty="0"/>
              <a:t>estimates</a:t>
            </a:r>
            <a:r>
              <a:rPr lang="en-IN" dirty="0"/>
              <a:t> the amount of time taken by an algorithm to run as a function of the length of the input.</a:t>
            </a:r>
          </a:p>
          <a:p>
            <a:r>
              <a:rPr lang="en-IN" b="1" i="1" dirty="0">
                <a:solidFill>
                  <a:srgbClr val="C00000"/>
                </a:solidFill>
              </a:rPr>
              <a:t>Space complexity </a:t>
            </a:r>
            <a:r>
              <a:rPr lang="en-IN" dirty="0"/>
              <a:t>of an algorithm </a:t>
            </a:r>
            <a:r>
              <a:rPr lang="en-IN" b="1" dirty="0"/>
              <a:t>estimates</a:t>
            </a:r>
            <a:r>
              <a:rPr lang="en-IN" dirty="0"/>
              <a:t> the amount of space or memory taken by an algorithm to run as a function of the length of the input.</a:t>
            </a:r>
          </a:p>
          <a:p>
            <a:r>
              <a:rPr lang="en-IN" dirty="0"/>
              <a:t>Time &amp; space complexity depends on lots of things like hardware, operating system, processors, etc. </a:t>
            </a:r>
          </a:p>
          <a:p>
            <a:r>
              <a:rPr lang="en-IN" dirty="0"/>
              <a:t>However, we don't consider any of these factors while analysing the algorithm. We will only consider the execution time of an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5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Worst-Best-Average Case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Worst-Case Analysis (Big-O Notation): </a:t>
            </a:r>
          </a:p>
          <a:p>
            <a:pPr lvl="1"/>
            <a:r>
              <a:rPr lang="en-IN" dirty="0"/>
              <a:t>In Worst Case analysis </a:t>
            </a:r>
            <a:r>
              <a:rPr lang="en-IN" b="1" dirty="0">
                <a:solidFill>
                  <a:srgbClr val="C00000"/>
                </a:solidFill>
              </a:rPr>
              <a:t>upper bound </a:t>
            </a:r>
            <a:r>
              <a:rPr lang="en-IN" dirty="0"/>
              <a:t>on the running time of an algorithm is calculated.</a:t>
            </a:r>
          </a:p>
          <a:p>
            <a:pPr lvl="1"/>
            <a:r>
              <a:rPr lang="en-US" dirty="0"/>
              <a:t>This case causes a </a:t>
            </a:r>
            <a:r>
              <a:rPr lang="en-US" b="1" dirty="0">
                <a:solidFill>
                  <a:srgbClr val="C00000"/>
                </a:solidFill>
              </a:rPr>
              <a:t>maximum number of operations </a:t>
            </a:r>
            <a:r>
              <a:rPr lang="en-US" dirty="0"/>
              <a:t>to be executed.</a:t>
            </a:r>
          </a:p>
          <a:p>
            <a:pPr lvl="1"/>
            <a:r>
              <a:rPr lang="en-US" dirty="0"/>
              <a:t>It offers a simplified way to express the growth rate of an algorithm as input increases.</a:t>
            </a:r>
          </a:p>
          <a:p>
            <a:pPr lvl="1"/>
            <a:r>
              <a:rPr lang="en-US" dirty="0"/>
              <a:t>An algorithm’s </a:t>
            </a:r>
            <a:r>
              <a:rPr lang="en-US" b="1" dirty="0">
                <a:solidFill>
                  <a:srgbClr val="C00000"/>
                </a:solidFill>
              </a:rPr>
              <a:t>worst-case</a:t>
            </a:r>
            <a:r>
              <a:rPr lang="en-US" dirty="0"/>
              <a:t> time complexity is defined by the </a:t>
            </a:r>
            <a:r>
              <a:rPr lang="en-US" b="1" dirty="0">
                <a:solidFill>
                  <a:schemeClr val="accent6"/>
                </a:solidFill>
              </a:rPr>
              <a:t>Big-O</a:t>
            </a:r>
            <a:r>
              <a:rPr lang="en-US" dirty="0"/>
              <a:t> </a:t>
            </a:r>
            <a:r>
              <a:rPr lang="en-US" b="1" dirty="0"/>
              <a:t>(O) </a:t>
            </a:r>
            <a:r>
              <a:rPr lang="en-US" dirty="0"/>
              <a:t>notation.</a:t>
            </a:r>
          </a:p>
          <a:p>
            <a:pPr lvl="1"/>
            <a:r>
              <a:rPr lang="en-US" dirty="0"/>
              <a:t>For example in Linear Search, the worst case happens when the element to be searched is not present in the array.</a:t>
            </a:r>
          </a:p>
          <a:p>
            <a:pPr lvl="1"/>
            <a:r>
              <a:rPr lang="en-US" dirty="0"/>
              <a:t>For following given array worst case happens when 80 is not present in the array. </a:t>
            </a:r>
          </a:p>
          <a:p>
            <a:pPr lvl="1"/>
            <a:r>
              <a:rPr lang="en-US" dirty="0"/>
              <a:t>So the complexity would be O(n), as total n comparisons had to be done.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4AB532-7397-2FA7-EE2B-B655EC81E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531759"/>
              </p:ext>
            </p:extLst>
          </p:nvPr>
        </p:nvGraphicFramePr>
        <p:xfrm>
          <a:off x="2012545" y="4606082"/>
          <a:ext cx="344467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34">
                  <a:extLst>
                    <a:ext uri="{9D8B030D-6E8A-4147-A177-3AD203B41FA5}">
                      <a16:colId xmlns:a16="http://schemas.microsoft.com/office/drawing/2014/main" val="3309288233"/>
                    </a:ext>
                  </a:extLst>
                </a:gridCol>
                <a:gridCol w="688934">
                  <a:extLst>
                    <a:ext uri="{9D8B030D-6E8A-4147-A177-3AD203B41FA5}">
                      <a16:colId xmlns:a16="http://schemas.microsoft.com/office/drawing/2014/main" val="2046479882"/>
                    </a:ext>
                  </a:extLst>
                </a:gridCol>
                <a:gridCol w="688934">
                  <a:extLst>
                    <a:ext uri="{9D8B030D-6E8A-4147-A177-3AD203B41FA5}">
                      <a16:colId xmlns:a16="http://schemas.microsoft.com/office/drawing/2014/main" val="4000389540"/>
                    </a:ext>
                  </a:extLst>
                </a:gridCol>
                <a:gridCol w="688934">
                  <a:extLst>
                    <a:ext uri="{9D8B030D-6E8A-4147-A177-3AD203B41FA5}">
                      <a16:colId xmlns:a16="http://schemas.microsoft.com/office/drawing/2014/main" val="1902195542"/>
                    </a:ext>
                  </a:extLst>
                </a:gridCol>
                <a:gridCol w="688934">
                  <a:extLst>
                    <a:ext uri="{9D8B030D-6E8A-4147-A177-3AD203B41FA5}">
                      <a16:colId xmlns:a16="http://schemas.microsoft.com/office/drawing/2014/main" val="31469653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0411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420E9F8-5A56-5685-1377-53889CA1959B}"/>
              </a:ext>
            </a:extLst>
          </p:cNvPr>
          <p:cNvSpPr txBox="1"/>
          <p:nvPr/>
        </p:nvSpPr>
        <p:spPr>
          <a:xfrm>
            <a:off x="1566159" y="4620637"/>
            <a:ext cx="60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: </a:t>
            </a:r>
          </a:p>
        </p:txBody>
      </p:sp>
    </p:spTree>
    <p:extLst>
      <p:ext uri="{BB962C8B-B14F-4D97-AF65-F5344CB8AC3E}">
        <p14:creationId xmlns:p14="http://schemas.microsoft.com/office/powerpoint/2010/main" val="261006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Worst-Best-Average Case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Best-Case Analysis (Big-</a:t>
            </a:r>
            <a:r>
              <a:rPr lang="en-US" b="1" dirty="0"/>
              <a:t> Ω</a:t>
            </a:r>
            <a:r>
              <a:rPr lang="en-IN" b="1" dirty="0"/>
              <a:t> Notation) :</a:t>
            </a:r>
          </a:p>
          <a:p>
            <a:pPr lvl="1"/>
            <a:r>
              <a:rPr lang="en-IN" dirty="0"/>
              <a:t>In Best Case analysis </a:t>
            </a:r>
            <a:r>
              <a:rPr lang="en-IN" b="1" dirty="0">
                <a:solidFill>
                  <a:srgbClr val="C00000"/>
                </a:solidFill>
              </a:rPr>
              <a:t>lower bound </a:t>
            </a:r>
            <a:r>
              <a:rPr lang="en-IN" dirty="0"/>
              <a:t>on the running time of an algorithm is calculated.</a:t>
            </a:r>
          </a:p>
          <a:p>
            <a:pPr lvl="1"/>
            <a:r>
              <a:rPr lang="en-US" dirty="0"/>
              <a:t>This is the case that causes a </a:t>
            </a:r>
            <a:r>
              <a:rPr lang="en-US" b="1" dirty="0">
                <a:solidFill>
                  <a:srgbClr val="C00000"/>
                </a:solidFill>
              </a:rPr>
              <a:t>minimum number of operations </a:t>
            </a:r>
            <a:r>
              <a:rPr lang="en-US" dirty="0"/>
              <a:t>to be executed.</a:t>
            </a:r>
          </a:p>
          <a:p>
            <a:pPr lvl="1"/>
            <a:r>
              <a:rPr lang="en-US" dirty="0"/>
              <a:t>An algorithm’s </a:t>
            </a:r>
            <a:r>
              <a:rPr lang="en-US" b="1" dirty="0">
                <a:solidFill>
                  <a:srgbClr val="C00000"/>
                </a:solidFill>
              </a:rPr>
              <a:t>best-case</a:t>
            </a:r>
            <a:r>
              <a:rPr lang="en-US" dirty="0"/>
              <a:t> time complexity is defined by the Omega</a:t>
            </a:r>
            <a:r>
              <a:rPr lang="en-US" b="1" dirty="0"/>
              <a:t>(Ω)</a:t>
            </a:r>
            <a:r>
              <a:rPr lang="en-US" dirty="0"/>
              <a:t> notation.</a:t>
            </a:r>
          </a:p>
          <a:p>
            <a:pPr lvl="1"/>
            <a:r>
              <a:rPr lang="en-US" dirty="0"/>
              <a:t>In the Linear Search problem, the best case occurs when searching element is present at the first location.</a:t>
            </a:r>
          </a:p>
          <a:p>
            <a:pPr lvl="1"/>
            <a:r>
              <a:rPr lang="en-US" dirty="0"/>
              <a:t>For following given array best case happens when we are searching for 50 in the array. </a:t>
            </a:r>
          </a:p>
          <a:p>
            <a:pPr lvl="1"/>
            <a:r>
              <a:rPr lang="en-US" dirty="0"/>
              <a:t>So the complexity would be </a:t>
            </a:r>
            <a:r>
              <a:rPr lang="el-GR" dirty="0"/>
              <a:t>Ω</a:t>
            </a:r>
            <a:r>
              <a:rPr lang="en-US" dirty="0"/>
              <a:t>(1), as only 1 comparison needs to be done.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916246-B33A-5328-2937-C2C02D7B7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08865"/>
              </p:ext>
            </p:extLst>
          </p:nvPr>
        </p:nvGraphicFramePr>
        <p:xfrm>
          <a:off x="2012545" y="3983511"/>
          <a:ext cx="344467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34">
                  <a:extLst>
                    <a:ext uri="{9D8B030D-6E8A-4147-A177-3AD203B41FA5}">
                      <a16:colId xmlns:a16="http://schemas.microsoft.com/office/drawing/2014/main" val="3309288233"/>
                    </a:ext>
                  </a:extLst>
                </a:gridCol>
                <a:gridCol w="688934">
                  <a:extLst>
                    <a:ext uri="{9D8B030D-6E8A-4147-A177-3AD203B41FA5}">
                      <a16:colId xmlns:a16="http://schemas.microsoft.com/office/drawing/2014/main" val="2046479882"/>
                    </a:ext>
                  </a:extLst>
                </a:gridCol>
                <a:gridCol w="688934">
                  <a:extLst>
                    <a:ext uri="{9D8B030D-6E8A-4147-A177-3AD203B41FA5}">
                      <a16:colId xmlns:a16="http://schemas.microsoft.com/office/drawing/2014/main" val="4000389540"/>
                    </a:ext>
                  </a:extLst>
                </a:gridCol>
                <a:gridCol w="688934">
                  <a:extLst>
                    <a:ext uri="{9D8B030D-6E8A-4147-A177-3AD203B41FA5}">
                      <a16:colId xmlns:a16="http://schemas.microsoft.com/office/drawing/2014/main" val="1902195542"/>
                    </a:ext>
                  </a:extLst>
                </a:gridCol>
                <a:gridCol w="688934">
                  <a:extLst>
                    <a:ext uri="{9D8B030D-6E8A-4147-A177-3AD203B41FA5}">
                      <a16:colId xmlns:a16="http://schemas.microsoft.com/office/drawing/2014/main" val="31469653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0411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2F25E4-8372-E235-A9CB-90E408CFCEE0}"/>
              </a:ext>
            </a:extLst>
          </p:cNvPr>
          <p:cNvSpPr txBox="1"/>
          <p:nvPr/>
        </p:nvSpPr>
        <p:spPr>
          <a:xfrm>
            <a:off x="1566159" y="3998066"/>
            <a:ext cx="60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: </a:t>
            </a:r>
          </a:p>
        </p:txBody>
      </p:sp>
    </p:spTree>
    <p:extLst>
      <p:ext uri="{BB962C8B-B14F-4D97-AF65-F5344CB8AC3E}">
        <p14:creationId xmlns:p14="http://schemas.microsoft.com/office/powerpoint/2010/main" val="212119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Worst-Best-Average Case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Average-Case Analysis (Big </a:t>
            </a:r>
            <a:r>
              <a:rPr lang="en-US" b="1" dirty="0"/>
              <a:t>Ꝋ Notation)</a:t>
            </a:r>
            <a:r>
              <a:rPr lang="en-IN" b="1" dirty="0"/>
              <a:t>: </a:t>
            </a:r>
          </a:p>
          <a:p>
            <a:pPr lvl="1"/>
            <a:r>
              <a:rPr lang="en-US" dirty="0"/>
              <a:t>In Average Case analysis, we take </a:t>
            </a:r>
            <a:r>
              <a:rPr lang="en-US" b="1" dirty="0">
                <a:solidFill>
                  <a:srgbClr val="C00000"/>
                </a:solidFill>
              </a:rPr>
              <a:t>all possible inputs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calculate the average computing time for all of the inputs</a:t>
            </a:r>
            <a:r>
              <a:rPr lang="en-US" dirty="0"/>
              <a:t>.</a:t>
            </a:r>
          </a:p>
          <a:p>
            <a:pPr marL="857250" lvl="1" indent="-395288"/>
            <a:r>
              <a:rPr lang="en-US" dirty="0"/>
              <a:t>An algorithm’s </a:t>
            </a:r>
            <a:r>
              <a:rPr lang="en-US" b="1" dirty="0">
                <a:solidFill>
                  <a:srgbClr val="C00000"/>
                </a:solidFill>
              </a:rPr>
              <a:t>average-case</a:t>
            </a:r>
            <a:r>
              <a:rPr lang="en-US" dirty="0"/>
              <a:t> time complexity is defined by </a:t>
            </a:r>
            <a:r>
              <a:rPr lang="en-US" b="1" dirty="0">
                <a:solidFill>
                  <a:srgbClr val="C00000"/>
                </a:solidFill>
              </a:rPr>
              <a:t>the Theta notation (Ꝋ).</a:t>
            </a:r>
          </a:p>
          <a:p>
            <a:pPr lvl="1"/>
            <a:r>
              <a:rPr lang="en-US" dirty="0"/>
              <a:t>This notation gives the </a:t>
            </a:r>
            <a:r>
              <a:rPr lang="en-US" b="1" dirty="0">
                <a:solidFill>
                  <a:srgbClr val="C00000"/>
                </a:solidFill>
              </a:rPr>
              <a:t>estimated average amount of time </a:t>
            </a:r>
            <a:r>
              <a:rPr lang="en-US" dirty="0"/>
              <a:t>an algorithm requires to consider all input values.</a:t>
            </a:r>
          </a:p>
          <a:p>
            <a:pPr lvl="1"/>
            <a:r>
              <a:rPr lang="en-US" dirty="0"/>
              <a:t>For Linear Search, this case happens when the search element is present somewhere in the middle of the array.</a:t>
            </a:r>
          </a:p>
          <a:p>
            <a:pPr lvl="1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74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Calculation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22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Time Complexity of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era we have high configured resources, so immense amount of space would be available to us.</a:t>
            </a:r>
          </a:p>
          <a:p>
            <a:r>
              <a:rPr lang="en-IN" dirty="0"/>
              <a:t>So here the concern is not to optimize space but to optimize time. </a:t>
            </a:r>
          </a:p>
          <a:p>
            <a:r>
              <a:rPr lang="en-IN" dirty="0"/>
              <a:t>Hence Time Complexity is at the prime consideration.</a:t>
            </a:r>
          </a:p>
          <a:p>
            <a:r>
              <a:rPr lang="en-IN" dirty="0"/>
              <a:t>Here we </a:t>
            </a:r>
            <a:r>
              <a:rPr lang="en-IN" b="1" dirty="0">
                <a:solidFill>
                  <a:srgbClr val="C00000"/>
                </a:solidFill>
              </a:rPr>
              <a:t>don’t measure the actual time </a:t>
            </a:r>
            <a:r>
              <a:rPr lang="en-IN" dirty="0"/>
              <a:t>required in executing each statement in the code, but we measure:</a:t>
            </a:r>
          </a:p>
          <a:p>
            <a:pPr lvl="1"/>
            <a:r>
              <a:rPr lang="en-IN" dirty="0"/>
              <a:t>how many times each statements of the algorithm executes</a:t>
            </a:r>
          </a:p>
          <a:p>
            <a:pPr lvl="1"/>
            <a:r>
              <a:rPr lang="en-IN" dirty="0"/>
              <a:t>the number of elementary functions performed by the algorithm</a:t>
            </a:r>
          </a:p>
          <a:p>
            <a:r>
              <a:rPr lang="en-IN" dirty="0"/>
              <a:t>Since the algorithm's performance may vary with different types of input data, we usually use the worst-case Time complexity of an algorithm because that is the maximum time taken for any input size.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68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Calculating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Calculate Time Complexity of Sum of elements of List (One dimensional Array)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18608" y="1639135"/>
            <a:ext cx="548329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SumOfList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A,n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 total = 0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2 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for i = 0 to n-1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3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  total = total + A[i]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4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 return total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2806" y="1454468"/>
            <a:ext cx="4002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 is array, n is no of elements in array</a:t>
            </a:r>
            <a:endParaRPr lang="en-US" sz="2000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267204" y="1654523"/>
            <a:ext cx="2615602" cy="218503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7" idx="1"/>
          </p:cNvCxnSpPr>
          <p:nvPr/>
        </p:nvCxnSpPr>
        <p:spPr>
          <a:xfrm flipH="1">
            <a:off x="4972365" y="2490977"/>
            <a:ext cx="2753493" cy="607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0" idx="1"/>
          </p:cNvCxnSpPr>
          <p:nvPr/>
        </p:nvCxnSpPr>
        <p:spPr>
          <a:xfrm flipH="1">
            <a:off x="5638802" y="2863811"/>
            <a:ext cx="2087056" cy="607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3" idx="1"/>
          </p:cNvCxnSpPr>
          <p:nvPr/>
        </p:nvCxnSpPr>
        <p:spPr>
          <a:xfrm flipH="1">
            <a:off x="6882807" y="3193103"/>
            <a:ext cx="843051" cy="607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6" idx="1"/>
          </p:cNvCxnSpPr>
          <p:nvPr/>
        </p:nvCxnSpPr>
        <p:spPr>
          <a:xfrm flipH="1">
            <a:off x="5391465" y="3541898"/>
            <a:ext cx="2334393" cy="607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57400" y="4186089"/>
            <a:ext cx="3581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TSumOfList  =  </a:t>
            </a:r>
            <a:r>
              <a:rPr lang="pt-BR" dirty="0"/>
              <a:t>1 + 2 (n+1) + 2n + 1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43549" y="451200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=</a:t>
            </a:r>
            <a:r>
              <a:rPr lang="pt-BR" dirty="0"/>
              <a:t> 4n + 4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43549" y="482965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=</a:t>
            </a:r>
            <a:r>
              <a:rPr lang="pt-BR" dirty="0"/>
              <a:t> 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47132" y="4512004"/>
            <a:ext cx="2890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We can neglate constant 4</a:t>
            </a:r>
            <a:endParaRPr lang="en-US" sz="2000" dirty="0"/>
          </a:p>
        </p:txBody>
      </p:sp>
      <p:cxnSp>
        <p:nvCxnSpPr>
          <p:cNvPr id="49" name="Straight Arrow Connector 48"/>
          <p:cNvCxnSpPr>
            <a:stCxn id="45" idx="3"/>
          </p:cNvCxnSpPr>
          <p:nvPr/>
        </p:nvCxnSpPr>
        <p:spPr>
          <a:xfrm flipH="1">
            <a:off x="4191001" y="4696670"/>
            <a:ext cx="1414749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33600" y="5351391"/>
            <a:ext cx="7772400" cy="40011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Time complexity of given algorithm is </a:t>
            </a:r>
            <a:r>
              <a:rPr lang="en-IN" sz="2000" b="1" i="1" dirty="0">
                <a:solidFill>
                  <a:srgbClr val="C00000"/>
                </a:solidFill>
              </a:rPr>
              <a:t>n</a:t>
            </a:r>
            <a:r>
              <a:rPr lang="en-IN" sz="2000" dirty="0"/>
              <a:t> unit time 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8411658" y="1964648"/>
            <a:ext cx="685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Cost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097458" y="1963411"/>
            <a:ext cx="1447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No of Times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411658" y="2370843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097458" y="2370843"/>
            <a:ext cx="1447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725858" y="1963411"/>
            <a:ext cx="685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Line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725858" y="2370843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411658" y="2743677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097458" y="2743677"/>
            <a:ext cx="1447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n + 1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725858" y="2743677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411658" y="3072969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097458" y="3072969"/>
            <a:ext cx="1447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725858" y="3072969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411658" y="3421764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097458" y="3421764"/>
            <a:ext cx="1447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725858" y="3421764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520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4" grpId="0"/>
      <p:bldP spid="45" grpId="0"/>
      <p:bldP spid="46" grpId="0"/>
      <p:bldP spid="47" grpId="0"/>
      <p:bldP spid="5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Calculating Time Complexity -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Calculate Time Complexity of searching an element from an Array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18608" y="1639135"/>
            <a:ext cx="786693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SearchArray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A,n,x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1 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for i = 0 to n-1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3  	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if A[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] equals x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4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		return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5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 return -1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180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81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Frequently asked 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Structure. Draw classification of Data Structure. </a:t>
            </a:r>
          </a:p>
          <a:p>
            <a:r>
              <a:rPr lang="en-US" dirty="0"/>
              <a:t>Differentiate between linear and nonlinear data structures.</a:t>
            </a:r>
          </a:p>
          <a:p>
            <a:r>
              <a:rPr lang="en-US" dirty="0"/>
              <a:t>Define Complexity. Explain Time and Space Complexity. </a:t>
            </a:r>
          </a:p>
          <a:p>
            <a:r>
              <a:rPr lang="en-US" dirty="0"/>
              <a:t>Explain a tradeoff between time and space complexity.</a:t>
            </a:r>
          </a:p>
          <a:p>
            <a:r>
              <a:rPr lang="en-US" dirty="0"/>
              <a:t>Calculate the time complexity for a given algorithm or problem.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89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Shruti.maniar@darshan.ac.in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97277 47317 (CE Department)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Shruti </a:t>
            </a:r>
            <a:r>
              <a:rPr lang="en-IN" dirty="0" err="1"/>
              <a:t>Maniar</a:t>
            </a:r>
            <a:endParaRPr lang="en-IN" dirty="0"/>
          </a:p>
        </p:txBody>
      </p:sp>
      <p:sp>
        <p:nvSpPr>
          <p:cNvPr id="9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#2301CS301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569" y="5220129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52105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the </a:t>
            </a:r>
            <a:r>
              <a:rPr lang="en-US" b="1" dirty="0">
                <a:solidFill>
                  <a:srgbClr val="C00000"/>
                </a:solidFill>
              </a:rPr>
              <a:t>basic fact </a:t>
            </a:r>
            <a:r>
              <a:rPr lang="en-US" dirty="0"/>
              <a:t>or entity that is utilized in calculation or manipulation.</a:t>
            </a:r>
          </a:p>
          <a:p>
            <a:r>
              <a:rPr lang="en-IN" dirty="0"/>
              <a:t>There are two different types of data : </a:t>
            </a:r>
            <a:r>
              <a:rPr lang="en-IN" b="1" dirty="0">
                <a:solidFill>
                  <a:srgbClr val="C00000"/>
                </a:solidFill>
              </a:rPr>
              <a:t>Numeric</a:t>
            </a:r>
            <a:r>
              <a:rPr lang="en-IN" dirty="0"/>
              <a:t> and </a:t>
            </a:r>
            <a:r>
              <a:rPr lang="en-IN" b="1" dirty="0">
                <a:solidFill>
                  <a:srgbClr val="C00000"/>
                </a:solidFill>
              </a:rPr>
              <a:t>Alphanumeric</a:t>
            </a:r>
            <a:r>
              <a:rPr lang="en-IN" dirty="0"/>
              <a:t>.</a:t>
            </a:r>
            <a:endParaRPr lang="en-US" dirty="0"/>
          </a:p>
          <a:p>
            <a:r>
              <a:rPr lang="en-US" dirty="0"/>
              <a:t>When a programmer collects such type of data for processing, he would </a:t>
            </a:r>
            <a:r>
              <a:rPr lang="en-US" b="1" dirty="0">
                <a:solidFill>
                  <a:srgbClr val="C00000"/>
                </a:solidFill>
              </a:rPr>
              <a:t>require to store </a:t>
            </a:r>
            <a:r>
              <a:rPr lang="en-US" dirty="0"/>
              <a:t>them in </a:t>
            </a:r>
            <a:r>
              <a:rPr lang="en-US" b="1" dirty="0">
                <a:solidFill>
                  <a:srgbClr val="C00000"/>
                </a:solidFill>
              </a:rPr>
              <a:t>computer’s main memory</a:t>
            </a:r>
            <a:r>
              <a:rPr lang="en-US" dirty="0"/>
              <a:t>.</a:t>
            </a:r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process of storing data </a:t>
            </a:r>
            <a:r>
              <a:rPr lang="en-IN" dirty="0"/>
              <a:t>items in </a:t>
            </a:r>
            <a:r>
              <a:rPr lang="en-IN" b="1" dirty="0">
                <a:solidFill>
                  <a:srgbClr val="C00000"/>
                </a:solidFill>
              </a:rPr>
              <a:t>computer’s main memory </a:t>
            </a:r>
            <a:r>
              <a:rPr lang="en-IN" dirty="0"/>
              <a:t>is called </a:t>
            </a:r>
            <a:r>
              <a:rPr lang="en-IN" b="1" i="1" dirty="0">
                <a:solidFill>
                  <a:srgbClr val="C00000"/>
                </a:solidFill>
              </a:rPr>
              <a:t>representation</a:t>
            </a:r>
            <a:r>
              <a:rPr lang="en-IN" i="1" dirty="0"/>
              <a:t>.</a:t>
            </a:r>
            <a:endParaRPr lang="en-IN" dirty="0"/>
          </a:p>
          <a:p>
            <a:r>
              <a:rPr lang="en-IN" dirty="0"/>
              <a:t>Data to be processed </a:t>
            </a:r>
            <a:r>
              <a:rPr lang="en-IN" b="1" dirty="0">
                <a:solidFill>
                  <a:srgbClr val="C00000"/>
                </a:solidFill>
              </a:rPr>
              <a:t>must be organized </a:t>
            </a:r>
            <a:r>
              <a:rPr lang="en-IN" dirty="0"/>
              <a:t>in a particular fashion, these organization </a:t>
            </a:r>
            <a:r>
              <a:rPr lang="en-IN" b="1" dirty="0">
                <a:solidFill>
                  <a:srgbClr val="C00000"/>
                </a:solidFill>
              </a:rPr>
              <a:t>leads to structuring of data</a:t>
            </a:r>
            <a:r>
              <a:rPr lang="en-IN" dirty="0"/>
              <a:t>, and hence the mission to study the </a:t>
            </a:r>
            <a:r>
              <a:rPr lang="en-IN" b="1" dirty="0">
                <a:solidFill>
                  <a:srgbClr val="C00000"/>
                </a:solidFill>
              </a:rPr>
              <a:t>Data Structures</a:t>
            </a:r>
            <a:r>
              <a:rPr lang="en-IN" dirty="0"/>
              <a:t>.</a:t>
            </a:r>
            <a:endParaRPr lang="en-US" dirty="0"/>
          </a:p>
        </p:txBody>
      </p:sp>
      <p:pic>
        <p:nvPicPr>
          <p:cNvPr id="2050" name="Picture 2" descr="E:\Clients\Darshan\Data Structure\2018\PPT\images\data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315" y="4604657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20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C00000"/>
                </a:solidFill>
              </a:rPr>
              <a:t>Data Structure </a:t>
            </a:r>
            <a:r>
              <a:rPr lang="en-US" dirty="0"/>
              <a:t>is a representation of the logical relationship existing between individual elements of data.</a:t>
            </a:r>
            <a:endParaRPr lang="en-IN" dirty="0"/>
          </a:p>
          <a:p>
            <a:r>
              <a:rPr lang="en-IN" dirty="0"/>
              <a:t>In other words, a data structure is a </a:t>
            </a:r>
            <a:r>
              <a:rPr lang="en-IN" b="1" dirty="0">
                <a:solidFill>
                  <a:srgbClr val="C00000"/>
                </a:solidFill>
              </a:rPr>
              <a:t>way of organizing all data items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that </a:t>
            </a:r>
            <a:r>
              <a:rPr lang="en-IN" b="1" dirty="0"/>
              <a:t>considers</a:t>
            </a:r>
            <a:r>
              <a:rPr lang="en-IN" dirty="0"/>
              <a:t> not only the </a:t>
            </a:r>
            <a:r>
              <a:rPr lang="en-IN" b="1" dirty="0"/>
              <a:t>elements stored </a:t>
            </a:r>
            <a:r>
              <a:rPr lang="en-IN" dirty="0"/>
              <a:t>but also their </a:t>
            </a:r>
            <a:r>
              <a:rPr lang="en-IN" b="1" dirty="0"/>
              <a:t>relationship to each other.</a:t>
            </a:r>
          </a:p>
          <a:p>
            <a:r>
              <a:rPr lang="en-IN" dirty="0"/>
              <a:t>We can also define data structure as a </a:t>
            </a:r>
            <a:r>
              <a:rPr lang="en-IN" b="1" dirty="0">
                <a:solidFill>
                  <a:srgbClr val="C00000"/>
                </a:solidFill>
              </a:rPr>
              <a:t>mathematical or logical model</a:t>
            </a:r>
            <a:r>
              <a:rPr lang="en-IN" dirty="0"/>
              <a:t> of a particular </a:t>
            </a:r>
            <a:r>
              <a:rPr lang="en-IN" b="1" dirty="0">
                <a:solidFill>
                  <a:srgbClr val="C00000"/>
                </a:solidFill>
              </a:rPr>
              <a:t>organization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data items.</a:t>
            </a:r>
          </a:p>
          <a:p>
            <a:r>
              <a:rPr lang="en-IN" dirty="0"/>
              <a:t>Data Structure mainly specifies the following four things :</a:t>
            </a:r>
          </a:p>
          <a:p>
            <a:pPr lvl="1"/>
            <a:r>
              <a:rPr lang="en-IN" dirty="0"/>
              <a:t>Organization of Data</a:t>
            </a:r>
          </a:p>
          <a:p>
            <a:pPr lvl="1"/>
            <a:r>
              <a:rPr lang="en-IN" dirty="0"/>
              <a:t>Accessing Methods</a:t>
            </a:r>
          </a:p>
          <a:p>
            <a:pPr lvl="1"/>
            <a:r>
              <a:rPr lang="en-IN" dirty="0"/>
              <a:t>Degree of Associativity</a:t>
            </a:r>
          </a:p>
          <a:p>
            <a:pPr lvl="1"/>
            <a:r>
              <a:rPr lang="en-IN" dirty="0"/>
              <a:t>Processing alternatives for information</a:t>
            </a:r>
          </a:p>
          <a:p>
            <a:pPr>
              <a:lnSpc>
                <a:spcPct val="100000"/>
              </a:lnSpc>
            </a:pPr>
            <a:endParaRPr lang="en-IN" dirty="0"/>
          </a:p>
        </p:txBody>
      </p:sp>
      <p:pic>
        <p:nvPicPr>
          <p:cNvPr id="3074" name="Picture 2" descr="E:\Clients\Darshan\Data Structure\2018\PPT\images\data structur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496" y="4772391"/>
            <a:ext cx="1345324" cy="109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03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CBBA29-61F2-13B9-B6E1-9ABC7EDC2F97}"/>
              </a:ext>
            </a:extLst>
          </p:cNvPr>
          <p:cNvSpPr/>
          <p:nvPr/>
        </p:nvSpPr>
        <p:spPr>
          <a:xfrm>
            <a:off x="4856085" y="2254928"/>
            <a:ext cx="2139719" cy="2432482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Structure?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/>
              <a:t>representation</a:t>
            </a:r>
            <a:r>
              <a:rPr lang="en-IN" dirty="0"/>
              <a:t> of a particular data </a:t>
            </a:r>
            <a:r>
              <a:rPr lang="en-IN" b="1" dirty="0"/>
              <a:t>structure in the memory</a:t>
            </a:r>
            <a:r>
              <a:rPr lang="en-IN" dirty="0"/>
              <a:t> of a computer is called </a:t>
            </a:r>
            <a:r>
              <a:rPr lang="en-IN" b="1" i="1" dirty="0">
                <a:solidFill>
                  <a:srgbClr val="C00000"/>
                </a:solidFill>
              </a:rPr>
              <a:t>Storage Structure.</a:t>
            </a:r>
          </a:p>
          <a:p>
            <a:r>
              <a:rPr lang="en-IN" dirty="0"/>
              <a:t>The storage structure </a:t>
            </a:r>
            <a:r>
              <a:rPr lang="en-IN" b="1" dirty="0"/>
              <a:t>representation</a:t>
            </a:r>
            <a:r>
              <a:rPr lang="en-IN" dirty="0"/>
              <a:t> </a:t>
            </a:r>
            <a:r>
              <a:rPr lang="en-IN" b="1" dirty="0"/>
              <a:t>in auxiliary memory </a:t>
            </a:r>
            <a:r>
              <a:rPr lang="en-IN" dirty="0"/>
              <a:t>is called as </a:t>
            </a:r>
            <a:r>
              <a:rPr lang="en-IN" b="1" i="1" dirty="0">
                <a:solidFill>
                  <a:srgbClr val="C00000"/>
                </a:solidFill>
              </a:rPr>
              <a:t>File Structure.</a:t>
            </a:r>
          </a:p>
        </p:txBody>
      </p:sp>
      <p:pic>
        <p:nvPicPr>
          <p:cNvPr id="4098" name="Picture 2" descr="E:\Clients\Darshan\Data Structure\2018\PPT\images\Algorith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8771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:\Clients\Darshan\Data Structure\2018\PPT\images\data struct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35336"/>
            <a:ext cx="1625934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:\Clients\Darshan\Data Structure\2018\PPT\images\Amazon-Interview-Questions - Co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2535336"/>
            <a:ext cx="1488951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us 3"/>
          <p:cNvSpPr/>
          <p:nvPr/>
        </p:nvSpPr>
        <p:spPr>
          <a:xfrm>
            <a:off x="4191000" y="2906810"/>
            <a:ext cx="533400" cy="533400"/>
          </a:xfrm>
          <a:prstGeom prst="mathPlus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qual 5"/>
          <p:cNvSpPr/>
          <p:nvPr/>
        </p:nvSpPr>
        <p:spPr>
          <a:xfrm>
            <a:off x="7155744" y="2906810"/>
            <a:ext cx="533400" cy="533400"/>
          </a:xfrm>
          <a:prstGeom prst="mathEqual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0801" y="4083445"/>
            <a:ext cx="1460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Algorithm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1" y="4083445"/>
            <a:ext cx="2042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Data Structure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110974" y="4083445"/>
            <a:ext cx="126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Program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916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build="p"/>
      <p:bldP spid="4" grpId="0" animBg="1"/>
      <p:bldP spid="6" grpId="0" animBg="1"/>
      <p:bldP spid="7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Structure?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dirty="0"/>
              <a:t>In simple words, </a:t>
            </a:r>
            <a:r>
              <a:rPr lang="en-IN" b="1" dirty="0">
                <a:solidFill>
                  <a:srgbClr val="C00000"/>
                </a:solidFill>
              </a:rPr>
              <a:t>Data Structure </a:t>
            </a:r>
            <a:r>
              <a:rPr lang="en-IN" dirty="0"/>
              <a:t>is a way of </a:t>
            </a:r>
            <a:r>
              <a:rPr lang="en-IN" b="1" dirty="0">
                <a:solidFill>
                  <a:srgbClr val="C00000"/>
                </a:solidFill>
              </a:rPr>
              <a:t>organizing data </a:t>
            </a:r>
            <a:r>
              <a:rPr lang="en-IN" dirty="0"/>
              <a:t>in </a:t>
            </a:r>
            <a:r>
              <a:rPr lang="en-IN" b="1" dirty="0">
                <a:solidFill>
                  <a:srgbClr val="C00000"/>
                </a:solidFill>
              </a:rPr>
              <a:t>computer memory </a:t>
            </a:r>
            <a:r>
              <a:rPr lang="en-IN" dirty="0"/>
              <a:t>so that they can be </a:t>
            </a:r>
            <a:r>
              <a:rPr lang="en-IN" b="1" dirty="0">
                <a:solidFill>
                  <a:srgbClr val="C00000"/>
                </a:solidFill>
              </a:rPr>
              <a:t>accessed efficiently</a:t>
            </a:r>
            <a:r>
              <a:rPr lang="en-IN" dirty="0"/>
              <a:t>.</a:t>
            </a:r>
          </a:p>
          <a:p>
            <a:pPr>
              <a:lnSpc>
                <a:spcPct val="100000"/>
              </a:lnSpc>
            </a:pPr>
            <a:r>
              <a:rPr lang="en-IN" dirty="0"/>
              <a:t>Data structures are responsible for storing, organizing, processing and accessing data efficiently.</a:t>
            </a:r>
          </a:p>
          <a:p>
            <a:pPr>
              <a:lnSpc>
                <a:spcPct val="100000"/>
              </a:lnSpc>
            </a:pPr>
            <a:r>
              <a:rPr lang="en-IN" dirty="0"/>
              <a:t>There are different types of data structures available having their own characteristics, applications, advantages and disadvantages.</a:t>
            </a:r>
          </a:p>
          <a:p>
            <a:pPr>
              <a:lnSpc>
                <a:spcPct val="100000"/>
              </a:lnSpc>
            </a:pPr>
            <a:r>
              <a:rPr lang="en-US" dirty="0"/>
              <a:t>The programmer should </a:t>
            </a:r>
            <a:r>
              <a:rPr lang="en-US" b="1" dirty="0">
                <a:solidFill>
                  <a:srgbClr val="C00000"/>
                </a:solidFill>
              </a:rPr>
              <a:t>identify the most suitable data structure </a:t>
            </a:r>
            <a:r>
              <a:rPr lang="en-US" dirty="0"/>
              <a:t>from available data structures for the given problem definition.</a:t>
            </a:r>
            <a:endParaRPr lang="en-IN" dirty="0"/>
          </a:p>
          <a:p>
            <a:pPr>
              <a:lnSpc>
                <a:spcPct val="100000"/>
              </a:lnSpc>
            </a:pPr>
            <a:r>
              <a:rPr lang="en-IN" dirty="0"/>
              <a:t>In order to identify the suitable structure for the given problem, one needs to know the available data structures.</a:t>
            </a:r>
          </a:p>
          <a:p>
            <a:pPr>
              <a:lnSpc>
                <a:spcPct val="100000"/>
              </a:lnSpc>
            </a:pPr>
            <a:endParaRPr lang="en-IN" dirty="0"/>
          </a:p>
        </p:txBody>
      </p:sp>
      <p:pic>
        <p:nvPicPr>
          <p:cNvPr id="3074" name="Picture 2" descr="E:\Clients\Darshan\Data Structure\2018\PPT\images\data structur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496" y="4772391"/>
            <a:ext cx="1345324" cy="109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59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Data 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1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of Data Structure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4650809" y="997857"/>
            <a:ext cx="2286000" cy="457200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Data Structure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060009" y="1455057"/>
            <a:ext cx="7949852" cy="914400"/>
            <a:chOff x="609600" y="1600200"/>
            <a:chExt cx="7949852" cy="914400"/>
          </a:xfrm>
          <a:solidFill>
            <a:schemeClr val="bg2">
              <a:lumMod val="95000"/>
            </a:schemeClr>
          </a:solidFill>
        </p:grpSpPr>
        <p:sp>
          <p:nvSpPr>
            <p:cNvPr id="58" name="Rounded Rectangle 57"/>
            <p:cNvSpPr/>
            <p:nvPr/>
          </p:nvSpPr>
          <p:spPr>
            <a:xfrm>
              <a:off x="609600" y="2057400"/>
              <a:ext cx="2590800" cy="4572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</a:rPr>
                <a:t>Primitive Data Structure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435252" y="2057400"/>
              <a:ext cx="3124200" cy="4572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</a:rPr>
                <a:t>Non-Primitive Data Structure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905000" y="1752600"/>
              <a:ext cx="5105400" cy="0"/>
            </a:xfrm>
            <a:prstGeom prst="line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4" name="Straight Arrow Connector 63"/>
            <p:cNvCxnSpPr>
              <a:endCxn id="58" idx="0"/>
            </p:cNvCxnSpPr>
            <p:nvPr/>
          </p:nvCxnSpPr>
          <p:spPr>
            <a:xfrm>
              <a:off x="1905000" y="1752600"/>
              <a:ext cx="0" cy="304800"/>
            </a:xfrm>
            <a:prstGeom prst="straightConnector1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6" name="Straight Arrow Connector 65"/>
            <p:cNvCxnSpPr>
              <a:endCxn id="60" idx="0"/>
            </p:cNvCxnSpPr>
            <p:nvPr/>
          </p:nvCxnSpPr>
          <p:spPr>
            <a:xfrm>
              <a:off x="6997352" y="1752600"/>
              <a:ext cx="0" cy="304800"/>
            </a:xfrm>
            <a:prstGeom prst="straightConnector1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7" name="Straight Connector 66"/>
            <p:cNvCxnSpPr>
              <a:stCxn id="54" idx="2"/>
            </p:cNvCxnSpPr>
            <p:nvPr/>
          </p:nvCxnSpPr>
          <p:spPr>
            <a:xfrm>
              <a:off x="4343400" y="1600200"/>
              <a:ext cx="0" cy="152400"/>
            </a:xfrm>
            <a:prstGeom prst="line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68" name="Group 67"/>
          <p:cNvGrpSpPr/>
          <p:nvPr/>
        </p:nvGrpSpPr>
        <p:grpSpPr>
          <a:xfrm>
            <a:off x="1744771" y="2369457"/>
            <a:ext cx="3678476" cy="1811055"/>
            <a:chOff x="294362" y="2514600"/>
            <a:chExt cx="3678476" cy="1811055"/>
          </a:xfrm>
          <a:solidFill>
            <a:schemeClr val="bg2">
              <a:lumMod val="95000"/>
            </a:schemeClr>
          </a:solidFill>
        </p:grpSpPr>
        <p:sp>
          <p:nvSpPr>
            <p:cNvPr id="69" name="Rounded Rectangle 68"/>
            <p:cNvSpPr/>
            <p:nvPr/>
          </p:nvSpPr>
          <p:spPr>
            <a:xfrm>
              <a:off x="294362" y="2895600"/>
              <a:ext cx="1077238" cy="4572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Integer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1213981" y="3716055"/>
              <a:ext cx="1077238" cy="6096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Floating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Point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882282" y="2895600"/>
              <a:ext cx="1291224" cy="4572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Characters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895600" y="3716055"/>
              <a:ext cx="1077238" cy="4572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Pointers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32981" y="2667000"/>
              <a:ext cx="2601238" cy="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6" name="Straight Arrow Connector 75"/>
            <p:cNvCxnSpPr>
              <a:endCxn id="69" idx="0"/>
            </p:cNvCxnSpPr>
            <p:nvPr/>
          </p:nvCxnSpPr>
          <p:spPr>
            <a:xfrm>
              <a:off x="832981" y="2667000"/>
              <a:ext cx="0" cy="2286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7" name="Straight Arrow Connector 76"/>
            <p:cNvCxnSpPr>
              <a:endCxn id="71" idx="0"/>
            </p:cNvCxnSpPr>
            <p:nvPr/>
          </p:nvCxnSpPr>
          <p:spPr>
            <a:xfrm>
              <a:off x="2516688" y="2653553"/>
              <a:ext cx="11206" cy="242047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9" name="Straight Arrow Connector 78"/>
            <p:cNvCxnSpPr>
              <a:endCxn id="73" idx="0"/>
            </p:cNvCxnSpPr>
            <p:nvPr/>
          </p:nvCxnSpPr>
          <p:spPr>
            <a:xfrm>
              <a:off x="3434219" y="2667000"/>
              <a:ext cx="0" cy="1049055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1" name="Straight Arrow Connector 80"/>
            <p:cNvCxnSpPr>
              <a:endCxn id="70" idx="0"/>
            </p:cNvCxnSpPr>
            <p:nvPr/>
          </p:nvCxnSpPr>
          <p:spPr>
            <a:xfrm>
              <a:off x="1752600" y="2667000"/>
              <a:ext cx="0" cy="1049055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3" name="Straight Connector 82"/>
            <p:cNvCxnSpPr>
              <a:stCxn id="58" idx="2"/>
            </p:cNvCxnSpPr>
            <p:nvPr/>
          </p:nvCxnSpPr>
          <p:spPr>
            <a:xfrm>
              <a:off x="1905000" y="2514600"/>
              <a:ext cx="0" cy="15240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5" name="Group 84"/>
          <p:cNvGrpSpPr/>
          <p:nvPr/>
        </p:nvGrpSpPr>
        <p:grpSpPr>
          <a:xfrm>
            <a:off x="6022409" y="3207657"/>
            <a:ext cx="3886199" cy="1295400"/>
            <a:chOff x="4572000" y="3352800"/>
            <a:chExt cx="3886199" cy="1295400"/>
          </a:xfrm>
          <a:solidFill>
            <a:schemeClr val="bg2">
              <a:lumMod val="95000"/>
            </a:schemeClr>
          </a:solidFill>
        </p:grpSpPr>
        <p:sp>
          <p:nvSpPr>
            <p:cNvPr id="86" name="Rounded Rectangle 85"/>
            <p:cNvSpPr/>
            <p:nvPr/>
          </p:nvSpPr>
          <p:spPr>
            <a:xfrm>
              <a:off x="4572000" y="4038600"/>
              <a:ext cx="1077238" cy="6096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Linear List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7173238" y="4038600"/>
              <a:ext cx="1284961" cy="6096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Non-Linear List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5110619" y="3733800"/>
              <a:ext cx="2705100" cy="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1" name="Straight Arrow Connector 90"/>
            <p:cNvCxnSpPr>
              <a:endCxn id="86" idx="0"/>
            </p:cNvCxnSpPr>
            <p:nvPr/>
          </p:nvCxnSpPr>
          <p:spPr>
            <a:xfrm>
              <a:off x="5110619" y="3716055"/>
              <a:ext cx="0" cy="322545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2" name="Straight Arrow Connector 91"/>
            <p:cNvCxnSpPr>
              <a:cxnSpLocks/>
              <a:endCxn id="87" idx="0"/>
            </p:cNvCxnSpPr>
            <p:nvPr/>
          </p:nvCxnSpPr>
          <p:spPr>
            <a:xfrm>
              <a:off x="7815719" y="3733800"/>
              <a:ext cx="0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9" name="Straight Connector 98"/>
            <p:cNvCxnSpPr>
              <a:stCxn id="116" idx="2"/>
            </p:cNvCxnSpPr>
            <p:nvPr/>
          </p:nvCxnSpPr>
          <p:spPr>
            <a:xfrm>
              <a:off x="6634619" y="3352800"/>
              <a:ext cx="0" cy="38100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00" name="Group 99"/>
          <p:cNvGrpSpPr/>
          <p:nvPr/>
        </p:nvGrpSpPr>
        <p:grpSpPr>
          <a:xfrm>
            <a:off x="5326171" y="4503057"/>
            <a:ext cx="2374725" cy="1066800"/>
            <a:chOff x="3875762" y="4648200"/>
            <a:chExt cx="2374725" cy="1066800"/>
          </a:xfrm>
          <a:solidFill>
            <a:schemeClr val="bg2">
              <a:lumMod val="95000"/>
            </a:schemeClr>
          </a:solidFill>
        </p:grpSpPr>
        <p:sp>
          <p:nvSpPr>
            <p:cNvPr id="101" name="Rounded Rectangle 100"/>
            <p:cNvSpPr/>
            <p:nvPr/>
          </p:nvSpPr>
          <p:spPr>
            <a:xfrm>
              <a:off x="3875762" y="5257800"/>
              <a:ext cx="1077238" cy="4572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Stack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5173249" y="5257800"/>
              <a:ext cx="1077238" cy="4572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Queue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4409162" y="4953000"/>
              <a:ext cx="1302706" cy="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4" name="Straight Arrow Connector 103"/>
            <p:cNvCxnSpPr>
              <a:endCxn id="101" idx="0"/>
            </p:cNvCxnSpPr>
            <p:nvPr/>
          </p:nvCxnSpPr>
          <p:spPr>
            <a:xfrm>
              <a:off x="4409162" y="4953000"/>
              <a:ext cx="5219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5" name="Straight Arrow Connector 104"/>
            <p:cNvCxnSpPr>
              <a:endCxn id="102" idx="0"/>
            </p:cNvCxnSpPr>
            <p:nvPr/>
          </p:nvCxnSpPr>
          <p:spPr>
            <a:xfrm>
              <a:off x="5711868" y="4953000"/>
              <a:ext cx="0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6" name="Straight Connector 105"/>
            <p:cNvCxnSpPr>
              <a:stCxn id="86" idx="2"/>
            </p:cNvCxnSpPr>
            <p:nvPr/>
          </p:nvCxnSpPr>
          <p:spPr>
            <a:xfrm>
              <a:off x="5110619" y="4648200"/>
              <a:ext cx="0" cy="30480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07" name="Group 106"/>
          <p:cNvGrpSpPr/>
          <p:nvPr/>
        </p:nvGrpSpPr>
        <p:grpSpPr>
          <a:xfrm>
            <a:off x="8085028" y="4503057"/>
            <a:ext cx="2362200" cy="1066800"/>
            <a:chOff x="6634619" y="4648200"/>
            <a:chExt cx="2362200" cy="1066800"/>
          </a:xfrm>
          <a:solidFill>
            <a:schemeClr val="bg2">
              <a:lumMod val="95000"/>
            </a:schemeClr>
          </a:solidFill>
        </p:grpSpPr>
        <p:sp>
          <p:nvSpPr>
            <p:cNvPr id="108" name="Rounded Rectangle 107"/>
            <p:cNvSpPr/>
            <p:nvPr/>
          </p:nvSpPr>
          <p:spPr>
            <a:xfrm>
              <a:off x="6634619" y="5257800"/>
              <a:ext cx="1077238" cy="4572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Graphs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7919581" y="5257800"/>
              <a:ext cx="1077238" cy="4572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Trees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7173238" y="4953000"/>
              <a:ext cx="1284962" cy="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1" name="Straight Arrow Connector 110"/>
            <p:cNvCxnSpPr>
              <a:endCxn id="108" idx="0"/>
            </p:cNvCxnSpPr>
            <p:nvPr/>
          </p:nvCxnSpPr>
          <p:spPr>
            <a:xfrm>
              <a:off x="7173238" y="4953000"/>
              <a:ext cx="0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2" name="Straight Arrow Connector 111"/>
            <p:cNvCxnSpPr>
              <a:endCxn id="109" idx="0"/>
            </p:cNvCxnSpPr>
            <p:nvPr/>
          </p:nvCxnSpPr>
          <p:spPr>
            <a:xfrm>
              <a:off x="8458200" y="4953000"/>
              <a:ext cx="0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3" name="Straight Arrow Connector 112"/>
            <p:cNvCxnSpPr>
              <a:cxnSpLocks/>
              <a:stCxn id="87" idx="2"/>
            </p:cNvCxnSpPr>
            <p:nvPr/>
          </p:nvCxnSpPr>
          <p:spPr>
            <a:xfrm>
              <a:off x="7815719" y="4648200"/>
              <a:ext cx="0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14" name="Group 113"/>
          <p:cNvGrpSpPr/>
          <p:nvPr/>
        </p:nvGrpSpPr>
        <p:grpSpPr>
          <a:xfrm>
            <a:off x="6022409" y="2369457"/>
            <a:ext cx="4277638" cy="838200"/>
            <a:chOff x="4572000" y="2514600"/>
            <a:chExt cx="4277638" cy="838200"/>
          </a:xfrm>
          <a:solidFill>
            <a:schemeClr val="bg2">
              <a:lumMod val="95000"/>
            </a:schemeClr>
          </a:solidFill>
        </p:grpSpPr>
        <p:sp>
          <p:nvSpPr>
            <p:cNvPr id="115" name="Rounded Rectangle 114"/>
            <p:cNvSpPr/>
            <p:nvPr/>
          </p:nvSpPr>
          <p:spPr>
            <a:xfrm>
              <a:off x="4572000" y="2895600"/>
              <a:ext cx="1077238" cy="4572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Arrays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096000" y="2895600"/>
              <a:ext cx="1077238" cy="4572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Lists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7772400" y="2895600"/>
              <a:ext cx="1077238" cy="4572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Files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5110619" y="2667000"/>
              <a:ext cx="3200400" cy="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9" name="Straight Arrow Connector 118"/>
            <p:cNvCxnSpPr>
              <a:endCxn id="115" idx="0"/>
            </p:cNvCxnSpPr>
            <p:nvPr/>
          </p:nvCxnSpPr>
          <p:spPr>
            <a:xfrm>
              <a:off x="5110619" y="2667000"/>
              <a:ext cx="0" cy="2286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0" name="Straight Arrow Connector 119"/>
            <p:cNvCxnSpPr>
              <a:endCxn id="116" idx="0"/>
            </p:cNvCxnSpPr>
            <p:nvPr/>
          </p:nvCxnSpPr>
          <p:spPr>
            <a:xfrm>
              <a:off x="6634619" y="2667000"/>
              <a:ext cx="0" cy="2286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1" name="Straight Arrow Connector 120"/>
            <p:cNvCxnSpPr>
              <a:endCxn id="117" idx="0"/>
            </p:cNvCxnSpPr>
            <p:nvPr/>
          </p:nvCxnSpPr>
          <p:spPr>
            <a:xfrm>
              <a:off x="8311019" y="2667000"/>
              <a:ext cx="0" cy="2286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2" name="Straight Connector 121"/>
            <p:cNvCxnSpPr>
              <a:stCxn id="60" idx="2"/>
            </p:cNvCxnSpPr>
            <p:nvPr/>
          </p:nvCxnSpPr>
          <p:spPr>
            <a:xfrm>
              <a:off x="6997352" y="2514600"/>
              <a:ext cx="0" cy="15240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17424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2220</Words>
  <Application>Microsoft Office PowerPoint</Application>
  <PresentationFormat>Widescreen</PresentationFormat>
  <Paragraphs>296</Paragraphs>
  <Slides>31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Roboto Condensed</vt:lpstr>
      <vt:lpstr>Calibri</vt:lpstr>
      <vt:lpstr>Arial</vt:lpstr>
      <vt:lpstr>Wingdings 2</vt:lpstr>
      <vt:lpstr>Wingdings</vt:lpstr>
      <vt:lpstr>Roboto Condensed Light</vt:lpstr>
      <vt:lpstr>Wingdings 3</vt:lpstr>
      <vt:lpstr>Consolas</vt:lpstr>
      <vt:lpstr>Roboto Light</vt:lpstr>
      <vt:lpstr>Office Theme</vt:lpstr>
      <vt:lpstr>Unit-1 (Part 1)  Introduction to  Data Structure </vt:lpstr>
      <vt:lpstr>PowerPoint Presentation</vt:lpstr>
      <vt:lpstr>Data Structure</vt:lpstr>
      <vt:lpstr>What is Data?</vt:lpstr>
      <vt:lpstr>What is Data Structure?</vt:lpstr>
      <vt:lpstr>What is Data Structure? Cont.</vt:lpstr>
      <vt:lpstr>What is Data Structure? Cont.</vt:lpstr>
      <vt:lpstr>Classification of Data Structure</vt:lpstr>
      <vt:lpstr>Classification of Data Structure</vt:lpstr>
      <vt:lpstr>Primitive vs. Non-Primitive Data Structures</vt:lpstr>
      <vt:lpstr>Primitive and Non-Primitive Data Structures</vt:lpstr>
      <vt:lpstr>Non-Primitive Data Structure</vt:lpstr>
      <vt:lpstr>Primitive vs. Non-Primitive Data Structures</vt:lpstr>
      <vt:lpstr>Primitive vs. Non-Primitive Data Structures</vt:lpstr>
      <vt:lpstr>Linear vs. Non-Linear Data Structures</vt:lpstr>
      <vt:lpstr>Linear / Non-Linear Data Structures</vt:lpstr>
      <vt:lpstr>PowerPoint Presentation</vt:lpstr>
      <vt:lpstr>Linear vs. Non-Linear Data Structures</vt:lpstr>
      <vt:lpstr>Operations of Data Structure</vt:lpstr>
      <vt:lpstr>Analysis of Algorithm</vt:lpstr>
      <vt:lpstr>What is Algorithm? </vt:lpstr>
      <vt:lpstr>Time and Space Analysis of Algorithms</vt:lpstr>
      <vt:lpstr>Worst-Best-Average Case Time Complexity</vt:lpstr>
      <vt:lpstr>Worst-Best-Average Case Time Complexity</vt:lpstr>
      <vt:lpstr>Worst-Best-Average Case Time Complexity</vt:lpstr>
      <vt:lpstr>Time Complexity Calculation</vt:lpstr>
      <vt:lpstr>Time Complexity of an Algorithm</vt:lpstr>
      <vt:lpstr>Calculating Time Complexity</vt:lpstr>
      <vt:lpstr>Calculating Time Complexity - Practice</vt:lpstr>
      <vt:lpstr>Frequently asked questions: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 (Part 1) Introduction to Data Structure</dc:title>
  <dc:creator>ADMIN</dc:creator>
  <cp:keywords>Unit-1 (Part 1) Introduction to Data Structure</cp:keywords>
  <cp:lastModifiedBy>HareKrishna</cp:lastModifiedBy>
  <cp:revision>216</cp:revision>
  <dcterms:created xsi:type="dcterms:W3CDTF">2020-05-01T05:09:15Z</dcterms:created>
  <dcterms:modified xsi:type="dcterms:W3CDTF">2024-06-16T04:38:07Z</dcterms:modified>
  <cp:category>Unit-1 (Part 1) Introduction to Data Structure</cp:category>
</cp:coreProperties>
</file>