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292" r:id="rId3"/>
    <p:sldId id="377" r:id="rId4"/>
    <p:sldId id="357" r:id="rId5"/>
    <p:sldId id="374" r:id="rId6"/>
    <p:sldId id="378" r:id="rId7"/>
    <p:sldId id="367" r:id="rId8"/>
    <p:sldId id="375" r:id="rId9"/>
    <p:sldId id="348" r:id="rId10"/>
    <p:sldId id="349" r:id="rId11"/>
    <p:sldId id="376" r:id="rId12"/>
    <p:sldId id="370" r:id="rId13"/>
    <p:sldId id="380" r:id="rId14"/>
    <p:sldId id="371" r:id="rId15"/>
    <p:sldId id="379" r:id="rId16"/>
    <p:sldId id="350" r:id="rId17"/>
    <p:sldId id="351" r:id="rId18"/>
    <p:sldId id="358" r:id="rId19"/>
    <p:sldId id="353" r:id="rId20"/>
    <p:sldId id="354" r:id="rId21"/>
    <p:sldId id="355" r:id="rId22"/>
    <p:sldId id="381" r:id="rId23"/>
    <p:sldId id="359" r:id="rId24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Wingdings 2" panose="05020102010507070707" pitchFamily="18" charset="2"/>
      <p:regular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OtEgmY+lmzViSDcGOfEYQ==" hashData="+G9FmCb9D0pnFigBulRsOs7RIhMclCuZd+seMQOM3TPO4eBxoBNfsITfrP1bOwaWLWjsYZihWWZAGxEb5OHn/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337"/>
    <a:srgbClr val="673BB7"/>
    <a:srgbClr val="B84742"/>
    <a:srgbClr val="5C0000"/>
    <a:srgbClr val="1D3064"/>
    <a:srgbClr val="ED524F"/>
    <a:srgbClr val="3366FF"/>
    <a:srgbClr val="301B92"/>
    <a:srgbClr val="607D8B"/>
    <a:srgbClr val="B7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34" y="2201220"/>
            <a:ext cx="4109921" cy="17845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87F626DE-BC90-B225-C758-D782C2DC12A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792796" y="61697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09D4-8661-48ED-B451-69A66011278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4B54-735F-1F29-A9FC-A11684A6DEDD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748F8-E37C-8C0C-B4E9-9113EF39A514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2)</a:t>
            </a:r>
            <a:r>
              <a:rPr lang="en-US" sz="6000" dirty="0"/>
              <a:t> </a:t>
            </a:r>
            <a:br>
              <a:rPr lang="en-US" sz="6000"/>
            </a:br>
            <a:r>
              <a:rPr lang="en-US" sz="6000"/>
              <a:t>Array</a:t>
            </a:r>
            <a:br>
              <a:rPr lang="en-US" sz="6000" dirty="0"/>
            </a:br>
            <a:r>
              <a:rPr lang="en-US" sz="6000" b="0" dirty="0"/>
              <a:t>Linear Data Structure</a:t>
            </a:r>
            <a:br>
              <a:rPr lang="en-US" sz="6000" b="0" dirty="0"/>
            </a:br>
            <a:endParaRPr lang="en-US" sz="60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order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91E5-24C7-36A5-8238-42ADDF39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2400" dirty="0"/>
              <a:t>In general the address of an element A [ </a:t>
            </a:r>
            <a:r>
              <a:rPr lang="en-IN" sz="2400" dirty="0" err="1"/>
              <a:t>i</a:t>
            </a:r>
            <a:r>
              <a:rPr lang="en-IN" sz="2400" dirty="0"/>
              <a:t> , j ] is given by following using row major order 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1564" y="1241353"/>
            <a:ext cx="4022436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b="1" dirty="0"/>
              <a:t>= </a:t>
            </a:r>
            <a:r>
              <a:rPr lang="en-IN" sz="2000" dirty="0"/>
              <a:t>no of rows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 </a:t>
            </a:r>
            <a:r>
              <a:rPr lang="en-IN" sz="2000" b="1" dirty="0"/>
              <a:t>= </a:t>
            </a:r>
            <a:r>
              <a:rPr lang="en-IN" sz="2000" dirty="0"/>
              <a:t>no of columns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2097561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row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row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dirty="0"/>
              <a:t>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+ 1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222106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column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column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</a:t>
            </a:r>
            <a:r>
              <a:rPr lang="en-IN" sz="2000" dirty="0"/>
              <a:t> 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 + 1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8809" y="185892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>
            <a:off x="828675" y="228814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828675" y="3393556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381125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10075" y="3324225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n x 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15183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2992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6448" y="1005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9975" y="1087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2109" y="4705402"/>
            <a:ext cx="8047808" cy="766621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Loc (A [ i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(UB</a:t>
            </a:r>
            <a:r>
              <a:rPr lang="en-IN" sz="2400" b="1" baseline="-25000" dirty="0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-LB</a:t>
            </a:r>
            <a:r>
              <a:rPr lang="en-IN" sz="2400" b="1" baseline="-25000" dirty="0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+1) *(</a:t>
            </a:r>
            <a:r>
              <a:rPr lang="en-IN" sz="2400" b="1" dirty="0" err="1">
                <a:solidFill>
                  <a:schemeClr val="tx1"/>
                </a:solidFill>
              </a:rPr>
              <a:t>i-LB</a:t>
            </a:r>
            <a:r>
              <a:rPr lang="en-IN" sz="2400" b="1" baseline="-25000" dirty="0" err="1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) + (j – </a:t>
            </a:r>
            <a:r>
              <a:rPr lang="en-IN" sz="2400" b="1" dirty="0" err="1">
                <a:solidFill>
                  <a:schemeClr val="tx1"/>
                </a:solidFill>
              </a:rPr>
              <a:t>LB</a:t>
            </a:r>
            <a:r>
              <a:rPr lang="en-IN" sz="2400" b="1" baseline="-25000" dirty="0" err="1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)]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A91C5-5636-1837-6553-D4663BEA0405}"/>
              </a:ext>
            </a:extLst>
          </p:cNvPr>
          <p:cNvSpPr/>
          <p:nvPr/>
        </p:nvSpPr>
        <p:spPr>
          <a:xfrm>
            <a:off x="542109" y="5636657"/>
            <a:ext cx="8047808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pl-PL" sz="2400" b="1" dirty="0">
                <a:solidFill>
                  <a:schemeClr val="tx1"/>
                </a:solidFill>
              </a:rPr>
              <a:t>Loc (A [ i , j ]) = L</a:t>
            </a:r>
            <a:r>
              <a:rPr lang="pl-PL" sz="2400" b="1" baseline="-25000" dirty="0">
                <a:solidFill>
                  <a:schemeClr val="tx1"/>
                </a:solidFill>
              </a:rPr>
              <a:t>0</a:t>
            </a:r>
            <a:r>
              <a:rPr lang="pl-PL" sz="2400" b="1" dirty="0">
                <a:solidFill>
                  <a:schemeClr val="tx1"/>
                </a:solidFill>
              </a:rPr>
              <a:t> + C * [</a:t>
            </a:r>
            <a:r>
              <a:rPr lang="en-US" sz="2400" b="1" dirty="0">
                <a:solidFill>
                  <a:schemeClr val="tx1"/>
                </a:solidFill>
              </a:rPr>
              <a:t>             </a:t>
            </a:r>
            <a:r>
              <a:rPr lang="pl-PL" sz="2400" b="1" dirty="0">
                <a:solidFill>
                  <a:schemeClr val="tx1"/>
                </a:solidFill>
              </a:rPr>
              <a:t>m</a:t>
            </a:r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pl-PL" sz="2400" b="1" dirty="0">
                <a:solidFill>
                  <a:schemeClr val="tx1"/>
                </a:solidFill>
              </a:rPr>
              <a:t>*(i-1) </a:t>
            </a:r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pl-PL" sz="2400" b="1" dirty="0">
                <a:solidFill>
                  <a:schemeClr val="tx1"/>
                </a:solidFill>
              </a:rPr>
              <a:t>+ (j–1)</a:t>
            </a:r>
            <a:r>
              <a:rPr lang="en-US" sz="2400" b="1" dirty="0">
                <a:solidFill>
                  <a:schemeClr val="tx1"/>
                </a:solidFill>
              </a:rPr>
              <a:t>      </a:t>
            </a:r>
            <a:r>
              <a:rPr lang="pl-PL" sz="2400" b="1" dirty="0">
                <a:solidFill>
                  <a:schemeClr val="tx1"/>
                </a:solidFill>
              </a:rPr>
              <a:t>]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28" grpId="0" animBg="1"/>
      <p:bldP spid="29" grpId="0" animBg="1"/>
      <p:bldP spid="50" grpId="0"/>
      <p:bldP spid="50" grpId="1"/>
      <p:bldP spid="51" grpId="0"/>
      <p:bldP spid="52" grpId="0"/>
      <p:bldP spid="53" grpId="0"/>
      <p:bldP spid="54" grpId="0"/>
      <p:bldP spid="56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order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91E5-24C7-36A5-8238-42ADDF39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2400" dirty="0"/>
              <a:t>In general the address of an element A [ </a:t>
            </a:r>
            <a:r>
              <a:rPr lang="en-IN" sz="2400" dirty="0" err="1"/>
              <a:t>i</a:t>
            </a:r>
            <a:r>
              <a:rPr lang="en-IN" sz="2400" dirty="0"/>
              <a:t> , j ] is given by following using column major order 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1564" y="1241353"/>
            <a:ext cx="4022436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b="1" dirty="0"/>
              <a:t>= </a:t>
            </a:r>
            <a:r>
              <a:rPr lang="en-IN" sz="2000" dirty="0"/>
              <a:t>no of rows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 </a:t>
            </a:r>
            <a:r>
              <a:rPr lang="en-IN" sz="2000" b="1" dirty="0"/>
              <a:t>= </a:t>
            </a:r>
            <a:r>
              <a:rPr lang="en-IN" sz="2000" dirty="0"/>
              <a:t>no of columns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2097561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row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row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dirty="0"/>
              <a:t>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+ 1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222106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column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column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</a:t>
            </a:r>
            <a:r>
              <a:rPr lang="en-IN" sz="2000" dirty="0"/>
              <a:t> 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 + 1</a:t>
            </a:r>
            <a:endParaRPr lang="en-US" sz="20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023848" y="1666752"/>
            <a:ext cx="0" cy="1805651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600200" y="1593232"/>
            <a:ext cx="0" cy="1879171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209800" y="1643602"/>
            <a:ext cx="0" cy="184037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381125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10075" y="3324225"/>
            <a:ext cx="82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n X 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15183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2992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6448" y="1005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9975" y="1087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2109" y="4994657"/>
            <a:ext cx="8047808" cy="766621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Loc (A [ i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</a:t>
            </a:r>
            <a:r>
              <a:rPr lang="en-IN" sz="2400" b="1" dirty="0" err="1">
                <a:solidFill>
                  <a:schemeClr val="tx1"/>
                </a:solidFill>
              </a:rPr>
              <a:t>i-LB</a:t>
            </a:r>
            <a:r>
              <a:rPr lang="en-IN" sz="2400" b="1" baseline="-25000" dirty="0" err="1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) + (UB</a:t>
            </a:r>
            <a:r>
              <a:rPr lang="en-IN" sz="2400" b="1" baseline="-25000" dirty="0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-LB</a:t>
            </a:r>
            <a:r>
              <a:rPr lang="en-IN" sz="2400" b="1" baseline="-25000" dirty="0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+1) * (j – </a:t>
            </a:r>
            <a:r>
              <a:rPr lang="en-IN" sz="2400" b="1" dirty="0" err="1">
                <a:solidFill>
                  <a:schemeClr val="tx1"/>
                </a:solidFill>
              </a:rPr>
              <a:t>LB</a:t>
            </a:r>
            <a:r>
              <a:rPr lang="en-IN" sz="2400" b="1" baseline="-25000" dirty="0" err="1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) 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71E5D-DEFB-4673-EFFE-47A65A49B04D}"/>
              </a:ext>
            </a:extLst>
          </p:cNvPr>
          <p:cNvCxnSpPr>
            <a:cxnSpLocks/>
          </p:cNvCxnSpPr>
          <p:nvPr/>
        </p:nvCxnSpPr>
        <p:spPr>
          <a:xfrm>
            <a:off x="3600695" y="1643602"/>
            <a:ext cx="0" cy="184037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65A240A-7F18-BB18-711E-6A96EA1CE359}"/>
              </a:ext>
            </a:extLst>
          </p:cNvPr>
          <p:cNvSpPr/>
          <p:nvPr/>
        </p:nvSpPr>
        <p:spPr>
          <a:xfrm>
            <a:off x="556806" y="5852264"/>
            <a:ext cx="8047808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       Loc (A[ </a:t>
            </a:r>
            <a:r>
              <a:rPr lang="en-IN" sz="2400" b="1" dirty="0" err="1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</a:t>
            </a:r>
            <a:r>
              <a:rPr lang="en-IN" sz="2400" b="1" dirty="0" err="1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–1)    +         n           * (j-1) ]</a:t>
            </a:r>
          </a:p>
        </p:txBody>
      </p:sp>
    </p:spTree>
    <p:extLst>
      <p:ext uri="{BB962C8B-B14F-4D97-AF65-F5344CB8AC3E}">
        <p14:creationId xmlns:p14="http://schemas.microsoft.com/office/powerpoint/2010/main" val="1074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28" grpId="0" animBg="1"/>
      <p:bldP spid="29" grpId="0" animBg="1"/>
      <p:bldP spid="50" grpId="0"/>
      <p:bldP spid="50" grpId="1"/>
      <p:bldP spid="51" grpId="0"/>
      <p:bldP spid="52" grpId="0"/>
      <p:bldP spid="53" grpId="0"/>
      <p:bldP spid="54" grpId="0"/>
      <p:bldP spid="5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rgbClr val="C00000"/>
                </a:solidFill>
              </a:rPr>
              <a:t>20 * 5 </a:t>
            </a:r>
            <a:r>
              <a:rPr lang="en-US" u="sng" dirty="0"/>
              <a:t>two dimensional array </a:t>
            </a:r>
            <a:r>
              <a:rPr lang="en-US" dirty="0"/>
              <a:t>A which has its </a:t>
            </a:r>
            <a:r>
              <a:rPr lang="en-US" b="1" dirty="0">
                <a:solidFill>
                  <a:srgbClr val="C00000"/>
                </a:solidFill>
              </a:rPr>
              <a:t>base address = 1000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size of an element = 2</a:t>
            </a:r>
            <a:r>
              <a:rPr lang="en-US" dirty="0"/>
              <a:t>. Now compute the address of the element, </a:t>
            </a:r>
            <a:r>
              <a:rPr lang="en-US" b="1" dirty="0">
                <a:solidFill>
                  <a:srgbClr val="C00000"/>
                </a:solidFill>
              </a:rPr>
              <a:t>A[18][4]</a:t>
            </a:r>
            <a:r>
              <a:rPr lang="en-US" dirty="0"/>
              <a:t> assuming that the elements are stored in </a:t>
            </a:r>
            <a:r>
              <a:rPr lang="en-US" sz="2800" b="1" dirty="0">
                <a:solidFill>
                  <a:srgbClr val="C00000"/>
                </a:solidFill>
              </a:rPr>
              <a:t>row major order</a:t>
            </a:r>
            <a:r>
              <a:rPr lang="en-US" dirty="0"/>
              <a:t>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</a:t>
            </a:r>
            <a:r>
              <a:rPr lang="en-US" dirty="0"/>
              <a:t>)</a:t>
            </a:r>
          </a:p>
          <a:p>
            <a:r>
              <a:rPr lang="en-US" dirty="0"/>
              <a:t>Here,</a:t>
            </a:r>
          </a:p>
          <a:p>
            <a:pPr lvl="1"/>
            <a:r>
              <a:rPr lang="en-US" dirty="0"/>
              <a:t>C=2, n=20, m=5, i=18, j=4, L</a:t>
            </a:r>
            <a:r>
              <a:rPr lang="en-US" baseline="-25000" dirty="0"/>
              <a:t>0</a:t>
            </a:r>
            <a:r>
              <a:rPr lang="en-US" dirty="0"/>
              <a:t>=1000</a:t>
            </a:r>
          </a:p>
          <a:p>
            <a:r>
              <a:rPr lang="en-US" dirty="0"/>
              <a:t>If the array elements are stored in </a:t>
            </a:r>
            <a:r>
              <a:rPr lang="en-US" b="1" dirty="0"/>
              <a:t>row-major</a:t>
            </a:r>
            <a:r>
              <a:rPr lang="en-US" dirty="0"/>
              <a:t> order: 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[m*(i-1) + (j–1)]</a:t>
            </a:r>
            <a:endParaRPr lang="en-IN" dirty="0"/>
          </a:p>
          <a:p>
            <a:pPr marL="0" indent="0" algn="l">
              <a:buNone/>
            </a:pPr>
            <a:r>
              <a:rPr lang="en-IN" b="1" dirty="0"/>
              <a:t>	Loc (A[18,4]) </a:t>
            </a:r>
            <a:r>
              <a:rPr lang="en-US" dirty="0"/>
              <a:t>= 1000 + 2 * [5*(18-1) + (4-1)]</a:t>
            </a:r>
          </a:p>
          <a:p>
            <a:pPr marL="0" indent="0" algn="l">
              <a:buNone/>
            </a:pPr>
            <a:r>
              <a:rPr lang="en-US" dirty="0"/>
              <a:t>                                     = 1000 + 2 [5(17) + 3]</a:t>
            </a:r>
          </a:p>
          <a:p>
            <a:pPr marL="0" indent="0" algn="l">
              <a:buNone/>
            </a:pPr>
            <a:r>
              <a:rPr lang="en-US" dirty="0"/>
              <a:t>		           = 1000 + 2[88]</a:t>
            </a:r>
          </a:p>
          <a:p>
            <a:pPr marL="0" indent="0" algn="l">
              <a:buNone/>
            </a:pPr>
            <a:r>
              <a:rPr lang="en-US" dirty="0"/>
              <a:t>		           = 1176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rgbClr val="C00000"/>
                </a:solidFill>
              </a:rPr>
              <a:t>20 * 5 </a:t>
            </a:r>
            <a:r>
              <a:rPr lang="en-US" u="sng" dirty="0"/>
              <a:t>two dimensional array </a:t>
            </a:r>
            <a:r>
              <a:rPr lang="en-US" dirty="0"/>
              <a:t>A which has its </a:t>
            </a:r>
            <a:r>
              <a:rPr lang="en-US" b="1" dirty="0">
                <a:solidFill>
                  <a:srgbClr val="C00000"/>
                </a:solidFill>
              </a:rPr>
              <a:t>base address = 1000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size of an element = 2</a:t>
            </a:r>
            <a:r>
              <a:rPr lang="en-US" dirty="0"/>
              <a:t>. Now compute the address of the element, </a:t>
            </a:r>
            <a:r>
              <a:rPr lang="en-US" b="1" dirty="0">
                <a:solidFill>
                  <a:srgbClr val="C00000"/>
                </a:solidFill>
              </a:rPr>
              <a:t>A[18][4]</a:t>
            </a:r>
            <a:r>
              <a:rPr lang="en-US" dirty="0"/>
              <a:t> assuming that the elements are stored in </a:t>
            </a:r>
            <a:r>
              <a:rPr lang="en-US" sz="2800" b="1" dirty="0">
                <a:solidFill>
                  <a:srgbClr val="C00000"/>
                </a:solidFill>
              </a:rPr>
              <a:t>column major order</a:t>
            </a:r>
            <a:r>
              <a:rPr lang="en-US" dirty="0"/>
              <a:t>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</a:t>
            </a:r>
            <a:r>
              <a:rPr lang="en-US" dirty="0"/>
              <a:t>)</a:t>
            </a:r>
          </a:p>
          <a:p>
            <a:r>
              <a:rPr lang="en-US" dirty="0"/>
              <a:t>Here,</a:t>
            </a:r>
          </a:p>
          <a:p>
            <a:pPr lvl="1"/>
            <a:r>
              <a:rPr lang="en-US" dirty="0"/>
              <a:t>C=2, n=20, m=5, i=18, j=4, L</a:t>
            </a:r>
            <a:r>
              <a:rPr lang="en-US" baseline="-25000" dirty="0"/>
              <a:t>0</a:t>
            </a:r>
            <a:r>
              <a:rPr lang="en-US" dirty="0"/>
              <a:t>=1000</a:t>
            </a:r>
          </a:p>
          <a:p>
            <a:r>
              <a:rPr lang="en-US" dirty="0"/>
              <a:t>If the array elements are stored in </a:t>
            </a:r>
            <a:r>
              <a:rPr lang="en-US" b="1" dirty="0"/>
              <a:t>column-major</a:t>
            </a:r>
            <a:r>
              <a:rPr lang="en-US" dirty="0"/>
              <a:t> order: 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[(i-1) + n*(j–1)]</a:t>
            </a:r>
            <a:endParaRPr lang="en-IN" dirty="0"/>
          </a:p>
          <a:p>
            <a:pPr marL="0" indent="0" algn="l">
              <a:buNone/>
            </a:pPr>
            <a:r>
              <a:rPr lang="en-IN" b="1" dirty="0"/>
              <a:t>	Loc (A[18,4 ]) </a:t>
            </a:r>
            <a:r>
              <a:rPr lang="en-US" dirty="0"/>
              <a:t>= 1000 + 2 * [(18-1) + 20*(4-1)]</a:t>
            </a:r>
          </a:p>
          <a:p>
            <a:pPr marL="0" indent="0" algn="l">
              <a:buNone/>
            </a:pPr>
            <a:r>
              <a:rPr lang="en-US" dirty="0"/>
              <a:t>                                     = 1000 + 2 [17 + 20*(3)]</a:t>
            </a:r>
          </a:p>
          <a:p>
            <a:pPr marL="0" indent="0" algn="l">
              <a:buNone/>
            </a:pPr>
            <a:r>
              <a:rPr lang="en-US" dirty="0"/>
              <a:t>		           = 1000 + 2[17 + 60]</a:t>
            </a:r>
          </a:p>
          <a:p>
            <a:pPr marL="0" indent="0" algn="l">
              <a:buNone/>
            </a:pPr>
            <a:r>
              <a:rPr lang="en-US" dirty="0"/>
              <a:t>		           = 1154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15 x 20 two dimensional array A which has its base address = 4000 and the size of an element is 4 bytes. Now compute the address of the element A[10][10], assuming that the elements are stored in row major order and column major order.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=1)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Matrix representation of Polynomial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Sparse Matrix</a:t>
            </a:r>
          </a:p>
        </p:txBody>
      </p:sp>
    </p:spTree>
    <p:extLst>
      <p:ext uri="{BB962C8B-B14F-4D97-AF65-F5344CB8AC3E}">
        <p14:creationId xmlns:p14="http://schemas.microsoft.com/office/powerpoint/2010/main" val="189091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Polynomial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array for different kind of operations on polynomial equation such as addition, subtraction, division, differentiation etc…</a:t>
            </a:r>
          </a:p>
          <a:p>
            <a:r>
              <a:rPr lang="en-IN" dirty="0"/>
              <a:t>We are interested in finding suitable representation for polynomial so that different operations like addition, subtraction etc… can be performed in efficient manner.</a:t>
            </a:r>
          </a:p>
          <a:p>
            <a:r>
              <a:rPr lang="en-IN" dirty="0"/>
              <a:t>Array can be used to represent Polynomial equation.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5006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88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0191455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89" name="TextBox 88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 of Polynomial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668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2X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+ 5XY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334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70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9224062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11868" y="4711397"/>
            <a:ext cx="738000" cy="37248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494" y="435078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2095" y="398272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26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+ 3XY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+Y-X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86538" y="4699522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4453" y="4338859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2088" y="3963678"/>
            <a:ext cx="738000" cy="347669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37392" y="396367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86538" y="433992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-1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03028"/>
              </p:ext>
            </p:extLst>
          </p:nvPr>
        </p:nvGraphicFramePr>
        <p:xfrm>
          <a:off x="3946207" y="927530"/>
          <a:ext cx="3697200" cy="185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 animBg="1"/>
      <p:bldP spid="49" grpId="0" animBg="1"/>
      <p:bldP spid="50" grpId="0" animBg="1"/>
      <p:bldP spid="51" grpId="0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n x m </a:t>
            </a:r>
            <a:r>
              <a:rPr lang="en-IN" dirty="0"/>
              <a:t>matrix is said to be </a:t>
            </a:r>
            <a:r>
              <a:rPr lang="en-IN" b="1" i="1" dirty="0">
                <a:solidFill>
                  <a:srgbClr val="C00000"/>
                </a:solidFill>
              </a:rPr>
              <a:t>sparse</a:t>
            </a:r>
            <a:r>
              <a:rPr lang="en-IN" dirty="0"/>
              <a:t> if </a:t>
            </a:r>
            <a:r>
              <a:rPr lang="en-IN" b="1" dirty="0">
                <a:solidFill>
                  <a:srgbClr val="C00000"/>
                </a:solidFill>
              </a:rPr>
              <a:t>“many” </a:t>
            </a:r>
            <a:r>
              <a:rPr lang="en-IN" dirty="0"/>
              <a:t>of its elements are zero.</a:t>
            </a:r>
          </a:p>
          <a:p>
            <a:r>
              <a:rPr lang="en-IN" dirty="0"/>
              <a:t>A matrix that is not sparse is called a </a:t>
            </a:r>
            <a:r>
              <a:rPr lang="en-IN" b="1" i="1" dirty="0">
                <a:solidFill>
                  <a:srgbClr val="C00000"/>
                </a:solidFill>
              </a:rPr>
              <a:t>dense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matrix.</a:t>
            </a:r>
          </a:p>
          <a:p>
            <a:r>
              <a:rPr lang="en-IN" dirty="0"/>
              <a:t>We can device a simple representation scheme whose space requirement equals the size of the non-zero elements.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193681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2986"/>
              </p:ext>
            </p:extLst>
          </p:nvPr>
        </p:nvGraphicFramePr>
        <p:xfrm>
          <a:off x="4845370" y="4106104"/>
          <a:ext cx="5517830" cy="11845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Terms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Row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Column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76400" y="2945010"/>
            <a:ext cx="3276600" cy="3063123"/>
            <a:chOff x="152400" y="2945009"/>
            <a:chExt cx="3276600" cy="3063123"/>
          </a:xfrm>
        </p:grpSpPr>
        <p:sp>
          <p:nvSpPr>
            <p:cNvPr id="5" name="Double Bracket 4"/>
            <p:cNvSpPr/>
            <p:nvPr/>
          </p:nvSpPr>
          <p:spPr>
            <a:xfrm>
              <a:off x="914400" y="4038600"/>
              <a:ext cx="2057400" cy="1752600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4x8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172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4553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934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15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578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33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2778" y="2963334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705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- 5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9102" y="2960511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- 6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77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- 7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02" y="2945009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- 8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102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Linear Representation of given matrix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1038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42332" y="4202372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44126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6166" y="4700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0087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34253" y="4104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973666" y="4205869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3797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6819" y="47002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30536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23049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761785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23049" y="4420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26766" y="47002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3049" y="5010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24853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490447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21136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21136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21136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17366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207843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1364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913649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13649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09879" y="41000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3243147" y="4960435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0987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0616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06162" y="5014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04249" y="41004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722764" y="495693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0053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0053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896815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394902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2761785" y="5352586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39490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394902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91185" y="50180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83698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3007228" y="5364910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887415" y="4412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887415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887415" y="50185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17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construct matrix structure from liner representation we need to record.</a:t>
            </a:r>
          </a:p>
          <a:p>
            <a:pPr lvl="1"/>
            <a:r>
              <a:rPr lang="en-IN" dirty="0"/>
              <a:t>Original row and columns of each non zero entries.</a:t>
            </a:r>
          </a:p>
          <a:p>
            <a:pPr lvl="1"/>
            <a:r>
              <a:rPr lang="en-IN" dirty="0"/>
              <a:t>Number of rows and columns in the matrix.</a:t>
            </a:r>
          </a:p>
          <a:p>
            <a:r>
              <a:rPr lang="en-IN" dirty="0"/>
              <a:t>So each element of the array into which the sparse matrix is mapped need to have three fields:</a:t>
            </a:r>
          </a:p>
          <a:p>
            <a:pPr lvl="1"/>
            <a:r>
              <a:rPr lang="en-IN" b="1" dirty="0"/>
              <a:t>Row number</a:t>
            </a:r>
          </a:p>
          <a:p>
            <a:pPr lvl="1"/>
            <a:r>
              <a:rPr lang="en-IN" b="1" dirty="0"/>
              <a:t>column number </a:t>
            </a:r>
          </a:p>
          <a:p>
            <a:pPr lvl="1"/>
            <a:r>
              <a:rPr lang="en-IN" b="1" dirty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Representation of Array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One Dimensional Array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Two Dimensional Array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Applications of 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Matrix Representation of Polynomial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5686"/>
              </p:ext>
            </p:extLst>
          </p:nvPr>
        </p:nvGraphicFramePr>
        <p:xfrm>
          <a:off x="1347671" y="1198688"/>
          <a:ext cx="3222173" cy="20677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92666"/>
              </p:ext>
            </p:extLst>
          </p:nvPr>
        </p:nvGraphicFramePr>
        <p:xfrm>
          <a:off x="53993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9276"/>
              </p:ext>
            </p:extLst>
          </p:nvPr>
        </p:nvGraphicFramePr>
        <p:xfrm>
          <a:off x="68471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86640"/>
              </p:ext>
            </p:extLst>
          </p:nvPr>
        </p:nvGraphicFramePr>
        <p:xfrm>
          <a:off x="829491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43768" y="707240"/>
            <a:ext cx="4059476" cy="2797338"/>
            <a:chOff x="-3132688" y="504596"/>
            <a:chExt cx="4059476" cy="2797338"/>
          </a:xfrm>
        </p:grpSpPr>
        <p:sp>
          <p:nvSpPr>
            <p:cNvPr id="5" name="Double Bracket 4"/>
            <p:cNvSpPr/>
            <p:nvPr/>
          </p:nvSpPr>
          <p:spPr>
            <a:xfrm>
              <a:off x="-2823780" y="826457"/>
              <a:ext cx="3227027" cy="2364331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188" y="293260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6x7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3132688" y="1008971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132688" y="1350647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132688" y="1692323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-3132688" y="2033999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132688" y="2375675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132688" y="2717352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709040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21916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742233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24809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17172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386246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8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9185" y="3641350"/>
            <a:ext cx="3581400" cy="1351020"/>
            <a:chOff x="0" y="3124200"/>
            <a:chExt cx="3581400" cy="1447800"/>
          </a:xfrm>
        </p:grpSpPr>
        <p:sp>
          <p:nvSpPr>
            <p:cNvPr id="25" name="Rectangle 24"/>
            <p:cNvSpPr/>
            <p:nvPr/>
          </p:nvSpPr>
          <p:spPr>
            <a:xfrm>
              <a:off x="152400" y="3124200"/>
              <a:ext cx="3352800" cy="14478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  <a:solidFill>
                  <a:schemeClr val="bg2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3133383"/>
              <a:ext cx="3581400" cy="69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Memory Space required to store </a:t>
              </a:r>
            </a:p>
            <a:p>
              <a:pPr algn="ctr"/>
              <a:r>
                <a:rPr lang="en-IN" dirty="0"/>
                <a:t>6x7 matrix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971583"/>
              <a:ext cx="2819400" cy="39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42 x 2  = 84 bytes</a:t>
              </a:r>
              <a:endParaRPr lang="en-US" b="1" dirty="0"/>
            </a:p>
          </p:txBody>
        </p:sp>
      </p:grp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2927985" y="3336551"/>
            <a:ext cx="0" cy="304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16348" y="5098642"/>
            <a:ext cx="3581400" cy="1288394"/>
            <a:chOff x="457200" y="4909454"/>
            <a:chExt cx="35814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609600" y="4909454"/>
              <a:ext cx="3352800" cy="14478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5025123"/>
              <a:ext cx="3581400" cy="726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Memory Space required to store </a:t>
              </a:r>
            </a:p>
            <a:p>
              <a:pPr algn="ctr"/>
              <a:r>
                <a:rPr lang="en-IN" dirty="0"/>
                <a:t>Linear Representation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6428" y="5747654"/>
              <a:ext cx="2819400" cy="41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30 x 2  = 60 bytes</a:t>
              </a:r>
              <a:endParaRPr lang="en-US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80315" y="914400"/>
            <a:ext cx="31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1490" y="1879578"/>
            <a:ext cx="7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 =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2680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993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71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949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465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93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471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94914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5192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314" y="25550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471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2949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9954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99314" y="2954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471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2949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4652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993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471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84898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993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471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94914" y="37627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1924" y="193313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993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471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94914" y="4156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26802" y="2260651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99314" y="4560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47114" y="457791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94914" y="45664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99544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993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471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2949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84898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99314" y="53686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47114" y="53641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294914" y="53629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9314" y="5886290"/>
            <a:ext cx="3886200" cy="5007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Space Saved = 84 – 60 = 24 bytes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1541C-08DC-D4C5-6E71-57D9549810C9}"/>
              </a:ext>
            </a:extLst>
          </p:cNvPr>
          <p:cNvCxnSpPr>
            <a:cxnSpLocks/>
          </p:cNvCxnSpPr>
          <p:nvPr/>
        </p:nvCxnSpPr>
        <p:spPr>
          <a:xfrm>
            <a:off x="3080759" y="4801421"/>
            <a:ext cx="4120141" cy="127552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3BDD29-FEFC-B224-38A0-3634E3B8D664}"/>
              </a:ext>
            </a:extLst>
          </p:cNvPr>
          <p:cNvCxnSpPr>
            <a:cxnSpLocks/>
          </p:cNvCxnSpPr>
          <p:nvPr/>
        </p:nvCxnSpPr>
        <p:spPr>
          <a:xfrm>
            <a:off x="3080759" y="6150760"/>
            <a:ext cx="4653541" cy="1452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45177"/>
              </p:ext>
            </p:extLst>
          </p:nvPr>
        </p:nvGraphicFramePr>
        <p:xfrm>
          <a:off x="79465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92490"/>
              </p:ext>
            </p:extLst>
          </p:nvPr>
        </p:nvGraphicFramePr>
        <p:xfrm>
          <a:off x="1937654" y="1338948"/>
          <a:ext cx="990600" cy="43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57790"/>
              </p:ext>
            </p:extLst>
          </p:nvPr>
        </p:nvGraphicFramePr>
        <p:xfrm>
          <a:off x="308065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4218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7674"/>
              </p:ext>
            </p:extLst>
          </p:nvPr>
        </p:nvGraphicFramePr>
        <p:xfrm>
          <a:off x="7043054" y="1295398"/>
          <a:ext cx="990600" cy="4383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4898"/>
              </p:ext>
            </p:extLst>
          </p:nvPr>
        </p:nvGraphicFramePr>
        <p:xfrm>
          <a:off x="8133192" y="129539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8055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12424"/>
              </p:ext>
            </p:extLst>
          </p:nvPr>
        </p:nvGraphicFramePr>
        <p:xfrm>
          <a:off x="4909454" y="2249376"/>
          <a:ext cx="990600" cy="281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38254" y="17090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38254" y="21247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8254" y="24941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8254" y="290982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8254" y="331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8254" y="3701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8254" y="4147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8254" y="4463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8254" y="48756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2054" y="5290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4654" y="26928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4654" y="3108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4654" y="34779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04654" y="38936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04654" y="42977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4654" y="46857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5823854" y="1893716"/>
            <a:ext cx="914400" cy="9697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43054" y="2494102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 flipV="1">
            <a:off x="5823854" y="2678768"/>
            <a:ext cx="914400" cy="6003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43054" y="4099528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43054" y="4514595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5823854" y="3662608"/>
            <a:ext cx="914400" cy="6695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43054" y="4881456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>
            <a:off x="5823854" y="4071250"/>
            <a:ext cx="914400" cy="5773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43054" y="5676163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>
            <a:off x="5823854" y="4833250"/>
            <a:ext cx="914400" cy="227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4654" y="5943600"/>
            <a:ext cx="8382000" cy="381000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bg2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Memory Space required to store  Liner Representation = 26 x 2 = 42 bytes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Examples on Address Calculation of 2-D Array using Row/Column major order.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2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1884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85A7EB-767D-D7F5-DE0C-DD81A4380884}"/>
              </a:ext>
            </a:extLst>
          </p:cNvPr>
          <p:cNvSpPr/>
          <p:nvPr/>
        </p:nvSpPr>
        <p:spPr>
          <a:xfrm>
            <a:off x="4775824" y="5948917"/>
            <a:ext cx="3625225" cy="600232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E7447-CADA-0332-7114-F6863AF9FC96}"/>
              </a:ext>
            </a:extLst>
          </p:cNvPr>
          <p:cNvSpPr/>
          <p:nvPr/>
        </p:nvSpPr>
        <p:spPr>
          <a:xfrm>
            <a:off x="4770008" y="4721990"/>
            <a:ext cx="3631041" cy="49094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data structure that makes use of computed address to locate its elements is the one-dimensional array or </a:t>
            </a:r>
            <a:r>
              <a:rPr lang="en-IN" b="1" dirty="0">
                <a:solidFill>
                  <a:srgbClr val="C00000"/>
                </a:solidFill>
              </a:rPr>
              <a:t>vector</a:t>
            </a:r>
            <a:r>
              <a:rPr lang="en-IN" dirty="0"/>
              <a:t>.</a:t>
            </a:r>
          </a:p>
          <a:p>
            <a:r>
              <a:rPr lang="en-IN" dirty="0"/>
              <a:t>Number of </a:t>
            </a:r>
            <a:r>
              <a:rPr lang="en-IN" b="1" dirty="0">
                <a:solidFill>
                  <a:srgbClr val="C00000"/>
                </a:solidFill>
              </a:rPr>
              <a:t>memory locations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sequentially allocated </a:t>
            </a:r>
            <a:r>
              <a:rPr lang="en-IN" dirty="0"/>
              <a:t>to the vector.</a:t>
            </a:r>
          </a:p>
          <a:p>
            <a:r>
              <a:rPr lang="en-IN" dirty="0"/>
              <a:t>A vector </a:t>
            </a:r>
            <a:r>
              <a:rPr lang="en-IN" b="1" dirty="0">
                <a:solidFill>
                  <a:srgbClr val="C00000"/>
                </a:solidFill>
              </a:rPr>
              <a:t>size is fixed </a:t>
            </a:r>
            <a:r>
              <a:rPr lang="en-IN" dirty="0"/>
              <a:t>and therefore requires a fixed number of memory locations.</a:t>
            </a:r>
          </a:p>
          <a:p>
            <a:r>
              <a:rPr lang="en-IN" dirty="0"/>
              <a:t>Vector A is represented as below : 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7533" y="3429430"/>
            <a:ext cx="7408026" cy="311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4000"/>
              </a:lnSpc>
            </a:pPr>
            <a:r>
              <a:rPr lang="en-IN" sz="1800" dirty="0">
                <a:solidFill>
                  <a:srgbClr val="C00000"/>
                </a:solidFill>
              </a:rPr>
              <a:t>L</a:t>
            </a:r>
            <a:r>
              <a:rPr lang="en-IN" sz="1800" baseline="-25000" dirty="0">
                <a:solidFill>
                  <a:srgbClr val="C00000"/>
                </a:solidFill>
              </a:rPr>
              <a:t>0</a:t>
            </a:r>
            <a:r>
              <a:rPr lang="en-IN" sz="1800" dirty="0"/>
              <a:t> is the address of the first word allocated to the first element of vector A (base address) and  C is byte size of each element </a:t>
            </a:r>
          </a:p>
          <a:p>
            <a:pPr lvl="1">
              <a:lnSpc>
                <a:spcPct val="134000"/>
              </a:lnSpc>
            </a:pPr>
            <a:r>
              <a:rPr lang="en-IN" sz="1800" dirty="0"/>
              <a:t>The address of element A</a:t>
            </a:r>
            <a:r>
              <a:rPr lang="en-IN" sz="1800" baseline="-25000" dirty="0"/>
              <a:t>i</a:t>
            </a:r>
            <a:r>
              <a:rPr lang="en-IN" sz="1800" dirty="0"/>
              <a:t> is : 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sz="1800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Loc(A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) = L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+ C*(i-1)</a:t>
            </a:r>
            <a:endParaRPr lang="en-IN" sz="2000" b="1" dirty="0"/>
          </a:p>
          <a:p>
            <a:pPr lvl="1">
              <a:lnSpc>
                <a:spcPct val="134000"/>
              </a:lnSpc>
            </a:pPr>
            <a:r>
              <a:rPr lang="en-IN" sz="1800" dirty="0"/>
              <a:t>Considering the more general case of a vector A with lower bound given by LB , the address of element A</a:t>
            </a:r>
            <a:r>
              <a:rPr lang="en-IN" sz="18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1800" dirty="0"/>
              <a:t> is </a:t>
            </a:r>
            <a:r>
              <a:rPr lang="en-IN" sz="1800" dirty="0">
                <a:latin typeface="Consolas" panose="020B0609020204030204" pitchFamily="49" charset="0"/>
              </a:rPr>
              <a:t>: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sz="1800" b="1" dirty="0">
                <a:solidFill>
                  <a:srgbClr val="E40524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latin typeface="Consolas" panose="020B0609020204030204" pitchFamily="49" charset="0"/>
              </a:rPr>
              <a:t>Loc(A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2000" b="1" dirty="0">
                <a:latin typeface="Consolas" panose="020B0609020204030204" pitchFamily="49" charset="0"/>
              </a:rPr>
              <a:t>) = L</a:t>
            </a:r>
            <a:r>
              <a:rPr lang="en-IN" sz="2000" b="1" baseline="-25000" dirty="0">
                <a:latin typeface="Consolas" panose="020B0609020204030204" pitchFamily="49" charset="0"/>
              </a:rPr>
              <a:t>0</a:t>
            </a:r>
            <a:r>
              <a:rPr lang="en-IN" sz="2000" b="1" dirty="0">
                <a:latin typeface="Consolas" panose="020B0609020204030204" pitchFamily="49" charset="0"/>
              </a:rPr>
              <a:t> + C*(</a:t>
            </a:r>
            <a:r>
              <a:rPr lang="en-IN" sz="2000" b="1" dirty="0" err="1">
                <a:latin typeface="Consolas" panose="020B0609020204030204" pitchFamily="49" charset="0"/>
              </a:rPr>
              <a:t>i</a:t>
            </a:r>
            <a:r>
              <a:rPr lang="en-IN" sz="2000" b="1" dirty="0">
                <a:latin typeface="Consolas" panose="020B0609020204030204" pitchFamily="49" charset="0"/>
              </a:rPr>
              <a:t>-LB)</a:t>
            </a:r>
            <a:endParaRPr lang="en-IN" sz="1800" b="1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36508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4565236"/>
            <a:ext cx="1600200" cy="1295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A[i]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" y="58606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4675" y="3460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endParaRPr lang="en-US" b="1" baseline="-25000" dirty="0">
              <a:solidFill>
                <a:srgbClr val="E40524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437473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+mj-lt"/>
              </a:rPr>
              <a:t>+C(i-1)</a:t>
            </a:r>
            <a:endParaRPr lang="en-US" b="1" dirty="0">
              <a:solidFill>
                <a:srgbClr val="E40524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2286000" y="3650836"/>
            <a:ext cx="828675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/>
          <p:cNvCxnSpPr/>
          <p:nvPr/>
        </p:nvCxnSpPr>
        <p:spPr>
          <a:xfrm flipH="1">
            <a:off x="2286000" y="4559402"/>
            <a:ext cx="8001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/>
          <p:cNvSpPr/>
          <p:nvPr/>
        </p:nvSpPr>
        <p:spPr>
          <a:xfrm>
            <a:off x="685800" y="3655190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8837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+mj-lt"/>
              </a:rPr>
              <a:t>i-1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3650836"/>
            <a:ext cx="0" cy="914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04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build="p"/>
      <p:bldP spid="16" grpId="0" build="allAtOnce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38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506" y="4204448"/>
            <a:ext cx="6006353" cy="2178424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1-D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int A[] = {99, 67, 78, 56, 88, 90, 34, 85}, calculate the address of A[4], if the base address is 1000.</a:t>
            </a:r>
          </a:p>
          <a:p>
            <a:pPr lvl="1"/>
            <a:r>
              <a:rPr lang="en-US" dirty="0"/>
              <a:t>i = 4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0</a:t>
            </a:r>
            <a:r>
              <a:rPr lang="en-US" dirty="0"/>
              <a:t>= 1000</a:t>
            </a:r>
          </a:p>
          <a:p>
            <a:pPr lvl="1"/>
            <a:r>
              <a:rPr lang="en-US" dirty="0"/>
              <a:t>Storing an integer value requires 2 bytes. So C=2.</a:t>
            </a:r>
          </a:p>
          <a:p>
            <a:pPr lvl="1"/>
            <a:r>
              <a:rPr lang="en-US" dirty="0"/>
              <a:t>Lower bound = 0</a:t>
            </a:r>
          </a:p>
          <a:p>
            <a:pPr marL="0" indent="287338">
              <a:buNone/>
            </a:pPr>
            <a:endParaRPr lang="it-IT" b="1" dirty="0"/>
          </a:p>
          <a:p>
            <a:pPr marL="0" indent="287338">
              <a:buNone/>
            </a:pPr>
            <a:r>
              <a:rPr lang="it-IT" b="1" dirty="0"/>
              <a:t>Loc(A</a:t>
            </a:r>
            <a:r>
              <a:rPr lang="it-IT" b="1" baseline="-25000" dirty="0"/>
              <a:t>i</a:t>
            </a:r>
            <a:r>
              <a:rPr lang="it-IT" b="1" dirty="0"/>
              <a:t>) = L</a:t>
            </a:r>
            <a:r>
              <a:rPr lang="it-IT" b="1" baseline="-25000" dirty="0"/>
              <a:t>0</a:t>
            </a:r>
            <a:r>
              <a:rPr lang="it-IT" b="1" dirty="0"/>
              <a:t> + C * (i-LB) </a:t>
            </a:r>
          </a:p>
          <a:p>
            <a:pPr marL="0" indent="287338">
              <a:buNone/>
            </a:pPr>
            <a:r>
              <a:rPr lang="en-US" b="1" dirty="0"/>
              <a:t>Loc(A</a:t>
            </a:r>
            <a:r>
              <a:rPr lang="en-US" b="1" baseline="-25000" dirty="0"/>
              <a:t>4</a:t>
            </a:r>
            <a:r>
              <a:rPr lang="en-US" b="1" dirty="0"/>
              <a:t>)= 1000 + 2 (4-0)</a:t>
            </a:r>
          </a:p>
          <a:p>
            <a:pPr marL="0" indent="287338">
              <a:buNone/>
            </a:pPr>
            <a:r>
              <a:rPr lang="en-US" b="1" dirty="0"/>
              <a:t>             = 1000 + 8</a:t>
            </a:r>
          </a:p>
          <a:p>
            <a:pPr marL="0" indent="287338">
              <a:buNone/>
            </a:pPr>
            <a:r>
              <a:rPr lang="en-US" b="1" dirty="0"/>
              <a:t>             = 1008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Column Major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Row Major Order</a:t>
            </a:r>
          </a:p>
        </p:txBody>
      </p:sp>
    </p:spTree>
    <p:extLst>
      <p:ext uri="{BB962C8B-B14F-4D97-AF65-F5344CB8AC3E}">
        <p14:creationId xmlns:p14="http://schemas.microsoft.com/office/powerpoint/2010/main" val="272529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rectangular picture of two-dimensional array is shown, </a:t>
            </a:r>
            <a:r>
              <a:rPr lang="en-US" b="1" dirty="0">
                <a:solidFill>
                  <a:srgbClr val="C00000"/>
                </a:solidFill>
              </a:rPr>
              <a:t>but in memory these elements will actually be stored in sequential manner</a:t>
            </a:r>
            <a:r>
              <a:rPr lang="en-US" dirty="0"/>
              <a:t>.</a:t>
            </a:r>
          </a:p>
          <a:p>
            <a:r>
              <a:rPr lang="en-US" dirty="0"/>
              <a:t>There are two ways to store them in memory: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Row major order : </a:t>
            </a:r>
          </a:p>
          <a:p>
            <a:pPr marL="1001712" lvl="1" indent="-457200"/>
            <a:r>
              <a:rPr lang="en-US" dirty="0"/>
              <a:t>Two dimensional array in which elements are stored row by row is called as row major matrix.</a:t>
            </a:r>
          </a:p>
          <a:p>
            <a:pPr marL="1001712" lvl="1" indent="-457200"/>
            <a:r>
              <a:rPr lang="en-US" dirty="0"/>
              <a:t>For example, 2-D array elements of 2 X 4 dimension will be stored in sequential manner as follows: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D5120D-322A-C43A-F41E-BF7FFC3A3ECF}"/>
              </a:ext>
            </a:extLst>
          </p:cNvPr>
          <p:cNvGrpSpPr/>
          <p:nvPr/>
        </p:nvGrpSpPr>
        <p:grpSpPr>
          <a:xfrm>
            <a:off x="195704" y="3876555"/>
            <a:ext cx="4221482" cy="1309373"/>
            <a:chOff x="4541518" y="4439424"/>
            <a:chExt cx="4221482" cy="13093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3937D4-60AF-8B78-27C2-7AB18A4A6947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2045D-761F-7761-DB91-A38A56BE78F6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1EDD5D-1B2C-988E-A691-EAFADBAF0125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07291C-CDB7-202D-EE0D-1D7770B651F3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AD3958-E36D-5982-BFA5-BEAF4A5840B4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CCE3C6-74DA-E1DA-97B5-042B0570EE9C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1A79FE-468E-46E0-60B8-A8CD6D8881A4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66C2B3-70B1-4248-45B7-BE4A8B8497F6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A699F7-0C60-9083-E685-0F5EC185DC02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A0ACA4-C2FB-8984-52F6-8A91D35A85D2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75A096-6BF4-CC33-D3FE-1065CFF1E6E5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46BBEC-8A7A-F3BE-39DE-8E5EDD828C19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19C7DE-65D0-6F1A-808B-29C5CCC86769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42FD0-809C-715C-191C-CFEAC7DBC4BB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5B7E62-32D4-289D-A94F-4441008A5B69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372EB95F-7DBF-43DB-7FF9-87331D545DF8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D1E100A6-F0D9-84DB-78D3-F20013F9B18B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64441ED-180D-9F4B-A026-D7DCD225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26688"/>
              </p:ext>
            </p:extLst>
          </p:nvPr>
        </p:nvGraphicFramePr>
        <p:xfrm>
          <a:off x="5558706" y="4426799"/>
          <a:ext cx="5568904" cy="38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113">
                  <a:extLst>
                    <a:ext uri="{9D8B030D-6E8A-4147-A177-3AD203B41FA5}">
                      <a16:colId xmlns:a16="http://schemas.microsoft.com/office/drawing/2014/main" val="3008958240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978175939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60089141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18480035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89928716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82607100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172550363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567349529"/>
                    </a:ext>
                  </a:extLst>
                </a:gridCol>
              </a:tblGrid>
              <a:tr h="383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44155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8F94E8-EFB3-99CE-E5BF-EF010A7ED381}"/>
              </a:ext>
            </a:extLst>
          </p:cNvPr>
          <p:cNvSpPr txBox="1"/>
          <p:nvPr/>
        </p:nvSpPr>
        <p:spPr>
          <a:xfrm>
            <a:off x="5628767" y="44267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9F3E7-A787-A3BE-565A-8D3C49B4CA0B}"/>
              </a:ext>
            </a:extLst>
          </p:cNvPr>
          <p:cNvSpPr txBox="1"/>
          <p:nvPr/>
        </p:nvSpPr>
        <p:spPr>
          <a:xfrm>
            <a:off x="6314567" y="44341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2C92AD-CF47-C69C-811F-1D049B0CCE90}"/>
              </a:ext>
            </a:extLst>
          </p:cNvPr>
          <p:cNvSpPr txBox="1"/>
          <p:nvPr/>
        </p:nvSpPr>
        <p:spPr>
          <a:xfrm>
            <a:off x="6972107" y="44451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F8B33A-6C7C-DB90-F596-904D7663DFDF}"/>
              </a:ext>
            </a:extLst>
          </p:cNvPr>
          <p:cNvSpPr txBox="1"/>
          <p:nvPr/>
        </p:nvSpPr>
        <p:spPr>
          <a:xfrm>
            <a:off x="7684056" y="44362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BC7A59-8ED5-0262-7AF6-B94ED082CBAB}"/>
              </a:ext>
            </a:extLst>
          </p:cNvPr>
          <p:cNvSpPr txBox="1"/>
          <p:nvPr/>
        </p:nvSpPr>
        <p:spPr>
          <a:xfrm>
            <a:off x="8368740" y="44503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1F2569-DF6A-AF2F-8884-52A036B04A9B}"/>
              </a:ext>
            </a:extLst>
          </p:cNvPr>
          <p:cNvSpPr txBox="1"/>
          <p:nvPr/>
        </p:nvSpPr>
        <p:spPr>
          <a:xfrm>
            <a:off x="9082236" y="444144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[2,2]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969DD-E6A1-E38A-7C2D-D3010AA6FD2F}"/>
              </a:ext>
            </a:extLst>
          </p:cNvPr>
          <p:cNvSpPr txBox="1"/>
          <p:nvPr/>
        </p:nvSpPr>
        <p:spPr>
          <a:xfrm>
            <a:off x="9770901" y="44403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0CEE4D-0AE9-9B4D-28F1-A424507663CF}"/>
              </a:ext>
            </a:extLst>
          </p:cNvPr>
          <p:cNvSpPr txBox="1"/>
          <p:nvPr/>
        </p:nvSpPr>
        <p:spPr>
          <a:xfrm>
            <a:off x="10480416" y="44503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[2,4]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5549D2-1025-F604-31CF-2CF8EB08EF1A}"/>
              </a:ext>
            </a:extLst>
          </p:cNvPr>
          <p:cNvCxnSpPr>
            <a:cxnSpLocks/>
          </p:cNvCxnSpPr>
          <p:nvPr/>
        </p:nvCxnSpPr>
        <p:spPr>
          <a:xfrm>
            <a:off x="1054861" y="4627066"/>
            <a:ext cx="3126614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A121A6-D75C-86C8-9377-2BAE527AE88F}"/>
              </a:ext>
            </a:extLst>
          </p:cNvPr>
          <p:cNvCxnSpPr>
            <a:cxnSpLocks/>
          </p:cNvCxnSpPr>
          <p:nvPr/>
        </p:nvCxnSpPr>
        <p:spPr>
          <a:xfrm>
            <a:off x="1054861" y="5169991"/>
            <a:ext cx="3126614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698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 startAt="2"/>
            </a:pPr>
            <a:r>
              <a:rPr lang="en-US" b="1" dirty="0">
                <a:solidFill>
                  <a:srgbClr val="C00000"/>
                </a:solidFill>
              </a:rPr>
              <a:t>Column major order : </a:t>
            </a:r>
          </a:p>
          <a:p>
            <a:pPr marL="1001712" lvl="1" indent="-457200"/>
            <a:r>
              <a:rPr lang="en-IN" dirty="0"/>
              <a:t>Two dimensional array in which elements are stored column by column is called as column major matrix</a:t>
            </a:r>
            <a:r>
              <a:rPr lang="en-US" dirty="0"/>
              <a:t>.</a:t>
            </a:r>
          </a:p>
          <a:p>
            <a:pPr marL="1001712" lvl="1" indent="-457200"/>
            <a:r>
              <a:rPr lang="en-US" dirty="0"/>
              <a:t>For example, 2-D array elements of 2 X 4 dimension will be stored in sequential manner as follows: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2F1D5E-8108-5A79-D797-B3DC00F02777}"/>
              </a:ext>
            </a:extLst>
          </p:cNvPr>
          <p:cNvGrpSpPr/>
          <p:nvPr/>
        </p:nvGrpSpPr>
        <p:grpSpPr>
          <a:xfrm>
            <a:off x="435402" y="3601346"/>
            <a:ext cx="4221482" cy="1309373"/>
            <a:chOff x="4541518" y="4439424"/>
            <a:chExt cx="4221482" cy="13093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07F7F5-0D91-1F65-F4FF-DE04DB8494D7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942E7-8F6B-8022-57AC-D08E836F48E8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9A872-D5EA-7450-3C3A-E57CCB4C23CE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3EBCF7-99D8-606A-4A53-47B419FBC098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EA96CF-13AF-31ED-D8D1-B1DCE6C903F3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729C8-09DA-EE00-99FC-249C9ECA6D0F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1604A1-000A-54E9-EE2B-887BC2F6316F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DA30A3-EB00-3283-8696-695CACAA45F3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3961F7-5984-F096-66DC-9BA413854A45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30317-4F55-1F9B-2535-A39E45445C97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7ACAB1-04C3-CCB7-ADA0-5F19D940BCBB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0C6F0-3A6F-2F53-124C-521DD2551A35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BC8DFC-E4CF-CD0D-9155-F8773CDDA4AB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A1AE3B-A4A9-70FF-F7F9-1208DC2A4094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EC54C6-AD61-B2DC-0878-959D35A48A87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5B42B9F3-CCF8-6507-12FB-E1C8E84CAC9A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1AA69149-9D29-92E8-3F4D-CBB5B8C2AF67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625AD57-28A0-4E94-3DA1-D4BA4979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68393"/>
              </p:ext>
            </p:extLst>
          </p:nvPr>
        </p:nvGraphicFramePr>
        <p:xfrm>
          <a:off x="5571284" y="4175168"/>
          <a:ext cx="5568904" cy="38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113">
                  <a:extLst>
                    <a:ext uri="{9D8B030D-6E8A-4147-A177-3AD203B41FA5}">
                      <a16:colId xmlns:a16="http://schemas.microsoft.com/office/drawing/2014/main" val="3008958240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978175939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60089141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18480035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89928716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82607100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172550363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567349529"/>
                    </a:ext>
                  </a:extLst>
                </a:gridCol>
              </a:tblGrid>
              <a:tr h="383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44155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8CCD89-D797-8254-FF29-20F8B719248C}"/>
              </a:ext>
            </a:extLst>
          </p:cNvPr>
          <p:cNvCxnSpPr>
            <a:cxnSpLocks/>
          </p:cNvCxnSpPr>
          <p:nvPr/>
        </p:nvCxnSpPr>
        <p:spPr>
          <a:xfrm>
            <a:off x="1917577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F6C844-C2F9-F011-F967-3906AEE9185E}"/>
              </a:ext>
            </a:extLst>
          </p:cNvPr>
          <p:cNvSpPr txBox="1"/>
          <p:nvPr/>
        </p:nvSpPr>
        <p:spPr>
          <a:xfrm>
            <a:off x="5646907" y="41662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A01C39-7CAD-8DDE-80F4-001C643CA037}"/>
              </a:ext>
            </a:extLst>
          </p:cNvPr>
          <p:cNvSpPr txBox="1"/>
          <p:nvPr/>
        </p:nvSpPr>
        <p:spPr>
          <a:xfrm>
            <a:off x="6270551" y="4175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[2,1]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F2954E-3314-71CB-AFC3-0BA8F0A4C985}"/>
              </a:ext>
            </a:extLst>
          </p:cNvPr>
          <p:cNvCxnSpPr>
            <a:cxnSpLocks/>
          </p:cNvCxnSpPr>
          <p:nvPr/>
        </p:nvCxnSpPr>
        <p:spPr>
          <a:xfrm>
            <a:off x="2818559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5F7B51-F4BD-AABF-2A76-F1BDA880FE84}"/>
              </a:ext>
            </a:extLst>
          </p:cNvPr>
          <p:cNvSpPr txBox="1"/>
          <p:nvPr/>
        </p:nvSpPr>
        <p:spPr>
          <a:xfrm>
            <a:off x="6969818" y="41689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08876E-C712-8E11-3B0D-B6FC6DE61EB9}"/>
              </a:ext>
            </a:extLst>
          </p:cNvPr>
          <p:cNvSpPr txBox="1"/>
          <p:nvPr/>
        </p:nvSpPr>
        <p:spPr>
          <a:xfrm>
            <a:off x="7707747" y="41824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[2,2]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AC2A05-550B-D286-FE6F-509F8D067367}"/>
              </a:ext>
            </a:extLst>
          </p:cNvPr>
          <p:cNvCxnSpPr>
            <a:cxnSpLocks/>
          </p:cNvCxnSpPr>
          <p:nvPr/>
        </p:nvCxnSpPr>
        <p:spPr>
          <a:xfrm>
            <a:off x="3666284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81FBD2-B226-B6C9-FDCA-22F5336E6D2F}"/>
              </a:ext>
            </a:extLst>
          </p:cNvPr>
          <p:cNvSpPr txBox="1"/>
          <p:nvPr/>
        </p:nvSpPr>
        <p:spPr>
          <a:xfrm>
            <a:off x="8384379" y="41777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52097-43B9-6CC7-71B3-6B8EC961B831}"/>
              </a:ext>
            </a:extLst>
          </p:cNvPr>
          <p:cNvSpPr txBox="1"/>
          <p:nvPr/>
        </p:nvSpPr>
        <p:spPr>
          <a:xfrm>
            <a:off x="9055003" y="41824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[2,3]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FD0919-7A0B-DA32-7FCA-EA67FA9C38B7}"/>
              </a:ext>
            </a:extLst>
          </p:cNvPr>
          <p:cNvCxnSpPr>
            <a:cxnSpLocks/>
          </p:cNvCxnSpPr>
          <p:nvPr/>
        </p:nvCxnSpPr>
        <p:spPr>
          <a:xfrm>
            <a:off x="4447325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0EB093-5CBA-6C39-3C7D-6EDAFC0B430A}"/>
              </a:ext>
            </a:extLst>
          </p:cNvPr>
          <p:cNvSpPr txBox="1"/>
          <p:nvPr/>
        </p:nvSpPr>
        <p:spPr>
          <a:xfrm>
            <a:off x="9756499" y="4177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[1,4]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0A0ADB-E9CD-AAB0-B008-574F478CCEC0}"/>
              </a:ext>
            </a:extLst>
          </p:cNvPr>
          <p:cNvSpPr txBox="1"/>
          <p:nvPr/>
        </p:nvSpPr>
        <p:spPr>
          <a:xfrm>
            <a:off x="10480453" y="4175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[2,4]</a:t>
            </a:r>
          </a:p>
        </p:txBody>
      </p:sp>
    </p:spTree>
    <p:extLst>
      <p:ext uri="{BB962C8B-B14F-4D97-AF65-F5344CB8AC3E}">
        <p14:creationId xmlns:p14="http://schemas.microsoft.com/office/powerpoint/2010/main" val="72177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/>
      <p:bldP spid="38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F97C01-855D-531D-F510-B6F5423ADAF7}"/>
              </a:ext>
            </a:extLst>
          </p:cNvPr>
          <p:cNvSpPr txBox="1"/>
          <p:nvPr/>
        </p:nvSpPr>
        <p:spPr>
          <a:xfrm>
            <a:off x="7077075" y="3789823"/>
            <a:ext cx="2731834" cy="919401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Assumption :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LB</a:t>
            </a:r>
            <a:r>
              <a:rPr lang="en-US" sz="2400" b="1" baseline="-25000" dirty="0" err="1">
                <a:solidFill>
                  <a:srgbClr val="C00000"/>
                </a:solidFill>
              </a:rPr>
              <a:t>r</a:t>
            </a:r>
            <a:r>
              <a:rPr lang="en-US" sz="2400" b="1" dirty="0">
                <a:solidFill>
                  <a:srgbClr val="C00000"/>
                </a:solidFill>
              </a:rPr>
              <a:t> = </a:t>
            </a:r>
            <a:r>
              <a:rPr lang="en-US" sz="2400" b="1" dirty="0" err="1">
                <a:solidFill>
                  <a:srgbClr val="C00000"/>
                </a:solidFill>
              </a:rPr>
              <a:t>LB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C00000"/>
                </a:solidFill>
              </a:rPr>
              <a:t> =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40185E-69BD-8973-62A4-0618810E5692}"/>
              </a:ext>
            </a:extLst>
          </p:cNvPr>
          <p:cNvCxnSpPr>
            <a:cxnSpLocks/>
          </p:cNvCxnSpPr>
          <p:nvPr/>
        </p:nvCxnSpPr>
        <p:spPr>
          <a:xfrm flipV="1">
            <a:off x="2270630" y="4594378"/>
            <a:ext cx="4634995" cy="4641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0B3573-9DF3-3BC0-876E-F741CEFAB488}"/>
              </a:ext>
            </a:extLst>
          </p:cNvPr>
          <p:cNvCxnSpPr>
            <a:cxnSpLocks/>
          </p:cNvCxnSpPr>
          <p:nvPr/>
        </p:nvCxnSpPr>
        <p:spPr>
          <a:xfrm flipV="1">
            <a:off x="1506790" y="4615926"/>
            <a:ext cx="5398835" cy="9282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5CA9F88-964A-6478-16C4-92296FB5A649}"/>
              </a:ext>
            </a:extLst>
          </p:cNvPr>
          <p:cNvSpPr/>
          <p:nvPr/>
        </p:nvSpPr>
        <p:spPr>
          <a:xfrm>
            <a:off x="790508" y="5276850"/>
            <a:ext cx="697232" cy="53328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805C4D-338D-57DE-5A00-3474ED5AD433}"/>
              </a:ext>
            </a:extLst>
          </p:cNvPr>
          <p:cNvSpPr/>
          <p:nvPr/>
        </p:nvSpPr>
        <p:spPr>
          <a:xfrm>
            <a:off x="1659190" y="4924062"/>
            <a:ext cx="619125" cy="428804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BF19C-6997-BD26-CAEA-E7546F26B2CA}"/>
              </a:ext>
            </a:extLst>
          </p:cNvPr>
          <p:cNvGrpSpPr/>
          <p:nvPr/>
        </p:nvGrpSpPr>
        <p:grpSpPr>
          <a:xfrm>
            <a:off x="790508" y="4963710"/>
            <a:ext cx="4221482" cy="1309373"/>
            <a:chOff x="4541518" y="4439424"/>
            <a:chExt cx="4221482" cy="13093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8F394-4B89-0CFC-99F6-E6F36A96CBD5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A93C8-5E5D-3DCA-2239-720FAD8AD3AF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6F8584-C31A-8BAA-1314-6D7DD1737CDE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98301-6D72-9FAD-E055-EDBC11E21104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96FA58-0F04-C470-21F7-706BD2B8F04C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5EB47-651A-2484-2885-709802932DAF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106C25-A819-1995-31DB-359A0AD9D082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8917B-A86D-1FCC-BF26-4BA60B50DDC0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D0EAF8-90B5-A11C-BBB9-135B24D5E361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25D322-9288-2415-5404-9C6740C4B590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D0EA58-0104-2B49-01CB-E94763AC300A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C149E-26A9-EA6A-49D0-036EB17230E9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7A3F0-6C83-E9E8-EEA0-8BC89F0E5081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977E17-E1F9-F933-18B5-458F685B3E93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BBCC2F-A8E6-875E-80B6-BF01D4069F66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3AA25A97-2D3D-05AD-89E2-419D79E98931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B0199D8-0C5C-D983-6D56-BFC0D2009E8A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A8B0BB7-51FB-3850-B8F2-87BD9E0460C8}"/>
              </a:ext>
            </a:extLst>
          </p:cNvPr>
          <p:cNvSpPr/>
          <p:nvPr/>
        </p:nvSpPr>
        <p:spPr>
          <a:xfrm>
            <a:off x="847078" y="3933517"/>
            <a:ext cx="5248922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1D3FD-5E4F-002A-E857-35B9E517376A}"/>
              </a:ext>
            </a:extLst>
          </p:cNvPr>
          <p:cNvSpPr/>
          <p:nvPr/>
        </p:nvSpPr>
        <p:spPr>
          <a:xfrm>
            <a:off x="923278" y="2239112"/>
            <a:ext cx="5172722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03564"/>
            <a:ext cx="11929641" cy="5673436"/>
          </a:xfrm>
        </p:spPr>
        <p:txBody>
          <a:bodyPr/>
          <a:lstStyle/>
          <a:p>
            <a:r>
              <a:rPr lang="en-IN" dirty="0"/>
              <a:t>In general for two dimensional array consisting of </a:t>
            </a:r>
            <a:r>
              <a:rPr lang="en-IN" b="1" dirty="0">
                <a:solidFill>
                  <a:srgbClr val="C00000"/>
                </a:solidFill>
              </a:rPr>
              <a:t>n rows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m columns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address element A [ i , j ] is given by :</a:t>
            </a:r>
          </a:p>
          <a:p>
            <a:r>
              <a:rPr lang="en-IN" b="1" dirty="0">
                <a:solidFill>
                  <a:srgbClr val="C00000"/>
                </a:solidFill>
              </a:rPr>
              <a:t>Column major order:</a:t>
            </a:r>
          </a:p>
          <a:p>
            <a:pPr marL="0" indent="0">
              <a:buNone/>
            </a:pPr>
            <a:r>
              <a:rPr lang="en-IN" b="1" dirty="0"/>
              <a:t>	Loc(A[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 (</a:t>
            </a:r>
            <a:r>
              <a:rPr lang="en-IN" b="1" dirty="0" err="1"/>
              <a:t>i</a:t>
            </a:r>
            <a:r>
              <a:rPr lang="en-IN" b="1" dirty="0"/>
              <a:t>–1) + n*(j-1) ]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Row major order: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[m*(i-1) + (j–1)]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5" grpId="0" animBg="1"/>
      <p:bldP spid="53" grpId="0" animBg="1"/>
      <p:bldP spid="5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2158</Words>
  <Application>Microsoft Office PowerPoint</Application>
  <PresentationFormat>Widescreen</PresentationFormat>
  <Paragraphs>617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Roboto Condensed</vt:lpstr>
      <vt:lpstr>Arial</vt:lpstr>
      <vt:lpstr>Calibri</vt:lpstr>
      <vt:lpstr>Wingdings 2</vt:lpstr>
      <vt:lpstr>Wingdings</vt:lpstr>
      <vt:lpstr>Roboto Condensed Light</vt:lpstr>
      <vt:lpstr>Wingdings 3</vt:lpstr>
      <vt:lpstr>Consolas</vt:lpstr>
      <vt:lpstr>Office Theme</vt:lpstr>
      <vt:lpstr>Unit-1 (Part 2)  Array Linear Data Structure </vt:lpstr>
      <vt:lpstr>PowerPoint Presentation</vt:lpstr>
      <vt:lpstr>One Dimensional Array</vt:lpstr>
      <vt:lpstr>One Dimensional Array</vt:lpstr>
      <vt:lpstr>EXAMPLE : Address calculation of 1-D Array </vt:lpstr>
      <vt:lpstr>Two Dimensional Array</vt:lpstr>
      <vt:lpstr>Two Dimensional Array</vt:lpstr>
      <vt:lpstr>Two Dimensional Array</vt:lpstr>
      <vt:lpstr>Address calculation of 2-D Array</vt:lpstr>
      <vt:lpstr>Row major order matrix</vt:lpstr>
      <vt:lpstr>Column major order matrix</vt:lpstr>
      <vt:lpstr>EXAMPLE : Address calculation of 2-D Array</vt:lpstr>
      <vt:lpstr>EXAMPLE : Address calculation of 2-D Array</vt:lpstr>
      <vt:lpstr>EXAMPLE : Address calculation of 2-D Array</vt:lpstr>
      <vt:lpstr>Applications of Array</vt:lpstr>
      <vt:lpstr>Matrix Representation of Polynomial</vt:lpstr>
      <vt:lpstr>Matrix Representation of Polynomial </vt:lpstr>
      <vt:lpstr>Sparse Matrix</vt:lpstr>
      <vt:lpstr>Sparse Matrix</vt:lpstr>
      <vt:lpstr>Sparse Matrix</vt:lpstr>
      <vt:lpstr>Sparse Matrix</vt:lpstr>
      <vt:lpstr>Frequently asked questions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- Linear Data Structure</dc:title>
  <dc:creator>ADMIN</dc:creator>
  <cp:keywords>Array, Data Structure, Darshan University, Dr. Pradyumansinh Jadeja</cp:keywords>
  <cp:lastModifiedBy>HareKrishna</cp:lastModifiedBy>
  <cp:revision>247</cp:revision>
  <dcterms:created xsi:type="dcterms:W3CDTF">2020-05-01T05:09:15Z</dcterms:created>
  <dcterms:modified xsi:type="dcterms:W3CDTF">2024-06-16T04:38:45Z</dcterms:modified>
</cp:coreProperties>
</file>