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3" r:id="rId2"/>
    <p:sldId id="307" r:id="rId3"/>
    <p:sldId id="308" r:id="rId4"/>
    <p:sldId id="34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51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9" r:id="rId40"/>
    <p:sldId id="346" r:id="rId41"/>
    <p:sldId id="352" r:id="rId42"/>
    <p:sldId id="350" r:id="rId43"/>
  </p:sldIdLst>
  <p:sldSz cx="12192000" cy="6858000"/>
  <p:notesSz cx="6858000" cy="9144000"/>
  <p:embeddedFontLst>
    <p:embeddedFont>
      <p:font typeface="Roboto Condensed" panose="02000000000000000000" pitchFamily="2" charset="0"/>
      <p:regular r:id="rId46"/>
      <p:bold r:id="rId47"/>
      <p:italic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  <p:embeddedFont>
      <p:font typeface="Segoe UI Black" panose="020B0A02040204020203" pitchFamily="34" charset="0"/>
      <p:bold r:id="rId52"/>
      <p:boldItalic r:id="rId53"/>
    </p:embeddedFont>
    <p:embeddedFont>
      <p:font typeface="Wingdings 3" panose="05040102010807070707" pitchFamily="18" charset="2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N3Lm/2YbUAhgPfRFMG26w==" hashData="Bki9vaNm4dscWyuNfyicfvaZqBRhhdOuONs4+9mkkKMt9afo2n4snfpb7r+q/Uxc87mCDHfzfPkI3DLpPCW8X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571448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 (Part 3)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Tree</a:t>
            </a:r>
            <a:br>
              <a:rPr lang="en-US" sz="6000" dirty="0"/>
            </a:br>
            <a:r>
              <a:rPr lang="en-US" sz="4000" b="0" dirty="0"/>
              <a:t>Non-Linear Data Structure </a:t>
            </a:r>
            <a:br>
              <a:rPr lang="en-US" sz="6000" b="0" dirty="0"/>
            </a:br>
            <a:endParaRPr lang="en-US" sz="5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9489" y="3395398"/>
            <a:ext cx="7457420" cy="1323439"/>
            <a:chOff x="711890" y="3337431"/>
            <a:chExt cx="7457420" cy="1323439"/>
          </a:xfrm>
        </p:grpSpPr>
        <p:sp>
          <p:nvSpPr>
            <p:cNvPr id="13" name="Rectangle 12"/>
            <p:cNvSpPr/>
            <p:nvPr/>
          </p:nvSpPr>
          <p:spPr>
            <a:xfrm>
              <a:off x="711890" y="3337431"/>
              <a:ext cx="745742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1D306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Part 3</a:t>
              </a:r>
            </a:p>
            <a:p>
              <a:r>
                <a:rPr lang="en-US" sz="2400" dirty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Height/Weight – Balanced Tree</a:t>
              </a:r>
              <a:endPara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endParaRPr>
            </a:p>
            <a:p>
              <a:r>
                <a:rPr lang="en-US" sz="2400" dirty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Multiway Search Tree (B-Tree)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22292" y="3618440"/>
              <a:ext cx="6347018" cy="0"/>
            </a:xfrm>
            <a:prstGeom prst="line">
              <a:avLst/>
            </a:prstGeom>
            <a:ln w="19050">
              <a:solidFill>
                <a:srgbClr val="1D3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Insertion into Left sub-tree of nodes Left child </a:t>
            </a:r>
            <a:endParaRPr lang="en-US" dirty="0"/>
          </a:p>
        </p:txBody>
      </p:sp>
      <p:sp>
        <p:nvSpPr>
          <p:cNvPr id="4" name="Oval 26" descr="20%"/>
          <p:cNvSpPr>
            <a:spLocks noChangeArrowheads="1"/>
          </p:cNvSpPr>
          <p:nvPr/>
        </p:nvSpPr>
        <p:spPr bwMode="auto">
          <a:xfrm>
            <a:off x="2625317" y="1004451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1890877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3419711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1381266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445454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725371" y="3048001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0" name="AutoShape 20"/>
          <p:cNvSpPr>
            <a:spLocks noChangeShapeType="1"/>
          </p:cNvSpPr>
          <p:nvPr/>
        </p:nvSpPr>
        <p:spPr bwMode="auto">
          <a:xfrm flipH="1">
            <a:off x="2363516" y="1490271"/>
            <a:ext cx="343738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9"/>
          <p:cNvSpPr>
            <a:spLocks noChangeShapeType="1"/>
          </p:cNvSpPr>
          <p:nvPr/>
        </p:nvSpPr>
        <p:spPr bwMode="auto">
          <a:xfrm>
            <a:off x="3098955" y="1490271"/>
            <a:ext cx="401693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/>
          <p:cNvSpPr>
            <a:spLocks noChangeShapeType="1"/>
          </p:cNvSpPr>
          <p:nvPr/>
        </p:nvSpPr>
        <p:spPr bwMode="auto">
          <a:xfrm flipH="1">
            <a:off x="1720824" y="2014473"/>
            <a:ext cx="215018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/>
          <p:cNvSpPr>
            <a:spLocks noChangeShapeType="1"/>
          </p:cNvSpPr>
          <p:nvPr/>
        </p:nvSpPr>
        <p:spPr bwMode="auto">
          <a:xfrm>
            <a:off x="2363517" y="2014473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/>
          <p:cNvSpPr>
            <a:spLocks noChangeShapeType="1"/>
          </p:cNvSpPr>
          <p:nvPr/>
        </p:nvSpPr>
        <p:spPr bwMode="auto">
          <a:xfrm flipH="1">
            <a:off x="1169837" y="2803269"/>
            <a:ext cx="324484" cy="3286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06371" y="8520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8468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25332" y="22098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6660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3036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63570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96233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79708" y="10161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65950" y="31482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7770" y="24335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6114" y="24335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4970" y="16575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1723" y="16575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10064" y="13258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7400464" y="20179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6830333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8086264" y="27357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7824398" y="1749786"/>
            <a:ext cx="258401" cy="3408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7254266" y="2441865"/>
            <a:ext cx="218932" cy="374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82933" y="1981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9153064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28" idx="5"/>
            <a:endCxn id="34" idx="1"/>
          </p:cNvCxnSpPr>
          <p:nvPr/>
        </p:nvCxnSpPr>
        <p:spPr>
          <a:xfrm>
            <a:off x="8433997" y="1749787"/>
            <a:ext cx="221670" cy="3041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5"/>
            <a:endCxn id="35" idx="1"/>
          </p:cNvCxnSpPr>
          <p:nvPr/>
        </p:nvCxnSpPr>
        <p:spPr>
          <a:xfrm>
            <a:off x="9006866" y="2405135"/>
            <a:ext cx="218932" cy="4108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1" idx="7"/>
          </p:cNvCxnSpPr>
          <p:nvPr/>
        </p:nvCxnSpPr>
        <p:spPr>
          <a:xfrm flipH="1">
            <a:off x="8510197" y="2405135"/>
            <a:ext cx="145470" cy="4033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62798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2553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68288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87802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95571" y="20041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68422" y="20659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95553" y="13026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792605" y="3657600"/>
            <a:ext cx="891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921721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35" name="Oval 134"/>
          <p:cNvSpPr/>
          <p:nvPr/>
        </p:nvSpPr>
        <p:spPr>
          <a:xfrm>
            <a:off x="2258333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36" name="Oval 135"/>
          <p:cNvSpPr/>
          <p:nvPr/>
        </p:nvSpPr>
        <p:spPr>
          <a:xfrm>
            <a:off x="3531321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sp>
        <p:nvSpPr>
          <p:cNvPr id="137" name="Oval 136"/>
          <p:cNvSpPr/>
          <p:nvPr/>
        </p:nvSpPr>
        <p:spPr>
          <a:xfrm>
            <a:off x="16263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sp>
        <p:nvSpPr>
          <p:cNvPr id="138" name="Oval 137"/>
          <p:cNvSpPr/>
          <p:nvPr/>
        </p:nvSpPr>
        <p:spPr>
          <a:xfrm>
            <a:off x="28455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39" name="Straight Arrow Connector 138"/>
          <p:cNvCxnSpPr>
            <a:stCxn id="134" idx="3"/>
            <a:endCxn id="135" idx="7"/>
          </p:cNvCxnSpPr>
          <p:nvPr/>
        </p:nvCxnSpPr>
        <p:spPr>
          <a:xfrm flipH="1">
            <a:off x="2713618" y="4265285"/>
            <a:ext cx="286218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3"/>
            <a:endCxn id="137" idx="0"/>
          </p:cNvCxnSpPr>
          <p:nvPr/>
        </p:nvCxnSpPr>
        <p:spPr>
          <a:xfrm flipH="1">
            <a:off x="1893021" y="4874885"/>
            <a:ext cx="443427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5"/>
            <a:endCxn id="138" idx="0"/>
          </p:cNvCxnSpPr>
          <p:nvPr/>
        </p:nvCxnSpPr>
        <p:spPr>
          <a:xfrm>
            <a:off x="2713618" y="4874885"/>
            <a:ext cx="398603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5"/>
            <a:endCxn id="136" idx="1"/>
          </p:cNvCxnSpPr>
          <p:nvPr/>
        </p:nvCxnSpPr>
        <p:spPr>
          <a:xfrm>
            <a:off x="3377006" y="4265285"/>
            <a:ext cx="232430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215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25407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993162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239255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488692" y="3915118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508864" y="3784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45321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50" name="Straight Arrow Connector 149"/>
          <p:cNvCxnSpPr>
            <a:stCxn id="137" idx="3"/>
            <a:endCxn id="149" idx="0"/>
          </p:cNvCxnSpPr>
          <p:nvPr/>
        </p:nvCxnSpPr>
        <p:spPr>
          <a:xfrm flipH="1">
            <a:off x="1512021" y="5636885"/>
            <a:ext cx="1924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78721" y="59725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04142" y="5286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88321" y="5286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12354" y="4524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74121" y="4524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385981" y="386783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546179" y="4953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49315" y="4265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4965279" y="515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sp>
        <p:nvSpPr>
          <p:cNvPr id="160" name="Oval 159"/>
          <p:cNvSpPr/>
          <p:nvPr/>
        </p:nvSpPr>
        <p:spPr>
          <a:xfrm>
            <a:off x="7646121" y="3902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61" name="Oval 160"/>
          <p:cNvSpPr/>
          <p:nvPr/>
        </p:nvSpPr>
        <p:spPr>
          <a:xfrm>
            <a:off x="70365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cxnSp>
        <p:nvCxnSpPr>
          <p:cNvPr id="162" name="Straight Arrow Connector 161"/>
          <p:cNvCxnSpPr>
            <a:stCxn id="160" idx="3"/>
            <a:endCxn id="161" idx="7"/>
          </p:cNvCxnSpPr>
          <p:nvPr/>
        </p:nvCxnSpPr>
        <p:spPr>
          <a:xfrm flipH="1">
            <a:off x="7491806" y="4357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6503121" y="555230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64" name="Straight Arrow Connector 163"/>
          <p:cNvCxnSpPr>
            <a:stCxn id="161" idx="3"/>
            <a:endCxn id="163" idx="0"/>
          </p:cNvCxnSpPr>
          <p:nvPr/>
        </p:nvCxnSpPr>
        <p:spPr>
          <a:xfrm flipH="1">
            <a:off x="6769822" y="5119620"/>
            <a:ext cx="344815" cy="43268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83319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66" name="Oval 165"/>
          <p:cNvSpPr/>
          <p:nvPr/>
        </p:nvSpPr>
        <p:spPr>
          <a:xfrm>
            <a:off x="8941521" y="5426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cxnSp>
        <p:nvCxnSpPr>
          <p:cNvPr id="167" name="Straight Arrow Connector 166"/>
          <p:cNvCxnSpPr>
            <a:stCxn id="165" idx="5"/>
            <a:endCxn id="166" idx="1"/>
          </p:cNvCxnSpPr>
          <p:nvPr/>
        </p:nvCxnSpPr>
        <p:spPr>
          <a:xfrm>
            <a:off x="8787206" y="5119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5"/>
            <a:endCxn id="165" idx="1"/>
          </p:cNvCxnSpPr>
          <p:nvPr/>
        </p:nvCxnSpPr>
        <p:spPr>
          <a:xfrm>
            <a:off x="8101406" y="4357619"/>
            <a:ext cx="3086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722321" y="5416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70" name="Straight Arrow Connector 169"/>
          <p:cNvCxnSpPr>
            <a:stCxn id="165" idx="3"/>
            <a:endCxn id="169" idx="7"/>
          </p:cNvCxnSpPr>
          <p:nvPr/>
        </p:nvCxnSpPr>
        <p:spPr>
          <a:xfrm flipH="1">
            <a:off x="8177606" y="5119619"/>
            <a:ext cx="232430" cy="3754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11055" y="58190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479561" y="567784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725655" y="5849036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6752468" y="4796455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8031573" y="479645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7354055" y="39234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90" name="Rectangle 89"/>
          <p:cNvSpPr/>
          <p:nvPr/>
        </p:nvSpPr>
        <p:spPr>
          <a:xfrm>
            <a:off x="8841528" y="914401"/>
            <a:ext cx="1417804" cy="437465"/>
          </a:xfrm>
          <a:prstGeom prst="rect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83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134" grpId="0" animBg="1"/>
      <p:bldP spid="135" grpId="0" animBg="1"/>
      <p:bldP spid="136" grpId="0" animBg="1"/>
      <p:bldP spid="137" grpId="0" animBg="1"/>
      <p:bldP spid="138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 animBg="1"/>
      <p:bldP spid="160" grpId="0" animBg="1"/>
      <p:bldP spid="161" grpId="0" animBg="1"/>
      <p:bldP spid="163" grpId="0" animBg="1"/>
      <p:bldP spid="165" grpId="0" animBg="1"/>
      <p:bldP spid="166" grpId="0" animBg="1"/>
      <p:bldP spid="169" grpId="0" animBg="1"/>
      <p:bldP spid="171" grpId="0"/>
      <p:bldP spid="172" grpId="0"/>
      <p:bldP spid="173" grpId="0"/>
      <p:bldP spid="174" grpId="0"/>
      <p:bldP spid="175" grpId="0"/>
      <p:bldP spid="176" grpId="0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758165"/>
          </a:xfrm>
        </p:spPr>
        <p:txBody>
          <a:bodyPr/>
          <a:lstStyle/>
          <a:p>
            <a:r>
              <a:rPr lang="en-IN" b="1" dirty="0"/>
              <a:t>Case 4: </a:t>
            </a:r>
            <a:r>
              <a:rPr lang="en-IN" dirty="0"/>
              <a:t>If node becomes unbalanced after </a:t>
            </a:r>
            <a:r>
              <a:rPr lang="en-IN" b="1" dirty="0">
                <a:solidFill>
                  <a:srgbClr val="C00000"/>
                </a:solidFill>
              </a:rPr>
              <a:t>insertion of 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Right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 Left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 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Left Rotation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Detach right child’s leaf sub-tree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Consider right child to be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parent onto left of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right child’s old left sub-tree as 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128490" y="263505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747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09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9963490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10497225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890490" y="4016189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10878225" y="3668814"/>
            <a:ext cx="228265" cy="34737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05679" y="211118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34383" y="4676494"/>
            <a:ext cx="2420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Left Rotation</a:t>
            </a:r>
            <a:r>
              <a:rPr lang="en-IN" sz="21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2151911" y="9906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1770911" y="1936376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</a:t>
            </a:r>
            <a:r>
              <a:rPr lang="en-IN" sz="1400" b="1" baseline="-25000" dirty="0"/>
              <a:t>1</a:t>
            </a:r>
            <a:endParaRPr lang="en-US" sz="14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532911" y="1600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151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2913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2019246" y="1414535"/>
            <a:ext cx="205400" cy="5218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575845" y="1414535"/>
            <a:ext cx="205401" cy="185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2400246" y="2024135"/>
            <a:ext cx="205400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2956845" y="2024135"/>
            <a:ext cx="205401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67890" y="308473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14" name="Straight Arrow Connector 13"/>
          <p:cNvCxnSpPr>
            <a:stCxn id="8" idx="5"/>
            <a:endCxn id="13" idx="0"/>
          </p:cNvCxnSpPr>
          <p:nvPr/>
        </p:nvCxnSpPr>
        <p:spPr>
          <a:xfrm>
            <a:off x="3337845" y="2786136"/>
            <a:ext cx="178380" cy="298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711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140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8040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6611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9400" y="1054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5193" y="3148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351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569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25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94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3290" y="1054269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3734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8698" y="2209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38064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7248093" y="98845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7734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1" name="Straight Arrow Connector 30"/>
          <p:cNvCxnSpPr>
            <a:stCxn id="29" idx="5"/>
            <a:endCxn id="30" idx="0"/>
          </p:cNvCxnSpPr>
          <p:nvPr/>
        </p:nvCxnSpPr>
        <p:spPr>
          <a:xfrm>
            <a:off x="7672027" y="1412392"/>
            <a:ext cx="349708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17669" y="252713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33" name="Straight Arrow Connector 32"/>
          <p:cNvCxnSpPr>
            <a:stCxn id="30" idx="5"/>
            <a:endCxn id="32" idx="0"/>
          </p:cNvCxnSpPr>
          <p:nvPr/>
        </p:nvCxnSpPr>
        <p:spPr>
          <a:xfrm>
            <a:off x="8197334" y="2234369"/>
            <a:ext cx="16867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066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6325600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6573935" y="2234369"/>
            <a:ext cx="20540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4" idx="0"/>
          </p:cNvCxnSpPr>
          <p:nvPr/>
        </p:nvCxnSpPr>
        <p:spPr>
          <a:xfrm flipH="1">
            <a:off x="6954935" y="1412392"/>
            <a:ext cx="365893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088284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39" name="Straight Arrow Connector 38"/>
          <p:cNvCxnSpPr>
            <a:stCxn id="34" idx="5"/>
            <a:endCxn id="38" idx="0"/>
          </p:cNvCxnSpPr>
          <p:nvPr/>
        </p:nvCxnSpPr>
        <p:spPr>
          <a:xfrm>
            <a:off x="7130534" y="2234369"/>
            <a:ext cx="206085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1089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74558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14337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95369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41493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99297" y="10521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05689" y="3657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591489" y="38100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58089" y="4500282"/>
            <a:ext cx="533400" cy="533400"/>
            <a:chOff x="1246221" y="3810000"/>
            <a:chExt cx="533400" cy="533400"/>
          </a:xfrm>
        </p:grpSpPr>
        <p:sp>
          <p:nvSpPr>
            <p:cNvPr id="55" name="Oval 5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1" idx="3"/>
            <a:endCxn id="55" idx="0"/>
          </p:cNvCxnSpPr>
          <p:nvPr/>
        </p:nvCxnSpPr>
        <p:spPr>
          <a:xfrm flipH="1">
            <a:off x="1324789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124889" y="4500282"/>
            <a:ext cx="533400" cy="533400"/>
            <a:chOff x="1246221" y="3810000"/>
            <a:chExt cx="533400" cy="533400"/>
          </a:xfrm>
        </p:grpSpPr>
        <p:sp>
          <p:nvSpPr>
            <p:cNvPr id="60" name="Oval 5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1" idx="5"/>
            <a:endCxn id="60" idx="0"/>
          </p:cNvCxnSpPr>
          <p:nvPr/>
        </p:nvCxnSpPr>
        <p:spPr>
          <a:xfrm>
            <a:off x="2046774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667689" y="5198556"/>
            <a:ext cx="533400" cy="533400"/>
            <a:chOff x="1246221" y="3810000"/>
            <a:chExt cx="533400" cy="533400"/>
          </a:xfrm>
        </p:grpSpPr>
        <p:sp>
          <p:nvSpPr>
            <p:cNvPr id="65" name="Oval 6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82089" y="5198556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39289" y="588981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stCxn id="60" idx="5"/>
            <a:endCxn id="68" idx="0"/>
          </p:cNvCxnSpPr>
          <p:nvPr/>
        </p:nvCxnSpPr>
        <p:spPr>
          <a:xfrm>
            <a:off x="2580174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5" idx="0"/>
          </p:cNvCxnSpPr>
          <p:nvPr/>
        </p:nvCxnSpPr>
        <p:spPr>
          <a:xfrm flipH="1">
            <a:off x="1934389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5"/>
            <a:endCxn id="71" idx="0"/>
          </p:cNvCxnSpPr>
          <p:nvPr/>
        </p:nvCxnSpPr>
        <p:spPr>
          <a:xfrm>
            <a:off x="3037374" y="5653841"/>
            <a:ext cx="268615" cy="235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84445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96756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47000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06911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92326" y="38920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70521" y="6019801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Insert </a:t>
            </a:r>
            <a:r>
              <a:rPr lang="en-IN" sz="2400" b="1" dirty="0">
                <a:solidFill>
                  <a:srgbClr val="C00000"/>
                </a:solidFill>
              </a:rPr>
              <a:t>90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3324" y="59718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2491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86625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99400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044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59867" y="389203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1604" y="4267200"/>
            <a:ext cx="1309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 of </a:t>
            </a:r>
          </a:p>
          <a:p>
            <a:pPr algn="ctr"/>
            <a:r>
              <a:rPr lang="en-IN" b="1" dirty="0"/>
              <a:t>Node 50</a:t>
            </a:r>
            <a:endParaRPr lang="en-US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538698" y="5257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919698" y="5553226"/>
            <a:ext cx="533400" cy="533400"/>
            <a:chOff x="1246221" y="3810000"/>
            <a:chExt cx="533400" cy="533400"/>
          </a:xfrm>
        </p:grpSpPr>
        <p:sp>
          <p:nvSpPr>
            <p:cNvPr id="96" name="Oval 9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87489" y="3962400"/>
            <a:ext cx="533400" cy="533400"/>
            <a:chOff x="1246221" y="3810000"/>
            <a:chExt cx="533400" cy="533400"/>
          </a:xfrm>
        </p:grpSpPr>
        <p:sp>
          <p:nvSpPr>
            <p:cNvPr id="99" name="Oval 9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220889" y="4692181"/>
            <a:ext cx="533400" cy="533400"/>
            <a:chOff x="1246221" y="3810000"/>
            <a:chExt cx="533400" cy="533400"/>
          </a:xfrm>
        </p:grpSpPr>
        <p:sp>
          <p:nvSpPr>
            <p:cNvPr id="102" name="Oval 10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830489" y="5447457"/>
            <a:ext cx="533400" cy="533400"/>
            <a:chOff x="1246221" y="3810000"/>
            <a:chExt cx="533400" cy="533400"/>
          </a:xfrm>
        </p:grpSpPr>
        <p:sp>
          <p:nvSpPr>
            <p:cNvPr id="105" name="Oval 10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7" name="Straight Arrow Connector 106"/>
          <p:cNvCxnSpPr>
            <a:stCxn id="99" idx="5"/>
            <a:endCxn id="102" idx="0"/>
          </p:cNvCxnSpPr>
          <p:nvPr/>
        </p:nvCxnSpPr>
        <p:spPr>
          <a:xfrm>
            <a:off x="8142774" y="4417685"/>
            <a:ext cx="344815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5"/>
            <a:endCxn id="105" idx="0"/>
          </p:cNvCxnSpPr>
          <p:nvPr/>
        </p:nvCxnSpPr>
        <p:spPr>
          <a:xfrm>
            <a:off x="8676174" y="5147466"/>
            <a:ext cx="4210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7106821" y="4692181"/>
            <a:ext cx="533400" cy="533400"/>
            <a:chOff x="1246221" y="3810000"/>
            <a:chExt cx="533400" cy="533400"/>
          </a:xfrm>
        </p:grpSpPr>
        <p:sp>
          <p:nvSpPr>
            <p:cNvPr id="110" name="Oval 10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73421" y="5447457"/>
            <a:ext cx="533400" cy="533400"/>
            <a:chOff x="1246221" y="3810000"/>
            <a:chExt cx="533400" cy="533400"/>
          </a:xfrm>
        </p:grpSpPr>
        <p:sp>
          <p:nvSpPr>
            <p:cNvPr id="113" name="Oval 11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110" idx="3"/>
            <a:endCxn id="113" idx="0"/>
          </p:cNvCxnSpPr>
          <p:nvPr/>
        </p:nvCxnSpPr>
        <p:spPr>
          <a:xfrm flipH="1">
            <a:off x="6840121" y="5147466"/>
            <a:ext cx="3448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9" idx="3"/>
            <a:endCxn id="110" idx="0"/>
          </p:cNvCxnSpPr>
          <p:nvPr/>
        </p:nvCxnSpPr>
        <p:spPr>
          <a:xfrm flipH="1">
            <a:off x="7373521" y="4417685"/>
            <a:ext cx="392083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610108" y="5447457"/>
            <a:ext cx="533400" cy="533400"/>
            <a:chOff x="1246221" y="3810000"/>
            <a:chExt cx="533400" cy="533400"/>
          </a:xfrm>
        </p:grpSpPr>
        <p:sp>
          <p:nvSpPr>
            <p:cNvPr id="119" name="Oval 11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10" idx="5"/>
            <a:endCxn id="119" idx="0"/>
          </p:cNvCxnSpPr>
          <p:nvPr/>
        </p:nvCxnSpPr>
        <p:spPr>
          <a:xfrm>
            <a:off x="7562106" y="5147466"/>
            <a:ext cx="314702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239690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31653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57242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39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8744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11181" y="4044434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8327085" y="914401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6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23" grpId="0"/>
      <p:bldP spid="124" grpId="0"/>
      <p:bldP spid="125" grpId="0"/>
      <p:bldP spid="126" grpId="0"/>
      <p:bldP spid="127" grpId="0"/>
      <p:bldP spid="128" grpId="0"/>
      <p:bldP spid="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339113" cy="5590565"/>
          </a:xfrm>
        </p:spPr>
        <p:txBody>
          <a:bodyPr/>
          <a:lstStyle/>
          <a:p>
            <a:r>
              <a:rPr lang="en-IN" b="1" dirty="0"/>
              <a:t>Case 2: </a:t>
            </a:r>
            <a:r>
              <a:rPr lang="en-IN" dirty="0"/>
              <a:t>If node becomes unbalanced </a:t>
            </a:r>
            <a:r>
              <a:rPr lang="en-IN" b="1" dirty="0">
                <a:solidFill>
                  <a:srgbClr val="C00000"/>
                </a:solidFill>
              </a:rPr>
              <a:t>after insertion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Left Right Rotation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unbalanced node</a:t>
            </a:r>
            <a:r>
              <a:rPr lang="en-IN" dirty="0"/>
              <a:t>.</a:t>
            </a:r>
          </a:p>
          <a:p>
            <a:r>
              <a:rPr lang="en-IN" b="1" dirty="0"/>
              <a:t>Left Right Rotation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Left Rotation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followed by 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Right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54018" y="2023517"/>
            <a:ext cx="2980303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r>
              <a:rPr lang="en-IN" sz="2100" b="1" dirty="0"/>
              <a:t>Left Rotation of Left Child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</a:t>
            </a:r>
            <a:endParaRPr lang="en-US" sz="2100" dirty="0"/>
          </a:p>
        </p:txBody>
      </p:sp>
      <p:sp>
        <p:nvSpPr>
          <p:cNvPr id="13" name="Oval 12"/>
          <p:cNvSpPr/>
          <p:nvPr/>
        </p:nvSpPr>
        <p:spPr>
          <a:xfrm>
            <a:off x="8086280" y="2180257"/>
            <a:ext cx="468000" cy="468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35899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18922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4" idx="0"/>
          </p:cNvCxnSpPr>
          <p:nvPr/>
        </p:nvCxnSpPr>
        <p:spPr>
          <a:xfrm flipH="1">
            <a:off x="7869899" y="2579720"/>
            <a:ext cx="284918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5" idx="0"/>
          </p:cNvCxnSpPr>
          <p:nvPr/>
        </p:nvCxnSpPr>
        <p:spPr>
          <a:xfrm>
            <a:off x="8485743" y="2579720"/>
            <a:ext cx="267179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16899" y="3578749"/>
            <a:ext cx="468000" cy="468000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5"/>
            <a:endCxn id="18" idx="0"/>
          </p:cNvCxnSpPr>
          <p:nvPr/>
        </p:nvCxnSpPr>
        <p:spPr>
          <a:xfrm>
            <a:off x="8035362" y="3238625"/>
            <a:ext cx="215537" cy="3401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03953" y="1743842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21" name="Oval 20"/>
          <p:cNvSpPr/>
          <p:nvPr/>
        </p:nvSpPr>
        <p:spPr>
          <a:xfrm>
            <a:off x="1426318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>
          <a:xfrm>
            <a:off x="905848" y="45512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1932697" y="455123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sp>
        <p:nvSpPr>
          <p:cNvPr id="24" name="Oval 23"/>
          <p:cNvSpPr/>
          <p:nvPr/>
        </p:nvSpPr>
        <p:spPr>
          <a:xfrm>
            <a:off x="409179" y="527376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25" name="Oval 24"/>
          <p:cNvSpPr/>
          <p:nvPr/>
        </p:nvSpPr>
        <p:spPr>
          <a:xfrm>
            <a:off x="1399297" y="529911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26" name="Oval 25"/>
          <p:cNvSpPr/>
          <p:nvPr/>
        </p:nvSpPr>
        <p:spPr>
          <a:xfrm>
            <a:off x="1893228" y="603576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2" idx="0"/>
          </p:cNvCxnSpPr>
          <p:nvPr/>
        </p:nvCxnSpPr>
        <p:spPr>
          <a:xfrm flipH="1">
            <a:off x="1154183" y="4318287"/>
            <a:ext cx="344870" cy="2329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1850252" y="4318287"/>
            <a:ext cx="330780" cy="2329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4" idx="0"/>
          </p:cNvCxnSpPr>
          <p:nvPr/>
        </p:nvCxnSpPr>
        <p:spPr>
          <a:xfrm flipH="1">
            <a:off x="657514" y="4975165"/>
            <a:ext cx="321069" cy="2985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0"/>
          </p:cNvCxnSpPr>
          <p:nvPr/>
        </p:nvCxnSpPr>
        <p:spPr>
          <a:xfrm>
            <a:off x="1329782" y="4975165"/>
            <a:ext cx="317850" cy="323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5"/>
            <a:endCxn id="26" idx="0"/>
          </p:cNvCxnSpPr>
          <p:nvPr/>
        </p:nvCxnSpPr>
        <p:spPr>
          <a:xfrm>
            <a:off x="1823231" y="5723053"/>
            <a:ext cx="318332" cy="3127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6607" y="61292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70696" y="5389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6519" y="53583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296" y="46080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81518" y="46246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008897" y="395802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5636" y="546563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4916" y="4475029"/>
            <a:ext cx="147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Left Child (K)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528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6021997" y="5379885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0" idx="5"/>
            <a:endCxn id="41" idx="0"/>
          </p:cNvCxnSpPr>
          <p:nvPr/>
        </p:nvCxnSpPr>
        <p:spPr>
          <a:xfrm>
            <a:off x="5952000" y="5115891"/>
            <a:ext cx="318332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34016" y="537988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4551202" y="611581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44" idx="0"/>
          </p:cNvCxnSpPr>
          <p:nvPr/>
        </p:nvCxnSpPr>
        <p:spPr>
          <a:xfrm flipH="1">
            <a:off x="4799537" y="5803819"/>
            <a:ext cx="307214" cy="311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3" idx="0"/>
          </p:cNvCxnSpPr>
          <p:nvPr/>
        </p:nvCxnSpPr>
        <p:spPr>
          <a:xfrm flipH="1">
            <a:off x="5282351" y="5115891"/>
            <a:ext cx="318450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64687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6671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6588621" y="4318287"/>
            <a:ext cx="330780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3"/>
            <a:endCxn id="40" idx="0"/>
          </p:cNvCxnSpPr>
          <p:nvPr/>
        </p:nvCxnSpPr>
        <p:spPr>
          <a:xfrm flipH="1">
            <a:off x="5776401" y="4318287"/>
            <a:ext cx="461021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613404" y="5398359"/>
            <a:ext cx="1326266" cy="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72118" y="4354322"/>
            <a:ext cx="160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Parent (J)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575502" y="5770431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10424401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9930351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9433682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57" name="Straight Arrow Connector 56"/>
          <p:cNvCxnSpPr>
            <a:stCxn id="55" idx="3"/>
            <a:endCxn id="56" idx="0"/>
          </p:cNvCxnSpPr>
          <p:nvPr/>
        </p:nvCxnSpPr>
        <p:spPr>
          <a:xfrm flipH="1">
            <a:off x="9682017" y="5203917"/>
            <a:ext cx="321069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55" idx="0"/>
          </p:cNvCxnSpPr>
          <p:nvPr/>
        </p:nvCxnSpPr>
        <p:spPr>
          <a:xfrm flipH="1">
            <a:off x="10178686" y="4318287"/>
            <a:ext cx="318450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044144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60" name="Oval 59"/>
          <p:cNvSpPr/>
          <p:nvPr/>
        </p:nvSpPr>
        <p:spPr>
          <a:xfrm>
            <a:off x="11550523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61" name="Straight Arrow Connector 60"/>
          <p:cNvCxnSpPr>
            <a:stCxn id="59" idx="5"/>
            <a:endCxn id="60" idx="0"/>
          </p:cNvCxnSpPr>
          <p:nvPr/>
        </p:nvCxnSpPr>
        <p:spPr>
          <a:xfrm>
            <a:off x="11468078" y="5203917"/>
            <a:ext cx="330780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5"/>
            <a:endCxn id="59" idx="0"/>
          </p:cNvCxnSpPr>
          <p:nvPr/>
        </p:nvCxnSpPr>
        <p:spPr>
          <a:xfrm>
            <a:off x="10848335" y="4318287"/>
            <a:ext cx="444144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540070" y="563204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64" name="Straight Arrow Connector 63"/>
          <p:cNvCxnSpPr>
            <a:stCxn id="59" idx="3"/>
            <a:endCxn id="63" idx="0"/>
          </p:cNvCxnSpPr>
          <p:nvPr/>
        </p:nvCxnSpPr>
        <p:spPr>
          <a:xfrm flipH="1">
            <a:off x="10788405" y="5203917"/>
            <a:ext cx="328474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19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262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26248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662189" y="48436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81371" y="48436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881481" y="39580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-18507" y="351623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437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2" grpId="0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3" grpId="0" animBg="1"/>
      <p:bldP spid="65" grpId="0"/>
      <p:bldP spid="66" grpId="0"/>
      <p:bldP spid="67" grpId="0"/>
      <p:bldP spid="68" grpId="0"/>
      <p:bldP spid="69" grpId="0"/>
      <p:bldP spid="70" grpId="0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-4738" y="72117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88869" y="103216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0669" y="1769076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1069" y="244186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7669" y="316576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74469" y="316576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4069" y="2441860"/>
            <a:ext cx="533400" cy="533400"/>
            <a:chOff x="1246221" y="38100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50869" y="1769076"/>
            <a:ext cx="533400" cy="533400"/>
            <a:chOff x="1246221" y="3810000"/>
            <a:chExt cx="533400" cy="533400"/>
          </a:xfrm>
        </p:grpSpPr>
        <p:sp>
          <p:nvSpPr>
            <p:cNvPr id="24" name="Oval 2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9869" y="2441860"/>
            <a:ext cx="533400" cy="533400"/>
            <a:chOff x="1246221" y="381000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1069" y="3851560"/>
            <a:ext cx="533400" cy="533400"/>
            <a:chOff x="1246221" y="381000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 flipH="1">
            <a:off x="1717369" y="1487445"/>
            <a:ext cx="6496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2" idx="0"/>
          </p:cNvCxnSpPr>
          <p:nvPr/>
        </p:nvCxnSpPr>
        <p:spPr>
          <a:xfrm flipH="1">
            <a:off x="1107769" y="2224361"/>
            <a:ext cx="4210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5" idx="0"/>
          </p:cNvCxnSpPr>
          <p:nvPr/>
        </p:nvCxnSpPr>
        <p:spPr>
          <a:xfrm flipH="1">
            <a:off x="574369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21" idx="0"/>
          </p:cNvCxnSpPr>
          <p:nvPr/>
        </p:nvCxnSpPr>
        <p:spPr>
          <a:xfrm>
            <a:off x="1905954" y="2224361"/>
            <a:ext cx="3448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  <a:endCxn id="18" idx="0"/>
          </p:cNvCxnSpPr>
          <p:nvPr/>
        </p:nvCxnSpPr>
        <p:spPr>
          <a:xfrm>
            <a:off x="1296354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5"/>
            <a:endCxn id="24" idx="0"/>
          </p:cNvCxnSpPr>
          <p:nvPr/>
        </p:nvCxnSpPr>
        <p:spPr>
          <a:xfrm>
            <a:off x="2744154" y="1487445"/>
            <a:ext cx="5734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3"/>
            <a:endCxn id="27" idx="0"/>
          </p:cNvCxnSpPr>
          <p:nvPr/>
        </p:nvCxnSpPr>
        <p:spPr>
          <a:xfrm flipH="1">
            <a:off x="2936569" y="2224361"/>
            <a:ext cx="1924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30" idx="0"/>
          </p:cNvCxnSpPr>
          <p:nvPr/>
        </p:nvCxnSpPr>
        <p:spPr>
          <a:xfrm flipH="1">
            <a:off x="1107769" y="3621045"/>
            <a:ext cx="3448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15" y="39335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45777" y="32477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25" y="32477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9891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734470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70" y="179416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92361" y="4648201"/>
            <a:ext cx="3407279" cy="180049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Left Rotation of Left Child (4)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 (8)</a:t>
            </a:r>
            <a:endParaRPr lang="en-US" sz="2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71881" y="2066221"/>
            <a:ext cx="121919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11926" y="1398627"/>
            <a:ext cx="138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Left Rotation of Node 4</a:t>
            </a:r>
            <a:endParaRPr lang="en-US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74974" y="3845726"/>
            <a:ext cx="533400" cy="533400"/>
            <a:chOff x="1246221" y="3810000"/>
            <a:chExt cx="533400" cy="533400"/>
          </a:xfrm>
        </p:grpSpPr>
        <p:sp>
          <p:nvSpPr>
            <p:cNvPr id="63" name="Oval 6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44496" y="2591330"/>
            <a:ext cx="533400" cy="533400"/>
            <a:chOff x="1246221" y="3810000"/>
            <a:chExt cx="533400" cy="533400"/>
          </a:xfrm>
        </p:grpSpPr>
        <p:sp>
          <p:nvSpPr>
            <p:cNvPr id="66" name="Oval 6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11096" y="3335749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777696" y="4057893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3"/>
            <a:endCxn id="77" idx="0"/>
          </p:cNvCxnSpPr>
          <p:nvPr/>
        </p:nvCxnSpPr>
        <p:spPr>
          <a:xfrm flipH="1">
            <a:off x="4044396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3"/>
            <a:endCxn id="74" idx="0"/>
          </p:cNvCxnSpPr>
          <p:nvPr/>
        </p:nvCxnSpPr>
        <p:spPr>
          <a:xfrm flipH="1">
            <a:off x="4577796" y="3046615"/>
            <a:ext cx="344815" cy="289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844496" y="4057893"/>
            <a:ext cx="533400" cy="533400"/>
            <a:chOff x="1246221" y="3810000"/>
            <a:chExt cx="533400" cy="533400"/>
          </a:xfrm>
        </p:grpSpPr>
        <p:sp>
          <p:nvSpPr>
            <p:cNvPr id="83" name="Oval 8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/>
          <p:cNvCxnSpPr>
            <a:stCxn id="74" idx="5"/>
            <a:endCxn id="83" idx="0"/>
          </p:cNvCxnSpPr>
          <p:nvPr/>
        </p:nvCxnSpPr>
        <p:spPr>
          <a:xfrm>
            <a:off x="4766381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173892" y="1104842"/>
            <a:ext cx="533400" cy="533400"/>
            <a:chOff x="1246221" y="3810000"/>
            <a:chExt cx="533400" cy="533400"/>
          </a:xfrm>
        </p:grpSpPr>
        <p:sp>
          <p:nvSpPr>
            <p:cNvPr id="88" name="Oval 8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77896" y="1784782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11296" y="2591330"/>
            <a:ext cx="533400" cy="533400"/>
            <a:chOff x="1246221" y="3810000"/>
            <a:chExt cx="533400" cy="533400"/>
          </a:xfrm>
        </p:grpSpPr>
        <p:sp>
          <p:nvSpPr>
            <p:cNvPr id="94" name="Oval 9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78096" y="1784782"/>
            <a:ext cx="533400" cy="533400"/>
            <a:chOff x="1246221" y="3810000"/>
            <a:chExt cx="533400" cy="533400"/>
          </a:xfrm>
        </p:grpSpPr>
        <p:sp>
          <p:nvSpPr>
            <p:cNvPr id="97" name="Oval 9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97096" y="2591330"/>
            <a:ext cx="533400" cy="533400"/>
            <a:chOff x="1246221" y="3810000"/>
            <a:chExt cx="533400" cy="533400"/>
          </a:xfrm>
        </p:grpSpPr>
        <p:sp>
          <p:nvSpPr>
            <p:cNvPr id="100" name="Oval 9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88" idx="3"/>
            <a:endCxn id="91" idx="0"/>
          </p:cNvCxnSpPr>
          <p:nvPr/>
        </p:nvCxnSpPr>
        <p:spPr>
          <a:xfrm flipH="1">
            <a:off x="5644596" y="1560127"/>
            <a:ext cx="607411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5"/>
            <a:endCxn id="94" idx="0"/>
          </p:cNvCxnSpPr>
          <p:nvPr/>
        </p:nvCxnSpPr>
        <p:spPr>
          <a:xfrm>
            <a:off x="5833181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5"/>
            <a:endCxn id="97" idx="0"/>
          </p:cNvCxnSpPr>
          <p:nvPr/>
        </p:nvCxnSpPr>
        <p:spPr>
          <a:xfrm>
            <a:off x="6629177" y="1560127"/>
            <a:ext cx="615619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3"/>
            <a:endCxn id="100" idx="0"/>
          </p:cNvCxnSpPr>
          <p:nvPr/>
        </p:nvCxnSpPr>
        <p:spPr>
          <a:xfrm flipH="1">
            <a:off x="6863796" y="2240067"/>
            <a:ext cx="1924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3"/>
            <a:endCxn id="66" idx="0"/>
          </p:cNvCxnSpPr>
          <p:nvPr/>
        </p:nvCxnSpPr>
        <p:spPr>
          <a:xfrm flipH="1">
            <a:off x="5111196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78404" y="2063604"/>
            <a:ext cx="1043875" cy="523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495147" y="1398627"/>
            <a:ext cx="158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Right Rotation of Node 8</a:t>
            </a:r>
            <a:endParaRPr lang="en-US" b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9192869" y="1782215"/>
            <a:ext cx="533400" cy="533400"/>
            <a:chOff x="1246221" y="3810000"/>
            <a:chExt cx="533400" cy="533400"/>
          </a:xfrm>
        </p:grpSpPr>
        <p:sp>
          <p:nvSpPr>
            <p:cNvPr id="112" name="Oval 1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659469" y="2642551"/>
            <a:ext cx="533400" cy="533400"/>
            <a:chOff x="1246221" y="3810000"/>
            <a:chExt cx="533400" cy="533400"/>
          </a:xfrm>
        </p:grpSpPr>
        <p:sp>
          <p:nvSpPr>
            <p:cNvPr id="115" name="Oval 1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26069" y="3592709"/>
            <a:ext cx="533400" cy="533400"/>
            <a:chOff x="1246221" y="3810000"/>
            <a:chExt cx="533400" cy="533400"/>
          </a:xfrm>
        </p:grpSpPr>
        <p:sp>
          <p:nvSpPr>
            <p:cNvPr id="118" name="Oval 1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115" idx="3"/>
            <a:endCxn id="118" idx="0"/>
          </p:cNvCxnSpPr>
          <p:nvPr/>
        </p:nvCxnSpPr>
        <p:spPr>
          <a:xfrm flipH="1">
            <a:off x="8392769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115" idx="0"/>
          </p:cNvCxnSpPr>
          <p:nvPr/>
        </p:nvCxnSpPr>
        <p:spPr>
          <a:xfrm flipH="1">
            <a:off x="8926169" y="2237500"/>
            <a:ext cx="3448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207943" y="3592709"/>
            <a:ext cx="533400" cy="533400"/>
            <a:chOff x="1246221" y="3810000"/>
            <a:chExt cx="533400" cy="533400"/>
          </a:xfrm>
        </p:grpSpPr>
        <p:sp>
          <p:nvSpPr>
            <p:cNvPr id="123" name="Oval 12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115" idx="5"/>
            <a:endCxn id="123" idx="0"/>
          </p:cNvCxnSpPr>
          <p:nvPr/>
        </p:nvCxnSpPr>
        <p:spPr>
          <a:xfrm>
            <a:off x="9114754" y="3097836"/>
            <a:ext cx="359889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9772052" y="2642551"/>
            <a:ext cx="533400" cy="533400"/>
            <a:chOff x="1246221" y="3810000"/>
            <a:chExt cx="533400" cy="533400"/>
          </a:xfrm>
        </p:grpSpPr>
        <p:sp>
          <p:nvSpPr>
            <p:cNvPr id="127" name="Oval 1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305452" y="3592709"/>
            <a:ext cx="533400" cy="533400"/>
            <a:chOff x="1246221" y="3810000"/>
            <a:chExt cx="533400" cy="533400"/>
          </a:xfrm>
        </p:grpSpPr>
        <p:sp>
          <p:nvSpPr>
            <p:cNvPr id="130" name="Oval 1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2" name="Straight Arrow Connector 131"/>
          <p:cNvCxnSpPr>
            <a:stCxn id="127" idx="5"/>
            <a:endCxn id="130" idx="0"/>
          </p:cNvCxnSpPr>
          <p:nvPr/>
        </p:nvCxnSpPr>
        <p:spPr>
          <a:xfrm>
            <a:off x="10227337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2" idx="5"/>
            <a:endCxn id="127" idx="0"/>
          </p:cNvCxnSpPr>
          <p:nvPr/>
        </p:nvCxnSpPr>
        <p:spPr>
          <a:xfrm>
            <a:off x="9648154" y="2237500"/>
            <a:ext cx="390598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337105" y="1144393"/>
            <a:ext cx="533400" cy="533400"/>
            <a:chOff x="1246221" y="3810000"/>
            <a:chExt cx="533400" cy="533400"/>
          </a:xfrm>
        </p:grpSpPr>
        <p:sp>
          <p:nvSpPr>
            <p:cNvPr id="136" name="Oval 13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1372252" y="1782215"/>
            <a:ext cx="533400" cy="533400"/>
            <a:chOff x="1246221" y="3810000"/>
            <a:chExt cx="533400" cy="533400"/>
          </a:xfrm>
        </p:grpSpPr>
        <p:sp>
          <p:nvSpPr>
            <p:cNvPr id="139" name="Oval 13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991252" y="2642551"/>
            <a:ext cx="533400" cy="533400"/>
            <a:chOff x="1246221" y="3810000"/>
            <a:chExt cx="533400" cy="533400"/>
          </a:xfrm>
        </p:grpSpPr>
        <p:sp>
          <p:nvSpPr>
            <p:cNvPr id="142" name="Oval 14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Straight Arrow Connector 143"/>
          <p:cNvCxnSpPr>
            <a:stCxn id="136" idx="3"/>
            <a:endCxn id="112" idx="7"/>
          </p:cNvCxnSpPr>
          <p:nvPr/>
        </p:nvCxnSpPr>
        <p:spPr>
          <a:xfrm flipH="1">
            <a:off x="9648154" y="1599678"/>
            <a:ext cx="767066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6" idx="5"/>
            <a:endCxn id="139" idx="1"/>
          </p:cNvCxnSpPr>
          <p:nvPr/>
        </p:nvCxnSpPr>
        <p:spPr>
          <a:xfrm>
            <a:off x="10792390" y="1599678"/>
            <a:ext cx="657977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3"/>
            <a:endCxn id="142" idx="0"/>
          </p:cNvCxnSpPr>
          <p:nvPr/>
        </p:nvCxnSpPr>
        <p:spPr>
          <a:xfrm flipH="1">
            <a:off x="11257952" y="2237500"/>
            <a:ext cx="1924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3475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92414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1454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000065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28988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924142" y="1864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68645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1905560" y="18642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0032213" y="12264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8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61" grpId="0"/>
      <p:bldP spid="110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Left sub-tree of node’s Right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717277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- 3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53548" y="1278051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548" y="2089411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3148" y="2089411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53548" y="2906311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96548" y="2906311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658248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2" idx="0"/>
          </p:cNvCxnSpPr>
          <p:nvPr/>
        </p:nvCxnSpPr>
        <p:spPr>
          <a:xfrm>
            <a:off x="1608833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5" idx="0"/>
          </p:cNvCxnSpPr>
          <p:nvPr/>
        </p:nvCxnSpPr>
        <p:spPr>
          <a:xfrm flipH="1">
            <a:off x="1420248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8" idx="0"/>
          </p:cNvCxnSpPr>
          <p:nvPr/>
        </p:nvCxnSpPr>
        <p:spPr>
          <a:xfrm>
            <a:off x="2218433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43948" y="3843413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29" name="Oval 2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15" idx="3"/>
            <a:endCxn id="29" idx="0"/>
          </p:cNvCxnSpPr>
          <p:nvPr/>
        </p:nvCxnSpPr>
        <p:spPr>
          <a:xfrm flipH="1">
            <a:off x="810648" y="3361596"/>
            <a:ext cx="4210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7638" y="39254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42944" y="29883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20238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67966" y="21714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0370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21926" y="136008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4865" y="4825223"/>
            <a:ext cx="3842270" cy="17389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Right Left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Right Rotation of Right Child (13)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Left Rotation of Parent (5)</a:t>
            </a:r>
            <a:endParaRPr lang="en-US" sz="2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74518" y="265528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2349" y="1969481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</a:t>
            </a:r>
          </a:p>
          <a:p>
            <a:pPr algn="ctr"/>
            <a:r>
              <a:rPr lang="en-IN" b="1" dirty="0"/>
              <a:t>of Node 13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6153441" y="2089411"/>
            <a:ext cx="533400" cy="533400"/>
            <a:chOff x="1246221" y="38100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43841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47" name="Oval 4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5810541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763041" y="2906311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96441" y="3843413"/>
            <a:ext cx="533400" cy="533400"/>
            <a:chOff x="1246221" y="3810000"/>
            <a:chExt cx="533400" cy="533400"/>
          </a:xfrm>
        </p:grpSpPr>
        <p:sp>
          <p:nvSpPr>
            <p:cNvPr id="54" name="Oval 5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51" idx="5"/>
            <a:endCxn id="54" idx="0"/>
          </p:cNvCxnSpPr>
          <p:nvPr/>
        </p:nvCxnSpPr>
        <p:spPr>
          <a:xfrm>
            <a:off x="7218326" y="3361596"/>
            <a:ext cx="3448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4" idx="5"/>
            <a:endCxn id="51" idx="0"/>
          </p:cNvCxnSpPr>
          <p:nvPr/>
        </p:nvCxnSpPr>
        <p:spPr>
          <a:xfrm>
            <a:off x="6608726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41926" y="1278051"/>
            <a:ext cx="533400" cy="533400"/>
            <a:chOff x="1246221" y="3810000"/>
            <a:chExt cx="533400" cy="533400"/>
          </a:xfrm>
        </p:grpSpPr>
        <p:sp>
          <p:nvSpPr>
            <p:cNvPr id="58" name="Oval 5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79926" y="2089411"/>
            <a:ext cx="533400" cy="533400"/>
            <a:chOff x="1246221" y="3810000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8" idx="3"/>
            <a:endCxn id="61" idx="0"/>
          </p:cNvCxnSpPr>
          <p:nvPr/>
        </p:nvCxnSpPr>
        <p:spPr>
          <a:xfrm flipH="1">
            <a:off x="5046626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5"/>
            <a:endCxn id="44" idx="0"/>
          </p:cNvCxnSpPr>
          <p:nvPr/>
        </p:nvCxnSpPr>
        <p:spPr>
          <a:xfrm>
            <a:off x="5997211" y="1733336"/>
            <a:ext cx="422930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523921" y="2655275"/>
            <a:ext cx="1371600" cy="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18094" y="1969481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</a:t>
            </a:r>
          </a:p>
          <a:p>
            <a:pPr algn="ctr"/>
            <a:r>
              <a:rPr lang="en-IN" b="1" dirty="0"/>
              <a:t>of Node 5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3493618" y="3164739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93384" y="127805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002984" y="2089411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536384" y="2906311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5"/>
            <a:endCxn id="77" idx="0"/>
          </p:cNvCxnSpPr>
          <p:nvPr/>
        </p:nvCxnSpPr>
        <p:spPr>
          <a:xfrm>
            <a:off x="11458269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4" idx="0"/>
          </p:cNvCxnSpPr>
          <p:nvPr/>
        </p:nvCxnSpPr>
        <p:spPr>
          <a:xfrm>
            <a:off x="10848669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653861" y="2089411"/>
            <a:ext cx="533400" cy="533400"/>
            <a:chOff x="1246221" y="38100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021784" y="2906311"/>
            <a:ext cx="533400" cy="533400"/>
            <a:chOff x="1246221" y="3810000"/>
            <a:chExt cx="533400" cy="533400"/>
          </a:xfrm>
        </p:grpSpPr>
        <p:sp>
          <p:nvSpPr>
            <p:cNvPr id="85" name="Oval 8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82" idx="3"/>
            <a:endCxn id="85" idx="0"/>
          </p:cNvCxnSpPr>
          <p:nvPr/>
        </p:nvCxnSpPr>
        <p:spPr>
          <a:xfrm flipH="1">
            <a:off x="9288484" y="2544696"/>
            <a:ext cx="443492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82" idx="0"/>
          </p:cNvCxnSpPr>
          <p:nvPr/>
        </p:nvCxnSpPr>
        <p:spPr>
          <a:xfrm flipH="1">
            <a:off x="9920561" y="1733336"/>
            <a:ext cx="550938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0166166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93"/>
          <p:cNvCxnSpPr>
            <a:stCxn id="82" idx="5"/>
            <a:endCxn id="91" idx="0"/>
          </p:cNvCxnSpPr>
          <p:nvPr/>
        </p:nvCxnSpPr>
        <p:spPr>
          <a:xfrm>
            <a:off x="10109146" y="2544696"/>
            <a:ext cx="323720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072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99264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2980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393074" y="2096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526674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917074" y="13600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2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  <p:bldP spid="37" grpId="0"/>
      <p:bldP spid="38" grpId="0"/>
      <p:bldP spid="39" grpId="0"/>
      <p:bldP spid="40" grpId="0"/>
      <p:bldP spid="41" grpId="0"/>
      <p:bldP spid="42" grpId="0" animBg="1"/>
      <p:bldP spid="22" grpId="0"/>
      <p:bldP spid="66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151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6, 5, 4, 3, 2, 1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30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30" y="2687315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85" y="20293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625" y="36346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5719" y="30939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130" y="156251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183" y="4667942"/>
            <a:ext cx="13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Critical Node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78467" y="53379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849575" y="1562514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130" y="2687315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5889" y="2026916"/>
            <a:ext cx="356400" cy="374296"/>
            <a:chOff x="486299" y="2209800"/>
            <a:chExt cx="356400" cy="374296"/>
          </a:xfrm>
        </p:grpSpPr>
        <p:sp>
          <p:nvSpPr>
            <p:cNvPr id="7" name="Oval 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44705" y="3093905"/>
            <a:ext cx="356400" cy="369332"/>
            <a:chOff x="486299" y="2209800"/>
            <a:chExt cx="356400" cy="369332"/>
          </a:xfrm>
        </p:grpSpPr>
        <p:sp>
          <p:nvSpPr>
            <p:cNvPr id="42" name="Oval 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443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6742" y="3627116"/>
            <a:ext cx="356400" cy="384344"/>
            <a:chOff x="486299" y="2209800"/>
            <a:chExt cx="356400" cy="384344"/>
          </a:xfrm>
        </p:grpSpPr>
        <p:sp>
          <p:nvSpPr>
            <p:cNvPr id="45" name="Oval 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2" idx="3"/>
            <a:endCxn id="45" idx="0"/>
          </p:cNvCxnSpPr>
          <p:nvPr/>
        </p:nvCxnSpPr>
        <p:spPr>
          <a:xfrm flipH="1">
            <a:off x="554942" y="3398111"/>
            <a:ext cx="341957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130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3130" y="4160516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0559" y="471931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371626" y="4724278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9494" y="5337923"/>
            <a:ext cx="356400" cy="369332"/>
            <a:chOff x="486299" y="2204716"/>
            <a:chExt cx="356400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3"/>
            <a:endCxn id="56" idx="0"/>
          </p:cNvCxnSpPr>
          <p:nvPr/>
        </p:nvCxnSpPr>
        <p:spPr>
          <a:xfrm flipH="1">
            <a:off x="1017694" y="5023520"/>
            <a:ext cx="365059" cy="3194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7634" y="5953489"/>
            <a:ext cx="356400" cy="384344"/>
            <a:chOff x="486299" y="2209800"/>
            <a:chExt cx="356400" cy="384344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6" idx="3"/>
            <a:endCxn id="60" idx="0"/>
          </p:cNvCxnSpPr>
          <p:nvPr/>
        </p:nvCxnSpPr>
        <p:spPr>
          <a:xfrm flipH="1">
            <a:off x="535834" y="5647213"/>
            <a:ext cx="355854" cy="3062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671" y="5960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698475" y="5379716"/>
            <a:ext cx="120712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93027" y="5503127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644274" y="4833618"/>
            <a:ext cx="356400" cy="369332"/>
            <a:chOff x="486299" y="2204716"/>
            <a:chExt cx="356400" cy="369332"/>
          </a:xfrm>
        </p:grpSpPr>
        <p:sp>
          <p:nvSpPr>
            <p:cNvPr id="73" name="Oval 7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366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82394" y="5488560"/>
            <a:ext cx="356400" cy="374296"/>
            <a:chOff x="486299" y="2209800"/>
            <a:chExt cx="356400" cy="374296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3260594" y="5142908"/>
            <a:ext cx="43587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193474" y="5488560"/>
            <a:ext cx="356400" cy="374296"/>
            <a:chOff x="486299" y="2209800"/>
            <a:chExt cx="356400" cy="374296"/>
          </a:xfrm>
        </p:grpSpPr>
        <p:sp>
          <p:nvSpPr>
            <p:cNvPr id="80" name="Oval 7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82"/>
          <p:cNvCxnSpPr>
            <a:stCxn id="73" idx="5"/>
            <a:endCxn id="80" idx="0"/>
          </p:cNvCxnSpPr>
          <p:nvPr/>
        </p:nvCxnSpPr>
        <p:spPr>
          <a:xfrm>
            <a:off x="3948480" y="5142908"/>
            <a:ext cx="42319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9543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88662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34466" y="48336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8" name="Freeform 87"/>
          <p:cNvSpPr/>
          <p:nvPr/>
        </p:nvSpPr>
        <p:spPr>
          <a:xfrm>
            <a:off x="1802453" y="4164964"/>
            <a:ext cx="2990888" cy="2461536"/>
          </a:xfrm>
          <a:custGeom>
            <a:avLst/>
            <a:gdLst>
              <a:gd name="connsiteX0" fmla="*/ 0 w 2802467"/>
              <a:gd name="connsiteY0" fmla="*/ 0 h 2133600"/>
              <a:gd name="connsiteX1" fmla="*/ 2802467 w 2802467"/>
              <a:gd name="connsiteY1" fmla="*/ 0 h 2133600"/>
              <a:gd name="connsiteX2" fmla="*/ 2802467 w 2802467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2467" h="2133600">
                <a:moveTo>
                  <a:pt x="0" y="0"/>
                </a:moveTo>
                <a:lnTo>
                  <a:pt x="2802467" y="0"/>
                </a:lnTo>
                <a:lnTo>
                  <a:pt x="2802467" y="21336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52775" y="156413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95427" y="1995308"/>
            <a:ext cx="356400" cy="374296"/>
            <a:chOff x="486299" y="2209800"/>
            <a:chExt cx="356400" cy="374296"/>
          </a:xfrm>
        </p:grpSpPr>
        <p:sp>
          <p:nvSpPr>
            <p:cNvPr id="66" name="Oval 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19692" y="2547344"/>
            <a:ext cx="356400" cy="374296"/>
            <a:chOff x="486299" y="2209800"/>
            <a:chExt cx="356400" cy="374296"/>
          </a:xfrm>
        </p:grpSpPr>
        <p:sp>
          <p:nvSpPr>
            <p:cNvPr id="71" name="Oval 7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66" idx="3"/>
            <a:endCxn id="71" idx="0"/>
          </p:cNvCxnSpPr>
          <p:nvPr/>
        </p:nvCxnSpPr>
        <p:spPr>
          <a:xfrm flipH="1">
            <a:off x="2897892" y="2299514"/>
            <a:ext cx="44972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830772" y="2547344"/>
            <a:ext cx="356400" cy="374296"/>
            <a:chOff x="486299" y="2209800"/>
            <a:chExt cx="356400" cy="374296"/>
          </a:xfrm>
        </p:grpSpPr>
        <p:sp>
          <p:nvSpPr>
            <p:cNvPr id="90" name="Oval 8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66" idx="5"/>
            <a:endCxn id="90" idx="0"/>
          </p:cNvCxnSpPr>
          <p:nvPr/>
        </p:nvCxnSpPr>
        <p:spPr>
          <a:xfrm>
            <a:off x="3599633" y="2299514"/>
            <a:ext cx="40933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65262" y="31699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154372" y="3167434"/>
            <a:ext cx="356400" cy="374296"/>
            <a:chOff x="486299" y="2209800"/>
            <a:chExt cx="356400" cy="374296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Arrow Connector 5"/>
          <p:cNvCxnSpPr>
            <a:stCxn id="71" idx="3"/>
            <a:endCxn id="96" idx="0"/>
          </p:cNvCxnSpPr>
          <p:nvPr/>
        </p:nvCxnSpPr>
        <p:spPr>
          <a:xfrm flipH="1">
            <a:off x="2332572" y="2851550"/>
            <a:ext cx="439314" cy="315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99515" y="2549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36972" y="25498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999008" y="1997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793341" y="156971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793342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675928" y="1771034"/>
            <a:ext cx="356400" cy="374296"/>
            <a:chOff x="486299" y="2209800"/>
            <a:chExt cx="356400" cy="374296"/>
          </a:xfrm>
        </p:grpSpPr>
        <p:sp>
          <p:nvSpPr>
            <p:cNvPr id="104" name="Oval 10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stCxn id="104" idx="3"/>
            <a:endCxn id="125" idx="0"/>
          </p:cNvCxnSpPr>
          <p:nvPr/>
        </p:nvCxnSpPr>
        <p:spPr>
          <a:xfrm flipH="1">
            <a:off x="6378777" y="2075240"/>
            <a:ext cx="349345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135074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cxnSp>
        <p:nvCxnSpPr>
          <p:cNvPr id="113" name="Straight Arrow Connector 112"/>
          <p:cNvCxnSpPr>
            <a:stCxn id="104" idx="5"/>
            <a:endCxn id="111" idx="0"/>
          </p:cNvCxnSpPr>
          <p:nvPr/>
        </p:nvCxnSpPr>
        <p:spPr>
          <a:xfrm>
            <a:off x="6980134" y="2075240"/>
            <a:ext cx="333140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763473" y="3038739"/>
            <a:ext cx="356400" cy="369332"/>
            <a:chOff x="486299" y="2204716"/>
            <a:chExt cx="356400" cy="369332"/>
          </a:xfrm>
        </p:grpSpPr>
        <p:sp>
          <p:nvSpPr>
            <p:cNvPr id="116" name="Oval 11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5941673" y="2569063"/>
            <a:ext cx="345956" cy="47476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306273" y="3584852"/>
            <a:ext cx="356400" cy="374296"/>
            <a:chOff x="486299" y="2209800"/>
            <a:chExt cx="356400" cy="374296"/>
          </a:xfrm>
        </p:grpSpPr>
        <p:sp>
          <p:nvSpPr>
            <p:cNvPr id="122" name="Oval 12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116" idx="3"/>
            <a:endCxn id="122" idx="7"/>
          </p:cNvCxnSpPr>
          <p:nvPr/>
        </p:nvCxnSpPr>
        <p:spPr>
          <a:xfrm flipH="1">
            <a:off x="5610479" y="3348029"/>
            <a:ext cx="205188" cy="2890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200577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09691" y="3587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516883" y="30387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846528" y="2396279"/>
            <a:ext cx="14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922386" y="2410311"/>
            <a:ext cx="12134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820126" y="2470069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0185448" y="2393797"/>
            <a:ext cx="356400" cy="374296"/>
            <a:chOff x="486299" y="2209800"/>
            <a:chExt cx="356400" cy="374296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28248" y="3064832"/>
            <a:ext cx="356400" cy="374296"/>
            <a:chOff x="486299" y="2209800"/>
            <a:chExt cx="356400" cy="374296"/>
          </a:xfrm>
        </p:grpSpPr>
        <p:sp>
          <p:nvSpPr>
            <p:cNvPr id="135" name="Oval 13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Straight Arrow Connector 136"/>
          <p:cNvCxnSpPr>
            <a:stCxn id="132" idx="3"/>
            <a:endCxn id="135" idx="0"/>
          </p:cNvCxnSpPr>
          <p:nvPr/>
        </p:nvCxnSpPr>
        <p:spPr>
          <a:xfrm flipH="1">
            <a:off x="9906448" y="2698003"/>
            <a:ext cx="3311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718848" y="3064832"/>
            <a:ext cx="356400" cy="374296"/>
            <a:chOff x="486299" y="2209800"/>
            <a:chExt cx="356400" cy="374296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32" idx="5"/>
            <a:endCxn id="139" idx="0"/>
          </p:cNvCxnSpPr>
          <p:nvPr/>
        </p:nvCxnSpPr>
        <p:spPr>
          <a:xfrm>
            <a:off x="10489654" y="2698003"/>
            <a:ext cx="4073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0602603" y="1771034"/>
            <a:ext cx="356400" cy="374296"/>
            <a:chOff x="486299" y="2209800"/>
            <a:chExt cx="356400" cy="374296"/>
          </a:xfrm>
        </p:grpSpPr>
        <p:sp>
          <p:nvSpPr>
            <p:cNvPr id="142" name="Oval 1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1137948" y="2395179"/>
            <a:ext cx="356400" cy="371532"/>
            <a:chOff x="486299" y="2194668"/>
            <a:chExt cx="356400" cy="371532"/>
          </a:xfrm>
        </p:grpSpPr>
        <p:sp>
          <p:nvSpPr>
            <p:cNvPr id="145" name="Oval 1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45" idx="0"/>
          </p:cNvCxnSpPr>
          <p:nvPr/>
        </p:nvCxnSpPr>
        <p:spPr>
          <a:xfrm>
            <a:off x="10906809" y="2075240"/>
            <a:ext cx="409339" cy="3350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2" idx="3"/>
            <a:endCxn id="132" idx="0"/>
          </p:cNvCxnSpPr>
          <p:nvPr/>
        </p:nvCxnSpPr>
        <p:spPr>
          <a:xfrm flipH="1">
            <a:off x="10363648" y="2075240"/>
            <a:ext cx="291149" cy="3185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457216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37097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902651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0861538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0339848" y="17735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06042" y="4160516"/>
            <a:ext cx="7275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93342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580919" y="5333880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216275" y="4938802"/>
            <a:ext cx="356400" cy="374296"/>
            <a:chOff x="486299" y="2209800"/>
            <a:chExt cx="356400" cy="374296"/>
          </a:xfrm>
        </p:grpSpPr>
        <p:sp>
          <p:nvSpPr>
            <p:cNvPr id="181" name="Oval 18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759075" y="5510617"/>
            <a:ext cx="356400" cy="374296"/>
            <a:chOff x="486299" y="2209800"/>
            <a:chExt cx="356400" cy="374296"/>
          </a:xfrm>
        </p:grpSpPr>
        <p:sp>
          <p:nvSpPr>
            <p:cNvPr id="184" name="Oval 18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Straight Arrow Connector 185"/>
          <p:cNvCxnSpPr>
            <a:stCxn id="181" idx="3"/>
            <a:endCxn id="184" idx="7"/>
          </p:cNvCxnSpPr>
          <p:nvPr/>
        </p:nvCxnSpPr>
        <p:spPr>
          <a:xfrm flipH="1">
            <a:off x="60632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673475" y="5510617"/>
            <a:ext cx="356400" cy="374296"/>
            <a:chOff x="486299" y="2209800"/>
            <a:chExt cx="356400" cy="374296"/>
          </a:xfrm>
        </p:grpSpPr>
        <p:sp>
          <p:nvSpPr>
            <p:cNvPr id="188" name="Oval 18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0" name="Straight Arrow Connector 189"/>
          <p:cNvCxnSpPr>
            <a:stCxn id="181" idx="5"/>
            <a:endCxn id="188" idx="1"/>
          </p:cNvCxnSpPr>
          <p:nvPr/>
        </p:nvCxnSpPr>
        <p:spPr>
          <a:xfrm>
            <a:off x="65204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595330" y="4328282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626349" y="4321816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7054475" y="4940184"/>
            <a:ext cx="356400" cy="371532"/>
            <a:chOff x="486299" y="2194668"/>
            <a:chExt cx="356400" cy="3715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6899536" y="4632488"/>
            <a:ext cx="333139" cy="32282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2" idx="3"/>
            <a:endCxn id="181" idx="0"/>
          </p:cNvCxnSpPr>
          <p:nvPr/>
        </p:nvCxnSpPr>
        <p:spPr>
          <a:xfrm flipH="1">
            <a:off x="6394475" y="4632488"/>
            <a:ext cx="253049" cy="3063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472858" y="55130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6388549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933571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765365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908720" y="4321816"/>
            <a:ext cx="14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5325804" y="6005192"/>
            <a:ext cx="356400" cy="374296"/>
            <a:chOff x="486299" y="2209800"/>
            <a:chExt cx="356400" cy="374296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stCxn id="184" idx="3"/>
            <a:endCxn id="205" idx="7"/>
          </p:cNvCxnSpPr>
          <p:nvPr/>
        </p:nvCxnSpPr>
        <p:spPr>
          <a:xfrm flipH="1">
            <a:off x="5630010" y="5814823"/>
            <a:ext cx="181259" cy="24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990568" y="60076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7922534" y="5405630"/>
            <a:ext cx="12132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842087" y="5503127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466426" y="5953489"/>
            <a:ext cx="356400" cy="369616"/>
            <a:chOff x="486299" y="2209800"/>
            <a:chExt cx="356400" cy="369616"/>
          </a:xfrm>
        </p:grpSpPr>
        <p:sp>
          <p:nvSpPr>
            <p:cNvPr id="212" name="Oval 21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  <a:solidFill>
              <a:srgbClr val="B84742"/>
            </a:solidFill>
            <a:ln>
              <a:solidFill>
                <a:srgbClr val="9A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7318" y="22100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362400" y="4319334"/>
            <a:ext cx="356400" cy="374296"/>
            <a:chOff x="486299" y="2209800"/>
            <a:chExt cx="356400" cy="374296"/>
          </a:xfrm>
        </p:grpSpPr>
        <p:sp>
          <p:nvSpPr>
            <p:cNvPr id="224" name="Oval 22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880600" y="4938802"/>
            <a:ext cx="356400" cy="374296"/>
            <a:chOff x="486299" y="2209800"/>
            <a:chExt cx="356400" cy="374296"/>
          </a:xfrm>
        </p:grpSpPr>
        <p:sp>
          <p:nvSpPr>
            <p:cNvPr id="227" name="Oval 22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9" name="Straight Arrow Connector 228"/>
          <p:cNvCxnSpPr>
            <a:stCxn id="224" idx="3"/>
            <a:endCxn id="227" idx="7"/>
          </p:cNvCxnSpPr>
          <p:nvPr/>
        </p:nvCxnSpPr>
        <p:spPr>
          <a:xfrm flipH="1">
            <a:off x="10184806" y="4623540"/>
            <a:ext cx="229788" cy="3674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9524200" y="5510617"/>
            <a:ext cx="356400" cy="374296"/>
            <a:chOff x="486299" y="2209800"/>
            <a:chExt cx="356400" cy="374296"/>
          </a:xfrm>
        </p:grpSpPr>
        <p:sp>
          <p:nvSpPr>
            <p:cNvPr id="231" name="Oval 23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27" idx="3"/>
            <a:endCxn id="231" idx="0"/>
          </p:cNvCxnSpPr>
          <p:nvPr/>
        </p:nvCxnSpPr>
        <p:spPr>
          <a:xfrm flipH="1">
            <a:off x="9702400" y="5243008"/>
            <a:ext cx="230394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10743400" y="4938802"/>
            <a:ext cx="356400" cy="374296"/>
            <a:chOff x="8404655" y="5105400"/>
            <a:chExt cx="356400" cy="374296"/>
          </a:xfrm>
        </p:grpSpPr>
        <p:sp>
          <p:nvSpPr>
            <p:cNvPr id="239" name="Oval 238"/>
            <p:cNvSpPr/>
            <p:nvPr/>
          </p:nvSpPr>
          <p:spPr>
            <a:xfrm>
              <a:off x="8404655" y="51054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435674" y="51103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1150600" y="5505457"/>
            <a:ext cx="356400" cy="371532"/>
            <a:chOff x="486299" y="2194668"/>
            <a:chExt cx="356400" cy="371532"/>
          </a:xfrm>
        </p:grpSpPr>
        <p:sp>
          <p:nvSpPr>
            <p:cNvPr id="242" name="Oval 2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Straight Arrow Connector 248"/>
          <p:cNvCxnSpPr>
            <a:stCxn id="224" idx="5"/>
            <a:endCxn id="240" idx="0"/>
          </p:cNvCxnSpPr>
          <p:nvPr/>
        </p:nvCxnSpPr>
        <p:spPr>
          <a:xfrm>
            <a:off x="10666606" y="4623540"/>
            <a:ext cx="258656" cy="320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5"/>
            <a:endCxn id="242" idx="0"/>
          </p:cNvCxnSpPr>
          <p:nvPr/>
        </p:nvCxnSpPr>
        <p:spPr>
          <a:xfrm>
            <a:off x="11047606" y="5243008"/>
            <a:ext cx="281194" cy="27758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0359125" y="5510617"/>
            <a:ext cx="356400" cy="374296"/>
            <a:chOff x="486299" y="2209800"/>
            <a:chExt cx="356400" cy="374296"/>
          </a:xfrm>
        </p:grpSpPr>
        <p:sp>
          <p:nvSpPr>
            <p:cNvPr id="257" name="Oval 2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0" name="Straight Arrow Connector 259"/>
          <p:cNvCxnSpPr>
            <a:stCxn id="239" idx="3"/>
            <a:endCxn id="257" idx="0"/>
          </p:cNvCxnSpPr>
          <p:nvPr/>
        </p:nvCxnSpPr>
        <p:spPr>
          <a:xfrm flipH="1">
            <a:off x="10537325" y="5243008"/>
            <a:ext cx="258269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209882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10083780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10848547" y="5506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9609624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10471974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10008176" y="43218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57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8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/>
      <p:bldP spid="19" grpId="0"/>
      <p:bldP spid="20" grpId="0"/>
      <p:bldP spid="30" grpId="0"/>
      <p:bldP spid="34" grpId="0"/>
      <p:bldP spid="49" grpId="0" animBg="1"/>
      <p:bldP spid="53" grpId="0" animBg="1"/>
      <p:bldP spid="54" grpId="0"/>
      <p:bldP spid="64" grpId="0"/>
      <p:bldP spid="69" grpId="0"/>
      <p:bldP spid="84" grpId="0"/>
      <p:bldP spid="85" grpId="0"/>
      <p:bldP spid="86" grpId="0"/>
      <p:bldP spid="88" grpId="0" animBg="1"/>
      <p:bldP spid="62" grpId="0" animBg="1"/>
      <p:bldP spid="94" grpId="0"/>
      <p:bldP spid="98" grpId="0"/>
      <p:bldP spid="99" grpId="0"/>
      <p:bldP spid="100" grpId="0"/>
      <p:bldP spid="102" grpId="0" animBg="1"/>
      <p:bldP spid="111" grpId="0" animBg="1"/>
      <p:bldP spid="125" grpId="0" animBg="1"/>
      <p:bldP spid="127" grpId="0"/>
      <p:bldP spid="128" grpId="0"/>
      <p:bldP spid="129" grpId="0"/>
      <p:bldP spid="130" grpId="0"/>
      <p:bldP spid="119" grpId="0"/>
      <p:bldP spid="120" grpId="0"/>
      <p:bldP spid="124" grpId="0"/>
      <p:bldP spid="148" grpId="0"/>
      <p:bldP spid="149" grpId="0"/>
      <p:bldP spid="150" grpId="0" animBg="1"/>
      <p:bldP spid="192" grpId="0" animBg="1"/>
      <p:bldP spid="193" grpId="0"/>
      <p:bldP spid="199" grpId="0"/>
      <p:bldP spid="200" grpId="0"/>
      <p:bldP spid="201" grpId="0"/>
      <p:bldP spid="202" grpId="0"/>
      <p:bldP spid="203" grpId="0"/>
      <p:bldP spid="207" grpId="0"/>
      <p:bldP spid="209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78" y="15802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78" y="27050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490" y="20447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00" y="36524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2039" y="31116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60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38300" y="1580298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078" y="27050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24462" y="2044700"/>
            <a:ext cx="418704" cy="374296"/>
            <a:chOff x="448761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8761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7135" y="3111689"/>
            <a:ext cx="418704" cy="369332"/>
            <a:chOff x="457934" y="2209800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934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300" y="3644900"/>
            <a:ext cx="356400" cy="384344"/>
            <a:chOff x="486299" y="2209800"/>
            <a:chExt cx="356400" cy="384344"/>
          </a:xfrm>
        </p:grpSpPr>
        <p:sp>
          <p:nvSpPr>
            <p:cNvPr id="20" name="Oval 1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7" idx="3"/>
            <a:endCxn id="20" idx="0"/>
          </p:cNvCxnSpPr>
          <p:nvPr/>
        </p:nvCxnSpPr>
        <p:spPr>
          <a:xfrm flipH="1">
            <a:off x="546500" y="3415895"/>
            <a:ext cx="331194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078" y="4178300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6078" y="41783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41386" y="4750384"/>
            <a:ext cx="127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19838" y="47625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94196" y="475398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8773" y="5242709"/>
            <a:ext cx="356400" cy="370316"/>
            <a:chOff x="486299" y="2195884"/>
            <a:chExt cx="356400" cy="370316"/>
          </a:xfrm>
        </p:grpSpPr>
        <p:sp>
          <p:nvSpPr>
            <p:cNvPr id="57" name="Oval 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318" y="21958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stCxn id="54" idx="3"/>
            <a:endCxn id="57" idx="7"/>
          </p:cNvCxnSpPr>
          <p:nvPr/>
        </p:nvCxnSpPr>
        <p:spPr>
          <a:xfrm flipH="1">
            <a:off x="1032979" y="5066706"/>
            <a:ext cx="239053" cy="2421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82134" y="5688568"/>
            <a:ext cx="418704" cy="369332"/>
            <a:chOff x="461061" y="2205068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1061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7" idx="5"/>
            <a:endCxn id="61" idx="1"/>
          </p:cNvCxnSpPr>
          <p:nvPr/>
        </p:nvCxnSpPr>
        <p:spPr>
          <a:xfrm>
            <a:off x="1032979" y="5560831"/>
            <a:ext cx="226587" cy="1846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853580" y="5702300"/>
            <a:ext cx="2626493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86195" y="570395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0532" y="525859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739578" y="4389874"/>
            <a:ext cx="274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2</a:t>
            </a:r>
            <a:r>
              <a:rPr lang="en-IN" dirty="0"/>
              <a:t>: Left Right Rotation</a:t>
            </a:r>
          </a:p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Right Rotation 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13387" y="5842476"/>
            <a:ext cx="27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334000" y="5173632"/>
            <a:ext cx="418704" cy="376268"/>
            <a:chOff x="461061" y="2209800"/>
            <a:chExt cx="418704" cy="376268"/>
          </a:xfrm>
        </p:grpSpPr>
        <p:sp>
          <p:nvSpPr>
            <p:cNvPr id="91" name="Oval 9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1061" y="221673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977600" y="5712348"/>
            <a:ext cx="356400" cy="370952"/>
            <a:chOff x="486299" y="2195248"/>
            <a:chExt cx="356400" cy="370952"/>
          </a:xfrm>
        </p:grpSpPr>
        <p:sp>
          <p:nvSpPr>
            <p:cNvPr id="94" name="Oval 9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1939" y="219524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12110" y="4570968"/>
            <a:ext cx="418704" cy="369332"/>
            <a:chOff x="458809" y="2207552"/>
            <a:chExt cx="418704" cy="369332"/>
          </a:xfrm>
        </p:grpSpPr>
        <p:sp>
          <p:nvSpPr>
            <p:cNvPr id="97" name="Oval 9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8809" y="220755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7" idx="3"/>
            <a:endCxn id="91" idx="0"/>
          </p:cNvCxnSpPr>
          <p:nvPr/>
        </p:nvCxnSpPr>
        <p:spPr>
          <a:xfrm flipH="1">
            <a:off x="5537438" y="4877422"/>
            <a:ext cx="254356" cy="29621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4" idx="0"/>
          </p:cNvCxnSpPr>
          <p:nvPr/>
        </p:nvCxnSpPr>
        <p:spPr>
          <a:xfrm flipH="1">
            <a:off x="5155800" y="5477838"/>
            <a:ext cx="255632" cy="2490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475386" y="5245100"/>
            <a:ext cx="153209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435194" y="5385277"/>
            <a:ext cx="157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928496" y="4787900"/>
            <a:ext cx="418704" cy="381000"/>
            <a:chOff x="461061" y="2209800"/>
            <a:chExt cx="418704" cy="381000"/>
          </a:xfrm>
        </p:grpSpPr>
        <p:sp>
          <p:nvSpPr>
            <p:cNvPr id="107" name="Oval 10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58038" y="5474669"/>
            <a:ext cx="356400" cy="369332"/>
            <a:chOff x="486299" y="2205068"/>
            <a:chExt cx="356400" cy="369332"/>
          </a:xfrm>
        </p:grpSpPr>
        <p:sp>
          <p:nvSpPr>
            <p:cNvPr id="110" name="Oval 10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0328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459408" y="5474669"/>
            <a:ext cx="418704" cy="369332"/>
            <a:chOff x="458573" y="2209800"/>
            <a:chExt cx="418704" cy="369332"/>
          </a:xfrm>
        </p:grpSpPr>
        <p:sp>
          <p:nvSpPr>
            <p:cNvPr id="113" name="Oval 11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Straight Arrow Connector 115"/>
          <p:cNvCxnSpPr>
            <a:stCxn id="107" idx="3"/>
            <a:endCxn id="110" idx="0"/>
          </p:cNvCxnSpPr>
          <p:nvPr/>
        </p:nvCxnSpPr>
        <p:spPr>
          <a:xfrm flipH="1">
            <a:off x="8636238" y="5092106"/>
            <a:ext cx="369690" cy="387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5"/>
            <a:endCxn id="113" idx="0"/>
          </p:cNvCxnSpPr>
          <p:nvPr/>
        </p:nvCxnSpPr>
        <p:spPr>
          <a:xfrm>
            <a:off x="9257940" y="5092106"/>
            <a:ext cx="407394" cy="38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161866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9197962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8639208" y="477785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638300" y="4178300"/>
            <a:ext cx="104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30654" y="1582957"/>
            <a:ext cx="13409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188258" y="2178050"/>
            <a:ext cx="418704" cy="381000"/>
            <a:chOff x="461061" y="2209800"/>
            <a:chExt cx="418704" cy="381000"/>
          </a:xfrm>
        </p:grpSpPr>
        <p:sp>
          <p:nvSpPr>
            <p:cNvPr id="126" name="Oval 12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Oval 128"/>
          <p:cNvSpPr/>
          <p:nvPr/>
        </p:nvSpPr>
        <p:spPr>
          <a:xfrm>
            <a:off x="2717800" y="27109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755230" y="2704478"/>
            <a:ext cx="3016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719170" y="2704478"/>
            <a:ext cx="418704" cy="369332"/>
            <a:chOff x="458573" y="2209800"/>
            <a:chExt cx="418704" cy="369332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>
            <a:stCxn id="126" idx="3"/>
            <a:endCxn id="129" idx="7"/>
          </p:cNvCxnSpPr>
          <p:nvPr/>
        </p:nvCxnSpPr>
        <p:spPr>
          <a:xfrm flipH="1">
            <a:off x="3022006" y="2482256"/>
            <a:ext cx="243684" cy="2808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6" idx="5"/>
            <a:endCxn id="132" idx="1"/>
          </p:cNvCxnSpPr>
          <p:nvPr/>
        </p:nvCxnSpPr>
        <p:spPr>
          <a:xfrm>
            <a:off x="3517702" y="2482256"/>
            <a:ext cx="281388" cy="27441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76743" y="158295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13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3175000" y="3231613"/>
            <a:ext cx="418704" cy="369332"/>
            <a:chOff x="461699" y="2205068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16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641600" y="3759848"/>
            <a:ext cx="418704" cy="369332"/>
            <a:chOff x="471818" y="2206748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1818" y="22067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Arrow Connector 145"/>
          <p:cNvCxnSpPr>
            <a:stCxn id="129" idx="5"/>
            <a:endCxn id="140" idx="1"/>
          </p:cNvCxnSpPr>
          <p:nvPr/>
        </p:nvCxnSpPr>
        <p:spPr>
          <a:xfrm>
            <a:off x="3022006" y="3015150"/>
            <a:ext cx="229788" cy="2733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0" idx="3"/>
            <a:endCxn id="143" idx="7"/>
          </p:cNvCxnSpPr>
          <p:nvPr/>
        </p:nvCxnSpPr>
        <p:spPr>
          <a:xfrm flipH="1">
            <a:off x="2960287" y="3540551"/>
            <a:ext cx="291507" cy="274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31056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410348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027152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908856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316704" y="3790626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17500" y="3247002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16856" y="2596757"/>
            <a:ext cx="7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952407" y="1587500"/>
            <a:ext cx="30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Case 3</a:t>
            </a:r>
            <a:r>
              <a:rPr lang="en-IN" dirty="0"/>
              <a:t>: Right Left Rotation</a:t>
            </a:r>
          </a:p>
          <a:p>
            <a:pPr algn="ctr"/>
            <a:r>
              <a:rPr lang="en-IN" dirty="0"/>
              <a:t>Right Rotation 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Left Rotation 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46747" y="3013788"/>
            <a:ext cx="143532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601286" y="3033561"/>
            <a:ext cx="17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7290196" y="3231613"/>
            <a:ext cx="418704" cy="369332"/>
            <a:chOff x="463999" y="2205068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39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8854" y="3759848"/>
            <a:ext cx="418704" cy="369332"/>
            <a:chOff x="472643" y="2205068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870700" y="2704478"/>
            <a:ext cx="356400" cy="369332"/>
            <a:chOff x="486299" y="2205068"/>
            <a:chExt cx="356400" cy="369332"/>
          </a:xfrm>
        </p:grpSpPr>
        <p:sp>
          <p:nvSpPr>
            <p:cNvPr id="169" name="Oval 16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2783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404100" y="2178050"/>
            <a:ext cx="418704" cy="369332"/>
            <a:chOff x="461699" y="2203356"/>
            <a:chExt cx="418704" cy="369332"/>
          </a:xfrm>
        </p:grpSpPr>
        <p:sp>
          <p:nvSpPr>
            <p:cNvPr id="172" name="Oval 17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61699" y="220335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919660" y="2704478"/>
            <a:ext cx="418704" cy="369332"/>
            <a:chOff x="463723" y="2205068"/>
            <a:chExt cx="418704" cy="369332"/>
          </a:xfrm>
        </p:grpSpPr>
        <p:sp>
          <p:nvSpPr>
            <p:cNvPr id="175" name="Oval 17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72" idx="3"/>
            <a:endCxn id="169" idx="7"/>
          </p:cNvCxnSpPr>
          <p:nvPr/>
        </p:nvCxnSpPr>
        <p:spPr>
          <a:xfrm flipH="1">
            <a:off x="7174906" y="2488700"/>
            <a:ext cx="305988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2" idx="5"/>
            <a:endCxn id="175" idx="1"/>
          </p:cNvCxnSpPr>
          <p:nvPr/>
        </p:nvCxnSpPr>
        <p:spPr>
          <a:xfrm>
            <a:off x="7732906" y="2488700"/>
            <a:ext cx="261524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5"/>
            <a:endCxn id="163" idx="1"/>
          </p:cNvCxnSpPr>
          <p:nvPr/>
        </p:nvCxnSpPr>
        <p:spPr>
          <a:xfrm>
            <a:off x="7174906" y="3013416"/>
            <a:ext cx="189784" cy="2751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3" idx="5"/>
            <a:endCxn id="166" idx="0"/>
          </p:cNvCxnSpPr>
          <p:nvPr/>
        </p:nvCxnSpPr>
        <p:spPr>
          <a:xfrm>
            <a:off x="7616702" y="3540551"/>
            <a:ext cx="234008" cy="2240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683073" y="3013788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97029" y="3033561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10675338" y="2702744"/>
            <a:ext cx="418704" cy="372800"/>
            <a:chOff x="463999" y="2193400"/>
            <a:chExt cx="418704" cy="372800"/>
          </a:xfrm>
        </p:grpSpPr>
        <p:sp>
          <p:nvSpPr>
            <p:cNvPr id="192" name="Oval 19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094042" y="3231613"/>
            <a:ext cx="418704" cy="369332"/>
            <a:chOff x="472643" y="2205068"/>
            <a:chExt cx="418704" cy="3693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11001844" y="3023350"/>
            <a:ext cx="284054" cy="2129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10334913" y="3231613"/>
            <a:ext cx="356400" cy="369332"/>
            <a:chOff x="486299" y="2207560"/>
            <a:chExt cx="356400" cy="369332"/>
          </a:xfrm>
        </p:grpSpPr>
        <p:sp>
          <p:nvSpPr>
            <p:cNvPr id="199" name="Oval 1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1030444" y="2178050"/>
            <a:ext cx="418704" cy="374556"/>
            <a:chOff x="455669" y="2209800"/>
            <a:chExt cx="418704" cy="374556"/>
          </a:xfrm>
        </p:grpSpPr>
        <p:sp>
          <p:nvSpPr>
            <p:cNvPr id="202" name="Oval 20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1552034" y="2704478"/>
            <a:ext cx="418704" cy="369332"/>
            <a:chOff x="463723" y="2205068"/>
            <a:chExt cx="418704" cy="369332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202" idx="5"/>
            <a:endCxn id="205" idx="0"/>
          </p:cNvCxnSpPr>
          <p:nvPr/>
        </p:nvCxnSpPr>
        <p:spPr>
          <a:xfrm>
            <a:off x="11365280" y="2482256"/>
            <a:ext cx="387530" cy="226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2" idx="3"/>
            <a:endCxn id="192" idx="0"/>
          </p:cNvCxnSpPr>
          <p:nvPr/>
        </p:nvCxnSpPr>
        <p:spPr>
          <a:xfrm flipH="1">
            <a:off x="10875838" y="2482256"/>
            <a:ext cx="237430" cy="2368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2" idx="3"/>
            <a:endCxn id="199" idx="0"/>
          </p:cNvCxnSpPr>
          <p:nvPr/>
        </p:nvCxnSpPr>
        <p:spPr>
          <a:xfrm flipH="1">
            <a:off x="10513113" y="3023350"/>
            <a:ext cx="236719" cy="2105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0855124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0346666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1322121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0764794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8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23" grpId="0" animBg="1"/>
      <p:bldP spid="52" grpId="0"/>
      <p:bldP spid="54" grpId="0" animBg="1"/>
      <p:bldP spid="55" grpId="0"/>
      <p:bldP spid="85" grpId="0"/>
      <p:bldP spid="86" grpId="0"/>
      <p:bldP spid="89" grpId="0"/>
      <p:bldP spid="104" grpId="0"/>
      <p:bldP spid="119" grpId="0"/>
      <p:bldP spid="120" grpId="0"/>
      <p:bldP spid="121" grpId="0"/>
      <p:bldP spid="124" grpId="0" animBg="1"/>
      <p:bldP spid="129" grpId="0" animBg="1"/>
      <p:bldP spid="130" grpId="0"/>
      <p:bldP spid="13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60" grpId="0"/>
      <p:bldP spid="186" grpId="0"/>
      <p:bldP spid="213" grpId="0"/>
      <p:bldP spid="214" grpId="0"/>
      <p:bldP spid="215" grpId="0"/>
      <p:bldP spid="2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78" y="1579355"/>
            <a:ext cx="13490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110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87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8725" y="2746111"/>
            <a:ext cx="418704" cy="372800"/>
            <a:chOff x="463999" y="2193400"/>
            <a:chExt cx="418704" cy="372800"/>
          </a:xfrm>
        </p:grpSpPr>
        <p:sp>
          <p:nvSpPr>
            <p:cNvPr id="8" name="Oval 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7429" y="3271611"/>
            <a:ext cx="418704" cy="369332"/>
            <a:chOff x="472643" y="2205068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8" idx="5"/>
            <a:endCxn id="11" idx="0"/>
          </p:cNvCxnSpPr>
          <p:nvPr/>
        </p:nvCxnSpPr>
        <p:spPr>
          <a:xfrm>
            <a:off x="1035231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300" y="3271611"/>
            <a:ext cx="356400" cy="369332"/>
            <a:chOff x="486299" y="2207560"/>
            <a:chExt cx="356400" cy="369332"/>
          </a:xfrm>
        </p:grpSpPr>
        <p:sp>
          <p:nvSpPr>
            <p:cNvPr id="15" name="Oval 1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90831" y="2209699"/>
            <a:ext cx="418704" cy="374556"/>
            <a:chOff x="455669" y="2209800"/>
            <a:chExt cx="418704" cy="374556"/>
          </a:xfrm>
        </p:grpSpPr>
        <p:sp>
          <p:nvSpPr>
            <p:cNvPr id="18" name="Oval 1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1661272" y="2743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7030" y="274611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21" idx="0"/>
          </p:cNvCxnSpPr>
          <p:nvPr/>
        </p:nvCxnSpPr>
        <p:spPr>
          <a:xfrm>
            <a:off x="1525667" y="2513905"/>
            <a:ext cx="313805" cy="229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8" idx="0"/>
          </p:cNvCxnSpPr>
          <p:nvPr/>
        </p:nvCxnSpPr>
        <p:spPr>
          <a:xfrm flipH="1">
            <a:off x="909225" y="2513905"/>
            <a:ext cx="364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5" idx="0"/>
          </p:cNvCxnSpPr>
          <p:nvPr/>
        </p:nvCxnSpPr>
        <p:spPr>
          <a:xfrm flipH="1">
            <a:off x="546500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2568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87722" y="3271611"/>
            <a:ext cx="535724" cy="396000"/>
            <a:chOff x="417569" y="2193400"/>
            <a:chExt cx="535724" cy="396000"/>
          </a:xfrm>
        </p:grpSpPr>
        <p:sp>
          <p:nvSpPr>
            <p:cNvPr id="30" name="Oval 29"/>
            <p:cNvSpPr/>
            <p:nvPr/>
          </p:nvSpPr>
          <p:spPr>
            <a:xfrm>
              <a:off x="486299" y="21934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569" y="221389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21" idx="5"/>
            <a:endCxn id="30" idx="0"/>
          </p:cNvCxnSpPr>
          <p:nvPr/>
        </p:nvCxnSpPr>
        <p:spPr>
          <a:xfrm>
            <a:off x="1965478" y="3047406"/>
            <a:ext cx="288974" cy="2242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2658" y="157935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98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06550" y="3898212"/>
            <a:ext cx="418704" cy="370862"/>
            <a:chOff x="458973" y="2195338"/>
            <a:chExt cx="418704" cy="370862"/>
          </a:xfrm>
        </p:grpSpPr>
        <p:sp>
          <p:nvSpPr>
            <p:cNvPr id="36" name="Oval 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973" y="219533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0" idx="3"/>
            <a:endCxn id="36" idx="0"/>
          </p:cNvCxnSpPr>
          <p:nvPr/>
        </p:nvCxnSpPr>
        <p:spPr>
          <a:xfrm flipH="1">
            <a:off x="1712076" y="3609618"/>
            <a:ext cx="402369" cy="3030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0123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9589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911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13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63825" y="22277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23558" y="3914366"/>
            <a:ext cx="35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5723" y="3271611"/>
            <a:ext cx="3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9965" y="2746111"/>
            <a:ext cx="125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01653" y="1588234"/>
            <a:ext cx="31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Case 3</a:t>
            </a:r>
            <a:r>
              <a:rPr lang="en-IN" b="0" dirty="0"/>
              <a:t>: Right Left Rotation</a:t>
            </a:r>
          </a:p>
          <a:p>
            <a:r>
              <a:rPr lang="en-IN" b="0" dirty="0"/>
              <a:t>Right Rotation of Right Child 110</a:t>
            </a:r>
          </a:p>
          <a:p>
            <a:r>
              <a:rPr lang="en-IN" b="0" dirty="0"/>
              <a:t>Followed By</a:t>
            </a:r>
          </a:p>
          <a:p>
            <a:r>
              <a:rPr lang="en-IN" b="0" dirty="0"/>
              <a:t>Left Rotation of Parent 64</a:t>
            </a:r>
            <a:endParaRPr lang="en-US" b="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56001" y="3106818"/>
            <a:ext cx="106150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96235" y="3123219"/>
            <a:ext cx="231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110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756351" y="2746111"/>
            <a:ext cx="418704" cy="372800"/>
            <a:chOff x="463999" y="2193400"/>
            <a:chExt cx="418704" cy="372800"/>
          </a:xfrm>
        </p:grpSpPr>
        <p:sp>
          <p:nvSpPr>
            <p:cNvPr id="53" name="Oval 5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75055" y="3271611"/>
            <a:ext cx="418704" cy="369332"/>
            <a:chOff x="472643" y="2205068"/>
            <a:chExt cx="418704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5"/>
            <a:endCxn id="56" idx="0"/>
          </p:cNvCxnSpPr>
          <p:nvPr/>
        </p:nvCxnSpPr>
        <p:spPr>
          <a:xfrm>
            <a:off x="6082857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415926" y="3271611"/>
            <a:ext cx="356400" cy="369332"/>
            <a:chOff x="486299" y="2207560"/>
            <a:chExt cx="356400" cy="369332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11457" y="2209699"/>
            <a:ext cx="418704" cy="374556"/>
            <a:chOff x="455669" y="2209800"/>
            <a:chExt cx="418704" cy="374556"/>
          </a:xfrm>
        </p:grpSpPr>
        <p:sp>
          <p:nvSpPr>
            <p:cNvPr id="63" name="Oval 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521222" y="2746111"/>
            <a:ext cx="418704" cy="369332"/>
            <a:chOff x="5254370" y="2965704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54370" y="296570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Straight Arrow Connector 66"/>
          <p:cNvCxnSpPr>
            <a:stCxn id="63" idx="5"/>
            <a:endCxn id="65" idx="0"/>
          </p:cNvCxnSpPr>
          <p:nvPr/>
        </p:nvCxnSpPr>
        <p:spPr>
          <a:xfrm>
            <a:off x="6446293" y="2513905"/>
            <a:ext cx="275705" cy="23830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53" idx="0"/>
          </p:cNvCxnSpPr>
          <p:nvPr/>
        </p:nvCxnSpPr>
        <p:spPr>
          <a:xfrm flipH="1">
            <a:off x="5956851" y="2513905"/>
            <a:ext cx="237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0" idx="0"/>
          </p:cNvCxnSpPr>
          <p:nvPr/>
        </p:nvCxnSpPr>
        <p:spPr>
          <a:xfrm flipH="1">
            <a:off x="5594126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893776" y="3271611"/>
            <a:ext cx="418704" cy="369332"/>
            <a:chOff x="453797" y="2114178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3797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Straight Arrow Connector 73"/>
          <p:cNvCxnSpPr>
            <a:stCxn id="65" idx="5"/>
            <a:endCxn id="72" idx="0"/>
          </p:cNvCxnSpPr>
          <p:nvPr/>
        </p:nvCxnSpPr>
        <p:spPr>
          <a:xfrm>
            <a:off x="6848004" y="3056413"/>
            <a:ext cx="253272" cy="21822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122376" y="3858500"/>
            <a:ext cx="535724" cy="396000"/>
            <a:chOff x="412339" y="2209800"/>
            <a:chExt cx="535724" cy="396000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2339" y="221389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2" idx="5"/>
            <a:endCxn id="76" idx="0"/>
          </p:cNvCxnSpPr>
          <p:nvPr/>
        </p:nvCxnSpPr>
        <p:spPr>
          <a:xfrm>
            <a:off x="7225018" y="3573373"/>
            <a:ext cx="169318" cy="285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670369" y="3117259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06836" y="3105438"/>
            <a:ext cx="13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9642551" y="2746111"/>
            <a:ext cx="418704" cy="372800"/>
            <a:chOff x="463999" y="2193400"/>
            <a:chExt cx="418704" cy="372800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83800" y="3284945"/>
            <a:ext cx="418704" cy="369332"/>
            <a:chOff x="472643" y="2205068"/>
            <a:chExt cx="418704" cy="369332"/>
          </a:xfrm>
        </p:grpSpPr>
        <p:sp>
          <p:nvSpPr>
            <p:cNvPr id="99" name="Oval 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Straight Arrow Connector 100"/>
          <p:cNvCxnSpPr>
            <a:stCxn id="96" idx="5"/>
            <a:endCxn id="99" idx="1"/>
          </p:cNvCxnSpPr>
          <p:nvPr/>
        </p:nvCxnSpPr>
        <p:spPr>
          <a:xfrm>
            <a:off x="9969057" y="3066717"/>
            <a:ext cx="180593" cy="2751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9245600" y="3284945"/>
            <a:ext cx="356400" cy="369332"/>
            <a:chOff x="486299" y="2207560"/>
            <a:chExt cx="356400" cy="369332"/>
          </a:xfrm>
        </p:grpSpPr>
        <p:sp>
          <p:nvSpPr>
            <p:cNvPr id="103" name="Oval 10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325496" y="2209699"/>
            <a:ext cx="418704" cy="374556"/>
            <a:chOff x="455669" y="2209800"/>
            <a:chExt cx="418704" cy="374556"/>
          </a:xfrm>
        </p:grpSpPr>
        <p:sp>
          <p:nvSpPr>
            <p:cNvPr id="106" name="Oval 10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036696" y="2746111"/>
            <a:ext cx="418704" cy="369332"/>
            <a:chOff x="5254370" y="2961041"/>
            <a:chExt cx="418704" cy="369332"/>
          </a:xfrm>
        </p:grpSpPr>
        <p:sp>
          <p:nvSpPr>
            <p:cNvPr id="109" name="Oval 10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>
            <a:stCxn id="106" idx="5"/>
            <a:endCxn id="109" idx="1"/>
          </p:cNvCxnSpPr>
          <p:nvPr/>
        </p:nvCxnSpPr>
        <p:spPr>
          <a:xfrm>
            <a:off x="10660332" y="2513905"/>
            <a:ext cx="451134" cy="2951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  <a:endCxn id="96" idx="7"/>
          </p:cNvCxnSpPr>
          <p:nvPr/>
        </p:nvCxnSpPr>
        <p:spPr>
          <a:xfrm flipH="1">
            <a:off x="9969057" y="2513905"/>
            <a:ext cx="439263" cy="300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3"/>
            <a:endCxn id="103" idx="7"/>
          </p:cNvCxnSpPr>
          <p:nvPr/>
        </p:nvCxnSpPr>
        <p:spPr>
          <a:xfrm flipH="1">
            <a:off x="9549806" y="3066717"/>
            <a:ext cx="167239" cy="272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0693796" y="3284945"/>
            <a:ext cx="418704" cy="369332"/>
            <a:chOff x="454193" y="2114178"/>
            <a:chExt cx="418704" cy="369332"/>
          </a:xfrm>
        </p:grpSpPr>
        <p:sp>
          <p:nvSpPr>
            <p:cNvPr id="115" name="Oval 11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4193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398250" y="3271611"/>
            <a:ext cx="535724" cy="396000"/>
            <a:chOff x="433713" y="2209800"/>
            <a:chExt cx="535724" cy="396000"/>
          </a:xfrm>
        </p:grpSpPr>
        <p:sp>
          <p:nvSpPr>
            <p:cNvPr id="119" name="Oval 118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Straight Arrow Connector 122"/>
          <p:cNvCxnSpPr>
            <a:stCxn id="109" idx="3"/>
            <a:endCxn id="115" idx="0"/>
          </p:cNvCxnSpPr>
          <p:nvPr/>
        </p:nvCxnSpPr>
        <p:spPr>
          <a:xfrm flipH="1">
            <a:off x="10900900" y="3061076"/>
            <a:ext cx="210566" cy="2268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9" idx="5"/>
            <a:endCxn id="119" idx="0"/>
          </p:cNvCxnSpPr>
          <p:nvPr/>
        </p:nvCxnSpPr>
        <p:spPr>
          <a:xfrm>
            <a:off x="11363478" y="3061076"/>
            <a:ext cx="285358" cy="210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9731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8113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503115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178403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0744201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366868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989616" y="222178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8778" y="4373146"/>
            <a:ext cx="10380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98778" y="437314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50384" y="5074621"/>
            <a:ext cx="418704" cy="372800"/>
            <a:chOff x="463999" y="2193400"/>
            <a:chExt cx="418704" cy="372800"/>
          </a:xfrm>
        </p:grpSpPr>
        <p:sp>
          <p:nvSpPr>
            <p:cNvPr id="136" name="Oval 1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587896" y="5695434"/>
            <a:ext cx="418704" cy="369332"/>
            <a:chOff x="472643" y="2205068"/>
            <a:chExt cx="418704" cy="369332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136" idx="5"/>
            <a:endCxn id="139" idx="0"/>
          </p:cNvCxnSpPr>
          <p:nvPr/>
        </p:nvCxnSpPr>
        <p:spPr>
          <a:xfrm>
            <a:off x="1376890" y="5395227"/>
            <a:ext cx="402862" cy="3049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678833" y="5695434"/>
            <a:ext cx="356400" cy="369332"/>
            <a:chOff x="486299" y="2207560"/>
            <a:chExt cx="356400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834929" y="4478923"/>
            <a:ext cx="418704" cy="374556"/>
            <a:chOff x="455669" y="2209800"/>
            <a:chExt cx="418704" cy="374556"/>
          </a:xfrm>
        </p:grpSpPr>
        <p:sp>
          <p:nvSpPr>
            <p:cNvPr id="146" name="Oval 14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711229" y="5076355"/>
            <a:ext cx="418704" cy="369332"/>
            <a:chOff x="5254370" y="2961041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6" idx="5"/>
            <a:endCxn id="149" idx="1"/>
          </p:cNvCxnSpPr>
          <p:nvPr/>
        </p:nvCxnSpPr>
        <p:spPr>
          <a:xfrm>
            <a:off x="2169765" y="4783129"/>
            <a:ext cx="616234" cy="3561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36" idx="7"/>
          </p:cNvCxnSpPr>
          <p:nvPr/>
        </p:nvCxnSpPr>
        <p:spPr>
          <a:xfrm flipH="1">
            <a:off x="1376890" y="4783129"/>
            <a:ext cx="540863" cy="3600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3"/>
            <a:endCxn id="143" idx="0"/>
          </p:cNvCxnSpPr>
          <p:nvPr/>
        </p:nvCxnSpPr>
        <p:spPr>
          <a:xfrm flipH="1">
            <a:off x="857033" y="5395227"/>
            <a:ext cx="267845" cy="3024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248296" y="5695434"/>
            <a:ext cx="418704" cy="369332"/>
            <a:chOff x="448460" y="2114178"/>
            <a:chExt cx="418704" cy="369332"/>
          </a:xfrm>
        </p:grpSpPr>
        <p:sp>
          <p:nvSpPr>
            <p:cNvPr id="155" name="Oval 15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460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7" name="Straight Arrow Connector 156"/>
          <p:cNvCxnSpPr>
            <a:stCxn id="149" idx="3"/>
            <a:endCxn id="155" idx="0"/>
          </p:cNvCxnSpPr>
          <p:nvPr/>
        </p:nvCxnSpPr>
        <p:spPr>
          <a:xfrm flipH="1">
            <a:off x="2461133" y="5391320"/>
            <a:ext cx="324866" cy="3071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2692400" y="6221968"/>
            <a:ext cx="418704" cy="369332"/>
            <a:chOff x="463142" y="2114178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3142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8" name="Straight Arrow Connector 167"/>
          <p:cNvCxnSpPr>
            <a:stCxn id="155" idx="5"/>
            <a:endCxn id="165" idx="0"/>
          </p:cNvCxnSpPr>
          <p:nvPr/>
        </p:nvCxnSpPr>
        <p:spPr>
          <a:xfrm>
            <a:off x="2584875" y="5997196"/>
            <a:ext cx="305680" cy="2277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46272" y="5682100"/>
            <a:ext cx="535724" cy="396000"/>
            <a:chOff x="433713" y="2209800"/>
            <a:chExt cx="535724" cy="396000"/>
          </a:xfrm>
        </p:grpSpPr>
        <p:sp>
          <p:nvSpPr>
            <p:cNvPr id="171" name="Oval 170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49" idx="5"/>
            <a:endCxn id="171" idx="0"/>
          </p:cNvCxnSpPr>
          <p:nvPr/>
        </p:nvCxnSpPr>
        <p:spPr>
          <a:xfrm>
            <a:off x="3038011" y="5391320"/>
            <a:ext cx="358847" cy="2907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13001" y="623735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13717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021336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34241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560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81668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407175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538643" y="449692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/>
      <p:bldP spid="27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50" grpId="0"/>
      <p:bldP spid="9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58" grpId="0"/>
      <p:bldP spid="159" grpId="0"/>
      <p:bldP spid="160" grpId="0"/>
      <p:bldP spid="161" grpId="0"/>
      <p:bldP spid="162" grpId="0"/>
      <p:bldP spid="163" grpId="0"/>
      <p:bldP spid="167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959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33" y="1570586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544" y="20374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232" y="15705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5564" y="2034989"/>
            <a:ext cx="418704" cy="374296"/>
            <a:chOff x="458809" y="2209800"/>
            <a:chExt cx="418704" cy="374296"/>
          </a:xfrm>
        </p:grpSpPr>
        <p:sp>
          <p:nvSpPr>
            <p:cNvPr id="9" name="Oval 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0699" y="2695388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3276" y="2695388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56750" y="3183433"/>
            <a:ext cx="418704" cy="374296"/>
            <a:chOff x="458809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5454" y="3730233"/>
            <a:ext cx="418704" cy="374296"/>
            <a:chOff x="458809" y="2209800"/>
            <a:chExt cx="418704" cy="374296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4" idx="5"/>
            <a:endCxn id="17" idx="0"/>
          </p:cNvCxnSpPr>
          <p:nvPr/>
        </p:nvCxnSpPr>
        <p:spPr>
          <a:xfrm>
            <a:off x="688446" y="3487639"/>
            <a:ext cx="292698" cy="2425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328" y="37327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750" y="31859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9655" y="4206553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75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43276" y="4206553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9806" y="1570587"/>
            <a:ext cx="0" cy="2635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69544" y="4701989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2054" y="467369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95708" y="5257684"/>
            <a:ext cx="440239" cy="369332"/>
            <a:chOff x="658453" y="5298082"/>
            <a:chExt cx="440239" cy="369332"/>
          </a:xfrm>
        </p:grpSpPr>
        <p:sp>
          <p:nvSpPr>
            <p:cNvPr id="35" name="Oval 34"/>
            <p:cNvSpPr/>
            <p:nvPr/>
          </p:nvSpPr>
          <p:spPr>
            <a:xfrm>
              <a:off x="692742" y="5299608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453" y="529808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2" idx="5"/>
            <a:endCxn id="35" idx="0"/>
          </p:cNvCxnSpPr>
          <p:nvPr/>
        </p:nvCxnSpPr>
        <p:spPr>
          <a:xfrm>
            <a:off x="573750" y="5006195"/>
            <a:ext cx="234447" cy="2530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48248" y="5846620"/>
            <a:ext cx="418704" cy="374247"/>
            <a:chOff x="990600" y="5874104"/>
            <a:chExt cx="418704" cy="374247"/>
          </a:xfrm>
        </p:grpSpPr>
        <p:sp>
          <p:nvSpPr>
            <p:cNvPr id="39" name="Oval 38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35" idx="5"/>
            <a:endCxn id="39" idx="0"/>
          </p:cNvCxnSpPr>
          <p:nvPr/>
        </p:nvCxnSpPr>
        <p:spPr>
          <a:xfrm>
            <a:off x="934203" y="5563416"/>
            <a:ext cx="219735" cy="283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668" y="58490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6534" y="52576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91001" y="467369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397134" y="5387789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72443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22502" y="4867583"/>
            <a:ext cx="440239" cy="370698"/>
            <a:chOff x="2971800" y="5042394"/>
            <a:chExt cx="440239" cy="370698"/>
          </a:xfrm>
        </p:grpSpPr>
        <p:sp>
          <p:nvSpPr>
            <p:cNvPr id="42" name="Oval 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61595" y="5475478"/>
            <a:ext cx="418704" cy="374247"/>
            <a:chOff x="990600" y="5874104"/>
            <a:chExt cx="418704" cy="374247"/>
          </a:xfrm>
        </p:grpSpPr>
        <p:sp>
          <p:nvSpPr>
            <p:cNvPr id="45" name="Oval 44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2" idx="5"/>
            <a:endCxn id="45" idx="0"/>
          </p:cNvCxnSpPr>
          <p:nvPr/>
        </p:nvCxnSpPr>
        <p:spPr>
          <a:xfrm>
            <a:off x="3260997" y="5171789"/>
            <a:ext cx="206288" cy="30368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644512" y="5495365"/>
            <a:ext cx="440239" cy="369332"/>
            <a:chOff x="2760161" y="5574268"/>
            <a:chExt cx="440239" cy="369332"/>
          </a:xfrm>
        </p:grpSpPr>
        <p:sp>
          <p:nvSpPr>
            <p:cNvPr id="49" name="Oval 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2" idx="3"/>
            <a:endCxn id="49" idx="0"/>
          </p:cNvCxnSpPr>
          <p:nvPr/>
        </p:nvCxnSpPr>
        <p:spPr>
          <a:xfrm flipH="1">
            <a:off x="2857001" y="5171789"/>
            <a:ext cx="151984" cy="3251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25088" y="581214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9085" y="57995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8211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9" name="Freeform 28"/>
          <p:cNvSpPr/>
          <p:nvPr/>
        </p:nvSpPr>
        <p:spPr>
          <a:xfrm>
            <a:off x="1677385" y="4205670"/>
            <a:ext cx="2205644" cy="2006138"/>
          </a:xfrm>
          <a:custGeom>
            <a:avLst/>
            <a:gdLst>
              <a:gd name="connsiteX0" fmla="*/ 0 w 2205644"/>
              <a:gd name="connsiteY0" fmla="*/ 0 h 2006138"/>
              <a:gd name="connsiteX1" fmla="*/ 2205644 w 2205644"/>
              <a:gd name="connsiteY1" fmla="*/ 0 h 2006138"/>
              <a:gd name="connsiteX2" fmla="*/ 2205644 w 2205644"/>
              <a:gd name="connsiteY2" fmla="*/ 2006138 h 20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44" h="2006138">
                <a:moveTo>
                  <a:pt x="0" y="0"/>
                </a:moveTo>
                <a:lnTo>
                  <a:pt x="2205644" y="0"/>
                </a:lnTo>
                <a:lnTo>
                  <a:pt x="2205644" y="200613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182998" y="2140932"/>
            <a:ext cx="440239" cy="370698"/>
            <a:chOff x="2971800" y="5042394"/>
            <a:chExt cx="440239" cy="370698"/>
          </a:xfrm>
        </p:grpSpPr>
        <p:sp>
          <p:nvSpPr>
            <p:cNvPr id="91" name="Oval 90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35538" y="2691385"/>
            <a:ext cx="418704" cy="369332"/>
            <a:chOff x="2598284" y="2678668"/>
            <a:chExt cx="418704" cy="369332"/>
          </a:xfrm>
        </p:grpSpPr>
        <p:sp>
          <p:nvSpPr>
            <p:cNvPr id="94" name="Oval 93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98284" y="26786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Arrow Connector 95"/>
          <p:cNvCxnSpPr>
            <a:stCxn id="91" idx="5"/>
            <a:endCxn id="94" idx="0"/>
          </p:cNvCxnSpPr>
          <p:nvPr/>
        </p:nvCxnSpPr>
        <p:spPr>
          <a:xfrm>
            <a:off x="2521493" y="2445138"/>
            <a:ext cx="219735" cy="2542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918455" y="2691385"/>
            <a:ext cx="440239" cy="369332"/>
            <a:chOff x="2760161" y="5574268"/>
            <a:chExt cx="440239" cy="369332"/>
          </a:xfrm>
        </p:grpSpPr>
        <p:sp>
          <p:nvSpPr>
            <p:cNvPr id="98" name="Oval 9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1" idx="3"/>
            <a:endCxn id="98" idx="0"/>
          </p:cNvCxnSpPr>
          <p:nvPr/>
        </p:nvCxnSpPr>
        <p:spPr>
          <a:xfrm flipH="1">
            <a:off x="2130944" y="2445138"/>
            <a:ext cx="138537" cy="24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82207" y="1577789"/>
            <a:ext cx="13133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871350" y="3220932"/>
            <a:ext cx="418704" cy="381000"/>
            <a:chOff x="2895600" y="3124200"/>
            <a:chExt cx="418704" cy="381000"/>
          </a:xfrm>
        </p:grpSpPr>
        <p:sp>
          <p:nvSpPr>
            <p:cNvPr id="106" name="Oval 105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95600" y="31358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94" idx="5"/>
            <a:endCxn id="106" idx="0"/>
          </p:cNvCxnSpPr>
          <p:nvPr/>
        </p:nvCxnSpPr>
        <p:spPr>
          <a:xfrm>
            <a:off x="2867234" y="3003585"/>
            <a:ext cx="209806" cy="21734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27864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9152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07066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955387" y="21416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458204" y="157578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,</a:t>
            </a:r>
            <a:r>
              <a:rPr lang="en-US" sz="1600" b="1" dirty="0">
                <a:solidFill>
                  <a:srgbClr val="C00000"/>
                </a:solidFill>
              </a:rPr>
              <a:t>79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174281" y="3726245"/>
            <a:ext cx="418704" cy="369462"/>
            <a:chOff x="3237027" y="3562348"/>
            <a:chExt cx="418704" cy="369462"/>
          </a:xfrm>
        </p:grpSpPr>
        <p:sp>
          <p:nvSpPr>
            <p:cNvPr id="115" name="Oval 1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stCxn id="106" idx="5"/>
            <a:endCxn id="115" idx="0"/>
          </p:cNvCxnSpPr>
          <p:nvPr/>
        </p:nvCxnSpPr>
        <p:spPr>
          <a:xfrm>
            <a:off x="3203046" y="3525138"/>
            <a:ext cx="176925" cy="2141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10968" y="372631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94802" y="322676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48707" y="2691385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817604" y="2550462"/>
            <a:ext cx="12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15086" y="227079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471624" y="2137146"/>
            <a:ext cx="440239" cy="369332"/>
            <a:chOff x="2971800" y="5035837"/>
            <a:chExt cx="440239" cy="369332"/>
          </a:xfrm>
        </p:grpSpPr>
        <p:sp>
          <p:nvSpPr>
            <p:cNvPr id="142" name="Oval 1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71800" y="503583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53" idx="0"/>
          </p:cNvCxnSpPr>
          <p:nvPr/>
        </p:nvCxnSpPr>
        <p:spPr>
          <a:xfrm>
            <a:off x="5810119" y="2447909"/>
            <a:ext cx="228183" cy="2424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5112952" y="2691385"/>
            <a:ext cx="440239" cy="369332"/>
            <a:chOff x="2760161" y="5574268"/>
            <a:chExt cx="440239" cy="369332"/>
          </a:xfrm>
        </p:grpSpPr>
        <p:sp>
          <p:nvSpPr>
            <p:cNvPr id="149" name="Oval 1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2" idx="3"/>
            <a:endCxn id="149" idx="0"/>
          </p:cNvCxnSpPr>
          <p:nvPr/>
        </p:nvCxnSpPr>
        <p:spPr>
          <a:xfrm flipH="1">
            <a:off x="5325441" y="2447909"/>
            <a:ext cx="232666" cy="2450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832612" y="2690318"/>
            <a:ext cx="418704" cy="371466"/>
            <a:chOff x="2895600" y="3124200"/>
            <a:chExt cx="418704" cy="371466"/>
          </a:xfrm>
        </p:grpSpPr>
        <p:sp>
          <p:nvSpPr>
            <p:cNvPr id="153" name="Oval 15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202778" y="3226701"/>
            <a:ext cx="418704" cy="369462"/>
            <a:chOff x="3237027" y="3562348"/>
            <a:chExt cx="418704" cy="36946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153" idx="5"/>
            <a:endCxn id="160" idx="0"/>
          </p:cNvCxnSpPr>
          <p:nvPr/>
        </p:nvCxnSpPr>
        <p:spPr>
          <a:xfrm>
            <a:off x="6164308" y="2994524"/>
            <a:ext cx="244160" cy="24523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493105" y="3226766"/>
            <a:ext cx="418704" cy="369332"/>
            <a:chOff x="2598284" y="2684061"/>
            <a:chExt cx="418704" cy="369332"/>
          </a:xfrm>
        </p:grpSpPr>
        <p:sp>
          <p:nvSpPr>
            <p:cNvPr id="167" name="Oval 16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0" name="Straight Arrow Connector 169"/>
          <p:cNvCxnSpPr>
            <a:stCxn id="153" idx="3"/>
            <a:endCxn id="167" idx="0"/>
          </p:cNvCxnSpPr>
          <p:nvPr/>
        </p:nvCxnSpPr>
        <p:spPr>
          <a:xfrm flipH="1">
            <a:off x="5698795" y="2994524"/>
            <a:ext cx="213501" cy="2348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70946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950253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619847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898243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221973" y="20915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8" name="Freeform 177"/>
          <p:cNvSpPr/>
          <p:nvPr/>
        </p:nvSpPr>
        <p:spPr>
          <a:xfrm>
            <a:off x="3884566" y="1584979"/>
            <a:ext cx="2834489" cy="2622886"/>
          </a:xfrm>
          <a:custGeom>
            <a:avLst/>
            <a:gdLst>
              <a:gd name="connsiteX0" fmla="*/ 0 w 3005750"/>
              <a:gd name="connsiteY0" fmla="*/ 2706986 h 2706986"/>
              <a:gd name="connsiteX1" fmla="*/ 3005750 w 3005750"/>
              <a:gd name="connsiteY1" fmla="*/ 2706986 h 2706986"/>
              <a:gd name="connsiteX2" fmla="*/ 3005750 w 3005750"/>
              <a:gd name="connsiteY2" fmla="*/ 0 h 27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750" h="2706986">
                <a:moveTo>
                  <a:pt x="0" y="2706986"/>
                </a:moveTo>
                <a:lnTo>
                  <a:pt x="3005750" y="2706986"/>
                </a:lnTo>
                <a:lnTo>
                  <a:pt x="3005750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881736" y="4213403"/>
            <a:ext cx="9804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81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540195" y="4636891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514453" y="461036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/>
          <p:cNvCxnSpPr>
            <a:stCxn id="181" idx="5"/>
            <a:endCxn id="189" idx="0"/>
          </p:cNvCxnSpPr>
          <p:nvPr/>
        </p:nvCxnSpPr>
        <p:spPr>
          <a:xfrm>
            <a:off x="4844401" y="4941097"/>
            <a:ext cx="330390" cy="24505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4147235" y="5187221"/>
            <a:ext cx="440239" cy="369332"/>
            <a:chOff x="2760161" y="5574268"/>
            <a:chExt cx="440239" cy="369332"/>
          </a:xfrm>
        </p:grpSpPr>
        <p:sp>
          <p:nvSpPr>
            <p:cNvPr id="185" name="Oval 1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81" idx="3"/>
            <a:endCxn id="185" idx="0"/>
          </p:cNvCxnSpPr>
          <p:nvPr/>
        </p:nvCxnSpPr>
        <p:spPr>
          <a:xfrm flipH="1">
            <a:off x="4359724" y="4941097"/>
            <a:ext cx="232665" cy="24765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4969101" y="5186154"/>
            <a:ext cx="418704" cy="371466"/>
            <a:chOff x="2895600" y="3124200"/>
            <a:chExt cx="418704" cy="371466"/>
          </a:xfrm>
        </p:grpSpPr>
        <p:sp>
          <p:nvSpPr>
            <p:cNvPr id="189" name="Oval 18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426301" y="5732953"/>
            <a:ext cx="418704" cy="369332"/>
            <a:chOff x="3237027" y="3573007"/>
            <a:chExt cx="418704" cy="369332"/>
          </a:xfrm>
        </p:grpSpPr>
        <p:sp>
          <p:nvSpPr>
            <p:cNvPr id="192" name="Oval 19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4" name="Straight Arrow Connector 193"/>
          <p:cNvCxnSpPr>
            <a:stCxn id="189" idx="5"/>
            <a:endCxn id="192" idx="0"/>
          </p:cNvCxnSpPr>
          <p:nvPr/>
        </p:nvCxnSpPr>
        <p:spPr>
          <a:xfrm>
            <a:off x="5300797" y="5490360"/>
            <a:ext cx="331194" cy="2449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549605" y="5732953"/>
            <a:ext cx="418704" cy="369332"/>
            <a:chOff x="2598284" y="2684061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89" idx="3"/>
            <a:endCxn id="196" idx="0"/>
          </p:cNvCxnSpPr>
          <p:nvPr/>
        </p:nvCxnSpPr>
        <p:spPr>
          <a:xfrm flipH="1">
            <a:off x="4755295" y="5490360"/>
            <a:ext cx="293490" cy="2451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731101" y="6177564"/>
            <a:ext cx="418704" cy="370792"/>
            <a:chOff x="3245695" y="3561018"/>
            <a:chExt cx="418704" cy="370792"/>
          </a:xfrm>
        </p:grpSpPr>
        <p:sp>
          <p:nvSpPr>
            <p:cNvPr id="204" name="Oval 20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192" idx="5"/>
            <a:endCxn id="204" idx="0"/>
          </p:cNvCxnSpPr>
          <p:nvPr/>
        </p:nvCxnSpPr>
        <p:spPr>
          <a:xfrm>
            <a:off x="5757997" y="6039562"/>
            <a:ext cx="170126" cy="152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464005" y="6177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5149495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4305089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311605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3917399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4889383" y="461036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59049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6580298" y="5973490"/>
            <a:ext cx="418704" cy="369332"/>
            <a:chOff x="2598284" y="2684061"/>
            <a:chExt cx="418704" cy="369332"/>
          </a:xfrm>
        </p:grpSpPr>
        <p:sp>
          <p:nvSpPr>
            <p:cNvPr id="218" name="Oval 21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69163" y="4349104"/>
            <a:ext cx="418704" cy="369332"/>
            <a:chOff x="2881979" y="3121265"/>
            <a:chExt cx="418704" cy="369332"/>
          </a:xfrm>
        </p:grpSpPr>
        <p:sp>
          <p:nvSpPr>
            <p:cNvPr id="221" name="Oval 220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039984" y="4925961"/>
            <a:ext cx="418704" cy="369332"/>
            <a:chOff x="3237027" y="3573007"/>
            <a:chExt cx="418704" cy="369332"/>
          </a:xfrm>
        </p:grpSpPr>
        <p:sp>
          <p:nvSpPr>
            <p:cNvPr id="224" name="Oval 22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Straight Arrow Connector 225"/>
          <p:cNvCxnSpPr>
            <a:stCxn id="221" idx="5"/>
            <a:endCxn id="224" idx="0"/>
          </p:cNvCxnSpPr>
          <p:nvPr/>
        </p:nvCxnSpPr>
        <p:spPr>
          <a:xfrm>
            <a:off x="8914480" y="4656245"/>
            <a:ext cx="331194" cy="272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9398695" y="5470963"/>
            <a:ext cx="418704" cy="370792"/>
            <a:chOff x="3245695" y="3561018"/>
            <a:chExt cx="418704" cy="370792"/>
          </a:xfrm>
        </p:grpSpPr>
        <p:sp>
          <p:nvSpPr>
            <p:cNvPr id="228" name="Oval 2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24" idx="5"/>
            <a:endCxn id="228" idx="0"/>
          </p:cNvCxnSpPr>
          <p:nvPr/>
        </p:nvCxnSpPr>
        <p:spPr>
          <a:xfrm>
            <a:off x="9371680" y="5232570"/>
            <a:ext cx="224037" cy="252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8094253" y="4925961"/>
            <a:ext cx="440239" cy="369332"/>
            <a:chOff x="2743339" y="5563807"/>
            <a:chExt cx="440239" cy="369332"/>
          </a:xfrm>
        </p:grpSpPr>
        <p:sp>
          <p:nvSpPr>
            <p:cNvPr id="248" name="Oval 24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793787" y="5471693"/>
            <a:ext cx="440239" cy="369332"/>
            <a:chOff x="2750521" y="5569602"/>
            <a:chExt cx="440239" cy="369332"/>
          </a:xfrm>
        </p:grpSpPr>
        <p:sp>
          <p:nvSpPr>
            <p:cNvPr id="251" name="Oval 2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4" name="Straight Arrow Connector 253"/>
          <p:cNvCxnSpPr>
            <a:stCxn id="221" idx="3"/>
            <a:endCxn id="248" idx="0"/>
          </p:cNvCxnSpPr>
          <p:nvPr/>
        </p:nvCxnSpPr>
        <p:spPr>
          <a:xfrm flipH="1">
            <a:off x="8323564" y="4656245"/>
            <a:ext cx="338904" cy="28170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8" idx="3"/>
            <a:endCxn id="251" idx="0"/>
          </p:cNvCxnSpPr>
          <p:nvPr/>
        </p:nvCxnSpPr>
        <p:spPr>
          <a:xfrm flipH="1">
            <a:off x="8015916" y="5242154"/>
            <a:ext cx="181642" cy="23573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8453116" y="5471693"/>
            <a:ext cx="418704" cy="369332"/>
            <a:chOff x="2598284" y="2684061"/>
            <a:chExt cx="418704" cy="369332"/>
          </a:xfrm>
        </p:grpSpPr>
        <p:sp>
          <p:nvSpPr>
            <p:cNvPr id="258" name="Oval 25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1" name="Straight Arrow Connector 260"/>
          <p:cNvCxnSpPr>
            <a:stCxn id="248" idx="5"/>
            <a:endCxn id="258" idx="0"/>
          </p:cNvCxnSpPr>
          <p:nvPr/>
        </p:nvCxnSpPr>
        <p:spPr>
          <a:xfrm>
            <a:off x="8449570" y="5242154"/>
            <a:ext cx="209236" cy="2321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572508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25121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7809006" y="492596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908104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757507" y="492596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262057" y="43491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728186" y="1577789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440643" y="1986891"/>
            <a:ext cx="418704" cy="369332"/>
            <a:chOff x="2881979" y="3121265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>
            <a:off x="7889544" y="251754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7862054" y="2514667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6" name="Straight Arrow Connector 205"/>
          <p:cNvCxnSpPr>
            <a:stCxn id="199" idx="5"/>
            <a:endCxn id="201" idx="0"/>
          </p:cNvCxnSpPr>
          <p:nvPr/>
        </p:nvCxnSpPr>
        <p:spPr>
          <a:xfrm>
            <a:off x="7785960" y="2294032"/>
            <a:ext cx="281784" cy="2235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166854" y="3024023"/>
            <a:ext cx="418704" cy="369332"/>
            <a:chOff x="3245695" y="3562478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2" name="Straight Arrow Connector 231"/>
          <p:cNvCxnSpPr>
            <a:stCxn id="201" idx="5"/>
            <a:endCxn id="215" idx="0"/>
          </p:cNvCxnSpPr>
          <p:nvPr/>
        </p:nvCxnSpPr>
        <p:spPr>
          <a:xfrm>
            <a:off x="8193750" y="2821746"/>
            <a:ext cx="170126" cy="2152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7019521" y="2514667"/>
            <a:ext cx="440239" cy="369332"/>
            <a:chOff x="2743339" y="5563807"/>
            <a:chExt cx="440239" cy="369332"/>
          </a:xfrm>
        </p:grpSpPr>
        <p:sp>
          <p:nvSpPr>
            <p:cNvPr id="234" name="Oval 23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719055" y="3024023"/>
            <a:ext cx="440239" cy="369332"/>
            <a:chOff x="2750521" y="5569602"/>
            <a:chExt cx="440239" cy="369332"/>
          </a:xfrm>
        </p:grpSpPr>
        <p:sp>
          <p:nvSpPr>
            <p:cNvPr id="237" name="Oval 236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9" name="Straight Arrow Connector 238"/>
          <p:cNvCxnSpPr>
            <a:stCxn id="199" idx="3"/>
            <a:endCxn id="234" idx="0"/>
          </p:cNvCxnSpPr>
          <p:nvPr/>
        </p:nvCxnSpPr>
        <p:spPr>
          <a:xfrm flipH="1">
            <a:off x="7248832" y="2294032"/>
            <a:ext cx="285116" cy="23262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3"/>
            <a:endCxn id="237" idx="0"/>
          </p:cNvCxnSpPr>
          <p:nvPr/>
        </p:nvCxnSpPr>
        <p:spPr>
          <a:xfrm flipH="1">
            <a:off x="694118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7378384" y="3024023"/>
            <a:ext cx="418704" cy="369332"/>
            <a:chOff x="2598284" y="2678144"/>
            <a:chExt cx="418704" cy="369332"/>
          </a:xfrm>
        </p:grpSpPr>
        <p:sp>
          <p:nvSpPr>
            <p:cNvPr id="242" name="Oval 24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4" name="Straight Arrow Connector 243"/>
          <p:cNvCxnSpPr>
            <a:stCxn id="234" idx="5"/>
            <a:endCxn id="242" idx="0"/>
          </p:cNvCxnSpPr>
          <p:nvPr/>
        </p:nvCxnSpPr>
        <p:spPr>
          <a:xfrm>
            <a:off x="7374838" y="2830860"/>
            <a:ext cx="20923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8510150" y="3638262"/>
            <a:ext cx="418704" cy="369498"/>
            <a:chOff x="3245695" y="3562312"/>
            <a:chExt cx="418704" cy="369498"/>
          </a:xfrm>
        </p:grpSpPr>
        <p:sp>
          <p:nvSpPr>
            <p:cNvPr id="246" name="Oval 24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245695" y="356231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5" name="Straight Arrow Connector 254"/>
          <p:cNvCxnSpPr>
            <a:stCxn id="215" idx="5"/>
            <a:endCxn id="246" idx="0"/>
          </p:cNvCxnSpPr>
          <p:nvPr/>
        </p:nvCxnSpPr>
        <p:spPr>
          <a:xfrm>
            <a:off x="8489882" y="3341161"/>
            <a:ext cx="217290" cy="31019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243054" y="36612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7938254" y="30240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7830616" y="198689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</a:t>
            </a: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8617704" y="2857022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67496" y="2582466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79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10704541" y="1986891"/>
            <a:ext cx="418704" cy="369332"/>
            <a:chOff x="2881979" y="3121265"/>
            <a:chExt cx="418704" cy="369332"/>
          </a:xfrm>
        </p:grpSpPr>
        <p:sp>
          <p:nvSpPr>
            <p:cNvPr id="274" name="Oval 273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1233438" y="2514667"/>
            <a:ext cx="418704" cy="369332"/>
            <a:chOff x="5495274" y="2501992"/>
            <a:chExt cx="418704" cy="369332"/>
          </a:xfrm>
        </p:grpSpPr>
        <p:sp>
          <p:nvSpPr>
            <p:cNvPr id="277" name="Oval 276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9" name="Straight Arrow Connector 278"/>
          <p:cNvCxnSpPr>
            <a:stCxn id="274" idx="5"/>
            <a:endCxn id="277" idx="1"/>
          </p:cNvCxnSpPr>
          <p:nvPr/>
        </p:nvCxnSpPr>
        <p:spPr>
          <a:xfrm>
            <a:off x="11049858" y="2294032"/>
            <a:ext cx="251500" cy="2805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11567860" y="3024023"/>
            <a:ext cx="418704" cy="369332"/>
            <a:chOff x="3245695" y="3562478"/>
            <a:chExt cx="418704" cy="369332"/>
          </a:xfrm>
        </p:grpSpPr>
        <p:sp>
          <p:nvSpPr>
            <p:cNvPr id="281" name="Oval 2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3" name="Straight Arrow Connector 282"/>
          <p:cNvCxnSpPr>
            <a:stCxn id="277" idx="5"/>
            <a:endCxn id="281" idx="0"/>
          </p:cNvCxnSpPr>
          <p:nvPr/>
        </p:nvCxnSpPr>
        <p:spPr>
          <a:xfrm>
            <a:off x="11553370" y="2826550"/>
            <a:ext cx="211512" cy="2104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10229631" y="2514667"/>
            <a:ext cx="440239" cy="369332"/>
            <a:chOff x="2743339" y="5563807"/>
            <a:chExt cx="440239" cy="369332"/>
          </a:xfrm>
        </p:grpSpPr>
        <p:sp>
          <p:nvSpPr>
            <p:cNvPr id="285" name="Oval 2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9929165" y="3024023"/>
            <a:ext cx="440239" cy="369332"/>
            <a:chOff x="2750521" y="5569602"/>
            <a:chExt cx="440239" cy="369332"/>
          </a:xfrm>
        </p:grpSpPr>
        <p:sp>
          <p:nvSpPr>
            <p:cNvPr id="288" name="Oval 28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0" name="Straight Arrow Connector 289"/>
          <p:cNvCxnSpPr>
            <a:stCxn id="274" idx="3"/>
            <a:endCxn id="285" idx="7"/>
          </p:cNvCxnSpPr>
          <p:nvPr/>
        </p:nvCxnSpPr>
        <p:spPr>
          <a:xfrm flipH="1">
            <a:off x="10584948" y="2294032"/>
            <a:ext cx="212898" cy="28481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85" idx="3"/>
            <a:endCxn id="288" idx="0"/>
          </p:cNvCxnSpPr>
          <p:nvPr/>
        </p:nvCxnSpPr>
        <p:spPr>
          <a:xfrm flipH="1">
            <a:off x="1015129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10538764" y="3024023"/>
            <a:ext cx="418704" cy="369332"/>
            <a:chOff x="2598284" y="2678144"/>
            <a:chExt cx="418704" cy="369332"/>
          </a:xfrm>
        </p:grpSpPr>
        <p:sp>
          <p:nvSpPr>
            <p:cNvPr id="293" name="Oval 292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5" name="Straight Arrow Connector 294"/>
          <p:cNvCxnSpPr>
            <a:stCxn id="285" idx="5"/>
            <a:endCxn id="293" idx="0"/>
          </p:cNvCxnSpPr>
          <p:nvPr/>
        </p:nvCxnSpPr>
        <p:spPr>
          <a:xfrm>
            <a:off x="10584948" y="2830860"/>
            <a:ext cx="15950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6" name="Group 295"/>
          <p:cNvGrpSpPr/>
          <p:nvPr/>
        </p:nvGrpSpPr>
        <p:grpSpPr>
          <a:xfrm>
            <a:off x="11034460" y="3024023"/>
            <a:ext cx="418704" cy="369332"/>
            <a:chOff x="3245695" y="3572389"/>
            <a:chExt cx="418704" cy="369332"/>
          </a:xfrm>
        </p:grpSpPr>
        <p:sp>
          <p:nvSpPr>
            <p:cNvPr id="297" name="Oval 29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9" name="Straight Arrow Connector 298"/>
          <p:cNvCxnSpPr>
            <a:stCxn id="277" idx="3"/>
            <a:endCxn id="297" idx="0"/>
          </p:cNvCxnSpPr>
          <p:nvPr/>
        </p:nvCxnSpPr>
        <p:spPr>
          <a:xfrm flipH="1">
            <a:off x="11231482" y="2826550"/>
            <a:ext cx="69876" cy="2004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986689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10605254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1108486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1164590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4" name="TextBox 303"/>
          <p:cNvSpPr txBox="1"/>
          <p:nvPr/>
        </p:nvSpPr>
        <p:spPr>
          <a:xfrm>
            <a:off x="1000536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5" name="TextBox 304"/>
          <p:cNvSpPr txBox="1"/>
          <p:nvPr/>
        </p:nvSpPr>
        <p:spPr>
          <a:xfrm>
            <a:off x="1098625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6" name="TextBox 305"/>
          <p:cNvSpPr txBox="1"/>
          <p:nvPr/>
        </p:nvSpPr>
        <p:spPr>
          <a:xfrm>
            <a:off x="10462564" y="19868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6726453" y="4206553"/>
            <a:ext cx="5384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6209257" y="5405723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25" grpId="0"/>
      <p:bldP spid="26" grpId="0"/>
      <p:bldP spid="27" grpId="0" animBg="1"/>
      <p:bldP spid="32" grpId="0" animBg="1"/>
      <p:bldP spid="33" grpId="0"/>
      <p:bldP spid="59" grpId="0"/>
      <p:bldP spid="60" grpId="0"/>
      <p:bldP spid="61" grpId="0"/>
      <p:bldP spid="63" grpId="0"/>
      <p:bldP spid="53" grpId="0"/>
      <p:bldP spid="54" grpId="0"/>
      <p:bldP spid="56" grpId="0"/>
      <p:bldP spid="29" grpId="0" animBg="1"/>
      <p:bldP spid="104" grpId="0" animBg="1"/>
      <p:bldP spid="109" grpId="0"/>
      <p:bldP spid="110" grpId="0"/>
      <p:bldP spid="111" grpId="0"/>
      <p:bldP spid="112" grpId="0"/>
      <p:bldP spid="113" grpId="0"/>
      <p:bldP spid="122" grpId="0"/>
      <p:bldP spid="123" grpId="0"/>
      <p:bldP spid="124" grpId="0"/>
      <p:bldP spid="126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 animBg="1"/>
      <p:bldP spid="181" grpId="0" animBg="1"/>
      <p:bldP spid="182" grpId="0"/>
      <p:bldP spid="208" grpId="0"/>
      <p:bldP spid="209" grpId="0"/>
      <p:bldP spid="210" grpId="0"/>
      <p:bldP spid="211" grpId="0"/>
      <p:bldP spid="212" grpId="0"/>
      <p:bldP spid="213" grpId="0"/>
      <p:bldP spid="216" grpId="0"/>
      <p:bldP spid="263" grpId="0"/>
      <p:bldP spid="264" grpId="0"/>
      <p:bldP spid="265" grpId="0"/>
      <p:bldP spid="266" grpId="0"/>
      <p:bldP spid="267" grpId="0"/>
      <p:bldP spid="268" grpId="0"/>
      <p:bldP spid="172" grpId="0" animBg="1"/>
      <p:bldP spid="201" grpId="0" animBg="1"/>
      <p:bldP spid="202" grpId="0"/>
      <p:bldP spid="260" grpId="0"/>
      <p:bldP spid="269" grpId="0"/>
      <p:bldP spid="270" grpId="0"/>
      <p:bldP spid="272" grpId="0"/>
      <p:bldP spid="300" grpId="0"/>
      <p:bldP spid="301" grpId="0"/>
      <p:bldP spid="302" grpId="0"/>
      <p:bldP spid="303" grpId="0"/>
      <p:bldP spid="304" grpId="0"/>
      <p:bldP spid="305" grpId="0"/>
      <p:bldP spid="3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Binary Search Tree gives advantage of Fast Search, but sometimes in few cases we are not able to get this advantage. E.g. look into worst case BST</a:t>
            </a:r>
          </a:p>
          <a:p>
            <a:r>
              <a:rPr lang="en-IN" dirty="0"/>
              <a:t>Balanced binary trees are classified into two categories</a:t>
            </a:r>
          </a:p>
          <a:p>
            <a:pPr lvl="1"/>
            <a:r>
              <a:rPr lang="en-IN" dirty="0"/>
              <a:t>Height Balanced Tree (AVL Tree)</a:t>
            </a:r>
          </a:p>
          <a:p>
            <a:pPr lvl="1"/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2955" y="3505200"/>
            <a:ext cx="1813200" cy="2651400"/>
            <a:chOff x="304800" y="3505200"/>
            <a:chExt cx="1813200" cy="2651400"/>
          </a:xfrm>
        </p:grpSpPr>
        <p:sp>
          <p:nvSpPr>
            <p:cNvPr id="4" name="Oval 3"/>
            <p:cNvSpPr/>
            <p:nvPr/>
          </p:nvSpPr>
          <p:spPr>
            <a:xfrm>
              <a:off x="1524000" y="35052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41148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" y="4800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5562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363800" y="4012211"/>
              <a:ext cx="247189" cy="1025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0"/>
            </p:cNvCxnSpPr>
            <p:nvPr/>
          </p:nvCxnSpPr>
          <p:spPr>
            <a:xfrm flipH="1">
              <a:off x="982800" y="4621811"/>
              <a:ext cx="170989" cy="1787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7" idx="0"/>
            </p:cNvCxnSpPr>
            <p:nvPr/>
          </p:nvCxnSpPr>
          <p:spPr>
            <a:xfrm flipH="1">
              <a:off x="601800" y="5307611"/>
              <a:ext cx="170989" cy="2549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261355" y="3505200"/>
            <a:ext cx="1828800" cy="2749138"/>
            <a:chOff x="2743200" y="3505200"/>
            <a:chExt cx="1828800" cy="2749138"/>
          </a:xfrm>
        </p:grpSpPr>
        <p:sp>
          <p:nvSpPr>
            <p:cNvPr id="8" name="Oval 7"/>
            <p:cNvSpPr/>
            <p:nvPr/>
          </p:nvSpPr>
          <p:spPr>
            <a:xfrm>
              <a:off x="3962400" y="5720938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4953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4191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11" idx="5"/>
              <a:endCxn id="10" idx="0"/>
            </p:cNvCxnSpPr>
            <p:nvPr/>
          </p:nvCxnSpPr>
          <p:spPr>
            <a:xfrm>
              <a:off x="3263526" y="3960485"/>
              <a:ext cx="241674" cy="2305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5"/>
              <a:endCxn id="9" idx="0"/>
            </p:cNvCxnSpPr>
            <p:nvPr/>
          </p:nvCxnSpPr>
          <p:spPr>
            <a:xfrm>
              <a:off x="3720726" y="4646285"/>
              <a:ext cx="165474" cy="3067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5"/>
              <a:endCxn id="8" idx="0"/>
            </p:cNvCxnSpPr>
            <p:nvPr/>
          </p:nvCxnSpPr>
          <p:spPr>
            <a:xfrm>
              <a:off x="4101726" y="5408285"/>
              <a:ext cx="165474" cy="312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956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928355" y="3352800"/>
            <a:ext cx="990600" cy="2819400"/>
            <a:chOff x="5410200" y="3352800"/>
            <a:chExt cx="990600" cy="2819400"/>
          </a:xfrm>
        </p:grpSpPr>
        <p:sp>
          <p:nvSpPr>
            <p:cNvPr id="29" name="Oval 28"/>
            <p:cNvSpPr/>
            <p:nvPr/>
          </p:nvSpPr>
          <p:spPr>
            <a:xfrm>
              <a:off x="5410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960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10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29" idx="5"/>
              <a:endCxn id="30" idx="1"/>
            </p:cNvCxnSpPr>
            <p:nvPr/>
          </p:nvCxnSpPr>
          <p:spPr>
            <a:xfrm>
              <a:off x="5670363" y="36129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3"/>
              <a:endCxn id="31" idx="7"/>
            </p:cNvCxnSpPr>
            <p:nvPr/>
          </p:nvCxnSpPr>
          <p:spPr>
            <a:xfrm flipH="1">
              <a:off x="5670363" y="39939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3"/>
              <a:endCxn id="33" idx="7"/>
            </p:cNvCxnSpPr>
            <p:nvPr/>
          </p:nvCxnSpPr>
          <p:spPr>
            <a:xfrm flipH="1">
              <a:off x="5670363" y="4832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5"/>
              <a:endCxn id="34" idx="1"/>
            </p:cNvCxnSpPr>
            <p:nvPr/>
          </p:nvCxnSpPr>
          <p:spPr>
            <a:xfrm>
              <a:off x="5670363" y="52131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  <a:endCxn id="35" idx="7"/>
            </p:cNvCxnSpPr>
            <p:nvPr/>
          </p:nvCxnSpPr>
          <p:spPr>
            <a:xfrm flipH="1">
              <a:off x="5670363" y="56703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5"/>
              <a:endCxn id="32" idx="1"/>
            </p:cNvCxnSpPr>
            <p:nvPr/>
          </p:nvCxnSpPr>
          <p:spPr>
            <a:xfrm>
              <a:off x="5670363" y="4451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214355" y="3352800"/>
            <a:ext cx="914400" cy="2819400"/>
            <a:chOff x="7696200" y="3352800"/>
            <a:chExt cx="914400" cy="2819400"/>
          </a:xfrm>
        </p:grpSpPr>
        <p:sp>
          <p:nvSpPr>
            <p:cNvPr id="36" name="Oval 35"/>
            <p:cNvSpPr/>
            <p:nvPr/>
          </p:nvSpPr>
          <p:spPr>
            <a:xfrm>
              <a:off x="83058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962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058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962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058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696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3058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6" idx="3"/>
              <a:endCxn id="37" idx="7"/>
            </p:cNvCxnSpPr>
            <p:nvPr/>
          </p:nvCxnSpPr>
          <p:spPr>
            <a:xfrm flipH="1">
              <a:off x="7956363" y="36129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5"/>
              <a:endCxn id="38" idx="1"/>
            </p:cNvCxnSpPr>
            <p:nvPr/>
          </p:nvCxnSpPr>
          <p:spPr>
            <a:xfrm>
              <a:off x="7956363" y="39939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8" idx="3"/>
              <a:endCxn id="39" idx="7"/>
            </p:cNvCxnSpPr>
            <p:nvPr/>
          </p:nvCxnSpPr>
          <p:spPr>
            <a:xfrm flipH="1">
              <a:off x="7956363" y="4451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9" idx="5"/>
              <a:endCxn id="40" idx="1"/>
            </p:cNvCxnSpPr>
            <p:nvPr/>
          </p:nvCxnSpPr>
          <p:spPr>
            <a:xfrm>
              <a:off x="7956363" y="4832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0" idx="3"/>
              <a:endCxn id="41" idx="7"/>
            </p:cNvCxnSpPr>
            <p:nvPr/>
          </p:nvCxnSpPr>
          <p:spPr>
            <a:xfrm flipH="1">
              <a:off x="7956363" y="52131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1" idx="5"/>
              <a:endCxn id="42" idx="1"/>
            </p:cNvCxnSpPr>
            <p:nvPr/>
          </p:nvCxnSpPr>
          <p:spPr>
            <a:xfrm>
              <a:off x="7956363" y="56703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53187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28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93400" y="2767148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Worst search time cases for Binary Search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5303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888" y="158403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1888" y="4854385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888" y="1593023"/>
            <a:ext cx="13657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300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524179" y="1903067"/>
            <a:ext cx="418704" cy="369332"/>
            <a:chOff x="2891504" y="3121265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01076" y="2534114"/>
            <a:ext cx="418704" cy="369332"/>
            <a:chOff x="5495274" y="2501992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83" idx="5"/>
            <a:endCxn id="86" idx="0"/>
          </p:cNvCxnSpPr>
          <p:nvPr/>
        </p:nvCxnSpPr>
        <p:spPr>
          <a:xfrm>
            <a:off x="1859971" y="2210208"/>
            <a:ext cx="435031" cy="33158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5498" y="3105331"/>
            <a:ext cx="418704" cy="369332"/>
            <a:chOff x="3245695" y="3564617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6" idx="5"/>
            <a:endCxn id="90" idx="0"/>
          </p:cNvCxnSpPr>
          <p:nvPr/>
        </p:nvCxnSpPr>
        <p:spPr>
          <a:xfrm>
            <a:off x="2421008" y="2845997"/>
            <a:ext cx="211512" cy="27012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922458" y="2534114"/>
            <a:ext cx="440239" cy="369332"/>
            <a:chOff x="2743339" y="5563807"/>
            <a:chExt cx="440239" cy="369332"/>
          </a:xfrm>
        </p:grpSpPr>
        <p:sp>
          <p:nvSpPr>
            <p:cNvPr id="94" name="Oval 9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4757" y="3105331"/>
            <a:ext cx="440239" cy="369332"/>
            <a:chOff x="2750521" y="5569554"/>
            <a:chExt cx="440239" cy="369332"/>
          </a:xfrm>
        </p:grpSpPr>
        <p:sp>
          <p:nvSpPr>
            <p:cNvPr id="97" name="Oval 96"/>
            <p:cNvSpPr/>
            <p:nvPr/>
          </p:nvSpPr>
          <p:spPr>
            <a:xfrm>
              <a:off x="2794450" y="5576936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50521" y="5569554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83" idx="3"/>
            <a:endCxn id="94" idx="0"/>
          </p:cNvCxnSpPr>
          <p:nvPr/>
        </p:nvCxnSpPr>
        <p:spPr>
          <a:xfrm flipH="1">
            <a:off x="1151769" y="2210208"/>
            <a:ext cx="456190" cy="33589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0"/>
          </p:cNvCxnSpPr>
          <p:nvPr/>
        </p:nvCxnSpPr>
        <p:spPr>
          <a:xfrm flipH="1">
            <a:off x="776886" y="2850307"/>
            <a:ext cx="248877" cy="2624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85379" y="3105331"/>
            <a:ext cx="418704" cy="369332"/>
            <a:chOff x="2598284" y="2678144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stCxn id="94" idx="5"/>
            <a:endCxn id="102" idx="0"/>
          </p:cNvCxnSpPr>
          <p:nvPr/>
        </p:nvCxnSpPr>
        <p:spPr>
          <a:xfrm>
            <a:off x="1277775" y="2850307"/>
            <a:ext cx="213294" cy="26354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807969" y="3105331"/>
            <a:ext cx="418704" cy="369332"/>
            <a:chOff x="3245695" y="3572389"/>
            <a:chExt cx="418704" cy="369332"/>
          </a:xfrm>
        </p:grpSpPr>
        <p:sp>
          <p:nvSpPr>
            <p:cNvPr id="106" name="Oval 10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Straight Arrow Connector 107"/>
          <p:cNvCxnSpPr>
            <a:stCxn id="86" idx="3"/>
            <a:endCxn id="106" idx="0"/>
          </p:cNvCxnSpPr>
          <p:nvPr/>
        </p:nvCxnSpPr>
        <p:spPr>
          <a:xfrm flipH="1">
            <a:off x="2004991" y="2845997"/>
            <a:ext cx="164005" cy="262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75678" y="3713071"/>
            <a:ext cx="535724" cy="457200"/>
            <a:chOff x="3224790" y="3575410"/>
            <a:chExt cx="535724" cy="457200"/>
          </a:xfrm>
        </p:grpSpPr>
        <p:sp>
          <p:nvSpPr>
            <p:cNvPr id="117" name="Oval 11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90" idx="5"/>
            <a:endCxn id="117" idx="0"/>
          </p:cNvCxnSpPr>
          <p:nvPr/>
        </p:nvCxnSpPr>
        <p:spPr>
          <a:xfrm>
            <a:off x="2758526" y="3420330"/>
            <a:ext cx="285479" cy="2927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37402" y="3753948"/>
            <a:ext cx="356400" cy="375446"/>
            <a:chOff x="3264517" y="3575410"/>
            <a:chExt cx="356400" cy="375446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94679" y="358152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97" idx="3"/>
            <a:endCxn id="122" idx="0"/>
          </p:cNvCxnSpPr>
          <p:nvPr/>
        </p:nvCxnSpPr>
        <p:spPr>
          <a:xfrm flipH="1">
            <a:off x="415602" y="3416919"/>
            <a:ext cx="235278" cy="3370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21033" y="159302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, </a:t>
            </a:r>
            <a:r>
              <a:rPr lang="en-IN" sz="1600" b="1" dirty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2451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488307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19744" y="31053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33747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86006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844492" y="310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73850" y="25341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473202" y="25341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872567" y="19030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429000" y="1582293"/>
            <a:ext cx="8732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4913885" y="1784724"/>
            <a:ext cx="418704" cy="369332"/>
            <a:chOff x="2891504" y="3121265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450441" y="2399644"/>
            <a:ext cx="418704" cy="369332"/>
            <a:chOff x="5495274" y="2501992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40" idx="5"/>
            <a:endCxn id="143" idx="0"/>
          </p:cNvCxnSpPr>
          <p:nvPr/>
        </p:nvCxnSpPr>
        <p:spPr>
          <a:xfrm>
            <a:off x="5249677" y="2091865"/>
            <a:ext cx="394690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757969" y="2967144"/>
            <a:ext cx="418704" cy="369332"/>
            <a:chOff x="3245695" y="3564617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>
            <a:stCxn id="143" idx="5"/>
            <a:endCxn id="147" idx="0"/>
          </p:cNvCxnSpPr>
          <p:nvPr/>
        </p:nvCxnSpPr>
        <p:spPr>
          <a:xfrm>
            <a:off x="5770373" y="2711527"/>
            <a:ext cx="184618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406293" y="2399644"/>
            <a:ext cx="440239" cy="369332"/>
            <a:chOff x="2743339" y="5563807"/>
            <a:chExt cx="440239" cy="369332"/>
          </a:xfrm>
        </p:grpSpPr>
        <p:sp>
          <p:nvSpPr>
            <p:cNvPr id="151" name="Oval 1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Oval 153"/>
          <p:cNvSpPr/>
          <p:nvPr/>
        </p:nvSpPr>
        <p:spPr>
          <a:xfrm>
            <a:off x="4163202" y="29671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119274" y="2953697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/>
          <p:cNvCxnSpPr>
            <a:stCxn id="140" idx="3"/>
            <a:endCxn id="151" idx="0"/>
          </p:cNvCxnSpPr>
          <p:nvPr/>
        </p:nvCxnSpPr>
        <p:spPr>
          <a:xfrm flipH="1">
            <a:off x="4635604" y="2091865"/>
            <a:ext cx="362061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3"/>
            <a:endCxn id="154" idx="0"/>
          </p:cNvCxnSpPr>
          <p:nvPr/>
        </p:nvCxnSpPr>
        <p:spPr>
          <a:xfrm flipH="1">
            <a:off x="4341402" y="2715837"/>
            <a:ext cx="168196" cy="251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728873" y="2967144"/>
            <a:ext cx="418704" cy="369332"/>
            <a:chOff x="2598284" y="2678144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1" name="Straight Arrow Connector 160"/>
          <p:cNvCxnSpPr>
            <a:stCxn id="151" idx="5"/>
            <a:endCxn id="159" idx="0"/>
          </p:cNvCxnSpPr>
          <p:nvPr/>
        </p:nvCxnSpPr>
        <p:spPr>
          <a:xfrm>
            <a:off x="4761610" y="2715837"/>
            <a:ext cx="172953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224569" y="2967144"/>
            <a:ext cx="418704" cy="369332"/>
            <a:chOff x="3245695" y="3572389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3" idx="3"/>
            <a:endCxn id="163" idx="0"/>
          </p:cNvCxnSpPr>
          <p:nvPr/>
        </p:nvCxnSpPr>
        <p:spPr>
          <a:xfrm flipH="1">
            <a:off x="5421591" y="2711527"/>
            <a:ext cx="96770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6098149" y="3547563"/>
            <a:ext cx="535724" cy="457200"/>
            <a:chOff x="3224790" y="3575410"/>
            <a:chExt cx="535724" cy="457200"/>
          </a:xfrm>
        </p:grpSpPr>
        <p:sp>
          <p:nvSpPr>
            <p:cNvPr id="167" name="Oval 16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9" name="Straight Arrow Connector 168"/>
          <p:cNvCxnSpPr>
            <a:stCxn id="147" idx="5"/>
            <a:endCxn id="167" idx="0"/>
          </p:cNvCxnSpPr>
          <p:nvPr/>
        </p:nvCxnSpPr>
        <p:spPr>
          <a:xfrm>
            <a:off x="6080997" y="3282143"/>
            <a:ext cx="285479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890673" y="3591497"/>
            <a:ext cx="356400" cy="369332"/>
            <a:chOff x="3245695" y="3551237"/>
            <a:chExt cx="356400" cy="369332"/>
          </a:xfrm>
        </p:grpSpPr>
        <p:sp>
          <p:nvSpPr>
            <p:cNvPr id="171" name="Oval 170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54" idx="3"/>
            <a:endCxn id="171" idx="0"/>
          </p:cNvCxnSpPr>
          <p:nvPr/>
        </p:nvCxnSpPr>
        <p:spPr>
          <a:xfrm flipH="1">
            <a:off x="4068873" y="3271350"/>
            <a:ext cx="146523" cy="32185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255932" y="4213437"/>
            <a:ext cx="356400" cy="369332"/>
            <a:chOff x="3264517" y="3565396"/>
            <a:chExt cx="356400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85759" y="356539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71" idx="5"/>
            <a:endCxn id="184" idx="0"/>
          </p:cNvCxnSpPr>
          <p:nvPr/>
        </p:nvCxnSpPr>
        <p:spPr>
          <a:xfrm>
            <a:off x="4194879" y="3897415"/>
            <a:ext cx="239253" cy="3260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68387" y="4220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3599322" y="35914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5321432" y="17672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262455" y="1598504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Left 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/>
              <a:t>,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Left 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Followed 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Parent </a:t>
            </a:r>
            <a:r>
              <a:rPr lang="en-US" b="1" dirty="0">
                <a:solidFill>
                  <a:srgbClr val="C00000"/>
                </a:solidFill>
              </a:rPr>
              <a:t>60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0126856" y="1784724"/>
            <a:ext cx="418704" cy="369332"/>
            <a:chOff x="2891504" y="3121265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744094" y="2399644"/>
            <a:ext cx="418704" cy="369332"/>
            <a:chOff x="5495274" y="2501992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93" idx="5"/>
            <a:endCxn id="196" idx="0"/>
          </p:cNvCxnSpPr>
          <p:nvPr/>
        </p:nvCxnSpPr>
        <p:spPr>
          <a:xfrm>
            <a:off x="10462648" y="2091865"/>
            <a:ext cx="475372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11105410" y="2967144"/>
            <a:ext cx="418704" cy="369332"/>
            <a:chOff x="3245695" y="3564617"/>
            <a:chExt cx="418704" cy="369332"/>
          </a:xfrm>
        </p:grpSpPr>
        <p:sp>
          <p:nvSpPr>
            <p:cNvPr id="200" name="Oval 19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2" name="Straight Arrow Connector 201"/>
          <p:cNvCxnSpPr>
            <a:stCxn id="196" idx="5"/>
            <a:endCxn id="200" idx="0"/>
          </p:cNvCxnSpPr>
          <p:nvPr/>
        </p:nvCxnSpPr>
        <p:spPr>
          <a:xfrm>
            <a:off x="11064026" y="2711527"/>
            <a:ext cx="238406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9471347" y="2399644"/>
            <a:ext cx="440239" cy="369332"/>
            <a:chOff x="2743339" y="5563807"/>
            <a:chExt cx="440239" cy="369332"/>
          </a:xfrm>
        </p:grpSpPr>
        <p:sp>
          <p:nvSpPr>
            <p:cNvPr id="204" name="Oval 20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Oval 205"/>
          <p:cNvSpPr/>
          <p:nvPr/>
        </p:nvSpPr>
        <p:spPr>
          <a:xfrm>
            <a:off x="9147574" y="297361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9103646" y="296714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8" name="Straight Arrow Connector 207"/>
          <p:cNvCxnSpPr>
            <a:stCxn id="193" idx="3"/>
            <a:endCxn id="204" idx="0"/>
          </p:cNvCxnSpPr>
          <p:nvPr/>
        </p:nvCxnSpPr>
        <p:spPr>
          <a:xfrm flipH="1">
            <a:off x="9700658" y="2091865"/>
            <a:ext cx="509978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06" idx="0"/>
          </p:cNvCxnSpPr>
          <p:nvPr/>
        </p:nvCxnSpPr>
        <p:spPr>
          <a:xfrm flipH="1">
            <a:off x="9325774" y="2715837"/>
            <a:ext cx="248878" cy="25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9941844" y="2967144"/>
            <a:ext cx="418704" cy="369332"/>
            <a:chOff x="2598284" y="2678144"/>
            <a:chExt cx="418704" cy="369332"/>
          </a:xfrm>
        </p:grpSpPr>
        <p:sp>
          <p:nvSpPr>
            <p:cNvPr id="211" name="Oval 21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3" name="Straight Arrow Connector 212"/>
          <p:cNvCxnSpPr>
            <a:stCxn id="204" idx="5"/>
            <a:endCxn id="211" idx="0"/>
          </p:cNvCxnSpPr>
          <p:nvPr/>
        </p:nvCxnSpPr>
        <p:spPr>
          <a:xfrm>
            <a:off x="9826664" y="2715837"/>
            <a:ext cx="320870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10437540" y="2967144"/>
            <a:ext cx="418704" cy="369332"/>
            <a:chOff x="3245695" y="3572389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7" name="Straight Arrow Connector 216"/>
          <p:cNvCxnSpPr>
            <a:stCxn id="196" idx="3"/>
            <a:endCxn id="215" idx="0"/>
          </p:cNvCxnSpPr>
          <p:nvPr/>
        </p:nvCxnSpPr>
        <p:spPr>
          <a:xfrm flipH="1">
            <a:off x="10634562" y="2711527"/>
            <a:ext cx="177452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11324567" y="3547563"/>
            <a:ext cx="535724" cy="457200"/>
            <a:chOff x="3224790" y="3575410"/>
            <a:chExt cx="535724" cy="457200"/>
          </a:xfrm>
        </p:grpSpPr>
        <p:sp>
          <p:nvSpPr>
            <p:cNvPr id="219" name="Oval 218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1" name="Straight Arrow Connector 220"/>
          <p:cNvCxnSpPr>
            <a:stCxn id="200" idx="5"/>
            <a:endCxn id="219" idx="0"/>
          </p:cNvCxnSpPr>
          <p:nvPr/>
        </p:nvCxnSpPr>
        <p:spPr>
          <a:xfrm>
            <a:off x="11428438" y="3282143"/>
            <a:ext cx="164456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8794363" y="3537709"/>
            <a:ext cx="356400" cy="369332"/>
            <a:chOff x="3245695" y="3551237"/>
            <a:chExt cx="356400" cy="369332"/>
          </a:xfrm>
        </p:grpSpPr>
        <p:sp>
          <p:nvSpPr>
            <p:cNvPr id="223" name="Oval 222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5" name="Straight Arrow Connector 224"/>
          <p:cNvCxnSpPr>
            <a:stCxn id="206" idx="3"/>
            <a:endCxn id="223" idx="0"/>
          </p:cNvCxnSpPr>
          <p:nvPr/>
        </p:nvCxnSpPr>
        <p:spPr>
          <a:xfrm flipH="1">
            <a:off x="8972563" y="3277816"/>
            <a:ext cx="227205" cy="2616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9557716" y="3537560"/>
            <a:ext cx="418704" cy="369631"/>
            <a:chOff x="3230808" y="3562179"/>
            <a:chExt cx="418704" cy="369631"/>
          </a:xfrm>
        </p:grpSpPr>
        <p:sp>
          <p:nvSpPr>
            <p:cNvPr id="230" name="Oval 22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30808" y="35621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06" idx="5"/>
            <a:endCxn id="230" idx="0"/>
          </p:cNvCxnSpPr>
          <p:nvPr/>
        </p:nvCxnSpPr>
        <p:spPr>
          <a:xfrm>
            <a:off x="9451780" y="3277816"/>
            <a:ext cx="317845" cy="27297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71888" y="4854385"/>
            <a:ext cx="967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888" y="5233123"/>
            <a:ext cx="465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/>
              <a:t>Can not Insert </a:t>
            </a:r>
            <a:r>
              <a:rPr lang="en-IN" sz="2200" b="1" dirty="0">
                <a:solidFill>
                  <a:srgbClr val="C00000"/>
                </a:solidFill>
              </a:rPr>
              <a:t>73</a:t>
            </a:r>
            <a:r>
              <a:rPr lang="en-IN" sz="2200" b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as duplicate key found</a:t>
            </a:r>
            <a:endParaRPr lang="en-US" sz="2200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3429000" y="1593023"/>
            <a:ext cx="0" cy="326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8" grpId="0" animBg="1"/>
      <p:bldP spid="154" grpId="0" animBg="1"/>
      <p:bldP spid="155" grpId="0"/>
      <p:bldP spid="188" grpId="0"/>
      <p:bldP spid="189" grpId="0"/>
      <p:bldP spid="190" grpId="0"/>
      <p:bldP spid="191" grpId="0"/>
      <p:bldP spid="206" grpId="0" animBg="1"/>
      <p:bldP spid="207" grpId="0"/>
      <p:bldP spid="236" grpId="0" animBg="1"/>
      <p:bldP spid="2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element to be deleted </a:t>
            </a:r>
            <a:r>
              <a:rPr lang="en-US" b="1" dirty="0">
                <a:solidFill>
                  <a:srgbClr val="C00000"/>
                </a:solidFill>
              </a:rPr>
              <a:t>does not have empty right sub-tree</a:t>
            </a:r>
            <a:r>
              <a:rPr lang="en-US" dirty="0"/>
              <a:t>, then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replaced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deleted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instead </a:t>
            </a:r>
          </a:p>
          <a:p>
            <a:r>
              <a:rPr lang="en-US" dirty="0"/>
              <a:t>During </a:t>
            </a:r>
            <a:r>
              <a:rPr lang="en-US" b="1" dirty="0">
                <a:solidFill>
                  <a:srgbClr val="C00000"/>
                </a:solidFill>
              </a:rPr>
              <a:t>winding up phase</a:t>
            </a:r>
            <a:r>
              <a:rPr lang="en-US" dirty="0"/>
              <a:t>, we need to </a:t>
            </a:r>
            <a:r>
              <a:rPr lang="en-US" b="1" dirty="0">
                <a:solidFill>
                  <a:srgbClr val="C00000"/>
                </a:solidFill>
              </a:rPr>
              <a:t>revisit every node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path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point of deletion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up to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/>
              <a:t>, rebalance the tree if require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5200" y="2835794"/>
            <a:ext cx="561600" cy="561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5496" y="3611583"/>
            <a:ext cx="561600" cy="561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53814" y="4385753"/>
            <a:ext cx="561600" cy="561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34200" y="4385753"/>
            <a:ext cx="561600" cy="561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53696" y="5148917"/>
            <a:ext cx="561600" cy="561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08436" y="3611583"/>
            <a:ext cx="561600" cy="561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3081" y="4385753"/>
            <a:ext cx="561600" cy="561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43681" y="4385754"/>
            <a:ext cx="561600" cy="561599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35330" y="5148917"/>
            <a:ext cx="561600" cy="561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39377" y="5148917"/>
            <a:ext cx="561600" cy="561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stCxn id="5" idx="3"/>
            <a:endCxn id="8" idx="0"/>
          </p:cNvCxnSpPr>
          <p:nvPr/>
        </p:nvCxnSpPr>
        <p:spPr>
          <a:xfrm flipH="1">
            <a:off x="5302813" y="3300485"/>
            <a:ext cx="619265" cy="316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20" idx="0"/>
          </p:cNvCxnSpPr>
          <p:nvPr/>
        </p:nvCxnSpPr>
        <p:spPr>
          <a:xfrm>
            <a:off x="6260099" y="3300485"/>
            <a:ext cx="823668" cy="33076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11" idx="0"/>
          </p:cNvCxnSpPr>
          <p:nvPr/>
        </p:nvCxnSpPr>
        <p:spPr>
          <a:xfrm flipH="1">
            <a:off x="4827525" y="4079516"/>
            <a:ext cx="306277" cy="3111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5"/>
            <a:endCxn id="14" idx="0"/>
          </p:cNvCxnSpPr>
          <p:nvPr/>
        </p:nvCxnSpPr>
        <p:spPr>
          <a:xfrm>
            <a:off x="5471823" y="4079516"/>
            <a:ext cx="238266" cy="3310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3" idx="0"/>
          </p:cNvCxnSpPr>
          <p:nvPr/>
        </p:nvCxnSpPr>
        <p:spPr>
          <a:xfrm flipH="1">
            <a:off x="6628970" y="4093818"/>
            <a:ext cx="285786" cy="2968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26" idx="0"/>
          </p:cNvCxnSpPr>
          <p:nvPr/>
        </p:nvCxnSpPr>
        <p:spPr>
          <a:xfrm>
            <a:off x="7252777" y="4093818"/>
            <a:ext cx="366235" cy="2968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17" idx="0"/>
          </p:cNvCxnSpPr>
          <p:nvPr/>
        </p:nvCxnSpPr>
        <p:spPr>
          <a:xfrm>
            <a:off x="5879099" y="4868747"/>
            <a:ext cx="250486" cy="287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5"/>
            <a:endCxn id="29" idx="0"/>
          </p:cNvCxnSpPr>
          <p:nvPr/>
        </p:nvCxnSpPr>
        <p:spPr>
          <a:xfrm>
            <a:off x="6797980" y="4853196"/>
            <a:ext cx="300191" cy="3035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5"/>
            <a:endCxn id="32" idx="0"/>
          </p:cNvCxnSpPr>
          <p:nvPr/>
        </p:nvCxnSpPr>
        <p:spPr>
          <a:xfrm>
            <a:off x="7788022" y="4853196"/>
            <a:ext cx="327244" cy="2978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7815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4813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49498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50301" y="4481887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193519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12600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18727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37705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99807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354053" y="294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5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57104" y="891989"/>
            <a:ext cx="418704" cy="417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57400" y="1370263"/>
            <a:ext cx="418704" cy="417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894257"/>
            <a:ext cx="418704" cy="417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6104" y="1882589"/>
            <a:ext cx="418704" cy="417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2492189"/>
            <a:ext cx="418704" cy="417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1400" y="1360857"/>
            <a:ext cx="418704" cy="417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85704" y="1882589"/>
            <a:ext cx="418704" cy="417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76304" y="1818057"/>
            <a:ext cx="418704" cy="417600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81400" y="2492189"/>
            <a:ext cx="418704" cy="417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0" y="2492189"/>
            <a:ext cx="418704" cy="417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2397616" y="1237528"/>
            <a:ext cx="539172" cy="1957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3188800" y="1237528"/>
            <a:ext cx="471868" cy="1969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2006472" y="1718213"/>
            <a:ext cx="139132" cy="238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2397616" y="1718213"/>
            <a:ext cx="158172" cy="2413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3417400" y="1719442"/>
            <a:ext cx="243268" cy="225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3912680" y="1719442"/>
            <a:ext cx="242892" cy="1612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5"/>
            <a:endCxn id="17" idx="1"/>
          </p:cNvCxnSpPr>
          <p:nvPr/>
        </p:nvCxnSpPr>
        <p:spPr>
          <a:xfrm>
            <a:off x="2807800" y="2241738"/>
            <a:ext cx="167484" cy="3152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5"/>
            <a:endCxn id="29" idx="1"/>
          </p:cNvCxnSpPr>
          <p:nvPr/>
        </p:nvCxnSpPr>
        <p:spPr>
          <a:xfrm>
            <a:off x="3417400" y="2230175"/>
            <a:ext cx="233956" cy="32684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32" idx="1"/>
          </p:cNvCxnSpPr>
          <p:nvPr/>
        </p:nvCxnSpPr>
        <p:spPr>
          <a:xfrm>
            <a:off x="4407584" y="2165643"/>
            <a:ext cx="244100" cy="3871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39291" y="3002008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74668" y="3342057"/>
            <a:ext cx="39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22, 23, 26, 27, 28, 30, 31, 32, 34, 36 </a:t>
            </a:r>
          </a:p>
        </p:txBody>
      </p:sp>
      <p:sp>
        <p:nvSpPr>
          <p:cNvPr id="55" name="Freeform 54"/>
          <p:cNvSpPr/>
          <p:nvPr/>
        </p:nvSpPr>
        <p:spPr>
          <a:xfrm>
            <a:off x="1611549" y="749317"/>
            <a:ext cx="3822970" cy="3122578"/>
          </a:xfrm>
          <a:custGeom>
            <a:avLst/>
            <a:gdLst>
              <a:gd name="connsiteX0" fmla="*/ 3822970 w 3822970"/>
              <a:gd name="connsiteY0" fmla="*/ 0 h 3122578"/>
              <a:gd name="connsiteX1" fmla="*/ 3822970 w 3822970"/>
              <a:gd name="connsiteY1" fmla="*/ 3122578 h 3122578"/>
              <a:gd name="connsiteX2" fmla="*/ 0 w 3822970"/>
              <a:gd name="connsiteY2" fmla="*/ 3122578 h 312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970" h="3122578">
                <a:moveTo>
                  <a:pt x="3822970" y="0"/>
                </a:moveTo>
                <a:lnTo>
                  <a:pt x="3822970" y="3122578"/>
                </a:lnTo>
                <a:lnTo>
                  <a:pt x="0" y="312257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615014" y="3869432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28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33304" y="4104057"/>
            <a:ext cx="418704" cy="369332"/>
            <a:chOff x="3237027" y="3574016"/>
            <a:chExt cx="418704" cy="369332"/>
          </a:xfrm>
        </p:grpSpPr>
        <p:sp>
          <p:nvSpPr>
            <p:cNvPr id="59" name="Oval 5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3600" y="4582331"/>
            <a:ext cx="418704" cy="369332"/>
            <a:chOff x="3228507" y="3571884"/>
            <a:chExt cx="418704" cy="369332"/>
          </a:xfrm>
        </p:grpSpPr>
        <p:sp>
          <p:nvSpPr>
            <p:cNvPr id="62" name="Oval 6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52600" y="5106325"/>
            <a:ext cx="418704" cy="369332"/>
            <a:chOff x="3238651" y="3572206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52304" y="5094657"/>
            <a:ext cx="418704" cy="372896"/>
            <a:chOff x="3237027" y="3558914"/>
            <a:chExt cx="418704" cy="372896"/>
          </a:xfrm>
        </p:grpSpPr>
        <p:sp>
          <p:nvSpPr>
            <p:cNvPr id="68" name="Oval 6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71800" y="5704257"/>
            <a:ext cx="418704" cy="369332"/>
            <a:chOff x="3237027" y="3570266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57600" y="4572925"/>
            <a:ext cx="418704" cy="369332"/>
            <a:chOff x="3237443" y="3562478"/>
            <a:chExt cx="418704" cy="369332"/>
          </a:xfrm>
        </p:grpSpPr>
        <p:sp>
          <p:nvSpPr>
            <p:cNvPr id="74" name="Oval 7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61904" y="5094657"/>
            <a:ext cx="418704" cy="369332"/>
            <a:chOff x="3237027" y="3572206"/>
            <a:chExt cx="418704" cy="369332"/>
          </a:xfrm>
        </p:grpSpPr>
        <p:sp>
          <p:nvSpPr>
            <p:cNvPr id="77" name="Oval 7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52504" y="5030125"/>
            <a:ext cx="418704" cy="369332"/>
            <a:chOff x="3237443" y="3572206"/>
            <a:chExt cx="418704" cy="369332"/>
          </a:xfrm>
        </p:grpSpPr>
        <p:sp>
          <p:nvSpPr>
            <p:cNvPr id="80" name="Oval 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0" y="5704257"/>
            <a:ext cx="418704" cy="369332"/>
            <a:chOff x="3246755" y="3570266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48200" y="5704257"/>
            <a:ext cx="418704" cy="369332"/>
            <a:chOff x="3237027" y="3574016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59" idx="3"/>
            <a:endCxn id="62" idx="7"/>
          </p:cNvCxnSpPr>
          <p:nvPr/>
        </p:nvCxnSpPr>
        <p:spPr>
          <a:xfrm flipH="1">
            <a:off x="2473816" y="44096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9" idx="5"/>
            <a:endCxn id="74" idx="1"/>
          </p:cNvCxnSpPr>
          <p:nvPr/>
        </p:nvCxnSpPr>
        <p:spPr>
          <a:xfrm>
            <a:off x="3265000" y="44096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3"/>
            <a:endCxn id="65" idx="7"/>
          </p:cNvCxnSpPr>
          <p:nvPr/>
        </p:nvCxnSpPr>
        <p:spPr>
          <a:xfrm flipH="1">
            <a:off x="2082672" y="48900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5"/>
            <a:endCxn id="68" idx="1"/>
          </p:cNvCxnSpPr>
          <p:nvPr/>
        </p:nvCxnSpPr>
        <p:spPr>
          <a:xfrm>
            <a:off x="2473816" y="48900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  <a:endCxn id="77" idx="7"/>
          </p:cNvCxnSpPr>
          <p:nvPr/>
        </p:nvCxnSpPr>
        <p:spPr>
          <a:xfrm flipH="1">
            <a:off x="3493600" y="48900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0" idx="1"/>
          </p:cNvCxnSpPr>
          <p:nvPr/>
        </p:nvCxnSpPr>
        <p:spPr>
          <a:xfrm>
            <a:off x="3988880" y="48900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5"/>
            <a:endCxn id="71" idx="1"/>
          </p:cNvCxnSpPr>
          <p:nvPr/>
        </p:nvCxnSpPr>
        <p:spPr>
          <a:xfrm>
            <a:off x="2884000" y="54153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5"/>
            <a:endCxn id="83" idx="1"/>
          </p:cNvCxnSpPr>
          <p:nvPr/>
        </p:nvCxnSpPr>
        <p:spPr>
          <a:xfrm>
            <a:off x="3493600" y="5402067"/>
            <a:ext cx="233956" cy="35952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5"/>
            <a:endCxn id="86" idx="1"/>
          </p:cNvCxnSpPr>
          <p:nvPr/>
        </p:nvCxnSpPr>
        <p:spPr>
          <a:xfrm>
            <a:off x="4483784" y="5337535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926670" y="4097663"/>
            <a:ext cx="418704" cy="369332"/>
            <a:chOff x="3237027" y="3574016"/>
            <a:chExt cx="418704" cy="369332"/>
          </a:xfrm>
        </p:grpSpPr>
        <p:sp>
          <p:nvSpPr>
            <p:cNvPr id="98" name="Oval 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164188" y="5094657"/>
            <a:ext cx="418704" cy="369332"/>
            <a:chOff x="3237027" y="3574016"/>
            <a:chExt cx="418704" cy="369332"/>
          </a:xfrm>
        </p:grpSpPr>
        <p:sp>
          <p:nvSpPr>
            <p:cNvPr id="101" name="Oval 1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025647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693143" y="60422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479066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241278" y="51243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535158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94565" y="50682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895290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028890" y="4485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276600" y="40816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13" name="Straight Connector 112"/>
          <p:cNvCxnSpPr>
            <a:stCxn id="55" idx="1"/>
          </p:cNvCxnSpPr>
          <p:nvPr/>
        </p:nvCxnSpPr>
        <p:spPr>
          <a:xfrm>
            <a:off x="5434519" y="3871895"/>
            <a:ext cx="0" cy="235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437340" y="739589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30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543800" y="1044389"/>
            <a:ext cx="418704" cy="369332"/>
            <a:chOff x="3237027" y="3574016"/>
            <a:chExt cx="418704" cy="369332"/>
          </a:xfrm>
        </p:grpSpPr>
        <p:sp>
          <p:nvSpPr>
            <p:cNvPr id="116" name="Oval 11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744096" y="1522663"/>
            <a:ext cx="418704" cy="369332"/>
            <a:chOff x="3228507" y="3571884"/>
            <a:chExt cx="418704" cy="369332"/>
          </a:xfrm>
        </p:grpSpPr>
        <p:sp>
          <p:nvSpPr>
            <p:cNvPr id="119" name="Oval 11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363096" y="2046657"/>
            <a:ext cx="418704" cy="369332"/>
            <a:chOff x="3238651" y="3572206"/>
            <a:chExt cx="418704" cy="369332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162800" y="2034989"/>
            <a:ext cx="418704" cy="372896"/>
            <a:chOff x="3237027" y="3558914"/>
            <a:chExt cx="418704" cy="372896"/>
          </a:xfrm>
        </p:grpSpPr>
        <p:sp>
          <p:nvSpPr>
            <p:cNvPr id="125" name="Oval 12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582296" y="2644589"/>
            <a:ext cx="418704" cy="369332"/>
            <a:chOff x="3237027" y="3570266"/>
            <a:chExt cx="418704" cy="369332"/>
          </a:xfrm>
        </p:grpSpPr>
        <p:sp>
          <p:nvSpPr>
            <p:cNvPr id="128" name="Oval 1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268096" y="1513257"/>
            <a:ext cx="418704" cy="369332"/>
            <a:chOff x="3237443" y="3562478"/>
            <a:chExt cx="418704" cy="369332"/>
          </a:xfrm>
        </p:grpSpPr>
        <p:sp>
          <p:nvSpPr>
            <p:cNvPr id="131" name="Oval 13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772400" y="2034989"/>
            <a:ext cx="418704" cy="369332"/>
            <a:chOff x="3237027" y="3572206"/>
            <a:chExt cx="418704" cy="369332"/>
          </a:xfrm>
        </p:grpSpPr>
        <p:sp>
          <p:nvSpPr>
            <p:cNvPr id="134" name="Oval 1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763000" y="1970457"/>
            <a:ext cx="418704" cy="369332"/>
            <a:chOff x="3237443" y="3572206"/>
            <a:chExt cx="418704" cy="369332"/>
          </a:xfrm>
        </p:grpSpPr>
        <p:sp>
          <p:nvSpPr>
            <p:cNvPr id="137" name="Oval 13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258696" y="2644589"/>
            <a:ext cx="418704" cy="369332"/>
            <a:chOff x="3237027" y="3574016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16" idx="3"/>
            <a:endCxn id="119" idx="7"/>
          </p:cNvCxnSpPr>
          <p:nvPr/>
        </p:nvCxnSpPr>
        <p:spPr>
          <a:xfrm flipH="1">
            <a:off x="7084312" y="1349989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6" idx="5"/>
            <a:endCxn id="131" idx="1"/>
          </p:cNvCxnSpPr>
          <p:nvPr/>
        </p:nvCxnSpPr>
        <p:spPr>
          <a:xfrm>
            <a:off x="7875496" y="1349989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9" idx="3"/>
            <a:endCxn id="122" idx="7"/>
          </p:cNvCxnSpPr>
          <p:nvPr/>
        </p:nvCxnSpPr>
        <p:spPr>
          <a:xfrm flipH="1">
            <a:off x="6693168" y="1830395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9" idx="5"/>
            <a:endCxn id="125" idx="1"/>
          </p:cNvCxnSpPr>
          <p:nvPr/>
        </p:nvCxnSpPr>
        <p:spPr>
          <a:xfrm>
            <a:off x="7084312" y="1830395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1" idx="3"/>
            <a:endCxn id="134" idx="7"/>
          </p:cNvCxnSpPr>
          <p:nvPr/>
        </p:nvCxnSpPr>
        <p:spPr>
          <a:xfrm flipH="1">
            <a:off x="8104096" y="1830395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5"/>
            <a:endCxn id="137" idx="1"/>
          </p:cNvCxnSpPr>
          <p:nvPr/>
        </p:nvCxnSpPr>
        <p:spPr>
          <a:xfrm>
            <a:off x="8599376" y="1830395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5" idx="5"/>
            <a:endCxn id="128" idx="1"/>
          </p:cNvCxnSpPr>
          <p:nvPr/>
        </p:nvCxnSpPr>
        <p:spPr>
          <a:xfrm>
            <a:off x="7494496" y="2355691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7" idx="5"/>
            <a:endCxn id="143" idx="1"/>
          </p:cNvCxnSpPr>
          <p:nvPr/>
        </p:nvCxnSpPr>
        <p:spPr>
          <a:xfrm>
            <a:off x="9094280" y="2277867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7543800" y="1044409"/>
            <a:ext cx="418704" cy="369332"/>
            <a:chOff x="3237027" y="3574016"/>
            <a:chExt cx="418704" cy="369332"/>
          </a:xfrm>
        </p:grpSpPr>
        <p:sp>
          <p:nvSpPr>
            <p:cNvPr id="169" name="Oval 16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9652502" y="26394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9134290" y="1894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645578" y="1437057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8016084" y="3180523"/>
            <a:ext cx="0" cy="10591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004767" y="3245272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4: </a:t>
            </a:r>
          </a:p>
          <a:p>
            <a:pPr algn="ctr"/>
            <a:r>
              <a:rPr lang="en-IN" b="1" dirty="0"/>
              <a:t>Left Rotation of</a:t>
            </a:r>
          </a:p>
          <a:p>
            <a:pPr algn="ctr"/>
            <a:r>
              <a:rPr lang="en-IN" b="1" dirty="0"/>
              <a:t>Node </a:t>
            </a:r>
            <a:r>
              <a:rPr lang="en-IN" b="1" dirty="0">
                <a:solidFill>
                  <a:srgbClr val="C00000"/>
                </a:solidFill>
              </a:rPr>
              <a:t>32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7352904" y="4180257"/>
            <a:ext cx="418704" cy="369332"/>
            <a:chOff x="3237027" y="3574016"/>
            <a:chExt cx="418704" cy="369332"/>
          </a:xfrm>
        </p:grpSpPr>
        <p:sp>
          <p:nvSpPr>
            <p:cNvPr id="178" name="Oval 17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53200" y="4658531"/>
            <a:ext cx="418704" cy="369332"/>
            <a:chOff x="3228507" y="3571884"/>
            <a:chExt cx="418704" cy="369332"/>
          </a:xfrm>
        </p:grpSpPr>
        <p:sp>
          <p:nvSpPr>
            <p:cNvPr id="181" name="Oval 1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172200" y="5182525"/>
            <a:ext cx="418704" cy="369332"/>
            <a:chOff x="3238651" y="3572206"/>
            <a:chExt cx="418704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971904" y="5170857"/>
            <a:ext cx="418704" cy="372896"/>
            <a:chOff x="3237027" y="3558914"/>
            <a:chExt cx="418704" cy="372896"/>
          </a:xfrm>
        </p:grpSpPr>
        <p:sp>
          <p:nvSpPr>
            <p:cNvPr id="187" name="Oval 18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391400" y="5780457"/>
            <a:ext cx="418704" cy="369332"/>
            <a:chOff x="3237027" y="3570266"/>
            <a:chExt cx="418704" cy="369332"/>
          </a:xfrm>
        </p:grpSpPr>
        <p:sp>
          <p:nvSpPr>
            <p:cNvPr id="190" name="Oval 1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077200" y="4649125"/>
            <a:ext cx="418704" cy="369332"/>
            <a:chOff x="3237443" y="3562478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581504" y="5170857"/>
            <a:ext cx="418704" cy="369332"/>
            <a:chOff x="3237027" y="3572206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72104" y="5106325"/>
            <a:ext cx="418704" cy="369332"/>
            <a:chOff x="3237443" y="3572206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78" idx="3"/>
            <a:endCxn id="181" idx="7"/>
          </p:cNvCxnSpPr>
          <p:nvPr/>
        </p:nvCxnSpPr>
        <p:spPr>
          <a:xfrm flipH="1">
            <a:off x="6893416" y="44858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8" idx="5"/>
            <a:endCxn id="193" idx="1"/>
          </p:cNvCxnSpPr>
          <p:nvPr/>
        </p:nvCxnSpPr>
        <p:spPr>
          <a:xfrm>
            <a:off x="7684600" y="44858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1" idx="3"/>
            <a:endCxn id="184" idx="7"/>
          </p:cNvCxnSpPr>
          <p:nvPr/>
        </p:nvCxnSpPr>
        <p:spPr>
          <a:xfrm flipH="1">
            <a:off x="6502272" y="49662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1" idx="5"/>
            <a:endCxn id="187" idx="1"/>
          </p:cNvCxnSpPr>
          <p:nvPr/>
        </p:nvCxnSpPr>
        <p:spPr>
          <a:xfrm>
            <a:off x="6893416" y="49662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3" idx="3"/>
            <a:endCxn id="196" idx="7"/>
          </p:cNvCxnSpPr>
          <p:nvPr/>
        </p:nvCxnSpPr>
        <p:spPr>
          <a:xfrm flipH="1">
            <a:off x="7913200" y="49662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5"/>
            <a:endCxn id="199" idx="1"/>
          </p:cNvCxnSpPr>
          <p:nvPr/>
        </p:nvCxnSpPr>
        <p:spPr>
          <a:xfrm>
            <a:off x="8408480" y="49662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7" idx="5"/>
            <a:endCxn id="190" idx="1"/>
          </p:cNvCxnSpPr>
          <p:nvPr/>
        </p:nvCxnSpPr>
        <p:spPr>
          <a:xfrm>
            <a:off x="7303600" y="54915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762690" y="5844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5943600" y="52353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6695890" y="5247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79912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89818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6924490" y="4701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534400" y="4625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7096218" y="41802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3709940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14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7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71" grpId="0"/>
      <p:bldP spid="172" grpId="0"/>
      <p:bldP spid="173" grpId="0"/>
      <p:bldP spid="17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27556" y="865095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8748" y="1343369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9252" y="1860639"/>
            <a:ext cx="418704" cy="369332"/>
            <a:chOff x="3238651" y="3565482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748" y="1855695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1852" y="1333963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6156" y="1855695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46756" y="1791163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1458964" y="1170695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2059252" y="1170695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1029324" y="1651101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1458964" y="1651101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2287852" y="1651101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783132" y="1651101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21942" y="2464085"/>
            <a:ext cx="356400" cy="369332"/>
            <a:chOff x="3264517" y="3569056"/>
            <a:chExt cx="356400" cy="369332"/>
          </a:xfrm>
        </p:grpSpPr>
        <p:sp>
          <p:nvSpPr>
            <p:cNvPr id="44" name="Oval 4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1" idx="3"/>
            <a:endCxn id="44" idx="0"/>
          </p:cNvCxnSpPr>
          <p:nvPr/>
        </p:nvCxnSpPr>
        <p:spPr>
          <a:xfrm flipH="1">
            <a:off x="600142" y="2174773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9246" y="742535"/>
            <a:ext cx="14418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Delete 73, 74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08853" y="2412431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1653" y="2752480"/>
            <a:ext cx="29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5, 10</a:t>
            </a:r>
            <a:r>
              <a:rPr lang="en-US" b="1"/>
              <a:t>, 13, 28, </a:t>
            </a:r>
            <a:r>
              <a:rPr lang="en-US" b="1" dirty="0"/>
              <a:t>73, 74, 75, 89</a:t>
            </a:r>
          </a:p>
        </p:txBody>
      </p:sp>
      <p:sp>
        <p:nvSpPr>
          <p:cNvPr id="53" name="Freeform 52"/>
          <p:cNvSpPr/>
          <p:nvPr/>
        </p:nvSpPr>
        <p:spPr>
          <a:xfrm>
            <a:off x="476340" y="753637"/>
            <a:ext cx="3439235" cy="2715703"/>
          </a:xfrm>
          <a:custGeom>
            <a:avLst/>
            <a:gdLst>
              <a:gd name="connsiteX0" fmla="*/ 3439235 w 3439235"/>
              <a:gd name="connsiteY0" fmla="*/ 0 h 2538484"/>
              <a:gd name="connsiteX1" fmla="*/ 3439235 w 3439235"/>
              <a:gd name="connsiteY1" fmla="*/ 2538484 h 2538484"/>
              <a:gd name="connsiteX2" fmla="*/ 0 w 3439235"/>
              <a:gd name="connsiteY2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235" h="2538484">
                <a:moveTo>
                  <a:pt x="3439235" y="0"/>
                </a:moveTo>
                <a:lnTo>
                  <a:pt x="3439235" y="2538484"/>
                </a:lnTo>
                <a:lnTo>
                  <a:pt x="0" y="253848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839334" y="1133316"/>
            <a:ext cx="418704" cy="369332"/>
            <a:chOff x="3237027" y="3574016"/>
            <a:chExt cx="418704" cy="369332"/>
          </a:xfrm>
        </p:grpSpPr>
        <p:sp>
          <p:nvSpPr>
            <p:cNvPr id="55" name="Oval 5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30526" y="1611590"/>
            <a:ext cx="418704" cy="369332"/>
            <a:chOff x="3228507" y="3571884"/>
            <a:chExt cx="418704" cy="369332"/>
          </a:xfrm>
        </p:grpSpPr>
        <p:sp>
          <p:nvSpPr>
            <p:cNvPr id="58" name="Oval 5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11030" y="2128860"/>
            <a:ext cx="418704" cy="369332"/>
            <a:chOff x="3238651" y="3565482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11526" y="2123916"/>
            <a:ext cx="418704" cy="372896"/>
            <a:chOff x="3237027" y="3558914"/>
            <a:chExt cx="418704" cy="372896"/>
          </a:xfrm>
        </p:grpSpPr>
        <p:sp>
          <p:nvSpPr>
            <p:cNvPr id="64" name="Oval 6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3630" y="1602184"/>
            <a:ext cx="418704" cy="369332"/>
            <a:chOff x="3237443" y="3562478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67934" y="2123916"/>
            <a:ext cx="418704" cy="369332"/>
            <a:chOff x="3237027" y="3572206"/>
            <a:chExt cx="418704" cy="369332"/>
          </a:xfrm>
        </p:grpSpPr>
        <p:sp>
          <p:nvSpPr>
            <p:cNvPr id="70" name="Oval 6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58534" y="2059384"/>
            <a:ext cx="418704" cy="369332"/>
            <a:chOff x="3237443" y="3572206"/>
            <a:chExt cx="418704" cy="369332"/>
          </a:xfrm>
        </p:grpSpPr>
        <p:sp>
          <p:nvSpPr>
            <p:cNvPr id="73" name="Oval 7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>
            <a:stCxn id="55" idx="3"/>
            <a:endCxn id="58" idx="7"/>
          </p:cNvCxnSpPr>
          <p:nvPr/>
        </p:nvCxnSpPr>
        <p:spPr>
          <a:xfrm flipH="1">
            <a:off x="5570742" y="1438916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5"/>
            <a:endCxn id="67" idx="1"/>
          </p:cNvCxnSpPr>
          <p:nvPr/>
        </p:nvCxnSpPr>
        <p:spPr>
          <a:xfrm>
            <a:off x="6171030" y="1438916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3"/>
            <a:endCxn id="61" idx="7"/>
          </p:cNvCxnSpPr>
          <p:nvPr/>
        </p:nvCxnSpPr>
        <p:spPr>
          <a:xfrm flipH="1">
            <a:off x="5141102" y="1919322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8" idx="5"/>
            <a:endCxn id="64" idx="1"/>
          </p:cNvCxnSpPr>
          <p:nvPr/>
        </p:nvCxnSpPr>
        <p:spPr>
          <a:xfrm>
            <a:off x="5570742" y="1919322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3"/>
            <a:endCxn id="70" idx="7"/>
          </p:cNvCxnSpPr>
          <p:nvPr/>
        </p:nvCxnSpPr>
        <p:spPr>
          <a:xfrm flipH="1">
            <a:off x="6399630" y="1919322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5"/>
            <a:endCxn id="73" idx="1"/>
          </p:cNvCxnSpPr>
          <p:nvPr/>
        </p:nvCxnSpPr>
        <p:spPr>
          <a:xfrm>
            <a:off x="6894910" y="1919322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533720" y="2732306"/>
            <a:ext cx="356400" cy="369332"/>
            <a:chOff x="3264517" y="3569056"/>
            <a:chExt cx="356400" cy="369332"/>
          </a:xfrm>
        </p:grpSpPr>
        <p:sp>
          <p:nvSpPr>
            <p:cNvPr id="82" name="Oval 8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>
            <a:stCxn id="61" idx="3"/>
            <a:endCxn id="82" idx="0"/>
          </p:cNvCxnSpPr>
          <p:nvPr/>
        </p:nvCxnSpPr>
        <p:spPr>
          <a:xfrm flipH="1">
            <a:off x="4711920" y="2442994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14421" y="735697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829120" y="1132106"/>
            <a:ext cx="418704" cy="369332"/>
            <a:chOff x="3237027" y="3572206"/>
            <a:chExt cx="418704" cy="369332"/>
          </a:xfrm>
        </p:grpSpPr>
        <p:sp>
          <p:nvSpPr>
            <p:cNvPr id="88" name="Oval 8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828810" y="2720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543338" y="2111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362210" y="2111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389814" y="2048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000538" y="15776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86210" y="1577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00428" y="11204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99" name="Straight Connector 98"/>
          <p:cNvCxnSpPr>
            <a:stCxn id="53" idx="1"/>
          </p:cNvCxnSpPr>
          <p:nvPr/>
        </p:nvCxnSpPr>
        <p:spPr>
          <a:xfrm>
            <a:off x="3915575" y="3469340"/>
            <a:ext cx="0" cy="2729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10775" y="3469340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631090" y="3863218"/>
            <a:ext cx="418704" cy="369332"/>
            <a:chOff x="3237027" y="3574016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22282" y="4341492"/>
            <a:ext cx="418704" cy="369332"/>
            <a:chOff x="3228507" y="3571884"/>
            <a:chExt cx="418704" cy="369332"/>
          </a:xfrm>
        </p:grpSpPr>
        <p:sp>
          <p:nvSpPr>
            <p:cNvPr id="105" name="Oval 10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02786" y="4858762"/>
            <a:ext cx="418704" cy="369332"/>
            <a:chOff x="3238651" y="3565482"/>
            <a:chExt cx="418704" cy="369332"/>
          </a:xfrm>
        </p:grpSpPr>
        <p:sp>
          <p:nvSpPr>
            <p:cNvPr id="108" name="Oval 1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403282" y="4853818"/>
            <a:ext cx="418704" cy="372896"/>
            <a:chOff x="3237027" y="3558914"/>
            <a:chExt cx="418704" cy="372896"/>
          </a:xfrm>
        </p:grpSpPr>
        <p:sp>
          <p:nvSpPr>
            <p:cNvPr id="111" name="Oval 1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55386" y="4332086"/>
            <a:ext cx="418704" cy="369332"/>
            <a:chOff x="3237443" y="3562478"/>
            <a:chExt cx="418704" cy="369332"/>
          </a:xfrm>
        </p:grpSpPr>
        <p:sp>
          <p:nvSpPr>
            <p:cNvPr id="114" name="Oval 1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850290" y="4789286"/>
            <a:ext cx="418704" cy="369332"/>
            <a:chOff x="3237443" y="3572206"/>
            <a:chExt cx="418704" cy="369332"/>
          </a:xfrm>
        </p:grpSpPr>
        <p:sp>
          <p:nvSpPr>
            <p:cNvPr id="120" name="Oval 1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02" idx="3"/>
            <a:endCxn id="105" idx="7"/>
          </p:cNvCxnSpPr>
          <p:nvPr/>
        </p:nvCxnSpPr>
        <p:spPr>
          <a:xfrm flipH="1">
            <a:off x="5362498" y="4168818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5"/>
            <a:endCxn id="114" idx="1"/>
          </p:cNvCxnSpPr>
          <p:nvPr/>
        </p:nvCxnSpPr>
        <p:spPr>
          <a:xfrm>
            <a:off x="5962786" y="4168818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5" idx="3"/>
            <a:endCxn id="108" idx="7"/>
          </p:cNvCxnSpPr>
          <p:nvPr/>
        </p:nvCxnSpPr>
        <p:spPr>
          <a:xfrm flipH="1">
            <a:off x="4932858" y="4649224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5" idx="5"/>
            <a:endCxn id="111" idx="1"/>
          </p:cNvCxnSpPr>
          <p:nvPr/>
        </p:nvCxnSpPr>
        <p:spPr>
          <a:xfrm>
            <a:off x="5362498" y="4649224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5"/>
            <a:endCxn id="120" idx="1"/>
          </p:cNvCxnSpPr>
          <p:nvPr/>
        </p:nvCxnSpPr>
        <p:spPr>
          <a:xfrm>
            <a:off x="6686666" y="4649224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325476" y="5462208"/>
            <a:ext cx="356400" cy="369332"/>
            <a:chOff x="3264517" y="3569056"/>
            <a:chExt cx="356400" cy="369332"/>
          </a:xfrm>
        </p:grpSpPr>
        <p:sp>
          <p:nvSpPr>
            <p:cNvPr id="129" name="Oval 1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Straight Arrow Connector 130"/>
          <p:cNvCxnSpPr>
            <a:stCxn id="108" idx="3"/>
            <a:endCxn id="129" idx="0"/>
          </p:cNvCxnSpPr>
          <p:nvPr/>
        </p:nvCxnSpPr>
        <p:spPr>
          <a:xfrm flipH="1">
            <a:off x="4503676" y="5172896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630815" y="3850341"/>
            <a:ext cx="418704" cy="372271"/>
            <a:chOff x="3237443" y="3559539"/>
            <a:chExt cx="418704" cy="372271"/>
          </a:xfrm>
        </p:grpSpPr>
        <p:sp>
          <p:nvSpPr>
            <p:cNvPr id="142" name="Oval 14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37443" y="355953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55111" y="4337357"/>
            <a:ext cx="418704" cy="369332"/>
            <a:chOff x="3237443" y="3572206"/>
            <a:chExt cx="418704" cy="369332"/>
          </a:xfrm>
        </p:grpSpPr>
        <p:sp>
          <p:nvSpPr>
            <p:cNvPr id="145" name="Oval 14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010966" y="5462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325384" y="48409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763566" y="4840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782584" y="43075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54166" y="43075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072713" y="38503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45331" y="4135916"/>
            <a:ext cx="219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</a:t>
            </a:r>
            <a:r>
              <a:rPr lang="en-US" dirty="0"/>
              <a:t>Right Rotation of Node </a:t>
            </a:r>
            <a:r>
              <a:rPr lang="en-US" b="1" dirty="0">
                <a:solidFill>
                  <a:srgbClr val="C00000"/>
                </a:solidFill>
              </a:rPr>
              <a:t>75 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0103692" y="3890592"/>
            <a:ext cx="418704" cy="369332"/>
            <a:chOff x="3228507" y="3571884"/>
            <a:chExt cx="418704" cy="36933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445336" y="4383755"/>
            <a:ext cx="418704" cy="369332"/>
            <a:chOff x="3238651" y="3565482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906866" y="4383755"/>
            <a:ext cx="418704" cy="369332"/>
            <a:chOff x="3237027" y="3568443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37027" y="3568443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75</a:t>
              </a:r>
            </a:p>
          </p:txBody>
        </p:sp>
      </p:grpSp>
      <p:cxnSp>
        <p:nvCxnSpPr>
          <p:cNvPr id="176" name="Straight Arrow Connector 175"/>
          <p:cNvCxnSpPr>
            <a:stCxn id="160" idx="3"/>
            <a:endCxn id="163" idx="7"/>
          </p:cNvCxnSpPr>
          <p:nvPr/>
        </p:nvCxnSpPr>
        <p:spPr>
          <a:xfrm flipH="1">
            <a:off x="9775408" y="4198324"/>
            <a:ext cx="416488" cy="2475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0" idx="5"/>
            <a:endCxn id="166" idx="1"/>
          </p:cNvCxnSpPr>
          <p:nvPr/>
        </p:nvCxnSpPr>
        <p:spPr>
          <a:xfrm>
            <a:off x="10443908" y="4198324"/>
            <a:ext cx="542642" cy="2445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9030603" y="5010075"/>
            <a:ext cx="356400" cy="369332"/>
            <a:chOff x="3264517" y="3569056"/>
            <a:chExt cx="356400" cy="369332"/>
          </a:xfrm>
        </p:grpSpPr>
        <p:sp>
          <p:nvSpPr>
            <p:cNvPr id="180" name="Oval 1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163" idx="3"/>
            <a:endCxn id="180" idx="0"/>
          </p:cNvCxnSpPr>
          <p:nvPr/>
        </p:nvCxnSpPr>
        <p:spPr>
          <a:xfrm flipH="1">
            <a:off x="9208803" y="4697889"/>
            <a:ext cx="314593" cy="3185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11539389" y="4969587"/>
            <a:ext cx="418704" cy="369332"/>
            <a:chOff x="3246919" y="3574134"/>
            <a:chExt cx="418704" cy="369332"/>
          </a:xfrm>
        </p:grpSpPr>
        <p:sp>
          <p:nvSpPr>
            <p:cNvPr id="198" name="Oval 1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46919" y="35741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0348417" y="5017359"/>
            <a:ext cx="418704" cy="369332"/>
            <a:chOff x="3237443" y="3569762"/>
            <a:chExt cx="418704" cy="369332"/>
          </a:xfrm>
        </p:grpSpPr>
        <p:sp>
          <p:nvSpPr>
            <p:cNvPr id="201" name="Oval 2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66" idx="3"/>
            <a:endCxn id="201" idx="7"/>
          </p:cNvCxnSpPr>
          <p:nvPr/>
        </p:nvCxnSpPr>
        <p:spPr>
          <a:xfrm flipH="1">
            <a:off x="10679697" y="4694928"/>
            <a:ext cx="306853" cy="3802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6" idx="5"/>
            <a:endCxn id="198" idx="1"/>
          </p:cNvCxnSpPr>
          <p:nvPr/>
        </p:nvCxnSpPr>
        <p:spPr>
          <a:xfrm>
            <a:off x="11238562" y="4694928"/>
            <a:ext cx="370619" cy="3281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926475" y="4935196"/>
            <a:ext cx="418704" cy="369332"/>
            <a:chOff x="3237443" y="3569762"/>
            <a:chExt cx="418704" cy="369332"/>
          </a:xfrm>
        </p:grpSpPr>
        <p:sp>
          <p:nvSpPr>
            <p:cNvPr id="208" name="Oval 2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702556" y="50529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42292" y="50356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1930088" y="4981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9160500" y="43837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1234662" y="43837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35522" y="37742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51263" y="4782247"/>
            <a:ext cx="13085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15575" y="3469340"/>
            <a:ext cx="8146437" cy="13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3" grpId="0" animBg="1"/>
      <p:bldP spid="86" grpId="0" animBg="1"/>
      <p:bldP spid="90" grpId="0"/>
      <p:bldP spid="91" grpId="0"/>
      <p:bldP spid="92" grpId="0"/>
      <p:bldP spid="94" grpId="0"/>
      <p:bldP spid="95" grpId="0"/>
      <p:bldP spid="96" grpId="0"/>
      <p:bldP spid="97" grpId="0"/>
      <p:bldP spid="100" grpId="0" animBg="1"/>
      <p:bldP spid="147" grpId="0"/>
      <p:bldP spid="148" grpId="0"/>
      <p:bldP spid="149" grpId="0"/>
      <p:bldP spid="151" grpId="0"/>
      <p:bldP spid="152" grpId="0"/>
      <p:bldP spid="153" grpId="0"/>
      <p:bldP spid="155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the AVL (Height Balanced Tree) for given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64, 1, 44, 26, 13, 110, 98, 85</a:t>
            </a:r>
          </a:p>
          <a:p>
            <a:r>
              <a:rPr lang="en-US" dirty="0"/>
              <a:t>42,06,54,62,88,50,22,32,12,33</a:t>
            </a:r>
          </a:p>
          <a:p>
            <a:r>
              <a:rPr lang="en-US" dirty="0"/>
              <a:t>150, 155, 160, 115, 110, 140, 120, 145, 130, 147, 170, 180</a:t>
            </a:r>
          </a:p>
          <a:p>
            <a:r>
              <a:rPr lang="en-US" dirty="0"/>
              <a:t>10,20,30,40,50,60,70,80</a:t>
            </a:r>
          </a:p>
          <a:p>
            <a:r>
              <a:rPr lang="en-US" dirty="0"/>
              <a:t>A,Z,B,Y,C,X,D,U,E</a:t>
            </a:r>
          </a:p>
          <a:p>
            <a:r>
              <a:rPr lang="en-US" dirty="0"/>
              <a:t>MAR, MAY, NOV, AUG, APR, JAN, DEC, JUN, FEB, JUL, OCT, SEP</a:t>
            </a:r>
          </a:p>
          <a:p>
            <a:r>
              <a:rPr lang="en-US" dirty="0"/>
              <a:t>3,5,11,8,4,1,12,7,2,6,10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5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weight balanced tree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nodes are arranged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basis of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knowledge available on the </a:t>
            </a:r>
            <a:r>
              <a:rPr lang="en-US" b="1" dirty="0">
                <a:solidFill>
                  <a:srgbClr val="C00000"/>
                </a:solidFill>
              </a:rPr>
              <a:t>probability for searching </a:t>
            </a:r>
            <a:r>
              <a:rPr lang="en-US" dirty="0"/>
              <a:t>each node</a:t>
            </a:r>
          </a:p>
          <a:p>
            <a:r>
              <a:rPr lang="en-US" dirty="0"/>
              <a:t>The node with </a:t>
            </a:r>
            <a:r>
              <a:rPr lang="en-US" b="1" dirty="0">
                <a:solidFill>
                  <a:srgbClr val="C00000"/>
                </a:solidFill>
              </a:rPr>
              <a:t>highest probability </a:t>
            </a:r>
            <a:r>
              <a:rPr lang="en-US" dirty="0"/>
              <a:t>is placed at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tree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left sub-tree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less in ranking </a:t>
            </a:r>
            <a:r>
              <a:rPr lang="en-US" dirty="0"/>
              <a:t>as well as </a:t>
            </a:r>
            <a:r>
              <a:rPr lang="en-US" b="1" dirty="0">
                <a:solidFill>
                  <a:srgbClr val="C00000"/>
                </a:solidFill>
              </a:rPr>
              <a:t>less in probability </a:t>
            </a:r>
            <a:r>
              <a:rPr lang="en-US" dirty="0"/>
              <a:t>then the root node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right sub-tree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higher in ranking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but </a:t>
            </a:r>
            <a:r>
              <a:rPr lang="en-US" b="1" dirty="0">
                <a:solidFill>
                  <a:srgbClr val="C00000"/>
                </a:solidFill>
              </a:rPr>
              <a:t>less in probability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then the root node</a:t>
            </a:r>
          </a:p>
          <a:p>
            <a:r>
              <a:rPr lang="en-US" dirty="0"/>
              <a:t>Each node of such a Tree has an information field contains the value of the node and count number of times node has been visited</a:t>
            </a:r>
          </a:p>
        </p:txBody>
      </p:sp>
    </p:spTree>
    <p:extLst>
      <p:ext uri="{BB962C8B-B14F-4D97-AF65-F5344CB8AC3E}">
        <p14:creationId xmlns:p14="http://schemas.microsoft.com/office/powerpoint/2010/main" val="16735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37143" y="15867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3833191" y="2653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48237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</a:p>
        </p:txBody>
      </p:sp>
      <p:sp>
        <p:nvSpPr>
          <p:cNvPr id="7" name="Oval 6"/>
          <p:cNvSpPr/>
          <p:nvPr/>
        </p:nvSpPr>
        <p:spPr>
          <a:xfrm>
            <a:off x="3680791" y="44823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623891" y="4558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7414591" y="264030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65763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8305800" y="364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</a:t>
            </a:r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4288476" y="2042040"/>
            <a:ext cx="1426782" cy="6896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>
            <a:off x="6092428" y="2042040"/>
            <a:ext cx="1400278" cy="67637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1"/>
          </p:cNvCxnSpPr>
          <p:nvPr/>
        </p:nvCxnSpPr>
        <p:spPr>
          <a:xfrm>
            <a:off x="4288476" y="3108840"/>
            <a:ext cx="613430" cy="6134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7"/>
          </p:cNvCxnSpPr>
          <p:nvPr/>
        </p:nvCxnSpPr>
        <p:spPr>
          <a:xfrm flipH="1">
            <a:off x="4136076" y="4099440"/>
            <a:ext cx="765830" cy="4610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1"/>
          </p:cNvCxnSpPr>
          <p:nvPr/>
        </p:nvCxnSpPr>
        <p:spPr>
          <a:xfrm>
            <a:off x="5279076" y="4099440"/>
            <a:ext cx="422930" cy="5372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7"/>
          </p:cNvCxnSpPr>
          <p:nvPr/>
        </p:nvCxnSpPr>
        <p:spPr>
          <a:xfrm flipH="1">
            <a:off x="7031676" y="3095588"/>
            <a:ext cx="461030" cy="626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5"/>
            <a:endCxn id="11" idx="1"/>
          </p:cNvCxnSpPr>
          <p:nvPr/>
        </p:nvCxnSpPr>
        <p:spPr>
          <a:xfrm>
            <a:off x="7869877" y="3095589"/>
            <a:ext cx="514039" cy="6233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03568" y="1628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1656" y="2595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97558" y="257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5034" y="3647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2922" y="4593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8439" y="46796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3193" y="41452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20496" y="4200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39049" y="965492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Probability</a:t>
            </a:r>
          </a:p>
        </p:txBody>
      </p:sp>
      <p:cxnSp>
        <p:nvCxnSpPr>
          <p:cNvPr id="36" name="Straight Arrow Connector 35"/>
          <p:cNvCxnSpPr>
            <a:stCxn id="34" idx="1"/>
            <a:endCxn id="26" idx="3"/>
          </p:cNvCxnSpPr>
          <p:nvPr/>
        </p:nvCxnSpPr>
        <p:spPr>
          <a:xfrm flipH="1">
            <a:off x="6622273" y="1150158"/>
            <a:ext cx="2116777" cy="6632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  <a:endCxn id="27" idx="0"/>
          </p:cNvCxnSpPr>
          <p:nvPr/>
        </p:nvCxnSpPr>
        <p:spPr>
          <a:xfrm flipH="1">
            <a:off x="8111009" y="1150159"/>
            <a:ext cx="628041" cy="14450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066800"/>
            <a:ext cx="762000" cy="381000"/>
            <a:chOff x="381000" y="1143000"/>
            <a:chExt cx="7620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1752600"/>
            <a:ext cx="762000" cy="381000"/>
            <a:chOff x="381000" y="1143000"/>
            <a:chExt cx="762000" cy="381000"/>
          </a:xfrm>
        </p:grpSpPr>
        <p:sp>
          <p:nvSpPr>
            <p:cNvPr id="8" name="Rectangle 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2514600"/>
            <a:ext cx="762000" cy="381000"/>
            <a:chOff x="381000" y="1143000"/>
            <a:chExt cx="762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514600"/>
            <a:ext cx="762000" cy="381000"/>
            <a:chOff x="381000" y="1143000"/>
            <a:chExt cx="762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9600" y="1828800"/>
            <a:ext cx="762000" cy="381000"/>
            <a:chOff x="381000" y="1143000"/>
            <a:chExt cx="762000" cy="381000"/>
          </a:xfrm>
        </p:grpSpPr>
        <p:sp>
          <p:nvSpPr>
            <p:cNvPr id="17" name="Rectangle 1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2400" y="2514600"/>
            <a:ext cx="762000" cy="381000"/>
            <a:chOff x="381000" y="1143000"/>
            <a:chExt cx="762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2514600"/>
            <a:ext cx="762000" cy="381000"/>
            <a:chOff x="381000" y="1143000"/>
            <a:chExt cx="762000" cy="381000"/>
          </a:xfrm>
        </p:grpSpPr>
        <p:sp>
          <p:nvSpPr>
            <p:cNvPr id="23" name="Rectangle 22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cxnSp>
        <p:nvCxnSpPr>
          <p:cNvPr id="26" name="Straight Arrow Connector 25"/>
          <p:cNvCxnSpPr>
            <a:stCxn id="4" idx="1"/>
            <a:endCxn id="9" idx="0"/>
          </p:cNvCxnSpPr>
          <p:nvPr/>
        </p:nvCxnSpPr>
        <p:spPr>
          <a:xfrm flipH="1">
            <a:off x="2857500" y="1257300"/>
            <a:ext cx="4191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7" idx="0"/>
          </p:cNvCxnSpPr>
          <p:nvPr/>
        </p:nvCxnSpPr>
        <p:spPr>
          <a:xfrm>
            <a:off x="4038600" y="1257300"/>
            <a:ext cx="5715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1" idx="0"/>
          </p:cNvCxnSpPr>
          <p:nvPr/>
        </p:nvCxnSpPr>
        <p:spPr>
          <a:xfrm flipH="1">
            <a:off x="19431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5" idx="0"/>
          </p:cNvCxnSpPr>
          <p:nvPr/>
        </p:nvCxnSpPr>
        <p:spPr>
          <a:xfrm>
            <a:off x="30480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4" idx="0"/>
          </p:cNvCxnSpPr>
          <p:nvPr/>
        </p:nvCxnSpPr>
        <p:spPr>
          <a:xfrm>
            <a:off x="51816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20" idx="0"/>
          </p:cNvCxnSpPr>
          <p:nvPr/>
        </p:nvCxnSpPr>
        <p:spPr>
          <a:xfrm flipH="1">
            <a:off x="41529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78756" y="3124200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Ordered Tree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086600" y="3493532"/>
            <a:ext cx="762000" cy="381000"/>
            <a:chOff x="381000" y="114300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8382000" y="11620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8" name="Oval 47"/>
          <p:cNvSpPr/>
          <p:nvPr/>
        </p:nvSpPr>
        <p:spPr>
          <a:xfrm>
            <a:off x="72390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77724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0" name="Oval 49"/>
          <p:cNvSpPr/>
          <p:nvPr/>
        </p:nvSpPr>
        <p:spPr>
          <a:xfrm>
            <a:off x="7505700" y="215359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</a:t>
            </a:r>
          </a:p>
        </p:txBody>
      </p:sp>
      <p:sp>
        <p:nvSpPr>
          <p:cNvPr id="51" name="Oval 50"/>
          <p:cNvSpPr/>
          <p:nvPr/>
        </p:nvSpPr>
        <p:spPr>
          <a:xfrm>
            <a:off x="6959097" y="21445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52" name="Oval 51"/>
          <p:cNvSpPr/>
          <p:nvPr/>
        </p:nvSpPr>
        <p:spPr>
          <a:xfrm>
            <a:off x="9036867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3" name="Oval 52"/>
          <p:cNvSpPr/>
          <p:nvPr/>
        </p:nvSpPr>
        <p:spPr>
          <a:xfrm>
            <a:off x="9525000" y="2004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Z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67400" y="4343400"/>
            <a:ext cx="762000" cy="381000"/>
            <a:chOff x="381000" y="1143000"/>
            <a:chExt cx="762000" cy="381000"/>
          </a:xfrm>
        </p:grpSpPr>
        <p:sp>
          <p:nvSpPr>
            <p:cNvPr id="55" name="Rectangle 5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76800" y="5105400"/>
            <a:ext cx="762000" cy="381000"/>
            <a:chOff x="381000" y="1143000"/>
            <a:chExt cx="7620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29100" y="5867400"/>
            <a:ext cx="762000" cy="381000"/>
            <a:chOff x="381000" y="1143000"/>
            <a:chExt cx="762000" cy="381000"/>
          </a:xfrm>
        </p:grpSpPr>
        <p:sp>
          <p:nvSpPr>
            <p:cNvPr id="61" name="Rectangle 6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77000" y="5105400"/>
            <a:ext cx="762000" cy="381000"/>
            <a:chOff x="381000" y="1143000"/>
            <a:chExt cx="762000" cy="381000"/>
          </a:xfrm>
        </p:grpSpPr>
        <p:sp>
          <p:nvSpPr>
            <p:cNvPr id="64" name="Rectangle 6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700" y="4343400"/>
            <a:ext cx="762000" cy="381000"/>
            <a:chOff x="381000" y="1143000"/>
            <a:chExt cx="762000" cy="381000"/>
          </a:xfrm>
        </p:grpSpPr>
        <p:sp>
          <p:nvSpPr>
            <p:cNvPr id="67" name="Rectangle 6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189267" y="5105400"/>
            <a:ext cx="762000" cy="381000"/>
            <a:chOff x="381000" y="1143000"/>
            <a:chExt cx="762000" cy="381000"/>
          </a:xfrm>
        </p:grpSpPr>
        <p:sp>
          <p:nvSpPr>
            <p:cNvPr id="70" name="Rectangle 6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73" name="Straight Arrow Connector 72"/>
          <p:cNvCxnSpPr>
            <a:stCxn id="45" idx="1"/>
            <a:endCxn id="56" idx="0"/>
          </p:cNvCxnSpPr>
          <p:nvPr/>
        </p:nvCxnSpPr>
        <p:spPr>
          <a:xfrm flipH="1">
            <a:off x="6438900" y="3684032"/>
            <a:ext cx="6477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1"/>
            <a:endCxn id="59" idx="0"/>
          </p:cNvCxnSpPr>
          <p:nvPr/>
        </p:nvCxnSpPr>
        <p:spPr>
          <a:xfrm flipH="1">
            <a:off x="54483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1"/>
            <a:endCxn id="61" idx="0"/>
          </p:cNvCxnSpPr>
          <p:nvPr/>
        </p:nvCxnSpPr>
        <p:spPr>
          <a:xfrm flipH="1">
            <a:off x="4419600" y="5295900"/>
            <a:ext cx="4572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  <a:endCxn id="65" idx="0"/>
          </p:cNvCxnSpPr>
          <p:nvPr/>
        </p:nvCxnSpPr>
        <p:spPr>
          <a:xfrm>
            <a:off x="66294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3"/>
            <a:endCxn id="67" idx="0"/>
          </p:cNvCxnSpPr>
          <p:nvPr/>
        </p:nvCxnSpPr>
        <p:spPr>
          <a:xfrm>
            <a:off x="7848600" y="3684032"/>
            <a:ext cx="6096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0" idx="0"/>
          </p:cNvCxnSpPr>
          <p:nvPr/>
        </p:nvCxnSpPr>
        <p:spPr>
          <a:xfrm>
            <a:off x="9029701" y="4533900"/>
            <a:ext cx="350067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like AVL tree </a:t>
            </a:r>
            <a:r>
              <a:rPr lang="en-US" b="1" dirty="0">
                <a:solidFill>
                  <a:srgbClr val="C00000"/>
                </a:solidFill>
              </a:rPr>
              <a:t>contains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only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record</a:t>
            </a:r>
          </a:p>
          <a:p>
            <a:r>
              <a:rPr lang="en-US" b="1" dirty="0">
                <a:solidFill>
                  <a:srgbClr val="C00000"/>
                </a:solidFill>
              </a:rPr>
              <a:t>AVL tree 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commonly </a:t>
            </a:r>
            <a:r>
              <a:rPr lang="en-US" b="1" dirty="0">
                <a:solidFill>
                  <a:srgbClr val="C00000"/>
                </a:solidFill>
              </a:rPr>
              <a:t>stored in primary memory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database applications </a:t>
            </a:r>
            <a:r>
              <a:rPr lang="en-US" dirty="0"/>
              <a:t>where </a:t>
            </a:r>
            <a:r>
              <a:rPr lang="en-US" b="1" dirty="0">
                <a:solidFill>
                  <a:srgbClr val="C00000"/>
                </a:solidFill>
              </a:rPr>
              <a:t>huge volume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handled, the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accommodated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primary memory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B-Trees</a:t>
            </a:r>
            <a:r>
              <a:rPr lang="en-US" dirty="0"/>
              <a:t> are primarily meant for </a:t>
            </a:r>
            <a:r>
              <a:rPr lang="en-US" b="1" dirty="0">
                <a:solidFill>
                  <a:srgbClr val="C00000"/>
                </a:solidFill>
              </a:rPr>
              <a:t>secondary storage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M-way tree </a:t>
            </a:r>
            <a:r>
              <a:rPr lang="en-US" dirty="0"/>
              <a:t>which can have </a:t>
            </a:r>
            <a:r>
              <a:rPr lang="en-US" b="1" dirty="0">
                <a:solidFill>
                  <a:srgbClr val="C00000"/>
                </a:solidFill>
              </a:rPr>
              <a:t>maximum of M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4111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10,  15,  20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87378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87378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11, 14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487378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4876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21</a:t>
            </a:r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4076700" y="4340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5600700" y="4568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6553200" y="4568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0"/>
          </p:cNvCxnSpPr>
          <p:nvPr/>
        </p:nvCxnSpPr>
        <p:spPr>
          <a:xfrm>
            <a:off x="7010400" y="4340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4256" y="5558136"/>
            <a:ext cx="17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 – way Tree</a:t>
            </a:r>
          </a:p>
        </p:txBody>
      </p:sp>
    </p:spTree>
    <p:extLst>
      <p:ext uri="{BB962C8B-B14F-4D97-AF65-F5344CB8AC3E}">
        <p14:creationId xmlns:p14="http://schemas.microsoft.com/office/powerpoint/2010/main" val="968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M- way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tree contains </a:t>
            </a:r>
            <a:r>
              <a:rPr lang="en-US" b="1" dirty="0">
                <a:solidFill>
                  <a:srgbClr val="C00000"/>
                </a:solidFill>
              </a:rPr>
              <a:t>multiple keys </a:t>
            </a:r>
            <a:r>
              <a:rPr lang="en-US" dirty="0"/>
              <a:t>in a node</a:t>
            </a:r>
          </a:p>
          <a:p>
            <a:r>
              <a:rPr lang="en-US" dirty="0"/>
              <a:t>This leads to </a:t>
            </a:r>
            <a:r>
              <a:rPr lang="en-US" b="1" dirty="0">
                <a:solidFill>
                  <a:srgbClr val="C00000"/>
                </a:solidFill>
              </a:rPr>
              <a:t>reduction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overall </a:t>
            </a:r>
            <a:r>
              <a:rPr lang="en-US" b="1" dirty="0">
                <a:solidFill>
                  <a:srgbClr val="C00000"/>
                </a:solidFill>
              </a:rPr>
              <a:t>height</a:t>
            </a:r>
            <a:r>
              <a:rPr lang="en-US" dirty="0"/>
              <a:t> of the tree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node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M-way tree </a:t>
            </a:r>
            <a:r>
              <a:rPr lang="en-US" b="1" dirty="0">
                <a:solidFill>
                  <a:srgbClr val="C00000"/>
                </a:solidFill>
              </a:rPr>
              <a:t>holds K keys </a:t>
            </a:r>
            <a:r>
              <a:rPr lang="en-US" dirty="0"/>
              <a:t>then it will have </a:t>
            </a:r>
            <a:r>
              <a:rPr lang="en-US" b="1" dirty="0">
                <a:solidFill>
                  <a:srgbClr val="C00000"/>
                </a:solidFill>
              </a:rPr>
              <a:t>k+1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730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K1,  K2,  K3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095500" y="3959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19500" y="4187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4187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029200" y="3959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3048001"/>
            <a:ext cx="19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Keys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1" y="4186536"/>
            <a:ext cx="352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Ways or children = 4</a:t>
            </a:r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4876800" y="3278834"/>
            <a:ext cx="2133600" cy="3787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6172200" y="4416582"/>
            <a:ext cx="838200" cy="78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Height Balanced Tree (AVL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tree is called </a:t>
            </a:r>
            <a:r>
              <a:rPr lang="en-IN" b="1" dirty="0">
                <a:solidFill>
                  <a:srgbClr val="C00000"/>
                </a:solidFill>
              </a:rPr>
              <a:t>AVL tree (Height Balanced Tree)</a:t>
            </a:r>
            <a:r>
              <a:rPr lang="en-IN" dirty="0"/>
              <a:t>, if each node possessed one of the following properties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left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left sub tree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the</a:t>
            </a:r>
            <a:r>
              <a:rPr lang="en-IN" b="1" dirty="0">
                <a:solidFill>
                  <a:srgbClr val="C00000"/>
                </a:solidFill>
              </a:rPr>
              <a:t> longest path of its right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right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right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</a:t>
            </a:r>
            <a:r>
              <a:rPr lang="en-IN" b="1" dirty="0">
                <a:solidFill>
                  <a:srgbClr val="C00000"/>
                </a:solidFill>
              </a:rPr>
              <a:t>the longest path of its left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balanced</a:t>
            </a:r>
            <a:r>
              <a:rPr lang="en-IN" dirty="0"/>
              <a:t>, if the longest path in </a:t>
            </a:r>
            <a:r>
              <a:rPr lang="en-IN" b="1" dirty="0">
                <a:solidFill>
                  <a:srgbClr val="C00000"/>
                </a:solidFill>
              </a:rPr>
              <a:t>both the right and left sub-trees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equal</a:t>
            </a:r>
          </a:p>
          <a:p>
            <a:r>
              <a:rPr lang="en-IN" dirty="0"/>
              <a:t>In height balanced tree,  each node must be in one of these states</a:t>
            </a:r>
          </a:p>
          <a:p>
            <a:r>
              <a:rPr lang="en-IN" dirty="0"/>
              <a:t>If there exists a node in a tree where this is not true, then such a tree is called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35554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M-way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search tree with the following properties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have </a:t>
            </a:r>
            <a:r>
              <a:rPr lang="en-US" b="1" dirty="0">
                <a:solidFill>
                  <a:srgbClr val="C00000"/>
                </a:solidFill>
              </a:rPr>
              <a:t>1 to M-1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except Root</a:t>
            </a:r>
            <a:r>
              <a:rPr lang="en-US" dirty="0"/>
              <a:t>) have </a:t>
            </a:r>
            <a:r>
              <a:rPr lang="en-US" b="1" dirty="0">
                <a:solidFill>
                  <a:srgbClr val="C00000"/>
                </a:solidFill>
              </a:rPr>
              <a:t>(M-1)/2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(M-1)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leaves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at the 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level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If a node has </a:t>
            </a:r>
            <a:r>
              <a:rPr lang="en-US" b="1" dirty="0">
                <a:solidFill>
                  <a:srgbClr val="C00000"/>
                </a:solidFill>
              </a:rPr>
              <a:t>‘t’</a:t>
            </a:r>
            <a:r>
              <a:rPr lang="en-US" dirty="0"/>
              <a:t> number of </a:t>
            </a:r>
            <a:r>
              <a:rPr lang="en-US" b="1" dirty="0">
                <a:solidFill>
                  <a:srgbClr val="C00000"/>
                </a:solidFill>
              </a:rPr>
              <a:t>children</a:t>
            </a:r>
            <a:r>
              <a:rPr lang="en-US" dirty="0"/>
              <a:t>, then it must have </a:t>
            </a:r>
            <a:r>
              <a:rPr lang="en-US" b="1" dirty="0">
                <a:solidFill>
                  <a:srgbClr val="C00000"/>
                </a:solidFill>
              </a:rPr>
              <a:t>‘t-1’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​</a:t>
            </a:r>
            <a:r>
              <a:rPr lang="en-US" b="1" dirty="0">
                <a:solidFill>
                  <a:srgbClr val="C00000"/>
                </a:solidFill>
              </a:rPr>
              <a:t>​Keys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nodes are stored in </a:t>
            </a:r>
            <a:r>
              <a:rPr lang="en-US" b="1" dirty="0">
                <a:solidFill>
                  <a:srgbClr val="C00000"/>
                </a:solidFill>
              </a:rPr>
              <a:t>ascending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6988" y="4264182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74988" y="4493914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89388" y="4721382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60939" y="4721382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5388" y="4722514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46914" y="4492782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6388" y="513564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56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00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0221" y="514011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0820" y="514011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894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547852"/>
            <a:ext cx="11929641" cy="3906157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b="1" baseline="-25000" dirty="0"/>
              <a:t>0</a:t>
            </a:r>
            <a:r>
              <a:rPr lang="en-US" b="1" dirty="0"/>
              <a:t>, K</a:t>
            </a:r>
            <a:r>
              <a:rPr lang="en-US" b="1" baseline="-25000" dirty="0"/>
              <a:t>1</a:t>
            </a:r>
            <a:r>
              <a:rPr lang="en-US" b="1" dirty="0"/>
              <a:t>,  K</a:t>
            </a:r>
            <a:r>
              <a:rPr lang="en-US" b="1" baseline="-25000" dirty="0"/>
              <a:t>2</a:t>
            </a:r>
            <a:r>
              <a:rPr lang="en-US" b="1" dirty="0"/>
              <a:t>, ……… ,K</a:t>
            </a:r>
            <a:r>
              <a:rPr lang="en-US" b="1" baseline="-25000" dirty="0"/>
              <a:t>n-1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stored in the node</a:t>
            </a:r>
          </a:p>
          <a:p>
            <a:r>
              <a:rPr lang="en-US" b="1" dirty="0"/>
              <a:t>Sub-Trees</a:t>
            </a:r>
            <a:r>
              <a:rPr lang="en-US" dirty="0"/>
              <a:t> are pointed by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, P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 P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……… ,</a:t>
            </a:r>
            <a:r>
              <a:rPr lang="en-US" b="1" dirty="0" err="1">
                <a:solidFill>
                  <a:srgbClr val="C00000"/>
                </a:solidFill>
              </a:rPr>
              <a:t>P</a:t>
            </a:r>
            <a:r>
              <a:rPr lang="en-US" b="1" baseline="-25000" dirty="0" err="1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then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 &gt;= all keys of sub-tree P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&gt;= all keys of sub-tree P</a:t>
            </a:r>
            <a:r>
              <a:rPr lang="en-US" baseline="-25000" dirty="0"/>
              <a:t>1</a:t>
            </a:r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&gt;= all keys of sub-tree P</a:t>
            </a:r>
            <a:r>
              <a:rPr lang="en-US" baseline="-25000" dirty="0"/>
              <a:t>n-1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&lt; all keys of sub-tree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097034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1326766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572000" y="1554234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43551" y="1554234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58000" y="1555366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9526" y="1325634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196849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82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6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2833" y="1972964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3432" y="19729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825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295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2362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25,  40,  50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2,  8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16,  18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30,  35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3571592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42,  44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07787" y="3579891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55,  60</a:t>
            </a:r>
          </a:p>
        </p:txBody>
      </p:sp>
      <p:cxnSp>
        <p:nvCxnSpPr>
          <p:cNvPr id="15" name="Straight Arrow Connector 14"/>
          <p:cNvCxnSpPr>
            <a:stCxn id="4" idx="1"/>
            <a:endCxn id="5" idx="0"/>
          </p:cNvCxnSpPr>
          <p:nvPr/>
        </p:nvCxnSpPr>
        <p:spPr>
          <a:xfrm flipH="1">
            <a:off x="3429000" y="1524000"/>
            <a:ext cx="19812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0"/>
          </p:cNvCxnSpPr>
          <p:nvPr/>
        </p:nvCxnSpPr>
        <p:spPr>
          <a:xfrm flipH="1">
            <a:off x="2247900" y="2514600"/>
            <a:ext cx="647700" cy="1066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3295650" y="2743200"/>
            <a:ext cx="133350" cy="8517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9" idx="0"/>
          </p:cNvCxnSpPr>
          <p:nvPr/>
        </p:nvCxnSpPr>
        <p:spPr>
          <a:xfrm>
            <a:off x="3962400" y="2514600"/>
            <a:ext cx="533400" cy="10803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0"/>
          </p:cNvCxnSpPr>
          <p:nvPr/>
        </p:nvCxnSpPr>
        <p:spPr>
          <a:xfrm>
            <a:off x="6019800" y="1524000"/>
            <a:ext cx="2057400" cy="838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0" idx="0"/>
          </p:cNvCxnSpPr>
          <p:nvPr/>
        </p:nvCxnSpPr>
        <p:spPr>
          <a:xfrm flipH="1">
            <a:off x="6038850" y="2590800"/>
            <a:ext cx="1123950" cy="10041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0"/>
          </p:cNvCxnSpPr>
          <p:nvPr/>
        </p:nvCxnSpPr>
        <p:spPr>
          <a:xfrm flipH="1">
            <a:off x="7086600" y="2819400"/>
            <a:ext cx="685800" cy="7755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8305800" y="2819400"/>
            <a:ext cx="76200" cy="7521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3" idx="0"/>
          </p:cNvCxnSpPr>
          <p:nvPr/>
        </p:nvCxnSpPr>
        <p:spPr>
          <a:xfrm>
            <a:off x="8991601" y="2590801"/>
            <a:ext cx="649587" cy="98909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1" y="4719936"/>
            <a:ext cx="399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B-Tree of Order 4 (4 way Tree)</a:t>
            </a:r>
          </a:p>
        </p:txBody>
      </p:sp>
    </p:spTree>
    <p:extLst>
      <p:ext uri="{BB962C8B-B14F-4D97-AF65-F5344CB8AC3E}">
        <p14:creationId xmlns:p14="http://schemas.microsoft.com/office/powerpoint/2010/main" val="40354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Key in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node and </a:t>
            </a:r>
            <a:r>
              <a:rPr lang="en-US" b="1" dirty="0">
                <a:solidFill>
                  <a:srgbClr val="C00000"/>
                </a:solidFill>
              </a:rPr>
              <a:t>insert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NOT NULL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Find the </a:t>
            </a:r>
            <a:r>
              <a:rPr lang="en-US" b="1" dirty="0">
                <a:solidFill>
                  <a:srgbClr val="C00000"/>
                </a:solidFill>
              </a:rPr>
              <a:t>correct leaf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node to which key should be added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has space </a:t>
            </a:r>
            <a:r>
              <a:rPr lang="en-US" dirty="0"/>
              <a:t>to accommodate key, it is </a:t>
            </a:r>
            <a:r>
              <a:rPr lang="en-US" b="1" dirty="0">
                <a:solidFill>
                  <a:srgbClr val="C00000"/>
                </a:solidFill>
              </a:rPr>
              <a:t>inserted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sorted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does not have space </a:t>
            </a:r>
            <a:r>
              <a:rPr lang="en-US" dirty="0"/>
              <a:t>to accommodate key, we </a:t>
            </a:r>
            <a:r>
              <a:rPr lang="en-US" b="1" dirty="0">
                <a:solidFill>
                  <a:srgbClr val="C00000"/>
                </a:solidFill>
              </a:rPr>
              <a:t>split node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two parts</a:t>
            </a:r>
          </a:p>
        </p:txBody>
      </p:sp>
    </p:spTree>
    <p:extLst>
      <p:ext uri="{BB962C8B-B14F-4D97-AF65-F5344CB8AC3E}">
        <p14:creationId xmlns:p14="http://schemas.microsoft.com/office/powerpoint/2010/main" val="35183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5,  10,  15,  20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1084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2189399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9300" y="28194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3,  5,  10,  15,  20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1775" y="3272136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9901" y="2651064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9900" y="3962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47244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15,  20</a:t>
            </a:r>
          </a:p>
        </p:txBody>
      </p:sp>
      <p:cxnSp>
        <p:nvCxnSpPr>
          <p:cNvPr id="17" name="Straight Arrow Connector 16"/>
          <p:cNvCxnSpPr>
            <a:stCxn id="13" idx="1"/>
            <a:endCxn id="14" idx="0"/>
          </p:cNvCxnSpPr>
          <p:nvPr/>
        </p:nvCxnSpPr>
        <p:spPr>
          <a:xfrm flipH="1">
            <a:off x="222885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0"/>
          </p:cNvCxnSpPr>
          <p:nvPr/>
        </p:nvCxnSpPr>
        <p:spPr>
          <a:xfrm>
            <a:off x="354330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11430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342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1,  5,  9,  11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8616" y="2133601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34200" y="2743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1,  3,  5,  9,  11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4401" y="22860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2590801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772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19900" y="44958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01100" y="44958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9,  11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4" idx="1"/>
            <a:endCxn id="25" idx="0"/>
          </p:cNvCxnSpPr>
          <p:nvPr/>
        </p:nvCxnSpPr>
        <p:spPr>
          <a:xfrm flipH="1">
            <a:off x="729615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0"/>
          </p:cNvCxnSpPr>
          <p:nvPr/>
        </p:nvCxnSpPr>
        <p:spPr>
          <a:xfrm>
            <a:off x="861060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1143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50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6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257800" y="2057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3914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31,  35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8839200" y="205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6" idx="1"/>
            <a:endCxn id="17" idx="0"/>
          </p:cNvCxnSpPr>
          <p:nvPr/>
        </p:nvCxnSpPr>
        <p:spPr>
          <a:xfrm flipH="1">
            <a:off x="2667000" y="1371600"/>
            <a:ext cx="20574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4267200" y="1600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6057900" y="1600200"/>
            <a:ext cx="1143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6629400" y="1600200"/>
            <a:ext cx="13716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1" idx="0"/>
          </p:cNvCxnSpPr>
          <p:nvPr/>
        </p:nvCxnSpPr>
        <p:spPr>
          <a:xfrm>
            <a:off x="7391400" y="1371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24400" y="4038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76400" y="4953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800" y="4953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4800600" y="4953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6858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8839200" y="4953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8" name="Straight Arrow Connector 37"/>
          <p:cNvCxnSpPr>
            <a:stCxn id="32" idx="1"/>
            <a:endCxn id="33" idx="0"/>
          </p:cNvCxnSpPr>
          <p:nvPr/>
        </p:nvCxnSpPr>
        <p:spPr>
          <a:xfrm flipH="1">
            <a:off x="2438400" y="4267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 flipH="1">
            <a:off x="3962400" y="4495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5715000" y="4495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6629400" y="4495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7" idx="0"/>
          </p:cNvCxnSpPr>
          <p:nvPr/>
        </p:nvCxnSpPr>
        <p:spPr>
          <a:xfrm>
            <a:off x="7391400" y="4267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38416" y="3043536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24801" y="495300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,38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990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190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1905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800600" y="1905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8580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8839200" y="190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15" idx="1"/>
            <a:endCxn id="16" idx="0"/>
          </p:cNvCxnSpPr>
          <p:nvPr/>
        </p:nvCxnSpPr>
        <p:spPr>
          <a:xfrm flipH="1">
            <a:off x="2438400" y="1219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962400" y="1447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 flipH="1">
            <a:off x="5715000" y="1447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6629400" y="1447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0"/>
          </p:cNvCxnSpPr>
          <p:nvPr/>
        </p:nvCxnSpPr>
        <p:spPr>
          <a:xfrm>
            <a:off x="7391400" y="1219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20361" y="266476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6800" y="3429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6400" y="4343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3, 5, 6,   , 8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7600" y="434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953000" y="4343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0104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991600" y="434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29" idx="1"/>
            <a:endCxn id="30" idx="0"/>
          </p:cNvCxnSpPr>
          <p:nvPr/>
        </p:nvCxnSpPr>
        <p:spPr>
          <a:xfrm flipH="1">
            <a:off x="2514600" y="3657600"/>
            <a:ext cx="23622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4267200" y="3886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2" idx="0"/>
          </p:cNvCxnSpPr>
          <p:nvPr/>
        </p:nvCxnSpPr>
        <p:spPr>
          <a:xfrm flipH="1">
            <a:off x="5867400" y="38862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781800" y="38862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4" idx="0"/>
          </p:cNvCxnSpPr>
          <p:nvPr/>
        </p:nvCxnSpPr>
        <p:spPr>
          <a:xfrm>
            <a:off x="7543800" y="3657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1642" y="4343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1" y="496198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2200" y="4038601"/>
            <a:ext cx="269442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066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10,  20,  30,  40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981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1981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0400" y="1981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8991600" y="1981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2095500" y="1295400"/>
            <a:ext cx="27813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267200" y="1524000"/>
            <a:ext cx="14478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5867400" y="15240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781800" y="15240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0"/>
          </p:cNvCxnSpPr>
          <p:nvPr/>
        </p:nvCxnSpPr>
        <p:spPr>
          <a:xfrm>
            <a:off x="7543800" y="12954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3842" y="1066801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6,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4175" y="9906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2758" y="963707"/>
            <a:ext cx="307542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5131525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181600" y="5131525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7086600" y="5131525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8915400" y="513152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32" idx="2"/>
            <a:endCxn id="46" idx="0"/>
          </p:cNvCxnSpPr>
          <p:nvPr/>
        </p:nvCxnSpPr>
        <p:spPr>
          <a:xfrm flipH="1">
            <a:off x="3314700" y="4445725"/>
            <a:ext cx="2095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20" idx="0"/>
          </p:cNvCxnSpPr>
          <p:nvPr/>
        </p:nvCxnSpPr>
        <p:spPr>
          <a:xfrm>
            <a:off x="4152900" y="4217125"/>
            <a:ext cx="342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1"/>
            <a:endCxn id="21" idx="0"/>
          </p:cNvCxnSpPr>
          <p:nvPr/>
        </p:nvCxnSpPr>
        <p:spPr>
          <a:xfrm flipH="1">
            <a:off x="6096000" y="4217125"/>
            <a:ext cx="9525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2"/>
            <a:endCxn id="22" idx="0"/>
          </p:cNvCxnSpPr>
          <p:nvPr/>
        </p:nvCxnSpPr>
        <p:spPr>
          <a:xfrm>
            <a:off x="7677150" y="4445725"/>
            <a:ext cx="2857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3"/>
            <a:endCxn id="23" idx="0"/>
          </p:cNvCxnSpPr>
          <p:nvPr/>
        </p:nvCxnSpPr>
        <p:spPr>
          <a:xfrm>
            <a:off x="8305800" y="4217125"/>
            <a:ext cx="14097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56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6,  10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485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2600" y="31503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cxnSp>
        <p:nvCxnSpPr>
          <p:cNvPr id="37" name="Straight Arrow Connector 36"/>
          <p:cNvCxnSpPr>
            <a:stCxn id="35" idx="1"/>
            <a:endCxn id="32" idx="0"/>
          </p:cNvCxnSpPr>
          <p:nvPr/>
        </p:nvCxnSpPr>
        <p:spPr>
          <a:xfrm flipH="1">
            <a:off x="3524250" y="3378925"/>
            <a:ext cx="2038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4" idx="0"/>
          </p:cNvCxnSpPr>
          <p:nvPr/>
        </p:nvCxnSpPr>
        <p:spPr>
          <a:xfrm>
            <a:off x="6400800" y="3378925"/>
            <a:ext cx="1276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3" name="Straight Arrow Connector 42"/>
          <p:cNvCxnSpPr>
            <a:stCxn id="15" idx="2"/>
            <a:endCxn id="40" idx="0"/>
          </p:cNvCxnSpPr>
          <p:nvPr/>
        </p:nvCxnSpPr>
        <p:spPr>
          <a:xfrm flipH="1">
            <a:off x="3086100" y="1528466"/>
            <a:ext cx="2152360" cy="45273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52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5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8" name="Straight Arrow Connector 47"/>
          <p:cNvCxnSpPr>
            <a:stCxn id="32" idx="1"/>
            <a:endCxn id="45" idx="0"/>
          </p:cNvCxnSpPr>
          <p:nvPr/>
        </p:nvCxnSpPr>
        <p:spPr>
          <a:xfrm flipH="1">
            <a:off x="2171700" y="4217125"/>
            <a:ext cx="723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4" grpId="0" animBg="1"/>
      <p:bldP spid="35" grpId="0" animBg="1"/>
      <p:bldP spid="40" grpId="0" animBg="1"/>
      <p:bldP spid="45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17179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14500" y="1631578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917" y="1716744"/>
            <a:ext cx="1192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are asked to </a:t>
            </a:r>
            <a:r>
              <a:rPr lang="en-US" sz="2000" b="1" dirty="0">
                <a:solidFill>
                  <a:srgbClr val="C00000"/>
                </a:solidFill>
              </a:rPr>
              <a:t>create 5 Order Tree (5 Way Tree) maximum 4 records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can be accommodated in a node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6" y="22904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682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82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81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8114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0720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76993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6</a:t>
            </a:r>
            <a:r>
              <a:rPr lang="en-US" sz="2400" b="1" dirty="0"/>
              <a:t>, 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6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3395" y="2976286"/>
            <a:ext cx="1474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/>
              <a:t>,  6,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6" y="4146178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18129" y="2290486"/>
            <a:ext cx="0" cy="1855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0720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02629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3147" y="2290486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11577" y="2866913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1,  2,  6,  7, </a:t>
            </a:r>
            <a:r>
              <a:rPr lang="en-US" sz="2400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44352" y="3548249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73578" y="2818285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08360" y="3552713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89461" y="3552713"/>
            <a:ext cx="8845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94162" y="2747687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33" name="Straight Arrow Connector 32"/>
          <p:cNvCxnSpPr>
            <a:stCxn id="31" idx="1"/>
            <a:endCxn id="29" idx="0"/>
          </p:cNvCxnSpPr>
          <p:nvPr/>
        </p:nvCxnSpPr>
        <p:spPr>
          <a:xfrm flipH="1">
            <a:off x="9708411" y="2976287"/>
            <a:ext cx="2857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0" idx="0"/>
          </p:cNvCxnSpPr>
          <p:nvPr/>
        </p:nvCxnSpPr>
        <p:spPr>
          <a:xfrm>
            <a:off x="10641861" y="2976287"/>
            <a:ext cx="28985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22180" y="4146178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6" y="4146179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9902" y="5544670"/>
            <a:ext cx="937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</a:t>
            </a:r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11943" y="5544670"/>
            <a:ext cx="755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8543" y="4739644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42" name="Straight Arrow Connector 41"/>
          <p:cNvCxnSpPr>
            <a:stCxn id="41" idx="1"/>
            <a:endCxn id="39" idx="0"/>
          </p:cNvCxnSpPr>
          <p:nvPr/>
        </p:nvCxnSpPr>
        <p:spPr>
          <a:xfrm flipH="1">
            <a:off x="638522" y="4968244"/>
            <a:ext cx="24002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0" idx="0"/>
          </p:cNvCxnSpPr>
          <p:nvPr/>
        </p:nvCxnSpPr>
        <p:spPr>
          <a:xfrm>
            <a:off x="1526241" y="4968244"/>
            <a:ext cx="26339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93668" y="4142039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2180" y="414617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95605" y="5551839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38603" y="5551839"/>
            <a:ext cx="1046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</a:t>
            </a:r>
            <a:r>
              <a:rPr lang="en-US" sz="2200" b="1" dirty="0">
                <a:solidFill>
                  <a:srgbClr val="FFFF00"/>
                </a:solidFill>
              </a:rPr>
              <a:t>10</a:t>
            </a:r>
            <a:r>
              <a:rPr lang="en-US" sz="2200" b="1" dirty="0"/>
              <a:t>,11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67543" y="4746813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3354978" y="4975413"/>
            <a:ext cx="312564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1" idx="0"/>
          </p:cNvCxnSpPr>
          <p:nvPr/>
        </p:nvCxnSpPr>
        <p:spPr>
          <a:xfrm>
            <a:off x="4315242" y="4975413"/>
            <a:ext cx="246375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03147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93668" y="414203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0947" y="5480464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63945" y="5480464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97247" y="4675438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6" name="Straight Arrow Connector 55"/>
          <p:cNvCxnSpPr>
            <a:stCxn id="55" idx="1"/>
            <a:endCxn id="46" idx="0"/>
          </p:cNvCxnSpPr>
          <p:nvPr/>
        </p:nvCxnSpPr>
        <p:spPr>
          <a:xfrm flipH="1">
            <a:off x="5880320" y="4904038"/>
            <a:ext cx="41692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49" idx="0"/>
          </p:cNvCxnSpPr>
          <p:nvPr/>
        </p:nvCxnSpPr>
        <p:spPr>
          <a:xfrm>
            <a:off x="6944945" y="4904038"/>
            <a:ext cx="34290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  <p:bldP spid="45" grpId="0" animBg="1"/>
      <p:bldP spid="46" grpId="0" animBg="1"/>
      <p:bldP spid="49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4407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0959" y="165847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0959" y="374568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27370" y="1658473"/>
            <a:ext cx="0" cy="2087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959" y="1658473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6186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6786" y="3149298"/>
            <a:ext cx="17716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12</a:t>
            </a:r>
            <a:r>
              <a:rPr lang="en-US" sz="2200" b="1" dirty="0"/>
              <a:t>,13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2486" y="2344272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23" name="Straight Arrow Connector 22"/>
          <p:cNvCxnSpPr>
            <a:stCxn id="22" idx="1"/>
            <a:endCxn id="20" idx="0"/>
          </p:cNvCxnSpPr>
          <p:nvPr/>
        </p:nvCxnSpPr>
        <p:spPr>
          <a:xfrm flipH="1">
            <a:off x="644337" y="2572872"/>
            <a:ext cx="43814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0"/>
          </p:cNvCxnSpPr>
          <p:nvPr/>
        </p:nvCxnSpPr>
        <p:spPr>
          <a:xfrm>
            <a:off x="1730185" y="2572872"/>
            <a:ext cx="352427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84286" y="2751586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40110" y="307571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77985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4287" y="2344272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36" name="Straight Arrow Connector 35"/>
          <p:cNvCxnSpPr>
            <a:stCxn id="35" idx="1"/>
            <a:endCxn id="34" idx="0"/>
          </p:cNvCxnSpPr>
          <p:nvPr/>
        </p:nvCxnSpPr>
        <p:spPr>
          <a:xfrm flipH="1">
            <a:off x="3616136" y="2572872"/>
            <a:ext cx="4381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5684" y="314271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06786" y="3142716"/>
            <a:ext cx="94256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>
            <a:off x="4492436" y="2801472"/>
            <a:ext cx="3579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0"/>
          </p:cNvCxnSpPr>
          <p:nvPr/>
        </p:nvCxnSpPr>
        <p:spPr>
          <a:xfrm>
            <a:off x="4930586" y="2572872"/>
            <a:ext cx="547481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7370" y="1658473"/>
            <a:ext cx="22076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20, 16, 24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2574" y="3131097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66136" y="2326071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48" name="Straight Arrow Connector 47"/>
          <p:cNvCxnSpPr>
            <a:stCxn id="47" idx="1"/>
            <a:endCxn id="46" idx="0"/>
          </p:cNvCxnSpPr>
          <p:nvPr/>
        </p:nvCxnSpPr>
        <p:spPr>
          <a:xfrm flipH="1">
            <a:off x="6680725" y="2554671"/>
            <a:ext cx="88541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220273" y="3124515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1373" y="3124515"/>
            <a:ext cx="21617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12,13,</a:t>
            </a:r>
            <a:r>
              <a:rPr lang="en-US" sz="2400" b="1" dirty="0">
                <a:solidFill>
                  <a:srgbClr val="FFFF00"/>
                </a:solidFill>
              </a:rPr>
              <a:t>16,20,24</a:t>
            </a:r>
          </a:p>
        </p:txBody>
      </p: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 flipH="1">
            <a:off x="7592815" y="2783271"/>
            <a:ext cx="41147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50" idx="0"/>
          </p:cNvCxnSpPr>
          <p:nvPr/>
        </p:nvCxnSpPr>
        <p:spPr>
          <a:xfrm>
            <a:off x="8442434" y="2554671"/>
            <a:ext cx="709820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18735" y="267389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984053" y="307036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86724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724" y="5509166"/>
            <a:ext cx="82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67090" y="5509166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05289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18301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75" name="Straight Arrow Connector 74"/>
          <p:cNvCxnSpPr>
            <a:stCxn id="69" idx="1"/>
            <a:endCxn id="70" idx="0"/>
          </p:cNvCxnSpPr>
          <p:nvPr/>
        </p:nvCxnSpPr>
        <p:spPr>
          <a:xfrm flipH="1">
            <a:off x="457724" y="4596976"/>
            <a:ext cx="7290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1327090" y="4825576"/>
            <a:ext cx="16553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>
            <a:off x="2082612" y="4825576"/>
            <a:ext cx="172677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3" idx="0"/>
          </p:cNvCxnSpPr>
          <p:nvPr/>
        </p:nvCxnSpPr>
        <p:spPr>
          <a:xfrm>
            <a:off x="2634524" y="4596976"/>
            <a:ext cx="63377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2573" y="3745689"/>
            <a:ext cx="13676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3,4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37633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27932" y="5509166"/>
            <a:ext cx="133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 </a:t>
            </a:r>
            <a:r>
              <a:rPr lang="en-US" sz="2400" b="1" dirty="0">
                <a:solidFill>
                  <a:srgbClr val="FFFF00"/>
                </a:solidFill>
              </a:rPr>
              <a:t>3,4</a:t>
            </a:r>
            <a:r>
              <a:rPr lang="en-US" sz="2400" b="1" dirty="0"/>
              <a:t>,5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45584" y="550916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66868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179880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60" name="Straight Arrow Connector 59"/>
          <p:cNvCxnSpPr>
            <a:stCxn id="55" idx="1"/>
            <a:endCxn id="56" idx="0"/>
          </p:cNvCxnSpPr>
          <p:nvPr/>
        </p:nvCxnSpPr>
        <p:spPr>
          <a:xfrm flipH="1">
            <a:off x="4593932" y="4596976"/>
            <a:ext cx="743701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7" idx="0"/>
          </p:cNvCxnSpPr>
          <p:nvPr/>
        </p:nvCxnSpPr>
        <p:spPr>
          <a:xfrm flipH="1">
            <a:off x="5718127" y="4825576"/>
            <a:ext cx="12489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>
            <a:off x="6281168" y="4825576"/>
            <a:ext cx="3357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0"/>
          </p:cNvCxnSpPr>
          <p:nvPr/>
        </p:nvCxnSpPr>
        <p:spPr>
          <a:xfrm>
            <a:off x="6785433" y="4596976"/>
            <a:ext cx="84444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39133" y="4960047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68576" y="546265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237281" y="4120181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464868" y="5260971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272705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45376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795477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170481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83" name="Straight Arrow Connector 82"/>
          <p:cNvCxnSpPr>
            <a:stCxn id="66" idx="1"/>
            <a:endCxn id="81" idx="0"/>
          </p:cNvCxnSpPr>
          <p:nvPr/>
        </p:nvCxnSpPr>
        <p:spPr>
          <a:xfrm flipH="1">
            <a:off x="8458481" y="4348781"/>
            <a:ext cx="7788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9" idx="0"/>
          </p:cNvCxnSpPr>
          <p:nvPr/>
        </p:nvCxnSpPr>
        <p:spPr>
          <a:xfrm flipH="1">
            <a:off x="9083477" y="4577381"/>
            <a:ext cx="45412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 flipH="1">
            <a:off x="9824868" y="4577381"/>
            <a:ext cx="8028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10463205" y="4577381"/>
            <a:ext cx="2595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78" idx="0"/>
          </p:cNvCxnSpPr>
          <p:nvPr/>
        </p:nvCxnSpPr>
        <p:spPr>
          <a:xfrm>
            <a:off x="11066081" y="4348781"/>
            <a:ext cx="629295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52573" y="3745689"/>
            <a:ext cx="0" cy="2762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1" grpId="0" animBg="1"/>
      <p:bldP spid="22" grpId="0" animBg="1"/>
      <p:bldP spid="32" grpId="0"/>
      <p:bldP spid="33" grpId="0" animBg="1"/>
      <p:bldP spid="34" grpId="0" animBg="1"/>
      <p:bldP spid="35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/>
      <p:bldP spid="65" grpId="0" animBg="1"/>
      <p:bldP spid="66" grpId="0" animBg="1"/>
      <p:bldP spid="74" grpId="0" animBg="1"/>
      <p:bldP spid="76" grpId="0" animBg="1"/>
      <p:bldP spid="78" grpId="0" animBg="1"/>
      <p:bldP spid="79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5"/>
            <a:endCxn id="10" idx="1"/>
          </p:cNvCxnSpPr>
          <p:nvPr/>
        </p:nvCxnSpPr>
        <p:spPr>
          <a:xfrm>
            <a:off x="1724624" y="1291019"/>
            <a:ext cx="311513" cy="44297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  <a:endCxn id="12" idx="0"/>
          </p:cNvCxnSpPr>
          <p:nvPr/>
        </p:nvCxnSpPr>
        <p:spPr>
          <a:xfrm flipH="1">
            <a:off x="1730686" y="2003405"/>
            <a:ext cx="305451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5"/>
            <a:endCxn id="13" idx="1"/>
          </p:cNvCxnSpPr>
          <p:nvPr/>
        </p:nvCxnSpPr>
        <p:spPr>
          <a:xfrm>
            <a:off x="2305545" y="2003406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99419" y="96581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8185" y="16653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80340" y="16782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44785" y="2372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540185" y="240254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530785" y="23971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9" idx="3"/>
            <a:endCxn id="11" idx="0"/>
          </p:cNvCxnSpPr>
          <p:nvPr/>
        </p:nvCxnSpPr>
        <p:spPr>
          <a:xfrm flipH="1">
            <a:off x="435285" y="1990597"/>
            <a:ext cx="398696" cy="382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103389" y="1291019"/>
            <a:ext cx="351826" cy="4301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75"/>
          <p:cNvSpPr txBox="1"/>
          <p:nvPr/>
        </p:nvSpPr>
        <p:spPr>
          <a:xfrm>
            <a:off x="1432664" y="661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82"/>
          <p:cNvSpPr txBox="1"/>
          <p:nvPr/>
        </p:nvSpPr>
        <p:spPr>
          <a:xfrm>
            <a:off x="2265559" y="14409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83"/>
          <p:cNvSpPr txBox="1"/>
          <p:nvPr/>
        </p:nvSpPr>
        <p:spPr>
          <a:xfrm>
            <a:off x="150474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5"/>
          <p:cNvSpPr txBox="1"/>
          <p:nvPr/>
        </p:nvSpPr>
        <p:spPr>
          <a:xfrm>
            <a:off x="654175" y="137340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" name="TextBox 192"/>
          <p:cNvSpPr txBox="1"/>
          <p:nvPr/>
        </p:nvSpPr>
        <p:spPr>
          <a:xfrm>
            <a:off x="148167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193"/>
          <p:cNvSpPr txBox="1"/>
          <p:nvPr/>
        </p:nvSpPr>
        <p:spPr>
          <a:xfrm>
            <a:off x="268419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27" idx="5"/>
            <a:endCxn id="29" idx="1"/>
          </p:cNvCxnSpPr>
          <p:nvPr/>
        </p:nvCxnSpPr>
        <p:spPr>
          <a:xfrm>
            <a:off x="2628395" y="3504213"/>
            <a:ext cx="745612" cy="545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5"/>
            <a:endCxn id="31" idx="0"/>
          </p:cNvCxnSpPr>
          <p:nvPr/>
        </p:nvCxnSpPr>
        <p:spPr>
          <a:xfrm>
            <a:off x="1409195" y="4342523"/>
            <a:ext cx="65171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32" idx="0"/>
          </p:cNvCxnSpPr>
          <p:nvPr/>
        </p:nvCxnSpPr>
        <p:spPr>
          <a:xfrm flipH="1">
            <a:off x="2865071" y="4318779"/>
            <a:ext cx="508936" cy="460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5"/>
            <a:endCxn id="33" idx="1"/>
          </p:cNvCxnSpPr>
          <p:nvPr/>
        </p:nvCxnSpPr>
        <p:spPr>
          <a:xfrm>
            <a:off x="3643415" y="4318779"/>
            <a:ext cx="416392" cy="516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03191" y="3179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1083991" y="401731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318211" y="399357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19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18704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267457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400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13370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2326935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435673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37" name="Straight Arrow Connector 36"/>
          <p:cNvCxnSpPr>
            <a:stCxn id="28" idx="3"/>
            <a:endCxn id="30" idx="0"/>
          </p:cNvCxnSpPr>
          <p:nvPr/>
        </p:nvCxnSpPr>
        <p:spPr>
          <a:xfrm flipH="1">
            <a:off x="384511" y="4342523"/>
            <a:ext cx="75527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7"/>
          </p:cNvCxnSpPr>
          <p:nvPr/>
        </p:nvCxnSpPr>
        <p:spPr>
          <a:xfrm flipH="1">
            <a:off x="1409195" y="3504214"/>
            <a:ext cx="949792" cy="5689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1527511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0"/>
          </p:cNvCxnSpPr>
          <p:nvPr/>
        </p:nvCxnSpPr>
        <p:spPr>
          <a:xfrm flipH="1">
            <a:off x="2517435" y="5104413"/>
            <a:ext cx="212932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36" idx="0"/>
          </p:cNvCxnSpPr>
          <p:nvPr/>
        </p:nvCxnSpPr>
        <p:spPr>
          <a:xfrm>
            <a:off x="4329215" y="5104413"/>
            <a:ext cx="21801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141"/>
          <p:cNvSpPr txBox="1"/>
          <p:nvPr/>
        </p:nvSpPr>
        <p:spPr>
          <a:xfrm>
            <a:off x="2336436" y="28742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30" idx="5"/>
            <a:endCxn id="44" idx="0"/>
          </p:cNvCxnSpPr>
          <p:nvPr/>
        </p:nvCxnSpPr>
        <p:spPr>
          <a:xfrm>
            <a:off x="519215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274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354681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6" name="Straight Arrow Connector 45"/>
          <p:cNvCxnSpPr>
            <a:stCxn id="33" idx="3"/>
            <a:endCxn id="45" idx="0"/>
          </p:cNvCxnSpPr>
          <p:nvPr/>
        </p:nvCxnSpPr>
        <p:spPr>
          <a:xfrm flipH="1">
            <a:off x="3737311" y="5104413"/>
            <a:ext cx="32249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4103" y="61685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3872015" y="5789659"/>
            <a:ext cx="222588" cy="3788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95"/>
          <p:cNvSpPr txBox="1"/>
          <p:nvPr/>
        </p:nvSpPr>
        <p:spPr>
          <a:xfrm>
            <a:off x="3351456" y="36736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0" name="TextBox 96"/>
          <p:cNvSpPr txBox="1"/>
          <p:nvPr/>
        </p:nvSpPr>
        <p:spPr>
          <a:xfrm>
            <a:off x="99700" y="44656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1" name="TextBox 97"/>
          <p:cNvSpPr txBox="1"/>
          <p:nvPr/>
        </p:nvSpPr>
        <p:spPr>
          <a:xfrm>
            <a:off x="3458456" y="5172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2" name="TextBox 107"/>
          <p:cNvSpPr txBox="1"/>
          <p:nvPr/>
        </p:nvSpPr>
        <p:spPr>
          <a:xfrm>
            <a:off x="959981" y="3725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112"/>
          <p:cNvSpPr txBox="1"/>
          <p:nvPr/>
        </p:nvSpPr>
        <p:spPr>
          <a:xfrm>
            <a:off x="498811" y="5660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114"/>
          <p:cNvSpPr txBox="1"/>
          <p:nvPr/>
        </p:nvSpPr>
        <p:spPr>
          <a:xfrm>
            <a:off x="1108411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115"/>
          <p:cNvSpPr txBox="1"/>
          <p:nvPr/>
        </p:nvSpPr>
        <p:spPr>
          <a:xfrm>
            <a:off x="2094156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116"/>
          <p:cNvSpPr txBox="1"/>
          <p:nvPr/>
        </p:nvSpPr>
        <p:spPr>
          <a:xfrm>
            <a:off x="3643415" y="62622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TextBox 117"/>
          <p:cNvSpPr txBox="1"/>
          <p:nvPr/>
        </p:nvSpPr>
        <p:spPr>
          <a:xfrm>
            <a:off x="4536689" y="58232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8" name="TextBox 118"/>
          <p:cNvSpPr txBox="1"/>
          <p:nvPr/>
        </p:nvSpPr>
        <p:spPr>
          <a:xfrm>
            <a:off x="2059126" y="44331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9" name="TextBox 120"/>
          <p:cNvSpPr txBox="1"/>
          <p:nvPr/>
        </p:nvSpPr>
        <p:spPr>
          <a:xfrm>
            <a:off x="2616057" y="44358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0" name="TextBox 121"/>
          <p:cNvSpPr txBox="1"/>
          <p:nvPr/>
        </p:nvSpPr>
        <p:spPr>
          <a:xfrm>
            <a:off x="4128131" y="44412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1" name="TextBox 194"/>
          <p:cNvSpPr txBox="1"/>
          <p:nvPr/>
        </p:nvSpPr>
        <p:spPr>
          <a:xfrm>
            <a:off x="2534438" y="880537"/>
            <a:ext cx="21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/>
              <a:t>Balanced Trees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904987" y="732059"/>
            <a:ext cx="0" cy="5798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6" idx="5"/>
            <a:endCxn id="68" idx="0"/>
          </p:cNvCxnSpPr>
          <p:nvPr/>
        </p:nvCxnSpPr>
        <p:spPr>
          <a:xfrm>
            <a:off x="6060704" y="1820803"/>
            <a:ext cx="515492" cy="3871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8" idx="3"/>
            <a:endCxn id="70" idx="0"/>
          </p:cNvCxnSpPr>
          <p:nvPr/>
        </p:nvCxnSpPr>
        <p:spPr>
          <a:xfrm flipH="1">
            <a:off x="6066766" y="2533189"/>
            <a:ext cx="374726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5"/>
            <a:endCxn id="71" idx="0"/>
          </p:cNvCxnSpPr>
          <p:nvPr/>
        </p:nvCxnSpPr>
        <p:spPr>
          <a:xfrm>
            <a:off x="6710900" y="2533189"/>
            <a:ext cx="346466" cy="3937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735500" y="1495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5114266" y="21951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6385696" y="2207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9" name="Oval 68"/>
          <p:cNvSpPr/>
          <p:nvPr/>
        </p:nvSpPr>
        <p:spPr>
          <a:xfrm>
            <a:off x="6385319" y="36181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5876266" y="2932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6866866" y="2926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72" name="Straight Arrow Connector 71"/>
          <p:cNvCxnSpPr>
            <a:stCxn id="66" idx="3"/>
            <a:endCxn id="67" idx="0"/>
          </p:cNvCxnSpPr>
          <p:nvPr/>
        </p:nvCxnSpPr>
        <p:spPr>
          <a:xfrm flipH="1">
            <a:off x="5304766" y="1820803"/>
            <a:ext cx="486530" cy="3743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175"/>
          <p:cNvSpPr txBox="1"/>
          <p:nvPr/>
        </p:nvSpPr>
        <p:spPr>
          <a:xfrm>
            <a:off x="5768746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74" name="TextBox 182"/>
          <p:cNvSpPr txBox="1"/>
          <p:nvPr/>
        </p:nvSpPr>
        <p:spPr>
          <a:xfrm>
            <a:off x="6670915" y="19707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75" name="TextBox 183"/>
          <p:cNvSpPr txBox="1"/>
          <p:nvPr/>
        </p:nvSpPr>
        <p:spPr>
          <a:xfrm>
            <a:off x="6088193" y="38116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6" name="TextBox 185"/>
          <p:cNvSpPr txBox="1"/>
          <p:nvPr/>
        </p:nvSpPr>
        <p:spPr>
          <a:xfrm>
            <a:off x="4990256" y="19031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7" name="TextBox 192"/>
          <p:cNvSpPr txBox="1"/>
          <p:nvPr/>
        </p:nvSpPr>
        <p:spPr>
          <a:xfrm>
            <a:off x="5817752" y="25889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8" name="TextBox 193"/>
          <p:cNvSpPr txBox="1"/>
          <p:nvPr/>
        </p:nvSpPr>
        <p:spPr>
          <a:xfrm>
            <a:off x="7020272" y="2588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79" name="Straight Arrow Connector 78"/>
          <p:cNvCxnSpPr>
            <a:stCxn id="71" idx="3"/>
            <a:endCxn id="69" idx="0"/>
          </p:cNvCxnSpPr>
          <p:nvPr/>
        </p:nvCxnSpPr>
        <p:spPr>
          <a:xfrm flipH="1">
            <a:off x="6575819" y="3252110"/>
            <a:ext cx="346843" cy="36601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48927" y="732059"/>
            <a:ext cx="0" cy="3342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954628" y="1583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82" name="Straight Arrow Connector 81"/>
          <p:cNvCxnSpPr>
            <a:stCxn id="81" idx="5"/>
            <a:endCxn id="84" idx="1"/>
          </p:cNvCxnSpPr>
          <p:nvPr/>
        </p:nvCxnSpPr>
        <p:spPr>
          <a:xfrm>
            <a:off x="8279833" y="1908672"/>
            <a:ext cx="367309" cy="4484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5"/>
            <a:endCxn id="85" idx="1"/>
          </p:cNvCxnSpPr>
          <p:nvPr/>
        </p:nvCxnSpPr>
        <p:spPr>
          <a:xfrm>
            <a:off x="8916550" y="2626481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591345" y="23012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5" name="Oval 84"/>
          <p:cNvSpPr/>
          <p:nvPr/>
        </p:nvSpPr>
        <p:spPr>
          <a:xfrm>
            <a:off x="9141790" y="302019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6" name="TextBox 183"/>
          <p:cNvSpPr txBox="1"/>
          <p:nvPr/>
        </p:nvSpPr>
        <p:spPr>
          <a:xfrm>
            <a:off x="9478628" y="32487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7" name="TextBox 183"/>
          <p:cNvSpPr txBox="1"/>
          <p:nvPr/>
        </p:nvSpPr>
        <p:spPr>
          <a:xfrm>
            <a:off x="8945228" y="21819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8" name="TextBox 175"/>
          <p:cNvSpPr txBox="1"/>
          <p:nvPr/>
        </p:nvSpPr>
        <p:spPr>
          <a:xfrm>
            <a:off x="7901274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5084021" y="4424108"/>
            <a:ext cx="6915722" cy="22501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Sometimes tree becomes unbalanced by inserting or deleting any node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Then based on position of insertion, we need to rotate the unbalanced node 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Rotation </a:t>
            </a:r>
            <a:r>
              <a:rPr lang="en-US" sz="2000" dirty="0"/>
              <a:t>is the </a:t>
            </a:r>
            <a:r>
              <a:rPr lang="en-US" sz="2000" b="1" dirty="0">
                <a:solidFill>
                  <a:srgbClr val="C00000"/>
                </a:solidFill>
              </a:rPr>
              <a:t>process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make tree balanced</a:t>
            </a:r>
          </a:p>
        </p:txBody>
      </p:sp>
    </p:spTree>
    <p:extLst>
      <p:ext uri="{BB962C8B-B14F-4D97-AF65-F5344CB8AC3E}">
        <p14:creationId xmlns:p14="http://schemas.microsoft.com/office/powerpoint/2010/main" val="15427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4" grpId="0" animBg="1"/>
      <p:bldP spid="45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/>
      <p:bldP spid="74" grpId="0"/>
      <p:bldP spid="75" grpId="0"/>
      <p:bldP spid="76" grpId="0"/>
      <p:bldP spid="77" grpId="0"/>
      <p:bldP spid="78" grpId="0"/>
      <p:bldP spid="81" grpId="0" animBg="1"/>
      <p:bldP spid="84" grpId="0" animBg="1"/>
      <p:bldP spid="85" grpId="0" animBg="1"/>
      <p:bldP spid="86" grpId="0"/>
      <p:bldP spid="87" grpId="0"/>
      <p:bldP spid="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5752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412" y="167191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7412" y="381450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12" y="1662977"/>
            <a:ext cx="20697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18,19,14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68394" y="189604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63595" y="2962841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30395" y="2962841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12, 13, </a:t>
            </a:r>
            <a:r>
              <a:rPr lang="en-US" sz="2400" b="1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11594" y="2962841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18, 19</a:t>
            </a:r>
            <a:r>
              <a:rPr lang="en-US" sz="2400" b="1" dirty="0"/>
              <a:t>, 20,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205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7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48" name="Straight Arrow Connector 47"/>
          <p:cNvCxnSpPr>
            <a:stCxn id="42" idx="1"/>
            <a:endCxn id="47" idx="0"/>
          </p:cNvCxnSpPr>
          <p:nvPr/>
        </p:nvCxnSpPr>
        <p:spPr>
          <a:xfrm flipH="1">
            <a:off x="358594" y="2124641"/>
            <a:ext cx="22098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1425394" y="2353241"/>
            <a:ext cx="1485900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 flipH="1">
            <a:off x="2636137" y="2353241"/>
            <a:ext cx="701738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03551" y="2353241"/>
            <a:ext cx="236883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3"/>
            <a:endCxn id="45" idx="0"/>
          </p:cNvCxnSpPr>
          <p:nvPr/>
        </p:nvCxnSpPr>
        <p:spPr>
          <a:xfrm>
            <a:off x="4397194" y="2124641"/>
            <a:ext cx="19812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7412" y="3814502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707791" y="4261521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403326" y="5012022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28813" y="5012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738300" y="5012022"/>
            <a:ext cx="23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18, 19, </a:t>
            </a:r>
            <a:r>
              <a:rPr lang="en-US" sz="2400" b="1" dirty="0"/>
              <a:t>20, 24, </a:t>
            </a:r>
            <a:r>
              <a:rPr lang="en-US" sz="2400" b="1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21839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352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94" name="Straight Arrow Connector 93"/>
          <p:cNvCxnSpPr>
            <a:stCxn id="88" idx="1"/>
            <a:endCxn id="93" idx="0"/>
          </p:cNvCxnSpPr>
          <p:nvPr/>
        </p:nvCxnSpPr>
        <p:spPr>
          <a:xfrm flipH="1">
            <a:off x="328352" y="4490121"/>
            <a:ext cx="137943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1009839" y="4728903"/>
            <a:ext cx="1049556" cy="283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9" idx="0"/>
          </p:cNvCxnSpPr>
          <p:nvPr/>
        </p:nvCxnSpPr>
        <p:spPr>
          <a:xfrm flipH="1">
            <a:off x="1763326" y="4708782"/>
            <a:ext cx="755328" cy="3032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0" idx="0"/>
          </p:cNvCxnSpPr>
          <p:nvPr/>
        </p:nvCxnSpPr>
        <p:spPr>
          <a:xfrm flipH="1">
            <a:off x="2930813" y="4718722"/>
            <a:ext cx="54450" cy="293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3"/>
            <a:endCxn id="91" idx="0"/>
          </p:cNvCxnSpPr>
          <p:nvPr/>
        </p:nvCxnSpPr>
        <p:spPr>
          <a:xfrm>
            <a:off x="3471791" y="4490121"/>
            <a:ext cx="141850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28034" y="465070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38612" y="4957262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371616" y="5776558"/>
            <a:ext cx="2382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  <a:r>
              <a:rPr lang="en-US" sz="2400" b="1" dirty="0">
                <a:solidFill>
                  <a:srgbClr val="FFFF00"/>
                </a:solidFill>
              </a:rPr>
              <a:t>, 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10015" y="5802872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59511" y="571913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557902" y="426152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966666" y="5012022"/>
            <a:ext cx="6773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3, 6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954450" y="5012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16, 20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678814" y="5774022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499827" y="5774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993286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307758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979755" y="5774022"/>
            <a:ext cx="9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18, 19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1027682" y="5774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24, 25</a:t>
            </a:r>
          </a:p>
        </p:txBody>
      </p:sp>
      <p:cxnSp>
        <p:nvCxnSpPr>
          <p:cNvPr id="113" name="Straight Arrow Connector 112"/>
          <p:cNvCxnSpPr>
            <a:stCxn id="104" idx="1"/>
            <a:endCxn id="105" idx="0"/>
          </p:cNvCxnSpPr>
          <p:nvPr/>
        </p:nvCxnSpPr>
        <p:spPr>
          <a:xfrm flipH="1">
            <a:off x="7305337" y="4490121"/>
            <a:ext cx="1252565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4" idx="3"/>
            <a:endCxn id="106" idx="0"/>
          </p:cNvCxnSpPr>
          <p:nvPr/>
        </p:nvCxnSpPr>
        <p:spPr>
          <a:xfrm>
            <a:off x="9091302" y="4490121"/>
            <a:ext cx="1368387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1"/>
            <a:endCxn id="110" idx="0"/>
          </p:cNvCxnSpPr>
          <p:nvPr/>
        </p:nvCxnSpPr>
        <p:spPr>
          <a:xfrm flipH="1">
            <a:off x="6612558" y="5240622"/>
            <a:ext cx="354108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2"/>
            <a:endCxn id="109" idx="0"/>
          </p:cNvCxnSpPr>
          <p:nvPr/>
        </p:nvCxnSpPr>
        <p:spPr>
          <a:xfrm flipH="1">
            <a:off x="7298086" y="5469222"/>
            <a:ext cx="7251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5" idx="3"/>
            <a:endCxn id="107" idx="0"/>
          </p:cNvCxnSpPr>
          <p:nvPr/>
        </p:nvCxnSpPr>
        <p:spPr>
          <a:xfrm>
            <a:off x="7644008" y="5240622"/>
            <a:ext cx="407349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1"/>
            <a:endCxn id="108" idx="0"/>
          </p:cNvCxnSpPr>
          <p:nvPr/>
        </p:nvCxnSpPr>
        <p:spPr>
          <a:xfrm flipH="1">
            <a:off x="9201827" y="5240622"/>
            <a:ext cx="752623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2"/>
            <a:endCxn id="111" idx="0"/>
          </p:cNvCxnSpPr>
          <p:nvPr/>
        </p:nvCxnSpPr>
        <p:spPr>
          <a:xfrm>
            <a:off x="10459689" y="5469222"/>
            <a:ext cx="6066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112" idx="0"/>
          </p:cNvCxnSpPr>
          <p:nvPr/>
        </p:nvCxnSpPr>
        <p:spPr>
          <a:xfrm>
            <a:off x="10964927" y="5240622"/>
            <a:ext cx="567994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 examples for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Order 5:</a:t>
            </a:r>
            <a:r>
              <a:rPr lang="en-US" dirty="0"/>
              <a:t> 1,7,6,2,11,5,10,13,12,20,16,24,3,4,18,19,14,25</a:t>
            </a:r>
          </a:p>
          <a:p>
            <a:r>
              <a:rPr lang="en-US" b="1" dirty="0"/>
              <a:t>2-3 Tree:</a:t>
            </a:r>
            <a:r>
              <a:rPr lang="en-US" dirty="0"/>
              <a:t> 12, 50, 85, 6, 10, 37, 100, 120, 25, 70 </a:t>
            </a:r>
          </a:p>
          <a:p>
            <a:r>
              <a:rPr lang="en-US" b="1" dirty="0"/>
              <a:t>B-Tree:</a:t>
            </a:r>
            <a:r>
              <a:rPr lang="en-US" dirty="0"/>
              <a:t> a, g, f, b, k, c, h, n, j</a:t>
            </a:r>
          </a:p>
          <a:p>
            <a:r>
              <a:rPr lang="en-US" dirty="0"/>
              <a:t>Insert the following letters into an empty B-tree of </a:t>
            </a:r>
            <a:r>
              <a:rPr lang="en-US" b="1" dirty="0"/>
              <a:t>order 5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 N G A H E K Q M F W L T Z D P R X Y S</a:t>
            </a:r>
          </a:p>
          <a:p>
            <a:r>
              <a:rPr lang="en-US" b="1" dirty="0"/>
              <a:t>Order 5: </a:t>
            </a:r>
            <a:r>
              <a:rPr lang="en-US" dirty="0"/>
              <a:t>78,21,14,11,97,85,74,63,45,42,57,20,16,19,32,30,31</a:t>
            </a:r>
          </a:p>
          <a:p>
            <a:r>
              <a:rPr lang="en-US" b="1" dirty="0"/>
              <a:t>Order 4:</a:t>
            </a:r>
            <a:r>
              <a:rPr lang="en-US" dirty="0"/>
              <a:t> 100, 150, 50, 55, 250, 200, 170, 65, 75, 20, 30, 52, 10, 25, 180, 190, 300, 5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7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74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295924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val 26" descr="20%"/>
          <p:cNvSpPr>
            <a:spLocks noChangeArrowheads="1"/>
          </p:cNvSpPr>
          <p:nvPr/>
        </p:nvSpPr>
        <p:spPr bwMode="auto">
          <a:xfrm>
            <a:off x="3500147" y="35619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Arial" pitchFamily="34" charset="0"/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2765707" y="43441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9600" tIns="39600" rIns="39600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4294541" y="432915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256096" y="50788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320284" y="51538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1791451" y="5828595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3" name="AutoShape 20"/>
          <p:cNvSpPr>
            <a:spLocks noChangeShapeType="1"/>
          </p:cNvSpPr>
          <p:nvPr/>
        </p:nvSpPr>
        <p:spPr bwMode="auto">
          <a:xfrm flipH="1">
            <a:off x="3066593" y="4034135"/>
            <a:ext cx="531478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9"/>
          <p:cNvSpPr>
            <a:spLocks noChangeShapeType="1"/>
          </p:cNvSpPr>
          <p:nvPr/>
        </p:nvSpPr>
        <p:spPr bwMode="auto">
          <a:xfrm>
            <a:off x="3959337" y="4034136"/>
            <a:ext cx="595522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/>
          <p:cNvSpPr>
            <a:spLocks noChangeShapeType="1"/>
          </p:cNvSpPr>
          <p:nvPr/>
        </p:nvSpPr>
        <p:spPr bwMode="auto">
          <a:xfrm flipH="1">
            <a:off x="2532885" y="4829964"/>
            <a:ext cx="313761" cy="2489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/>
          <p:cNvSpPr>
            <a:spLocks noChangeShapeType="1"/>
          </p:cNvSpPr>
          <p:nvPr/>
        </p:nvSpPr>
        <p:spPr bwMode="auto">
          <a:xfrm>
            <a:off x="3238347" y="4829964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ShapeType="1"/>
          </p:cNvSpPr>
          <p:nvPr/>
        </p:nvSpPr>
        <p:spPr bwMode="auto">
          <a:xfrm flipH="1">
            <a:off x="2069238" y="5564692"/>
            <a:ext cx="267796" cy="2639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20978" y="320039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7579" y="38494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58692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14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002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336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57508" y="32003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9380" y="5943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5029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580" y="5486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09800" y="4267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9180" y="487461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418732" y="36880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K</a:t>
            </a:r>
            <a:endParaRPr lang="en-US" sz="24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09132" y="43801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X</a:t>
            </a:r>
            <a:endParaRPr lang="en-US" sz="2400" b="1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39001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N</a:t>
            </a:r>
            <a:endParaRPr lang="en-US" sz="2400" b="1" dirty="0"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94932" y="50979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cxnSp>
        <p:nvCxnSpPr>
          <p:cNvPr id="30" name="Straight Arrow Connector 29"/>
          <p:cNvCxnSpPr>
            <a:stCxn id="6" idx="3"/>
            <a:endCxn id="47" idx="0"/>
          </p:cNvCxnSpPr>
          <p:nvPr/>
        </p:nvCxnSpPr>
        <p:spPr>
          <a:xfrm flipH="1">
            <a:off x="8057467" y="4111987"/>
            <a:ext cx="434000" cy="26814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7" idx="3"/>
            <a:endCxn id="48" idx="0"/>
          </p:cNvCxnSpPr>
          <p:nvPr/>
        </p:nvCxnSpPr>
        <p:spPr>
          <a:xfrm flipH="1">
            <a:off x="7487336" y="4804066"/>
            <a:ext cx="394531" cy="3013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91601" y="4343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J</a:t>
            </a:r>
            <a:endParaRPr lang="en-US" sz="2400" b="1" dirty="0"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561732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Z</a:t>
            </a:r>
            <a:endParaRPr lang="en-US" sz="2400" b="1" dirty="0">
              <a:latin typeface="+mj-lt"/>
            </a:endParaRPr>
          </a:p>
        </p:txBody>
      </p:sp>
      <p:cxnSp>
        <p:nvCxnSpPr>
          <p:cNvPr id="54" name="Straight Arrow Connector 53"/>
          <p:cNvCxnSpPr>
            <a:stCxn id="6" idx="5"/>
            <a:endCxn id="51" idx="0"/>
          </p:cNvCxnSpPr>
          <p:nvPr/>
        </p:nvCxnSpPr>
        <p:spPr>
          <a:xfrm>
            <a:off x="8842666" y="4111987"/>
            <a:ext cx="397270" cy="2314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2" idx="0"/>
          </p:cNvCxnSpPr>
          <p:nvPr/>
        </p:nvCxnSpPr>
        <p:spPr>
          <a:xfrm>
            <a:off x="9415535" y="4767335"/>
            <a:ext cx="394532" cy="3380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3"/>
            <a:endCxn id="49" idx="0"/>
          </p:cNvCxnSpPr>
          <p:nvPr/>
        </p:nvCxnSpPr>
        <p:spPr>
          <a:xfrm flipH="1">
            <a:off x="8743267" y="4767335"/>
            <a:ext cx="321069" cy="3306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56061" y="510512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176956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866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504239" y="43663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677090" y="4428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104221" y="36648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07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6" grpId="0"/>
      <p:bldP spid="37" grpId="0"/>
      <p:bldP spid="38" grpId="0"/>
      <p:bldP spid="39" grpId="0"/>
      <p:bldP spid="40" grpId="0"/>
      <p:bldP spid="5" grpId="0"/>
      <p:bldP spid="41" grpId="0"/>
      <p:bldP spid="42" grpId="0"/>
      <p:bldP spid="43" grpId="0"/>
      <p:bldP spid="44" grpId="0"/>
      <p:bldP spid="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20945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7432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9624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0574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2766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30402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354400" y="4698011"/>
            <a:ext cx="4757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3250211" y="4698011"/>
            <a:ext cx="3233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0"/>
          </p:cNvCxnSpPr>
          <p:nvPr/>
        </p:nvCxnSpPr>
        <p:spPr>
          <a:xfrm>
            <a:off x="3859811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38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1600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6680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0067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68208" y="35413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97170" y="61076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50002" y="5840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7" idx="3"/>
            <a:endCxn id="26" idx="0"/>
          </p:cNvCxnSpPr>
          <p:nvPr/>
        </p:nvCxnSpPr>
        <p:spPr>
          <a:xfrm flipH="1">
            <a:off x="2047002" y="5536211"/>
            <a:ext cx="97387" cy="3047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31139" y="595330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1595" y="51415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7377" y="51415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3595" y="43033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7032" y="4303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6918" y="346001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05400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8447" y="3884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5464093" y="497241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80772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74676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2" idx="3"/>
            <a:endCxn id="43" idx="0"/>
          </p:cNvCxnSpPr>
          <p:nvPr/>
        </p:nvCxnSpPr>
        <p:spPr>
          <a:xfrm flipH="1">
            <a:off x="77646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342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43" idx="3"/>
            <a:endCxn id="45" idx="0"/>
          </p:cNvCxnSpPr>
          <p:nvPr/>
        </p:nvCxnSpPr>
        <p:spPr>
          <a:xfrm flipH="1">
            <a:off x="7231200" y="4698011"/>
            <a:ext cx="3233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7630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93726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cxnSp>
        <p:nvCxnSpPr>
          <p:cNvPr id="53" name="Straight Arrow Connector 52"/>
          <p:cNvCxnSpPr>
            <a:stCxn id="51" idx="5"/>
            <a:endCxn id="52" idx="0"/>
          </p:cNvCxnSpPr>
          <p:nvPr/>
        </p:nvCxnSpPr>
        <p:spPr>
          <a:xfrm>
            <a:off x="9270011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5"/>
            <a:endCxn id="51" idx="0"/>
          </p:cNvCxnSpPr>
          <p:nvPr/>
        </p:nvCxnSpPr>
        <p:spPr>
          <a:xfrm>
            <a:off x="8584211" y="3936011"/>
            <a:ext cx="4757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534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1" idx="3"/>
            <a:endCxn id="56" idx="0"/>
          </p:cNvCxnSpPr>
          <p:nvPr/>
        </p:nvCxnSpPr>
        <p:spPr>
          <a:xfrm flipH="1">
            <a:off x="8450400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30913" y="51794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71709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090093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73929" y="42815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51431" y="4295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773913" y="34916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 animBg="1"/>
      <p:bldP spid="42" grpId="0" animBg="1"/>
      <p:bldP spid="43" grpId="0" animBg="1"/>
      <p:bldP spid="45" grpId="0" animBg="1"/>
      <p:bldP spid="51" grpId="0" animBg="1"/>
      <p:bldP spid="52" grpId="0" animBg="1"/>
      <p:bldP spid="56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7717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right child’s leaf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3316942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209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971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90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3352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2506800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3097811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2887800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8" idx="0"/>
          </p:cNvCxnSpPr>
          <p:nvPr/>
        </p:nvCxnSpPr>
        <p:spPr>
          <a:xfrm>
            <a:off x="3478811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12260" y="5895166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19" name="Straight Arrow Connector 18"/>
          <p:cNvCxnSpPr>
            <a:stCxn id="8" idx="5"/>
            <a:endCxn id="17" idx="0"/>
          </p:cNvCxnSpPr>
          <p:nvPr/>
        </p:nvCxnSpPr>
        <p:spPr>
          <a:xfrm>
            <a:off x="3859811" y="5545175"/>
            <a:ext cx="149449" cy="34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8207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5376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13101" y="34292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04034" y="60075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0317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4580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2764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8300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8588" y="3378742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10025" y="40018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53000" y="47244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295689" y="4951175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8458200" y="332824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88759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38" name="Straight Arrow Connector 37"/>
          <p:cNvCxnSpPr>
            <a:stCxn id="36" idx="5"/>
            <a:endCxn id="37" idx="0"/>
          </p:cNvCxnSpPr>
          <p:nvPr/>
        </p:nvCxnSpPr>
        <p:spPr>
          <a:xfrm>
            <a:off x="8965211" y="3835257"/>
            <a:ext cx="207720" cy="3149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220200" y="5041731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40" name="Straight Arrow Connector 39"/>
          <p:cNvCxnSpPr>
            <a:stCxn id="37" idx="5"/>
            <a:endCxn id="39" idx="0"/>
          </p:cNvCxnSpPr>
          <p:nvPr/>
        </p:nvCxnSpPr>
        <p:spPr>
          <a:xfrm>
            <a:off x="9382942" y="4657234"/>
            <a:ext cx="134258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091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428131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cxnSp>
        <p:nvCxnSpPr>
          <p:cNvPr id="43" name="Straight Arrow Connector 42"/>
          <p:cNvCxnSpPr>
            <a:stCxn id="41" idx="3"/>
            <a:endCxn id="42" idx="0"/>
          </p:cNvCxnSpPr>
          <p:nvPr/>
        </p:nvCxnSpPr>
        <p:spPr>
          <a:xfrm flipH="1">
            <a:off x="7725131" y="4657234"/>
            <a:ext cx="170989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41" idx="7"/>
          </p:cNvCxnSpPr>
          <p:nvPr/>
        </p:nvCxnSpPr>
        <p:spPr>
          <a:xfrm flipH="1">
            <a:off x="8316142" y="3835257"/>
            <a:ext cx="229047" cy="4019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190815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cxnSp>
        <p:nvCxnSpPr>
          <p:cNvPr id="48" name="Straight Arrow Connector 47"/>
          <p:cNvCxnSpPr>
            <a:stCxn id="41" idx="5"/>
            <a:endCxn id="46" idx="0"/>
          </p:cNvCxnSpPr>
          <p:nvPr/>
        </p:nvCxnSpPr>
        <p:spPr>
          <a:xfrm>
            <a:off x="8316142" y="4657234"/>
            <a:ext cx="171673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3621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757772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810998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97901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491942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69064" y="34405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03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Select Rotation based on Insertion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199688" cy="559056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Case 1: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Left child </a:t>
            </a:r>
          </a:p>
          <a:p>
            <a:pPr lvl="1"/>
            <a:r>
              <a:rPr lang="en-IN" b="1" dirty="0"/>
              <a:t>Single Right Rotation</a:t>
            </a:r>
          </a:p>
          <a:p>
            <a:pPr marL="0" indent="0">
              <a:buNone/>
            </a:pPr>
            <a:r>
              <a:rPr lang="en-IN" b="1" dirty="0"/>
              <a:t>Case 2: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Left child</a:t>
            </a:r>
          </a:p>
          <a:p>
            <a:pPr lvl="1"/>
            <a:r>
              <a:rPr lang="en-IN" b="1" dirty="0"/>
              <a:t>Left Right Rotation</a:t>
            </a:r>
          </a:p>
          <a:p>
            <a:pPr marL="0" indent="0">
              <a:buNone/>
            </a:pPr>
            <a:r>
              <a:rPr lang="en-IN" b="1" dirty="0"/>
              <a:t>Case 3: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Right Left Rotation</a:t>
            </a:r>
          </a:p>
          <a:p>
            <a:pPr marL="0" indent="0">
              <a:buNone/>
            </a:pPr>
            <a:r>
              <a:rPr lang="en-IN" b="1" dirty="0"/>
              <a:t>Case 4: </a:t>
            </a:r>
            <a:r>
              <a:rPr lang="en-IN" dirty="0"/>
              <a:t>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Single 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8389356" y="1396845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94056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51038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8110056" y="1765580"/>
            <a:ext cx="342565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8758091" y="1765580"/>
            <a:ext cx="308947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701906" y="1410821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59542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1230823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0"/>
          </p:cNvCxnSpPr>
          <p:nvPr/>
        </p:nvCxnSpPr>
        <p:spPr>
          <a:xfrm flipH="1">
            <a:off x="10375542" y="1779556"/>
            <a:ext cx="389629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5"/>
            <a:endCxn id="13" idx="0"/>
          </p:cNvCxnSpPr>
          <p:nvPr/>
        </p:nvCxnSpPr>
        <p:spPr>
          <a:xfrm>
            <a:off x="11070641" y="1779556"/>
            <a:ext cx="376182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02803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94056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851038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3"/>
            <a:endCxn id="17" idx="0"/>
          </p:cNvCxnSpPr>
          <p:nvPr/>
        </p:nvCxnSpPr>
        <p:spPr>
          <a:xfrm flipH="1">
            <a:off x="8110056" y="4791068"/>
            <a:ext cx="356012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8" idx="0"/>
          </p:cNvCxnSpPr>
          <p:nvPr/>
        </p:nvCxnSpPr>
        <p:spPr>
          <a:xfrm>
            <a:off x="8771538" y="4791068"/>
            <a:ext cx="295500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738419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303631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173207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0"/>
          </p:cNvCxnSpPr>
          <p:nvPr/>
        </p:nvCxnSpPr>
        <p:spPr>
          <a:xfrm flipH="1">
            <a:off x="10519631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0"/>
          </p:cNvCxnSpPr>
          <p:nvPr/>
        </p:nvCxnSpPr>
        <p:spPr>
          <a:xfrm>
            <a:off x="11107154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40760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11541942" y="5459498"/>
            <a:ext cx="214818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371738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0"/>
          </p:cNvCxnSpPr>
          <p:nvPr/>
        </p:nvCxnSpPr>
        <p:spPr>
          <a:xfrm flipH="1">
            <a:off x="8587738" y="5459498"/>
            <a:ext cx="326565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701906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5"/>
            <a:endCxn id="32" idx="1"/>
          </p:cNvCxnSpPr>
          <p:nvPr/>
        </p:nvCxnSpPr>
        <p:spPr>
          <a:xfrm>
            <a:off x="10528277" y="2411038"/>
            <a:ext cx="236894" cy="4475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70163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3"/>
            <a:endCxn id="35" idx="0"/>
          </p:cNvCxnSpPr>
          <p:nvPr/>
        </p:nvCxnSpPr>
        <p:spPr>
          <a:xfrm flipH="1">
            <a:off x="7686163" y="2411038"/>
            <a:ext cx="271158" cy="38429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87506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14734" y="863445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- 1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488960" y="87742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82377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- 3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371470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70163" y="3630706"/>
            <a:ext cx="4502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306504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7" grpId="0"/>
      <p:bldP spid="36" grpId="0"/>
      <p:bldP spid="38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Insertion into Left sub-tree of nodes Left child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Case 1: </a:t>
            </a:r>
            <a:r>
              <a:rPr lang="en-IN" dirty="0"/>
              <a:t>If node becomes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after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new node at </a:t>
            </a:r>
            <a:r>
              <a:rPr lang="en-IN" b="1" dirty="0">
                <a:solidFill>
                  <a:srgbClr val="C00000"/>
                </a:solidFill>
              </a:rPr>
              <a:t>Left sub-tree</a:t>
            </a:r>
            <a:r>
              <a:rPr lang="en-IN" dirty="0"/>
              <a:t> of nodes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Right Rotation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Detach leaf child’s right sub-tree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Consider leaf child to be the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parent onto right of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leaf child’s old right sub-tree as leaf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400" y="466897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65965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4178400" y="5037714"/>
            <a:ext cx="228265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4712135" y="5037714"/>
            <a:ext cx="269830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81400" y="611678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3797400" y="5744295"/>
            <a:ext cx="228265" cy="3724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1335" y="427208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881772"/>
            <a:ext cx="25751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Right Rotation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9207</TotalTime>
  <Words>3731</Words>
  <Application>Microsoft Office PowerPoint</Application>
  <PresentationFormat>Widescreen</PresentationFormat>
  <Paragraphs>1329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Roboto Condensed Light</vt:lpstr>
      <vt:lpstr>Wingdings</vt:lpstr>
      <vt:lpstr>Roboto Condensed</vt:lpstr>
      <vt:lpstr>Segoe UI Black</vt:lpstr>
      <vt:lpstr>Arial</vt:lpstr>
      <vt:lpstr>Wingdings 3</vt:lpstr>
      <vt:lpstr>Calibri</vt:lpstr>
      <vt:lpstr>Office Theme</vt:lpstr>
      <vt:lpstr>Unit-3 (Part 3)  Tree Non-Linear Data Structure  </vt:lpstr>
      <vt:lpstr>Balanced Tree</vt:lpstr>
      <vt:lpstr>Height Balanced Tree (AVL Tree)</vt:lpstr>
      <vt:lpstr>AVL Tree</vt:lpstr>
      <vt:lpstr>Right Rotation</vt:lpstr>
      <vt:lpstr>Right Rotation</vt:lpstr>
      <vt:lpstr>Left Rotation</vt:lpstr>
      <vt:lpstr>Select Rotation based on Insertion Position</vt:lpstr>
      <vt:lpstr>Insertion into Left sub-tree of nodes Left child </vt:lpstr>
      <vt:lpstr>Insertion into Left sub-tree of nodes Left child </vt:lpstr>
      <vt:lpstr>Insertion into Right sub-tree of node’s Right child</vt:lpstr>
      <vt:lpstr>Insertion into Right sub-tree of node’s Right child</vt:lpstr>
      <vt:lpstr>Insertion into Right sub-tree of node’s Left child</vt:lpstr>
      <vt:lpstr>Insertion into Right sub-tree of node’s Left child</vt:lpstr>
      <vt:lpstr>Insertion into Left sub-tree of node’s Right child</vt:lpstr>
      <vt:lpstr>Construct AVL Search Tree</vt:lpstr>
      <vt:lpstr>Construct AVL Search Tree</vt:lpstr>
      <vt:lpstr>Construct AVL Search Tree</vt:lpstr>
      <vt:lpstr>Construct AVL Search Tree</vt:lpstr>
      <vt:lpstr>Construct AVL Search Tree</vt:lpstr>
      <vt:lpstr>Deleting node from AVL Tree</vt:lpstr>
      <vt:lpstr>Deleting node from AVL Tree</vt:lpstr>
      <vt:lpstr>Deleting node from AVL Tree</vt:lpstr>
      <vt:lpstr>Construct the AVL (Height Balanced Tree) for given examples</vt:lpstr>
      <vt:lpstr>Weight Balanced Tree</vt:lpstr>
      <vt:lpstr>Weight Balanced Tree</vt:lpstr>
      <vt:lpstr>Weight Balanced Tree</vt:lpstr>
      <vt:lpstr>Multiway Search Tree (B - Tree)</vt:lpstr>
      <vt:lpstr>Multiway Search Tree (B - Tree)</vt:lpstr>
      <vt:lpstr>Multiway Search Tree (B - Tree)</vt:lpstr>
      <vt:lpstr>Multiway Search Tree (B - Tree)</vt:lpstr>
      <vt:lpstr>Multiway Search Tree (B - Tree)</vt:lpstr>
      <vt:lpstr>Insertion of Key in B-Tree</vt:lpstr>
      <vt:lpstr>Split Node (5 way Tree, max 4 Keys)</vt:lpstr>
      <vt:lpstr>Split Node (5 way Tree, max 4 Keys)</vt:lpstr>
      <vt:lpstr>Split Node (5 way Tree, max 4 Keys)</vt:lpstr>
      <vt:lpstr>Split Node (5 way Tree, max 4 Keys)</vt:lpstr>
      <vt:lpstr>Construct M-Way Tree</vt:lpstr>
      <vt:lpstr>Construct M-Way Tree</vt:lpstr>
      <vt:lpstr>Construct M-Way Tree</vt:lpstr>
      <vt:lpstr>B Tree examples for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3 - Non-linear Data Structure</dc:title>
  <dc:creator>ADMIN</dc:creator>
  <cp:keywords>Tree, Data Structure, Darshan University, Dr. Pradyumansinh Jadeja</cp:keywords>
  <cp:lastModifiedBy>HareKrishna</cp:lastModifiedBy>
  <cp:revision>828</cp:revision>
  <dcterms:created xsi:type="dcterms:W3CDTF">2020-05-01T05:09:15Z</dcterms:created>
  <dcterms:modified xsi:type="dcterms:W3CDTF">2024-08-14T07:01:29Z</dcterms:modified>
</cp:coreProperties>
</file>