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3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8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2" r:id="rId34"/>
    <p:sldId id="381" r:id="rId35"/>
  </p:sldIdLst>
  <p:sldSz cx="12192000" cy="6858000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  <p:embeddedFont>
      <p:font typeface="Roboto Condensed Light" panose="02000000000000000000" pitchFamily="2" charset="0"/>
      <p:regular r:id="rId47"/>
      <p:italic r:id="rId48"/>
    </p:embeddedFont>
    <p:embeddedFont>
      <p:font typeface="Wingdings 3" panose="05040102010807070707" pitchFamily="18" charset="2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EK4Ha1MUk5IhBr7rrb11A==" hashData="eLTFsq/cS+/6MWr7UQ7SoQtnaTNN8hrG1Qs5s0DgjqZN9vfC3xYfGCjOVzqlLqpEmuJrLStXQ+FZFelfnJcZz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9167"/>
          <a:stretch/>
        </p:blipFill>
        <p:spPr>
          <a:xfrm>
            <a:off x="7665491" y="2756708"/>
            <a:ext cx="4419009" cy="13527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4) – Graph - 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4) – Graph - 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4) – Graph - 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4) – Graph - 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4) – Graph - 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4) – Graph -  Non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28426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 (Part 4)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Graph</a:t>
            </a:r>
            <a:br>
              <a:rPr lang="en-US" sz="6000" dirty="0"/>
            </a:br>
            <a:r>
              <a:rPr lang="en-US" sz="4800" b="0" dirty="0"/>
              <a:t>Non-Linear Data Structure</a:t>
            </a:r>
            <a:endParaRPr lang="en-US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preorder traversal of tree</a:t>
            </a:r>
          </a:p>
          <a:p>
            <a:r>
              <a:rPr lang="en-US" dirty="0"/>
              <a:t>Traversal can start from any vertex V</a:t>
            </a:r>
            <a:r>
              <a:rPr lang="en-US" baseline="-25000" dirty="0"/>
              <a:t>i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is visited and then all vertices adjacent to V</a:t>
            </a:r>
            <a:r>
              <a:rPr lang="en-US" baseline="-25000" dirty="0"/>
              <a:t>i</a:t>
            </a:r>
            <a:r>
              <a:rPr lang="en-US" dirty="0"/>
              <a:t> are traversed recursively using DFS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90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6482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910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3124200" y="5867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4" name="Straight Connector 13"/>
          <p:cNvCxnSpPr>
            <a:stCxn id="4" idx="2"/>
            <a:endCxn id="5" idx="7"/>
          </p:cNvCxnSpPr>
          <p:nvPr/>
        </p:nvCxnSpPr>
        <p:spPr>
          <a:xfrm flipH="1">
            <a:off x="2155756" y="3328800"/>
            <a:ext cx="9684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9" idx="1"/>
          </p:cNvCxnSpPr>
          <p:nvPr/>
        </p:nvCxnSpPr>
        <p:spPr>
          <a:xfrm>
            <a:off x="3685800" y="3328800"/>
            <a:ext cx="10446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10" idx="1"/>
          </p:cNvCxnSpPr>
          <p:nvPr/>
        </p:nvCxnSpPr>
        <p:spPr>
          <a:xfrm>
            <a:off x="1957200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4670356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4"/>
            <a:endCxn id="12" idx="2"/>
          </p:cNvCxnSpPr>
          <p:nvPr/>
        </p:nvCxnSpPr>
        <p:spPr>
          <a:xfrm>
            <a:off x="2414400" y="5743200"/>
            <a:ext cx="7098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2" idx="6"/>
          </p:cNvCxnSpPr>
          <p:nvPr/>
        </p:nvCxnSpPr>
        <p:spPr>
          <a:xfrm flipH="1">
            <a:off x="3685800" y="5743200"/>
            <a:ext cx="7860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7" idx="7"/>
          </p:cNvCxnSpPr>
          <p:nvPr/>
        </p:nvCxnSpPr>
        <p:spPr>
          <a:xfrm flipH="1">
            <a:off x="3070156" y="3527356"/>
            <a:ext cx="1362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8" idx="1"/>
          </p:cNvCxnSpPr>
          <p:nvPr/>
        </p:nvCxnSpPr>
        <p:spPr>
          <a:xfrm>
            <a:off x="3603556" y="3527356"/>
            <a:ext cx="2124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2612956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11" idx="1"/>
          </p:cNvCxnSpPr>
          <p:nvPr/>
        </p:nvCxnSpPr>
        <p:spPr>
          <a:xfrm>
            <a:off x="4014600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259080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DFS (G, 1)</a:t>
            </a:r>
            <a:r>
              <a:rPr lang="en-US" sz="2400" dirty="0">
                <a:solidFill>
                  <a:srgbClr val="C00000"/>
                </a:solidFill>
              </a:rPr>
              <a:t> is given by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3748" y="3059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Visit (1)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7396" y="3440669"/>
            <a:ext cx="200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DFS (G, 2) </a:t>
            </a:r>
          </a:p>
          <a:p>
            <a:r>
              <a:rPr lang="en-US" dirty="0"/>
              <a:t>             DFS (G, 3)</a:t>
            </a:r>
          </a:p>
          <a:p>
            <a:r>
              <a:rPr lang="en-US" dirty="0"/>
              <a:t>             DFS (G, 4)</a:t>
            </a:r>
          </a:p>
          <a:p>
            <a:r>
              <a:rPr lang="en-US" dirty="0"/>
              <a:t>             DFS (G, 5)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42779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2): </a:t>
            </a:r>
          </a:p>
          <a:p>
            <a:r>
              <a:rPr lang="en-US" b="1" dirty="0"/>
              <a:t>Step1:  Visit(2)</a:t>
            </a:r>
          </a:p>
          <a:p>
            <a:r>
              <a:rPr lang="en-US" b="1" dirty="0"/>
              <a:t>Step 2: </a:t>
            </a:r>
            <a:r>
              <a:rPr lang="en-US" dirty="0"/>
              <a:t>DFS (G, 6)        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4267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6): </a:t>
            </a:r>
          </a:p>
          <a:p>
            <a:r>
              <a:rPr lang="en-US" b="1" dirty="0"/>
              <a:t>Step1:  Visit(6)</a:t>
            </a:r>
          </a:p>
          <a:p>
            <a:r>
              <a:rPr lang="en-US" b="1" dirty="0"/>
              <a:t>Step 2: </a:t>
            </a:r>
            <a:r>
              <a:rPr lang="en-US" dirty="0"/>
              <a:t>DFS (G, 3)             </a:t>
            </a:r>
          </a:p>
          <a:p>
            <a:r>
              <a:rPr lang="en-US" dirty="0"/>
              <a:t>              DFS (G, 8)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47848" y="3622344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088574" y="4312694"/>
            <a:ext cx="409433" cy="150125"/>
          </a:xfrm>
          <a:custGeom>
            <a:avLst/>
            <a:gdLst>
              <a:gd name="connsiteX0" fmla="*/ 0 w 409433"/>
              <a:gd name="connsiteY0" fmla="*/ 0 h 150125"/>
              <a:gd name="connsiteX1" fmla="*/ 0 w 409433"/>
              <a:gd name="connsiteY1" fmla="*/ 150125 h 150125"/>
              <a:gd name="connsiteX2" fmla="*/ 409433 w 409433"/>
              <a:gd name="connsiteY2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150125">
                <a:moveTo>
                  <a:pt x="0" y="0"/>
                </a:moveTo>
                <a:lnTo>
                  <a:pt x="0" y="150125"/>
                </a:lnTo>
                <a:lnTo>
                  <a:pt x="409433" y="150125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53000" y="5410200"/>
            <a:ext cx="555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DFS </a:t>
            </a:r>
            <a:r>
              <a:rPr lang="en-US" sz="2000" dirty="0"/>
              <a:t>of given graph starting </a:t>
            </a:r>
            <a:r>
              <a:rPr lang="en-US" sz="2000" b="1" dirty="0">
                <a:solidFill>
                  <a:srgbClr val="C00000"/>
                </a:solidFill>
              </a:rPr>
              <a:t>from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node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is given by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7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91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25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49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58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99574" y="2876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66612" y="3657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32774" y="5181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9974" y="4095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47608" y="55149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0174" y="5238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2974" y="4114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7374" y="3867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637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4" name="Oval 3"/>
          <p:cNvSpPr/>
          <p:nvPr/>
        </p:nvSpPr>
        <p:spPr>
          <a:xfrm>
            <a:off x="35052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4384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276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35052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3220804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3830404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7" idx="0"/>
          </p:cNvCxnSpPr>
          <p:nvPr/>
        </p:nvCxnSpPr>
        <p:spPr>
          <a:xfrm flipH="1">
            <a:off x="2628900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3220804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4076700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10" idx="0"/>
          </p:cNvCxnSpPr>
          <p:nvPr/>
        </p:nvCxnSpPr>
        <p:spPr>
          <a:xfrm>
            <a:off x="4516204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1" idx="2"/>
          </p:cNvCxnSpPr>
          <p:nvPr/>
        </p:nvCxnSpPr>
        <p:spPr>
          <a:xfrm>
            <a:off x="2628900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1" idx="1"/>
          </p:cNvCxnSpPr>
          <p:nvPr/>
        </p:nvCxnSpPr>
        <p:spPr>
          <a:xfrm>
            <a:off x="3467100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1" idx="7"/>
          </p:cNvCxnSpPr>
          <p:nvPr/>
        </p:nvCxnSpPr>
        <p:spPr>
          <a:xfrm flipH="1">
            <a:off x="3830404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11" idx="6"/>
          </p:cNvCxnSpPr>
          <p:nvPr/>
        </p:nvCxnSpPr>
        <p:spPr>
          <a:xfrm flipH="1">
            <a:off x="3886200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54104" y="4792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2281004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3657600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2962952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4987248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41910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0" name="Straight Connector 39"/>
          <p:cNvCxnSpPr>
            <a:stCxn id="33" idx="3"/>
            <a:endCxn id="34" idx="7"/>
          </p:cNvCxnSpPr>
          <p:nvPr/>
        </p:nvCxnSpPr>
        <p:spPr>
          <a:xfrm flipH="1">
            <a:off x="2606208" y="5118100"/>
            <a:ext cx="4036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5" idx="1"/>
          </p:cNvCxnSpPr>
          <p:nvPr/>
        </p:nvCxnSpPr>
        <p:spPr>
          <a:xfrm>
            <a:off x="3279308" y="5118100"/>
            <a:ext cx="434088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6" idx="2"/>
          </p:cNvCxnSpPr>
          <p:nvPr/>
        </p:nvCxnSpPr>
        <p:spPr>
          <a:xfrm>
            <a:off x="2606208" y="5689600"/>
            <a:ext cx="3567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6"/>
            <a:endCxn id="35" idx="3"/>
          </p:cNvCxnSpPr>
          <p:nvPr/>
        </p:nvCxnSpPr>
        <p:spPr>
          <a:xfrm flipV="1">
            <a:off x="3343952" y="5689600"/>
            <a:ext cx="3694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6"/>
            <a:endCxn id="37" idx="2"/>
          </p:cNvCxnSpPr>
          <p:nvPr/>
        </p:nvCxnSpPr>
        <p:spPr>
          <a:xfrm>
            <a:off x="4038600" y="5554896"/>
            <a:ext cx="948648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5"/>
            <a:endCxn id="38" idx="1"/>
          </p:cNvCxnSpPr>
          <p:nvPr/>
        </p:nvCxnSpPr>
        <p:spPr>
          <a:xfrm>
            <a:off x="3982804" y="5689600"/>
            <a:ext cx="2639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8" idx="6"/>
          </p:cNvCxnSpPr>
          <p:nvPr/>
        </p:nvCxnSpPr>
        <p:spPr>
          <a:xfrm flipH="1">
            <a:off x="4572000" y="5689600"/>
            <a:ext cx="4710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14500" y="45720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96000" y="1066800"/>
            <a:ext cx="0" cy="3505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915152" y="2689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89" name="Oval 88"/>
          <p:cNvSpPr/>
          <p:nvPr/>
        </p:nvSpPr>
        <p:spPr>
          <a:xfrm>
            <a:off x="7353302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0" name="Oval 89"/>
          <p:cNvSpPr/>
          <p:nvPr/>
        </p:nvSpPr>
        <p:spPr>
          <a:xfrm>
            <a:off x="7744029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91" name="Oval 90"/>
          <p:cNvSpPr/>
          <p:nvPr/>
        </p:nvSpPr>
        <p:spPr>
          <a:xfrm>
            <a:off x="8439151" y="1927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92" name="Oval 91"/>
          <p:cNvSpPr/>
          <p:nvPr/>
        </p:nvSpPr>
        <p:spPr>
          <a:xfrm>
            <a:off x="8979848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93" name="Oval 92"/>
          <p:cNvSpPr/>
          <p:nvPr/>
        </p:nvSpPr>
        <p:spPr>
          <a:xfrm>
            <a:off x="9525000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95" name="Straight Connector 94"/>
          <p:cNvCxnSpPr>
            <a:stCxn id="89" idx="3"/>
            <a:endCxn id="88" idx="0"/>
          </p:cNvCxnSpPr>
          <p:nvPr/>
        </p:nvCxnSpPr>
        <p:spPr>
          <a:xfrm flipH="1">
            <a:off x="7105652" y="22514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6"/>
            <a:endCxn id="91" idx="2"/>
          </p:cNvCxnSpPr>
          <p:nvPr/>
        </p:nvCxnSpPr>
        <p:spPr>
          <a:xfrm>
            <a:off x="7734303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4"/>
            <a:endCxn id="90" idx="0"/>
          </p:cNvCxnSpPr>
          <p:nvPr/>
        </p:nvCxnSpPr>
        <p:spPr>
          <a:xfrm>
            <a:off x="7543803" y="23072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4"/>
            <a:endCxn id="90" idx="7"/>
          </p:cNvCxnSpPr>
          <p:nvPr/>
        </p:nvCxnSpPr>
        <p:spPr>
          <a:xfrm flipH="1">
            <a:off x="8069233" y="23089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4"/>
            <a:endCxn id="92" idx="7"/>
          </p:cNvCxnSpPr>
          <p:nvPr/>
        </p:nvCxnSpPr>
        <p:spPr>
          <a:xfrm flipH="1">
            <a:off x="9305052" y="23072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0" idx="6"/>
            <a:endCxn id="92" idx="2"/>
          </p:cNvCxnSpPr>
          <p:nvPr/>
        </p:nvCxnSpPr>
        <p:spPr>
          <a:xfrm>
            <a:off x="8125030" y="32385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1" idx="6"/>
            <a:endCxn id="93" idx="2"/>
          </p:cNvCxnSpPr>
          <p:nvPr/>
        </p:nvCxnSpPr>
        <p:spPr>
          <a:xfrm flipV="1">
            <a:off x="8820152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9" idx="0"/>
          </p:cNvCxnSpPr>
          <p:nvPr/>
        </p:nvCxnSpPr>
        <p:spPr>
          <a:xfrm>
            <a:off x="7543802" y="1676400"/>
            <a:ext cx="0" cy="2498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4406" y="3865602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77821" y="3865602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07229" y="3865602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8239" y="3865602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81273" y="3865602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61787" y="3865602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71158" y="3865602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62094" y="3865602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70269" y="106687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90800" y="158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137574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04374" y="35622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75774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37062" y="156128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4430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29200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81800" y="5334000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04751" y="533400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23695" y="5334000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36226" y="5334000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835133" y="5334000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05184" y="5334000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33558" y="474295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85174" y="539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90800" y="6076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76600" y="54102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419600" y="60960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75390" y="5162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0460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/>
      <p:bldP spid="139" grpId="0"/>
      <p:bldP spid="140" grpId="0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methods </a:t>
            </a:r>
            <a:r>
              <a:rPr lang="en-US" b="1" dirty="0">
                <a:solidFill>
                  <a:srgbClr val="C00000"/>
                </a:solidFill>
              </a:rPr>
              <a:t>starts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vertex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is marked as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dirty="0"/>
              <a:t>. All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next</a:t>
            </a:r>
          </a:p>
          <a:p>
            <a:pPr lvl="0"/>
            <a:r>
              <a:rPr lang="en-US" dirty="0"/>
              <a:t>Let vertices adjacent to V</a:t>
            </a:r>
            <a:r>
              <a:rPr lang="en-US" baseline="-25000" dirty="0"/>
              <a:t>0</a:t>
            </a:r>
            <a:r>
              <a:rPr lang="en-US" dirty="0"/>
              <a:t> are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and V</a:t>
            </a:r>
            <a:r>
              <a:rPr lang="en-US" baseline="-25000" dirty="0"/>
              <a:t>4</a:t>
            </a:r>
            <a:r>
              <a:rPr lang="en-US" dirty="0"/>
              <a:t> are marked visited</a:t>
            </a:r>
          </a:p>
          <a:p>
            <a:r>
              <a:rPr lang="en-US" dirty="0"/>
              <a:t>All unvisited vertices adjacent to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 are visited next</a:t>
            </a:r>
          </a:p>
          <a:p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continuous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until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</a:p>
          <a:p>
            <a:r>
              <a:rPr lang="en-US" dirty="0"/>
              <a:t>The algorithm for BFS has to maintain a list of vertices which have been visited but not explored for adjacent vertices</a:t>
            </a:r>
          </a:p>
          <a:p>
            <a:r>
              <a:rPr lang="en-US" dirty="0"/>
              <a:t>The vertices which have been visited but not explored for adjacent vertices can be stored in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Breadth First Search (BFS)</a:t>
            </a:r>
          </a:p>
        </p:txBody>
      </p:sp>
      <p:sp>
        <p:nvSpPr>
          <p:cNvPr id="4" name="Oval 3"/>
          <p:cNvSpPr/>
          <p:nvPr/>
        </p:nvSpPr>
        <p:spPr>
          <a:xfrm>
            <a:off x="27813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429000" y="2743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27813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1" name="Straight Connector 10"/>
          <p:cNvCxnSpPr>
            <a:stCxn id="4" idx="2"/>
            <a:endCxn id="21" idx="7"/>
          </p:cNvCxnSpPr>
          <p:nvPr/>
        </p:nvCxnSpPr>
        <p:spPr>
          <a:xfrm flipH="1">
            <a:off x="2077804" y="1257300"/>
            <a:ext cx="7034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1"/>
          </p:cNvCxnSpPr>
          <p:nvPr/>
        </p:nvCxnSpPr>
        <p:spPr>
          <a:xfrm>
            <a:off x="3162300" y="1257300"/>
            <a:ext cx="6272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4"/>
            <a:endCxn id="8" idx="1"/>
          </p:cNvCxnSpPr>
          <p:nvPr/>
        </p:nvCxnSpPr>
        <p:spPr>
          <a:xfrm>
            <a:off x="1943100" y="1905000"/>
            <a:ext cx="246296" cy="9701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7"/>
          </p:cNvCxnSpPr>
          <p:nvPr/>
        </p:nvCxnSpPr>
        <p:spPr>
          <a:xfrm flipH="1">
            <a:off x="3754204" y="1905000"/>
            <a:ext cx="170096" cy="8939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2"/>
          </p:cNvCxnSpPr>
          <p:nvPr/>
        </p:nvCxnSpPr>
        <p:spPr>
          <a:xfrm>
            <a:off x="2324100" y="3200400"/>
            <a:ext cx="457200" cy="3429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0" idx="6"/>
          </p:cNvCxnSpPr>
          <p:nvPr/>
        </p:nvCxnSpPr>
        <p:spPr>
          <a:xfrm flipH="1">
            <a:off x="3162300" y="3124200"/>
            <a:ext cx="457200" cy="4191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5" idx="7"/>
          </p:cNvCxnSpPr>
          <p:nvPr/>
        </p:nvCxnSpPr>
        <p:spPr>
          <a:xfrm flipH="1">
            <a:off x="26874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31065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7"/>
          </p:cNvCxnSpPr>
          <p:nvPr/>
        </p:nvCxnSpPr>
        <p:spPr>
          <a:xfrm flipH="1">
            <a:off x="2458804" y="2438400"/>
            <a:ext cx="93896" cy="436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1"/>
          </p:cNvCxnSpPr>
          <p:nvPr/>
        </p:nvCxnSpPr>
        <p:spPr>
          <a:xfrm>
            <a:off x="3390900" y="2438400"/>
            <a:ext cx="93896" cy="3605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526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9154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8305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96012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78486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8686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9296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37" name="Oval 36"/>
          <p:cNvSpPr/>
          <p:nvPr/>
        </p:nvSpPr>
        <p:spPr>
          <a:xfrm>
            <a:off x="10058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8915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9" name="Straight Connector 38"/>
          <p:cNvCxnSpPr>
            <a:stCxn id="31" idx="3"/>
            <a:endCxn id="32" idx="7"/>
          </p:cNvCxnSpPr>
          <p:nvPr/>
        </p:nvCxnSpPr>
        <p:spPr>
          <a:xfrm flipH="1">
            <a:off x="8631004" y="13158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33" idx="1"/>
          </p:cNvCxnSpPr>
          <p:nvPr/>
        </p:nvCxnSpPr>
        <p:spPr>
          <a:xfrm>
            <a:off x="9240604" y="13158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0"/>
          </p:cNvCxnSpPr>
          <p:nvPr/>
        </p:nvCxnSpPr>
        <p:spPr>
          <a:xfrm flipH="1">
            <a:off x="8039100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5"/>
            <a:endCxn id="35" idx="0"/>
          </p:cNvCxnSpPr>
          <p:nvPr/>
        </p:nvCxnSpPr>
        <p:spPr>
          <a:xfrm>
            <a:off x="8631004" y="18492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3"/>
            <a:endCxn id="36" idx="0"/>
          </p:cNvCxnSpPr>
          <p:nvPr/>
        </p:nvCxnSpPr>
        <p:spPr>
          <a:xfrm flipH="1">
            <a:off x="9486900" y="18492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37" idx="0"/>
          </p:cNvCxnSpPr>
          <p:nvPr/>
        </p:nvCxnSpPr>
        <p:spPr>
          <a:xfrm>
            <a:off x="9926404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</p:cNvCxnSpPr>
          <p:nvPr/>
        </p:nvCxnSpPr>
        <p:spPr>
          <a:xfrm>
            <a:off x="8039100" y="25146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4"/>
          </p:cNvCxnSpPr>
          <p:nvPr/>
        </p:nvCxnSpPr>
        <p:spPr>
          <a:xfrm>
            <a:off x="8877300" y="25146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</p:cNvCxnSpPr>
          <p:nvPr/>
        </p:nvCxnSpPr>
        <p:spPr>
          <a:xfrm flipH="1">
            <a:off x="9240604" y="25146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4"/>
          </p:cNvCxnSpPr>
          <p:nvPr/>
        </p:nvCxnSpPr>
        <p:spPr>
          <a:xfrm flipH="1">
            <a:off x="9296400" y="25146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2479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2919385" y="4437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2805619" y="58091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4249504" y="4361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4249504" y="5885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7" name="Oval 56"/>
          <p:cNvSpPr/>
          <p:nvPr/>
        </p:nvSpPr>
        <p:spPr>
          <a:xfrm>
            <a:off x="58293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59" name="Straight Arrow Connector 58"/>
          <p:cNvCxnSpPr>
            <a:stCxn id="52" idx="7"/>
            <a:endCxn id="53" idx="3"/>
          </p:cNvCxnSpPr>
          <p:nvPr/>
        </p:nvCxnSpPr>
        <p:spPr>
          <a:xfrm flipV="1">
            <a:off x="2573105" y="4762746"/>
            <a:ext cx="402077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7"/>
            <a:endCxn id="55" idx="1"/>
          </p:cNvCxnSpPr>
          <p:nvPr/>
        </p:nvCxnSpPr>
        <p:spPr>
          <a:xfrm flipV="1">
            <a:off x="3244590" y="4417138"/>
            <a:ext cx="1060711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93944" y="5127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64" name="Straight Arrow Connector 63"/>
          <p:cNvCxnSpPr>
            <a:stCxn id="54" idx="1"/>
            <a:endCxn id="52" idx="5"/>
          </p:cNvCxnSpPr>
          <p:nvPr/>
        </p:nvCxnSpPr>
        <p:spPr>
          <a:xfrm flipH="1" flipV="1">
            <a:off x="2573105" y="5448546"/>
            <a:ext cx="288311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6"/>
            <a:endCxn id="62" idx="2"/>
          </p:cNvCxnSpPr>
          <p:nvPr/>
        </p:nvCxnSpPr>
        <p:spPr>
          <a:xfrm>
            <a:off x="2628900" y="5313843"/>
            <a:ext cx="765044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5"/>
            <a:endCxn id="62" idx="1"/>
          </p:cNvCxnSpPr>
          <p:nvPr/>
        </p:nvCxnSpPr>
        <p:spPr>
          <a:xfrm>
            <a:off x="3244590" y="4762747"/>
            <a:ext cx="205151" cy="420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54" idx="7"/>
          </p:cNvCxnSpPr>
          <p:nvPr/>
        </p:nvCxnSpPr>
        <p:spPr>
          <a:xfrm flipH="1">
            <a:off x="3130824" y="5452462"/>
            <a:ext cx="318917" cy="41247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7"/>
            <a:endCxn id="57" idx="0"/>
          </p:cNvCxnSpPr>
          <p:nvPr/>
        </p:nvCxnSpPr>
        <p:spPr>
          <a:xfrm>
            <a:off x="4574708" y="4417138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5"/>
            <a:endCxn id="56" idx="3"/>
          </p:cNvCxnSpPr>
          <p:nvPr/>
        </p:nvCxnSpPr>
        <p:spPr>
          <a:xfrm>
            <a:off x="3130824" y="6134346"/>
            <a:ext cx="1174477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6"/>
            <a:endCxn id="57" idx="1"/>
          </p:cNvCxnSpPr>
          <p:nvPr/>
        </p:nvCxnSpPr>
        <p:spPr>
          <a:xfrm>
            <a:off x="3300386" y="4628042"/>
            <a:ext cx="2584711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6"/>
            <a:endCxn id="57" idx="2"/>
          </p:cNvCxnSpPr>
          <p:nvPr/>
        </p:nvCxnSpPr>
        <p:spPr>
          <a:xfrm flipV="1">
            <a:off x="3774944" y="5313843"/>
            <a:ext cx="2054356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7" idx="3"/>
            <a:endCxn id="54" idx="6"/>
          </p:cNvCxnSpPr>
          <p:nvPr/>
        </p:nvCxnSpPr>
        <p:spPr>
          <a:xfrm flipH="1">
            <a:off x="3186620" y="5448546"/>
            <a:ext cx="2698477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7" idx="4"/>
            <a:endCxn id="56" idx="5"/>
          </p:cNvCxnSpPr>
          <p:nvPr/>
        </p:nvCxnSpPr>
        <p:spPr>
          <a:xfrm flipH="1">
            <a:off x="4574708" y="5504342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05000" y="512077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53806" y="43434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7904" y="5841214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01032" y="4894742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419600" y="40386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00214" y="6046305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48217" y="5082651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6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38862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172200" y="1066800"/>
            <a:ext cx="0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473425" y="9571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052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835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144758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06015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67272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80929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2186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844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36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9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657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52600" y="1200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86000" y="1733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00400" y="16764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61574" y="1123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490741" y="279582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33024" y="270596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8400" y="3486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34245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14621" y="3429001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B 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76343" y="342900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D E F 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04835" y="3429001"/>
            <a:ext cx="52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91817" y="9268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88584" y="14763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260287" y="15217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15636" y="21322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85975" y="208388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584137" y="20881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194370" y="18192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09681" y="3409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718588" y="4641768"/>
            <a:ext cx="2914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1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|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4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6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DFS &amp; BFS of following Graphs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05451" y="1090069"/>
            <a:ext cx="2590800" cy="2667000"/>
            <a:chOff x="609598" y="1066800"/>
            <a:chExt cx="2590800" cy="2667000"/>
          </a:xfrm>
        </p:grpSpPr>
        <p:sp>
          <p:nvSpPr>
            <p:cNvPr id="4" name="Oval 3"/>
            <p:cNvSpPr/>
            <p:nvPr/>
          </p:nvSpPr>
          <p:spPr>
            <a:xfrm>
              <a:off x="1676398" y="1066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066798" y="1600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362198" y="1600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09598" y="220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47798" y="220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398" y="220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819398" y="2209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676398" y="3352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</a:t>
              </a:r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flipH="1">
              <a:off x="1392002" y="1392004"/>
              <a:ext cx="340192" cy="263992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6" idx="1"/>
            </p:cNvCxnSpPr>
            <p:nvPr/>
          </p:nvCxnSpPr>
          <p:spPr>
            <a:xfrm>
              <a:off x="2001602" y="1392004"/>
              <a:ext cx="416392" cy="263992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7" idx="0"/>
            </p:cNvCxnSpPr>
            <p:nvPr/>
          </p:nvCxnSpPr>
          <p:spPr>
            <a:xfrm flipH="1">
              <a:off x="800098" y="1925404"/>
              <a:ext cx="322496" cy="284396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8" idx="0"/>
            </p:cNvCxnSpPr>
            <p:nvPr/>
          </p:nvCxnSpPr>
          <p:spPr>
            <a:xfrm>
              <a:off x="1392002" y="1925404"/>
              <a:ext cx="246296" cy="284396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9" idx="0"/>
            </p:cNvCxnSpPr>
            <p:nvPr/>
          </p:nvCxnSpPr>
          <p:spPr>
            <a:xfrm flipH="1">
              <a:off x="2247898" y="1925404"/>
              <a:ext cx="170096" cy="284396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10" idx="0"/>
            </p:cNvCxnSpPr>
            <p:nvPr/>
          </p:nvCxnSpPr>
          <p:spPr>
            <a:xfrm>
              <a:off x="2687402" y="1925404"/>
              <a:ext cx="322496" cy="284396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2"/>
            </p:cNvCxnSpPr>
            <p:nvPr/>
          </p:nvCxnSpPr>
          <p:spPr>
            <a:xfrm>
              <a:off x="800098" y="2590800"/>
              <a:ext cx="876300" cy="952500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4"/>
              <a:endCxn id="11" idx="1"/>
            </p:cNvCxnSpPr>
            <p:nvPr/>
          </p:nvCxnSpPr>
          <p:spPr>
            <a:xfrm>
              <a:off x="1638298" y="2590800"/>
              <a:ext cx="93896" cy="817796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4"/>
              <a:endCxn id="11" idx="7"/>
            </p:cNvCxnSpPr>
            <p:nvPr/>
          </p:nvCxnSpPr>
          <p:spPr>
            <a:xfrm flipH="1">
              <a:off x="2001602" y="2590800"/>
              <a:ext cx="246296" cy="817796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4"/>
              <a:endCxn id="11" idx="6"/>
            </p:cNvCxnSpPr>
            <p:nvPr/>
          </p:nvCxnSpPr>
          <p:spPr>
            <a:xfrm flipH="1">
              <a:off x="2057398" y="2590800"/>
              <a:ext cx="952500" cy="952500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2897" y="4411896"/>
            <a:ext cx="2819400" cy="1531704"/>
            <a:chOff x="914397" y="4411896"/>
            <a:chExt cx="2819400" cy="1531704"/>
          </a:xfrm>
        </p:grpSpPr>
        <p:sp>
          <p:nvSpPr>
            <p:cNvPr id="22" name="Oval 21"/>
            <p:cNvSpPr/>
            <p:nvPr/>
          </p:nvSpPr>
          <p:spPr>
            <a:xfrm>
              <a:off x="1447797" y="441189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914397" y="498339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057397" y="498339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447797" y="5562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52797" y="498339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6997" y="5562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cxnSp>
          <p:nvCxnSpPr>
            <p:cNvPr id="28" name="Straight Connector 27"/>
            <p:cNvCxnSpPr>
              <a:stCxn id="22" idx="3"/>
              <a:endCxn id="23" idx="7"/>
            </p:cNvCxnSpPr>
            <p:nvPr/>
          </p:nvCxnSpPr>
          <p:spPr>
            <a:xfrm flipH="1">
              <a:off x="1239601" y="4737100"/>
              <a:ext cx="263992" cy="3020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4" idx="1"/>
            </p:cNvCxnSpPr>
            <p:nvPr/>
          </p:nvCxnSpPr>
          <p:spPr>
            <a:xfrm>
              <a:off x="1773001" y="4737100"/>
              <a:ext cx="340192" cy="3020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5" idx="2"/>
            </p:cNvCxnSpPr>
            <p:nvPr/>
          </p:nvCxnSpPr>
          <p:spPr>
            <a:xfrm>
              <a:off x="1239601" y="5308600"/>
              <a:ext cx="208196" cy="4445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4" idx="3"/>
            </p:cNvCxnSpPr>
            <p:nvPr/>
          </p:nvCxnSpPr>
          <p:spPr>
            <a:xfrm flipV="1">
              <a:off x="1773001" y="5308600"/>
              <a:ext cx="340192" cy="30979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6"/>
              <a:endCxn id="26" idx="2"/>
            </p:cNvCxnSpPr>
            <p:nvPr/>
          </p:nvCxnSpPr>
          <p:spPr>
            <a:xfrm>
              <a:off x="2438397" y="5173896"/>
              <a:ext cx="9144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7" idx="1"/>
            </p:cNvCxnSpPr>
            <p:nvPr/>
          </p:nvCxnSpPr>
          <p:spPr>
            <a:xfrm>
              <a:off x="2382601" y="5308600"/>
              <a:ext cx="340192" cy="30979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3"/>
              <a:endCxn id="27" idx="6"/>
            </p:cNvCxnSpPr>
            <p:nvPr/>
          </p:nvCxnSpPr>
          <p:spPr>
            <a:xfrm flipH="1">
              <a:off x="3047997" y="5308600"/>
              <a:ext cx="360596" cy="4445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476518" y="3962400"/>
            <a:ext cx="114235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146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3353207" y="1468206"/>
            <a:ext cx="2990848" cy="1752600"/>
            <a:chOff x="4725742" y="1524000"/>
            <a:chExt cx="2990848" cy="1752600"/>
          </a:xfrm>
        </p:grpSpPr>
        <p:sp>
          <p:nvSpPr>
            <p:cNvPr id="37" name="Oval 36"/>
            <p:cNvSpPr/>
            <p:nvPr/>
          </p:nvSpPr>
          <p:spPr>
            <a:xfrm>
              <a:off x="4725742" y="25375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163892" y="177388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554619" y="2895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Q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249741" y="17755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N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790438" y="2895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335590" y="177388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  <p:cxnSp>
          <p:nvCxnSpPr>
            <p:cNvPr id="43" name="Straight Connector 42"/>
            <p:cNvCxnSpPr>
              <a:stCxn id="38" idx="3"/>
              <a:endCxn id="37" idx="0"/>
            </p:cNvCxnSpPr>
            <p:nvPr/>
          </p:nvCxnSpPr>
          <p:spPr>
            <a:xfrm flipH="1">
              <a:off x="4916242" y="2099087"/>
              <a:ext cx="303446" cy="43841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6"/>
              <a:endCxn id="40" idx="2"/>
            </p:cNvCxnSpPr>
            <p:nvPr/>
          </p:nvCxnSpPr>
          <p:spPr>
            <a:xfrm>
              <a:off x="5544893" y="1964383"/>
              <a:ext cx="704849" cy="1621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4"/>
              <a:endCxn id="39" idx="0"/>
            </p:cNvCxnSpPr>
            <p:nvPr/>
          </p:nvCxnSpPr>
          <p:spPr>
            <a:xfrm>
              <a:off x="5354393" y="2154882"/>
              <a:ext cx="390727" cy="740718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39" idx="7"/>
            </p:cNvCxnSpPr>
            <p:nvPr/>
          </p:nvCxnSpPr>
          <p:spPr>
            <a:xfrm flipH="1">
              <a:off x="5879823" y="2156504"/>
              <a:ext cx="560418" cy="79489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4"/>
              <a:endCxn id="41" idx="7"/>
            </p:cNvCxnSpPr>
            <p:nvPr/>
          </p:nvCxnSpPr>
          <p:spPr>
            <a:xfrm flipH="1">
              <a:off x="7115642" y="2154882"/>
              <a:ext cx="410448" cy="796514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9" idx="6"/>
              <a:endCxn id="41" idx="2"/>
            </p:cNvCxnSpPr>
            <p:nvPr/>
          </p:nvCxnSpPr>
          <p:spPr>
            <a:xfrm>
              <a:off x="5935620" y="3086100"/>
              <a:ext cx="854819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6"/>
              <a:endCxn id="42" idx="2"/>
            </p:cNvCxnSpPr>
            <p:nvPr/>
          </p:nvCxnSpPr>
          <p:spPr>
            <a:xfrm flipV="1">
              <a:off x="6630742" y="1964383"/>
              <a:ext cx="704849" cy="1621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38" idx="0"/>
            </p:cNvCxnSpPr>
            <p:nvPr/>
          </p:nvCxnSpPr>
          <p:spPr>
            <a:xfrm>
              <a:off x="5354392" y="1524000"/>
              <a:ext cx="0" cy="249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543297" y="4328203"/>
            <a:ext cx="2586947" cy="1691597"/>
            <a:chOff x="4114797" y="4480603"/>
            <a:chExt cx="2586947" cy="1691597"/>
          </a:xfrm>
        </p:grpSpPr>
        <p:sp>
          <p:nvSpPr>
            <p:cNvPr id="54" name="Oval 53"/>
            <p:cNvSpPr/>
            <p:nvPr/>
          </p:nvSpPr>
          <p:spPr>
            <a:xfrm>
              <a:off x="4114797" y="44806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568270" y="44806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114797" y="5791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568270" y="5791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856392" y="5155119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6320744" y="5155119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cxnSp>
          <p:nvCxnSpPr>
            <p:cNvPr id="62" name="Straight Connector 61"/>
            <p:cNvCxnSpPr>
              <a:stCxn id="54" idx="6"/>
              <a:endCxn id="55" idx="2"/>
            </p:cNvCxnSpPr>
            <p:nvPr/>
          </p:nvCxnSpPr>
          <p:spPr>
            <a:xfrm>
              <a:off x="4495797" y="4671103"/>
              <a:ext cx="1072473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4" idx="4"/>
              <a:endCxn id="57" idx="0"/>
            </p:cNvCxnSpPr>
            <p:nvPr/>
          </p:nvCxnSpPr>
          <p:spPr>
            <a:xfrm>
              <a:off x="4305297" y="4861604"/>
              <a:ext cx="0" cy="9295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7" idx="6"/>
              <a:endCxn id="58" idx="2"/>
            </p:cNvCxnSpPr>
            <p:nvPr/>
          </p:nvCxnSpPr>
          <p:spPr>
            <a:xfrm>
              <a:off x="4495798" y="5981700"/>
              <a:ext cx="1072473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5" idx="4"/>
              <a:endCxn id="58" idx="0"/>
            </p:cNvCxnSpPr>
            <p:nvPr/>
          </p:nvCxnSpPr>
          <p:spPr>
            <a:xfrm>
              <a:off x="5758770" y="4861604"/>
              <a:ext cx="0" cy="9295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4" idx="5"/>
              <a:endCxn id="59" idx="1"/>
            </p:cNvCxnSpPr>
            <p:nvPr/>
          </p:nvCxnSpPr>
          <p:spPr>
            <a:xfrm>
              <a:off x="4440002" y="4805807"/>
              <a:ext cx="472187" cy="405108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9" idx="5"/>
              <a:endCxn id="58" idx="1"/>
            </p:cNvCxnSpPr>
            <p:nvPr/>
          </p:nvCxnSpPr>
          <p:spPr>
            <a:xfrm>
              <a:off x="5181596" y="5480324"/>
              <a:ext cx="442470" cy="3666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7" idx="7"/>
              <a:endCxn id="59" idx="3"/>
            </p:cNvCxnSpPr>
            <p:nvPr/>
          </p:nvCxnSpPr>
          <p:spPr>
            <a:xfrm flipV="1">
              <a:off x="4440002" y="5480324"/>
              <a:ext cx="472187" cy="3666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9" idx="7"/>
              <a:endCxn id="55" idx="3"/>
            </p:cNvCxnSpPr>
            <p:nvPr/>
          </p:nvCxnSpPr>
          <p:spPr>
            <a:xfrm flipV="1">
              <a:off x="5181596" y="4805807"/>
              <a:ext cx="442470" cy="405108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5"/>
              <a:endCxn id="60" idx="1"/>
            </p:cNvCxnSpPr>
            <p:nvPr/>
          </p:nvCxnSpPr>
          <p:spPr>
            <a:xfrm>
              <a:off x="5893474" y="4805807"/>
              <a:ext cx="483066" cy="405108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0" idx="3"/>
              <a:endCxn id="58" idx="7"/>
            </p:cNvCxnSpPr>
            <p:nvPr/>
          </p:nvCxnSpPr>
          <p:spPr>
            <a:xfrm flipH="1">
              <a:off x="5893474" y="5480324"/>
              <a:ext cx="483066" cy="3666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141890" y="1196384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9411655" y="1539198"/>
            <a:ext cx="2438400" cy="2038350"/>
            <a:chOff x="7162797" y="4286250"/>
            <a:chExt cx="2438400" cy="2038350"/>
          </a:xfrm>
        </p:grpSpPr>
        <p:sp>
          <p:nvSpPr>
            <p:cNvPr id="89" name="Oval 88"/>
            <p:cNvSpPr/>
            <p:nvPr/>
          </p:nvSpPr>
          <p:spPr>
            <a:xfrm>
              <a:off x="8153397" y="428625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7162797" y="4953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7619997" y="5943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8839197" y="5943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9220197" y="4953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cxnSp>
          <p:nvCxnSpPr>
            <p:cNvPr id="94" name="Straight Arrow Connector 93"/>
            <p:cNvCxnSpPr>
              <a:stCxn id="89" idx="2"/>
              <a:endCxn id="90" idx="7"/>
            </p:cNvCxnSpPr>
            <p:nvPr/>
          </p:nvCxnSpPr>
          <p:spPr>
            <a:xfrm flipH="1">
              <a:off x="7488001" y="4476750"/>
              <a:ext cx="665396" cy="53204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6"/>
              <a:endCxn id="93" idx="1"/>
            </p:cNvCxnSpPr>
            <p:nvPr/>
          </p:nvCxnSpPr>
          <p:spPr>
            <a:xfrm>
              <a:off x="8534397" y="4476750"/>
              <a:ext cx="741596" cy="53204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0" idx="4"/>
              <a:endCxn id="91" idx="1"/>
            </p:cNvCxnSpPr>
            <p:nvPr/>
          </p:nvCxnSpPr>
          <p:spPr>
            <a:xfrm>
              <a:off x="7353297" y="5334000"/>
              <a:ext cx="322496" cy="6653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4"/>
              <a:endCxn id="92" idx="7"/>
            </p:cNvCxnSpPr>
            <p:nvPr/>
          </p:nvCxnSpPr>
          <p:spPr>
            <a:xfrm flipH="1">
              <a:off x="9164401" y="5334000"/>
              <a:ext cx="246296" cy="6653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9" idx="3"/>
              <a:endCxn id="91" idx="0"/>
            </p:cNvCxnSpPr>
            <p:nvPr/>
          </p:nvCxnSpPr>
          <p:spPr>
            <a:xfrm flipH="1">
              <a:off x="7810497" y="4611454"/>
              <a:ext cx="398696" cy="133214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5"/>
              <a:endCxn id="92" idx="0"/>
            </p:cNvCxnSpPr>
            <p:nvPr/>
          </p:nvCxnSpPr>
          <p:spPr>
            <a:xfrm>
              <a:off x="8478601" y="4611454"/>
              <a:ext cx="551096" cy="133214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0" idx="6"/>
              <a:endCxn id="93" idx="2"/>
            </p:cNvCxnSpPr>
            <p:nvPr/>
          </p:nvCxnSpPr>
          <p:spPr>
            <a:xfrm>
              <a:off x="7543797" y="5143500"/>
              <a:ext cx="1676400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1" idx="6"/>
              <a:endCxn id="92" idx="2"/>
            </p:cNvCxnSpPr>
            <p:nvPr/>
          </p:nvCxnSpPr>
          <p:spPr>
            <a:xfrm>
              <a:off x="8000997" y="6134100"/>
              <a:ext cx="838200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645794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6587333" y="1453560"/>
            <a:ext cx="2485387" cy="2292350"/>
            <a:chOff x="8979249" y="1327150"/>
            <a:chExt cx="2485387" cy="2292350"/>
          </a:xfrm>
        </p:grpSpPr>
        <p:sp>
          <p:nvSpPr>
            <p:cNvPr id="83" name="Oval 82"/>
            <p:cNvSpPr/>
            <p:nvPr/>
          </p:nvSpPr>
          <p:spPr>
            <a:xfrm>
              <a:off x="9983575" y="132715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8979249" y="207216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9602575" y="323482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11083636" y="206760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10647894" y="32385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10031442" y="237346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cxnSp>
          <p:nvCxnSpPr>
            <p:cNvPr id="104" name="Straight Connector 103"/>
            <p:cNvCxnSpPr>
              <a:stCxn id="83" idx="3"/>
              <a:endCxn id="84" idx="7"/>
            </p:cNvCxnSpPr>
            <p:nvPr/>
          </p:nvCxnSpPr>
          <p:spPr>
            <a:xfrm flipH="1">
              <a:off x="9304453" y="1652354"/>
              <a:ext cx="734918" cy="475608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84" idx="4"/>
              <a:endCxn id="85" idx="2"/>
            </p:cNvCxnSpPr>
            <p:nvPr/>
          </p:nvCxnSpPr>
          <p:spPr>
            <a:xfrm>
              <a:off x="9169749" y="2453166"/>
              <a:ext cx="432826" cy="972161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87" idx="1"/>
              <a:endCxn id="83" idx="5"/>
            </p:cNvCxnSpPr>
            <p:nvPr/>
          </p:nvCxnSpPr>
          <p:spPr>
            <a:xfrm flipH="1" flipV="1">
              <a:off x="10308779" y="1652354"/>
              <a:ext cx="830653" cy="471044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88" idx="7"/>
              <a:endCxn id="87" idx="4"/>
            </p:cNvCxnSpPr>
            <p:nvPr/>
          </p:nvCxnSpPr>
          <p:spPr>
            <a:xfrm flipV="1">
              <a:off x="10973098" y="2448602"/>
              <a:ext cx="301038" cy="845694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5" idx="6"/>
              <a:endCxn id="88" idx="2"/>
            </p:cNvCxnSpPr>
            <p:nvPr/>
          </p:nvCxnSpPr>
          <p:spPr>
            <a:xfrm>
              <a:off x="9983575" y="3425327"/>
              <a:ext cx="664319" cy="3673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85" idx="0"/>
              <a:endCxn id="103" idx="3"/>
            </p:cNvCxnSpPr>
            <p:nvPr/>
          </p:nvCxnSpPr>
          <p:spPr>
            <a:xfrm flipV="1">
              <a:off x="9793075" y="2698672"/>
              <a:ext cx="294163" cy="536155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8" idx="1"/>
              <a:endCxn id="103" idx="5"/>
            </p:cNvCxnSpPr>
            <p:nvPr/>
          </p:nvCxnSpPr>
          <p:spPr>
            <a:xfrm flipH="1" flipV="1">
              <a:off x="10356646" y="2698672"/>
              <a:ext cx="347044" cy="595624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87" idx="2"/>
              <a:endCxn id="103" idx="6"/>
            </p:cNvCxnSpPr>
            <p:nvPr/>
          </p:nvCxnSpPr>
          <p:spPr>
            <a:xfrm flipH="1">
              <a:off x="10412442" y="2258102"/>
              <a:ext cx="671194" cy="305866"/>
            </a:xfrm>
            <a:prstGeom prst="line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6457947" y="1219200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6692217" y="4149227"/>
            <a:ext cx="4191000" cy="1905000"/>
            <a:chOff x="-6013363" y="2548934"/>
            <a:chExt cx="4191000" cy="1905000"/>
          </a:xfrm>
        </p:grpSpPr>
        <p:sp>
          <p:nvSpPr>
            <p:cNvPr id="115" name="Oval 114"/>
            <p:cNvSpPr/>
            <p:nvPr/>
          </p:nvSpPr>
          <p:spPr>
            <a:xfrm>
              <a:off x="-6013363" y="32347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-4946563" y="25489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-4946563" y="40729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-3270163" y="25489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-3270163" y="40729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E</a:t>
              </a:r>
              <a:endParaRPr lang="en-US" sz="2400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-2203363" y="32347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cxnSp>
          <p:nvCxnSpPr>
            <p:cNvPr id="121" name="Straight Connector 120"/>
            <p:cNvCxnSpPr>
              <a:stCxn id="115" idx="7"/>
              <a:endCxn id="116" idx="3"/>
            </p:cNvCxnSpPr>
            <p:nvPr/>
          </p:nvCxnSpPr>
          <p:spPr>
            <a:xfrm flipV="1">
              <a:off x="-5688159" y="2874138"/>
              <a:ext cx="797392" cy="4163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6"/>
              <a:endCxn id="118" idx="2"/>
            </p:cNvCxnSpPr>
            <p:nvPr/>
          </p:nvCxnSpPr>
          <p:spPr>
            <a:xfrm>
              <a:off x="-4565563" y="2739434"/>
              <a:ext cx="12954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8" idx="5"/>
              <a:endCxn id="120" idx="1"/>
            </p:cNvCxnSpPr>
            <p:nvPr/>
          </p:nvCxnSpPr>
          <p:spPr>
            <a:xfrm>
              <a:off x="-2944959" y="2874138"/>
              <a:ext cx="797392" cy="4163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5" idx="5"/>
              <a:endCxn id="117" idx="1"/>
            </p:cNvCxnSpPr>
            <p:nvPr/>
          </p:nvCxnSpPr>
          <p:spPr>
            <a:xfrm>
              <a:off x="-5688159" y="3559938"/>
              <a:ext cx="797392" cy="5687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7" idx="6"/>
              <a:endCxn id="119" idx="2"/>
            </p:cNvCxnSpPr>
            <p:nvPr/>
          </p:nvCxnSpPr>
          <p:spPr>
            <a:xfrm>
              <a:off x="-4565563" y="4263434"/>
              <a:ext cx="12954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7"/>
              <a:endCxn id="120" idx="3"/>
            </p:cNvCxnSpPr>
            <p:nvPr/>
          </p:nvCxnSpPr>
          <p:spPr>
            <a:xfrm flipV="1">
              <a:off x="-2944959" y="3559938"/>
              <a:ext cx="797392" cy="5687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6" idx="4"/>
              <a:endCxn id="117" idx="0"/>
            </p:cNvCxnSpPr>
            <p:nvPr/>
          </p:nvCxnSpPr>
          <p:spPr>
            <a:xfrm>
              <a:off x="-4756063" y="2929934"/>
              <a:ext cx="0" cy="1143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8" idx="4"/>
              <a:endCxn id="119" idx="0"/>
            </p:cNvCxnSpPr>
            <p:nvPr/>
          </p:nvCxnSpPr>
          <p:spPr>
            <a:xfrm>
              <a:off x="-3079663" y="2929934"/>
              <a:ext cx="0" cy="1143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6" idx="5"/>
              <a:endCxn id="119" idx="1"/>
            </p:cNvCxnSpPr>
            <p:nvPr/>
          </p:nvCxnSpPr>
          <p:spPr>
            <a:xfrm>
              <a:off x="-4621359" y="2874138"/>
              <a:ext cx="1406992" cy="12545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9239247" y="1219200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3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DFS </a:t>
            </a:r>
            <a:r>
              <a:rPr lang="en-US" dirty="0"/>
              <a:t>manner. </a:t>
            </a:r>
          </a:p>
          <a:p>
            <a:r>
              <a:rPr lang="en-US" dirty="0"/>
              <a:t>V is a starting vertex to be explored. </a:t>
            </a:r>
          </a:p>
          <a:p>
            <a:r>
              <a:rPr lang="en-US" dirty="0"/>
              <a:t>Visited[] is an array which tells you whether particular vertex is visited or not. </a:t>
            </a:r>
          </a:p>
          <a:p>
            <a:r>
              <a:rPr lang="en-US" dirty="0"/>
              <a:t>W is a adjacent node of vertex V. </a:t>
            </a:r>
          </a:p>
          <a:p>
            <a:r>
              <a:rPr lang="en-US" dirty="0"/>
              <a:t>S is a Stack, PUSH and POP are functions to insert and remove from stack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066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2465"/>
            <a:ext cx="9108446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TOP and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TOP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[Push vertex into stack]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PUSH 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 while stack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Step 3 while stack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v 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if   visited[v]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then visited [v]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for all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if   visited 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	   then PUSH (W)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end for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end if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8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BFS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manner</a:t>
            </a:r>
          </a:p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starting vertex </a:t>
            </a:r>
            <a:r>
              <a:rPr lang="en-US" dirty="0"/>
              <a:t>to be explored</a:t>
            </a:r>
          </a:p>
          <a:p>
            <a:r>
              <a:rPr lang="en-US" dirty="0"/>
              <a:t>Q is a queue</a:t>
            </a:r>
          </a:p>
          <a:p>
            <a:r>
              <a:rPr lang="en-US" dirty="0"/>
              <a:t>visited[] is an array which tells you whether particular vertex is visited or not</a:t>
            </a:r>
          </a:p>
          <a:p>
            <a:r>
              <a:rPr lang="en-US" dirty="0"/>
              <a:t>W is a adjacent node f vertex V.</a:t>
            </a:r>
          </a:p>
        </p:txBody>
      </p:sp>
    </p:spTree>
    <p:extLst>
      <p:ext uri="{BB962C8B-B14F-4D97-AF65-F5344CB8AC3E}">
        <p14:creationId xmlns:p14="http://schemas.microsoft.com/office/powerpoint/2010/main" val="7516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15912"/>
            <a:ext cx="8912503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Queue &amp;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F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R 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Marks visited of V as 1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visited[v]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Add vertex v to Q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while Q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while Q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v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RemoveFromQueue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all vertices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visited[w]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visited[w]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(w)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517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graph is an undirected tree </a:t>
            </a:r>
            <a:r>
              <a:rPr lang="en-US" b="1" dirty="0">
                <a:solidFill>
                  <a:srgbClr val="C00000"/>
                </a:solidFill>
              </a:rPr>
              <a:t>consisting of only those edges necessary to connect all the nodes</a:t>
            </a:r>
            <a:r>
              <a:rPr lang="en-US" dirty="0"/>
              <a:t> in the original graph</a:t>
            </a:r>
          </a:p>
          <a:p>
            <a:r>
              <a:rPr lang="en-US" dirty="0"/>
              <a:t>A spanning tree has the </a:t>
            </a:r>
            <a:r>
              <a:rPr lang="en-US" b="1" dirty="0">
                <a:solidFill>
                  <a:srgbClr val="C00000"/>
                </a:solidFill>
              </a:rPr>
              <a:t>properties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</a:t>
            </a:r>
          </a:p>
          <a:p>
            <a:pPr lvl="1"/>
            <a:r>
              <a:rPr lang="en-US" dirty="0"/>
              <a:t>For any </a:t>
            </a:r>
            <a:r>
              <a:rPr lang="en-US" b="1" dirty="0">
                <a:solidFill>
                  <a:srgbClr val="C00000"/>
                </a:solidFill>
              </a:rPr>
              <a:t>pair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nodes there exists </a:t>
            </a:r>
            <a:r>
              <a:rPr lang="en-US" b="1" dirty="0">
                <a:solidFill>
                  <a:srgbClr val="C00000"/>
                </a:solidFill>
              </a:rPr>
              <a:t>only one path between them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Insertion </a:t>
            </a:r>
            <a:r>
              <a:rPr lang="en-US" dirty="0"/>
              <a:t>of any </a:t>
            </a:r>
            <a:r>
              <a:rPr lang="en-US" b="1" dirty="0">
                <a:solidFill>
                  <a:srgbClr val="C00000"/>
                </a:solidFill>
              </a:rPr>
              <a:t>edge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 spanning tree </a:t>
            </a:r>
            <a:r>
              <a:rPr lang="en-US" b="1" dirty="0">
                <a:solidFill>
                  <a:srgbClr val="C00000"/>
                </a:solidFill>
              </a:rPr>
              <a:t>forms a unique cycle</a:t>
            </a:r>
          </a:p>
          <a:p>
            <a:r>
              <a:rPr lang="en-US" dirty="0"/>
              <a:t>The particular </a:t>
            </a:r>
            <a:r>
              <a:rPr lang="en-US" b="1" dirty="0">
                <a:solidFill>
                  <a:srgbClr val="C00000"/>
                </a:solidFill>
              </a:rPr>
              <a:t>Spanning for a graph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on the </a:t>
            </a:r>
            <a:r>
              <a:rPr lang="en-US" b="1" dirty="0">
                <a:solidFill>
                  <a:srgbClr val="C00000"/>
                </a:solidFill>
              </a:rPr>
              <a:t>criteria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generate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DFS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use, those edges traversed by the algorithm forms the edges of tree, referred to as </a:t>
            </a:r>
            <a:r>
              <a:rPr lang="en-US" b="1" dirty="0">
                <a:solidFill>
                  <a:srgbClr val="C00000"/>
                </a:solidFill>
              </a:rPr>
              <a:t>Depth First Spanning Tree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BFS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used, the spanning tree is formed from those edges traversed during the search, producing </a:t>
            </a:r>
            <a:r>
              <a:rPr lang="en-US" b="1" dirty="0">
                <a:solidFill>
                  <a:srgbClr val="C00000"/>
                </a:solidFill>
              </a:rPr>
              <a:t>Breadth First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482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Graph?</a:t>
            </a:r>
          </a:p>
          <a:p>
            <a:r>
              <a:rPr lang="en-US" dirty="0"/>
              <a:t>Representation of Graph</a:t>
            </a:r>
          </a:p>
          <a:p>
            <a:pPr lvl="1"/>
            <a:r>
              <a:rPr lang="en-US" dirty="0"/>
              <a:t>Matrix representation of Graph</a:t>
            </a:r>
          </a:p>
          <a:p>
            <a:pPr lvl="1"/>
            <a:r>
              <a:rPr lang="en-US" dirty="0"/>
              <a:t>Linked List representation of Graph</a:t>
            </a:r>
          </a:p>
          <a:p>
            <a:r>
              <a:rPr lang="en-US" dirty="0"/>
              <a:t>Elementary Graph Operations</a:t>
            </a:r>
          </a:p>
          <a:p>
            <a:pPr lvl="1"/>
            <a:r>
              <a:rPr lang="en-US" dirty="0"/>
              <a:t>Breadth First Search (BFS)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Spanning Trees</a:t>
            </a:r>
          </a:p>
          <a:p>
            <a:pPr lvl="1"/>
            <a:r>
              <a:rPr lang="en-US" dirty="0"/>
              <a:t>Minimal Spanning Trees</a:t>
            </a:r>
          </a:p>
          <a:p>
            <a:pPr lvl="1"/>
            <a:r>
              <a:rPr lang="en-US" dirty="0"/>
              <a:t>Shortest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Spanning Tree</a:t>
            </a:r>
          </a:p>
        </p:txBody>
      </p:sp>
      <p:sp>
        <p:nvSpPr>
          <p:cNvPr id="4" name="Oval 3"/>
          <p:cNvSpPr/>
          <p:nvPr/>
        </p:nvSpPr>
        <p:spPr>
          <a:xfrm>
            <a:off x="1361020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514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468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942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1324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1742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504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1361020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1076624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1686224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484720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1076624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1932520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2372024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484720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1322920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1686224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1742020" y="2402542"/>
            <a:ext cx="9525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85957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52763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65717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8191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56573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6266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7028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29" name="Oval 28"/>
          <p:cNvSpPr/>
          <p:nvPr/>
        </p:nvSpPr>
        <p:spPr>
          <a:xfrm>
            <a:off x="5885957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0" name="Straight Connector 29"/>
          <p:cNvCxnSpPr>
            <a:stCxn id="22" idx="3"/>
            <a:endCxn id="23" idx="7"/>
          </p:cNvCxnSpPr>
          <p:nvPr/>
        </p:nvCxnSpPr>
        <p:spPr>
          <a:xfrm flipH="1">
            <a:off x="5601561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25" idx="0"/>
          </p:cNvCxnSpPr>
          <p:nvPr/>
        </p:nvCxnSpPr>
        <p:spPr>
          <a:xfrm flipH="1">
            <a:off x="5009657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3"/>
            <a:endCxn id="27" idx="0"/>
          </p:cNvCxnSpPr>
          <p:nvPr/>
        </p:nvCxnSpPr>
        <p:spPr>
          <a:xfrm flipH="1">
            <a:off x="6457457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5"/>
            <a:endCxn id="28" idx="0"/>
          </p:cNvCxnSpPr>
          <p:nvPr/>
        </p:nvCxnSpPr>
        <p:spPr>
          <a:xfrm>
            <a:off x="6896961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4"/>
            <a:endCxn id="29" idx="2"/>
          </p:cNvCxnSpPr>
          <p:nvPr/>
        </p:nvCxnSpPr>
        <p:spPr>
          <a:xfrm>
            <a:off x="5009657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9" idx="1"/>
          </p:cNvCxnSpPr>
          <p:nvPr/>
        </p:nvCxnSpPr>
        <p:spPr>
          <a:xfrm>
            <a:off x="5847857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4"/>
            <a:endCxn id="29" idx="7"/>
          </p:cNvCxnSpPr>
          <p:nvPr/>
        </p:nvCxnSpPr>
        <p:spPr>
          <a:xfrm flipH="1">
            <a:off x="6211161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9001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24678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  <p:sp>
        <p:nvSpPr>
          <p:cNvPr id="45" name="Oval 44"/>
          <p:cNvSpPr/>
          <p:nvPr/>
        </p:nvSpPr>
        <p:spPr>
          <a:xfrm>
            <a:off x="10272368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96627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09581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92055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100437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50" name="Oval 49"/>
          <p:cNvSpPr/>
          <p:nvPr/>
        </p:nvSpPr>
        <p:spPr>
          <a:xfrm>
            <a:off x="10653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51" name="Oval 50"/>
          <p:cNvSpPr/>
          <p:nvPr/>
        </p:nvSpPr>
        <p:spPr>
          <a:xfrm>
            <a:off x="11415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10272368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53" name="Straight Connector 52"/>
          <p:cNvCxnSpPr>
            <a:stCxn id="45" idx="3"/>
            <a:endCxn id="46" idx="7"/>
          </p:cNvCxnSpPr>
          <p:nvPr/>
        </p:nvCxnSpPr>
        <p:spPr>
          <a:xfrm flipH="1">
            <a:off x="9987972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10597572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8" idx="0"/>
          </p:cNvCxnSpPr>
          <p:nvPr/>
        </p:nvCxnSpPr>
        <p:spPr>
          <a:xfrm flipH="1">
            <a:off x="9396068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5"/>
            <a:endCxn id="49" idx="0"/>
          </p:cNvCxnSpPr>
          <p:nvPr/>
        </p:nvCxnSpPr>
        <p:spPr>
          <a:xfrm>
            <a:off x="9987972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50" idx="0"/>
          </p:cNvCxnSpPr>
          <p:nvPr/>
        </p:nvCxnSpPr>
        <p:spPr>
          <a:xfrm flipH="1">
            <a:off x="10843868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5"/>
            <a:endCxn id="51" idx="0"/>
          </p:cNvCxnSpPr>
          <p:nvPr/>
        </p:nvCxnSpPr>
        <p:spPr>
          <a:xfrm>
            <a:off x="11283372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4"/>
            <a:endCxn id="52" idx="2"/>
          </p:cNvCxnSpPr>
          <p:nvPr/>
        </p:nvCxnSpPr>
        <p:spPr>
          <a:xfrm>
            <a:off x="9396068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38831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405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1" name="Oval 100"/>
          <p:cNvSpPr/>
          <p:nvPr/>
        </p:nvSpPr>
        <p:spPr>
          <a:xfrm>
            <a:off x="1548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388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28438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21580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05" name="Straight Connector 104"/>
          <p:cNvCxnSpPr>
            <a:stCxn id="99" idx="3"/>
            <a:endCxn id="100" idx="7"/>
          </p:cNvCxnSpPr>
          <p:nvPr/>
        </p:nvCxnSpPr>
        <p:spPr>
          <a:xfrm flipH="1">
            <a:off x="730635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9" idx="5"/>
            <a:endCxn id="101" idx="1"/>
          </p:cNvCxnSpPr>
          <p:nvPr/>
        </p:nvCxnSpPr>
        <p:spPr>
          <a:xfrm>
            <a:off x="1264035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5"/>
            <a:endCxn id="102" idx="2"/>
          </p:cNvCxnSpPr>
          <p:nvPr/>
        </p:nvCxnSpPr>
        <p:spPr>
          <a:xfrm>
            <a:off x="730635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7"/>
            <a:endCxn id="101" idx="3"/>
          </p:cNvCxnSpPr>
          <p:nvPr/>
        </p:nvCxnSpPr>
        <p:spPr>
          <a:xfrm flipV="1">
            <a:off x="12640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1" idx="6"/>
            <a:endCxn id="103" idx="2"/>
          </p:cNvCxnSpPr>
          <p:nvPr/>
        </p:nvCxnSpPr>
        <p:spPr>
          <a:xfrm>
            <a:off x="1929431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5"/>
            <a:endCxn id="104" idx="1"/>
          </p:cNvCxnSpPr>
          <p:nvPr/>
        </p:nvCxnSpPr>
        <p:spPr>
          <a:xfrm>
            <a:off x="18736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3"/>
            <a:endCxn id="104" idx="6"/>
          </p:cNvCxnSpPr>
          <p:nvPr/>
        </p:nvCxnSpPr>
        <p:spPr>
          <a:xfrm flipH="1">
            <a:off x="2539031" y="5065699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275" y="3906982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387197" y="41715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4853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5" name="Oval 114"/>
          <p:cNvSpPr/>
          <p:nvPr/>
        </p:nvSpPr>
        <p:spPr>
          <a:xfrm>
            <a:off x="5996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6" name="Oval 115"/>
          <p:cNvSpPr/>
          <p:nvPr/>
        </p:nvSpPr>
        <p:spPr>
          <a:xfrm>
            <a:off x="53871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72921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66063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19" name="Straight Connector 118"/>
          <p:cNvCxnSpPr>
            <a:stCxn id="113" idx="3"/>
            <a:endCxn id="114" idx="7"/>
          </p:cNvCxnSpPr>
          <p:nvPr/>
        </p:nvCxnSpPr>
        <p:spPr>
          <a:xfrm flipH="1">
            <a:off x="5179001" y="449675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5"/>
            <a:endCxn id="116" idx="2"/>
          </p:cNvCxnSpPr>
          <p:nvPr/>
        </p:nvCxnSpPr>
        <p:spPr>
          <a:xfrm>
            <a:off x="5179001" y="506825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6" idx="7"/>
            <a:endCxn id="115" idx="3"/>
          </p:cNvCxnSpPr>
          <p:nvPr/>
        </p:nvCxnSpPr>
        <p:spPr>
          <a:xfrm flipV="1">
            <a:off x="57124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5"/>
            <a:endCxn id="118" idx="1"/>
          </p:cNvCxnSpPr>
          <p:nvPr/>
        </p:nvCxnSpPr>
        <p:spPr>
          <a:xfrm>
            <a:off x="63220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7" idx="3"/>
            <a:endCxn id="118" idx="6"/>
          </p:cNvCxnSpPr>
          <p:nvPr/>
        </p:nvCxnSpPr>
        <p:spPr>
          <a:xfrm flipH="1">
            <a:off x="6987397" y="506825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604264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25" name="Oval 124"/>
          <p:cNvSpPr/>
          <p:nvPr/>
        </p:nvSpPr>
        <p:spPr>
          <a:xfrm>
            <a:off x="9070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26" name="Oval 125"/>
          <p:cNvSpPr/>
          <p:nvPr/>
        </p:nvSpPr>
        <p:spPr>
          <a:xfrm>
            <a:off x="10213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7" name="Oval 126"/>
          <p:cNvSpPr/>
          <p:nvPr/>
        </p:nvSpPr>
        <p:spPr>
          <a:xfrm>
            <a:off x="96042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8" name="Oval 127"/>
          <p:cNvSpPr/>
          <p:nvPr/>
        </p:nvSpPr>
        <p:spPr>
          <a:xfrm>
            <a:off x="115092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29" name="Oval 128"/>
          <p:cNvSpPr/>
          <p:nvPr/>
        </p:nvSpPr>
        <p:spPr>
          <a:xfrm>
            <a:off x="108234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30" name="Straight Connector 129"/>
          <p:cNvCxnSpPr>
            <a:stCxn id="124" idx="3"/>
            <a:endCxn id="125" idx="7"/>
          </p:cNvCxnSpPr>
          <p:nvPr/>
        </p:nvCxnSpPr>
        <p:spPr>
          <a:xfrm flipH="1">
            <a:off x="9396068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4" idx="5"/>
            <a:endCxn id="126" idx="1"/>
          </p:cNvCxnSpPr>
          <p:nvPr/>
        </p:nvCxnSpPr>
        <p:spPr>
          <a:xfrm>
            <a:off x="9929468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  <a:endCxn id="127" idx="2"/>
          </p:cNvCxnSpPr>
          <p:nvPr/>
        </p:nvCxnSpPr>
        <p:spPr>
          <a:xfrm>
            <a:off x="9396068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6"/>
            <a:endCxn id="128" idx="2"/>
          </p:cNvCxnSpPr>
          <p:nvPr/>
        </p:nvCxnSpPr>
        <p:spPr>
          <a:xfrm>
            <a:off x="10594864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5"/>
            <a:endCxn id="129" idx="1"/>
          </p:cNvCxnSpPr>
          <p:nvPr/>
        </p:nvCxnSpPr>
        <p:spPr>
          <a:xfrm>
            <a:off x="10539068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00886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446563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5987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5" grpId="0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 of a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weighted undirected graph is the sum of the costs(weights) of the edges in the spanning tree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minimum cost 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spanning tree of least cost</a:t>
            </a:r>
          </a:p>
          <a:p>
            <a:r>
              <a:rPr lang="en-US" dirty="0"/>
              <a:t>Two techniques for Constructing minimum cost spanning tree</a:t>
            </a:r>
          </a:p>
          <a:p>
            <a:pPr lvl="1"/>
            <a:r>
              <a:rPr lang="en-US" dirty="0"/>
              <a:t>Prim’s Algorithm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053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733" y="8599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56133" y="17743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389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532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913533" y="16981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046633" y="105047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8" idx="2"/>
          </p:cNvCxnSpPr>
          <p:nvPr/>
        </p:nvCxnSpPr>
        <p:spPr>
          <a:xfrm>
            <a:off x="911929" y="2099574"/>
            <a:ext cx="477604" cy="10844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3"/>
          </p:cNvCxnSpPr>
          <p:nvPr/>
        </p:nvCxnSpPr>
        <p:spPr>
          <a:xfrm>
            <a:off x="1714737" y="331877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0" idx="0"/>
          </p:cNvCxnSpPr>
          <p:nvPr/>
        </p:nvCxnSpPr>
        <p:spPr>
          <a:xfrm>
            <a:off x="2227733" y="105047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9" idx="6"/>
          </p:cNvCxnSpPr>
          <p:nvPr/>
        </p:nvCxnSpPr>
        <p:spPr>
          <a:xfrm flipH="1">
            <a:off x="2913533" y="202337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8" idx="0"/>
          </p:cNvCxnSpPr>
          <p:nvPr/>
        </p:nvCxnSpPr>
        <p:spPr>
          <a:xfrm flipH="1">
            <a:off x="1580033" y="118517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5"/>
            <a:endCxn id="9" idx="0"/>
          </p:cNvCxnSpPr>
          <p:nvPr/>
        </p:nvCxnSpPr>
        <p:spPr>
          <a:xfrm>
            <a:off x="2171937" y="118517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3"/>
          </p:cNvCxnSpPr>
          <p:nvPr/>
        </p:nvCxnSpPr>
        <p:spPr>
          <a:xfrm flipV="1">
            <a:off x="1770533" y="202337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10" idx="2"/>
          </p:cNvCxnSpPr>
          <p:nvPr/>
        </p:nvCxnSpPr>
        <p:spPr>
          <a:xfrm flipV="1">
            <a:off x="1237133" y="188867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95167" y="111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11929" y="2536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00690" y="3283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87894" y="2443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31460" y="1074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00690" y="1862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73377" y="137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32404" y="134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37233" y="241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708576" y="377476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B | 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7773" y="4146460"/>
            <a:ext cx="94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E | 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7737" y="4489844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C | 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41448" y="3774768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D | 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41448" y="4146460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E |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41448" y="4501717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C |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68743" y="377476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E |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384" y="414646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D |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93590" y="450171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 – E |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90420" y="5056661"/>
            <a:ext cx="2648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Let X be the set of nodes </a:t>
            </a:r>
          </a:p>
          <a:p>
            <a:pPr algn="ctr"/>
            <a:r>
              <a:rPr lang="en-IN" b="1" dirty="0"/>
              <a:t>explored, initially X = { A }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3203868" y="604717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002428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36376" y="873098"/>
            <a:ext cx="3420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1: Taking minimum Weight edge of all Adjacent edges of X={A}</a:t>
            </a:r>
            <a:endParaRPr lang="en-US" sz="17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063426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30754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4844954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68" name="Straight Connector 67"/>
          <p:cNvCxnSpPr>
            <a:stCxn id="66" idx="2"/>
            <a:endCxn id="67" idx="0"/>
          </p:cNvCxnSpPr>
          <p:nvPr/>
        </p:nvCxnSpPr>
        <p:spPr>
          <a:xfrm flipH="1">
            <a:off x="5035454" y="1714500"/>
            <a:ext cx="495300" cy="266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00468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046312" y="199286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 A , B 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30976" y="2590801"/>
            <a:ext cx="3430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2: Taking minimum weight edge of all Adjacent edges of X = { A , B }</a:t>
            </a:r>
            <a:endParaRPr lang="en-US" sz="1700" b="1" dirty="0"/>
          </a:p>
        </p:txBody>
      </p:sp>
      <p:sp>
        <p:nvSpPr>
          <p:cNvPr id="78" name="Oval 77"/>
          <p:cNvSpPr/>
          <p:nvPr/>
        </p:nvSpPr>
        <p:spPr>
          <a:xfrm>
            <a:off x="5642812" y="35138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9" name="Oval 78"/>
          <p:cNvSpPr/>
          <p:nvPr/>
        </p:nvSpPr>
        <p:spPr>
          <a:xfrm>
            <a:off x="4804612" y="38701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80" name="Straight Connector 79"/>
          <p:cNvCxnSpPr>
            <a:stCxn id="78" idx="2"/>
            <a:endCxn id="79" idx="0"/>
          </p:cNvCxnSpPr>
          <p:nvPr/>
        </p:nvCxnSpPr>
        <p:spPr>
          <a:xfrm flipH="1">
            <a:off x="4995112" y="3704370"/>
            <a:ext cx="647700" cy="16578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3"/>
            <a:endCxn id="84" idx="1"/>
          </p:cNvCxnSpPr>
          <p:nvPr/>
        </p:nvCxnSpPr>
        <p:spPr>
          <a:xfrm>
            <a:off x="4860408" y="4195360"/>
            <a:ext cx="300788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24883" y="348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200" y="432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4" name="Oval 83"/>
          <p:cNvSpPr/>
          <p:nvPr/>
        </p:nvSpPr>
        <p:spPr>
          <a:xfrm>
            <a:off x="5105400" y="47845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6106888" y="4402272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 ,B,C}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43044" y="873098"/>
            <a:ext cx="36172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3: Taking minimum weight edge of all Adjacent edges of X = { A , B , C }</a:t>
            </a:r>
            <a:endParaRPr lang="en-US" sz="1700" b="1" dirty="0"/>
          </a:p>
        </p:txBody>
      </p:sp>
      <p:sp>
        <p:nvSpPr>
          <p:cNvPr id="88" name="Oval 87"/>
          <p:cNvSpPr/>
          <p:nvPr/>
        </p:nvSpPr>
        <p:spPr>
          <a:xfrm>
            <a:off x="9964265" y="1779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9" name="Oval 88"/>
          <p:cNvSpPr/>
          <p:nvPr/>
        </p:nvSpPr>
        <p:spPr>
          <a:xfrm>
            <a:off x="9199151" y="2312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 flipH="1">
            <a:off x="9389651" y="1969995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3"/>
            <a:endCxn id="94" idx="1"/>
          </p:cNvCxnSpPr>
          <p:nvPr/>
        </p:nvCxnSpPr>
        <p:spPr>
          <a:xfrm>
            <a:off x="9254947" y="2638099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354665" y="1779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49865" y="277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94308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5" name="Oval 94"/>
          <p:cNvSpPr/>
          <p:nvPr/>
        </p:nvSpPr>
        <p:spPr>
          <a:xfrm>
            <a:off x="106500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97" name="Straight Connector 96"/>
          <p:cNvCxnSpPr>
            <a:stCxn id="94" idx="6"/>
            <a:endCxn id="95" idx="2"/>
          </p:cNvCxnSpPr>
          <p:nvPr/>
        </p:nvCxnSpPr>
        <p:spPr>
          <a:xfrm>
            <a:off x="9811865" y="3265395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3579" y="2883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10265297" y="2307033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834278" y="4687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9069164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05" name="Straight Connector 104"/>
          <p:cNvCxnSpPr>
            <a:stCxn id="103" idx="2"/>
            <a:endCxn id="104" idx="0"/>
          </p:cNvCxnSpPr>
          <p:nvPr/>
        </p:nvCxnSpPr>
        <p:spPr>
          <a:xfrm flipH="1">
            <a:off x="9259664" y="4877829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3"/>
          </p:cNvCxnSpPr>
          <p:nvPr/>
        </p:nvCxnSpPr>
        <p:spPr>
          <a:xfrm>
            <a:off x="9124960" y="5545933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224678" y="4687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19878" y="567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93008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105200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1" name="Straight Connector 110"/>
          <p:cNvCxnSpPr>
            <a:stCxn id="109" idx="6"/>
            <a:endCxn id="110" idx="2"/>
          </p:cNvCxnSpPr>
          <p:nvPr/>
        </p:nvCxnSpPr>
        <p:spPr>
          <a:xfrm>
            <a:off x="9681878" y="6173229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913592" y="6149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10013434" y="5562600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{A,B,C,D,E}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43044" y="3810001"/>
            <a:ext cx="3618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4: Taking minimum weight edge of all Adjacent edges of X = {A ,B ,C ,D }</a:t>
            </a:r>
            <a:endParaRPr lang="en-US" sz="1700" b="1" dirty="0"/>
          </a:p>
        </p:txBody>
      </p:sp>
      <p:sp>
        <p:nvSpPr>
          <p:cNvPr id="115" name="Oval 114"/>
          <p:cNvSpPr/>
          <p:nvPr/>
        </p:nvSpPr>
        <p:spPr>
          <a:xfrm>
            <a:off x="10901078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17" name="Straight Connector 116"/>
          <p:cNvCxnSpPr>
            <a:stCxn id="104" idx="6"/>
            <a:endCxn id="115" idx="2"/>
          </p:cNvCxnSpPr>
          <p:nvPr/>
        </p:nvCxnSpPr>
        <p:spPr>
          <a:xfrm>
            <a:off x="9450164" y="5411229"/>
            <a:ext cx="145091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65992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8063426" y="3733800"/>
            <a:ext cx="40120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8475" y="3756956"/>
            <a:ext cx="2801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8475" y="4148867"/>
            <a:ext cx="277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1967" y="4503095"/>
            <a:ext cx="276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40745" y="4870075"/>
            <a:ext cx="2772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3559" y="3756957"/>
            <a:ext cx="0" cy="11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329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47943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074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24518" y="2542240"/>
            <a:ext cx="4043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024518" y="5290932"/>
            <a:ext cx="404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522516" y="5401270"/>
            <a:ext cx="31639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We obtained minimum 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8" grpId="1"/>
      <p:bldP spid="59" grpId="0"/>
      <p:bldP spid="61" grpId="0" animBg="1"/>
      <p:bldP spid="64" grpId="0"/>
      <p:bldP spid="66" grpId="0" animBg="1"/>
      <p:bldP spid="67" grpId="0" animBg="1"/>
      <p:bldP spid="69" grpId="0"/>
      <p:bldP spid="74" grpId="0"/>
      <p:bldP spid="77" grpId="0"/>
      <p:bldP spid="78" grpId="0" animBg="1"/>
      <p:bldP spid="79" grpId="0" animBg="1"/>
      <p:bldP spid="82" grpId="0"/>
      <p:bldP spid="83" grpId="0"/>
      <p:bldP spid="84" grpId="0" animBg="1"/>
      <p:bldP spid="86" grpId="0"/>
      <p:bldP spid="87" grpId="0"/>
      <p:bldP spid="88" grpId="0" animBg="1"/>
      <p:bldP spid="89" grpId="0" animBg="1"/>
      <p:bldP spid="92" grpId="0"/>
      <p:bldP spid="93" grpId="0"/>
      <p:bldP spid="94" grpId="0" animBg="1"/>
      <p:bldP spid="95" grpId="0" animBg="1"/>
      <p:bldP spid="99" grpId="0"/>
      <p:bldP spid="100" grpId="0"/>
      <p:bldP spid="103" grpId="0" animBg="1"/>
      <p:bldP spid="104" grpId="0" animBg="1"/>
      <p:bldP spid="107" grpId="0"/>
      <p:bldP spid="108" grpId="0"/>
      <p:bldP spid="109" grpId="0" animBg="1"/>
      <p:bldP spid="110" grpId="0" animBg="1"/>
      <p:bldP spid="112" grpId="0"/>
      <p:bldP spid="113" grpId="0"/>
      <p:bldP spid="114" grpId="0"/>
      <p:bldP spid="115" grpId="0" animBg="1"/>
      <p:bldP spid="118" grpId="0"/>
      <p:bldP spid="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671922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81322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14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357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738722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871822" y="118110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2"/>
          </p:cNvCxnSpPr>
          <p:nvPr/>
        </p:nvCxnSpPr>
        <p:spPr>
          <a:xfrm>
            <a:off x="871822" y="2286000"/>
            <a:ext cx="342900" cy="1028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3"/>
          </p:cNvCxnSpPr>
          <p:nvPr/>
        </p:nvCxnSpPr>
        <p:spPr>
          <a:xfrm>
            <a:off x="1539926" y="344940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0"/>
          </p:cNvCxnSpPr>
          <p:nvPr/>
        </p:nvCxnSpPr>
        <p:spPr>
          <a:xfrm>
            <a:off x="2052922" y="118110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  <a:endCxn id="7" idx="6"/>
          </p:cNvCxnSpPr>
          <p:nvPr/>
        </p:nvCxnSpPr>
        <p:spPr>
          <a:xfrm flipH="1">
            <a:off x="2738722" y="215400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0"/>
          </p:cNvCxnSpPr>
          <p:nvPr/>
        </p:nvCxnSpPr>
        <p:spPr>
          <a:xfrm flipH="1">
            <a:off x="1405222" y="131580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1997126" y="131580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8" idx="3"/>
          </p:cNvCxnSpPr>
          <p:nvPr/>
        </p:nvCxnSpPr>
        <p:spPr>
          <a:xfrm flipV="1">
            <a:off x="1595722" y="215400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8" idx="2"/>
          </p:cNvCxnSpPr>
          <p:nvPr/>
        </p:nvCxnSpPr>
        <p:spPr>
          <a:xfrm flipV="1">
            <a:off x="1062322" y="201930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0356" y="1246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7118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13083" y="2574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56649" y="120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25879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98566" y="150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7593" y="1476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62422" y="254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80212" y="4109734"/>
            <a:ext cx="294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Step 1: </a:t>
            </a:r>
            <a:r>
              <a:rPr lang="en-IN" dirty="0"/>
              <a:t>Taking min edge (C,D)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1847" y="341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1062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205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>
            <a:off x="1443322" y="5295900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5318" y="5397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40000" y="863763"/>
            <a:ext cx="331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 2:</a:t>
            </a:r>
            <a:r>
              <a:rPr lang="en-US" dirty="0"/>
              <a:t> Taking next min edge (B,C)</a:t>
            </a:r>
          </a:p>
        </p:txBody>
      </p:sp>
      <p:sp>
        <p:nvSpPr>
          <p:cNvPr id="34" name="Oval 33"/>
          <p:cNvSpPr/>
          <p:nvPr/>
        </p:nvSpPr>
        <p:spPr>
          <a:xfrm>
            <a:off x="5027192" y="15553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5408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6" name="Oval 35"/>
          <p:cNvSpPr/>
          <p:nvPr/>
        </p:nvSpPr>
        <p:spPr>
          <a:xfrm>
            <a:off x="6551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7" name="Straight Connector 36"/>
          <p:cNvCxnSpPr>
            <a:stCxn id="34" idx="4"/>
            <a:endCxn id="35" idx="1"/>
          </p:cNvCxnSpPr>
          <p:nvPr/>
        </p:nvCxnSpPr>
        <p:spPr>
          <a:xfrm>
            <a:off x="5217692" y="1936378"/>
            <a:ext cx="2462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6"/>
            <a:endCxn id="36" idx="2"/>
          </p:cNvCxnSpPr>
          <p:nvPr/>
        </p:nvCxnSpPr>
        <p:spPr>
          <a:xfrm>
            <a:off x="5789192" y="2660278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0588" y="217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21188" y="2761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440000" y="3840505"/>
            <a:ext cx="33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3:</a:t>
            </a:r>
            <a:r>
              <a:rPr lang="en-US" dirty="0"/>
              <a:t> Taking next min edge (B,E)</a:t>
            </a:r>
          </a:p>
        </p:txBody>
      </p:sp>
      <p:sp>
        <p:nvSpPr>
          <p:cNvPr id="42" name="Oval 41"/>
          <p:cNvSpPr/>
          <p:nvPr/>
        </p:nvSpPr>
        <p:spPr>
          <a:xfrm>
            <a:off x="4791635" y="47243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5325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6468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6849035" y="472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46" name="Straight Connector 45"/>
          <p:cNvCxnSpPr>
            <a:stCxn id="42" idx="4"/>
            <a:endCxn id="43" idx="2"/>
          </p:cNvCxnSpPr>
          <p:nvPr/>
        </p:nvCxnSpPr>
        <p:spPr>
          <a:xfrm>
            <a:off x="4982135" y="5105399"/>
            <a:ext cx="3429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6"/>
            <a:endCxn id="44" idx="2"/>
          </p:cNvCxnSpPr>
          <p:nvPr/>
        </p:nvCxnSpPr>
        <p:spPr>
          <a:xfrm>
            <a:off x="5706035" y="57530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6"/>
            <a:endCxn id="45" idx="2"/>
          </p:cNvCxnSpPr>
          <p:nvPr/>
        </p:nvCxnSpPr>
        <p:spPr>
          <a:xfrm flipV="1">
            <a:off x="5172635" y="4913359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7431" y="5333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858435" y="496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38031" y="5854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8471528" y="863763"/>
            <a:ext cx="341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4:</a:t>
            </a:r>
            <a:r>
              <a:rPr lang="en-US" dirty="0"/>
              <a:t> Taking next min edge (A,B)</a:t>
            </a:r>
          </a:p>
        </p:txBody>
      </p:sp>
      <p:sp>
        <p:nvSpPr>
          <p:cNvPr id="54" name="Oval 53"/>
          <p:cNvSpPr/>
          <p:nvPr/>
        </p:nvSpPr>
        <p:spPr>
          <a:xfrm>
            <a:off x="8919762" y="24565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9435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10578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10977162" y="245502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58" name="Straight Connector 57"/>
          <p:cNvCxnSpPr>
            <a:stCxn id="54" idx="4"/>
            <a:endCxn id="55" idx="1"/>
          </p:cNvCxnSpPr>
          <p:nvPr/>
        </p:nvCxnSpPr>
        <p:spPr>
          <a:xfrm>
            <a:off x="9110262" y="2837565"/>
            <a:ext cx="380883" cy="78553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6" idx="2"/>
          </p:cNvCxnSpPr>
          <p:nvPr/>
        </p:nvCxnSpPr>
        <p:spPr>
          <a:xfrm>
            <a:off x="9816349" y="37577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7" idx="2"/>
          </p:cNvCxnSpPr>
          <p:nvPr/>
        </p:nvCxnSpPr>
        <p:spPr>
          <a:xfrm flipV="1">
            <a:off x="9300762" y="2645525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01949" y="3066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986562" y="2696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046506" y="3794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9892549" y="148366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5" name="Straight Connector 64"/>
          <p:cNvCxnSpPr>
            <a:stCxn id="64" idx="2"/>
            <a:endCxn id="54" idx="0"/>
          </p:cNvCxnSpPr>
          <p:nvPr/>
        </p:nvCxnSpPr>
        <p:spPr>
          <a:xfrm flipH="1">
            <a:off x="9110263" y="1674161"/>
            <a:ext cx="782287" cy="78240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240983" y="173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8852472" y="4684061"/>
            <a:ext cx="264918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so we obtained minimum</a:t>
            </a:r>
          </a:p>
          <a:p>
            <a:pPr algn="ctr"/>
            <a:r>
              <a:rPr lang="en-US" dirty="0"/>
              <a:t>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88329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6684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69447" y="3963776"/>
            <a:ext cx="321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83294" y="3619500"/>
            <a:ext cx="428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160354" y="4503877"/>
            <a:ext cx="39016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30" grpId="0" animBg="1"/>
      <p:bldP spid="32" grpId="0"/>
      <p:bldP spid="33" grpId="0"/>
      <p:bldP spid="34" grpId="0" animBg="1"/>
      <p:bldP spid="35" grpId="0" animBg="1"/>
      <p:bldP spid="36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3" grpId="0"/>
      <p:bldP spid="54" grpId="0" animBg="1"/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6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Minimum Spanning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1637" y="914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92437" y="1905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3107037" y="18288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2020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6498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917641" y="1239605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1"/>
          </p:cNvCxnSpPr>
          <p:nvPr/>
        </p:nvCxnSpPr>
        <p:spPr>
          <a:xfrm>
            <a:off x="782937" y="2286001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583037" y="3390901"/>
            <a:ext cx="10668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2975041" y="2209801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2136841" y="1239605"/>
            <a:ext cx="1025992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9781" y="21499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stCxn id="4" idx="4"/>
            <a:endCxn id="20" idx="0"/>
          </p:cNvCxnSpPr>
          <p:nvPr/>
        </p:nvCxnSpPr>
        <p:spPr>
          <a:xfrm>
            <a:off x="2002137" y="1295402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20" idx="2"/>
          </p:cNvCxnSpPr>
          <p:nvPr/>
        </p:nvCxnSpPr>
        <p:spPr>
          <a:xfrm>
            <a:off x="973437" y="2095502"/>
            <a:ext cx="856344" cy="2449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  <a:endCxn id="20" idx="4"/>
          </p:cNvCxnSpPr>
          <p:nvPr/>
        </p:nvCxnSpPr>
        <p:spPr>
          <a:xfrm flipV="1">
            <a:off x="1527241" y="2530931"/>
            <a:ext cx="493040" cy="72526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6"/>
            <a:endCxn id="6" idx="3"/>
          </p:cNvCxnSpPr>
          <p:nvPr/>
        </p:nvCxnSpPr>
        <p:spPr>
          <a:xfrm flipV="1">
            <a:off x="2210781" y="2154006"/>
            <a:ext cx="952052" cy="18642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5"/>
            <a:endCxn id="8" idx="1"/>
          </p:cNvCxnSpPr>
          <p:nvPr/>
        </p:nvCxnSpPr>
        <p:spPr>
          <a:xfrm>
            <a:off x="2154985" y="2475135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7523" y="1266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76751" y="1295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39923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24351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86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068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90951" y="3059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24351" y="259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64037" y="1535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107037" y="252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878263" y="892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43" name="Oval 42"/>
          <p:cNvSpPr/>
          <p:nvPr/>
        </p:nvSpPr>
        <p:spPr>
          <a:xfrm>
            <a:off x="6659063" y="18829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9173663" y="1806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72686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87164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6984267" y="1217541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4"/>
            <a:endCxn id="45" idx="1"/>
          </p:cNvCxnSpPr>
          <p:nvPr/>
        </p:nvCxnSpPr>
        <p:spPr>
          <a:xfrm>
            <a:off x="6849563" y="2263937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4"/>
            <a:endCxn id="46" idx="7"/>
          </p:cNvCxnSpPr>
          <p:nvPr/>
        </p:nvCxnSpPr>
        <p:spPr>
          <a:xfrm flipH="1">
            <a:off x="9041667" y="2187737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896407" y="21278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53" name="Straight Connector 52"/>
          <p:cNvCxnSpPr>
            <a:stCxn id="42" idx="4"/>
            <a:endCxn id="52" idx="0"/>
          </p:cNvCxnSpPr>
          <p:nvPr/>
        </p:nvCxnSpPr>
        <p:spPr>
          <a:xfrm>
            <a:off x="8068763" y="1273338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46" idx="1"/>
          </p:cNvCxnSpPr>
          <p:nvPr/>
        </p:nvCxnSpPr>
        <p:spPr>
          <a:xfrm>
            <a:off x="8221611" y="2453071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54149" y="1244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735263" y="258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90977" y="2568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030663" y="1513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73663" y="2504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323914" y="49998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11097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1144452" y="5741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1960623" y="5056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28058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73" name="Oval 72"/>
          <p:cNvSpPr/>
          <p:nvPr/>
        </p:nvSpPr>
        <p:spPr>
          <a:xfrm>
            <a:off x="2974809" y="57491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3546309" y="50270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76" name="Straight Connector 75"/>
          <p:cNvCxnSpPr>
            <a:stCxn id="69" idx="3"/>
            <a:endCxn id="68" idx="7"/>
          </p:cNvCxnSpPr>
          <p:nvPr/>
        </p:nvCxnSpPr>
        <p:spPr>
          <a:xfrm flipH="1">
            <a:off x="649119" y="4619300"/>
            <a:ext cx="516435" cy="43634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5"/>
            <a:endCxn id="70" idx="1"/>
          </p:cNvCxnSpPr>
          <p:nvPr/>
        </p:nvCxnSpPr>
        <p:spPr>
          <a:xfrm>
            <a:off x="649118" y="5325057"/>
            <a:ext cx="551130" cy="47263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6"/>
            <a:endCxn id="72" idx="2"/>
          </p:cNvCxnSpPr>
          <p:nvPr/>
        </p:nvCxnSpPr>
        <p:spPr>
          <a:xfrm>
            <a:off x="1490757" y="448459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2"/>
          </p:cNvCxnSpPr>
          <p:nvPr/>
        </p:nvCxnSpPr>
        <p:spPr>
          <a:xfrm>
            <a:off x="1525453" y="5932396"/>
            <a:ext cx="1449357" cy="725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9" idx="5"/>
            <a:endCxn id="71" idx="1"/>
          </p:cNvCxnSpPr>
          <p:nvPr/>
        </p:nvCxnSpPr>
        <p:spPr>
          <a:xfrm>
            <a:off x="1434961" y="461930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0" idx="7"/>
            <a:endCxn id="71" idx="3"/>
          </p:cNvCxnSpPr>
          <p:nvPr/>
        </p:nvCxnSpPr>
        <p:spPr>
          <a:xfrm flipV="1">
            <a:off x="1469657" y="5381299"/>
            <a:ext cx="546763" cy="4163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7"/>
            <a:endCxn id="72" idx="3"/>
          </p:cNvCxnSpPr>
          <p:nvPr/>
        </p:nvCxnSpPr>
        <p:spPr>
          <a:xfrm flipV="1">
            <a:off x="2285827" y="4619300"/>
            <a:ext cx="575826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6"/>
            <a:endCxn id="73" idx="1"/>
          </p:cNvCxnSpPr>
          <p:nvPr/>
        </p:nvCxnSpPr>
        <p:spPr>
          <a:xfrm>
            <a:off x="2341623" y="5246594"/>
            <a:ext cx="688982" cy="55835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2" idx="6"/>
            <a:endCxn id="74" idx="0"/>
          </p:cNvCxnSpPr>
          <p:nvPr/>
        </p:nvCxnSpPr>
        <p:spPr>
          <a:xfrm>
            <a:off x="3186857" y="448459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4"/>
            <a:endCxn id="73" idx="7"/>
          </p:cNvCxnSpPr>
          <p:nvPr/>
        </p:nvCxnSpPr>
        <p:spPr>
          <a:xfrm flipH="1">
            <a:off x="3300013" y="5408066"/>
            <a:ext cx="436796" cy="396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5423" y="409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63109" y="448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97657" y="552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12709" y="476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55709" y="4742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518411" y="430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86114" y="528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39937" y="5611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441351" y="525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8" name="Oval 107"/>
          <p:cNvSpPr/>
          <p:nvPr/>
        </p:nvSpPr>
        <p:spPr>
          <a:xfrm>
            <a:off x="6410943" y="506529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09" name="Oval 108"/>
          <p:cNvSpPr/>
          <p:nvPr/>
        </p:nvSpPr>
        <p:spPr>
          <a:xfrm>
            <a:off x="71967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8047652" y="512153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8928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2" name="Oval 111"/>
          <p:cNvSpPr/>
          <p:nvPr/>
        </p:nvSpPr>
        <p:spPr>
          <a:xfrm>
            <a:off x="9633338" y="50925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14" name="Straight Connector 113"/>
          <p:cNvCxnSpPr>
            <a:stCxn id="108" idx="5"/>
            <a:endCxn id="133" idx="1"/>
          </p:cNvCxnSpPr>
          <p:nvPr/>
        </p:nvCxnSpPr>
        <p:spPr>
          <a:xfrm>
            <a:off x="6736147" y="5390496"/>
            <a:ext cx="553202" cy="4560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1" idx="2"/>
          </p:cNvCxnSpPr>
          <p:nvPr/>
        </p:nvCxnSpPr>
        <p:spPr>
          <a:xfrm>
            <a:off x="7577786" y="455003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33" idx="6"/>
            <a:endCxn id="132" idx="2"/>
          </p:cNvCxnSpPr>
          <p:nvPr/>
        </p:nvCxnSpPr>
        <p:spPr>
          <a:xfrm flipV="1">
            <a:off x="7614553" y="5960252"/>
            <a:ext cx="1391489" cy="2100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9" idx="5"/>
            <a:endCxn id="110" idx="1"/>
          </p:cNvCxnSpPr>
          <p:nvPr/>
        </p:nvCxnSpPr>
        <p:spPr>
          <a:xfrm>
            <a:off x="7521990" y="468474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0" idx="6"/>
            <a:endCxn id="132" idx="1"/>
          </p:cNvCxnSpPr>
          <p:nvPr/>
        </p:nvCxnSpPr>
        <p:spPr>
          <a:xfrm>
            <a:off x="8428652" y="5312034"/>
            <a:ext cx="633186" cy="513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1" idx="6"/>
            <a:endCxn id="112" idx="0"/>
          </p:cNvCxnSpPr>
          <p:nvPr/>
        </p:nvCxnSpPr>
        <p:spPr>
          <a:xfrm>
            <a:off x="9273886" y="455003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12452" y="4159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784686" y="5590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499738" y="482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65099" y="446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773143" y="534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126966" y="567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32" name="Oval 131"/>
          <p:cNvSpPr/>
          <p:nvPr/>
        </p:nvSpPr>
        <p:spPr>
          <a:xfrm>
            <a:off x="9006042" y="57697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133" name="Oval 132"/>
          <p:cNvSpPr/>
          <p:nvPr/>
        </p:nvSpPr>
        <p:spPr>
          <a:xfrm>
            <a:off x="7233553" y="57907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512298" y="54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387" y="3805517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414100" y="1990809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ight Arrow 112"/>
          <p:cNvSpPr/>
          <p:nvPr/>
        </p:nvSpPr>
        <p:spPr>
          <a:xfrm>
            <a:off x="4414100" y="4833196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8" grpId="0"/>
      <p:bldP spid="62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23" grpId="0"/>
      <p:bldP spid="125" grpId="0"/>
      <p:bldP spid="126" grpId="0"/>
      <p:bldP spid="128" grpId="0"/>
      <p:bldP spid="129" grpId="0"/>
      <p:bldP spid="130" grpId="0"/>
      <p:bldP spid="132" grpId="0" animBg="1"/>
      <p:bldP spid="133" grpId="0" animBg="1"/>
      <p:bldP spid="134" grpId="0"/>
      <p:bldP spid="21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Draw minimum spanning tree using Prim’s  &amp; Kruskal’s algorithm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81000" y="929920"/>
            <a:ext cx="3340100" cy="2127960"/>
            <a:chOff x="1981200" y="955320"/>
            <a:chExt cx="3340100" cy="2127960"/>
          </a:xfrm>
        </p:grpSpPr>
        <p:sp>
          <p:nvSpPr>
            <p:cNvPr id="20" name="Oval 19"/>
            <p:cNvSpPr/>
            <p:nvPr/>
          </p:nvSpPr>
          <p:spPr>
            <a:xfrm>
              <a:off x="1981200" y="1752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806700" y="1066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806700" y="2590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127500" y="1066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127500" y="2590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E</a:t>
              </a:r>
              <a:endParaRPr lang="en-US" sz="24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940300" y="1752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cxnSp>
          <p:nvCxnSpPr>
            <p:cNvPr id="26" name="Straight Connector 25"/>
            <p:cNvCxnSpPr>
              <a:stCxn id="20" idx="7"/>
              <a:endCxn id="21" idx="3"/>
            </p:cNvCxnSpPr>
            <p:nvPr/>
          </p:nvCxnSpPr>
          <p:spPr>
            <a:xfrm flipV="1">
              <a:off x="2306404" y="1392004"/>
              <a:ext cx="556092" cy="4163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6"/>
              <a:endCxn id="23" idx="2"/>
            </p:cNvCxnSpPr>
            <p:nvPr/>
          </p:nvCxnSpPr>
          <p:spPr>
            <a:xfrm>
              <a:off x="3187700" y="1257300"/>
              <a:ext cx="939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5" idx="1"/>
            </p:cNvCxnSpPr>
            <p:nvPr/>
          </p:nvCxnSpPr>
          <p:spPr>
            <a:xfrm>
              <a:off x="4452704" y="1392004"/>
              <a:ext cx="543392" cy="4163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5"/>
              <a:endCxn id="22" idx="1"/>
            </p:cNvCxnSpPr>
            <p:nvPr/>
          </p:nvCxnSpPr>
          <p:spPr>
            <a:xfrm>
              <a:off x="2306404" y="2077804"/>
              <a:ext cx="556092" cy="5687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6"/>
              <a:endCxn id="24" idx="2"/>
            </p:cNvCxnSpPr>
            <p:nvPr/>
          </p:nvCxnSpPr>
          <p:spPr>
            <a:xfrm>
              <a:off x="3187700" y="2781300"/>
              <a:ext cx="939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7"/>
              <a:endCxn id="25" idx="3"/>
            </p:cNvCxnSpPr>
            <p:nvPr/>
          </p:nvCxnSpPr>
          <p:spPr>
            <a:xfrm flipV="1">
              <a:off x="4452704" y="2077804"/>
              <a:ext cx="543392" cy="5687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1" idx="4"/>
              <a:endCxn id="22" idx="0"/>
            </p:cNvCxnSpPr>
            <p:nvPr/>
          </p:nvCxnSpPr>
          <p:spPr>
            <a:xfrm>
              <a:off x="2997200" y="1447800"/>
              <a:ext cx="0" cy="1143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4"/>
              <a:endCxn id="24" idx="0"/>
            </p:cNvCxnSpPr>
            <p:nvPr/>
          </p:nvCxnSpPr>
          <p:spPr>
            <a:xfrm>
              <a:off x="4318000" y="1447800"/>
              <a:ext cx="0" cy="1143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1" idx="5"/>
              <a:endCxn id="24" idx="1"/>
            </p:cNvCxnSpPr>
            <p:nvPr/>
          </p:nvCxnSpPr>
          <p:spPr>
            <a:xfrm>
              <a:off x="3131904" y="1392004"/>
              <a:ext cx="1051392" cy="12545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500086" y="1219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95514" y="1740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58761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5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0729" y="955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5809" y="194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22571" y="27139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5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44212" y="17838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7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3203" y="13081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6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4400" y="22772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2</a:t>
              </a:r>
              <a:endParaRPr lang="en-US" b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06980" y="3628662"/>
            <a:ext cx="4123559" cy="1925598"/>
            <a:chOff x="459787" y="3619115"/>
            <a:chExt cx="4123559" cy="1925598"/>
          </a:xfrm>
        </p:grpSpPr>
        <p:sp>
          <p:nvSpPr>
            <p:cNvPr id="46" name="Oval 45"/>
            <p:cNvSpPr/>
            <p:nvPr/>
          </p:nvSpPr>
          <p:spPr>
            <a:xfrm>
              <a:off x="595546" y="38227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525536" y="38227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2455526" y="38227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3385515" y="38227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5546" y="500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471504" y="500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8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3385515" y="500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202346" y="44323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  <p:cxnSp>
          <p:nvCxnSpPr>
            <p:cNvPr id="55" name="Straight Arrow Connector 54"/>
            <p:cNvCxnSpPr>
              <a:stCxn id="46" idx="4"/>
              <a:endCxn id="50" idx="0"/>
            </p:cNvCxnSpPr>
            <p:nvPr/>
          </p:nvCxnSpPr>
          <p:spPr>
            <a:xfrm>
              <a:off x="786046" y="4203700"/>
              <a:ext cx="0" cy="80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2"/>
              <a:endCxn id="48" idx="6"/>
            </p:cNvCxnSpPr>
            <p:nvPr/>
          </p:nvCxnSpPr>
          <p:spPr>
            <a:xfrm flipH="1">
              <a:off x="2836526" y="4013200"/>
              <a:ext cx="5489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2"/>
              <a:endCxn id="47" idx="6"/>
            </p:cNvCxnSpPr>
            <p:nvPr/>
          </p:nvCxnSpPr>
          <p:spPr>
            <a:xfrm flipH="1">
              <a:off x="1906536" y="4013200"/>
              <a:ext cx="5489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2"/>
              <a:endCxn id="46" idx="6"/>
            </p:cNvCxnSpPr>
            <p:nvPr/>
          </p:nvCxnSpPr>
          <p:spPr>
            <a:xfrm flipH="1">
              <a:off x="976546" y="4013200"/>
              <a:ext cx="5489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9" idx="6"/>
              <a:endCxn id="53" idx="1"/>
            </p:cNvCxnSpPr>
            <p:nvPr/>
          </p:nvCxnSpPr>
          <p:spPr>
            <a:xfrm>
              <a:off x="3766515" y="4013200"/>
              <a:ext cx="491627" cy="4748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3" idx="2"/>
              <a:endCxn id="48" idx="5"/>
            </p:cNvCxnSpPr>
            <p:nvPr/>
          </p:nvCxnSpPr>
          <p:spPr>
            <a:xfrm flipH="1" flipV="1">
              <a:off x="2780730" y="4147904"/>
              <a:ext cx="1421616" cy="4748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3"/>
              <a:endCxn id="51" idx="7"/>
            </p:cNvCxnSpPr>
            <p:nvPr/>
          </p:nvCxnSpPr>
          <p:spPr>
            <a:xfrm flipH="1">
              <a:off x="2796708" y="4757504"/>
              <a:ext cx="1461434" cy="302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4"/>
              <a:endCxn id="52" idx="6"/>
            </p:cNvCxnSpPr>
            <p:nvPr/>
          </p:nvCxnSpPr>
          <p:spPr>
            <a:xfrm flipH="1">
              <a:off x="3766515" y="4813300"/>
              <a:ext cx="626331" cy="381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2" idx="2"/>
              <a:endCxn id="51" idx="6"/>
            </p:cNvCxnSpPr>
            <p:nvPr/>
          </p:nvCxnSpPr>
          <p:spPr>
            <a:xfrm flipH="1">
              <a:off x="2852504" y="5194300"/>
              <a:ext cx="5330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1" idx="2"/>
              <a:endCxn id="50" idx="6"/>
            </p:cNvCxnSpPr>
            <p:nvPr/>
          </p:nvCxnSpPr>
          <p:spPr>
            <a:xfrm flipH="1">
              <a:off x="976546" y="5194300"/>
              <a:ext cx="149495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7" idx="3"/>
              <a:endCxn id="50" idx="7"/>
            </p:cNvCxnSpPr>
            <p:nvPr/>
          </p:nvCxnSpPr>
          <p:spPr>
            <a:xfrm flipH="1">
              <a:off x="920750" y="4147904"/>
              <a:ext cx="660582" cy="911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9787" y="43908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0526" y="36191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8</a:t>
              </a:r>
              <a:endParaRPr lang="en-US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5225" y="36191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12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10253" y="36191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15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31839" y="3903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48790" y="4942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9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46152" y="51575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2645" y="51753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17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46157" y="44439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46152" y="42476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46152" y="46286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14</a:t>
              </a:r>
              <a:endParaRPr lang="en-US" b="1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594417" y="1071944"/>
            <a:ext cx="3073400" cy="1956523"/>
            <a:chOff x="5715000" y="767834"/>
            <a:chExt cx="3073400" cy="1956523"/>
          </a:xfrm>
        </p:grpSpPr>
        <p:sp>
          <p:nvSpPr>
            <p:cNvPr id="88" name="Oval 87"/>
            <p:cNvSpPr/>
            <p:nvPr/>
          </p:nvSpPr>
          <p:spPr>
            <a:xfrm>
              <a:off x="5715000" y="15571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388100" y="91825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6388100" y="21717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7061200" y="15571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7810500" y="91825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7810500" y="21717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8407400" y="15571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cxnSp>
          <p:nvCxnSpPr>
            <p:cNvPr id="96" name="Straight Connector 95"/>
            <p:cNvCxnSpPr>
              <a:stCxn id="88" idx="0"/>
              <a:endCxn id="89" idx="2"/>
            </p:cNvCxnSpPr>
            <p:nvPr/>
          </p:nvCxnSpPr>
          <p:spPr>
            <a:xfrm flipV="1">
              <a:off x="5905500" y="1108752"/>
              <a:ext cx="482600" cy="44835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9" idx="6"/>
              <a:endCxn id="92" idx="2"/>
            </p:cNvCxnSpPr>
            <p:nvPr/>
          </p:nvCxnSpPr>
          <p:spPr>
            <a:xfrm>
              <a:off x="6769100" y="1108752"/>
              <a:ext cx="10414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2" idx="6"/>
              <a:endCxn id="94" idx="0"/>
            </p:cNvCxnSpPr>
            <p:nvPr/>
          </p:nvCxnSpPr>
          <p:spPr>
            <a:xfrm>
              <a:off x="8191500" y="1108752"/>
              <a:ext cx="406400" cy="44835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4" idx="4"/>
              <a:endCxn id="93" idx="7"/>
            </p:cNvCxnSpPr>
            <p:nvPr/>
          </p:nvCxnSpPr>
          <p:spPr>
            <a:xfrm flipH="1">
              <a:off x="8135704" y="1938103"/>
              <a:ext cx="462196" cy="28939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88" idx="4"/>
              <a:endCxn id="90" idx="2"/>
            </p:cNvCxnSpPr>
            <p:nvPr/>
          </p:nvCxnSpPr>
          <p:spPr>
            <a:xfrm>
              <a:off x="5905500" y="1938103"/>
              <a:ext cx="482600" cy="42409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0" idx="6"/>
              <a:endCxn id="93" idx="2"/>
            </p:cNvCxnSpPr>
            <p:nvPr/>
          </p:nvCxnSpPr>
          <p:spPr>
            <a:xfrm>
              <a:off x="6769100" y="2362200"/>
              <a:ext cx="10414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89" idx="4"/>
              <a:endCxn id="90" idx="0"/>
            </p:cNvCxnSpPr>
            <p:nvPr/>
          </p:nvCxnSpPr>
          <p:spPr>
            <a:xfrm>
              <a:off x="6578600" y="1299252"/>
              <a:ext cx="0" cy="87244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2" idx="4"/>
              <a:endCxn id="93" idx="0"/>
            </p:cNvCxnSpPr>
            <p:nvPr/>
          </p:nvCxnSpPr>
          <p:spPr>
            <a:xfrm>
              <a:off x="8001000" y="1299252"/>
              <a:ext cx="0" cy="87244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89" idx="5"/>
              <a:endCxn id="91" idx="1"/>
            </p:cNvCxnSpPr>
            <p:nvPr/>
          </p:nvCxnSpPr>
          <p:spPr>
            <a:xfrm>
              <a:off x="6713304" y="1243456"/>
              <a:ext cx="403692" cy="36944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91" idx="5"/>
              <a:endCxn id="93" idx="1"/>
            </p:cNvCxnSpPr>
            <p:nvPr/>
          </p:nvCxnSpPr>
          <p:spPr>
            <a:xfrm>
              <a:off x="7386404" y="1882307"/>
              <a:ext cx="479892" cy="34518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2" idx="3"/>
              <a:endCxn id="91" idx="7"/>
            </p:cNvCxnSpPr>
            <p:nvPr/>
          </p:nvCxnSpPr>
          <p:spPr>
            <a:xfrm flipH="1">
              <a:off x="7386404" y="1243456"/>
              <a:ext cx="479892" cy="36944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1" idx="3"/>
              <a:endCxn id="90" idx="7"/>
            </p:cNvCxnSpPr>
            <p:nvPr/>
          </p:nvCxnSpPr>
          <p:spPr>
            <a:xfrm flipH="1">
              <a:off x="6713304" y="1882307"/>
              <a:ext cx="403692" cy="34518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854293" y="1034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05500" y="2103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8</a:t>
              </a:r>
              <a:endParaRPr lang="en-US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311900" y="1568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9</a:t>
              </a:r>
              <a:endParaRPr lang="en-US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136993" y="7678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27814" y="2355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20634" y="1060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6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353161" y="2052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68818" y="1150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8</a:t>
              </a:r>
              <a:endParaRPr 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564610" y="13765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7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692162" y="169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74110" y="19875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9</a:t>
              </a:r>
              <a:endParaRPr lang="en-US" b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21155" y="3531377"/>
            <a:ext cx="2628907" cy="2306958"/>
            <a:chOff x="807071" y="980609"/>
            <a:chExt cx="2628907" cy="2306958"/>
          </a:xfrm>
        </p:grpSpPr>
        <p:sp>
          <p:nvSpPr>
            <p:cNvPr id="133" name="Oval 132"/>
            <p:cNvSpPr/>
            <p:nvPr/>
          </p:nvSpPr>
          <p:spPr>
            <a:xfrm>
              <a:off x="1844574" y="980609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134" name="Oval 133"/>
            <p:cNvSpPr/>
            <p:nvPr/>
          </p:nvSpPr>
          <p:spPr>
            <a:xfrm>
              <a:off x="814973" y="16396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1336208" y="2711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136" name="Oval 135"/>
            <p:cNvSpPr/>
            <p:nvPr/>
          </p:nvSpPr>
          <p:spPr>
            <a:xfrm>
              <a:off x="2538118" y="2711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137" name="Oval 136"/>
            <p:cNvSpPr/>
            <p:nvPr/>
          </p:nvSpPr>
          <p:spPr>
            <a:xfrm>
              <a:off x="2957218" y="16396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cxnSp>
          <p:nvCxnSpPr>
            <p:cNvPr id="138" name="Straight Connector 137"/>
            <p:cNvCxnSpPr>
              <a:stCxn id="134" idx="7"/>
              <a:endCxn id="133" idx="2"/>
            </p:cNvCxnSpPr>
            <p:nvPr/>
          </p:nvCxnSpPr>
          <p:spPr>
            <a:xfrm flipV="1">
              <a:off x="1140177" y="1171109"/>
              <a:ext cx="704397" cy="52429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4" idx="4"/>
              <a:endCxn id="135" idx="1"/>
            </p:cNvCxnSpPr>
            <p:nvPr/>
          </p:nvCxnSpPr>
          <p:spPr>
            <a:xfrm>
              <a:off x="1005473" y="2020603"/>
              <a:ext cx="386531" cy="7467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6" idx="2"/>
              <a:endCxn id="135" idx="6"/>
            </p:cNvCxnSpPr>
            <p:nvPr/>
          </p:nvCxnSpPr>
          <p:spPr>
            <a:xfrm flipH="1">
              <a:off x="1717208" y="2902104"/>
              <a:ext cx="82091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6" idx="7"/>
              <a:endCxn id="137" idx="4"/>
            </p:cNvCxnSpPr>
            <p:nvPr/>
          </p:nvCxnSpPr>
          <p:spPr>
            <a:xfrm flipV="1">
              <a:off x="2863322" y="2020603"/>
              <a:ext cx="284396" cy="7467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3" idx="6"/>
              <a:endCxn id="137" idx="0"/>
            </p:cNvCxnSpPr>
            <p:nvPr/>
          </p:nvCxnSpPr>
          <p:spPr>
            <a:xfrm>
              <a:off x="2225574" y="1171109"/>
              <a:ext cx="922144" cy="468494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3" idx="5"/>
              <a:endCxn id="136" idx="1"/>
            </p:cNvCxnSpPr>
            <p:nvPr/>
          </p:nvCxnSpPr>
          <p:spPr>
            <a:xfrm>
              <a:off x="2169778" y="1305813"/>
              <a:ext cx="424136" cy="146158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5" idx="7"/>
              <a:endCxn id="137" idx="2"/>
            </p:cNvCxnSpPr>
            <p:nvPr/>
          </p:nvCxnSpPr>
          <p:spPr>
            <a:xfrm flipV="1">
              <a:off x="1661412" y="1830103"/>
              <a:ext cx="1295806" cy="9372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 rot="19306050">
              <a:off x="1185365" y="113910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 rot="1764531">
              <a:off x="2532292" y="107387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07071" y="23181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57269" y="29182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17274" y="224509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9430628">
              <a:off x="1691214" y="22183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921935" y="15090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30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224483" y="1030778"/>
            <a:ext cx="3406835" cy="2238745"/>
            <a:chOff x="420658" y="3681861"/>
            <a:chExt cx="3406835" cy="2238745"/>
          </a:xfrm>
        </p:grpSpPr>
        <p:sp>
          <p:nvSpPr>
            <p:cNvPr id="153" name="Oval 152"/>
            <p:cNvSpPr/>
            <p:nvPr/>
          </p:nvSpPr>
          <p:spPr>
            <a:xfrm>
              <a:off x="420658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54" name="Oval 153"/>
            <p:cNvSpPr/>
            <p:nvPr/>
          </p:nvSpPr>
          <p:spPr>
            <a:xfrm>
              <a:off x="1201504" y="3783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155" name="Oval 154"/>
            <p:cNvSpPr/>
            <p:nvPr/>
          </p:nvSpPr>
          <p:spPr>
            <a:xfrm>
              <a:off x="2360644" y="3783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56" name="Oval 155"/>
            <p:cNvSpPr/>
            <p:nvPr/>
          </p:nvSpPr>
          <p:spPr>
            <a:xfrm>
              <a:off x="1201504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57" name="Oval 156"/>
            <p:cNvSpPr/>
            <p:nvPr/>
          </p:nvSpPr>
          <p:spPr>
            <a:xfrm>
              <a:off x="2362201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201504" y="540656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59" name="Oval 158"/>
            <p:cNvSpPr/>
            <p:nvPr/>
          </p:nvSpPr>
          <p:spPr>
            <a:xfrm>
              <a:off x="2360644" y="540656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160" name="Oval 159"/>
            <p:cNvSpPr/>
            <p:nvPr/>
          </p:nvSpPr>
          <p:spPr>
            <a:xfrm>
              <a:off x="3446493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</a:t>
              </a:r>
            </a:p>
          </p:txBody>
        </p:sp>
        <p:cxnSp>
          <p:nvCxnSpPr>
            <p:cNvPr id="161" name="Straight Connector 160"/>
            <p:cNvCxnSpPr>
              <a:stCxn id="153" idx="0"/>
              <a:endCxn id="154" idx="2"/>
            </p:cNvCxnSpPr>
            <p:nvPr/>
          </p:nvCxnSpPr>
          <p:spPr>
            <a:xfrm flipV="1">
              <a:off x="611158" y="3974104"/>
              <a:ext cx="590346" cy="6132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4" idx="6"/>
              <a:endCxn id="155" idx="2"/>
            </p:cNvCxnSpPr>
            <p:nvPr/>
          </p:nvCxnSpPr>
          <p:spPr>
            <a:xfrm>
              <a:off x="1582504" y="3974104"/>
              <a:ext cx="77814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54" idx="4"/>
              <a:endCxn id="156" idx="0"/>
            </p:cNvCxnSpPr>
            <p:nvPr/>
          </p:nvCxnSpPr>
          <p:spPr>
            <a:xfrm>
              <a:off x="1392004" y="4164604"/>
              <a:ext cx="0" cy="4227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56" idx="4"/>
              <a:endCxn id="158" idx="0"/>
            </p:cNvCxnSpPr>
            <p:nvPr/>
          </p:nvCxnSpPr>
          <p:spPr>
            <a:xfrm>
              <a:off x="1392004" y="4968377"/>
              <a:ext cx="0" cy="4381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3" idx="6"/>
              <a:endCxn id="156" idx="2"/>
            </p:cNvCxnSpPr>
            <p:nvPr/>
          </p:nvCxnSpPr>
          <p:spPr>
            <a:xfrm>
              <a:off x="801658" y="4777877"/>
              <a:ext cx="399846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53" idx="4"/>
              <a:endCxn id="158" idx="2"/>
            </p:cNvCxnSpPr>
            <p:nvPr/>
          </p:nvCxnSpPr>
          <p:spPr>
            <a:xfrm>
              <a:off x="611158" y="4968377"/>
              <a:ext cx="590346" cy="6286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56" idx="6"/>
              <a:endCxn id="157" idx="2"/>
            </p:cNvCxnSpPr>
            <p:nvPr/>
          </p:nvCxnSpPr>
          <p:spPr>
            <a:xfrm>
              <a:off x="1582504" y="4777877"/>
              <a:ext cx="779697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58" idx="6"/>
              <a:endCxn id="159" idx="2"/>
            </p:cNvCxnSpPr>
            <p:nvPr/>
          </p:nvCxnSpPr>
          <p:spPr>
            <a:xfrm>
              <a:off x="1582504" y="5597063"/>
              <a:ext cx="77814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55" idx="4"/>
              <a:endCxn id="157" idx="0"/>
            </p:cNvCxnSpPr>
            <p:nvPr/>
          </p:nvCxnSpPr>
          <p:spPr>
            <a:xfrm>
              <a:off x="2551144" y="4164604"/>
              <a:ext cx="1557" cy="4227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57" idx="4"/>
              <a:endCxn id="159" idx="0"/>
            </p:cNvCxnSpPr>
            <p:nvPr/>
          </p:nvCxnSpPr>
          <p:spPr>
            <a:xfrm flipH="1">
              <a:off x="2551144" y="4968377"/>
              <a:ext cx="1557" cy="4381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54" idx="5"/>
              <a:endCxn id="157" idx="1"/>
            </p:cNvCxnSpPr>
            <p:nvPr/>
          </p:nvCxnSpPr>
          <p:spPr>
            <a:xfrm>
              <a:off x="1526708" y="4108808"/>
              <a:ext cx="891289" cy="53436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58" idx="7"/>
              <a:endCxn id="157" idx="3"/>
            </p:cNvCxnSpPr>
            <p:nvPr/>
          </p:nvCxnSpPr>
          <p:spPr>
            <a:xfrm flipV="1">
              <a:off x="1526708" y="4912581"/>
              <a:ext cx="891289" cy="549778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55" idx="6"/>
              <a:endCxn id="160" idx="1"/>
            </p:cNvCxnSpPr>
            <p:nvPr/>
          </p:nvCxnSpPr>
          <p:spPr>
            <a:xfrm>
              <a:off x="2741644" y="3974104"/>
              <a:ext cx="760645" cy="6690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57" idx="6"/>
              <a:endCxn id="160" idx="2"/>
            </p:cNvCxnSpPr>
            <p:nvPr/>
          </p:nvCxnSpPr>
          <p:spPr>
            <a:xfrm>
              <a:off x="2743201" y="4777877"/>
              <a:ext cx="703292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11158" y="5177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11158" y="3958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94287" y="4494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17235" y="5006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764935" y="4913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151849" y="4234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735311" y="4494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78740" y="403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820731" y="3681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974914" y="39550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511405" y="41747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887938" y="4458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511405" y="49932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890418" y="5551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711805" y="3516865"/>
            <a:ext cx="3340100" cy="2127960"/>
            <a:chOff x="8393389" y="3669773"/>
            <a:chExt cx="3340100" cy="2127960"/>
          </a:xfrm>
        </p:grpSpPr>
        <p:sp>
          <p:nvSpPr>
            <p:cNvPr id="190" name="Oval 189"/>
            <p:cNvSpPr/>
            <p:nvPr/>
          </p:nvSpPr>
          <p:spPr>
            <a:xfrm>
              <a:off x="8393389" y="446705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91" name="Oval 190"/>
            <p:cNvSpPr/>
            <p:nvPr/>
          </p:nvSpPr>
          <p:spPr>
            <a:xfrm>
              <a:off x="9218889" y="378125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192" name="Oval 191"/>
            <p:cNvSpPr/>
            <p:nvPr/>
          </p:nvSpPr>
          <p:spPr>
            <a:xfrm>
              <a:off x="9218889" y="530525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10539689" y="378125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94" name="Oval 193"/>
            <p:cNvSpPr/>
            <p:nvPr/>
          </p:nvSpPr>
          <p:spPr>
            <a:xfrm>
              <a:off x="10539689" y="530525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E</a:t>
              </a:r>
              <a:endParaRPr lang="en-US" sz="2400" b="1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11352489" y="446705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cxnSp>
          <p:nvCxnSpPr>
            <p:cNvPr id="196" name="Straight Connector 195"/>
            <p:cNvCxnSpPr>
              <a:stCxn id="190" idx="7"/>
              <a:endCxn id="191" idx="3"/>
            </p:cNvCxnSpPr>
            <p:nvPr/>
          </p:nvCxnSpPr>
          <p:spPr>
            <a:xfrm flipV="1">
              <a:off x="8718593" y="4106457"/>
              <a:ext cx="556092" cy="4163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1" idx="6"/>
              <a:endCxn id="193" idx="2"/>
            </p:cNvCxnSpPr>
            <p:nvPr/>
          </p:nvCxnSpPr>
          <p:spPr>
            <a:xfrm>
              <a:off x="9599889" y="3971753"/>
              <a:ext cx="939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3" idx="5"/>
              <a:endCxn id="195" idx="1"/>
            </p:cNvCxnSpPr>
            <p:nvPr/>
          </p:nvCxnSpPr>
          <p:spPr>
            <a:xfrm>
              <a:off x="10864893" y="4106457"/>
              <a:ext cx="543392" cy="4163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90" idx="5"/>
              <a:endCxn id="192" idx="1"/>
            </p:cNvCxnSpPr>
            <p:nvPr/>
          </p:nvCxnSpPr>
          <p:spPr>
            <a:xfrm>
              <a:off x="8718593" y="4792257"/>
              <a:ext cx="556092" cy="5687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92" idx="6"/>
              <a:endCxn id="194" idx="2"/>
            </p:cNvCxnSpPr>
            <p:nvPr/>
          </p:nvCxnSpPr>
          <p:spPr>
            <a:xfrm>
              <a:off x="9599889" y="5495753"/>
              <a:ext cx="939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4" idx="7"/>
              <a:endCxn id="195" idx="3"/>
            </p:cNvCxnSpPr>
            <p:nvPr/>
          </p:nvCxnSpPr>
          <p:spPr>
            <a:xfrm flipV="1">
              <a:off x="10864893" y="4792257"/>
              <a:ext cx="543392" cy="5687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91" idx="4"/>
              <a:endCxn id="192" idx="0"/>
            </p:cNvCxnSpPr>
            <p:nvPr/>
          </p:nvCxnSpPr>
          <p:spPr>
            <a:xfrm>
              <a:off x="9409389" y="4162253"/>
              <a:ext cx="0" cy="1143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4"/>
              <a:endCxn id="194" idx="0"/>
            </p:cNvCxnSpPr>
            <p:nvPr/>
          </p:nvCxnSpPr>
          <p:spPr>
            <a:xfrm>
              <a:off x="10730189" y="4162253"/>
              <a:ext cx="0" cy="1143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1" idx="5"/>
              <a:endCxn id="195" idx="2"/>
            </p:cNvCxnSpPr>
            <p:nvPr/>
          </p:nvCxnSpPr>
          <p:spPr>
            <a:xfrm>
              <a:off x="9544093" y="4106457"/>
              <a:ext cx="1808396" cy="55109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8814549" y="39717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174993" y="44556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770950" y="50121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6</a:t>
              </a:r>
              <a:endParaRPr lang="en-US" b="1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0002918" y="3669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824177" y="3911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9934760" y="5428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0507411" y="4484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1055392" y="4022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1136589" y="49917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5</a:t>
              </a:r>
              <a:endParaRPr lang="en-US" b="1" dirty="0"/>
            </a:p>
          </p:txBody>
        </p:sp>
        <p:cxnSp>
          <p:nvCxnSpPr>
            <p:cNvPr id="215" name="Straight Connector 214"/>
            <p:cNvCxnSpPr>
              <a:stCxn id="192" idx="7"/>
              <a:endCxn id="195" idx="2"/>
            </p:cNvCxnSpPr>
            <p:nvPr/>
          </p:nvCxnSpPr>
          <p:spPr>
            <a:xfrm flipV="1">
              <a:off x="9544093" y="4657553"/>
              <a:ext cx="1808396" cy="70349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10107397" y="50590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7</a:t>
              </a:r>
              <a:endParaRPr lang="en-US" b="1" dirty="0"/>
            </a:p>
          </p:txBody>
        </p:sp>
        <p:cxnSp>
          <p:nvCxnSpPr>
            <p:cNvPr id="220" name="Straight Connector 219"/>
            <p:cNvCxnSpPr>
              <a:stCxn id="193" idx="3"/>
              <a:endCxn id="192" idx="7"/>
            </p:cNvCxnSpPr>
            <p:nvPr/>
          </p:nvCxnSpPr>
          <p:spPr>
            <a:xfrm flipH="1">
              <a:off x="9544093" y="4106457"/>
              <a:ext cx="1051392" cy="125459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9580242" y="4740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4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</a:t>
            </a:r>
            <a:r>
              <a:rPr lang="en-IN" b="1" dirty="0">
                <a:solidFill>
                  <a:srgbClr val="C00000"/>
                </a:solidFill>
              </a:rPr>
              <a:t>G = (V,E)</a:t>
            </a:r>
            <a:r>
              <a:rPr lang="en-IN" dirty="0"/>
              <a:t> be a simple diagraph with </a:t>
            </a:r>
            <a:r>
              <a:rPr lang="en-IN" b="1" dirty="0">
                <a:solidFill>
                  <a:srgbClr val="C00000"/>
                </a:solidFill>
              </a:rPr>
              <a:t>n vertices</a:t>
            </a:r>
          </a:p>
          <a:p>
            <a:r>
              <a:rPr lang="en-IN" dirty="0"/>
              <a:t>The problem is to </a:t>
            </a:r>
            <a:r>
              <a:rPr lang="en-IN" b="1" dirty="0">
                <a:solidFill>
                  <a:srgbClr val="C00000"/>
                </a:solidFill>
              </a:rPr>
              <a:t>find out shortest distance </a:t>
            </a:r>
            <a:r>
              <a:rPr lang="en-IN" dirty="0"/>
              <a:t>from a </a:t>
            </a:r>
            <a:r>
              <a:rPr lang="en-IN" b="1" dirty="0">
                <a:solidFill>
                  <a:srgbClr val="C00000"/>
                </a:solidFill>
              </a:rPr>
              <a:t>vertex to all other vertices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</a:t>
            </a:r>
          </a:p>
          <a:p>
            <a:r>
              <a:rPr lang="en-IN" b="1" dirty="0" err="1">
                <a:solidFill>
                  <a:srgbClr val="C00000"/>
                </a:solidFill>
              </a:rPr>
              <a:t>Dijkstra</a:t>
            </a:r>
            <a:r>
              <a:rPr lang="en-IN" b="1" dirty="0">
                <a:solidFill>
                  <a:srgbClr val="C00000"/>
                </a:solidFill>
              </a:rPr>
              <a:t> Algorithm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it is also called Single Source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6135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9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2" name="Straight Connector 11"/>
          <p:cNvCxnSpPr>
            <a:stCxn id="5" idx="7"/>
            <a:endCxn id="6" idx="3"/>
          </p:cNvCxnSpPr>
          <p:nvPr/>
        </p:nvCxnSpPr>
        <p:spPr>
          <a:xfrm flipV="1">
            <a:off x="23064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>
            <a:off x="3429000" y="1257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1"/>
          </p:cNvCxnSpPr>
          <p:nvPr/>
        </p:nvCxnSpPr>
        <p:spPr>
          <a:xfrm>
            <a:off x="50496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7" idx="1"/>
          </p:cNvCxnSpPr>
          <p:nvPr/>
        </p:nvCxnSpPr>
        <p:spPr>
          <a:xfrm>
            <a:off x="23064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9" idx="2"/>
          </p:cNvCxnSpPr>
          <p:nvPr/>
        </p:nvCxnSpPr>
        <p:spPr>
          <a:xfrm>
            <a:off x="3429000" y="2781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50496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7" idx="0"/>
          </p:cNvCxnSpPr>
          <p:nvPr/>
        </p:nvCxnSpPr>
        <p:spPr>
          <a:xfrm>
            <a:off x="32385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49149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9" idx="1"/>
          </p:cNvCxnSpPr>
          <p:nvPr/>
        </p:nvCxnSpPr>
        <p:spPr>
          <a:xfrm>
            <a:off x="3373204" y="13920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0086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2256" y="17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34770" y="22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89314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655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311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98058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58888" y="1266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10200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0428"/>
              </p:ext>
            </p:extLst>
          </p:nvPr>
        </p:nvGraphicFramePr>
        <p:xfrm>
          <a:off x="8954589" y="12573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582988" y="17704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7582988" y="21888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030" y="3352800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81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30480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30480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4724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47244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5791200" y="478893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51" name="Straight Connector 50"/>
          <p:cNvCxnSpPr>
            <a:stCxn id="45" idx="7"/>
            <a:endCxn id="46" idx="3"/>
          </p:cNvCxnSpPr>
          <p:nvPr/>
        </p:nvCxnSpPr>
        <p:spPr>
          <a:xfrm flipV="1">
            <a:off x="2306404" y="45924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6"/>
            <a:endCxn id="48" idx="2"/>
          </p:cNvCxnSpPr>
          <p:nvPr/>
        </p:nvCxnSpPr>
        <p:spPr>
          <a:xfrm>
            <a:off x="3429000" y="4457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5049604" y="4592404"/>
            <a:ext cx="797392" cy="25232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2306404" y="52782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3429000" y="5981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50" idx="3"/>
          </p:cNvCxnSpPr>
          <p:nvPr/>
        </p:nvCxnSpPr>
        <p:spPr>
          <a:xfrm flipV="1">
            <a:off x="5049604" y="5114136"/>
            <a:ext cx="797392" cy="73286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4"/>
            <a:endCxn id="47" idx="0"/>
          </p:cNvCxnSpPr>
          <p:nvPr/>
        </p:nvCxnSpPr>
        <p:spPr>
          <a:xfrm>
            <a:off x="32385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49" idx="0"/>
          </p:cNvCxnSpPr>
          <p:nvPr/>
        </p:nvCxnSpPr>
        <p:spPr>
          <a:xfrm>
            <a:off x="49149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49" idx="1"/>
          </p:cNvCxnSpPr>
          <p:nvPr/>
        </p:nvCxnSpPr>
        <p:spPr>
          <a:xfrm>
            <a:off x="3373204" y="45924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00086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42256" y="499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34770" y="54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89314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65514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114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8058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58888" y="446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10200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5528"/>
              </p:ext>
            </p:extLst>
          </p:nvPr>
        </p:nvGraphicFramePr>
        <p:xfrm>
          <a:off x="9080864" y="4103132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709263" y="4616239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7709263" y="5034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47372" y="496466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41501" y="3447144"/>
            <a:ext cx="514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A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38558" y="177515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482876" y="45603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6468" y="3923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1059" y="501596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528667" y="5018932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9947345" y="501446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96470" y="45558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7000" y="598753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992" y="45340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955781" y="454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759751" y="3857789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31101" y="592850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67591" y="4349234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4501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75" grpId="1"/>
      <p:bldP spid="77" grpId="0" animBg="1"/>
      <p:bldP spid="78" grpId="0"/>
      <p:bldP spid="79" grpId="0"/>
      <p:bldP spid="80" grpId="0"/>
      <p:bldP spid="81" grpId="0"/>
      <p:bldP spid="81" grpId="1"/>
      <p:bldP spid="82" grpId="0" animBg="1"/>
      <p:bldP spid="3" grpId="0"/>
      <p:bldP spid="84" grpId="0"/>
      <p:bldP spid="85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91143" y="41224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3257943" y="34366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2579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4934343" y="3436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49343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6001143" y="4122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34" name="Straight Connector 33"/>
          <p:cNvCxnSpPr>
            <a:stCxn id="28" idx="7"/>
            <a:endCxn id="29" idx="3"/>
          </p:cNvCxnSpPr>
          <p:nvPr/>
        </p:nvCxnSpPr>
        <p:spPr>
          <a:xfrm flipV="1">
            <a:off x="2516347" y="3761871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3" idx="1"/>
          </p:cNvCxnSpPr>
          <p:nvPr/>
        </p:nvCxnSpPr>
        <p:spPr>
          <a:xfrm>
            <a:off x="5259547" y="3761871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5"/>
            <a:endCxn id="30" idx="1"/>
          </p:cNvCxnSpPr>
          <p:nvPr/>
        </p:nvCxnSpPr>
        <p:spPr>
          <a:xfrm>
            <a:off x="25163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2" idx="2"/>
          </p:cNvCxnSpPr>
          <p:nvPr/>
        </p:nvCxnSpPr>
        <p:spPr>
          <a:xfrm>
            <a:off x="3638943" y="5151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7"/>
            <a:endCxn id="33" idx="3"/>
          </p:cNvCxnSpPr>
          <p:nvPr/>
        </p:nvCxnSpPr>
        <p:spPr>
          <a:xfrm flipV="1">
            <a:off x="52595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2" idx="0"/>
          </p:cNvCxnSpPr>
          <p:nvPr/>
        </p:nvCxnSpPr>
        <p:spPr>
          <a:xfrm>
            <a:off x="51248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5732" y="390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52199" y="416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74474" y="439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99257" y="328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75457" y="4046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08001" y="4134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68831" y="3636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20143" y="466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57315" y="413413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32383" y="913818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B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93647" y="299616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4937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C via B = </a:t>
            </a:r>
            <a:r>
              <a:rPr lang="en-IN" dirty="0" err="1"/>
              <a:t>dist</a:t>
            </a:r>
            <a:r>
              <a:rPr lang="en-IN" dirty="0"/>
              <a:t>[B] + cost[B][C] = 1 + 1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52600" y="1752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B = </a:t>
            </a:r>
            <a:r>
              <a:rPr lang="en-IN" dirty="0" err="1"/>
              <a:t>dist</a:t>
            </a:r>
            <a:r>
              <a:rPr lang="en-IN" dirty="0"/>
              <a:t>[B] + cost[B][D] = 1 + 2 =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2121932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B = </a:t>
            </a:r>
            <a:r>
              <a:rPr lang="en-IN" dirty="0" err="1"/>
              <a:t>dist</a:t>
            </a:r>
            <a:r>
              <a:rPr lang="en-IN" dirty="0"/>
              <a:t>[B] + cost[B][E] = 1 + 4 = 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56044" y="2502932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B = </a:t>
            </a:r>
            <a:r>
              <a:rPr lang="en-IN" dirty="0" err="1"/>
              <a:t>dist</a:t>
            </a:r>
            <a:r>
              <a:rPr lang="en-IN" dirty="0"/>
              <a:t>[B] + cost[B][F] = 1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56114" y="299048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62" name="Straight Connector 61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74000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15021" y="4102501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6935"/>
              </p:ext>
            </p:extLst>
          </p:nvPr>
        </p:nvGraphicFramePr>
        <p:xfrm>
          <a:off x="8153401" y="41685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6781800" y="4681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1001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213596" y="50814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8601204" y="50843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019882" y="507992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021551" y="4813017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4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 animBg="1"/>
      <p:bldP spid="3" grpId="0"/>
      <p:bldP spid="55" grpId="0"/>
      <p:bldP spid="56" grpId="0"/>
      <p:bldP spid="57" grpId="0"/>
      <p:bldP spid="59" grpId="0" animBg="1"/>
      <p:bldP spid="60" grpId="0" animBg="1"/>
      <p:bldP spid="61" grpId="0" animBg="1"/>
      <p:bldP spid="65" grpId="0" animBg="1"/>
      <p:bldP spid="66" grpId="0" animBg="1"/>
      <p:bldP spid="68" grpId="0" animBg="1"/>
      <p:bldP spid="69" grpId="0" animBg="1"/>
      <p:bldP spid="71" grpId="0"/>
      <p:bldP spid="72" grpId="0"/>
      <p:bldP spid="73" grpId="0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4" y="913818"/>
            <a:ext cx="5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r>
              <a:rPr lang="en-IN" b="1" baseline="30000" dirty="0"/>
              <a:t>rd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C</a:t>
            </a:r>
            <a:r>
              <a:rPr lang="en-IN" dirty="0"/>
              <a:t> via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06796"/>
              </p:ext>
            </p:extLst>
          </p:nvPr>
        </p:nvGraphicFramePr>
        <p:xfrm>
          <a:off x="8656751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04153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593879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34028" y="38124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000828" y="31266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0008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677228" y="3126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6772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744028" y="38124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259232" y="345183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5002432" y="345183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2592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381828" y="4841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50024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8677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8617" y="3597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95084" y="3853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17359" y="4089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42142" y="297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8342" y="3736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0886" y="382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11716" y="332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3028" y="4357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382409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36532" y="268612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98999" y="268045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05343" y="506256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37172" y="509579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83685" y="427407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1371600"/>
            <a:ext cx="549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C = </a:t>
            </a:r>
            <a:r>
              <a:rPr lang="en-IN" dirty="0" err="1"/>
              <a:t>dist</a:t>
            </a:r>
            <a:r>
              <a:rPr lang="en-IN" dirty="0"/>
              <a:t>[C] + cost[C][D]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7432" y="1708616"/>
            <a:ext cx="52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C = </a:t>
            </a:r>
            <a:r>
              <a:rPr lang="en-IN" dirty="0" err="1"/>
              <a:t>dist</a:t>
            </a:r>
            <a:r>
              <a:rPr lang="en-IN" dirty="0"/>
              <a:t>[C] + cost[C][E] = 2 + </a:t>
            </a:r>
            <a:r>
              <a:rPr lang="en-US" b="1" dirty="0"/>
              <a:t>5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2057400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C = </a:t>
            </a:r>
            <a:r>
              <a:rPr lang="en-IN" dirty="0" err="1"/>
              <a:t>dist</a:t>
            </a:r>
            <a:r>
              <a:rPr lang="en-IN" dirty="0"/>
              <a:t>[C] + cost[C][F]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cxnSp>
        <p:nvCxnSpPr>
          <p:cNvPr id="44" name="Straight Connector 43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13509"/>
              </p:ext>
            </p:extLst>
          </p:nvPr>
        </p:nvGraphicFramePr>
        <p:xfrm>
          <a:off x="8719459" y="382345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7347858" y="43365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7347858" y="475501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779654" y="473628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9167262" y="473925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585939" y="4734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27809" y="4493948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42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/>
      <p:bldP spid="43" grpId="0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diagrammatic representation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may have limited usefulness. However such a representation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 feasible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when number of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 </a:t>
                </a:r>
                <a:r>
                  <a:rPr lang="en-US" b="1" dirty="0">
                    <a:solidFill>
                      <a:srgbClr val="C00000"/>
                    </a:solidFill>
                  </a:rPr>
                  <a:t>edges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a graph </a:t>
                </a:r>
                <a:r>
                  <a:rPr lang="en-US" b="1" dirty="0">
                    <a:solidFill>
                      <a:srgbClr val="C00000"/>
                    </a:solidFill>
                  </a:rPr>
                  <a:t>is large</a:t>
                </a:r>
              </a:p>
              <a:p>
                <a:r>
                  <a:rPr lang="en-US" dirty="0"/>
                  <a:t>It is easy to store and manipulate matrices and hence the graphs represented by them in the computer</a:t>
                </a:r>
              </a:p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 E)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a simple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which </a:t>
                </a:r>
                <a:r>
                  <a:rPr lang="en-US" b="1" dirty="0">
                    <a:solidFill>
                      <a:srgbClr val="C00000"/>
                    </a:solidFill>
                  </a:rPr>
                  <a:t>V = {v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b="1" dirty="0">
                    <a:solidFill>
                      <a:srgbClr val="C00000"/>
                    </a:solidFill>
                  </a:rPr>
                  <a:t>, 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b="1" dirty="0">
                    <a:solidFill>
                      <a:srgbClr val="C00000"/>
                    </a:solidFill>
                  </a:rPr>
                  <a:t>,….,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r>
                  <a:rPr lang="en-US" b="1" dirty="0">
                    <a:solidFill>
                      <a:srgbClr val="C00000"/>
                    </a:solidFill>
                  </a:rPr>
                  <a:t>}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the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are assumed to be </a:t>
                </a:r>
                <a:r>
                  <a:rPr lang="en-US" b="1" dirty="0">
                    <a:solidFill>
                      <a:srgbClr val="C00000"/>
                    </a:solidFill>
                  </a:rPr>
                  <a:t>ordered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from </a:t>
                </a:r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 to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An n x n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Adjacency matrix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graph G whose </a:t>
                </a:r>
                <a:r>
                  <a:rPr lang="en-US" b="1" dirty="0">
                    <a:solidFill>
                      <a:srgbClr val="C00000"/>
                    </a:solidFill>
                  </a:rPr>
                  <a:t>elements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a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ij</a:t>
                </a:r>
                <a:r>
                  <a:rPr lang="en-US" dirty="0"/>
                  <a:t> are given by</a:t>
                </a:r>
              </a:p>
              <a:p>
                <a:pPr marL="0" indent="0" algn="ctr">
                  <a:buNone/>
                </a:pP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𝑉𝑗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36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D</a:t>
            </a:r>
            <a:r>
              <a:rPr lang="en-IN" dirty="0"/>
              <a:t> via path A -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752600" y="37003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0145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28194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495800" y="3014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562600" y="37003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077804" y="3339775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0778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200400" y="4729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48210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009900" y="3395571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686300" y="3395571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37189" y="3485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13656" y="3741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35931" y="397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0714" y="286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6914" y="36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9458" y="371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30288" y="3214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4245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55104" y="257406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17571" y="25683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23915" y="495050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29792" y="495993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1279" y="3400599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18396" y="41253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37" name="Straight Connector 36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7432" y="1295400"/>
            <a:ext cx="545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D = </a:t>
            </a:r>
            <a:r>
              <a:rPr lang="en-IN" dirty="0" err="1"/>
              <a:t>dist</a:t>
            </a:r>
            <a:r>
              <a:rPr lang="en-IN" dirty="0"/>
              <a:t>[D] + cost[D][E] = 3 + </a:t>
            </a:r>
            <a:r>
              <a:rPr lang="en-US" b="1" dirty="0"/>
              <a:t>7</a:t>
            </a:r>
            <a:r>
              <a:rPr lang="en-IN" dirty="0"/>
              <a:t> = </a:t>
            </a:r>
            <a:r>
              <a:rPr lang="en-US" b="1" dirty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1" y="1644184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D = </a:t>
            </a:r>
            <a:r>
              <a:rPr lang="en-IN" dirty="0" err="1"/>
              <a:t>dist</a:t>
            </a:r>
            <a:r>
              <a:rPr lang="en-IN" dirty="0"/>
              <a:t>[D] + cost[D][F] = 3 + </a:t>
            </a:r>
            <a:r>
              <a:rPr lang="en-US" b="1" dirty="0"/>
              <a:t>6</a:t>
            </a:r>
            <a:r>
              <a:rPr lang="en-IN" dirty="0"/>
              <a:t> = </a:t>
            </a:r>
            <a:r>
              <a:rPr lang="en-US" b="1" dirty="0"/>
              <a:t>9</a:t>
            </a:r>
            <a:endParaRPr lang="en-US" dirty="0"/>
          </a:p>
        </p:txBody>
      </p:sp>
      <p:cxnSp>
        <p:nvCxnSpPr>
          <p:cNvPr id="41" name="Straight Connector 40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739"/>
              </p:ext>
            </p:extLst>
          </p:nvPr>
        </p:nvGraphicFramePr>
        <p:xfrm>
          <a:off x="8001001" y="38637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629400" y="43768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47953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61196" y="47766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448804" y="47795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867481" y="47751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9208" y="4344169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6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6" grpId="0" animBg="1"/>
      <p:bldP spid="39" grpId="0"/>
      <p:bldP spid="40" grpId="0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E</a:t>
            </a:r>
            <a:r>
              <a:rPr lang="en-IN" dirty="0"/>
              <a:t> via path A – B – E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752600" y="38751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2819400" y="31893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28194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3189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44958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5562600" y="38751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2077804" y="351458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5"/>
            <a:endCxn id="44" idx="1"/>
          </p:cNvCxnSpPr>
          <p:nvPr/>
        </p:nvCxnSpPr>
        <p:spPr>
          <a:xfrm>
            <a:off x="4821004" y="351458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1" idx="1"/>
          </p:cNvCxnSpPr>
          <p:nvPr/>
        </p:nvCxnSpPr>
        <p:spPr>
          <a:xfrm>
            <a:off x="20778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3" idx="2"/>
          </p:cNvCxnSpPr>
          <p:nvPr/>
        </p:nvCxnSpPr>
        <p:spPr>
          <a:xfrm>
            <a:off x="3200400" y="4903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4"/>
            <a:endCxn id="43" idx="0"/>
          </p:cNvCxnSpPr>
          <p:nvPr/>
        </p:nvCxnSpPr>
        <p:spPr>
          <a:xfrm>
            <a:off x="46863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7189" y="366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13656" y="39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335931" y="4152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0714" y="303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36914" y="37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69458" y="388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30288" y="3388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181600" y="44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55104" y="274887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17571" y="274320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823915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53508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66" name="Straight Connector 65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5982" y="388684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68" name="Straight Connector 67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7432" y="1295400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E = </a:t>
            </a:r>
            <a:r>
              <a:rPr lang="en-IN" dirty="0" err="1"/>
              <a:t>dist</a:t>
            </a:r>
            <a:r>
              <a:rPr lang="en-IN" dirty="0"/>
              <a:t>[E] + cost[E][F] = 5 + </a:t>
            </a:r>
            <a:r>
              <a:rPr lang="en-US" b="1" dirty="0"/>
              <a:t>2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cxnSp>
        <p:nvCxnSpPr>
          <p:cNvPr id="72" name="Straight Connector 71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8127682" y="35814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6756081" y="40945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6756081" y="45129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187877" y="44942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575485" y="44972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994162" y="44927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738216" y="5309979"/>
            <a:ext cx="35796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400" dirty="0"/>
              <a:t>Shortest Path from A to F is</a:t>
            </a:r>
          </a:p>
          <a:p>
            <a:pPr algn="ctr"/>
            <a:r>
              <a:rPr lang="en-IN" sz="2400" dirty="0">
                <a:solidFill>
                  <a:srgbClr val="C00000"/>
                </a:solidFill>
              </a:rPr>
              <a:t>A </a:t>
            </a:r>
            <a:r>
              <a:rPr lang="en-IN" sz="2400" dirty="0">
                <a:solidFill>
                  <a:srgbClr val="C00000"/>
                </a:solidFill>
                <a:sym typeface="Wingdings" pitchFamily="2" charset="2"/>
              </a:rPr>
              <a:t> B  E  F = 7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7" grpId="0" animBg="1"/>
      <p:bldP spid="71" grpId="0"/>
      <p:bldP spid="74" grpId="0" animBg="1"/>
      <p:bldP spid="75" grpId="0" animBg="1"/>
      <p:bldP spid="76" grpId="0"/>
      <p:bldP spid="77" grpId="0"/>
      <p:bldP spid="78" grpId="0"/>
      <p:bldP spid="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000" y="742603"/>
            <a:ext cx="11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Find out shortest path from node 0 to all other nodes using </a:t>
            </a:r>
            <a:r>
              <a:rPr lang="en-IN" sz="2400" dirty="0" err="1"/>
              <a:t>Dijkstra</a:t>
            </a:r>
            <a:r>
              <a:rPr lang="en-IN" sz="2400" dirty="0"/>
              <a:t> Algorithm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2428087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04087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7422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4948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4256887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56" name="Straight Connector 55"/>
          <p:cNvCxnSpPr>
            <a:stCxn id="50" idx="2"/>
            <a:endCxn id="51" idx="0"/>
          </p:cNvCxnSpPr>
          <p:nvPr/>
        </p:nvCxnSpPr>
        <p:spPr>
          <a:xfrm flipH="1">
            <a:off x="1094587" y="2138546"/>
            <a:ext cx="13335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4"/>
            <a:endCxn id="52" idx="1"/>
          </p:cNvCxnSpPr>
          <p:nvPr/>
        </p:nvCxnSpPr>
        <p:spPr>
          <a:xfrm>
            <a:off x="1094587" y="3243446"/>
            <a:ext cx="703496" cy="1122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3" idx="3"/>
          </p:cNvCxnSpPr>
          <p:nvPr/>
        </p:nvCxnSpPr>
        <p:spPr>
          <a:xfrm>
            <a:off x="2067491" y="4635450"/>
            <a:ext cx="14831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4" idx="1"/>
          </p:cNvCxnSpPr>
          <p:nvPr/>
        </p:nvCxnSpPr>
        <p:spPr>
          <a:xfrm>
            <a:off x="2809087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3" idx="7"/>
          </p:cNvCxnSpPr>
          <p:nvPr/>
        </p:nvCxnSpPr>
        <p:spPr>
          <a:xfrm flipH="1">
            <a:off x="3820091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3" idx="0"/>
          </p:cNvCxnSpPr>
          <p:nvPr/>
        </p:nvCxnSpPr>
        <p:spPr>
          <a:xfrm>
            <a:off x="2753291" y="2273250"/>
            <a:ext cx="932096" cy="20369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6"/>
            <a:endCxn id="54" idx="3"/>
          </p:cNvCxnSpPr>
          <p:nvPr/>
        </p:nvCxnSpPr>
        <p:spPr>
          <a:xfrm flipV="1">
            <a:off x="2123287" y="2997150"/>
            <a:ext cx="2189396" cy="1503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58249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316581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99735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07625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5099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68550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43939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9021268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7497268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1" name="Oval 80"/>
          <p:cNvSpPr/>
          <p:nvPr/>
        </p:nvSpPr>
        <p:spPr>
          <a:xfrm>
            <a:off x="83354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2" name="Oval 81"/>
          <p:cNvSpPr/>
          <p:nvPr/>
        </p:nvSpPr>
        <p:spPr>
          <a:xfrm>
            <a:off x="100880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10850068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84" name="Straight Connector 83"/>
          <p:cNvCxnSpPr>
            <a:stCxn id="79" idx="2"/>
            <a:endCxn id="80" idx="0"/>
          </p:cNvCxnSpPr>
          <p:nvPr/>
        </p:nvCxnSpPr>
        <p:spPr>
          <a:xfrm flipH="1">
            <a:off x="7687768" y="2138546"/>
            <a:ext cx="1333500" cy="723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4"/>
            <a:endCxn id="81" idx="2"/>
          </p:cNvCxnSpPr>
          <p:nvPr/>
        </p:nvCxnSpPr>
        <p:spPr>
          <a:xfrm>
            <a:off x="7687768" y="3243446"/>
            <a:ext cx="647700" cy="12573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6"/>
            <a:endCxn id="82" idx="2"/>
          </p:cNvCxnSpPr>
          <p:nvPr/>
        </p:nvCxnSpPr>
        <p:spPr>
          <a:xfrm>
            <a:off x="8716468" y="4500746"/>
            <a:ext cx="13716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6"/>
            <a:endCxn id="83" idx="1"/>
          </p:cNvCxnSpPr>
          <p:nvPr/>
        </p:nvCxnSpPr>
        <p:spPr>
          <a:xfrm>
            <a:off x="9402268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4"/>
            <a:endCxn id="82" idx="7"/>
          </p:cNvCxnSpPr>
          <p:nvPr/>
        </p:nvCxnSpPr>
        <p:spPr>
          <a:xfrm flipH="1">
            <a:off x="10413272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5"/>
            <a:endCxn id="82" idx="0"/>
          </p:cNvCxnSpPr>
          <p:nvPr/>
        </p:nvCxnSpPr>
        <p:spPr>
          <a:xfrm>
            <a:off x="9346472" y="2273250"/>
            <a:ext cx="932096" cy="20369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7"/>
            <a:endCxn id="83" idx="3"/>
          </p:cNvCxnSpPr>
          <p:nvPr/>
        </p:nvCxnSpPr>
        <p:spPr>
          <a:xfrm flipV="1">
            <a:off x="8660672" y="2997150"/>
            <a:ext cx="2245192" cy="13688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51430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909762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192916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800806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458280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961731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137120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059486" y="153058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16268" y="248728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935814" y="469124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87652" y="221922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0517568" y="463545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55" name="Right Arrow 54"/>
          <p:cNvSpPr/>
          <p:nvPr/>
        </p:nvSpPr>
        <p:spPr>
          <a:xfrm>
            <a:off x="5451465" y="3070983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  <p:bldP spid="51" grpId="0" animBg="1"/>
      <p:bldP spid="52" grpId="0" animBg="1"/>
      <p:bldP spid="53" grpId="0" animBg="1"/>
      <p:bldP spid="54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shortest path between given nodes using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6204843" y="1081161"/>
            <a:ext cx="3406835" cy="2238745"/>
            <a:chOff x="420658" y="3681861"/>
            <a:chExt cx="3406835" cy="2238745"/>
          </a:xfrm>
        </p:grpSpPr>
        <p:sp>
          <p:nvSpPr>
            <p:cNvPr id="45" name="Oval 44"/>
            <p:cNvSpPr/>
            <p:nvPr/>
          </p:nvSpPr>
          <p:spPr>
            <a:xfrm>
              <a:off x="420658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201504" y="3783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360644" y="3783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1201504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362201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1201504" y="540656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360644" y="540656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3446493" y="45873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</a:t>
              </a:r>
            </a:p>
          </p:txBody>
        </p:sp>
        <p:cxnSp>
          <p:nvCxnSpPr>
            <p:cNvPr id="54" name="Straight Connector 53"/>
            <p:cNvCxnSpPr>
              <a:stCxn id="45" idx="0"/>
              <a:endCxn id="46" idx="2"/>
            </p:cNvCxnSpPr>
            <p:nvPr/>
          </p:nvCxnSpPr>
          <p:spPr>
            <a:xfrm flipV="1">
              <a:off x="611158" y="3974104"/>
              <a:ext cx="590346" cy="6132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6" idx="6"/>
              <a:endCxn id="47" idx="2"/>
            </p:cNvCxnSpPr>
            <p:nvPr/>
          </p:nvCxnSpPr>
          <p:spPr>
            <a:xfrm>
              <a:off x="1582504" y="3974104"/>
              <a:ext cx="77814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4"/>
              <a:endCxn id="48" idx="0"/>
            </p:cNvCxnSpPr>
            <p:nvPr/>
          </p:nvCxnSpPr>
          <p:spPr>
            <a:xfrm>
              <a:off x="1392004" y="4164604"/>
              <a:ext cx="0" cy="4227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8" idx="4"/>
              <a:endCxn id="50" idx="0"/>
            </p:cNvCxnSpPr>
            <p:nvPr/>
          </p:nvCxnSpPr>
          <p:spPr>
            <a:xfrm>
              <a:off x="1392004" y="4968377"/>
              <a:ext cx="0" cy="4381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6"/>
              <a:endCxn id="48" idx="2"/>
            </p:cNvCxnSpPr>
            <p:nvPr/>
          </p:nvCxnSpPr>
          <p:spPr>
            <a:xfrm>
              <a:off x="801658" y="4777877"/>
              <a:ext cx="399846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4"/>
              <a:endCxn id="50" idx="2"/>
            </p:cNvCxnSpPr>
            <p:nvPr/>
          </p:nvCxnSpPr>
          <p:spPr>
            <a:xfrm>
              <a:off x="611158" y="4968377"/>
              <a:ext cx="590346" cy="6286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8" idx="6"/>
              <a:endCxn id="49" idx="2"/>
            </p:cNvCxnSpPr>
            <p:nvPr/>
          </p:nvCxnSpPr>
          <p:spPr>
            <a:xfrm>
              <a:off x="1582504" y="4777877"/>
              <a:ext cx="779697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6"/>
              <a:endCxn id="51" idx="2"/>
            </p:cNvCxnSpPr>
            <p:nvPr/>
          </p:nvCxnSpPr>
          <p:spPr>
            <a:xfrm>
              <a:off x="1582504" y="5597063"/>
              <a:ext cx="77814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7" idx="4"/>
              <a:endCxn id="49" idx="0"/>
            </p:cNvCxnSpPr>
            <p:nvPr/>
          </p:nvCxnSpPr>
          <p:spPr>
            <a:xfrm>
              <a:off x="2551144" y="4164604"/>
              <a:ext cx="1557" cy="42277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49" idx="4"/>
              <a:endCxn id="51" idx="0"/>
            </p:cNvCxnSpPr>
            <p:nvPr/>
          </p:nvCxnSpPr>
          <p:spPr>
            <a:xfrm flipH="1">
              <a:off x="2551144" y="4968377"/>
              <a:ext cx="1557" cy="4381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6" idx="5"/>
              <a:endCxn id="49" idx="1"/>
            </p:cNvCxnSpPr>
            <p:nvPr/>
          </p:nvCxnSpPr>
          <p:spPr>
            <a:xfrm>
              <a:off x="1526708" y="4108808"/>
              <a:ext cx="891289" cy="53436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0" idx="7"/>
              <a:endCxn id="49" idx="3"/>
            </p:cNvCxnSpPr>
            <p:nvPr/>
          </p:nvCxnSpPr>
          <p:spPr>
            <a:xfrm flipV="1">
              <a:off x="1526708" y="4912581"/>
              <a:ext cx="891289" cy="549778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47" idx="6"/>
              <a:endCxn id="52" idx="1"/>
            </p:cNvCxnSpPr>
            <p:nvPr/>
          </p:nvCxnSpPr>
          <p:spPr>
            <a:xfrm>
              <a:off x="2741644" y="3974104"/>
              <a:ext cx="760645" cy="6690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9" idx="6"/>
              <a:endCxn id="52" idx="2"/>
            </p:cNvCxnSpPr>
            <p:nvPr/>
          </p:nvCxnSpPr>
          <p:spPr>
            <a:xfrm>
              <a:off x="2743201" y="4777877"/>
              <a:ext cx="703292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1158" y="5177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1158" y="3958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94287" y="4494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17235" y="5006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64935" y="4913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849" y="4234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5311" y="44942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778740" y="403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20731" y="3681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74914" y="39550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1405" y="41747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87938" y="4458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11405" y="49932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0418" y="5551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502705" y="1116399"/>
            <a:ext cx="2628907" cy="2306958"/>
            <a:chOff x="807071" y="980609"/>
            <a:chExt cx="2628907" cy="2306958"/>
          </a:xfrm>
        </p:grpSpPr>
        <p:sp>
          <p:nvSpPr>
            <p:cNvPr id="105" name="Oval 104"/>
            <p:cNvSpPr/>
            <p:nvPr/>
          </p:nvSpPr>
          <p:spPr>
            <a:xfrm>
              <a:off x="1844574" y="980609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814973" y="16396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1336208" y="2711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2538118" y="2711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957218" y="16396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cxnSp>
          <p:nvCxnSpPr>
            <p:cNvPr id="110" name="Straight Connector 109"/>
            <p:cNvCxnSpPr>
              <a:stCxn id="106" idx="7"/>
              <a:endCxn id="105" idx="2"/>
            </p:cNvCxnSpPr>
            <p:nvPr/>
          </p:nvCxnSpPr>
          <p:spPr>
            <a:xfrm flipV="1">
              <a:off x="1140177" y="1171109"/>
              <a:ext cx="704397" cy="52429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4"/>
              <a:endCxn id="107" idx="1"/>
            </p:cNvCxnSpPr>
            <p:nvPr/>
          </p:nvCxnSpPr>
          <p:spPr>
            <a:xfrm>
              <a:off x="1005473" y="2020603"/>
              <a:ext cx="386531" cy="7467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8" idx="2"/>
              <a:endCxn id="107" idx="6"/>
            </p:cNvCxnSpPr>
            <p:nvPr/>
          </p:nvCxnSpPr>
          <p:spPr>
            <a:xfrm flipH="1">
              <a:off x="1717208" y="2902104"/>
              <a:ext cx="82091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8" idx="7"/>
              <a:endCxn id="109" idx="4"/>
            </p:cNvCxnSpPr>
            <p:nvPr/>
          </p:nvCxnSpPr>
          <p:spPr>
            <a:xfrm flipV="1">
              <a:off x="2863322" y="2020603"/>
              <a:ext cx="284396" cy="7467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05" idx="6"/>
              <a:endCxn id="109" idx="0"/>
            </p:cNvCxnSpPr>
            <p:nvPr/>
          </p:nvCxnSpPr>
          <p:spPr>
            <a:xfrm>
              <a:off x="2225574" y="1171109"/>
              <a:ext cx="922144" cy="468494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5" idx="5"/>
              <a:endCxn id="108" idx="1"/>
            </p:cNvCxnSpPr>
            <p:nvPr/>
          </p:nvCxnSpPr>
          <p:spPr>
            <a:xfrm>
              <a:off x="2169778" y="1305813"/>
              <a:ext cx="424136" cy="146158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7" idx="7"/>
              <a:endCxn id="109" idx="2"/>
            </p:cNvCxnSpPr>
            <p:nvPr/>
          </p:nvCxnSpPr>
          <p:spPr>
            <a:xfrm flipV="1">
              <a:off x="1661412" y="1830103"/>
              <a:ext cx="1295806" cy="93729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 rot="19306050">
              <a:off x="1185365" y="113910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rot="1764531">
              <a:off x="2532292" y="107387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07071" y="23181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57269" y="29182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17274" y="224509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 rot="19430628">
              <a:off x="1691214" y="22183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921935" y="15090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30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855005" y="4045225"/>
            <a:ext cx="3848100" cy="2121766"/>
            <a:chOff x="5905500" y="724037"/>
            <a:chExt cx="3848100" cy="2121766"/>
          </a:xfrm>
        </p:grpSpPr>
        <p:sp>
          <p:nvSpPr>
            <p:cNvPr id="139" name="Oval 138"/>
            <p:cNvSpPr/>
            <p:nvPr/>
          </p:nvSpPr>
          <p:spPr>
            <a:xfrm>
              <a:off x="5905500" y="1712622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140" name="Oval 139"/>
            <p:cNvSpPr/>
            <p:nvPr/>
          </p:nvSpPr>
          <p:spPr>
            <a:xfrm>
              <a:off x="7061200" y="171262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41" name="Oval 140"/>
            <p:cNvSpPr/>
            <p:nvPr/>
          </p:nvSpPr>
          <p:spPr>
            <a:xfrm>
              <a:off x="8216900" y="171262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9372600" y="171262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143" name="Oval 142"/>
            <p:cNvSpPr/>
            <p:nvPr/>
          </p:nvSpPr>
          <p:spPr>
            <a:xfrm>
              <a:off x="7061200" y="85632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8839200" y="85632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145" name="Oval 144"/>
            <p:cNvSpPr/>
            <p:nvPr/>
          </p:nvSpPr>
          <p:spPr>
            <a:xfrm>
              <a:off x="7747441" y="246480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cxnSp>
          <p:nvCxnSpPr>
            <p:cNvPr id="147" name="Straight Arrow Connector 146"/>
            <p:cNvCxnSpPr>
              <a:stCxn id="139" idx="6"/>
              <a:endCxn id="140" idx="2"/>
            </p:cNvCxnSpPr>
            <p:nvPr/>
          </p:nvCxnSpPr>
          <p:spPr>
            <a:xfrm>
              <a:off x="6286500" y="1903122"/>
              <a:ext cx="77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0" idx="6"/>
              <a:endCxn id="141" idx="2"/>
            </p:cNvCxnSpPr>
            <p:nvPr/>
          </p:nvCxnSpPr>
          <p:spPr>
            <a:xfrm>
              <a:off x="7442200" y="1903122"/>
              <a:ext cx="77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1" idx="6"/>
              <a:endCxn id="142" idx="2"/>
            </p:cNvCxnSpPr>
            <p:nvPr/>
          </p:nvCxnSpPr>
          <p:spPr>
            <a:xfrm>
              <a:off x="8597900" y="1903122"/>
              <a:ext cx="77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40" idx="0"/>
              <a:endCxn id="143" idx="4"/>
            </p:cNvCxnSpPr>
            <p:nvPr/>
          </p:nvCxnSpPr>
          <p:spPr>
            <a:xfrm flipV="1">
              <a:off x="7251700" y="1237323"/>
              <a:ext cx="0" cy="47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39" idx="0"/>
              <a:endCxn id="143" idx="2"/>
            </p:cNvCxnSpPr>
            <p:nvPr/>
          </p:nvCxnSpPr>
          <p:spPr>
            <a:xfrm flipV="1">
              <a:off x="6096000" y="1046823"/>
              <a:ext cx="965200" cy="665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3" idx="5"/>
              <a:endCxn id="141" idx="1"/>
            </p:cNvCxnSpPr>
            <p:nvPr/>
          </p:nvCxnSpPr>
          <p:spPr>
            <a:xfrm>
              <a:off x="7386404" y="1181527"/>
              <a:ext cx="886292" cy="58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43" idx="6"/>
              <a:endCxn id="144" idx="2"/>
            </p:cNvCxnSpPr>
            <p:nvPr/>
          </p:nvCxnSpPr>
          <p:spPr>
            <a:xfrm>
              <a:off x="7442200" y="1046823"/>
              <a:ext cx="139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4" idx="5"/>
              <a:endCxn id="142" idx="0"/>
            </p:cNvCxnSpPr>
            <p:nvPr/>
          </p:nvCxnSpPr>
          <p:spPr>
            <a:xfrm>
              <a:off x="9164404" y="1181527"/>
              <a:ext cx="398696" cy="53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42" idx="3"/>
              <a:endCxn id="145" idx="7"/>
            </p:cNvCxnSpPr>
            <p:nvPr/>
          </p:nvCxnSpPr>
          <p:spPr>
            <a:xfrm flipH="1">
              <a:off x="8072645" y="2037826"/>
              <a:ext cx="1355751" cy="482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251514" y="1073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536544" y="1899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004666" y="13058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915214" y="7240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774096" y="11510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33542" y="18583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277553" y="1109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8840757" y="1570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728014" y="21957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6054000" y="4006825"/>
            <a:ext cx="3615587" cy="1960524"/>
            <a:chOff x="5386357" y="3526913"/>
            <a:chExt cx="3615587" cy="1960524"/>
          </a:xfrm>
        </p:grpSpPr>
        <p:sp>
          <p:nvSpPr>
            <p:cNvPr id="181" name="Oval 180"/>
            <p:cNvSpPr/>
            <p:nvPr/>
          </p:nvSpPr>
          <p:spPr>
            <a:xfrm>
              <a:off x="5524500" y="3727808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6531822" y="372780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183" name="Oval 182"/>
            <p:cNvSpPr/>
            <p:nvPr/>
          </p:nvSpPr>
          <p:spPr>
            <a:xfrm>
              <a:off x="7539144" y="372780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8546466" y="372780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85" name="Oval 184"/>
            <p:cNvSpPr/>
            <p:nvPr/>
          </p:nvSpPr>
          <p:spPr>
            <a:xfrm>
              <a:off x="5524500" y="491973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6531822" y="491973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87" name="Oval 186"/>
            <p:cNvSpPr/>
            <p:nvPr/>
          </p:nvSpPr>
          <p:spPr>
            <a:xfrm>
              <a:off x="7539144" y="491973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188" name="Oval 187"/>
            <p:cNvSpPr/>
            <p:nvPr/>
          </p:nvSpPr>
          <p:spPr>
            <a:xfrm>
              <a:off x="8546466" y="491973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</a:t>
              </a:r>
            </a:p>
          </p:txBody>
        </p:sp>
        <p:cxnSp>
          <p:nvCxnSpPr>
            <p:cNvPr id="190" name="Straight Arrow Connector 189"/>
            <p:cNvCxnSpPr>
              <a:stCxn id="181" idx="6"/>
              <a:endCxn id="182" idx="2"/>
            </p:cNvCxnSpPr>
            <p:nvPr/>
          </p:nvCxnSpPr>
          <p:spPr>
            <a:xfrm>
              <a:off x="5905500" y="3918308"/>
              <a:ext cx="62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82" idx="6"/>
              <a:endCxn id="183" idx="2"/>
            </p:cNvCxnSpPr>
            <p:nvPr/>
          </p:nvCxnSpPr>
          <p:spPr>
            <a:xfrm>
              <a:off x="6912822" y="3918308"/>
              <a:ext cx="62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83" idx="6"/>
              <a:endCxn id="184" idx="2"/>
            </p:cNvCxnSpPr>
            <p:nvPr/>
          </p:nvCxnSpPr>
          <p:spPr>
            <a:xfrm>
              <a:off x="7920144" y="3918308"/>
              <a:ext cx="62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4" idx="4"/>
              <a:endCxn id="188" idx="0"/>
            </p:cNvCxnSpPr>
            <p:nvPr/>
          </p:nvCxnSpPr>
          <p:spPr>
            <a:xfrm>
              <a:off x="8736966" y="4108808"/>
              <a:ext cx="0" cy="81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5" idx="6"/>
              <a:endCxn id="186" idx="2"/>
            </p:cNvCxnSpPr>
            <p:nvPr/>
          </p:nvCxnSpPr>
          <p:spPr>
            <a:xfrm>
              <a:off x="5905500" y="5110230"/>
              <a:ext cx="62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7" idx="6"/>
              <a:endCxn id="188" idx="2"/>
            </p:cNvCxnSpPr>
            <p:nvPr/>
          </p:nvCxnSpPr>
          <p:spPr>
            <a:xfrm>
              <a:off x="7920144" y="5110230"/>
              <a:ext cx="62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87" idx="2"/>
              <a:endCxn id="186" idx="6"/>
            </p:cNvCxnSpPr>
            <p:nvPr/>
          </p:nvCxnSpPr>
          <p:spPr>
            <a:xfrm flipH="1">
              <a:off x="6912822" y="5110230"/>
              <a:ext cx="626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81" idx="4"/>
              <a:endCxn id="185" idx="0"/>
            </p:cNvCxnSpPr>
            <p:nvPr/>
          </p:nvCxnSpPr>
          <p:spPr>
            <a:xfrm>
              <a:off x="5715000" y="4108808"/>
              <a:ext cx="0" cy="81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81" idx="5"/>
              <a:endCxn id="186" idx="1"/>
            </p:cNvCxnSpPr>
            <p:nvPr/>
          </p:nvCxnSpPr>
          <p:spPr>
            <a:xfrm>
              <a:off x="5849704" y="4053012"/>
              <a:ext cx="737914" cy="92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82" idx="5"/>
              <a:endCxn id="187" idx="1"/>
            </p:cNvCxnSpPr>
            <p:nvPr/>
          </p:nvCxnSpPr>
          <p:spPr>
            <a:xfrm>
              <a:off x="6857026" y="4053012"/>
              <a:ext cx="737914" cy="92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187" idx="7"/>
              <a:endCxn id="184" idx="3"/>
            </p:cNvCxnSpPr>
            <p:nvPr/>
          </p:nvCxnSpPr>
          <p:spPr>
            <a:xfrm flipV="1">
              <a:off x="7864348" y="4053012"/>
              <a:ext cx="737914" cy="92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3" idx="4"/>
              <a:endCxn id="187" idx="0"/>
            </p:cNvCxnSpPr>
            <p:nvPr/>
          </p:nvCxnSpPr>
          <p:spPr>
            <a:xfrm>
              <a:off x="7729644" y="4108808"/>
              <a:ext cx="0" cy="81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82" idx="4"/>
              <a:endCxn id="186" idx="0"/>
            </p:cNvCxnSpPr>
            <p:nvPr/>
          </p:nvCxnSpPr>
          <p:spPr>
            <a:xfrm>
              <a:off x="6722322" y="4108808"/>
              <a:ext cx="0" cy="81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6030984" y="3552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066057" y="35269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072384" y="3539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030984" y="5118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19988" y="5110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082462" y="51017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86357" y="4280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894357" y="4280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462588" y="4280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893565" y="4280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485064" y="4280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949563" y="4280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700258" y="4280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029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93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adjacency matrix is either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elements are either 0 or 1 </a:t>
            </a:r>
            <a:r>
              <a:rPr lang="en-US" dirty="0"/>
              <a:t>is called </a:t>
            </a:r>
            <a:r>
              <a:rPr lang="en-US" b="1" dirty="0">
                <a:solidFill>
                  <a:srgbClr val="C00000"/>
                </a:solidFill>
              </a:rPr>
              <a:t>bit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Boolean matrix</a:t>
            </a:r>
          </a:p>
          <a:p>
            <a:r>
              <a:rPr lang="en-US" dirty="0"/>
              <a:t>For a given graph G =m (V, E), an </a:t>
            </a:r>
            <a:r>
              <a:rPr lang="en-US" b="1" dirty="0">
                <a:solidFill>
                  <a:srgbClr val="C00000"/>
                </a:solidFill>
              </a:rPr>
              <a:t>adjacency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upon the ordering of the elements of V</a:t>
            </a:r>
          </a:p>
          <a:p>
            <a:r>
              <a:rPr lang="en-US" dirty="0"/>
              <a:t>For different ordering of the elements of V we get different adjacency matrices.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627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627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249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49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743711" y="4343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39154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1743711" y="56388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1362711" y="43434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15532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6361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2711" y="57531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3486" y="57772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9557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16146"/>
              </p:ext>
            </p:extLst>
          </p:nvPr>
        </p:nvGraphicFramePr>
        <p:xfrm>
          <a:off x="6087111" y="42545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5848986" y="40767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36955" y="37506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5111" y="42472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60726" y="37719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5111" y="47089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4497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247" y="51457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8807" y="55825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0582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9161" y="4800601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25734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720569"/>
            <a:ext cx="11929641" cy="273343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 of node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 err="1">
                <a:solidFill>
                  <a:srgbClr val="C00000"/>
                </a:solidFill>
              </a:rPr>
              <a:t>j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 column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of node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  <a:p>
            <a:r>
              <a:rPr lang="en-US" dirty="0"/>
              <a:t>For a </a:t>
            </a:r>
            <a:r>
              <a:rPr lang="en-US" b="1" dirty="0">
                <a:solidFill>
                  <a:srgbClr val="C00000"/>
                </a:solidFill>
              </a:rPr>
              <a:t>NULL graph </a:t>
            </a:r>
            <a:r>
              <a:rPr lang="en-US" dirty="0"/>
              <a:t>which consist of only n nodes but no edges, the </a:t>
            </a:r>
            <a:r>
              <a:rPr lang="en-US" b="1" dirty="0">
                <a:solidFill>
                  <a:srgbClr val="C00000"/>
                </a:solidFill>
              </a:rPr>
              <a:t>adjacency matrix </a:t>
            </a:r>
            <a:r>
              <a:rPr lang="en-US" dirty="0"/>
              <a:t>has </a:t>
            </a:r>
            <a:r>
              <a:rPr lang="en-US" b="1" dirty="0">
                <a:solidFill>
                  <a:srgbClr val="C00000"/>
                </a:solidFill>
              </a:rPr>
              <a:t>all its elements 0</a:t>
            </a:r>
            <a:r>
              <a:rPr lang="en-US" dirty="0"/>
              <a:t>. i.e. the adjacency matrix is the NULL 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3685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85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07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307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749550" y="15240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49212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2749550" y="2819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2368550" y="15240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25590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8550" y="29337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9325" y="29578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5396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92950" y="14351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6854825" y="12573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2794" y="9312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30950" y="14278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6565" y="9525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0950" y="18895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90336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7086" y="23263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4646" y="27631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26421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9400" y="19957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3960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230295"/>
            <a:ext cx="11929641" cy="1778621"/>
          </a:xfrm>
        </p:spPr>
        <p:txBody>
          <a:bodyPr/>
          <a:lstStyle/>
          <a:p>
            <a:r>
              <a:rPr lang="en-US" sz="2300" dirty="0"/>
              <a:t>Entry of </a:t>
            </a:r>
            <a:r>
              <a:rPr lang="en-US" sz="2300" b="1" dirty="0">
                <a:solidFill>
                  <a:srgbClr val="C00000"/>
                </a:solidFill>
              </a:rPr>
              <a:t>1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in </a:t>
            </a:r>
            <a:r>
              <a:rPr lang="en-US" sz="2300" b="1" dirty="0" err="1">
                <a:solidFill>
                  <a:srgbClr val="C00000"/>
                </a:solidFill>
              </a:rPr>
              <a:t>i</a:t>
            </a:r>
            <a:r>
              <a:rPr lang="en-US" sz="2300" b="1" baseline="30000" dirty="0" err="1">
                <a:solidFill>
                  <a:srgbClr val="C00000"/>
                </a:solidFill>
              </a:rPr>
              <a:t>th</a:t>
            </a:r>
            <a:r>
              <a:rPr lang="en-US" sz="2300" dirty="0"/>
              <a:t> row and </a:t>
            </a:r>
            <a:r>
              <a:rPr lang="en-US" sz="2300" b="1" dirty="0" err="1">
                <a:solidFill>
                  <a:srgbClr val="C00000"/>
                </a:solidFill>
              </a:rPr>
              <a:t>j</a:t>
            </a:r>
            <a:r>
              <a:rPr lang="en-US" sz="2300" b="1" baseline="30000" dirty="0" err="1">
                <a:solidFill>
                  <a:srgbClr val="C00000"/>
                </a:solidFill>
              </a:rPr>
              <a:t>th</a:t>
            </a:r>
            <a:r>
              <a:rPr lang="en-US" sz="2300" dirty="0"/>
              <a:t> column of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dirty="0"/>
              <a:t> shows existence of an </a:t>
            </a:r>
            <a:r>
              <a:rPr lang="en-US" sz="2300" b="1" dirty="0">
                <a:solidFill>
                  <a:srgbClr val="C00000"/>
                </a:solidFill>
              </a:rPr>
              <a:t>edge (V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C00000"/>
                </a:solidFill>
              </a:rPr>
              <a:t>,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r>
              <a:rPr lang="en-US" sz="2300" b="1" dirty="0">
                <a:solidFill>
                  <a:srgbClr val="C00000"/>
                </a:solidFill>
              </a:rPr>
              <a:t>)</a:t>
            </a:r>
            <a:r>
              <a:rPr lang="en-US" sz="2300" dirty="0"/>
              <a:t>, that is a </a:t>
            </a:r>
            <a:r>
              <a:rPr lang="en-US" sz="2300" b="1" dirty="0">
                <a:solidFill>
                  <a:srgbClr val="C00000"/>
                </a:solidFill>
              </a:rPr>
              <a:t>path of length 1</a:t>
            </a:r>
          </a:p>
          <a:p>
            <a:r>
              <a:rPr lang="en-US" sz="2300" dirty="0"/>
              <a:t>Entry in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b="1" baseline="30000" dirty="0">
                <a:solidFill>
                  <a:srgbClr val="C00000"/>
                </a:solidFill>
              </a:rPr>
              <a:t>2</a:t>
            </a:r>
            <a:r>
              <a:rPr lang="en-US" sz="2300" dirty="0"/>
              <a:t> shows </a:t>
            </a:r>
            <a:r>
              <a:rPr lang="en-US" sz="2300" b="1" dirty="0">
                <a:solidFill>
                  <a:srgbClr val="C00000"/>
                </a:solidFill>
              </a:rPr>
              <a:t>no of different paths</a:t>
            </a:r>
            <a:r>
              <a:rPr lang="en-US" sz="2300" dirty="0"/>
              <a:t> of </a:t>
            </a:r>
            <a:r>
              <a:rPr lang="en-US" sz="2300" b="1" dirty="0">
                <a:solidFill>
                  <a:srgbClr val="C00000"/>
                </a:solidFill>
              </a:rPr>
              <a:t>exactly length 2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from node </a:t>
            </a:r>
            <a:r>
              <a:rPr lang="en-US" sz="2300" b="1" dirty="0">
                <a:solidFill>
                  <a:srgbClr val="C00000"/>
                </a:solidFill>
              </a:rPr>
              <a:t>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to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endParaRPr lang="en-US" sz="2300" b="1" baseline="-25000" dirty="0">
              <a:solidFill>
                <a:srgbClr val="C00000"/>
              </a:solidFill>
            </a:endParaRPr>
          </a:p>
          <a:p>
            <a:r>
              <a:rPr lang="en-US" sz="2300" dirty="0"/>
              <a:t>Entry in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b="1" baseline="30000" dirty="0">
                <a:solidFill>
                  <a:srgbClr val="C00000"/>
                </a:solidFill>
              </a:rPr>
              <a:t>3</a:t>
            </a:r>
            <a:r>
              <a:rPr lang="en-US" sz="2300" dirty="0"/>
              <a:t> shows </a:t>
            </a:r>
            <a:r>
              <a:rPr lang="en-US" sz="2300" b="1" dirty="0">
                <a:solidFill>
                  <a:srgbClr val="C00000"/>
                </a:solidFill>
              </a:rPr>
              <a:t>no of different paths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of </a:t>
            </a:r>
            <a:r>
              <a:rPr lang="en-US" sz="2300" b="1" dirty="0">
                <a:solidFill>
                  <a:srgbClr val="C00000"/>
                </a:solidFill>
              </a:rPr>
              <a:t>exactly length 3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from node </a:t>
            </a:r>
            <a:r>
              <a:rPr lang="en-US" sz="2300" b="1" dirty="0">
                <a:solidFill>
                  <a:srgbClr val="C00000"/>
                </a:solidFill>
              </a:rPr>
              <a:t>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to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endParaRPr lang="en-US" sz="23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0859"/>
              </p:ext>
            </p:extLst>
          </p:nvPr>
        </p:nvGraphicFramePr>
        <p:xfrm>
          <a:off x="1170726" y="1562604"/>
          <a:ext cx="1974852" cy="180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167552" y="1476120"/>
            <a:ext cx="19812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7952" y="220836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3718" y="2193634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= A x A =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6692"/>
              </p:ext>
            </p:extLst>
          </p:nvPr>
        </p:nvGraphicFramePr>
        <p:xfrm>
          <a:off x="5459081" y="1520866"/>
          <a:ext cx="1976400" cy="180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Double Bracket 16"/>
          <p:cNvSpPr/>
          <p:nvPr/>
        </p:nvSpPr>
        <p:spPr>
          <a:xfrm>
            <a:off x="5457281" y="1434466"/>
            <a:ext cx="19800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4730"/>
              </p:ext>
            </p:extLst>
          </p:nvPr>
        </p:nvGraphicFramePr>
        <p:xfrm>
          <a:off x="9336301" y="843592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Double Bracket 18"/>
          <p:cNvSpPr/>
          <p:nvPr/>
        </p:nvSpPr>
        <p:spPr>
          <a:xfrm>
            <a:off x="9270153" y="802492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5784" y="1345660"/>
            <a:ext cx="80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45958"/>
              </p:ext>
            </p:extLst>
          </p:nvPr>
        </p:nvGraphicFramePr>
        <p:xfrm>
          <a:off x="9336301" y="2507220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9270153" y="2466120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49232" y="3009288"/>
            <a:ext cx="7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4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39547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7" grpId="0" animBg="1"/>
      <p:bldP spid="19" grpId="0" animBg="1"/>
      <p:bldP spid="20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matrix or reachability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(V,E)</a:t>
                </a:r>
                <a:r>
                  <a:rPr lang="en-US" dirty="0"/>
                  <a:t> be a simple diagraph which contains </a:t>
                </a:r>
                <a:r>
                  <a:rPr lang="en-US" b="1" dirty="0">
                    <a:solidFill>
                      <a:srgbClr val="C00000"/>
                    </a:solidFill>
                  </a:rPr>
                  <a:t>n 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that are assumed to be ordered.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n x n</a:t>
                </a:r>
                <a:r>
                  <a:rPr lang="en-US" dirty="0"/>
                  <a:t>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matrix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whose elements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𝑡h𝑒𝑟𝑒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𝑒𝑥𝑖𝑠𝑡𝑠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𝑝𝑎𝑡h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5517776" y="9009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222376" y="1891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12976" y="2653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36926" y="213920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346576" y="17391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4701732" y="1380310"/>
            <a:ext cx="898288" cy="5934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6" idx="1"/>
          </p:cNvCxnSpPr>
          <p:nvPr/>
        </p:nvCxnSpPr>
        <p:spPr>
          <a:xfrm>
            <a:off x="4701732" y="2370910"/>
            <a:ext cx="593488" cy="3648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7" idx="3"/>
          </p:cNvCxnSpPr>
          <p:nvPr/>
        </p:nvCxnSpPr>
        <p:spPr>
          <a:xfrm flipV="1">
            <a:off x="5774576" y="2618560"/>
            <a:ext cx="644594" cy="3157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8" idx="3"/>
          </p:cNvCxnSpPr>
          <p:nvPr/>
        </p:nvCxnSpPr>
        <p:spPr>
          <a:xfrm flipV="1">
            <a:off x="6898526" y="2218510"/>
            <a:ext cx="530294" cy="2014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 flipH="1">
            <a:off x="5493776" y="1462554"/>
            <a:ext cx="304800" cy="1191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7" idx="1"/>
          </p:cNvCxnSpPr>
          <p:nvPr/>
        </p:nvCxnSpPr>
        <p:spPr>
          <a:xfrm>
            <a:off x="5997132" y="1380310"/>
            <a:ext cx="422038" cy="84113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0"/>
          </p:cNvCxnSpPr>
          <p:nvPr/>
        </p:nvCxnSpPr>
        <p:spPr>
          <a:xfrm>
            <a:off x="6079376" y="1181754"/>
            <a:ext cx="1548000" cy="5574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5"/>
            <a:endCxn id="8" idx="5"/>
          </p:cNvCxnSpPr>
          <p:nvPr/>
        </p:nvCxnSpPr>
        <p:spPr>
          <a:xfrm rot="5400000" flipH="1" flipV="1">
            <a:off x="6301932" y="1608910"/>
            <a:ext cx="914400" cy="2133600"/>
          </a:xfrm>
          <a:prstGeom prst="curvedConnector3">
            <a:avLst>
              <a:gd name="adj1" fmla="val -33994"/>
            </a:avLst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88953"/>
              </p:ext>
            </p:extLst>
          </p:nvPr>
        </p:nvGraphicFramePr>
        <p:xfrm>
          <a:off x="3335336" y="3810001"/>
          <a:ext cx="762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437528" y="3800476"/>
            <a:ext cx="838200" cy="419100"/>
            <a:chOff x="5791200" y="1333500"/>
            <a:chExt cx="838200" cy="419100"/>
          </a:xfrm>
        </p:grpSpPr>
        <p:sp>
          <p:nvSpPr>
            <p:cNvPr id="42" name="Rectangle 4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56728" y="3800476"/>
            <a:ext cx="838200" cy="419100"/>
            <a:chOff x="5791200" y="1333500"/>
            <a:chExt cx="838200" cy="419100"/>
          </a:xfrm>
        </p:grpSpPr>
        <p:sp>
          <p:nvSpPr>
            <p:cNvPr id="45" name="Rectangle 4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99728" y="3800476"/>
            <a:ext cx="838200" cy="419100"/>
            <a:chOff x="5791200" y="1333500"/>
            <a:chExt cx="838200" cy="419100"/>
          </a:xfrm>
        </p:grpSpPr>
        <p:sp>
          <p:nvSpPr>
            <p:cNvPr id="48" name="Rectangle 4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42728" y="3800475"/>
            <a:ext cx="838200" cy="419100"/>
            <a:chOff x="5791200" y="1333500"/>
            <a:chExt cx="838200" cy="419100"/>
          </a:xfrm>
        </p:grpSpPr>
        <p:sp>
          <p:nvSpPr>
            <p:cNvPr id="51" name="Rectangle 5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7528" y="4295775"/>
            <a:ext cx="838200" cy="419100"/>
            <a:chOff x="5791200" y="1333500"/>
            <a:chExt cx="838200" cy="419100"/>
          </a:xfrm>
        </p:grpSpPr>
        <p:sp>
          <p:nvSpPr>
            <p:cNvPr id="54" name="Rectangle 5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47203" y="4295775"/>
            <a:ext cx="838200" cy="419100"/>
            <a:chOff x="5791200" y="1333500"/>
            <a:chExt cx="838200" cy="419100"/>
          </a:xfrm>
        </p:grpSpPr>
        <p:sp>
          <p:nvSpPr>
            <p:cNvPr id="57" name="Rectangle 5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37528" y="4791075"/>
            <a:ext cx="838200" cy="419100"/>
            <a:chOff x="5791200" y="1333500"/>
            <a:chExt cx="838200" cy="419100"/>
          </a:xfrm>
        </p:grpSpPr>
        <p:sp>
          <p:nvSpPr>
            <p:cNvPr id="60" name="Rectangle 59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47203" y="4791075"/>
            <a:ext cx="838200" cy="419100"/>
            <a:chOff x="5791200" y="1333500"/>
            <a:chExt cx="838200" cy="419100"/>
          </a:xfrm>
        </p:grpSpPr>
        <p:sp>
          <p:nvSpPr>
            <p:cNvPr id="63" name="Rectangle 62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90203" y="4781550"/>
            <a:ext cx="838200" cy="419100"/>
            <a:chOff x="5791200" y="1333500"/>
            <a:chExt cx="838200" cy="419100"/>
          </a:xfrm>
        </p:grpSpPr>
        <p:sp>
          <p:nvSpPr>
            <p:cNvPr id="66" name="Rectangle 65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37528" y="5276850"/>
            <a:ext cx="838200" cy="419100"/>
            <a:chOff x="5791200" y="1333500"/>
            <a:chExt cx="838200" cy="419100"/>
          </a:xfrm>
        </p:grpSpPr>
        <p:sp>
          <p:nvSpPr>
            <p:cNvPr id="69" name="Rectangle 68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56728" y="5276850"/>
            <a:ext cx="838200" cy="419100"/>
            <a:chOff x="5791200" y="1333500"/>
            <a:chExt cx="838200" cy="419100"/>
          </a:xfrm>
        </p:grpSpPr>
        <p:sp>
          <p:nvSpPr>
            <p:cNvPr id="72" name="Rectangle 7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99728" y="5276850"/>
            <a:ext cx="838200" cy="419100"/>
            <a:chOff x="5791200" y="1333500"/>
            <a:chExt cx="838200" cy="419100"/>
          </a:xfrm>
        </p:grpSpPr>
        <p:sp>
          <p:nvSpPr>
            <p:cNvPr id="75" name="Rectangle 7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42728" y="5276850"/>
            <a:ext cx="838200" cy="419100"/>
            <a:chOff x="5791200" y="1333500"/>
            <a:chExt cx="838200" cy="419100"/>
          </a:xfrm>
        </p:grpSpPr>
        <p:sp>
          <p:nvSpPr>
            <p:cNvPr id="78" name="Rectangle 7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37528" y="5772150"/>
            <a:ext cx="838200" cy="419100"/>
            <a:chOff x="5791200" y="1333500"/>
            <a:chExt cx="838200" cy="419100"/>
          </a:xfrm>
        </p:grpSpPr>
        <p:sp>
          <p:nvSpPr>
            <p:cNvPr id="81" name="Rectangle 8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47203" y="5772150"/>
            <a:ext cx="838200" cy="419100"/>
            <a:chOff x="5791200" y="1333500"/>
            <a:chExt cx="838200" cy="419100"/>
          </a:xfrm>
        </p:grpSpPr>
        <p:sp>
          <p:nvSpPr>
            <p:cNvPr id="84" name="Rectangle 8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0203" y="5772150"/>
            <a:ext cx="838200" cy="419100"/>
            <a:chOff x="5791200" y="1333500"/>
            <a:chExt cx="838200" cy="419100"/>
          </a:xfrm>
        </p:grpSpPr>
        <p:sp>
          <p:nvSpPr>
            <p:cNvPr id="87" name="Rectangle 8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41327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3"/>
            <a:endCxn id="45" idx="1"/>
          </p:cNvCxnSpPr>
          <p:nvPr/>
        </p:nvCxnSpPr>
        <p:spPr>
          <a:xfrm>
            <a:off x="5275728" y="4010026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3"/>
            <a:endCxn id="48" idx="1"/>
          </p:cNvCxnSpPr>
          <p:nvPr/>
        </p:nvCxnSpPr>
        <p:spPr>
          <a:xfrm>
            <a:off x="64949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54" idx="1"/>
          </p:cNvCxnSpPr>
          <p:nvPr/>
        </p:nvCxnSpPr>
        <p:spPr>
          <a:xfrm>
            <a:off x="4132728" y="45053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5" idx="3"/>
            <a:endCxn id="57" idx="1"/>
          </p:cNvCxnSpPr>
          <p:nvPr/>
        </p:nvCxnSpPr>
        <p:spPr>
          <a:xfrm>
            <a:off x="5275729" y="45053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0" idx="1"/>
          </p:cNvCxnSpPr>
          <p:nvPr/>
        </p:nvCxnSpPr>
        <p:spPr>
          <a:xfrm>
            <a:off x="4132728" y="50006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3"/>
            <a:endCxn id="63" idx="1"/>
          </p:cNvCxnSpPr>
          <p:nvPr/>
        </p:nvCxnSpPr>
        <p:spPr>
          <a:xfrm>
            <a:off x="5275729" y="50006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4" idx="3"/>
            <a:endCxn id="66" idx="1"/>
          </p:cNvCxnSpPr>
          <p:nvPr/>
        </p:nvCxnSpPr>
        <p:spPr>
          <a:xfrm flipV="1">
            <a:off x="6485403" y="4991101"/>
            <a:ext cx="304800" cy="95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9" idx="1"/>
          </p:cNvCxnSpPr>
          <p:nvPr/>
        </p:nvCxnSpPr>
        <p:spPr>
          <a:xfrm>
            <a:off x="41327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3"/>
            <a:endCxn id="72" idx="1"/>
          </p:cNvCxnSpPr>
          <p:nvPr/>
        </p:nvCxnSpPr>
        <p:spPr>
          <a:xfrm>
            <a:off x="5275728" y="5486400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3"/>
            <a:endCxn id="75" idx="1"/>
          </p:cNvCxnSpPr>
          <p:nvPr/>
        </p:nvCxnSpPr>
        <p:spPr>
          <a:xfrm>
            <a:off x="6494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3"/>
            <a:endCxn id="78" idx="1"/>
          </p:cNvCxnSpPr>
          <p:nvPr/>
        </p:nvCxnSpPr>
        <p:spPr>
          <a:xfrm>
            <a:off x="7637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1" idx="1"/>
          </p:cNvCxnSpPr>
          <p:nvPr/>
        </p:nvCxnSpPr>
        <p:spPr>
          <a:xfrm>
            <a:off x="4132728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2" idx="3"/>
            <a:endCxn id="84" idx="1"/>
          </p:cNvCxnSpPr>
          <p:nvPr/>
        </p:nvCxnSpPr>
        <p:spPr>
          <a:xfrm>
            <a:off x="5275729" y="5981700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3"/>
            <a:endCxn id="87" idx="1"/>
          </p:cNvCxnSpPr>
          <p:nvPr/>
        </p:nvCxnSpPr>
        <p:spPr>
          <a:xfrm>
            <a:off x="6485403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9" idx="3"/>
            <a:endCxn id="51" idx="1"/>
          </p:cNvCxnSpPr>
          <p:nvPr/>
        </p:nvCxnSpPr>
        <p:spPr>
          <a:xfrm flipV="1">
            <a:off x="7637928" y="4010026"/>
            <a:ext cx="304800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361828" y="380047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218828" y="47815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8361828" y="52768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228353" y="576262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066303" y="42862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Commonly used Traversal Techniques are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Breadth 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2102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</TotalTime>
  <Words>3037</Words>
  <Application>Microsoft Office PowerPoint</Application>
  <PresentationFormat>Widescreen</PresentationFormat>
  <Paragraphs>1226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Consolas</vt:lpstr>
      <vt:lpstr>Wingdings 3</vt:lpstr>
      <vt:lpstr>Arial</vt:lpstr>
      <vt:lpstr>Calibri</vt:lpstr>
      <vt:lpstr>Roboto Condensed</vt:lpstr>
      <vt:lpstr>Roboto Condensed Light</vt:lpstr>
      <vt:lpstr>Wingdings</vt:lpstr>
      <vt:lpstr>Cambria Math</vt:lpstr>
      <vt:lpstr>Office Theme</vt:lpstr>
      <vt:lpstr>Unit-3 (Part 4)  Graph Non-Linear Data Structure</vt:lpstr>
      <vt:lpstr>Graphs</vt:lpstr>
      <vt:lpstr>Adjacency matrix</vt:lpstr>
      <vt:lpstr>Adjacency matrix</vt:lpstr>
      <vt:lpstr>Adjacency matrix</vt:lpstr>
      <vt:lpstr>Power of Adjacency matrix</vt:lpstr>
      <vt:lpstr>Path matrix or reachability matrix</vt:lpstr>
      <vt:lpstr>Adjacency List Representation</vt:lpstr>
      <vt:lpstr>Graph Traversal</vt:lpstr>
      <vt:lpstr>Depth First Search (DFS)</vt:lpstr>
      <vt:lpstr>Depth First Search (DFS)</vt:lpstr>
      <vt:lpstr>Breadth First Search (BFS)</vt:lpstr>
      <vt:lpstr>Breadth First Search (BFS)</vt:lpstr>
      <vt:lpstr>Write DFS &amp; BFS of following Graphs</vt:lpstr>
      <vt:lpstr>Procedure : DFS (vertex V)</vt:lpstr>
      <vt:lpstr>Procedure : DFS (vertex V)</vt:lpstr>
      <vt:lpstr>Procedure : BFS (vertex V)</vt:lpstr>
      <vt:lpstr>Procedure : BFS (vertex V)</vt:lpstr>
      <vt:lpstr>Spanning Tree</vt:lpstr>
      <vt:lpstr>Construct Spanning Tree</vt:lpstr>
      <vt:lpstr>Minimum Cost Spanning Tree</vt:lpstr>
      <vt:lpstr>Prims Algorithm</vt:lpstr>
      <vt:lpstr>Kruskal’s Algorithm</vt:lpstr>
      <vt:lpstr>Construct Minimum Spanning Tree</vt:lpstr>
      <vt:lpstr> Draw minimum spanning tree using Prim’s  &amp; Kruskal’s algorithm</vt:lpstr>
      <vt:lpstr>Shortest Path Algorithm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Shortest Path</vt:lpstr>
      <vt:lpstr>Find shortest path between given nodes using Dijkstra’s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- Non-linear Data Structure</dc:title>
  <dc:creator>ADMIN</dc:creator>
  <cp:keywords>Graph, Data Structure, Darshan University, Dr. Pradyumansinh Jadeja</cp:keywords>
  <cp:lastModifiedBy>HareKrishna</cp:lastModifiedBy>
  <cp:revision>891</cp:revision>
  <dcterms:created xsi:type="dcterms:W3CDTF">2020-05-01T05:09:15Z</dcterms:created>
  <dcterms:modified xsi:type="dcterms:W3CDTF">2024-09-10T06:44:56Z</dcterms:modified>
</cp:coreProperties>
</file>