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handoutMasterIdLst>
    <p:handoutMasterId r:id="rId38"/>
  </p:handoutMasterIdLst>
  <p:sldIdLst>
    <p:sldId id="283" r:id="rId2"/>
    <p:sldId id="381" r:id="rId3"/>
    <p:sldId id="410" r:id="rId4"/>
    <p:sldId id="382" r:id="rId5"/>
    <p:sldId id="413" r:id="rId6"/>
    <p:sldId id="421" r:id="rId7"/>
    <p:sldId id="411" r:id="rId8"/>
    <p:sldId id="412" r:id="rId9"/>
    <p:sldId id="409" r:id="rId10"/>
    <p:sldId id="383" r:id="rId11"/>
    <p:sldId id="384" r:id="rId12"/>
    <p:sldId id="385" r:id="rId13"/>
    <p:sldId id="395" r:id="rId14"/>
    <p:sldId id="406" r:id="rId15"/>
    <p:sldId id="396" r:id="rId16"/>
    <p:sldId id="400" r:id="rId17"/>
    <p:sldId id="414" r:id="rId18"/>
    <p:sldId id="401" r:id="rId19"/>
    <p:sldId id="403" r:id="rId20"/>
    <p:sldId id="415" r:id="rId21"/>
    <p:sldId id="416" r:id="rId22"/>
    <p:sldId id="404" r:id="rId23"/>
    <p:sldId id="417" r:id="rId24"/>
    <p:sldId id="418" r:id="rId25"/>
    <p:sldId id="419" r:id="rId26"/>
    <p:sldId id="386" r:id="rId27"/>
    <p:sldId id="387" r:id="rId28"/>
    <p:sldId id="388" r:id="rId29"/>
    <p:sldId id="420" r:id="rId30"/>
    <p:sldId id="391" r:id="rId31"/>
    <p:sldId id="389" r:id="rId32"/>
    <p:sldId id="390" r:id="rId33"/>
    <p:sldId id="394" r:id="rId34"/>
    <p:sldId id="407" r:id="rId35"/>
    <p:sldId id="405" r:id="rId36"/>
  </p:sldIdLst>
  <p:sldSz cx="12192000" cy="6858000"/>
  <p:notesSz cx="6858000" cy="9144000"/>
  <p:embeddedFontLst>
    <p:embeddedFont>
      <p:font typeface="Roboto Condensed" panose="02000000000000000000" pitchFamily="2" charset="0"/>
      <p:regular r:id="rId39"/>
      <p:bold r:id="rId40"/>
      <p:italic r:id="rId41"/>
      <p:boldItalic r:id="rId42"/>
    </p:embeddedFont>
    <p:embeddedFont>
      <p:font typeface="Roboto Condensed Light" panose="02000000000000000000" pitchFamily="2" charset="0"/>
      <p:regular r:id="rId43"/>
      <p:italic r:id="rId44"/>
    </p:embeddedFont>
    <p:embeddedFont>
      <p:font typeface="Wingdings 3" panose="05040102010807070707" pitchFamily="18" charset="2"/>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htmdlUJ3WBrE/Gw6Tjing==" hashData="0Y+A4uCSEIPHSLWT35CaY16vt9tCnd7tTDtFfbHzmZ13vJ0z8VE7mwS5mrclordkftYLEwEkb2Qsiwv7YMTZn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9A0000"/>
    <a:srgbClr val="0000FF"/>
    <a:srgbClr val="00FF00"/>
    <a:srgbClr val="16745B"/>
    <a:srgbClr val="007D8E"/>
    <a:srgbClr val="0F5140"/>
    <a:srgbClr val="007635"/>
    <a:srgbClr val="2FA0AE"/>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68" d="100"/>
          <a:sy n="68" d="100"/>
        </p:scale>
        <p:origin x="894" y="66"/>
      </p:cViewPr>
      <p:guideLst>
        <p:guide orient="horz" pos="2160"/>
        <p:guide pos="3840"/>
      </p:guideLst>
    </p:cSldViewPr>
  </p:slid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07-09-2024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p:cNvPicPr>
            <a:picLocks noChangeAspect="1"/>
          </p:cNvPicPr>
          <p:nvPr userDrawn="1"/>
        </p:nvPicPr>
        <p:blipFill>
          <a:blip r:embed="rId11">
            <a:biLevel thresh="25000"/>
            <a:extLst>
              <a:ext uri="{28A0092B-C50C-407E-A947-70E740481C1C}">
                <a14:useLocalDpi xmlns:a14="http://schemas.microsoft.com/office/drawing/2010/main" val="0"/>
              </a:ext>
            </a:extLst>
          </a:blip>
          <a:stretch>
            <a:fillRect/>
          </a:stretch>
        </p:blipFill>
        <p:spPr>
          <a:xfrm>
            <a:off x="6763534" y="2847860"/>
            <a:ext cx="5121969" cy="1500577"/>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861192"/>
            <a:ext cx="1932495" cy="587453"/>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Maniar</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1192"/>
            <a:ext cx="11846454" cy="5592817"/>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Hashing</a:t>
            </a:r>
          </a:p>
        </p:txBody>
      </p: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5890392"/>
            <a:ext cx="1932495" cy="587453"/>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36889" cy="5614401"/>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Maniar</a:t>
            </a: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191000" y="660568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Hashing</a:t>
            </a: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20053"/>
            <a:ext cx="1932495" cy="587453"/>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231112" y="863444"/>
            <a:ext cx="11829709" cy="5544061"/>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Maniar</a:t>
            </a: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Hashing</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99192"/>
            <a:ext cx="1932495" cy="587453"/>
          </a:xfrm>
          <a:prstGeom prst="rect">
            <a:avLst/>
          </a:prstGeom>
        </p:spPr>
      </p:pic>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Maniar</a:t>
            </a:r>
          </a:p>
        </p:txBody>
      </p:sp>
      <p:sp>
        <p:nvSpPr>
          <p:cNvPr id="8"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Hashing</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5890392"/>
            <a:ext cx="1932495" cy="587453"/>
          </a:xfrm>
          <a:prstGeom prst="rect">
            <a:avLst/>
          </a:prstGeom>
        </p:spPr>
      </p:pic>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Maniar</a:t>
            </a:r>
          </a:p>
        </p:txBody>
      </p:sp>
      <p:sp>
        <p:nvSpPr>
          <p:cNvPr id="8"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Hashing</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Maniar</a:t>
            </a:r>
          </a:p>
        </p:txBody>
      </p:sp>
      <p:sp>
        <p:nvSpPr>
          <p:cNvPr id="8"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Hashing</a:t>
            </a: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9/7/2024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280145" cy="2563094"/>
          </a:xfrm>
        </p:spPr>
        <p:txBody>
          <a:bodyPr/>
          <a:lstStyle/>
          <a:p>
            <a:r>
              <a:rPr lang="en-US" sz="4400" b="0" dirty="0">
                <a:latin typeface="Roboto Condensed Light" panose="02000000000000000000" pitchFamily="2" charset="0"/>
                <a:ea typeface="Roboto Condensed Light" panose="02000000000000000000" pitchFamily="2" charset="0"/>
              </a:rPr>
              <a:t>Unit-4</a:t>
            </a:r>
            <a:r>
              <a:rPr lang="en-US" sz="6000" dirty="0"/>
              <a:t> </a:t>
            </a:r>
            <a:br>
              <a:rPr lang="en-US" sz="6000" dirty="0"/>
            </a:br>
            <a:r>
              <a:rPr lang="en-US" sz="6000" dirty="0"/>
              <a:t>Hashing</a:t>
            </a:r>
            <a:endParaRPr lang="en-US" sz="6000" b="0" dirty="0">
              <a:solidFill>
                <a:schemeClr val="tx1"/>
              </a:solidFill>
              <a:latin typeface="+mn-lt"/>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shruti.maniar@darshan.ac.in</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Shruti Maniar</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 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 name="Picture Placeholder 1"/>
          <p:cNvPicPr>
            <a:picLocks noChangeAspect="1"/>
          </p:cNvPicPr>
          <p:nvPr/>
        </p:nvPicPr>
        <p:blipFill>
          <a:blip r:embed="rId2">
            <a:extLst>
              <a:ext uri="{28A0092B-C50C-407E-A947-70E740481C1C}">
                <a14:useLocalDpi xmlns:a14="http://schemas.microsoft.com/office/drawing/2010/main" val="0"/>
              </a:ext>
            </a:extLst>
          </a:blip>
          <a:srcRect/>
          <a:stretch/>
        </p:blipFill>
        <p:spPr>
          <a:xfrm>
            <a:off x="349478" y="5219096"/>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
        <p:nvSpPr>
          <p:cNvPr id="8" name="Text Placeholder 7"/>
          <p:cNvSpPr>
            <a:spLocks noGrp="1"/>
          </p:cNvSpPr>
          <p:nvPr>
            <p:ph type="body" sz="quarter" idx="12"/>
          </p:nvPr>
        </p:nvSpPr>
        <p:spPr/>
        <p:txBody>
          <a:bodyPr/>
          <a:lstStyle/>
          <a:p>
            <a:r>
              <a:rPr lang="en-US" dirty="0"/>
              <a:t>+91 97277 47317 (CE Department)</a:t>
            </a:r>
          </a:p>
        </p:txBody>
      </p:sp>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Hashing</a:t>
            </a:r>
          </a:p>
        </p:txBody>
      </p:sp>
      <p:sp>
        <p:nvSpPr>
          <p:cNvPr id="3" name="Content Placeholder 2"/>
          <p:cNvSpPr>
            <a:spLocks noGrp="1"/>
          </p:cNvSpPr>
          <p:nvPr>
            <p:ph idx="1"/>
          </p:nvPr>
        </p:nvSpPr>
        <p:spPr/>
        <p:txBody>
          <a:bodyPr/>
          <a:lstStyle/>
          <a:p>
            <a:r>
              <a:rPr lang="en-US" dirty="0"/>
              <a:t>There are two different forms of Hashing : </a:t>
            </a:r>
          </a:p>
          <a:p>
            <a:pPr marL="266700" indent="447675">
              <a:buClr>
                <a:srgbClr val="C00000"/>
              </a:buClr>
              <a:buFont typeface="+mj-lt"/>
              <a:buAutoNum type="arabicPeriod"/>
            </a:pPr>
            <a:r>
              <a:rPr lang="en-US" b="1" dirty="0">
                <a:solidFill>
                  <a:srgbClr val="C00000"/>
                </a:solidFill>
              </a:rPr>
              <a:t>Open Hashing (External Hashing) :</a:t>
            </a:r>
          </a:p>
          <a:p>
            <a:pPr marL="539750" lvl="1" indent="349250">
              <a:buClr>
                <a:srgbClr val="C00000"/>
              </a:buClr>
            </a:pPr>
            <a:r>
              <a:rPr lang="en-US" sz="2200" dirty="0"/>
              <a:t>Allows records to be stored in unlimited space.</a:t>
            </a:r>
          </a:p>
          <a:p>
            <a:pPr marL="539750" lvl="1" indent="349250">
              <a:buClr>
                <a:srgbClr val="C00000"/>
              </a:buClr>
            </a:pPr>
            <a:r>
              <a:rPr lang="en-US" sz="2200" dirty="0"/>
              <a:t>It places no limitation on the size of the tables.</a:t>
            </a:r>
          </a:p>
          <a:p>
            <a:pPr marL="266700" indent="447675">
              <a:buClr>
                <a:srgbClr val="C00000"/>
              </a:buClr>
              <a:buFont typeface="+mj-lt"/>
              <a:buAutoNum type="arabicPeriod"/>
            </a:pPr>
            <a:r>
              <a:rPr lang="en-US" b="1" dirty="0">
                <a:solidFill>
                  <a:srgbClr val="C00000"/>
                </a:solidFill>
              </a:rPr>
              <a:t>Closed Hashing (Internal Hashing)</a:t>
            </a:r>
          </a:p>
          <a:p>
            <a:pPr marL="539750" lvl="1" indent="358775">
              <a:buClr>
                <a:srgbClr val="C00000"/>
              </a:buClr>
            </a:pPr>
            <a:r>
              <a:rPr lang="en-US" sz="2200" dirty="0"/>
              <a:t>Uses a fixed space for storage and thus limits the size of hash table.</a:t>
            </a:r>
          </a:p>
          <a:p>
            <a:pPr lvl="1">
              <a:buClr>
                <a:srgbClr val="C00000"/>
              </a:buClr>
            </a:pPr>
            <a:endParaRPr lang="en-US" dirty="0"/>
          </a:p>
          <a:p>
            <a:endParaRPr lang="en-US" dirty="0"/>
          </a:p>
        </p:txBody>
      </p:sp>
    </p:spTree>
    <p:extLst>
      <p:ext uri="{BB962C8B-B14F-4D97-AF65-F5344CB8AC3E}">
        <p14:creationId xmlns:p14="http://schemas.microsoft.com/office/powerpoint/2010/main" val="195605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Hashing</a:t>
            </a:r>
          </a:p>
        </p:txBody>
      </p:sp>
      <p:sp>
        <p:nvSpPr>
          <p:cNvPr id="3" name="Content Placeholder 2"/>
          <p:cNvSpPr>
            <a:spLocks noGrp="1"/>
          </p:cNvSpPr>
          <p:nvPr>
            <p:ph idx="1"/>
          </p:nvPr>
        </p:nvSpPr>
        <p:spPr/>
        <p:txBody>
          <a:bodyPr/>
          <a:lstStyle/>
          <a:p>
            <a:r>
              <a:rPr lang="en-US" dirty="0"/>
              <a:t>The basic idea is that the </a:t>
            </a:r>
            <a:r>
              <a:rPr lang="en-US" b="1" dirty="0">
                <a:solidFill>
                  <a:srgbClr val="C00000"/>
                </a:solidFill>
              </a:rPr>
              <a:t>records [elements]</a:t>
            </a:r>
            <a:r>
              <a:rPr lang="en-US" b="1" dirty="0">
                <a:solidFill>
                  <a:srgbClr val="FF0000"/>
                </a:solidFill>
              </a:rPr>
              <a:t> </a:t>
            </a:r>
            <a:r>
              <a:rPr lang="en-US" dirty="0"/>
              <a:t>are </a:t>
            </a:r>
            <a:r>
              <a:rPr lang="en-US" b="1" dirty="0">
                <a:solidFill>
                  <a:srgbClr val="C00000"/>
                </a:solidFill>
              </a:rPr>
              <a:t>partitioned</a:t>
            </a:r>
            <a:r>
              <a:rPr lang="en-US" dirty="0">
                <a:solidFill>
                  <a:srgbClr val="C00000"/>
                </a:solidFill>
              </a:rPr>
              <a:t> </a:t>
            </a:r>
            <a:r>
              <a:rPr lang="en-US" dirty="0"/>
              <a:t>into </a:t>
            </a:r>
            <a:r>
              <a:rPr lang="en-US" b="1" dirty="0">
                <a:solidFill>
                  <a:srgbClr val="C00000"/>
                </a:solidFill>
              </a:rPr>
              <a:t>B classes</a:t>
            </a:r>
            <a:r>
              <a:rPr lang="en-US" dirty="0"/>
              <a:t>, numbered 0,1,2 … B-1.</a:t>
            </a:r>
          </a:p>
          <a:p>
            <a:r>
              <a:rPr lang="en-US" dirty="0"/>
              <a:t>A Hashing function </a:t>
            </a:r>
            <a:r>
              <a:rPr lang="en-US" b="1" dirty="0">
                <a:solidFill>
                  <a:srgbClr val="C00000"/>
                </a:solidFill>
              </a:rPr>
              <a:t>f(x)</a:t>
            </a:r>
            <a:r>
              <a:rPr lang="en-US" dirty="0"/>
              <a:t> maps a record with </a:t>
            </a:r>
            <a:r>
              <a:rPr lang="en-US" b="1" dirty="0">
                <a:solidFill>
                  <a:srgbClr val="C00000"/>
                </a:solidFill>
              </a:rPr>
              <a:t>key x</a:t>
            </a:r>
            <a:r>
              <a:rPr lang="en-US" dirty="0"/>
              <a:t> to an integer value between</a:t>
            </a:r>
            <a:r>
              <a:rPr lang="en-US" b="1" dirty="0">
                <a:solidFill>
                  <a:srgbClr val="FF0000"/>
                </a:solidFill>
              </a:rPr>
              <a:t> </a:t>
            </a:r>
            <a:r>
              <a:rPr lang="en-US" b="1" dirty="0">
                <a:solidFill>
                  <a:srgbClr val="C00000"/>
                </a:solidFill>
              </a:rPr>
              <a:t>0 and B-1.</a:t>
            </a:r>
          </a:p>
          <a:p>
            <a:r>
              <a:rPr lang="en-US" dirty="0"/>
              <a:t>Each </a:t>
            </a:r>
            <a:r>
              <a:rPr lang="en-US" b="1" dirty="0">
                <a:solidFill>
                  <a:srgbClr val="C00000"/>
                </a:solidFill>
              </a:rPr>
              <a:t>bucket</a:t>
            </a:r>
            <a:r>
              <a:rPr lang="en-US" dirty="0">
                <a:solidFill>
                  <a:srgbClr val="FF0000"/>
                </a:solidFill>
              </a:rPr>
              <a:t> </a:t>
            </a:r>
            <a:r>
              <a:rPr lang="en-US" dirty="0"/>
              <a:t>in the </a:t>
            </a:r>
            <a:r>
              <a:rPr lang="en-US" b="1" dirty="0">
                <a:solidFill>
                  <a:srgbClr val="C00000"/>
                </a:solidFill>
              </a:rPr>
              <a:t>bucket table</a:t>
            </a:r>
            <a:r>
              <a:rPr lang="en-US" dirty="0">
                <a:solidFill>
                  <a:srgbClr val="C00000"/>
                </a:solidFill>
              </a:rPr>
              <a:t> </a:t>
            </a:r>
            <a:r>
              <a:rPr lang="en-US" dirty="0"/>
              <a:t>is the </a:t>
            </a:r>
            <a:r>
              <a:rPr lang="en-US" b="1" dirty="0">
                <a:solidFill>
                  <a:srgbClr val="C00000"/>
                </a:solidFill>
              </a:rPr>
              <a:t>head</a:t>
            </a:r>
            <a:r>
              <a:rPr lang="en-US" dirty="0">
                <a:solidFill>
                  <a:srgbClr val="C00000"/>
                </a:solidFill>
              </a:rPr>
              <a:t> </a:t>
            </a:r>
            <a:r>
              <a:rPr lang="en-US" dirty="0"/>
              <a:t>of the </a:t>
            </a:r>
            <a:r>
              <a:rPr lang="en-US" b="1" dirty="0">
                <a:solidFill>
                  <a:srgbClr val="C00000"/>
                </a:solidFill>
              </a:rPr>
              <a:t>linked list </a:t>
            </a:r>
            <a:r>
              <a:rPr lang="en-US" dirty="0"/>
              <a:t>of records mapped to that bucket.</a:t>
            </a:r>
          </a:p>
        </p:txBody>
      </p:sp>
      <p:graphicFrame>
        <p:nvGraphicFramePr>
          <p:cNvPr id="4" name="Table 3"/>
          <p:cNvGraphicFramePr>
            <a:graphicFrameLocks noGrp="1"/>
          </p:cNvGraphicFramePr>
          <p:nvPr/>
        </p:nvGraphicFramePr>
        <p:xfrm>
          <a:off x="2057400" y="3884408"/>
          <a:ext cx="838200" cy="222504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extLst>
                  <a:ext uri="{0D108BD9-81ED-4DB2-BD59-A6C34878D82A}">
                    <a16:rowId xmlns:a16="http://schemas.microsoft.com/office/drawing/2014/main" val="10003"/>
                  </a:ext>
                </a:extLst>
              </a:tr>
              <a:tr h="370840">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B-1</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1956653" y="3053926"/>
            <a:ext cx="1119922" cy="830997"/>
          </a:xfrm>
          <a:prstGeom prst="rect">
            <a:avLst/>
          </a:prstGeom>
          <a:noFill/>
        </p:spPr>
        <p:txBody>
          <a:bodyPr wrap="none" rtlCol="0">
            <a:spAutoFit/>
          </a:bodyPr>
          <a:lstStyle/>
          <a:p>
            <a:pPr algn="ctr"/>
            <a:r>
              <a:rPr lang="en-US" sz="2400" b="1" dirty="0">
                <a:solidFill>
                  <a:srgbClr val="C00000"/>
                </a:solidFill>
              </a:rPr>
              <a:t>Bucket </a:t>
            </a:r>
          </a:p>
          <a:p>
            <a:pPr algn="ctr"/>
            <a:r>
              <a:rPr lang="en-US" sz="2400" b="1" dirty="0">
                <a:solidFill>
                  <a:srgbClr val="C00000"/>
                </a:solidFill>
              </a:rPr>
              <a:t>Table</a:t>
            </a:r>
          </a:p>
        </p:txBody>
      </p:sp>
      <p:grpSp>
        <p:nvGrpSpPr>
          <p:cNvPr id="8" name="Group 7"/>
          <p:cNvGrpSpPr/>
          <p:nvPr/>
        </p:nvGrpSpPr>
        <p:grpSpPr>
          <a:xfrm>
            <a:off x="3200400" y="3956307"/>
            <a:ext cx="893824" cy="224136"/>
            <a:chOff x="1676400" y="3942859"/>
            <a:chExt cx="893824" cy="224136"/>
          </a:xfrm>
        </p:grpSpPr>
        <p:sp>
          <p:nvSpPr>
            <p:cNvPr id="6" name="Rectangle 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559152" y="3956306"/>
            <a:ext cx="893824" cy="224136"/>
            <a:chOff x="1676400" y="3942859"/>
            <a:chExt cx="893824" cy="224136"/>
          </a:xfrm>
        </p:grpSpPr>
        <p:sp>
          <p:nvSpPr>
            <p:cNvPr id="10" name="Rectangle 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6096000" y="3956306"/>
            <a:ext cx="893824" cy="224136"/>
            <a:chOff x="1676400" y="3942859"/>
            <a:chExt cx="893824" cy="224136"/>
          </a:xfrm>
        </p:grpSpPr>
        <p:sp>
          <p:nvSpPr>
            <p:cNvPr id="13" name="Rectangle 1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p:cNvCxnSpPr>
            <a:endCxn id="6" idx="1"/>
          </p:cNvCxnSpPr>
          <p:nvPr/>
        </p:nvCxnSpPr>
        <p:spPr>
          <a:xfrm>
            <a:off x="2895600" y="4068374"/>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7" idx="3"/>
            <a:endCxn id="10" idx="1"/>
          </p:cNvCxnSpPr>
          <p:nvPr/>
        </p:nvCxnSpPr>
        <p:spPr>
          <a:xfrm>
            <a:off x="4094224" y="4068375"/>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11" idx="3"/>
            <a:endCxn id="13" idx="1"/>
          </p:cNvCxnSpPr>
          <p:nvPr/>
        </p:nvCxnSpPr>
        <p:spPr>
          <a:xfrm>
            <a:off x="5452976" y="4068375"/>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4" idx="3"/>
          </p:cNvCxnSpPr>
          <p:nvPr/>
        </p:nvCxnSpPr>
        <p:spPr>
          <a:xfrm flipV="1">
            <a:off x="6989824" y="4068374"/>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3200400" y="4323212"/>
            <a:ext cx="893824" cy="224136"/>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4559152" y="4323211"/>
            <a:ext cx="893824" cy="224136"/>
            <a:chOff x="1676400" y="3942859"/>
            <a:chExt cx="893824" cy="224136"/>
          </a:xfrm>
        </p:grpSpPr>
        <p:sp>
          <p:nvSpPr>
            <p:cNvPr id="45" name="Rectangle 4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6096000" y="4323211"/>
            <a:ext cx="893824" cy="224136"/>
            <a:chOff x="1676400" y="3942859"/>
            <a:chExt cx="893824" cy="224136"/>
          </a:xfrm>
        </p:grpSpPr>
        <p:sp>
          <p:nvSpPr>
            <p:cNvPr id="48" name="Rectangle 4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Arrow Connector 49"/>
          <p:cNvCxnSpPr>
            <a:endCxn id="42" idx="1"/>
          </p:cNvCxnSpPr>
          <p:nvPr/>
        </p:nvCxnSpPr>
        <p:spPr>
          <a:xfrm>
            <a:off x="2895600" y="4435279"/>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3" idx="3"/>
            <a:endCxn id="45" idx="1"/>
          </p:cNvCxnSpPr>
          <p:nvPr/>
        </p:nvCxnSpPr>
        <p:spPr>
          <a:xfrm>
            <a:off x="4094224" y="4435280"/>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6" idx="3"/>
            <a:endCxn id="48" idx="1"/>
          </p:cNvCxnSpPr>
          <p:nvPr/>
        </p:nvCxnSpPr>
        <p:spPr>
          <a:xfrm>
            <a:off x="5452976" y="4435280"/>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stCxn id="49" idx="3"/>
          </p:cNvCxnSpPr>
          <p:nvPr/>
        </p:nvCxnSpPr>
        <p:spPr>
          <a:xfrm flipV="1">
            <a:off x="6989824" y="4435279"/>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54" name="Group 53"/>
          <p:cNvGrpSpPr/>
          <p:nvPr/>
        </p:nvGrpSpPr>
        <p:grpSpPr>
          <a:xfrm>
            <a:off x="3200400" y="5790062"/>
            <a:ext cx="893824" cy="224136"/>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559152" y="5790061"/>
            <a:ext cx="893824" cy="224136"/>
            <a:chOff x="1676400" y="3942859"/>
            <a:chExt cx="893824" cy="224136"/>
          </a:xfrm>
        </p:grpSpPr>
        <p:sp>
          <p:nvSpPr>
            <p:cNvPr id="58" name="Rectangle 5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6096000" y="5790061"/>
            <a:ext cx="893824" cy="224136"/>
            <a:chOff x="1676400" y="3942859"/>
            <a:chExt cx="893824" cy="224136"/>
          </a:xfrm>
        </p:grpSpPr>
        <p:sp>
          <p:nvSpPr>
            <p:cNvPr id="61" name="Rectangle 6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Arrow Connector 62"/>
          <p:cNvCxnSpPr>
            <a:endCxn id="55" idx="1"/>
          </p:cNvCxnSpPr>
          <p:nvPr/>
        </p:nvCxnSpPr>
        <p:spPr>
          <a:xfrm>
            <a:off x="2895600" y="5902129"/>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56" idx="3"/>
            <a:endCxn id="58" idx="1"/>
          </p:cNvCxnSpPr>
          <p:nvPr/>
        </p:nvCxnSpPr>
        <p:spPr>
          <a:xfrm>
            <a:off x="4094224" y="5902130"/>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a:stCxn id="59" idx="3"/>
            <a:endCxn id="61" idx="1"/>
          </p:cNvCxnSpPr>
          <p:nvPr/>
        </p:nvCxnSpPr>
        <p:spPr>
          <a:xfrm>
            <a:off x="5452976" y="5902130"/>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a:stCxn id="62" idx="3"/>
          </p:cNvCxnSpPr>
          <p:nvPr/>
        </p:nvCxnSpPr>
        <p:spPr>
          <a:xfrm flipV="1">
            <a:off x="6989824" y="5902129"/>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67" name="TextBox 66"/>
          <p:cNvSpPr txBox="1"/>
          <p:nvPr/>
        </p:nvSpPr>
        <p:spPr>
          <a:xfrm>
            <a:off x="5104516" y="4930236"/>
            <a:ext cx="1690014" cy="369332"/>
          </a:xfrm>
          <a:prstGeom prst="rect">
            <a:avLst/>
          </a:prstGeom>
          <a:noFill/>
        </p:spPr>
        <p:txBody>
          <a:bodyPr wrap="none" rtlCol="0">
            <a:spAutoFit/>
          </a:bodyPr>
          <a:lstStyle/>
          <a:p>
            <a:r>
              <a:rPr lang="en-US" b="1" dirty="0">
                <a:solidFill>
                  <a:srgbClr val="C00000"/>
                </a:solidFill>
              </a:rPr>
              <a:t>List of Elements</a:t>
            </a:r>
          </a:p>
        </p:txBody>
      </p:sp>
    </p:spTree>
    <p:extLst>
      <p:ext uri="{BB962C8B-B14F-4D97-AF65-F5344CB8AC3E}">
        <p14:creationId xmlns:p14="http://schemas.microsoft.com/office/powerpoint/2010/main" val="8014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Hashing</a:t>
            </a:r>
          </a:p>
        </p:txBody>
      </p:sp>
      <p:sp>
        <p:nvSpPr>
          <p:cNvPr id="3" name="Content Placeholder 2"/>
          <p:cNvSpPr>
            <a:spLocks noGrp="1"/>
          </p:cNvSpPr>
          <p:nvPr>
            <p:ph idx="1"/>
          </p:nvPr>
        </p:nvSpPr>
        <p:spPr>
          <a:xfrm>
            <a:off x="131180" y="863444"/>
            <a:ext cx="9402785" cy="5590565"/>
          </a:xfrm>
        </p:spPr>
        <p:txBody>
          <a:bodyPr/>
          <a:lstStyle/>
          <a:p>
            <a:r>
              <a:rPr lang="en-US" dirty="0"/>
              <a:t>A closed hash table </a:t>
            </a:r>
            <a:r>
              <a:rPr lang="en-US" b="1" dirty="0">
                <a:solidFill>
                  <a:srgbClr val="C00000"/>
                </a:solidFill>
              </a:rPr>
              <a:t>keeps the elements in the bucket</a:t>
            </a:r>
            <a:r>
              <a:rPr lang="en-US" dirty="0">
                <a:solidFill>
                  <a:srgbClr val="C00000"/>
                </a:solidFill>
              </a:rPr>
              <a:t> </a:t>
            </a:r>
            <a:r>
              <a:rPr lang="en-US" dirty="0"/>
              <a:t>itself.</a:t>
            </a:r>
          </a:p>
          <a:p>
            <a:r>
              <a:rPr lang="en-US" dirty="0"/>
              <a:t>Only </a:t>
            </a:r>
            <a:r>
              <a:rPr lang="en-US" b="1" dirty="0">
                <a:solidFill>
                  <a:srgbClr val="C00000"/>
                </a:solidFill>
              </a:rPr>
              <a:t>one element can be put</a:t>
            </a:r>
            <a:r>
              <a:rPr lang="en-US" b="1" dirty="0">
                <a:solidFill>
                  <a:srgbClr val="FF0000"/>
                </a:solidFill>
              </a:rPr>
              <a:t> </a:t>
            </a:r>
            <a:r>
              <a:rPr lang="en-US" dirty="0"/>
              <a:t>in the bucket.</a:t>
            </a:r>
          </a:p>
          <a:p>
            <a:r>
              <a:rPr lang="en-US" dirty="0"/>
              <a:t>In </a:t>
            </a:r>
            <a:r>
              <a:rPr lang="en-US" b="1" dirty="0">
                <a:solidFill>
                  <a:srgbClr val="C00000"/>
                </a:solidFill>
              </a:rPr>
              <a:t>case of collision</a:t>
            </a:r>
            <a:r>
              <a:rPr lang="en-US" dirty="0"/>
              <a:t>, the element should be </a:t>
            </a:r>
            <a:r>
              <a:rPr lang="en-US" b="1" dirty="0">
                <a:solidFill>
                  <a:srgbClr val="C00000"/>
                </a:solidFill>
              </a:rPr>
              <a:t>rehashed</a:t>
            </a:r>
            <a:r>
              <a:rPr lang="en-US" dirty="0">
                <a:solidFill>
                  <a:srgbClr val="C00000"/>
                </a:solidFill>
              </a:rPr>
              <a:t> </a:t>
            </a:r>
            <a:r>
              <a:rPr lang="en-US" dirty="0"/>
              <a:t>to alternate empty location within the bucket table.</a:t>
            </a:r>
          </a:p>
          <a:p>
            <a:r>
              <a:rPr lang="en-US" dirty="0"/>
              <a:t>In closed hashing, collision handling is a very important issue.</a:t>
            </a:r>
          </a:p>
        </p:txBody>
      </p:sp>
      <p:graphicFrame>
        <p:nvGraphicFramePr>
          <p:cNvPr id="4" name="Table 3"/>
          <p:cNvGraphicFramePr>
            <a:graphicFrameLocks noGrp="1"/>
          </p:cNvGraphicFramePr>
          <p:nvPr/>
        </p:nvGraphicFramePr>
        <p:xfrm>
          <a:off x="10430434" y="1109831"/>
          <a:ext cx="838200" cy="2743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pPr algn="ctr"/>
                      <a:r>
                        <a:rPr lang="en-US" sz="2400" dirty="0"/>
                        <a:t>A</a:t>
                      </a:r>
                    </a:p>
                  </a:txBody>
                  <a:tcPr/>
                </a:tc>
                <a:extLst>
                  <a:ext uri="{0D108BD9-81ED-4DB2-BD59-A6C34878D82A}">
                    <a16:rowId xmlns:a16="http://schemas.microsoft.com/office/drawing/2014/main" val="10000"/>
                  </a:ext>
                </a:extLst>
              </a:tr>
              <a:tr h="370840">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a:t>C</a:t>
                      </a:r>
                    </a:p>
                  </a:txBody>
                  <a:tcPr/>
                </a:tc>
                <a:extLst>
                  <a:ext uri="{0D108BD9-81ED-4DB2-BD59-A6C34878D82A}">
                    <a16:rowId xmlns:a16="http://schemas.microsoft.com/office/drawing/2014/main" val="10002"/>
                  </a:ext>
                </a:extLst>
              </a:tr>
              <a:tr h="370840">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a:t>B</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9973234" y="1109831"/>
          <a:ext cx="381000" cy="27432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tblGrid>
              <a:tr h="370840">
                <a:tc>
                  <a:txBody>
                    <a:bodyPr/>
                    <a:lstStyle/>
                    <a:p>
                      <a:pPr algn="ctr"/>
                      <a:r>
                        <a:rPr lang="en-US" sz="2400" dirty="0">
                          <a:solidFill>
                            <a:srgbClr val="C00000"/>
                          </a:solidFill>
                        </a:rPr>
                        <a:t>0</a:t>
                      </a:r>
                    </a:p>
                  </a:txBody>
                  <a:tcPr/>
                </a:tc>
                <a:extLst>
                  <a:ext uri="{0D108BD9-81ED-4DB2-BD59-A6C34878D82A}">
                    <a16:rowId xmlns:a16="http://schemas.microsoft.com/office/drawing/2014/main" val="10000"/>
                  </a:ext>
                </a:extLst>
              </a:tr>
              <a:tr h="370840">
                <a:tc>
                  <a:txBody>
                    <a:bodyPr/>
                    <a:lstStyle/>
                    <a:p>
                      <a:pPr algn="ctr"/>
                      <a:r>
                        <a:rPr lang="en-US" sz="2400" dirty="0">
                          <a:solidFill>
                            <a:srgbClr val="C00000"/>
                          </a:solidFill>
                        </a:rPr>
                        <a:t>1</a:t>
                      </a:r>
                    </a:p>
                  </a:txBody>
                  <a:tcPr/>
                </a:tc>
                <a:extLst>
                  <a:ext uri="{0D108BD9-81ED-4DB2-BD59-A6C34878D82A}">
                    <a16:rowId xmlns:a16="http://schemas.microsoft.com/office/drawing/2014/main" val="10001"/>
                  </a:ext>
                </a:extLst>
              </a:tr>
              <a:tr h="370840">
                <a:tc>
                  <a:txBody>
                    <a:bodyPr/>
                    <a:lstStyle/>
                    <a:p>
                      <a:pPr algn="ctr"/>
                      <a:r>
                        <a:rPr lang="en-US" sz="2400" dirty="0">
                          <a:solidFill>
                            <a:srgbClr val="C00000"/>
                          </a:solidFill>
                        </a:rPr>
                        <a:t>2</a:t>
                      </a:r>
                    </a:p>
                  </a:txBody>
                  <a:tcPr/>
                </a:tc>
                <a:extLst>
                  <a:ext uri="{0D108BD9-81ED-4DB2-BD59-A6C34878D82A}">
                    <a16:rowId xmlns:a16="http://schemas.microsoft.com/office/drawing/2014/main" val="10002"/>
                  </a:ext>
                </a:extLst>
              </a:tr>
              <a:tr h="370840">
                <a:tc>
                  <a:txBody>
                    <a:bodyPr/>
                    <a:lstStyle/>
                    <a:p>
                      <a:pPr algn="ctr"/>
                      <a:r>
                        <a:rPr lang="en-US" sz="2400" dirty="0">
                          <a:solidFill>
                            <a:srgbClr val="C00000"/>
                          </a:solidFill>
                        </a:rPr>
                        <a:t>3</a:t>
                      </a:r>
                    </a:p>
                  </a:txBody>
                  <a:tcPr/>
                </a:tc>
                <a:extLst>
                  <a:ext uri="{0D108BD9-81ED-4DB2-BD59-A6C34878D82A}">
                    <a16:rowId xmlns:a16="http://schemas.microsoft.com/office/drawing/2014/main" val="10003"/>
                  </a:ext>
                </a:extLst>
              </a:tr>
              <a:tr h="370840">
                <a:tc>
                  <a:txBody>
                    <a:bodyPr/>
                    <a:lstStyle/>
                    <a:p>
                      <a:pPr algn="ctr"/>
                      <a:r>
                        <a:rPr lang="en-US" sz="2400" dirty="0">
                          <a:solidFill>
                            <a:srgbClr val="C00000"/>
                          </a:solidFill>
                        </a:rPr>
                        <a:t>4</a:t>
                      </a:r>
                    </a:p>
                  </a:txBody>
                  <a:tcPr/>
                </a:tc>
                <a:extLst>
                  <a:ext uri="{0D108BD9-81ED-4DB2-BD59-A6C34878D82A}">
                    <a16:rowId xmlns:a16="http://schemas.microsoft.com/office/drawing/2014/main" val="10004"/>
                  </a:ext>
                </a:extLst>
              </a:tr>
              <a:tr h="370840">
                <a:tc>
                  <a:txBody>
                    <a:bodyPr/>
                    <a:lstStyle/>
                    <a:p>
                      <a:pPr algn="ctr"/>
                      <a:r>
                        <a:rPr lang="en-US" sz="2400" dirty="0">
                          <a:solidFill>
                            <a:srgbClr val="C00000"/>
                          </a:solidFill>
                        </a:rPr>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0771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Collision</a:t>
            </a:r>
            <a:r>
              <a:rPr lang="en-US" b="1" dirty="0"/>
              <a:t> </a:t>
            </a:r>
            <a:r>
              <a:rPr lang="en-US" dirty="0"/>
              <a:t>Resolution</a:t>
            </a:r>
            <a:r>
              <a:rPr lang="en-US" b="1" dirty="0"/>
              <a:t> </a:t>
            </a:r>
            <a:r>
              <a:rPr lang="en-US" dirty="0"/>
              <a:t>Techniques</a:t>
            </a:r>
          </a:p>
        </p:txBody>
      </p:sp>
      <p:sp>
        <p:nvSpPr>
          <p:cNvPr id="3" name="Content Placeholder 2"/>
          <p:cNvSpPr>
            <a:spLocks noGrp="1"/>
          </p:cNvSpPr>
          <p:nvPr>
            <p:ph idx="1"/>
          </p:nvPr>
        </p:nvSpPr>
        <p:spPr/>
        <p:txBody>
          <a:bodyPr/>
          <a:lstStyle/>
          <a:p>
            <a:r>
              <a:rPr lang="en-IN" dirty="0"/>
              <a:t>Collision Resolution is the main task in Hashing.</a:t>
            </a:r>
          </a:p>
          <a:p>
            <a:r>
              <a:rPr lang="en-IN" dirty="0"/>
              <a:t>The most commonly used Collision Resolution Techniques are :</a:t>
            </a:r>
          </a:p>
          <a:p>
            <a:pPr lvl="1">
              <a:buClr>
                <a:srgbClr val="B84742"/>
              </a:buClr>
            </a:pPr>
            <a:r>
              <a:rPr lang="en-IN" sz="2400" b="1" dirty="0">
                <a:solidFill>
                  <a:srgbClr val="C00000"/>
                </a:solidFill>
              </a:rPr>
              <a:t>Separate Chaining </a:t>
            </a:r>
            <a:r>
              <a:rPr lang="en-IN" sz="2400" dirty="0"/>
              <a:t>- used with Open Hashing</a:t>
            </a:r>
          </a:p>
          <a:p>
            <a:pPr lvl="1">
              <a:buClr>
                <a:srgbClr val="B84742"/>
              </a:buClr>
            </a:pPr>
            <a:r>
              <a:rPr lang="en-IN" sz="2400" b="1" dirty="0">
                <a:solidFill>
                  <a:srgbClr val="C00000"/>
                </a:solidFill>
              </a:rPr>
              <a:t>Open Addressing </a:t>
            </a:r>
            <a:r>
              <a:rPr lang="en-IN" sz="2400" dirty="0"/>
              <a:t>- used with Closed Hashing</a:t>
            </a:r>
          </a:p>
          <a:p>
            <a:endParaRPr lang="en-US" dirty="0"/>
          </a:p>
        </p:txBody>
      </p:sp>
    </p:spTree>
    <p:extLst>
      <p:ext uri="{BB962C8B-B14F-4D97-AF65-F5344CB8AC3E}">
        <p14:creationId xmlns:p14="http://schemas.microsoft.com/office/powerpoint/2010/main" val="344362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Separate Chaining</a:t>
            </a:r>
          </a:p>
        </p:txBody>
      </p:sp>
      <p:cxnSp>
        <p:nvCxnSpPr>
          <p:cNvPr id="6" name="Straight Connector 5"/>
          <p:cNvCxnSpPr/>
          <p:nvPr/>
        </p:nvCxnSpPr>
        <p:spPr>
          <a:xfrm>
            <a:off x="107577" y="2093513"/>
            <a:ext cx="11927541"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134471" y="2102032"/>
            <a:ext cx="11900647" cy="461665"/>
          </a:xfrm>
          <a:prstGeom prst="rect">
            <a:avLst/>
          </a:prstGeom>
        </p:spPr>
        <p:txBody>
          <a:bodyPr wrap="square">
            <a:spAutoFit/>
          </a:bodyPr>
          <a:lstStyle/>
          <a:p>
            <a:pPr algn="ctr"/>
            <a:r>
              <a:rPr lang="en-IN" sz="2400" dirty="0"/>
              <a:t>An </a:t>
            </a:r>
            <a:r>
              <a:rPr lang="en-IN" sz="2400" b="1" dirty="0">
                <a:solidFill>
                  <a:srgbClr val="C00000"/>
                </a:solidFill>
              </a:rPr>
              <a:t>element</a:t>
            </a:r>
            <a:r>
              <a:rPr lang="en-IN" sz="2400" dirty="0">
                <a:solidFill>
                  <a:srgbClr val="C00000"/>
                </a:solidFill>
              </a:rPr>
              <a:t> </a:t>
            </a:r>
            <a:r>
              <a:rPr lang="en-IN" sz="2400" dirty="0"/>
              <a:t>can be </a:t>
            </a:r>
            <a:r>
              <a:rPr lang="en-IN" sz="2400" b="1" dirty="0">
                <a:solidFill>
                  <a:srgbClr val="C00000"/>
                </a:solidFill>
              </a:rPr>
              <a:t>mapped</a:t>
            </a:r>
            <a:r>
              <a:rPr lang="en-IN" sz="2400" dirty="0">
                <a:solidFill>
                  <a:srgbClr val="C00000"/>
                </a:solidFill>
              </a:rPr>
              <a:t> </a:t>
            </a:r>
            <a:r>
              <a:rPr lang="en-IN" sz="2400" dirty="0"/>
              <a:t>to a location in the hash table using the mapping </a:t>
            </a:r>
            <a:r>
              <a:rPr lang="en-IN" sz="2400" b="1" dirty="0"/>
              <a:t>function</a:t>
            </a:r>
            <a:r>
              <a:rPr lang="en-IN" sz="2400" dirty="0"/>
              <a:t> </a:t>
            </a:r>
            <a:r>
              <a:rPr lang="en-IN" sz="2400" b="1" dirty="0">
                <a:solidFill>
                  <a:srgbClr val="C00000"/>
                </a:solidFill>
              </a:rPr>
              <a:t>key % 5</a:t>
            </a:r>
            <a:endParaRPr lang="en-US" sz="2400" b="1" dirty="0">
              <a:solidFill>
                <a:srgbClr val="C00000"/>
              </a:solidFill>
            </a:endParaRPr>
          </a:p>
        </p:txBody>
      </p:sp>
      <p:cxnSp>
        <p:nvCxnSpPr>
          <p:cNvPr id="8" name="Straight Connector 7"/>
          <p:cNvCxnSpPr/>
          <p:nvPr/>
        </p:nvCxnSpPr>
        <p:spPr>
          <a:xfrm>
            <a:off x="107577" y="2587855"/>
            <a:ext cx="11998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443573412"/>
              </p:ext>
            </p:extLst>
          </p:nvPr>
        </p:nvGraphicFramePr>
        <p:xfrm>
          <a:off x="134471" y="3058038"/>
          <a:ext cx="5181600" cy="2271078"/>
        </p:xfrm>
        <a:graphic>
          <a:graphicData uri="http://schemas.openxmlformats.org/drawingml/2006/table">
            <a:tbl>
              <a:tblPr firstRow="1" firstCol="1" bandRow="1">
                <a:tableStyleId>{616DA210-FB5B-4158-B5E0-FEB733F419BA}</a:tableStyleId>
              </a:tblPr>
              <a:tblGrid>
                <a:gridCol w="2286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0">
                <a:tc>
                  <a:txBody>
                    <a:bodyPr/>
                    <a:lstStyle/>
                    <a:p>
                      <a:pPr algn="ctr">
                        <a:lnSpc>
                          <a:spcPct val="115000"/>
                        </a:lnSpc>
                        <a:spcAft>
                          <a:spcPts val="0"/>
                        </a:spcAft>
                      </a:pPr>
                      <a:r>
                        <a:rPr lang="en-US" sz="1800" dirty="0">
                          <a:effectLst/>
                        </a:rPr>
                        <a:t>Hash Table Location</a:t>
                      </a:r>
                      <a:endParaRPr lang="en-US" sz="1800" dirty="0">
                        <a:effectLst/>
                        <a:latin typeface="Calibri"/>
                        <a:ea typeface="Calibri"/>
                        <a:cs typeface="Shruti"/>
                      </a:endParaRPr>
                    </a:p>
                  </a:txBody>
                  <a:tcPr marL="68580" marR="68580" marT="0" marB="0"/>
                </a:tc>
                <a:tc>
                  <a:txBody>
                    <a:bodyPr/>
                    <a:lstStyle/>
                    <a:p>
                      <a:pPr algn="ctr">
                        <a:lnSpc>
                          <a:spcPct val="115000"/>
                        </a:lnSpc>
                        <a:spcAft>
                          <a:spcPts val="0"/>
                        </a:spcAft>
                      </a:pPr>
                      <a:r>
                        <a:rPr lang="en-US" sz="1800" dirty="0">
                          <a:effectLst/>
                        </a:rPr>
                        <a:t>Mapped elements</a:t>
                      </a:r>
                      <a:endParaRPr lang="en-US" sz="1800" dirty="0">
                        <a:effectLst/>
                        <a:latin typeface="Calibri"/>
                        <a:ea typeface="Calibri"/>
                        <a:cs typeface="Shruti"/>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2400" dirty="0">
                          <a:effectLst/>
                        </a:rPr>
                        <a:t>0</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2400" dirty="0">
                          <a:effectLst/>
                        </a:rPr>
                        <a:t>1</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2400" dirty="0">
                          <a:effectLst/>
                        </a:rPr>
                        <a:t>2</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2400">
                          <a:effectLst/>
                        </a:rPr>
                        <a:t>3</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2400">
                          <a:effectLst/>
                        </a:rPr>
                        <a:t>4</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5"/>
                  </a:ext>
                </a:extLst>
              </a:tr>
            </a:tbl>
          </a:graphicData>
        </a:graphic>
      </p:graphicFrame>
      <p:sp>
        <p:nvSpPr>
          <p:cNvPr id="10" name="TextBox 9"/>
          <p:cNvSpPr txBox="1"/>
          <p:nvPr/>
        </p:nvSpPr>
        <p:spPr>
          <a:xfrm>
            <a:off x="2547989" y="3739374"/>
            <a:ext cx="340158" cy="461665"/>
          </a:xfrm>
          <a:prstGeom prst="rect">
            <a:avLst/>
          </a:prstGeom>
          <a:noFill/>
        </p:spPr>
        <p:txBody>
          <a:bodyPr wrap="none" rtlCol="0">
            <a:spAutoFit/>
          </a:bodyPr>
          <a:lstStyle/>
          <a:p>
            <a:r>
              <a:rPr lang="en-IN" sz="2400" b="1" dirty="0"/>
              <a:t>1</a:t>
            </a:r>
            <a:endParaRPr lang="en-US" sz="2400" b="1" dirty="0"/>
          </a:p>
        </p:txBody>
      </p:sp>
      <p:sp>
        <p:nvSpPr>
          <p:cNvPr id="11" name="TextBox 10"/>
          <p:cNvSpPr txBox="1"/>
          <p:nvPr/>
        </p:nvSpPr>
        <p:spPr>
          <a:xfrm>
            <a:off x="2553116" y="4166674"/>
            <a:ext cx="340158" cy="461665"/>
          </a:xfrm>
          <a:prstGeom prst="rect">
            <a:avLst/>
          </a:prstGeom>
          <a:noFill/>
        </p:spPr>
        <p:txBody>
          <a:bodyPr wrap="none" rtlCol="0">
            <a:spAutoFit/>
          </a:bodyPr>
          <a:lstStyle/>
          <a:p>
            <a:r>
              <a:rPr lang="en-IN" sz="2400" b="1" dirty="0"/>
              <a:t>2</a:t>
            </a:r>
            <a:endParaRPr lang="en-US" sz="2400" b="1" dirty="0"/>
          </a:p>
        </p:txBody>
      </p:sp>
      <p:sp>
        <p:nvSpPr>
          <p:cNvPr id="12" name="TextBox 11"/>
          <p:cNvSpPr txBox="1"/>
          <p:nvPr/>
        </p:nvSpPr>
        <p:spPr>
          <a:xfrm>
            <a:off x="2537513" y="4582113"/>
            <a:ext cx="340158" cy="461665"/>
          </a:xfrm>
          <a:prstGeom prst="rect">
            <a:avLst/>
          </a:prstGeom>
          <a:noFill/>
        </p:spPr>
        <p:txBody>
          <a:bodyPr wrap="none" rtlCol="0">
            <a:spAutoFit/>
          </a:bodyPr>
          <a:lstStyle/>
          <a:p>
            <a:r>
              <a:rPr lang="en-IN" sz="2400" b="1" dirty="0"/>
              <a:t>3</a:t>
            </a:r>
            <a:endParaRPr lang="en-US" sz="2400" b="1" dirty="0"/>
          </a:p>
        </p:txBody>
      </p:sp>
      <p:sp>
        <p:nvSpPr>
          <p:cNvPr id="13" name="TextBox 12"/>
          <p:cNvSpPr txBox="1"/>
          <p:nvPr/>
        </p:nvSpPr>
        <p:spPr>
          <a:xfrm>
            <a:off x="2537513" y="4933330"/>
            <a:ext cx="340158" cy="461665"/>
          </a:xfrm>
          <a:prstGeom prst="rect">
            <a:avLst/>
          </a:prstGeom>
          <a:noFill/>
        </p:spPr>
        <p:txBody>
          <a:bodyPr wrap="none" rtlCol="0">
            <a:spAutoFit/>
          </a:bodyPr>
          <a:lstStyle/>
          <a:p>
            <a:r>
              <a:rPr lang="en-IN" sz="2400" b="1" dirty="0"/>
              <a:t>4</a:t>
            </a:r>
            <a:endParaRPr lang="en-US" sz="2400" b="1" dirty="0"/>
          </a:p>
        </p:txBody>
      </p:sp>
      <p:sp>
        <p:nvSpPr>
          <p:cNvPr id="14" name="TextBox 13"/>
          <p:cNvSpPr txBox="1"/>
          <p:nvPr/>
        </p:nvSpPr>
        <p:spPr>
          <a:xfrm>
            <a:off x="2676991" y="3340261"/>
            <a:ext cx="644728" cy="461665"/>
          </a:xfrm>
          <a:prstGeom prst="rect">
            <a:avLst/>
          </a:prstGeom>
          <a:noFill/>
        </p:spPr>
        <p:txBody>
          <a:bodyPr wrap="none" rtlCol="0">
            <a:spAutoFit/>
          </a:bodyPr>
          <a:lstStyle/>
          <a:p>
            <a:r>
              <a:rPr lang="en-IN" sz="2400" b="1" dirty="0"/>
              <a:t>, 10</a:t>
            </a:r>
            <a:endParaRPr lang="en-US" sz="2400" b="1" dirty="0"/>
          </a:p>
        </p:txBody>
      </p:sp>
      <p:sp>
        <p:nvSpPr>
          <p:cNvPr id="15" name="TextBox 14"/>
          <p:cNvSpPr txBox="1"/>
          <p:nvPr/>
        </p:nvSpPr>
        <p:spPr>
          <a:xfrm>
            <a:off x="2725271" y="3739374"/>
            <a:ext cx="644728" cy="461665"/>
          </a:xfrm>
          <a:prstGeom prst="rect">
            <a:avLst/>
          </a:prstGeom>
          <a:noFill/>
        </p:spPr>
        <p:txBody>
          <a:bodyPr wrap="none" rtlCol="0">
            <a:spAutoFit/>
          </a:bodyPr>
          <a:lstStyle/>
          <a:p>
            <a:r>
              <a:rPr lang="en-IN" sz="2400" b="1" dirty="0"/>
              <a:t>, 21</a:t>
            </a:r>
            <a:endParaRPr lang="en-US" sz="2400" b="1" dirty="0"/>
          </a:p>
        </p:txBody>
      </p:sp>
      <p:sp>
        <p:nvSpPr>
          <p:cNvPr id="16" name="TextBox 15"/>
          <p:cNvSpPr txBox="1"/>
          <p:nvPr/>
        </p:nvSpPr>
        <p:spPr>
          <a:xfrm>
            <a:off x="2725271" y="4166674"/>
            <a:ext cx="644728" cy="461665"/>
          </a:xfrm>
          <a:prstGeom prst="rect">
            <a:avLst/>
          </a:prstGeom>
          <a:noFill/>
        </p:spPr>
        <p:txBody>
          <a:bodyPr wrap="none" rtlCol="0">
            <a:spAutoFit/>
          </a:bodyPr>
          <a:lstStyle/>
          <a:p>
            <a:r>
              <a:rPr lang="en-IN" sz="2400" b="1" dirty="0"/>
              <a:t>, 22</a:t>
            </a:r>
            <a:endParaRPr lang="en-US" sz="2400" b="1" dirty="0"/>
          </a:p>
        </p:txBody>
      </p:sp>
      <p:sp>
        <p:nvSpPr>
          <p:cNvPr id="17" name="TextBox 16"/>
          <p:cNvSpPr txBox="1"/>
          <p:nvPr/>
        </p:nvSpPr>
        <p:spPr>
          <a:xfrm>
            <a:off x="2725271" y="4570824"/>
            <a:ext cx="644728" cy="461665"/>
          </a:xfrm>
          <a:prstGeom prst="rect">
            <a:avLst/>
          </a:prstGeom>
          <a:noFill/>
        </p:spPr>
        <p:txBody>
          <a:bodyPr wrap="none" rtlCol="0">
            <a:spAutoFit/>
          </a:bodyPr>
          <a:lstStyle/>
          <a:p>
            <a:r>
              <a:rPr lang="en-IN" sz="2400" b="1" dirty="0"/>
              <a:t>, 33</a:t>
            </a:r>
            <a:endParaRPr lang="en-US" sz="2400" b="1" dirty="0"/>
          </a:p>
        </p:txBody>
      </p:sp>
      <p:sp>
        <p:nvSpPr>
          <p:cNvPr id="18" name="TextBox 17"/>
          <p:cNvSpPr txBox="1"/>
          <p:nvPr/>
        </p:nvSpPr>
        <p:spPr>
          <a:xfrm>
            <a:off x="2725271" y="4947989"/>
            <a:ext cx="644728" cy="461665"/>
          </a:xfrm>
          <a:prstGeom prst="rect">
            <a:avLst/>
          </a:prstGeom>
          <a:noFill/>
        </p:spPr>
        <p:txBody>
          <a:bodyPr wrap="none" rtlCol="0">
            <a:spAutoFit/>
          </a:bodyPr>
          <a:lstStyle/>
          <a:p>
            <a:r>
              <a:rPr lang="en-IN" sz="2400" b="1" dirty="0"/>
              <a:t>, 34</a:t>
            </a:r>
            <a:endParaRPr lang="en-US" sz="2400" b="1" dirty="0"/>
          </a:p>
        </p:txBody>
      </p:sp>
      <p:sp>
        <p:nvSpPr>
          <p:cNvPr id="19" name="TextBox 18"/>
          <p:cNvSpPr txBox="1"/>
          <p:nvPr/>
        </p:nvSpPr>
        <p:spPr>
          <a:xfrm>
            <a:off x="3147343" y="3340260"/>
            <a:ext cx="644728" cy="461665"/>
          </a:xfrm>
          <a:prstGeom prst="rect">
            <a:avLst/>
          </a:prstGeom>
          <a:noFill/>
        </p:spPr>
        <p:txBody>
          <a:bodyPr wrap="none" rtlCol="0">
            <a:spAutoFit/>
          </a:bodyPr>
          <a:lstStyle/>
          <a:p>
            <a:r>
              <a:rPr lang="en-IN" sz="2400" b="1" dirty="0"/>
              <a:t>, 15</a:t>
            </a:r>
            <a:endParaRPr lang="en-US" sz="2400" b="1" dirty="0"/>
          </a:p>
        </p:txBody>
      </p:sp>
      <p:sp>
        <p:nvSpPr>
          <p:cNvPr id="20" name="TextBox 19"/>
          <p:cNvSpPr txBox="1"/>
          <p:nvPr/>
        </p:nvSpPr>
        <p:spPr>
          <a:xfrm>
            <a:off x="3182471" y="4171139"/>
            <a:ext cx="644728" cy="461665"/>
          </a:xfrm>
          <a:prstGeom prst="rect">
            <a:avLst/>
          </a:prstGeom>
          <a:noFill/>
        </p:spPr>
        <p:txBody>
          <a:bodyPr wrap="none" rtlCol="0">
            <a:spAutoFit/>
          </a:bodyPr>
          <a:lstStyle/>
          <a:p>
            <a:r>
              <a:rPr lang="en-IN" sz="2400" b="1" dirty="0"/>
              <a:t>, 32</a:t>
            </a:r>
            <a:endParaRPr lang="en-US" sz="2400" b="1" dirty="0"/>
          </a:p>
        </p:txBody>
      </p:sp>
      <p:sp>
        <p:nvSpPr>
          <p:cNvPr id="21" name="TextBox 20"/>
          <p:cNvSpPr txBox="1"/>
          <p:nvPr/>
        </p:nvSpPr>
        <p:spPr>
          <a:xfrm>
            <a:off x="3182471" y="3743839"/>
            <a:ext cx="644728" cy="461665"/>
          </a:xfrm>
          <a:prstGeom prst="rect">
            <a:avLst/>
          </a:prstGeom>
          <a:noFill/>
        </p:spPr>
        <p:txBody>
          <a:bodyPr wrap="none" rtlCol="0">
            <a:spAutoFit/>
          </a:bodyPr>
          <a:lstStyle/>
          <a:p>
            <a:r>
              <a:rPr lang="en-IN" sz="2400" b="1" dirty="0"/>
              <a:t>, 31</a:t>
            </a:r>
            <a:endParaRPr lang="en-US" sz="2400" b="1" dirty="0"/>
          </a:p>
        </p:txBody>
      </p:sp>
      <p:sp>
        <p:nvSpPr>
          <p:cNvPr id="22" name="TextBox 21"/>
          <p:cNvSpPr txBox="1"/>
          <p:nvPr/>
        </p:nvSpPr>
        <p:spPr>
          <a:xfrm>
            <a:off x="3182471" y="4589486"/>
            <a:ext cx="644728" cy="461665"/>
          </a:xfrm>
          <a:prstGeom prst="rect">
            <a:avLst/>
          </a:prstGeom>
          <a:noFill/>
        </p:spPr>
        <p:txBody>
          <a:bodyPr wrap="none" rtlCol="0">
            <a:spAutoFit/>
          </a:bodyPr>
          <a:lstStyle/>
          <a:p>
            <a:r>
              <a:rPr lang="en-IN" sz="2400" b="1" dirty="0"/>
              <a:t>, 48</a:t>
            </a:r>
            <a:endParaRPr lang="en-US" sz="2400" b="1" dirty="0"/>
          </a:p>
        </p:txBody>
      </p:sp>
      <p:sp>
        <p:nvSpPr>
          <p:cNvPr id="23" name="TextBox 22"/>
          <p:cNvSpPr txBox="1"/>
          <p:nvPr/>
        </p:nvSpPr>
        <p:spPr>
          <a:xfrm>
            <a:off x="3182471" y="4916628"/>
            <a:ext cx="644728" cy="461665"/>
          </a:xfrm>
          <a:prstGeom prst="rect">
            <a:avLst/>
          </a:prstGeom>
          <a:noFill/>
        </p:spPr>
        <p:txBody>
          <a:bodyPr wrap="none" rtlCol="0">
            <a:spAutoFit/>
          </a:bodyPr>
          <a:lstStyle/>
          <a:p>
            <a:r>
              <a:rPr lang="en-IN" sz="2400" b="1" dirty="0"/>
              <a:t>, 49</a:t>
            </a:r>
            <a:endParaRPr lang="en-US" sz="2400" b="1" dirty="0"/>
          </a:p>
        </p:txBody>
      </p:sp>
      <p:sp>
        <p:nvSpPr>
          <p:cNvPr id="24" name="TextBox 23"/>
          <p:cNvSpPr txBox="1"/>
          <p:nvPr/>
        </p:nvSpPr>
        <p:spPr>
          <a:xfrm>
            <a:off x="3604543" y="3337434"/>
            <a:ext cx="644728" cy="461665"/>
          </a:xfrm>
          <a:prstGeom prst="rect">
            <a:avLst/>
          </a:prstGeom>
          <a:noFill/>
        </p:spPr>
        <p:txBody>
          <a:bodyPr wrap="none" rtlCol="0">
            <a:spAutoFit/>
          </a:bodyPr>
          <a:lstStyle/>
          <a:p>
            <a:r>
              <a:rPr lang="en-IN" sz="2400" b="1" dirty="0"/>
              <a:t>, 50</a:t>
            </a:r>
            <a:endParaRPr lang="en-US" sz="2400" b="1" dirty="0"/>
          </a:p>
        </p:txBody>
      </p:sp>
      <p:sp>
        <p:nvSpPr>
          <p:cNvPr id="25" name="TextBox 24"/>
          <p:cNvSpPr txBox="1"/>
          <p:nvPr/>
        </p:nvSpPr>
        <p:spPr>
          <a:xfrm>
            <a:off x="2537513" y="3340259"/>
            <a:ext cx="340158" cy="461665"/>
          </a:xfrm>
          <a:prstGeom prst="rect">
            <a:avLst/>
          </a:prstGeom>
          <a:noFill/>
        </p:spPr>
        <p:txBody>
          <a:bodyPr wrap="none" rtlCol="0">
            <a:spAutoFit/>
          </a:bodyPr>
          <a:lstStyle/>
          <a:p>
            <a:r>
              <a:rPr lang="en-IN" sz="2400" b="1" dirty="0"/>
              <a:t>5</a:t>
            </a:r>
            <a:endParaRPr lang="en-US" sz="2400" b="1" dirty="0"/>
          </a:p>
        </p:txBody>
      </p:sp>
      <p:graphicFrame>
        <p:nvGraphicFramePr>
          <p:cNvPr id="27" name="Table 26"/>
          <p:cNvGraphicFramePr>
            <a:graphicFrameLocks noGrp="1"/>
          </p:cNvGraphicFramePr>
          <p:nvPr/>
        </p:nvGraphicFramePr>
        <p:xfrm>
          <a:off x="5523451" y="2826529"/>
          <a:ext cx="1247776" cy="3124200"/>
        </p:xfrm>
        <a:graphic>
          <a:graphicData uri="http://schemas.openxmlformats.org/drawingml/2006/table">
            <a:tbl>
              <a:tblPr firstRow="1" bandRow="1">
                <a:tableStyleId>{5940675A-B579-460E-94D1-54222C63F5DA}</a:tableStyleId>
              </a:tblPr>
              <a:tblGrid>
                <a:gridCol w="790577">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624840">
                <a:tc>
                  <a:txBody>
                    <a:bodyPr/>
                    <a:lstStyle/>
                    <a:p>
                      <a:r>
                        <a:rPr lang="en-IN" sz="2400" b="1" dirty="0"/>
                        <a:t>0</a:t>
                      </a:r>
                      <a:endParaRPr lang="en-US" sz="2400" b="1" dirty="0"/>
                    </a:p>
                  </a:txBody>
                  <a:tcPr/>
                </a:tc>
                <a:tc>
                  <a:txBody>
                    <a:bodyPr/>
                    <a:lstStyle/>
                    <a:p>
                      <a:endParaRPr lang="en-US" dirty="0"/>
                    </a:p>
                  </a:txBody>
                  <a:tcPr/>
                </a:tc>
                <a:extLst>
                  <a:ext uri="{0D108BD9-81ED-4DB2-BD59-A6C34878D82A}">
                    <a16:rowId xmlns:a16="http://schemas.microsoft.com/office/drawing/2014/main" val="10000"/>
                  </a:ext>
                </a:extLst>
              </a:tr>
              <a:tr h="624840">
                <a:tc>
                  <a:txBody>
                    <a:bodyPr/>
                    <a:lstStyle/>
                    <a:p>
                      <a:r>
                        <a:rPr lang="en-IN" sz="2400" b="1" dirty="0"/>
                        <a:t>1</a:t>
                      </a:r>
                      <a:endParaRPr lang="en-US" sz="2400" b="1" dirty="0"/>
                    </a:p>
                  </a:txBody>
                  <a:tcPr/>
                </a:tc>
                <a:tc>
                  <a:txBody>
                    <a:bodyPr/>
                    <a:lstStyle/>
                    <a:p>
                      <a:endParaRPr lang="en-US" dirty="0"/>
                    </a:p>
                  </a:txBody>
                  <a:tcPr/>
                </a:tc>
                <a:extLst>
                  <a:ext uri="{0D108BD9-81ED-4DB2-BD59-A6C34878D82A}">
                    <a16:rowId xmlns:a16="http://schemas.microsoft.com/office/drawing/2014/main" val="10001"/>
                  </a:ext>
                </a:extLst>
              </a:tr>
              <a:tr h="624840">
                <a:tc>
                  <a:txBody>
                    <a:bodyPr/>
                    <a:lstStyle/>
                    <a:p>
                      <a:r>
                        <a:rPr lang="en-IN" sz="2400" b="1" dirty="0"/>
                        <a:t>2</a:t>
                      </a:r>
                      <a:endParaRPr lang="en-US" sz="2400" b="1" dirty="0"/>
                    </a:p>
                  </a:txBody>
                  <a:tcPr/>
                </a:tc>
                <a:tc>
                  <a:txBody>
                    <a:bodyPr/>
                    <a:lstStyle/>
                    <a:p>
                      <a:endParaRPr lang="en-US" dirty="0"/>
                    </a:p>
                  </a:txBody>
                  <a:tcPr/>
                </a:tc>
                <a:extLst>
                  <a:ext uri="{0D108BD9-81ED-4DB2-BD59-A6C34878D82A}">
                    <a16:rowId xmlns:a16="http://schemas.microsoft.com/office/drawing/2014/main" val="10002"/>
                  </a:ext>
                </a:extLst>
              </a:tr>
              <a:tr h="624840">
                <a:tc>
                  <a:txBody>
                    <a:bodyPr/>
                    <a:lstStyle/>
                    <a:p>
                      <a:r>
                        <a:rPr lang="en-IN" sz="2400" b="1" dirty="0"/>
                        <a:t>3</a:t>
                      </a:r>
                      <a:endParaRPr lang="en-US" sz="2400" b="1" dirty="0"/>
                    </a:p>
                  </a:txBody>
                  <a:tcPr/>
                </a:tc>
                <a:tc>
                  <a:txBody>
                    <a:bodyPr/>
                    <a:lstStyle/>
                    <a:p>
                      <a:endParaRPr lang="en-US" dirty="0"/>
                    </a:p>
                  </a:txBody>
                  <a:tcPr/>
                </a:tc>
                <a:extLst>
                  <a:ext uri="{0D108BD9-81ED-4DB2-BD59-A6C34878D82A}">
                    <a16:rowId xmlns:a16="http://schemas.microsoft.com/office/drawing/2014/main" val="10003"/>
                  </a:ext>
                </a:extLst>
              </a:tr>
              <a:tr h="624840">
                <a:tc>
                  <a:txBody>
                    <a:bodyPr/>
                    <a:lstStyle/>
                    <a:p>
                      <a:r>
                        <a:rPr lang="en-IN" sz="2400" b="1" dirty="0"/>
                        <a:t>4</a:t>
                      </a:r>
                      <a:endParaRPr lang="en-US" sz="2400" b="1"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pSp>
        <p:nvGrpSpPr>
          <p:cNvPr id="28" name="Group 27"/>
          <p:cNvGrpSpPr/>
          <p:nvPr/>
        </p:nvGrpSpPr>
        <p:grpSpPr>
          <a:xfrm>
            <a:off x="7330693" y="2871353"/>
            <a:ext cx="893824" cy="504000"/>
            <a:chOff x="1676400" y="3942859"/>
            <a:chExt cx="893824" cy="224136"/>
          </a:xfrm>
        </p:grpSpPr>
        <p:sp>
          <p:nvSpPr>
            <p:cNvPr id="29" name="Rectangle 2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a:t>
              </a:r>
              <a:endParaRPr lang="en-US" sz="2000" b="1" dirty="0"/>
            </a:p>
          </p:txBody>
        </p:sp>
        <p:sp>
          <p:nvSpPr>
            <p:cNvPr id="30" name="Rectangle 2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31" name="Straight Arrow Connector 30"/>
          <p:cNvCxnSpPr>
            <a:stCxn id="30" idx="3"/>
            <a:endCxn id="38" idx="1"/>
          </p:cNvCxnSpPr>
          <p:nvPr/>
        </p:nvCxnSpPr>
        <p:spPr>
          <a:xfrm>
            <a:off x="8224517" y="3123352"/>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endCxn id="29" idx="1"/>
          </p:cNvCxnSpPr>
          <p:nvPr/>
        </p:nvCxnSpPr>
        <p:spPr>
          <a:xfrm flipV="1">
            <a:off x="6771227" y="3123354"/>
            <a:ext cx="559466" cy="1004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11119951" y="2871353"/>
            <a:ext cx="893824" cy="504000"/>
            <a:chOff x="1676400" y="3942859"/>
            <a:chExt cx="893824" cy="224136"/>
          </a:xfrm>
        </p:grpSpPr>
        <p:sp>
          <p:nvSpPr>
            <p:cNvPr id="34" name="Rectangle 3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15</a:t>
              </a:r>
              <a:endParaRPr lang="en-US" sz="2000" b="1" dirty="0"/>
            </a:p>
          </p:txBody>
        </p:sp>
        <p:sp>
          <p:nvSpPr>
            <p:cNvPr id="35" name="Rectangle 3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36" name="Straight Connector 35"/>
          <p:cNvCxnSpPr/>
          <p:nvPr/>
        </p:nvCxnSpPr>
        <p:spPr>
          <a:xfrm flipH="1">
            <a:off x="11566038" y="2871351"/>
            <a:ext cx="447738" cy="504000"/>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37" name="Group 36"/>
          <p:cNvGrpSpPr/>
          <p:nvPr/>
        </p:nvGrpSpPr>
        <p:grpSpPr>
          <a:xfrm>
            <a:off x="8566269" y="2871353"/>
            <a:ext cx="893824" cy="504000"/>
            <a:chOff x="1676400" y="3942859"/>
            <a:chExt cx="893824" cy="224136"/>
          </a:xfrm>
        </p:grpSpPr>
        <p:sp>
          <p:nvSpPr>
            <p:cNvPr id="38" name="Rectangle 3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39" name="Rectangle 3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0" name="Straight Arrow Connector 39"/>
          <p:cNvCxnSpPr>
            <a:stCxn id="39" idx="3"/>
            <a:endCxn id="42" idx="1"/>
          </p:cNvCxnSpPr>
          <p:nvPr/>
        </p:nvCxnSpPr>
        <p:spPr>
          <a:xfrm>
            <a:off x="9460093" y="3123352"/>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9872760" y="2871353"/>
            <a:ext cx="893824" cy="504000"/>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50</a:t>
              </a:r>
              <a:endParaRPr lang="en-US" sz="2000" b="1" dirty="0"/>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4" name="Straight Arrow Connector 43"/>
          <p:cNvCxnSpPr>
            <a:stCxn id="43" idx="3"/>
            <a:endCxn id="34" idx="1"/>
          </p:cNvCxnSpPr>
          <p:nvPr/>
        </p:nvCxnSpPr>
        <p:spPr>
          <a:xfrm>
            <a:off x="10766584" y="3123352"/>
            <a:ext cx="3533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5" name="Group 44"/>
          <p:cNvGrpSpPr/>
          <p:nvPr/>
        </p:nvGrpSpPr>
        <p:grpSpPr>
          <a:xfrm>
            <a:off x="7330693" y="3494400"/>
            <a:ext cx="893824" cy="504000"/>
            <a:chOff x="1676400" y="3942859"/>
            <a:chExt cx="893824" cy="224136"/>
          </a:xfrm>
        </p:grpSpPr>
        <p:sp>
          <p:nvSpPr>
            <p:cNvPr id="46" name="Rectangle 4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a:t>
              </a:r>
              <a:endParaRPr lang="en-US" sz="2000" b="1" dirty="0"/>
            </a:p>
          </p:txBody>
        </p:sp>
        <p:sp>
          <p:nvSpPr>
            <p:cNvPr id="47" name="Rectangle 4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8" name="Straight Arrow Connector 47"/>
          <p:cNvCxnSpPr>
            <a:stCxn id="47" idx="3"/>
            <a:endCxn id="55" idx="1"/>
          </p:cNvCxnSpPr>
          <p:nvPr/>
        </p:nvCxnSpPr>
        <p:spPr>
          <a:xfrm>
            <a:off x="8224517" y="3746399"/>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a:endCxn id="46" idx="1"/>
          </p:cNvCxnSpPr>
          <p:nvPr/>
        </p:nvCxnSpPr>
        <p:spPr>
          <a:xfrm>
            <a:off x="6731395" y="3746399"/>
            <a:ext cx="599298"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50" name="Group 49"/>
          <p:cNvGrpSpPr/>
          <p:nvPr/>
        </p:nvGrpSpPr>
        <p:grpSpPr>
          <a:xfrm>
            <a:off x="9872760" y="3494400"/>
            <a:ext cx="893824" cy="504000"/>
            <a:chOff x="1676400" y="3942859"/>
            <a:chExt cx="893824" cy="224136"/>
          </a:xfrm>
        </p:grpSpPr>
        <p:sp>
          <p:nvSpPr>
            <p:cNvPr id="51" name="Rectangle 5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31</a:t>
              </a:r>
              <a:endParaRPr lang="en-US" sz="2000" b="1" dirty="0"/>
            </a:p>
          </p:txBody>
        </p:sp>
        <p:sp>
          <p:nvSpPr>
            <p:cNvPr id="52" name="Rectangle 5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3" name="Straight Connector 52"/>
          <p:cNvCxnSpPr/>
          <p:nvPr/>
        </p:nvCxnSpPr>
        <p:spPr>
          <a:xfrm flipH="1">
            <a:off x="10343204" y="3540294"/>
            <a:ext cx="423381" cy="458104"/>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54" name="Group 53"/>
          <p:cNvGrpSpPr/>
          <p:nvPr/>
        </p:nvGrpSpPr>
        <p:grpSpPr>
          <a:xfrm>
            <a:off x="8566269" y="3494400"/>
            <a:ext cx="893824" cy="504000"/>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21</a:t>
              </a:r>
              <a:endParaRPr lang="en-US" sz="2000" b="1" dirty="0"/>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7" name="Straight Arrow Connector 56"/>
          <p:cNvCxnSpPr>
            <a:stCxn id="56" idx="3"/>
            <a:endCxn id="51" idx="1"/>
          </p:cNvCxnSpPr>
          <p:nvPr/>
        </p:nvCxnSpPr>
        <p:spPr>
          <a:xfrm>
            <a:off x="9460093" y="3746399"/>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58" name="Group 57"/>
          <p:cNvGrpSpPr/>
          <p:nvPr/>
        </p:nvGrpSpPr>
        <p:grpSpPr>
          <a:xfrm>
            <a:off x="7330693" y="4130894"/>
            <a:ext cx="893824" cy="504000"/>
            <a:chOff x="1676400" y="3942859"/>
            <a:chExt cx="893824" cy="224136"/>
          </a:xfrm>
        </p:grpSpPr>
        <p:sp>
          <p:nvSpPr>
            <p:cNvPr id="59" name="Rectangle 5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a:t>
              </a:r>
              <a:endParaRPr lang="en-US" sz="2000" b="1" dirty="0"/>
            </a:p>
          </p:txBody>
        </p:sp>
        <p:sp>
          <p:nvSpPr>
            <p:cNvPr id="60" name="Rectangle 5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1" name="Straight Arrow Connector 60"/>
          <p:cNvCxnSpPr>
            <a:stCxn id="60" idx="3"/>
            <a:endCxn id="68" idx="1"/>
          </p:cNvCxnSpPr>
          <p:nvPr/>
        </p:nvCxnSpPr>
        <p:spPr>
          <a:xfrm>
            <a:off x="8224517" y="4382893"/>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a:stCxn id="27" idx="3"/>
            <a:endCxn id="59" idx="1"/>
          </p:cNvCxnSpPr>
          <p:nvPr/>
        </p:nvCxnSpPr>
        <p:spPr>
          <a:xfrm flipV="1">
            <a:off x="6771227" y="4382895"/>
            <a:ext cx="559466" cy="57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872760" y="4130894"/>
            <a:ext cx="893824" cy="504000"/>
            <a:chOff x="1676400" y="3942859"/>
            <a:chExt cx="893824" cy="224136"/>
          </a:xfrm>
        </p:grpSpPr>
        <p:sp>
          <p:nvSpPr>
            <p:cNvPr id="64" name="Rectangle 6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32</a:t>
              </a:r>
              <a:endParaRPr lang="en-US" sz="2000" b="1" dirty="0"/>
            </a:p>
          </p:txBody>
        </p:sp>
        <p:sp>
          <p:nvSpPr>
            <p:cNvPr id="65" name="Rectangle 6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6" name="Straight Connector 65"/>
          <p:cNvCxnSpPr/>
          <p:nvPr/>
        </p:nvCxnSpPr>
        <p:spPr>
          <a:xfrm flipH="1">
            <a:off x="10356623" y="4146024"/>
            <a:ext cx="409961" cy="500509"/>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67" name="Group 66"/>
          <p:cNvGrpSpPr/>
          <p:nvPr/>
        </p:nvGrpSpPr>
        <p:grpSpPr>
          <a:xfrm>
            <a:off x="8566269" y="4130894"/>
            <a:ext cx="893824" cy="504000"/>
            <a:chOff x="1676400" y="3942859"/>
            <a:chExt cx="893824" cy="224136"/>
          </a:xfrm>
        </p:grpSpPr>
        <p:sp>
          <p:nvSpPr>
            <p:cNvPr id="68" name="Rectangle 6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22</a:t>
              </a:r>
              <a:endParaRPr lang="en-US" sz="2000" b="1" dirty="0"/>
            </a:p>
          </p:txBody>
        </p:sp>
        <p:sp>
          <p:nvSpPr>
            <p:cNvPr id="69" name="Rectangle 6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0" name="Straight Arrow Connector 69"/>
          <p:cNvCxnSpPr>
            <a:stCxn id="69" idx="3"/>
            <a:endCxn id="64" idx="1"/>
          </p:cNvCxnSpPr>
          <p:nvPr/>
        </p:nvCxnSpPr>
        <p:spPr>
          <a:xfrm>
            <a:off x="9460093" y="4382893"/>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1" name="Group 70"/>
          <p:cNvGrpSpPr/>
          <p:nvPr/>
        </p:nvGrpSpPr>
        <p:grpSpPr>
          <a:xfrm>
            <a:off x="7330693" y="4749626"/>
            <a:ext cx="893824" cy="504000"/>
            <a:chOff x="1676400" y="3942859"/>
            <a:chExt cx="893824" cy="224136"/>
          </a:xfrm>
        </p:grpSpPr>
        <p:sp>
          <p:nvSpPr>
            <p:cNvPr id="72" name="Rectangle 7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a:t>
              </a:r>
              <a:endParaRPr lang="en-US" sz="2000" b="1" dirty="0"/>
            </a:p>
          </p:txBody>
        </p:sp>
        <p:sp>
          <p:nvSpPr>
            <p:cNvPr id="73" name="Rectangle 7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4" name="Straight Arrow Connector 73"/>
          <p:cNvCxnSpPr>
            <a:stCxn id="73" idx="3"/>
            <a:endCxn id="81" idx="1"/>
          </p:cNvCxnSpPr>
          <p:nvPr/>
        </p:nvCxnSpPr>
        <p:spPr>
          <a:xfrm>
            <a:off x="8224517" y="5001625"/>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a:endCxn id="72" idx="1"/>
          </p:cNvCxnSpPr>
          <p:nvPr/>
        </p:nvCxnSpPr>
        <p:spPr>
          <a:xfrm>
            <a:off x="6758289" y="5001625"/>
            <a:ext cx="572404"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76" name="Group 75"/>
          <p:cNvGrpSpPr/>
          <p:nvPr/>
        </p:nvGrpSpPr>
        <p:grpSpPr>
          <a:xfrm>
            <a:off x="9872760" y="4749626"/>
            <a:ext cx="893824" cy="504000"/>
            <a:chOff x="1676400" y="3942859"/>
            <a:chExt cx="893824" cy="224136"/>
          </a:xfrm>
        </p:grpSpPr>
        <p:sp>
          <p:nvSpPr>
            <p:cNvPr id="77" name="Rectangle 7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48</a:t>
              </a:r>
              <a:endParaRPr lang="en-US" sz="2000" b="1" dirty="0"/>
            </a:p>
          </p:txBody>
        </p:sp>
        <p:sp>
          <p:nvSpPr>
            <p:cNvPr id="78" name="Rectangle 7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9" name="Straight Connector 78"/>
          <p:cNvCxnSpPr/>
          <p:nvPr/>
        </p:nvCxnSpPr>
        <p:spPr>
          <a:xfrm flipH="1">
            <a:off x="10356623" y="4749624"/>
            <a:ext cx="409961" cy="504000"/>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80" name="Group 79"/>
          <p:cNvGrpSpPr/>
          <p:nvPr/>
        </p:nvGrpSpPr>
        <p:grpSpPr>
          <a:xfrm>
            <a:off x="8566269" y="4749626"/>
            <a:ext cx="893824" cy="504000"/>
            <a:chOff x="1676400" y="3942859"/>
            <a:chExt cx="893824" cy="224136"/>
          </a:xfrm>
        </p:grpSpPr>
        <p:sp>
          <p:nvSpPr>
            <p:cNvPr id="81" name="Rectangle 8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33</a:t>
              </a:r>
              <a:endParaRPr lang="en-US" sz="2000" b="1" dirty="0"/>
            </a:p>
          </p:txBody>
        </p:sp>
        <p:sp>
          <p:nvSpPr>
            <p:cNvPr id="82" name="Rectangle 8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83" name="Straight Arrow Connector 82"/>
          <p:cNvCxnSpPr>
            <a:stCxn id="82" idx="3"/>
            <a:endCxn id="77" idx="1"/>
          </p:cNvCxnSpPr>
          <p:nvPr/>
        </p:nvCxnSpPr>
        <p:spPr>
          <a:xfrm>
            <a:off x="9460093" y="5001625"/>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4" name="Group 83"/>
          <p:cNvGrpSpPr/>
          <p:nvPr/>
        </p:nvGrpSpPr>
        <p:grpSpPr>
          <a:xfrm>
            <a:off x="7330693" y="5372506"/>
            <a:ext cx="893824" cy="504000"/>
            <a:chOff x="1676400" y="3942859"/>
            <a:chExt cx="893824" cy="224136"/>
          </a:xfrm>
        </p:grpSpPr>
        <p:sp>
          <p:nvSpPr>
            <p:cNvPr id="85" name="Rectangle 8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a:t>
              </a:r>
              <a:endParaRPr lang="en-US" sz="2000" b="1" dirty="0"/>
            </a:p>
          </p:txBody>
        </p:sp>
        <p:sp>
          <p:nvSpPr>
            <p:cNvPr id="86" name="Rectangle 8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87" name="Straight Arrow Connector 86"/>
          <p:cNvCxnSpPr>
            <a:stCxn id="86" idx="3"/>
            <a:endCxn id="94" idx="1"/>
          </p:cNvCxnSpPr>
          <p:nvPr/>
        </p:nvCxnSpPr>
        <p:spPr>
          <a:xfrm>
            <a:off x="8224517" y="5624505"/>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8" name="Straight Connector 87"/>
          <p:cNvCxnSpPr>
            <a:endCxn id="85" idx="1"/>
          </p:cNvCxnSpPr>
          <p:nvPr/>
        </p:nvCxnSpPr>
        <p:spPr>
          <a:xfrm>
            <a:off x="6758289" y="5624505"/>
            <a:ext cx="572404"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89" name="Group 88"/>
          <p:cNvGrpSpPr/>
          <p:nvPr/>
        </p:nvGrpSpPr>
        <p:grpSpPr>
          <a:xfrm>
            <a:off x="9872760" y="5372506"/>
            <a:ext cx="893824" cy="504000"/>
            <a:chOff x="1676400" y="3942859"/>
            <a:chExt cx="893824" cy="224136"/>
          </a:xfrm>
        </p:grpSpPr>
        <p:sp>
          <p:nvSpPr>
            <p:cNvPr id="90" name="Rectangle 8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49</a:t>
              </a:r>
              <a:endParaRPr lang="en-US" sz="2000" b="1" dirty="0"/>
            </a:p>
          </p:txBody>
        </p:sp>
        <p:sp>
          <p:nvSpPr>
            <p:cNvPr id="91" name="Rectangle 9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2" name="Straight Connector 91"/>
          <p:cNvCxnSpPr/>
          <p:nvPr/>
        </p:nvCxnSpPr>
        <p:spPr>
          <a:xfrm flipH="1">
            <a:off x="10356624" y="5405565"/>
            <a:ext cx="409960" cy="446386"/>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93" name="Group 92"/>
          <p:cNvGrpSpPr/>
          <p:nvPr/>
        </p:nvGrpSpPr>
        <p:grpSpPr>
          <a:xfrm>
            <a:off x="8566269" y="5372506"/>
            <a:ext cx="893824" cy="504000"/>
            <a:chOff x="1676400" y="3942859"/>
            <a:chExt cx="893824" cy="224136"/>
          </a:xfrm>
        </p:grpSpPr>
        <p:sp>
          <p:nvSpPr>
            <p:cNvPr id="94" name="Rectangle 9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34</a:t>
              </a:r>
              <a:endParaRPr lang="en-US" sz="2000" b="1" dirty="0"/>
            </a:p>
          </p:txBody>
        </p:sp>
        <p:sp>
          <p:nvSpPr>
            <p:cNvPr id="95" name="Rectangle 9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6" name="Straight Arrow Connector 95"/>
          <p:cNvCxnSpPr>
            <a:stCxn id="95" idx="3"/>
            <a:endCxn id="90" idx="1"/>
          </p:cNvCxnSpPr>
          <p:nvPr/>
        </p:nvCxnSpPr>
        <p:spPr>
          <a:xfrm>
            <a:off x="9460093" y="5624505"/>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7" name="TextBox 96"/>
          <p:cNvSpPr txBox="1"/>
          <p:nvPr/>
        </p:nvSpPr>
        <p:spPr>
          <a:xfrm>
            <a:off x="6520585" y="6164942"/>
            <a:ext cx="4382347" cy="461665"/>
          </a:xfrm>
          <a:prstGeom prst="rect">
            <a:avLst/>
          </a:prstGeom>
          <a:noFill/>
        </p:spPr>
        <p:txBody>
          <a:bodyPr wrap="square" rtlCol="0">
            <a:spAutoFit/>
          </a:bodyPr>
          <a:lstStyle/>
          <a:p>
            <a:pPr algn="ctr"/>
            <a:r>
              <a:rPr lang="en-US" sz="2400" b="1" dirty="0">
                <a:solidFill>
                  <a:srgbClr val="C00000"/>
                </a:solidFill>
              </a:rPr>
              <a:t>Hash Table</a:t>
            </a:r>
          </a:p>
        </p:txBody>
      </p:sp>
      <p:sp>
        <p:nvSpPr>
          <p:cNvPr id="3" name="Rectangle 2">
            <a:extLst>
              <a:ext uri="{FF2B5EF4-FFF2-40B4-BE49-F238E27FC236}">
                <a16:creationId xmlns:a16="http://schemas.microsoft.com/office/drawing/2014/main" id="{434C4B2D-653B-DCEE-C250-B28559B37085}"/>
              </a:ext>
            </a:extLst>
          </p:cNvPr>
          <p:cNvSpPr/>
          <p:nvPr/>
        </p:nvSpPr>
        <p:spPr>
          <a:xfrm>
            <a:off x="10977" y="720249"/>
            <a:ext cx="12192000" cy="1200329"/>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IN" sz="2400" b="1" dirty="0">
                <a:solidFill>
                  <a:schemeClr val="tx1"/>
                </a:solidFill>
              </a:rPr>
              <a:t>Consider a hash table of size 5 and simple hash function f(key) = key mod 5. </a:t>
            </a:r>
          </a:p>
          <a:p>
            <a:pPr algn="just"/>
            <a:r>
              <a:rPr lang="en-IN" sz="2400" b="1" dirty="0">
                <a:solidFill>
                  <a:schemeClr val="tx1"/>
                </a:solidFill>
              </a:rPr>
              <a:t>Insert the given keys : 1, 2, 3, 4, 5, 10, 21, 22, 33, 34, 15, 32, 31, 48, 49, 50.</a:t>
            </a:r>
          </a:p>
          <a:p>
            <a:pPr algn="just"/>
            <a:r>
              <a:rPr lang="en-IN" sz="2400" b="1" dirty="0">
                <a:solidFill>
                  <a:schemeClr val="tx1"/>
                </a:solidFill>
              </a:rPr>
              <a:t>Use Separate Chaining to resolve collision.</a:t>
            </a:r>
            <a:endParaRPr lang="en-US" sz="2400" b="1" dirty="0">
              <a:solidFill>
                <a:schemeClr val="tx1"/>
              </a:solidFill>
            </a:endParaRPr>
          </a:p>
        </p:txBody>
      </p:sp>
    </p:spTree>
    <p:extLst>
      <p:ext uri="{BB962C8B-B14F-4D97-AF65-F5344CB8AC3E}">
        <p14:creationId xmlns:p14="http://schemas.microsoft.com/office/powerpoint/2010/main" val="287835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ipe(left)">
                                      <p:cBhvr>
                                        <p:cTn id="101" dur="500"/>
                                        <p:tgtEl>
                                          <p:spTgt spid="28"/>
                                        </p:tgtEl>
                                      </p:cBhvr>
                                    </p:animEffect>
                                  </p:childTnLst>
                                </p:cTn>
                              </p:par>
                              <p:par>
                                <p:cTn id="102" presetID="22" presetClass="entr" presetSubtype="8"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left)">
                                      <p:cBhvr>
                                        <p:cTn id="104" dur="500"/>
                                        <p:tgtEl>
                                          <p:spTgt spid="31"/>
                                        </p:tgtEl>
                                      </p:cBhvr>
                                    </p:animEffect>
                                  </p:childTnLst>
                                </p:cTn>
                              </p:par>
                              <p:par>
                                <p:cTn id="105" presetID="22" presetClass="entr" presetSubtype="8" fill="hold"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wipe(left)">
                                      <p:cBhvr>
                                        <p:cTn id="107" dur="500"/>
                                        <p:tgtEl>
                                          <p:spTgt spid="32"/>
                                        </p:tgtEl>
                                      </p:cBhvr>
                                    </p:animEffect>
                                  </p:childTnLst>
                                </p:cTn>
                              </p:par>
                              <p:par>
                                <p:cTn id="108" presetID="22" presetClass="entr" presetSubtype="8" fill="hold"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left)">
                                      <p:cBhvr>
                                        <p:cTn id="110" dur="500"/>
                                        <p:tgtEl>
                                          <p:spTgt spid="33"/>
                                        </p:tgtEl>
                                      </p:cBhvr>
                                    </p:animEffect>
                                  </p:childTnLst>
                                </p:cTn>
                              </p:par>
                              <p:par>
                                <p:cTn id="111" presetID="22" presetClass="entr" presetSubtype="8" fill="hold" nodeType="with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wipe(left)">
                                      <p:cBhvr>
                                        <p:cTn id="113" dur="500"/>
                                        <p:tgtEl>
                                          <p:spTgt spid="36"/>
                                        </p:tgtEl>
                                      </p:cBhvr>
                                    </p:animEffect>
                                  </p:childTnLst>
                                </p:cTn>
                              </p:par>
                              <p:par>
                                <p:cTn id="114" presetID="22" presetClass="entr" presetSubtype="8"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wipe(left)">
                                      <p:cBhvr>
                                        <p:cTn id="116" dur="500"/>
                                        <p:tgtEl>
                                          <p:spTgt spid="37"/>
                                        </p:tgtEl>
                                      </p:cBhvr>
                                    </p:animEffect>
                                  </p:childTnLst>
                                </p:cTn>
                              </p:par>
                              <p:par>
                                <p:cTn id="117" presetID="22" presetClass="entr" presetSubtype="8" fill="hold"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left)">
                                      <p:cBhvr>
                                        <p:cTn id="119" dur="500"/>
                                        <p:tgtEl>
                                          <p:spTgt spid="40"/>
                                        </p:tgtEl>
                                      </p:cBhvr>
                                    </p:animEffect>
                                  </p:childTnLst>
                                </p:cTn>
                              </p:par>
                              <p:par>
                                <p:cTn id="120" presetID="22" presetClass="entr" presetSubtype="8" fill="hold"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left)">
                                      <p:cBhvr>
                                        <p:cTn id="122" dur="500"/>
                                        <p:tgtEl>
                                          <p:spTgt spid="41"/>
                                        </p:tgtEl>
                                      </p:cBhvr>
                                    </p:animEffect>
                                  </p:childTnLst>
                                </p:cTn>
                              </p:par>
                              <p:par>
                                <p:cTn id="123" presetID="22" presetClass="entr" presetSubtype="8" fill="hold" nodeType="with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wipe(left)">
                                      <p:cBhvr>
                                        <p:cTn id="125" dur="500"/>
                                        <p:tgtEl>
                                          <p:spTgt spid="4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wipe(left)">
                                      <p:cBhvr>
                                        <p:cTn id="130" dur="500"/>
                                        <p:tgtEl>
                                          <p:spTgt spid="45"/>
                                        </p:tgtEl>
                                      </p:cBhvr>
                                    </p:animEffect>
                                  </p:childTnLst>
                                </p:cTn>
                              </p:par>
                              <p:par>
                                <p:cTn id="131" presetID="22" presetClass="entr" presetSubtype="8"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wipe(left)">
                                      <p:cBhvr>
                                        <p:cTn id="133" dur="500"/>
                                        <p:tgtEl>
                                          <p:spTgt spid="48"/>
                                        </p:tgtEl>
                                      </p:cBhvr>
                                    </p:animEffect>
                                  </p:childTnLst>
                                </p:cTn>
                              </p:par>
                              <p:par>
                                <p:cTn id="134" presetID="22" presetClass="entr" presetSubtype="8" fill="hold"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wipe(left)">
                                      <p:cBhvr>
                                        <p:cTn id="136" dur="500"/>
                                        <p:tgtEl>
                                          <p:spTgt spid="49"/>
                                        </p:tgtEl>
                                      </p:cBhvr>
                                    </p:animEffect>
                                  </p:childTnLst>
                                </p:cTn>
                              </p:par>
                              <p:par>
                                <p:cTn id="137" presetID="22" presetClass="entr" presetSubtype="8" fill="hold" nodeType="with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left)">
                                      <p:cBhvr>
                                        <p:cTn id="139" dur="500"/>
                                        <p:tgtEl>
                                          <p:spTgt spid="50"/>
                                        </p:tgtEl>
                                      </p:cBhvr>
                                    </p:animEffect>
                                  </p:childTnLst>
                                </p:cTn>
                              </p:par>
                              <p:par>
                                <p:cTn id="140" presetID="22" presetClass="entr" presetSubtype="8" fill="hold" nodeType="withEffect">
                                  <p:stCondLst>
                                    <p:cond delay="0"/>
                                  </p:stCondLst>
                                  <p:childTnLst>
                                    <p:set>
                                      <p:cBhvr>
                                        <p:cTn id="141" dur="1" fill="hold">
                                          <p:stCondLst>
                                            <p:cond delay="0"/>
                                          </p:stCondLst>
                                        </p:cTn>
                                        <p:tgtEl>
                                          <p:spTgt spid="53"/>
                                        </p:tgtEl>
                                        <p:attrNameLst>
                                          <p:attrName>style.visibility</p:attrName>
                                        </p:attrNameLst>
                                      </p:cBhvr>
                                      <p:to>
                                        <p:strVal val="visible"/>
                                      </p:to>
                                    </p:set>
                                    <p:animEffect transition="in" filter="wipe(left)">
                                      <p:cBhvr>
                                        <p:cTn id="142" dur="500"/>
                                        <p:tgtEl>
                                          <p:spTgt spid="53"/>
                                        </p:tgtEl>
                                      </p:cBhvr>
                                    </p:animEffect>
                                  </p:childTnLst>
                                </p:cTn>
                              </p:par>
                              <p:par>
                                <p:cTn id="143" presetID="22" presetClass="entr" presetSubtype="8" fill="hold" nodeType="with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wipe(left)">
                                      <p:cBhvr>
                                        <p:cTn id="145" dur="500"/>
                                        <p:tgtEl>
                                          <p:spTgt spid="54"/>
                                        </p:tgtEl>
                                      </p:cBhvr>
                                    </p:animEffect>
                                  </p:childTnLst>
                                </p:cTn>
                              </p:par>
                              <p:par>
                                <p:cTn id="146" presetID="22" presetClass="entr" presetSubtype="8" fill="hold" nodeType="with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wipe(left)">
                                      <p:cBhvr>
                                        <p:cTn id="148" dur="500"/>
                                        <p:tgtEl>
                                          <p:spTgt spid="5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left)">
                                      <p:cBhvr>
                                        <p:cTn id="153" dur="500"/>
                                        <p:tgtEl>
                                          <p:spTgt spid="58"/>
                                        </p:tgtEl>
                                      </p:cBhvr>
                                    </p:animEffect>
                                  </p:childTnLst>
                                </p:cTn>
                              </p:par>
                              <p:par>
                                <p:cTn id="154" presetID="22" presetClass="entr" presetSubtype="8" fill="hold" nodeType="with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left)">
                                      <p:cBhvr>
                                        <p:cTn id="156" dur="500"/>
                                        <p:tgtEl>
                                          <p:spTgt spid="61"/>
                                        </p:tgtEl>
                                      </p:cBhvr>
                                    </p:animEffect>
                                  </p:childTnLst>
                                </p:cTn>
                              </p:par>
                              <p:par>
                                <p:cTn id="157" presetID="22" presetClass="entr" presetSubtype="8" fill="hold" nodeType="withEffect">
                                  <p:stCondLst>
                                    <p:cond delay="0"/>
                                  </p:stCondLst>
                                  <p:childTnLst>
                                    <p:set>
                                      <p:cBhvr>
                                        <p:cTn id="158" dur="1" fill="hold">
                                          <p:stCondLst>
                                            <p:cond delay="0"/>
                                          </p:stCondLst>
                                        </p:cTn>
                                        <p:tgtEl>
                                          <p:spTgt spid="62"/>
                                        </p:tgtEl>
                                        <p:attrNameLst>
                                          <p:attrName>style.visibility</p:attrName>
                                        </p:attrNameLst>
                                      </p:cBhvr>
                                      <p:to>
                                        <p:strVal val="visible"/>
                                      </p:to>
                                    </p:set>
                                    <p:animEffect transition="in" filter="wipe(left)">
                                      <p:cBhvr>
                                        <p:cTn id="159" dur="500"/>
                                        <p:tgtEl>
                                          <p:spTgt spid="62"/>
                                        </p:tgtEl>
                                      </p:cBhvr>
                                    </p:animEffect>
                                  </p:childTnLst>
                                </p:cTn>
                              </p:par>
                              <p:par>
                                <p:cTn id="160" presetID="22" presetClass="entr" presetSubtype="8" fill="hold" nodeType="withEffect">
                                  <p:stCondLst>
                                    <p:cond delay="0"/>
                                  </p:stCondLst>
                                  <p:childTnLst>
                                    <p:set>
                                      <p:cBhvr>
                                        <p:cTn id="161" dur="1" fill="hold">
                                          <p:stCondLst>
                                            <p:cond delay="0"/>
                                          </p:stCondLst>
                                        </p:cTn>
                                        <p:tgtEl>
                                          <p:spTgt spid="63"/>
                                        </p:tgtEl>
                                        <p:attrNameLst>
                                          <p:attrName>style.visibility</p:attrName>
                                        </p:attrNameLst>
                                      </p:cBhvr>
                                      <p:to>
                                        <p:strVal val="visible"/>
                                      </p:to>
                                    </p:set>
                                    <p:animEffect transition="in" filter="wipe(left)">
                                      <p:cBhvr>
                                        <p:cTn id="162" dur="500"/>
                                        <p:tgtEl>
                                          <p:spTgt spid="63"/>
                                        </p:tgtEl>
                                      </p:cBhvr>
                                    </p:animEffect>
                                  </p:childTnLst>
                                </p:cTn>
                              </p:par>
                              <p:par>
                                <p:cTn id="163" presetID="22" presetClass="entr" presetSubtype="8" fill="hold" nodeType="withEffect">
                                  <p:stCondLst>
                                    <p:cond delay="0"/>
                                  </p:stCondLst>
                                  <p:childTnLst>
                                    <p:set>
                                      <p:cBhvr>
                                        <p:cTn id="164" dur="1" fill="hold">
                                          <p:stCondLst>
                                            <p:cond delay="0"/>
                                          </p:stCondLst>
                                        </p:cTn>
                                        <p:tgtEl>
                                          <p:spTgt spid="66"/>
                                        </p:tgtEl>
                                        <p:attrNameLst>
                                          <p:attrName>style.visibility</p:attrName>
                                        </p:attrNameLst>
                                      </p:cBhvr>
                                      <p:to>
                                        <p:strVal val="visible"/>
                                      </p:to>
                                    </p:set>
                                    <p:animEffect transition="in" filter="wipe(left)">
                                      <p:cBhvr>
                                        <p:cTn id="165" dur="500"/>
                                        <p:tgtEl>
                                          <p:spTgt spid="66"/>
                                        </p:tgtEl>
                                      </p:cBhvr>
                                    </p:animEffect>
                                  </p:childTnLst>
                                </p:cTn>
                              </p:par>
                              <p:par>
                                <p:cTn id="166" presetID="22" presetClass="entr" presetSubtype="8" fill="hold" nodeType="withEffect">
                                  <p:stCondLst>
                                    <p:cond delay="0"/>
                                  </p:stCondLst>
                                  <p:childTnLst>
                                    <p:set>
                                      <p:cBhvr>
                                        <p:cTn id="167" dur="1" fill="hold">
                                          <p:stCondLst>
                                            <p:cond delay="0"/>
                                          </p:stCondLst>
                                        </p:cTn>
                                        <p:tgtEl>
                                          <p:spTgt spid="67"/>
                                        </p:tgtEl>
                                        <p:attrNameLst>
                                          <p:attrName>style.visibility</p:attrName>
                                        </p:attrNameLst>
                                      </p:cBhvr>
                                      <p:to>
                                        <p:strVal val="visible"/>
                                      </p:to>
                                    </p:set>
                                    <p:animEffect transition="in" filter="wipe(left)">
                                      <p:cBhvr>
                                        <p:cTn id="168" dur="500"/>
                                        <p:tgtEl>
                                          <p:spTgt spid="67"/>
                                        </p:tgtEl>
                                      </p:cBhvr>
                                    </p:animEffect>
                                  </p:childTnLst>
                                </p:cTn>
                              </p:par>
                              <p:par>
                                <p:cTn id="169" presetID="22" presetClass="entr" presetSubtype="8" fill="hold" nodeType="withEffect">
                                  <p:stCondLst>
                                    <p:cond delay="0"/>
                                  </p:stCondLst>
                                  <p:childTnLst>
                                    <p:set>
                                      <p:cBhvr>
                                        <p:cTn id="170" dur="1" fill="hold">
                                          <p:stCondLst>
                                            <p:cond delay="0"/>
                                          </p:stCondLst>
                                        </p:cTn>
                                        <p:tgtEl>
                                          <p:spTgt spid="70"/>
                                        </p:tgtEl>
                                        <p:attrNameLst>
                                          <p:attrName>style.visibility</p:attrName>
                                        </p:attrNameLst>
                                      </p:cBhvr>
                                      <p:to>
                                        <p:strVal val="visible"/>
                                      </p:to>
                                    </p:set>
                                    <p:animEffect transition="in" filter="wipe(left)">
                                      <p:cBhvr>
                                        <p:cTn id="171" dur="500"/>
                                        <p:tgtEl>
                                          <p:spTgt spid="70"/>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wipe(left)">
                                      <p:cBhvr>
                                        <p:cTn id="176" dur="500"/>
                                        <p:tgtEl>
                                          <p:spTgt spid="71"/>
                                        </p:tgtEl>
                                      </p:cBhvr>
                                    </p:animEffect>
                                  </p:childTnLst>
                                </p:cTn>
                              </p:par>
                              <p:par>
                                <p:cTn id="177" presetID="22" presetClass="entr" presetSubtype="8" fill="hold" nodeType="withEffect">
                                  <p:stCondLst>
                                    <p:cond delay="0"/>
                                  </p:stCondLst>
                                  <p:childTnLst>
                                    <p:set>
                                      <p:cBhvr>
                                        <p:cTn id="178" dur="1" fill="hold">
                                          <p:stCondLst>
                                            <p:cond delay="0"/>
                                          </p:stCondLst>
                                        </p:cTn>
                                        <p:tgtEl>
                                          <p:spTgt spid="74"/>
                                        </p:tgtEl>
                                        <p:attrNameLst>
                                          <p:attrName>style.visibility</p:attrName>
                                        </p:attrNameLst>
                                      </p:cBhvr>
                                      <p:to>
                                        <p:strVal val="visible"/>
                                      </p:to>
                                    </p:set>
                                    <p:animEffect transition="in" filter="wipe(left)">
                                      <p:cBhvr>
                                        <p:cTn id="179" dur="500"/>
                                        <p:tgtEl>
                                          <p:spTgt spid="74"/>
                                        </p:tgtEl>
                                      </p:cBhvr>
                                    </p:animEffect>
                                  </p:childTnLst>
                                </p:cTn>
                              </p:par>
                              <p:par>
                                <p:cTn id="180" presetID="22" presetClass="entr" presetSubtype="8" fill="hold" nodeType="withEffect">
                                  <p:stCondLst>
                                    <p:cond delay="0"/>
                                  </p:stCondLst>
                                  <p:childTnLst>
                                    <p:set>
                                      <p:cBhvr>
                                        <p:cTn id="181" dur="1" fill="hold">
                                          <p:stCondLst>
                                            <p:cond delay="0"/>
                                          </p:stCondLst>
                                        </p:cTn>
                                        <p:tgtEl>
                                          <p:spTgt spid="75"/>
                                        </p:tgtEl>
                                        <p:attrNameLst>
                                          <p:attrName>style.visibility</p:attrName>
                                        </p:attrNameLst>
                                      </p:cBhvr>
                                      <p:to>
                                        <p:strVal val="visible"/>
                                      </p:to>
                                    </p:set>
                                    <p:animEffect transition="in" filter="wipe(left)">
                                      <p:cBhvr>
                                        <p:cTn id="182" dur="500"/>
                                        <p:tgtEl>
                                          <p:spTgt spid="75"/>
                                        </p:tgtEl>
                                      </p:cBhvr>
                                    </p:animEffect>
                                  </p:childTnLst>
                                </p:cTn>
                              </p:par>
                              <p:par>
                                <p:cTn id="183" presetID="22" presetClass="entr" presetSubtype="8" fill="hold" nodeType="withEffect">
                                  <p:stCondLst>
                                    <p:cond delay="0"/>
                                  </p:stCondLst>
                                  <p:childTnLst>
                                    <p:set>
                                      <p:cBhvr>
                                        <p:cTn id="184" dur="1" fill="hold">
                                          <p:stCondLst>
                                            <p:cond delay="0"/>
                                          </p:stCondLst>
                                        </p:cTn>
                                        <p:tgtEl>
                                          <p:spTgt spid="76"/>
                                        </p:tgtEl>
                                        <p:attrNameLst>
                                          <p:attrName>style.visibility</p:attrName>
                                        </p:attrNameLst>
                                      </p:cBhvr>
                                      <p:to>
                                        <p:strVal val="visible"/>
                                      </p:to>
                                    </p:set>
                                    <p:animEffect transition="in" filter="wipe(left)">
                                      <p:cBhvr>
                                        <p:cTn id="185" dur="500"/>
                                        <p:tgtEl>
                                          <p:spTgt spid="76"/>
                                        </p:tgtEl>
                                      </p:cBhvr>
                                    </p:animEffect>
                                  </p:childTnLst>
                                </p:cTn>
                              </p:par>
                              <p:par>
                                <p:cTn id="186" presetID="22" presetClass="entr" presetSubtype="8" fill="hold" nodeType="withEffect">
                                  <p:stCondLst>
                                    <p:cond delay="0"/>
                                  </p:stCondLst>
                                  <p:childTnLst>
                                    <p:set>
                                      <p:cBhvr>
                                        <p:cTn id="187" dur="1" fill="hold">
                                          <p:stCondLst>
                                            <p:cond delay="0"/>
                                          </p:stCondLst>
                                        </p:cTn>
                                        <p:tgtEl>
                                          <p:spTgt spid="79"/>
                                        </p:tgtEl>
                                        <p:attrNameLst>
                                          <p:attrName>style.visibility</p:attrName>
                                        </p:attrNameLst>
                                      </p:cBhvr>
                                      <p:to>
                                        <p:strVal val="visible"/>
                                      </p:to>
                                    </p:set>
                                    <p:animEffect transition="in" filter="wipe(left)">
                                      <p:cBhvr>
                                        <p:cTn id="188" dur="500"/>
                                        <p:tgtEl>
                                          <p:spTgt spid="79"/>
                                        </p:tgtEl>
                                      </p:cBhvr>
                                    </p:animEffect>
                                  </p:childTnLst>
                                </p:cTn>
                              </p:par>
                              <p:par>
                                <p:cTn id="189" presetID="22" presetClass="entr" presetSubtype="8" fill="hold" nodeType="withEffect">
                                  <p:stCondLst>
                                    <p:cond delay="0"/>
                                  </p:stCondLst>
                                  <p:childTnLst>
                                    <p:set>
                                      <p:cBhvr>
                                        <p:cTn id="190" dur="1" fill="hold">
                                          <p:stCondLst>
                                            <p:cond delay="0"/>
                                          </p:stCondLst>
                                        </p:cTn>
                                        <p:tgtEl>
                                          <p:spTgt spid="80"/>
                                        </p:tgtEl>
                                        <p:attrNameLst>
                                          <p:attrName>style.visibility</p:attrName>
                                        </p:attrNameLst>
                                      </p:cBhvr>
                                      <p:to>
                                        <p:strVal val="visible"/>
                                      </p:to>
                                    </p:set>
                                    <p:animEffect transition="in" filter="wipe(left)">
                                      <p:cBhvr>
                                        <p:cTn id="191" dur="500"/>
                                        <p:tgtEl>
                                          <p:spTgt spid="80"/>
                                        </p:tgtEl>
                                      </p:cBhvr>
                                    </p:animEffect>
                                  </p:childTnLst>
                                </p:cTn>
                              </p:par>
                              <p:par>
                                <p:cTn id="192" presetID="22" presetClass="entr" presetSubtype="8" fill="hold" nodeType="with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500"/>
                                        <p:tgtEl>
                                          <p:spTgt spid="83"/>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84"/>
                                        </p:tgtEl>
                                        <p:attrNameLst>
                                          <p:attrName>style.visibility</p:attrName>
                                        </p:attrNameLst>
                                      </p:cBhvr>
                                      <p:to>
                                        <p:strVal val="visible"/>
                                      </p:to>
                                    </p:set>
                                    <p:animEffect transition="in" filter="wipe(left)">
                                      <p:cBhvr>
                                        <p:cTn id="199" dur="500"/>
                                        <p:tgtEl>
                                          <p:spTgt spid="84"/>
                                        </p:tgtEl>
                                      </p:cBhvr>
                                    </p:animEffect>
                                  </p:childTnLst>
                                </p:cTn>
                              </p:par>
                              <p:par>
                                <p:cTn id="200" presetID="22" presetClass="entr" presetSubtype="8" fill="hold" nodeType="withEffect">
                                  <p:stCondLst>
                                    <p:cond delay="0"/>
                                  </p:stCondLst>
                                  <p:childTnLst>
                                    <p:set>
                                      <p:cBhvr>
                                        <p:cTn id="201" dur="1" fill="hold">
                                          <p:stCondLst>
                                            <p:cond delay="0"/>
                                          </p:stCondLst>
                                        </p:cTn>
                                        <p:tgtEl>
                                          <p:spTgt spid="87"/>
                                        </p:tgtEl>
                                        <p:attrNameLst>
                                          <p:attrName>style.visibility</p:attrName>
                                        </p:attrNameLst>
                                      </p:cBhvr>
                                      <p:to>
                                        <p:strVal val="visible"/>
                                      </p:to>
                                    </p:set>
                                    <p:animEffect transition="in" filter="wipe(left)">
                                      <p:cBhvr>
                                        <p:cTn id="202" dur="500"/>
                                        <p:tgtEl>
                                          <p:spTgt spid="87"/>
                                        </p:tgtEl>
                                      </p:cBhvr>
                                    </p:animEffect>
                                  </p:childTnLst>
                                </p:cTn>
                              </p:par>
                              <p:par>
                                <p:cTn id="203" presetID="22" presetClass="entr" presetSubtype="8" fill="hold" nodeType="withEffect">
                                  <p:stCondLst>
                                    <p:cond delay="0"/>
                                  </p:stCondLst>
                                  <p:childTnLst>
                                    <p:set>
                                      <p:cBhvr>
                                        <p:cTn id="204" dur="1" fill="hold">
                                          <p:stCondLst>
                                            <p:cond delay="0"/>
                                          </p:stCondLst>
                                        </p:cTn>
                                        <p:tgtEl>
                                          <p:spTgt spid="88"/>
                                        </p:tgtEl>
                                        <p:attrNameLst>
                                          <p:attrName>style.visibility</p:attrName>
                                        </p:attrNameLst>
                                      </p:cBhvr>
                                      <p:to>
                                        <p:strVal val="visible"/>
                                      </p:to>
                                    </p:set>
                                    <p:animEffect transition="in" filter="wipe(left)">
                                      <p:cBhvr>
                                        <p:cTn id="205" dur="500"/>
                                        <p:tgtEl>
                                          <p:spTgt spid="88"/>
                                        </p:tgtEl>
                                      </p:cBhvr>
                                    </p:animEffect>
                                  </p:childTnLst>
                                </p:cTn>
                              </p:par>
                              <p:par>
                                <p:cTn id="206" presetID="22" presetClass="entr" presetSubtype="8" fill="hold" nodeType="withEffect">
                                  <p:stCondLst>
                                    <p:cond delay="0"/>
                                  </p:stCondLst>
                                  <p:childTnLst>
                                    <p:set>
                                      <p:cBhvr>
                                        <p:cTn id="207" dur="1" fill="hold">
                                          <p:stCondLst>
                                            <p:cond delay="0"/>
                                          </p:stCondLst>
                                        </p:cTn>
                                        <p:tgtEl>
                                          <p:spTgt spid="89"/>
                                        </p:tgtEl>
                                        <p:attrNameLst>
                                          <p:attrName>style.visibility</p:attrName>
                                        </p:attrNameLst>
                                      </p:cBhvr>
                                      <p:to>
                                        <p:strVal val="visible"/>
                                      </p:to>
                                    </p:set>
                                    <p:animEffect transition="in" filter="wipe(left)">
                                      <p:cBhvr>
                                        <p:cTn id="208" dur="500"/>
                                        <p:tgtEl>
                                          <p:spTgt spid="89"/>
                                        </p:tgtEl>
                                      </p:cBhvr>
                                    </p:animEffect>
                                  </p:childTnLst>
                                </p:cTn>
                              </p:par>
                              <p:par>
                                <p:cTn id="209" presetID="22" presetClass="entr" presetSubtype="8" fill="hold" nodeType="withEffect">
                                  <p:stCondLst>
                                    <p:cond delay="0"/>
                                  </p:stCondLst>
                                  <p:childTnLst>
                                    <p:set>
                                      <p:cBhvr>
                                        <p:cTn id="210" dur="1" fill="hold">
                                          <p:stCondLst>
                                            <p:cond delay="0"/>
                                          </p:stCondLst>
                                        </p:cTn>
                                        <p:tgtEl>
                                          <p:spTgt spid="92"/>
                                        </p:tgtEl>
                                        <p:attrNameLst>
                                          <p:attrName>style.visibility</p:attrName>
                                        </p:attrNameLst>
                                      </p:cBhvr>
                                      <p:to>
                                        <p:strVal val="visible"/>
                                      </p:to>
                                    </p:set>
                                    <p:animEffect transition="in" filter="wipe(left)">
                                      <p:cBhvr>
                                        <p:cTn id="211" dur="500"/>
                                        <p:tgtEl>
                                          <p:spTgt spid="92"/>
                                        </p:tgtEl>
                                      </p:cBhvr>
                                    </p:animEffect>
                                  </p:childTnLst>
                                </p:cTn>
                              </p:par>
                              <p:par>
                                <p:cTn id="212" presetID="22" presetClass="entr" presetSubtype="8" fill="hold" nodeType="withEffect">
                                  <p:stCondLst>
                                    <p:cond delay="0"/>
                                  </p:stCondLst>
                                  <p:childTnLst>
                                    <p:set>
                                      <p:cBhvr>
                                        <p:cTn id="213" dur="1" fill="hold">
                                          <p:stCondLst>
                                            <p:cond delay="0"/>
                                          </p:stCondLst>
                                        </p:cTn>
                                        <p:tgtEl>
                                          <p:spTgt spid="93"/>
                                        </p:tgtEl>
                                        <p:attrNameLst>
                                          <p:attrName>style.visibility</p:attrName>
                                        </p:attrNameLst>
                                      </p:cBhvr>
                                      <p:to>
                                        <p:strVal val="visible"/>
                                      </p:to>
                                    </p:set>
                                    <p:animEffect transition="in" filter="wipe(left)">
                                      <p:cBhvr>
                                        <p:cTn id="214" dur="500"/>
                                        <p:tgtEl>
                                          <p:spTgt spid="93"/>
                                        </p:tgtEl>
                                      </p:cBhvr>
                                    </p:animEffect>
                                  </p:childTnLst>
                                </p:cTn>
                              </p:par>
                              <p:par>
                                <p:cTn id="215" presetID="22" presetClass="entr" presetSubtype="8" fill="hold" nodeType="withEffect">
                                  <p:stCondLst>
                                    <p:cond delay="0"/>
                                  </p:stCondLst>
                                  <p:childTnLst>
                                    <p:set>
                                      <p:cBhvr>
                                        <p:cTn id="216" dur="1" fill="hold">
                                          <p:stCondLst>
                                            <p:cond delay="0"/>
                                          </p:stCondLst>
                                        </p:cTn>
                                        <p:tgtEl>
                                          <p:spTgt spid="96"/>
                                        </p:tgtEl>
                                        <p:attrNameLst>
                                          <p:attrName>style.visibility</p:attrName>
                                        </p:attrNameLst>
                                      </p:cBhvr>
                                      <p:to>
                                        <p:strVal val="visible"/>
                                      </p:to>
                                    </p:set>
                                    <p:animEffect transition="in" filter="wipe(left)">
                                      <p:cBhvr>
                                        <p:cTn id="21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97"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sp>
        <p:nvSpPr>
          <p:cNvPr id="3" name="Content Placeholder 2"/>
          <p:cNvSpPr>
            <a:spLocks noGrp="1"/>
          </p:cNvSpPr>
          <p:nvPr>
            <p:ph idx="1"/>
          </p:nvPr>
        </p:nvSpPr>
        <p:spPr/>
        <p:txBody>
          <a:bodyPr/>
          <a:lstStyle/>
          <a:p>
            <a:r>
              <a:rPr lang="en-IN" dirty="0"/>
              <a:t>In this strategy, a </a:t>
            </a:r>
            <a:r>
              <a:rPr lang="en-IN" b="1" dirty="0">
                <a:solidFill>
                  <a:srgbClr val="C00000"/>
                </a:solidFill>
              </a:rPr>
              <a:t>separate list </a:t>
            </a:r>
            <a:r>
              <a:rPr lang="en-IN" dirty="0"/>
              <a:t>is maintained for all elements mapped to the same index.</a:t>
            </a:r>
          </a:p>
          <a:p>
            <a:r>
              <a:rPr lang="en-IN" dirty="0"/>
              <a:t>Separate Chaining is based on </a:t>
            </a:r>
            <a:r>
              <a:rPr lang="en-IN" b="1" dirty="0">
                <a:solidFill>
                  <a:srgbClr val="C00000"/>
                </a:solidFill>
              </a:rPr>
              <a:t>collision avoidance</a:t>
            </a:r>
            <a:r>
              <a:rPr lang="en-IN" dirty="0"/>
              <a:t>.</a:t>
            </a:r>
          </a:p>
          <a:p>
            <a:r>
              <a:rPr lang="en-IN" dirty="0"/>
              <a:t>If </a:t>
            </a:r>
            <a:r>
              <a:rPr lang="en-IN" b="1" dirty="0">
                <a:solidFill>
                  <a:srgbClr val="C00000"/>
                </a:solidFill>
              </a:rPr>
              <a:t>memory space is limited</a:t>
            </a:r>
            <a:r>
              <a:rPr lang="en-IN" dirty="0"/>
              <a:t>, Separate Chaining should be </a:t>
            </a:r>
            <a:r>
              <a:rPr lang="en-IN" b="1" dirty="0">
                <a:solidFill>
                  <a:srgbClr val="C00000"/>
                </a:solidFill>
              </a:rPr>
              <a:t>avoided</a:t>
            </a:r>
            <a:r>
              <a:rPr lang="en-IN" dirty="0"/>
              <a:t>.</a:t>
            </a:r>
          </a:p>
          <a:p>
            <a:r>
              <a:rPr lang="en-IN" dirty="0"/>
              <a:t>Additional memory space for links is wasted in storing address of linked elements.</a:t>
            </a:r>
          </a:p>
          <a:p>
            <a:r>
              <a:rPr lang="en-IN" b="1" dirty="0">
                <a:solidFill>
                  <a:srgbClr val="C00000"/>
                </a:solidFill>
              </a:rPr>
              <a:t>Hash Function </a:t>
            </a:r>
            <a:r>
              <a:rPr lang="en-IN" dirty="0"/>
              <a:t>should </a:t>
            </a:r>
            <a:r>
              <a:rPr lang="en-IN" b="1" dirty="0">
                <a:solidFill>
                  <a:srgbClr val="C00000"/>
                </a:solidFill>
              </a:rPr>
              <a:t>ensure even distribution </a:t>
            </a:r>
            <a:r>
              <a:rPr lang="en-IN" dirty="0"/>
              <a:t>of elements among buckets.</a:t>
            </a:r>
            <a:endParaRPr lang="en-US" dirty="0"/>
          </a:p>
        </p:txBody>
      </p:sp>
    </p:spTree>
    <p:extLst>
      <p:ext uri="{BB962C8B-B14F-4D97-AF65-F5344CB8AC3E}">
        <p14:creationId xmlns:p14="http://schemas.microsoft.com/office/powerpoint/2010/main" val="303391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Content Placeholder 2"/>
          <p:cNvSpPr>
            <a:spLocks noGrp="1"/>
          </p:cNvSpPr>
          <p:nvPr>
            <p:ph idx="1"/>
          </p:nvPr>
        </p:nvSpPr>
        <p:spPr/>
        <p:txBody>
          <a:bodyPr/>
          <a:lstStyle/>
          <a:p>
            <a:r>
              <a:rPr lang="en-IN" b="1" dirty="0">
                <a:solidFill>
                  <a:srgbClr val="C00000"/>
                </a:solidFill>
              </a:rPr>
              <a:t>Separate Chaining </a:t>
            </a:r>
            <a:r>
              <a:rPr lang="en-IN" dirty="0"/>
              <a:t>requires </a:t>
            </a:r>
            <a:r>
              <a:rPr lang="en-IN" b="1" dirty="0">
                <a:solidFill>
                  <a:srgbClr val="C00000"/>
                </a:solidFill>
              </a:rPr>
              <a:t>additional memory space </a:t>
            </a:r>
            <a:r>
              <a:rPr lang="en-IN" dirty="0"/>
              <a:t>for pointers. </a:t>
            </a:r>
          </a:p>
          <a:p>
            <a:r>
              <a:rPr lang="en-IN" dirty="0"/>
              <a:t>Open Addressing hashing is an alternate method of handling Collision, which </a:t>
            </a:r>
            <a:r>
              <a:rPr lang="en-US" dirty="0"/>
              <a:t>stores all elements directly </a:t>
            </a:r>
            <a:r>
              <a:rPr lang="en-US" b="1" dirty="0">
                <a:solidFill>
                  <a:srgbClr val="C00000"/>
                </a:solidFill>
              </a:rPr>
              <a:t>within the hash table </a:t>
            </a:r>
            <a:r>
              <a:rPr lang="en-US" dirty="0"/>
              <a:t>itself.</a:t>
            </a:r>
            <a:endParaRPr lang="en-IN" dirty="0"/>
          </a:p>
          <a:p>
            <a:r>
              <a:rPr lang="en-IN" dirty="0"/>
              <a:t>If a </a:t>
            </a:r>
            <a:r>
              <a:rPr lang="en-IN" b="1" dirty="0">
                <a:solidFill>
                  <a:srgbClr val="C00000"/>
                </a:solidFill>
              </a:rPr>
              <a:t>collision</a:t>
            </a:r>
            <a:r>
              <a:rPr lang="en-IN" dirty="0">
                <a:solidFill>
                  <a:srgbClr val="C00000"/>
                </a:solidFill>
              </a:rPr>
              <a:t> </a:t>
            </a:r>
            <a:r>
              <a:rPr lang="en-IN" dirty="0"/>
              <a:t>occurs, </a:t>
            </a:r>
            <a:r>
              <a:rPr lang="en-IN" b="1" dirty="0">
                <a:solidFill>
                  <a:srgbClr val="C00000"/>
                </a:solidFill>
              </a:rPr>
              <a:t>alternate</a:t>
            </a:r>
            <a:r>
              <a:rPr lang="en-IN" b="1" dirty="0">
                <a:solidFill>
                  <a:srgbClr val="FF0000"/>
                </a:solidFill>
              </a:rPr>
              <a:t> </a:t>
            </a:r>
            <a:r>
              <a:rPr lang="en-IN" b="1" dirty="0">
                <a:solidFill>
                  <a:srgbClr val="C00000"/>
                </a:solidFill>
              </a:rPr>
              <a:t>cells</a:t>
            </a:r>
            <a:r>
              <a:rPr lang="en-IN" b="1" dirty="0">
                <a:solidFill>
                  <a:srgbClr val="FF0000"/>
                </a:solidFill>
              </a:rPr>
              <a:t> </a:t>
            </a:r>
            <a:r>
              <a:rPr lang="en-IN" b="1" dirty="0">
                <a:solidFill>
                  <a:srgbClr val="C00000"/>
                </a:solidFill>
              </a:rPr>
              <a:t>are</a:t>
            </a:r>
            <a:r>
              <a:rPr lang="en-IN" b="1" dirty="0">
                <a:solidFill>
                  <a:srgbClr val="FF0000"/>
                </a:solidFill>
              </a:rPr>
              <a:t> </a:t>
            </a:r>
            <a:r>
              <a:rPr lang="en-IN" b="1" dirty="0">
                <a:solidFill>
                  <a:srgbClr val="C00000"/>
                </a:solidFill>
              </a:rPr>
              <a:t>tried</a:t>
            </a:r>
            <a:r>
              <a:rPr lang="en-IN" b="1" dirty="0">
                <a:solidFill>
                  <a:srgbClr val="FF0000"/>
                </a:solidFill>
              </a:rPr>
              <a:t> </a:t>
            </a:r>
            <a:r>
              <a:rPr lang="en-IN" dirty="0"/>
              <a:t>until an empty cell is found in this type of hashing.</a:t>
            </a:r>
          </a:p>
          <a:p>
            <a:r>
              <a:rPr lang="en-IN" dirty="0"/>
              <a:t>This process of searching for the next available slot is called </a:t>
            </a:r>
            <a:r>
              <a:rPr lang="en-IN" b="1" dirty="0">
                <a:solidFill>
                  <a:srgbClr val="C00000"/>
                </a:solidFill>
              </a:rPr>
              <a:t>Probing</a:t>
            </a:r>
            <a:r>
              <a:rPr lang="en-IN" dirty="0"/>
              <a:t>.</a:t>
            </a:r>
          </a:p>
          <a:p>
            <a:r>
              <a:rPr lang="en-IN" dirty="0"/>
              <a:t>Following are the different Probing techniques:</a:t>
            </a:r>
          </a:p>
          <a:p>
            <a:pPr marL="819150" lvl="1" indent="-457200"/>
            <a:r>
              <a:rPr lang="en-IN" sz="2400" b="1" dirty="0"/>
              <a:t>Linear Probing</a:t>
            </a:r>
          </a:p>
          <a:p>
            <a:pPr marL="819150" lvl="1" indent="-457200"/>
            <a:r>
              <a:rPr lang="en-IN" sz="2400" b="1" dirty="0"/>
              <a:t>Quadratic Probing</a:t>
            </a:r>
          </a:p>
          <a:p>
            <a:pPr marL="819150" lvl="1" indent="-457200"/>
            <a:r>
              <a:rPr lang="en-IN" sz="2400" b="1" dirty="0"/>
              <a:t>Double Hashing</a:t>
            </a:r>
          </a:p>
          <a:p>
            <a:endParaRPr lang="en-US" dirty="0"/>
          </a:p>
        </p:txBody>
      </p:sp>
    </p:spTree>
    <p:extLst>
      <p:ext uri="{BB962C8B-B14F-4D97-AF65-F5344CB8AC3E}">
        <p14:creationId xmlns:p14="http://schemas.microsoft.com/office/powerpoint/2010/main" val="296030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Linear Probing</a:t>
            </a:r>
          </a:p>
        </p:txBody>
      </p:sp>
      <p:sp>
        <p:nvSpPr>
          <p:cNvPr id="32" name="Content Placeholder 31">
            <a:extLst>
              <a:ext uri="{FF2B5EF4-FFF2-40B4-BE49-F238E27FC236}">
                <a16:creationId xmlns:a16="http://schemas.microsoft.com/office/drawing/2014/main" id="{D3A2B3D9-5A7D-3796-70EC-15BDCE6CC1A9}"/>
              </a:ext>
            </a:extLst>
          </p:cNvPr>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786319253"/>
              </p:ext>
            </p:extLst>
          </p:nvPr>
        </p:nvGraphicFramePr>
        <p:xfrm>
          <a:off x="951405" y="2171826"/>
          <a:ext cx="8458199" cy="4226560"/>
        </p:xfrm>
        <a:graphic>
          <a:graphicData uri="http://schemas.openxmlformats.org/drawingml/2006/table">
            <a:tbl>
              <a:tblPr firstRow="1" bandRow="1">
                <a:tableStyleId>{5C22544A-7EE6-4342-B048-85BDC9FD1C3A}</a:tableStyleId>
              </a:tblPr>
              <a:tblGrid>
                <a:gridCol w="539861">
                  <a:extLst>
                    <a:ext uri="{9D8B030D-6E8A-4147-A177-3AD203B41FA5}">
                      <a16:colId xmlns:a16="http://schemas.microsoft.com/office/drawing/2014/main" val="20000"/>
                    </a:ext>
                  </a:extLst>
                </a:gridCol>
                <a:gridCol w="1044780">
                  <a:extLst>
                    <a:ext uri="{9D8B030D-6E8A-4147-A177-3AD203B41FA5}">
                      <a16:colId xmlns:a16="http://schemas.microsoft.com/office/drawing/2014/main" val="20001"/>
                    </a:ext>
                  </a:extLst>
                </a:gridCol>
                <a:gridCol w="1145593">
                  <a:extLst>
                    <a:ext uri="{9D8B030D-6E8A-4147-A177-3AD203B41FA5}">
                      <a16:colId xmlns:a16="http://schemas.microsoft.com/office/drawing/2014/main" val="20002"/>
                    </a:ext>
                  </a:extLst>
                </a:gridCol>
                <a:gridCol w="1145593">
                  <a:extLst>
                    <a:ext uri="{9D8B030D-6E8A-4147-A177-3AD203B41FA5}">
                      <a16:colId xmlns:a16="http://schemas.microsoft.com/office/drawing/2014/main" val="20003"/>
                    </a:ext>
                  </a:extLst>
                </a:gridCol>
                <a:gridCol w="1145593">
                  <a:extLst>
                    <a:ext uri="{9D8B030D-6E8A-4147-A177-3AD203B41FA5}">
                      <a16:colId xmlns:a16="http://schemas.microsoft.com/office/drawing/2014/main" val="20004"/>
                    </a:ext>
                  </a:extLst>
                </a:gridCol>
                <a:gridCol w="1145593">
                  <a:extLst>
                    <a:ext uri="{9D8B030D-6E8A-4147-A177-3AD203B41FA5}">
                      <a16:colId xmlns:a16="http://schemas.microsoft.com/office/drawing/2014/main" val="20005"/>
                    </a:ext>
                  </a:extLst>
                </a:gridCol>
                <a:gridCol w="1145593">
                  <a:extLst>
                    <a:ext uri="{9D8B030D-6E8A-4147-A177-3AD203B41FA5}">
                      <a16:colId xmlns:a16="http://schemas.microsoft.com/office/drawing/2014/main" val="20006"/>
                    </a:ext>
                  </a:extLst>
                </a:gridCol>
                <a:gridCol w="1145593">
                  <a:extLst>
                    <a:ext uri="{9D8B030D-6E8A-4147-A177-3AD203B41FA5}">
                      <a16:colId xmlns:a16="http://schemas.microsoft.com/office/drawing/2014/main" val="20007"/>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rPr>
                        <a:t>Empty</a:t>
                      </a:r>
                    </a:p>
                    <a:p>
                      <a:pPr algn="ctr"/>
                      <a:r>
                        <a:rPr lang="en-US" sz="1400" b="1" dirty="0">
                          <a:solidFill>
                            <a:schemeClr val="tx1"/>
                          </a:solidFill>
                        </a:rPr>
                        <a:t>Hash 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chemeClr val="tx1"/>
                          </a:solidFill>
                        </a:rPr>
                        <a:t>After 5</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chemeClr val="tx1"/>
                          </a:solidFill>
                        </a:rPr>
                        <a:t>After 18</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chemeClr val="tx1"/>
                          </a:solidFill>
                        </a:rPr>
                        <a:t>After 55</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chemeClr val="tx1"/>
                          </a:solidFill>
                        </a:rPr>
                        <a:t>After 78</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chemeClr val="tx1"/>
                          </a:solidFill>
                        </a:rPr>
                        <a:t>After 35</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chemeClr val="tx1"/>
                          </a:solidFill>
                        </a:rPr>
                        <a:t>After 15</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sz="1800" b="1" dirty="0"/>
                        <a:t>0</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sz="1800" b="1" dirty="0"/>
                        <a:t>1</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sz="1800" b="1" dirty="0"/>
                        <a:t>2</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IN" sz="1800" b="1" dirty="0"/>
                        <a:t>3</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sz="1800" b="1" dirty="0"/>
                        <a:t>4</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IN" sz="1800" b="1" dirty="0"/>
                        <a:t>5</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IN" sz="1800" b="1" dirty="0"/>
                        <a:t>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IN" sz="1800" b="1" dirty="0"/>
                        <a:t>7</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IN" sz="1800" b="1" dirty="0"/>
                        <a:t>8</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en-IN" sz="1800" b="1" dirty="0"/>
                        <a:t>9</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TextBox 4"/>
          <p:cNvSpPr txBox="1"/>
          <p:nvPr/>
        </p:nvSpPr>
        <p:spPr>
          <a:xfrm>
            <a:off x="2889905" y="4496234"/>
            <a:ext cx="340158" cy="461665"/>
          </a:xfrm>
          <a:prstGeom prst="rect">
            <a:avLst/>
          </a:prstGeom>
          <a:noFill/>
        </p:spPr>
        <p:txBody>
          <a:bodyPr wrap="none" rtlCol="0">
            <a:spAutoFit/>
          </a:bodyPr>
          <a:lstStyle/>
          <a:p>
            <a:pPr algn="ctr"/>
            <a:r>
              <a:rPr lang="en-IN" sz="2400" b="1" dirty="0">
                <a:solidFill>
                  <a:srgbClr val="C00000"/>
                </a:solidFill>
              </a:rPr>
              <a:t>5</a:t>
            </a:r>
            <a:endParaRPr lang="en-US" sz="2400" b="1" dirty="0">
              <a:solidFill>
                <a:srgbClr val="C00000"/>
              </a:solidFill>
            </a:endParaRPr>
          </a:p>
        </p:txBody>
      </p:sp>
      <p:sp>
        <p:nvSpPr>
          <p:cNvPr id="6" name="TextBox 5"/>
          <p:cNvSpPr txBox="1"/>
          <p:nvPr/>
        </p:nvSpPr>
        <p:spPr>
          <a:xfrm>
            <a:off x="3999404" y="4496234"/>
            <a:ext cx="340158" cy="461665"/>
          </a:xfrm>
          <a:prstGeom prst="rect">
            <a:avLst/>
          </a:prstGeom>
          <a:noFill/>
        </p:spPr>
        <p:txBody>
          <a:bodyPr wrap="none" rtlCol="0">
            <a:spAutoFit/>
          </a:bodyPr>
          <a:lstStyle/>
          <a:p>
            <a:pPr algn="ctr"/>
            <a:r>
              <a:rPr lang="en-IN" sz="2400" b="1" dirty="0"/>
              <a:t>5</a:t>
            </a:r>
            <a:endParaRPr lang="en-US" sz="2400" b="1" dirty="0"/>
          </a:p>
        </p:txBody>
      </p:sp>
      <p:sp>
        <p:nvSpPr>
          <p:cNvPr id="7" name="TextBox 6"/>
          <p:cNvSpPr txBox="1"/>
          <p:nvPr/>
        </p:nvSpPr>
        <p:spPr>
          <a:xfrm>
            <a:off x="3962500" y="5590702"/>
            <a:ext cx="495650" cy="461665"/>
          </a:xfrm>
          <a:prstGeom prst="rect">
            <a:avLst/>
          </a:prstGeom>
          <a:noFill/>
        </p:spPr>
        <p:txBody>
          <a:bodyPr wrap="none" rtlCol="0">
            <a:spAutoFit/>
          </a:bodyPr>
          <a:lstStyle/>
          <a:p>
            <a:pPr algn="ctr"/>
            <a:r>
              <a:rPr lang="en-IN" sz="2400" b="1" dirty="0">
                <a:solidFill>
                  <a:srgbClr val="C00000"/>
                </a:solidFill>
              </a:rPr>
              <a:t>18</a:t>
            </a:r>
            <a:endParaRPr lang="en-US" sz="2400" b="1" dirty="0">
              <a:solidFill>
                <a:srgbClr val="C00000"/>
              </a:solidFill>
            </a:endParaRPr>
          </a:p>
        </p:txBody>
      </p:sp>
      <p:sp>
        <p:nvSpPr>
          <p:cNvPr id="8" name="TextBox 7"/>
          <p:cNvSpPr txBox="1"/>
          <p:nvPr/>
        </p:nvSpPr>
        <p:spPr>
          <a:xfrm>
            <a:off x="5165554" y="4491717"/>
            <a:ext cx="340158" cy="461665"/>
          </a:xfrm>
          <a:prstGeom prst="rect">
            <a:avLst/>
          </a:prstGeom>
          <a:noFill/>
        </p:spPr>
        <p:txBody>
          <a:bodyPr wrap="none" rtlCol="0">
            <a:spAutoFit/>
          </a:bodyPr>
          <a:lstStyle/>
          <a:p>
            <a:pPr algn="ctr"/>
            <a:r>
              <a:rPr lang="en-IN" sz="2400" b="1" dirty="0"/>
              <a:t>5</a:t>
            </a:r>
            <a:endParaRPr lang="en-US" sz="2400" b="1" dirty="0"/>
          </a:p>
        </p:txBody>
      </p:sp>
      <p:sp>
        <p:nvSpPr>
          <p:cNvPr id="9" name="TextBox 8"/>
          <p:cNvSpPr txBox="1"/>
          <p:nvPr/>
        </p:nvSpPr>
        <p:spPr>
          <a:xfrm>
            <a:off x="5105500" y="5586185"/>
            <a:ext cx="495650" cy="461665"/>
          </a:xfrm>
          <a:prstGeom prst="rect">
            <a:avLst/>
          </a:prstGeom>
          <a:noFill/>
        </p:spPr>
        <p:txBody>
          <a:bodyPr wrap="none" rtlCol="0">
            <a:spAutoFit/>
          </a:bodyPr>
          <a:lstStyle/>
          <a:p>
            <a:pPr algn="ctr"/>
            <a:r>
              <a:rPr lang="en-IN" sz="2400" b="1" dirty="0"/>
              <a:t>18</a:t>
            </a:r>
            <a:endParaRPr lang="en-US" sz="2400" b="1" dirty="0"/>
          </a:p>
        </p:txBody>
      </p:sp>
      <p:sp>
        <p:nvSpPr>
          <p:cNvPr id="10" name="TextBox 9"/>
          <p:cNvSpPr txBox="1"/>
          <p:nvPr/>
        </p:nvSpPr>
        <p:spPr>
          <a:xfrm>
            <a:off x="5107679" y="4845653"/>
            <a:ext cx="495650" cy="461665"/>
          </a:xfrm>
          <a:prstGeom prst="rect">
            <a:avLst/>
          </a:prstGeom>
          <a:noFill/>
        </p:spPr>
        <p:txBody>
          <a:bodyPr wrap="none" rtlCol="0">
            <a:spAutoFit/>
          </a:bodyPr>
          <a:lstStyle/>
          <a:p>
            <a:pPr algn="ctr"/>
            <a:r>
              <a:rPr lang="en-IN" sz="2400" b="1" dirty="0">
                <a:solidFill>
                  <a:srgbClr val="C00000"/>
                </a:solidFill>
              </a:rPr>
              <a:t>55</a:t>
            </a:r>
            <a:endParaRPr lang="en-US" sz="2400" b="1" dirty="0">
              <a:solidFill>
                <a:srgbClr val="C00000"/>
              </a:solidFill>
            </a:endParaRPr>
          </a:p>
        </p:txBody>
      </p:sp>
      <p:sp>
        <p:nvSpPr>
          <p:cNvPr id="11" name="TextBox 10"/>
          <p:cNvSpPr txBox="1"/>
          <p:nvPr/>
        </p:nvSpPr>
        <p:spPr>
          <a:xfrm>
            <a:off x="6381029" y="4498467"/>
            <a:ext cx="340158" cy="461665"/>
          </a:xfrm>
          <a:prstGeom prst="rect">
            <a:avLst/>
          </a:prstGeom>
          <a:noFill/>
        </p:spPr>
        <p:txBody>
          <a:bodyPr wrap="none" rtlCol="0">
            <a:spAutoFit/>
          </a:bodyPr>
          <a:lstStyle/>
          <a:p>
            <a:pPr algn="ctr"/>
            <a:r>
              <a:rPr lang="en-IN" sz="2400" b="1" dirty="0"/>
              <a:t>5</a:t>
            </a:r>
            <a:endParaRPr lang="en-US" sz="2400" b="1" dirty="0"/>
          </a:p>
        </p:txBody>
      </p:sp>
      <p:sp>
        <p:nvSpPr>
          <p:cNvPr id="12" name="TextBox 11"/>
          <p:cNvSpPr txBox="1"/>
          <p:nvPr/>
        </p:nvSpPr>
        <p:spPr>
          <a:xfrm>
            <a:off x="6320975" y="5604510"/>
            <a:ext cx="495650" cy="461665"/>
          </a:xfrm>
          <a:prstGeom prst="rect">
            <a:avLst/>
          </a:prstGeom>
          <a:noFill/>
        </p:spPr>
        <p:txBody>
          <a:bodyPr wrap="none" rtlCol="0">
            <a:spAutoFit/>
          </a:bodyPr>
          <a:lstStyle/>
          <a:p>
            <a:pPr algn="ctr"/>
            <a:r>
              <a:rPr lang="en-IN" sz="2400" b="1" dirty="0"/>
              <a:t>18</a:t>
            </a:r>
            <a:endParaRPr lang="en-US" sz="2400" b="1" dirty="0"/>
          </a:p>
        </p:txBody>
      </p:sp>
      <p:sp>
        <p:nvSpPr>
          <p:cNvPr id="13" name="TextBox 12"/>
          <p:cNvSpPr txBox="1"/>
          <p:nvPr/>
        </p:nvSpPr>
        <p:spPr>
          <a:xfrm>
            <a:off x="6323154" y="4852403"/>
            <a:ext cx="495650" cy="461665"/>
          </a:xfrm>
          <a:prstGeom prst="rect">
            <a:avLst/>
          </a:prstGeom>
          <a:noFill/>
        </p:spPr>
        <p:txBody>
          <a:bodyPr wrap="none" rtlCol="0">
            <a:spAutoFit/>
          </a:bodyPr>
          <a:lstStyle/>
          <a:p>
            <a:pPr algn="ctr"/>
            <a:r>
              <a:rPr lang="en-IN" sz="2400" b="1" dirty="0"/>
              <a:t>55</a:t>
            </a:r>
            <a:endParaRPr lang="en-US" sz="2400" b="1" dirty="0"/>
          </a:p>
        </p:txBody>
      </p:sp>
      <p:sp>
        <p:nvSpPr>
          <p:cNvPr id="14" name="TextBox 13"/>
          <p:cNvSpPr txBox="1"/>
          <p:nvPr/>
        </p:nvSpPr>
        <p:spPr>
          <a:xfrm>
            <a:off x="6314858" y="5985150"/>
            <a:ext cx="495650" cy="461665"/>
          </a:xfrm>
          <a:prstGeom prst="rect">
            <a:avLst/>
          </a:prstGeom>
          <a:noFill/>
        </p:spPr>
        <p:txBody>
          <a:bodyPr wrap="none" rtlCol="0">
            <a:spAutoFit/>
          </a:bodyPr>
          <a:lstStyle/>
          <a:p>
            <a:pPr algn="ctr"/>
            <a:r>
              <a:rPr lang="en-IN" sz="2400" b="1" dirty="0">
                <a:solidFill>
                  <a:srgbClr val="C00000"/>
                </a:solidFill>
              </a:rPr>
              <a:t>78</a:t>
            </a:r>
            <a:endParaRPr lang="en-US" sz="2400" b="1" dirty="0">
              <a:solidFill>
                <a:srgbClr val="C00000"/>
              </a:solidFill>
            </a:endParaRPr>
          </a:p>
        </p:txBody>
      </p:sp>
      <p:sp>
        <p:nvSpPr>
          <p:cNvPr id="15" name="TextBox 14"/>
          <p:cNvSpPr txBox="1"/>
          <p:nvPr/>
        </p:nvSpPr>
        <p:spPr>
          <a:xfrm>
            <a:off x="7494129" y="4496594"/>
            <a:ext cx="340158" cy="461665"/>
          </a:xfrm>
          <a:prstGeom prst="rect">
            <a:avLst/>
          </a:prstGeom>
          <a:noFill/>
        </p:spPr>
        <p:txBody>
          <a:bodyPr wrap="none" rtlCol="0">
            <a:spAutoFit/>
          </a:bodyPr>
          <a:lstStyle/>
          <a:p>
            <a:pPr algn="ctr"/>
            <a:r>
              <a:rPr lang="en-IN" sz="2400" b="1" dirty="0"/>
              <a:t>5</a:t>
            </a:r>
            <a:endParaRPr lang="en-US" sz="2400" b="1" dirty="0"/>
          </a:p>
        </p:txBody>
      </p:sp>
      <p:sp>
        <p:nvSpPr>
          <p:cNvPr id="16" name="TextBox 15"/>
          <p:cNvSpPr txBox="1"/>
          <p:nvPr/>
        </p:nvSpPr>
        <p:spPr>
          <a:xfrm>
            <a:off x="7434075" y="5602637"/>
            <a:ext cx="495650" cy="461665"/>
          </a:xfrm>
          <a:prstGeom prst="rect">
            <a:avLst/>
          </a:prstGeom>
          <a:noFill/>
        </p:spPr>
        <p:txBody>
          <a:bodyPr wrap="none" rtlCol="0">
            <a:spAutoFit/>
          </a:bodyPr>
          <a:lstStyle/>
          <a:p>
            <a:pPr algn="ctr"/>
            <a:r>
              <a:rPr lang="en-IN" sz="2400" b="1" dirty="0"/>
              <a:t>18</a:t>
            </a:r>
            <a:endParaRPr lang="en-US" sz="2400" b="1" dirty="0"/>
          </a:p>
        </p:txBody>
      </p:sp>
      <p:sp>
        <p:nvSpPr>
          <p:cNvPr id="17" name="TextBox 16"/>
          <p:cNvSpPr txBox="1"/>
          <p:nvPr/>
        </p:nvSpPr>
        <p:spPr>
          <a:xfrm>
            <a:off x="7436254" y="4850530"/>
            <a:ext cx="495650" cy="461665"/>
          </a:xfrm>
          <a:prstGeom prst="rect">
            <a:avLst/>
          </a:prstGeom>
          <a:noFill/>
        </p:spPr>
        <p:txBody>
          <a:bodyPr wrap="none" rtlCol="0">
            <a:spAutoFit/>
          </a:bodyPr>
          <a:lstStyle/>
          <a:p>
            <a:pPr algn="ctr"/>
            <a:r>
              <a:rPr lang="en-IN" sz="2400" b="1" dirty="0"/>
              <a:t>55</a:t>
            </a:r>
            <a:endParaRPr lang="en-US" sz="2400" b="1" dirty="0"/>
          </a:p>
        </p:txBody>
      </p:sp>
      <p:sp>
        <p:nvSpPr>
          <p:cNvPr id="18" name="TextBox 17"/>
          <p:cNvSpPr txBox="1"/>
          <p:nvPr/>
        </p:nvSpPr>
        <p:spPr>
          <a:xfrm>
            <a:off x="7427958" y="5983277"/>
            <a:ext cx="495650" cy="461665"/>
          </a:xfrm>
          <a:prstGeom prst="rect">
            <a:avLst/>
          </a:prstGeom>
          <a:noFill/>
        </p:spPr>
        <p:txBody>
          <a:bodyPr wrap="none" rtlCol="0">
            <a:spAutoFit/>
          </a:bodyPr>
          <a:lstStyle/>
          <a:p>
            <a:pPr algn="ctr"/>
            <a:r>
              <a:rPr lang="en-IN" sz="2400" b="1" dirty="0"/>
              <a:t>78</a:t>
            </a:r>
            <a:endParaRPr lang="en-US" sz="2400" b="1" dirty="0"/>
          </a:p>
        </p:txBody>
      </p:sp>
      <p:sp>
        <p:nvSpPr>
          <p:cNvPr id="19" name="TextBox 18"/>
          <p:cNvSpPr txBox="1"/>
          <p:nvPr/>
        </p:nvSpPr>
        <p:spPr>
          <a:xfrm>
            <a:off x="7427958" y="5219291"/>
            <a:ext cx="495650" cy="461665"/>
          </a:xfrm>
          <a:prstGeom prst="rect">
            <a:avLst/>
          </a:prstGeom>
          <a:noFill/>
        </p:spPr>
        <p:txBody>
          <a:bodyPr wrap="none" rtlCol="0">
            <a:spAutoFit/>
          </a:bodyPr>
          <a:lstStyle/>
          <a:p>
            <a:pPr algn="ctr"/>
            <a:r>
              <a:rPr lang="en-IN" sz="2400" b="1" dirty="0">
                <a:solidFill>
                  <a:srgbClr val="C00000"/>
                </a:solidFill>
              </a:rPr>
              <a:t>35</a:t>
            </a:r>
            <a:endParaRPr lang="en-US" sz="2400" b="1" dirty="0">
              <a:solidFill>
                <a:srgbClr val="C00000"/>
              </a:solidFill>
            </a:endParaRPr>
          </a:p>
        </p:txBody>
      </p:sp>
      <p:sp>
        <p:nvSpPr>
          <p:cNvPr id="20" name="TextBox 19"/>
          <p:cNvSpPr txBox="1"/>
          <p:nvPr/>
        </p:nvSpPr>
        <p:spPr>
          <a:xfrm>
            <a:off x="8655454" y="4503292"/>
            <a:ext cx="340158" cy="461665"/>
          </a:xfrm>
          <a:prstGeom prst="rect">
            <a:avLst/>
          </a:prstGeom>
          <a:noFill/>
        </p:spPr>
        <p:txBody>
          <a:bodyPr wrap="none" rtlCol="0">
            <a:spAutoFit/>
          </a:bodyPr>
          <a:lstStyle/>
          <a:p>
            <a:pPr algn="ctr"/>
            <a:r>
              <a:rPr lang="en-IN" sz="2400" b="1" dirty="0"/>
              <a:t>5</a:t>
            </a:r>
            <a:endParaRPr lang="en-US" sz="2400" b="1" dirty="0"/>
          </a:p>
        </p:txBody>
      </p:sp>
      <p:sp>
        <p:nvSpPr>
          <p:cNvPr id="21" name="TextBox 20"/>
          <p:cNvSpPr txBox="1"/>
          <p:nvPr/>
        </p:nvSpPr>
        <p:spPr>
          <a:xfrm>
            <a:off x="8595400" y="5609335"/>
            <a:ext cx="495650" cy="461665"/>
          </a:xfrm>
          <a:prstGeom prst="rect">
            <a:avLst/>
          </a:prstGeom>
          <a:noFill/>
        </p:spPr>
        <p:txBody>
          <a:bodyPr wrap="none" rtlCol="0">
            <a:spAutoFit/>
          </a:bodyPr>
          <a:lstStyle/>
          <a:p>
            <a:pPr algn="ctr"/>
            <a:r>
              <a:rPr lang="en-IN" sz="2400" b="1" dirty="0"/>
              <a:t>18</a:t>
            </a:r>
            <a:endParaRPr lang="en-US" sz="2400" b="1" dirty="0"/>
          </a:p>
        </p:txBody>
      </p:sp>
      <p:sp>
        <p:nvSpPr>
          <p:cNvPr id="22" name="TextBox 21"/>
          <p:cNvSpPr txBox="1"/>
          <p:nvPr/>
        </p:nvSpPr>
        <p:spPr>
          <a:xfrm>
            <a:off x="8597579" y="4857228"/>
            <a:ext cx="495650" cy="461665"/>
          </a:xfrm>
          <a:prstGeom prst="rect">
            <a:avLst/>
          </a:prstGeom>
          <a:noFill/>
        </p:spPr>
        <p:txBody>
          <a:bodyPr wrap="none" rtlCol="0">
            <a:spAutoFit/>
          </a:bodyPr>
          <a:lstStyle/>
          <a:p>
            <a:pPr algn="ctr"/>
            <a:r>
              <a:rPr lang="en-IN" sz="2400" b="1" dirty="0"/>
              <a:t>55</a:t>
            </a:r>
            <a:endParaRPr lang="en-US" sz="2400" b="1" dirty="0"/>
          </a:p>
        </p:txBody>
      </p:sp>
      <p:sp>
        <p:nvSpPr>
          <p:cNvPr id="23" name="TextBox 22"/>
          <p:cNvSpPr txBox="1"/>
          <p:nvPr/>
        </p:nvSpPr>
        <p:spPr>
          <a:xfrm>
            <a:off x="8589283" y="5989975"/>
            <a:ext cx="495650" cy="461665"/>
          </a:xfrm>
          <a:prstGeom prst="rect">
            <a:avLst/>
          </a:prstGeom>
          <a:noFill/>
        </p:spPr>
        <p:txBody>
          <a:bodyPr wrap="none" rtlCol="0">
            <a:spAutoFit/>
          </a:bodyPr>
          <a:lstStyle/>
          <a:p>
            <a:pPr algn="ctr"/>
            <a:r>
              <a:rPr lang="en-IN" sz="2400" b="1" dirty="0"/>
              <a:t>78</a:t>
            </a:r>
            <a:endParaRPr lang="en-US" sz="2400" b="1" dirty="0"/>
          </a:p>
        </p:txBody>
      </p:sp>
      <p:sp>
        <p:nvSpPr>
          <p:cNvPr id="24" name="TextBox 23"/>
          <p:cNvSpPr txBox="1"/>
          <p:nvPr/>
        </p:nvSpPr>
        <p:spPr>
          <a:xfrm>
            <a:off x="8577708" y="5225989"/>
            <a:ext cx="495650" cy="461665"/>
          </a:xfrm>
          <a:prstGeom prst="rect">
            <a:avLst/>
          </a:prstGeom>
          <a:noFill/>
        </p:spPr>
        <p:txBody>
          <a:bodyPr wrap="none" rtlCol="0">
            <a:spAutoFit/>
          </a:bodyPr>
          <a:lstStyle/>
          <a:p>
            <a:pPr algn="ctr"/>
            <a:r>
              <a:rPr lang="en-IN" sz="2400" b="1" dirty="0"/>
              <a:t>35</a:t>
            </a:r>
            <a:endParaRPr lang="en-US" sz="2400" b="1" dirty="0"/>
          </a:p>
        </p:txBody>
      </p:sp>
      <p:sp>
        <p:nvSpPr>
          <p:cNvPr id="25" name="TextBox 24"/>
          <p:cNvSpPr txBox="1"/>
          <p:nvPr/>
        </p:nvSpPr>
        <p:spPr>
          <a:xfrm>
            <a:off x="8523112" y="2651342"/>
            <a:ext cx="495650" cy="461665"/>
          </a:xfrm>
          <a:prstGeom prst="rect">
            <a:avLst/>
          </a:prstGeom>
          <a:noFill/>
        </p:spPr>
        <p:txBody>
          <a:bodyPr wrap="none" rtlCol="0">
            <a:spAutoFit/>
          </a:bodyPr>
          <a:lstStyle/>
          <a:p>
            <a:pPr algn="ctr"/>
            <a:r>
              <a:rPr lang="en-IN" sz="2400" b="1" dirty="0">
                <a:solidFill>
                  <a:srgbClr val="C00000"/>
                </a:solidFill>
              </a:rPr>
              <a:t>15</a:t>
            </a:r>
            <a:endParaRPr lang="en-US" sz="2400" b="1" dirty="0">
              <a:solidFill>
                <a:srgbClr val="C00000"/>
              </a:solidFill>
            </a:endParaRPr>
          </a:p>
        </p:txBody>
      </p:sp>
      <p:sp>
        <p:nvSpPr>
          <p:cNvPr id="26" name="Rectangle 25">
            <a:extLst>
              <a:ext uri="{FF2B5EF4-FFF2-40B4-BE49-F238E27FC236}">
                <a16:creationId xmlns:a16="http://schemas.microsoft.com/office/drawing/2014/main" id="{234155E8-20FE-DCEF-6A24-03F576963F16}"/>
              </a:ext>
            </a:extLst>
          </p:cNvPr>
          <p:cNvSpPr/>
          <p:nvPr/>
        </p:nvSpPr>
        <p:spPr>
          <a:xfrm>
            <a:off x="9727660" y="2480549"/>
            <a:ext cx="2333161" cy="4766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200" b="1" dirty="0">
                <a:solidFill>
                  <a:srgbClr val="C00000"/>
                </a:solidFill>
              </a:rPr>
              <a:t>5 % 10 = 5</a:t>
            </a:r>
          </a:p>
        </p:txBody>
      </p:sp>
      <p:sp>
        <p:nvSpPr>
          <p:cNvPr id="27" name="TextBox 26">
            <a:extLst>
              <a:ext uri="{FF2B5EF4-FFF2-40B4-BE49-F238E27FC236}">
                <a16:creationId xmlns:a16="http://schemas.microsoft.com/office/drawing/2014/main" id="{E6614468-CE74-58B6-4CFD-0B96DF0E2454}"/>
              </a:ext>
            </a:extLst>
          </p:cNvPr>
          <p:cNvSpPr txBox="1"/>
          <p:nvPr/>
        </p:nvSpPr>
        <p:spPr>
          <a:xfrm>
            <a:off x="9727660" y="2957194"/>
            <a:ext cx="2333161" cy="4308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lgn="ctr">
              <a:defRPr sz="22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18 % 10  = 8</a:t>
            </a:r>
          </a:p>
        </p:txBody>
      </p:sp>
      <p:sp>
        <p:nvSpPr>
          <p:cNvPr id="28" name="TextBox 27">
            <a:extLst>
              <a:ext uri="{FF2B5EF4-FFF2-40B4-BE49-F238E27FC236}">
                <a16:creationId xmlns:a16="http://schemas.microsoft.com/office/drawing/2014/main" id="{7BD6D29D-3142-DC4E-352C-DE55ABD75C9D}"/>
              </a:ext>
            </a:extLst>
          </p:cNvPr>
          <p:cNvSpPr txBox="1"/>
          <p:nvPr/>
        </p:nvSpPr>
        <p:spPr>
          <a:xfrm>
            <a:off x="9727660" y="3396125"/>
            <a:ext cx="2333161" cy="14562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lgn="ctr">
              <a:defRPr sz="22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55 % 10  = 5</a:t>
            </a:r>
          </a:p>
          <a:p>
            <a:r>
              <a:rPr lang="en-IN" dirty="0"/>
              <a:t>Collision</a:t>
            </a:r>
          </a:p>
          <a:p>
            <a:r>
              <a:rPr lang="en-IN" dirty="0"/>
              <a:t>First Probe :</a:t>
            </a:r>
          </a:p>
          <a:p>
            <a:r>
              <a:rPr lang="en-IN" dirty="0"/>
              <a:t>(5+1)%10 = 6</a:t>
            </a:r>
          </a:p>
          <a:p>
            <a:endParaRPr lang="en-IN" dirty="0"/>
          </a:p>
        </p:txBody>
      </p:sp>
      <p:sp>
        <p:nvSpPr>
          <p:cNvPr id="29" name="Rectangle 28">
            <a:extLst>
              <a:ext uri="{FF2B5EF4-FFF2-40B4-BE49-F238E27FC236}">
                <a16:creationId xmlns:a16="http://schemas.microsoft.com/office/drawing/2014/main" id="{5A032260-2CAB-FA72-0643-C36CD58C090F}"/>
              </a:ext>
            </a:extLst>
          </p:cNvPr>
          <p:cNvSpPr/>
          <p:nvPr/>
        </p:nvSpPr>
        <p:spPr>
          <a:xfrm>
            <a:off x="0" y="720422"/>
            <a:ext cx="9854120" cy="1200329"/>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IN" sz="2400" b="1" dirty="0">
                <a:solidFill>
                  <a:schemeClr val="tx1"/>
                </a:solidFill>
              </a:rPr>
              <a:t>Consider a hash table of size 10 and simple hash function f(key) = key mod 10. </a:t>
            </a:r>
          </a:p>
          <a:p>
            <a:pPr algn="just"/>
            <a:r>
              <a:rPr lang="en-IN" sz="2400" b="1" dirty="0">
                <a:solidFill>
                  <a:schemeClr val="tx1"/>
                </a:solidFill>
              </a:rPr>
              <a:t>Insert the given keys : 5,18,55,78,35,15.</a:t>
            </a:r>
          </a:p>
          <a:p>
            <a:pPr algn="just"/>
            <a:r>
              <a:rPr lang="en-IN" sz="2400" b="1" dirty="0">
                <a:solidFill>
                  <a:schemeClr val="tx1"/>
                </a:solidFill>
              </a:rPr>
              <a:t>Use Linear Probing to resolve collision.</a:t>
            </a:r>
            <a:endParaRPr lang="en-US" sz="2400" b="1" dirty="0">
              <a:solidFill>
                <a:schemeClr val="tx1"/>
              </a:solidFill>
            </a:endParaRPr>
          </a:p>
        </p:txBody>
      </p:sp>
      <p:sp>
        <p:nvSpPr>
          <p:cNvPr id="3" name="TextBox 2">
            <a:extLst>
              <a:ext uri="{FF2B5EF4-FFF2-40B4-BE49-F238E27FC236}">
                <a16:creationId xmlns:a16="http://schemas.microsoft.com/office/drawing/2014/main" id="{3038B0D1-8070-D907-4683-A98FA5EACB86}"/>
              </a:ext>
            </a:extLst>
          </p:cNvPr>
          <p:cNvSpPr txBox="1"/>
          <p:nvPr/>
        </p:nvSpPr>
        <p:spPr>
          <a:xfrm>
            <a:off x="9710880" y="3429000"/>
            <a:ext cx="2333161" cy="14562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lgn="ctr">
              <a:defRPr sz="22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78 % 10  = 8</a:t>
            </a:r>
          </a:p>
          <a:p>
            <a:r>
              <a:rPr lang="en-IN" dirty="0"/>
              <a:t>Collision</a:t>
            </a:r>
          </a:p>
          <a:p>
            <a:r>
              <a:rPr lang="en-IN" dirty="0"/>
              <a:t>First Probe :</a:t>
            </a:r>
          </a:p>
          <a:p>
            <a:r>
              <a:rPr lang="en-IN" dirty="0"/>
              <a:t>(8+1)%10 = 9</a:t>
            </a:r>
          </a:p>
          <a:p>
            <a:endParaRPr lang="en-IN" dirty="0"/>
          </a:p>
        </p:txBody>
      </p:sp>
      <p:sp>
        <p:nvSpPr>
          <p:cNvPr id="30" name="TextBox 29">
            <a:extLst>
              <a:ext uri="{FF2B5EF4-FFF2-40B4-BE49-F238E27FC236}">
                <a16:creationId xmlns:a16="http://schemas.microsoft.com/office/drawing/2014/main" id="{D532307B-3825-E80E-F6A5-77579ED2368A}"/>
              </a:ext>
            </a:extLst>
          </p:cNvPr>
          <p:cNvSpPr txBox="1"/>
          <p:nvPr/>
        </p:nvSpPr>
        <p:spPr>
          <a:xfrm>
            <a:off x="9719270" y="3422204"/>
            <a:ext cx="2333161" cy="21565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lgn="ctr">
              <a:defRPr sz="22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35 % 10  = 5</a:t>
            </a:r>
          </a:p>
          <a:p>
            <a:r>
              <a:rPr lang="en-IN" dirty="0"/>
              <a:t>Collision</a:t>
            </a:r>
          </a:p>
          <a:p>
            <a:r>
              <a:rPr lang="en-IN" dirty="0"/>
              <a:t>First Probe :</a:t>
            </a:r>
          </a:p>
          <a:p>
            <a:r>
              <a:rPr lang="en-IN" dirty="0"/>
              <a:t>(5+1)%10 = 6</a:t>
            </a:r>
          </a:p>
          <a:p>
            <a:r>
              <a:rPr lang="en-IN" dirty="0"/>
              <a:t>Collision</a:t>
            </a:r>
          </a:p>
          <a:p>
            <a:r>
              <a:rPr lang="en-IN" dirty="0"/>
              <a:t>Second Probe</a:t>
            </a:r>
          </a:p>
          <a:p>
            <a:r>
              <a:rPr lang="en-IN" dirty="0"/>
              <a:t>(5+2)%10 = 7</a:t>
            </a:r>
          </a:p>
          <a:p>
            <a:endParaRPr lang="en-IN" dirty="0"/>
          </a:p>
          <a:p>
            <a:endParaRPr lang="en-IN" dirty="0"/>
          </a:p>
          <a:p>
            <a:endParaRPr lang="en-IN" dirty="0"/>
          </a:p>
        </p:txBody>
      </p:sp>
      <p:sp>
        <p:nvSpPr>
          <p:cNvPr id="31" name="TextBox 30">
            <a:extLst>
              <a:ext uri="{FF2B5EF4-FFF2-40B4-BE49-F238E27FC236}">
                <a16:creationId xmlns:a16="http://schemas.microsoft.com/office/drawing/2014/main" id="{5942A79D-C9AB-F32D-0111-BCEE4380B293}"/>
              </a:ext>
            </a:extLst>
          </p:cNvPr>
          <p:cNvSpPr txBox="1"/>
          <p:nvPr/>
        </p:nvSpPr>
        <p:spPr>
          <a:xfrm>
            <a:off x="9664531" y="1366187"/>
            <a:ext cx="2333161" cy="4681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lgn="ctr">
              <a:defRPr sz="22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2000" dirty="0"/>
              <a:t>15 % 10  = 5</a:t>
            </a:r>
          </a:p>
          <a:p>
            <a:r>
              <a:rPr lang="en-IN" sz="2000" dirty="0"/>
              <a:t>Collision</a:t>
            </a:r>
          </a:p>
          <a:p>
            <a:r>
              <a:rPr lang="en-IN" sz="2000" dirty="0"/>
              <a:t>First Probe :</a:t>
            </a:r>
          </a:p>
          <a:p>
            <a:r>
              <a:rPr lang="en-IN" sz="2000" dirty="0"/>
              <a:t>(5+1)%10 = 6</a:t>
            </a:r>
          </a:p>
          <a:p>
            <a:r>
              <a:rPr lang="en-IN" sz="2000" dirty="0"/>
              <a:t>Collision</a:t>
            </a:r>
          </a:p>
          <a:p>
            <a:r>
              <a:rPr lang="en-IN" sz="2000" dirty="0"/>
              <a:t>Second Probe</a:t>
            </a:r>
          </a:p>
          <a:p>
            <a:r>
              <a:rPr lang="en-IN" sz="2000" dirty="0"/>
              <a:t>(5+2)%10 = 7</a:t>
            </a:r>
          </a:p>
          <a:p>
            <a:r>
              <a:rPr lang="en-IN" sz="2000" dirty="0"/>
              <a:t>Collision</a:t>
            </a:r>
          </a:p>
          <a:p>
            <a:r>
              <a:rPr lang="en-IN" sz="2000" dirty="0"/>
              <a:t>Third Probe</a:t>
            </a:r>
          </a:p>
          <a:p>
            <a:r>
              <a:rPr lang="en-IN" sz="2000" dirty="0"/>
              <a:t>(5+3)%10 = 8</a:t>
            </a:r>
          </a:p>
          <a:p>
            <a:r>
              <a:rPr lang="en-IN" sz="2000" dirty="0"/>
              <a:t>Collision</a:t>
            </a:r>
          </a:p>
          <a:p>
            <a:r>
              <a:rPr lang="en-IN" sz="2000" dirty="0"/>
              <a:t>Forth Probe</a:t>
            </a:r>
          </a:p>
          <a:p>
            <a:r>
              <a:rPr lang="en-IN" sz="2000" dirty="0"/>
              <a:t>(5+4)%10 =9</a:t>
            </a:r>
          </a:p>
          <a:p>
            <a:r>
              <a:rPr lang="en-IN" sz="2000" dirty="0"/>
              <a:t>Collision</a:t>
            </a:r>
          </a:p>
          <a:p>
            <a:r>
              <a:rPr lang="en-IN" sz="2000" dirty="0"/>
              <a:t>Fifth Probe</a:t>
            </a:r>
          </a:p>
          <a:p>
            <a:r>
              <a:rPr lang="en-IN" sz="2000" dirty="0"/>
              <a:t>(5+5)%10=0</a:t>
            </a:r>
          </a:p>
          <a:p>
            <a:endParaRPr lang="en-IN" sz="2000" dirty="0"/>
          </a:p>
          <a:p>
            <a:endParaRPr lang="en-IN" sz="2000" dirty="0"/>
          </a:p>
        </p:txBody>
      </p:sp>
    </p:spTree>
    <p:extLst>
      <p:ext uri="{BB962C8B-B14F-4D97-AF65-F5344CB8AC3E}">
        <p14:creationId xmlns:p14="http://schemas.microsoft.com/office/powerpoint/2010/main" val="356393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8">
                                            <p:txEl>
                                              <p:pRg st="0" end="0"/>
                                            </p:txEl>
                                          </p:spTgt>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
                                            <p:txEl>
                                              <p:pRg st="1" end="1"/>
                                            </p:txEl>
                                          </p:spTgt>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8">
                                            <p:txEl>
                                              <p:pRg st="2" end="2"/>
                                            </p:txEl>
                                          </p:spTgt>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8">
                                            <p:txEl>
                                              <p:pRg st="3" end="3"/>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
                                            <p:txEl>
                                              <p:pRg st="0" end="0"/>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3">
                                            <p:txEl>
                                              <p:pRg st="0" end="0"/>
                                            </p:txEl>
                                          </p:spTgt>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3">
                                            <p:txEl>
                                              <p:pRg st="1" end="1"/>
                                            </p:txEl>
                                          </p:spTgt>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
                                            <p:txEl>
                                              <p:pRg st="2" end="2"/>
                                            </p:txEl>
                                          </p:spTgt>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5">
                                            <p:txEl>
                                              <p:pRg st="0" end="0"/>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7">
                                            <p:txEl>
                                              <p:pRg st="0" end="0"/>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30"/>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30">
                                            <p:txEl>
                                              <p:pRg st="0" end="0"/>
                                            </p:txEl>
                                          </p:spTgt>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30">
                                            <p:txEl>
                                              <p:pRg st="1" end="1"/>
                                            </p:txEl>
                                          </p:spTgt>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30">
                                            <p:txEl>
                                              <p:pRg st="2" end="2"/>
                                            </p:txEl>
                                          </p:spTgt>
                                        </p:tgtEl>
                                        <p:attrNameLst>
                                          <p:attrName>style.visibility</p:attrName>
                                        </p:attrNameLst>
                                      </p:cBhvr>
                                      <p:to>
                                        <p:strVal val="hidden"/>
                                      </p:to>
                                    </p:set>
                                  </p:childTnLst>
                                </p:cTn>
                              </p:par>
                              <p:par>
                                <p:cTn id="177" presetID="1" presetClass="exit" presetSubtype="0" fill="hold" nodeType="withEffect">
                                  <p:stCondLst>
                                    <p:cond delay="0"/>
                                  </p:stCondLst>
                                  <p:childTnLst>
                                    <p:set>
                                      <p:cBhvr>
                                        <p:cTn id="178" dur="1" fill="hold">
                                          <p:stCondLst>
                                            <p:cond delay="0"/>
                                          </p:stCondLst>
                                        </p:cTn>
                                        <p:tgtEl>
                                          <p:spTgt spid="30">
                                            <p:txEl>
                                              <p:pRg st="3" end="3"/>
                                            </p:txEl>
                                          </p:spTgt>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30">
                                            <p:txEl>
                                              <p:pRg st="4" end="4"/>
                                            </p:txEl>
                                          </p:spTgt>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30">
                                            <p:txEl>
                                              <p:pRg st="5" end="5"/>
                                            </p:txEl>
                                          </p:spTgt>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0"/>
                                          </p:stCondLst>
                                        </p:cTn>
                                        <p:tgtEl>
                                          <p:spTgt spid="30">
                                            <p:txEl>
                                              <p:pRg st="6" end="6"/>
                                            </p:txEl>
                                          </p:spTgt>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20">
                                            <p:txEl>
                                              <p:pRg st="0" end="0"/>
                                            </p:txEl>
                                          </p:spTgt>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1">
                                            <p:txEl>
                                              <p:pRg st="0" end="0"/>
                                            </p:txEl>
                                          </p:spTgt>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2">
                                            <p:txEl>
                                              <p:pRg st="0" end="0"/>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3">
                                            <p:txEl>
                                              <p:pRg st="0" end="0"/>
                                            </p:txEl>
                                          </p:spTgt>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31"/>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nodeType="clickEffect">
                                  <p:stCondLst>
                                    <p:cond delay="0"/>
                                  </p:stCondLst>
                                  <p:childTnLst>
                                    <p:set>
                                      <p:cBhvr>
                                        <p:cTn id="224"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1">
                                            <p:txEl>
                                              <p:pRg st="8" end="8"/>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31">
                                            <p:txEl>
                                              <p:pRg st="9" end="9"/>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31">
                                            <p:txEl>
                                              <p:pRg st="10" end="10"/>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nodeType="clickEffect">
                                  <p:stCondLst>
                                    <p:cond delay="0"/>
                                  </p:stCondLst>
                                  <p:childTnLst>
                                    <p:set>
                                      <p:cBhvr>
                                        <p:cTn id="252" dur="1" fill="hold">
                                          <p:stCondLst>
                                            <p:cond delay="0"/>
                                          </p:stCondLst>
                                        </p:cTn>
                                        <p:tgtEl>
                                          <p:spTgt spid="31">
                                            <p:txEl>
                                              <p:pRg st="11" end="11"/>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nodeType="clickEffect">
                                  <p:stCondLst>
                                    <p:cond delay="0"/>
                                  </p:stCondLst>
                                  <p:childTnLst>
                                    <p:set>
                                      <p:cBhvr>
                                        <p:cTn id="256" dur="1" fill="hold">
                                          <p:stCondLst>
                                            <p:cond delay="0"/>
                                          </p:stCondLst>
                                        </p:cTn>
                                        <p:tgtEl>
                                          <p:spTgt spid="31">
                                            <p:txEl>
                                              <p:pRg st="12" end="12"/>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31">
                                            <p:txEl>
                                              <p:pRg st="13" end="13"/>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31">
                                            <p:txEl>
                                              <p:pRg st="14" end="14"/>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nodeType="clickEffect">
                                  <p:stCondLst>
                                    <p:cond delay="0"/>
                                  </p:stCondLst>
                                  <p:childTnLst>
                                    <p:set>
                                      <p:cBhvr>
                                        <p:cTn id="268" dur="1" fill="hold">
                                          <p:stCondLst>
                                            <p:cond delay="0"/>
                                          </p:stCondLst>
                                        </p:cTn>
                                        <p:tgtEl>
                                          <p:spTgt spid="31">
                                            <p:txEl>
                                              <p:pRg st="15" end="15"/>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31"/>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31">
                                            <p:txEl>
                                              <p:pRg st="0" end="0"/>
                                            </p:txEl>
                                          </p:spTgt>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31">
                                            <p:txEl>
                                              <p:pRg st="1" end="1"/>
                                            </p:txEl>
                                          </p:spTgt>
                                        </p:tgtEl>
                                        <p:attrNameLst>
                                          <p:attrName>style.visibility</p:attrName>
                                        </p:attrNameLst>
                                      </p:cBhvr>
                                      <p:to>
                                        <p:strVal val="hidden"/>
                                      </p:to>
                                    </p:set>
                                  </p:childTnLst>
                                </p:cTn>
                              </p:par>
                              <p:par>
                                <p:cTn id="277" presetID="1" presetClass="exit" presetSubtype="0" fill="hold" nodeType="withEffect">
                                  <p:stCondLst>
                                    <p:cond delay="0"/>
                                  </p:stCondLst>
                                  <p:childTnLst>
                                    <p:set>
                                      <p:cBhvr>
                                        <p:cTn id="278" dur="1" fill="hold">
                                          <p:stCondLst>
                                            <p:cond delay="0"/>
                                          </p:stCondLst>
                                        </p:cTn>
                                        <p:tgtEl>
                                          <p:spTgt spid="31">
                                            <p:txEl>
                                              <p:pRg st="2" end="2"/>
                                            </p:txEl>
                                          </p:spTgt>
                                        </p:tgtEl>
                                        <p:attrNameLst>
                                          <p:attrName>style.visibility</p:attrName>
                                        </p:attrNameLst>
                                      </p:cBhvr>
                                      <p:to>
                                        <p:strVal val="hidden"/>
                                      </p:to>
                                    </p:set>
                                  </p:childTnLst>
                                </p:cTn>
                              </p:par>
                              <p:par>
                                <p:cTn id="279" presetID="1" presetClass="exit" presetSubtype="0" fill="hold" nodeType="withEffect">
                                  <p:stCondLst>
                                    <p:cond delay="0"/>
                                  </p:stCondLst>
                                  <p:childTnLst>
                                    <p:set>
                                      <p:cBhvr>
                                        <p:cTn id="280" dur="1" fill="hold">
                                          <p:stCondLst>
                                            <p:cond delay="0"/>
                                          </p:stCondLst>
                                        </p:cTn>
                                        <p:tgtEl>
                                          <p:spTgt spid="31">
                                            <p:txEl>
                                              <p:pRg st="3" end="3"/>
                                            </p:txEl>
                                          </p:spTgt>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31">
                                            <p:txEl>
                                              <p:pRg st="4" end="4"/>
                                            </p:txEl>
                                          </p:spTgt>
                                        </p:tgtEl>
                                        <p:attrNameLst>
                                          <p:attrName>style.visibility</p:attrName>
                                        </p:attrNameLst>
                                      </p:cBhvr>
                                      <p:to>
                                        <p:strVal val="hidden"/>
                                      </p:to>
                                    </p:set>
                                  </p:childTnLst>
                                </p:cTn>
                              </p:par>
                              <p:par>
                                <p:cTn id="283" presetID="1" presetClass="exit" presetSubtype="0" fill="hold" nodeType="withEffect">
                                  <p:stCondLst>
                                    <p:cond delay="0"/>
                                  </p:stCondLst>
                                  <p:childTnLst>
                                    <p:set>
                                      <p:cBhvr>
                                        <p:cTn id="284" dur="1" fill="hold">
                                          <p:stCondLst>
                                            <p:cond delay="0"/>
                                          </p:stCondLst>
                                        </p:cTn>
                                        <p:tgtEl>
                                          <p:spTgt spid="31">
                                            <p:txEl>
                                              <p:pRg st="5" end="5"/>
                                            </p:txEl>
                                          </p:spTgt>
                                        </p:tgtEl>
                                        <p:attrNameLst>
                                          <p:attrName>style.visibility</p:attrName>
                                        </p:attrNameLst>
                                      </p:cBhvr>
                                      <p:to>
                                        <p:strVal val="hidden"/>
                                      </p:to>
                                    </p:set>
                                  </p:childTnLst>
                                </p:cTn>
                              </p:par>
                              <p:par>
                                <p:cTn id="285" presetID="1" presetClass="exit" presetSubtype="0" fill="hold" nodeType="withEffect">
                                  <p:stCondLst>
                                    <p:cond delay="0"/>
                                  </p:stCondLst>
                                  <p:childTnLst>
                                    <p:set>
                                      <p:cBhvr>
                                        <p:cTn id="286" dur="1" fill="hold">
                                          <p:stCondLst>
                                            <p:cond delay="0"/>
                                          </p:stCondLst>
                                        </p:cTn>
                                        <p:tgtEl>
                                          <p:spTgt spid="31">
                                            <p:txEl>
                                              <p:pRg st="6" end="6"/>
                                            </p:txEl>
                                          </p:spTgt>
                                        </p:tgtEl>
                                        <p:attrNameLst>
                                          <p:attrName>style.visibility</p:attrName>
                                        </p:attrNameLst>
                                      </p:cBhvr>
                                      <p:to>
                                        <p:strVal val="hidden"/>
                                      </p:to>
                                    </p:set>
                                  </p:childTnLst>
                                </p:cTn>
                              </p:par>
                              <p:par>
                                <p:cTn id="287" presetID="1" presetClass="exit" presetSubtype="0" fill="hold" nodeType="withEffect">
                                  <p:stCondLst>
                                    <p:cond delay="0"/>
                                  </p:stCondLst>
                                  <p:childTnLst>
                                    <p:set>
                                      <p:cBhvr>
                                        <p:cTn id="288" dur="1" fill="hold">
                                          <p:stCondLst>
                                            <p:cond delay="0"/>
                                          </p:stCondLst>
                                        </p:cTn>
                                        <p:tgtEl>
                                          <p:spTgt spid="31">
                                            <p:txEl>
                                              <p:pRg st="7" end="7"/>
                                            </p:txEl>
                                          </p:spTgt>
                                        </p:tgtEl>
                                        <p:attrNameLst>
                                          <p:attrName>style.visibility</p:attrName>
                                        </p:attrNameLst>
                                      </p:cBhvr>
                                      <p:to>
                                        <p:strVal val="hidden"/>
                                      </p:to>
                                    </p:set>
                                  </p:childTnLst>
                                </p:cTn>
                              </p:par>
                              <p:par>
                                <p:cTn id="289" presetID="1" presetClass="exit" presetSubtype="0" fill="hold" nodeType="withEffect">
                                  <p:stCondLst>
                                    <p:cond delay="0"/>
                                  </p:stCondLst>
                                  <p:childTnLst>
                                    <p:set>
                                      <p:cBhvr>
                                        <p:cTn id="290" dur="1" fill="hold">
                                          <p:stCondLst>
                                            <p:cond delay="0"/>
                                          </p:stCondLst>
                                        </p:cTn>
                                        <p:tgtEl>
                                          <p:spTgt spid="31">
                                            <p:txEl>
                                              <p:pRg st="8" end="8"/>
                                            </p:txEl>
                                          </p:spTgt>
                                        </p:tgtEl>
                                        <p:attrNameLst>
                                          <p:attrName>style.visibility</p:attrName>
                                        </p:attrNameLst>
                                      </p:cBhvr>
                                      <p:to>
                                        <p:strVal val="hidden"/>
                                      </p:to>
                                    </p:set>
                                  </p:childTnLst>
                                </p:cTn>
                              </p:par>
                              <p:par>
                                <p:cTn id="291" presetID="1" presetClass="exit" presetSubtype="0" fill="hold" nodeType="withEffect">
                                  <p:stCondLst>
                                    <p:cond delay="0"/>
                                  </p:stCondLst>
                                  <p:childTnLst>
                                    <p:set>
                                      <p:cBhvr>
                                        <p:cTn id="292" dur="1" fill="hold">
                                          <p:stCondLst>
                                            <p:cond delay="0"/>
                                          </p:stCondLst>
                                        </p:cTn>
                                        <p:tgtEl>
                                          <p:spTgt spid="31">
                                            <p:txEl>
                                              <p:pRg st="9" end="9"/>
                                            </p:txEl>
                                          </p:spTgt>
                                        </p:tgtEl>
                                        <p:attrNameLst>
                                          <p:attrName>style.visibility</p:attrName>
                                        </p:attrNameLst>
                                      </p:cBhvr>
                                      <p:to>
                                        <p:strVal val="hidden"/>
                                      </p:to>
                                    </p:set>
                                  </p:childTnLst>
                                </p:cTn>
                              </p:par>
                              <p:par>
                                <p:cTn id="293" presetID="1" presetClass="exit" presetSubtype="0" fill="hold" nodeType="withEffect">
                                  <p:stCondLst>
                                    <p:cond delay="0"/>
                                  </p:stCondLst>
                                  <p:childTnLst>
                                    <p:set>
                                      <p:cBhvr>
                                        <p:cTn id="294" dur="1" fill="hold">
                                          <p:stCondLst>
                                            <p:cond delay="0"/>
                                          </p:stCondLst>
                                        </p:cTn>
                                        <p:tgtEl>
                                          <p:spTgt spid="31">
                                            <p:txEl>
                                              <p:pRg st="10" end="10"/>
                                            </p:txEl>
                                          </p:spTgt>
                                        </p:tgtEl>
                                        <p:attrNameLst>
                                          <p:attrName>style.visibility</p:attrName>
                                        </p:attrNameLst>
                                      </p:cBhvr>
                                      <p:to>
                                        <p:strVal val="hidden"/>
                                      </p:to>
                                    </p:set>
                                  </p:childTnLst>
                                </p:cTn>
                              </p:par>
                              <p:par>
                                <p:cTn id="295" presetID="1" presetClass="exit" presetSubtype="0" fill="hold" nodeType="withEffect">
                                  <p:stCondLst>
                                    <p:cond delay="0"/>
                                  </p:stCondLst>
                                  <p:childTnLst>
                                    <p:set>
                                      <p:cBhvr>
                                        <p:cTn id="296" dur="1" fill="hold">
                                          <p:stCondLst>
                                            <p:cond delay="0"/>
                                          </p:stCondLst>
                                        </p:cTn>
                                        <p:tgtEl>
                                          <p:spTgt spid="31">
                                            <p:txEl>
                                              <p:pRg st="11" end="11"/>
                                            </p:txEl>
                                          </p:spTgt>
                                        </p:tgtEl>
                                        <p:attrNameLst>
                                          <p:attrName>style.visibility</p:attrName>
                                        </p:attrNameLst>
                                      </p:cBhvr>
                                      <p:to>
                                        <p:strVal val="hidden"/>
                                      </p:to>
                                    </p:set>
                                  </p:childTnLst>
                                </p:cTn>
                              </p:par>
                              <p:par>
                                <p:cTn id="297" presetID="1" presetClass="exit" presetSubtype="0" fill="hold" nodeType="withEffect">
                                  <p:stCondLst>
                                    <p:cond delay="0"/>
                                  </p:stCondLst>
                                  <p:childTnLst>
                                    <p:set>
                                      <p:cBhvr>
                                        <p:cTn id="298" dur="1" fill="hold">
                                          <p:stCondLst>
                                            <p:cond delay="0"/>
                                          </p:stCondLst>
                                        </p:cTn>
                                        <p:tgtEl>
                                          <p:spTgt spid="31">
                                            <p:txEl>
                                              <p:pRg st="12" end="12"/>
                                            </p:txEl>
                                          </p:spTgt>
                                        </p:tgtEl>
                                        <p:attrNameLst>
                                          <p:attrName>style.visibility</p:attrName>
                                        </p:attrNameLst>
                                      </p:cBhvr>
                                      <p:to>
                                        <p:strVal val="hidden"/>
                                      </p:to>
                                    </p:set>
                                  </p:childTnLst>
                                </p:cTn>
                              </p:par>
                              <p:par>
                                <p:cTn id="299" presetID="1" presetClass="exit" presetSubtype="0" fill="hold" nodeType="withEffect">
                                  <p:stCondLst>
                                    <p:cond delay="0"/>
                                  </p:stCondLst>
                                  <p:childTnLst>
                                    <p:set>
                                      <p:cBhvr>
                                        <p:cTn id="300" dur="1" fill="hold">
                                          <p:stCondLst>
                                            <p:cond delay="0"/>
                                          </p:stCondLst>
                                        </p:cTn>
                                        <p:tgtEl>
                                          <p:spTgt spid="31">
                                            <p:txEl>
                                              <p:pRg st="13" end="13"/>
                                            </p:txEl>
                                          </p:spTgt>
                                        </p:tgtEl>
                                        <p:attrNameLst>
                                          <p:attrName>style.visibility</p:attrName>
                                        </p:attrNameLst>
                                      </p:cBhvr>
                                      <p:to>
                                        <p:strVal val="hidden"/>
                                      </p:to>
                                    </p:set>
                                  </p:childTnLst>
                                </p:cTn>
                              </p:par>
                              <p:par>
                                <p:cTn id="301" presetID="1" presetClass="exit" presetSubtype="0" fill="hold" nodeType="withEffect">
                                  <p:stCondLst>
                                    <p:cond delay="0"/>
                                  </p:stCondLst>
                                  <p:childTnLst>
                                    <p:set>
                                      <p:cBhvr>
                                        <p:cTn id="302" dur="1" fill="hold">
                                          <p:stCondLst>
                                            <p:cond delay="0"/>
                                          </p:stCondLst>
                                        </p:cTn>
                                        <p:tgtEl>
                                          <p:spTgt spid="31">
                                            <p:txEl>
                                              <p:pRg st="14" end="14"/>
                                            </p:txEl>
                                          </p:spTgt>
                                        </p:tgtEl>
                                        <p:attrNameLst>
                                          <p:attrName>style.visibility</p:attrName>
                                        </p:attrNameLst>
                                      </p:cBhvr>
                                      <p:to>
                                        <p:strVal val="hidden"/>
                                      </p:to>
                                    </p:set>
                                  </p:childTnLst>
                                </p:cTn>
                              </p:par>
                              <p:par>
                                <p:cTn id="303" presetID="1" presetClass="exit" presetSubtype="0" fill="hold" nodeType="withEffect">
                                  <p:stCondLst>
                                    <p:cond delay="0"/>
                                  </p:stCondLst>
                                  <p:childTnLst>
                                    <p:set>
                                      <p:cBhvr>
                                        <p:cTn id="304" dur="1" fill="hold">
                                          <p:stCondLst>
                                            <p:cond delay="0"/>
                                          </p:stCondLst>
                                        </p:cTn>
                                        <p:tgtEl>
                                          <p:spTgt spid="31">
                                            <p:txEl>
                                              <p:pRg st="15" end="15"/>
                                            </p:txEl>
                                          </p:spTgt>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nodeType="clickEffect">
                                  <p:stCondLst>
                                    <p:cond delay="0"/>
                                  </p:stCondLst>
                                  <p:childTnLst>
                                    <p:set>
                                      <p:cBhvr>
                                        <p:cTn id="30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29" grpId="0" animBg="1"/>
      <p:bldP spid="3" grpId="0" animBg="1"/>
      <p:bldP spid="3" grpId="1" animBg="1"/>
      <p:bldP spid="30" grpId="0" animBg="1"/>
      <p:bldP spid="30" grpId="1" animBg="1"/>
      <p:bldP spid="31" grpId="0" animBg="1"/>
      <p:bldP spid="3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a:xfrm>
            <a:off x="131180" y="861192"/>
            <a:ext cx="8098419" cy="5592817"/>
          </a:xfrm>
        </p:spPr>
        <p:txBody>
          <a:bodyPr>
            <a:noAutofit/>
          </a:bodyPr>
          <a:lstStyle/>
          <a:p>
            <a:pPr>
              <a:spcBef>
                <a:spcPts val="600"/>
              </a:spcBef>
            </a:pPr>
            <a:r>
              <a:rPr lang="en-IN" b="1" dirty="0">
                <a:solidFill>
                  <a:srgbClr val="C00000"/>
                </a:solidFill>
              </a:rPr>
              <a:t>Linear Probing </a:t>
            </a:r>
            <a:r>
              <a:rPr lang="en-IN" dirty="0"/>
              <a:t>is a collision resolution technique in hash tables.</a:t>
            </a:r>
          </a:p>
          <a:p>
            <a:pPr>
              <a:spcBef>
                <a:spcPts val="600"/>
              </a:spcBef>
            </a:pPr>
            <a:r>
              <a:rPr lang="en-IN" dirty="0"/>
              <a:t>When a collision occurs, Linear Probing searches for the next available slot in </a:t>
            </a:r>
            <a:r>
              <a:rPr lang="en-IN" b="1" dirty="0">
                <a:solidFill>
                  <a:srgbClr val="C00000"/>
                </a:solidFill>
              </a:rPr>
              <a:t>sequential manner</a:t>
            </a:r>
            <a:r>
              <a:rPr lang="en-IN" dirty="0"/>
              <a:t>.</a:t>
            </a:r>
          </a:p>
          <a:p>
            <a:pPr algn="l"/>
            <a:r>
              <a:rPr lang="en-IN" dirty="0"/>
              <a:t>Linear Probing </a:t>
            </a:r>
            <a:r>
              <a:rPr lang="en-IN" b="1" dirty="0">
                <a:solidFill>
                  <a:srgbClr val="C00000"/>
                </a:solidFill>
              </a:rPr>
              <a:t>is easy to implement </a:t>
            </a:r>
            <a:r>
              <a:rPr lang="en-IN" dirty="0"/>
              <a:t>but it suffers from </a:t>
            </a:r>
            <a:r>
              <a:rPr lang="en-IN" b="1" dirty="0">
                <a:solidFill>
                  <a:srgbClr val="C00000"/>
                </a:solidFill>
              </a:rPr>
              <a:t>Primary Clustering</a:t>
            </a:r>
            <a:r>
              <a:rPr lang="en-IN" dirty="0"/>
              <a:t>.</a:t>
            </a:r>
          </a:p>
          <a:p>
            <a:pPr algn="l"/>
            <a:r>
              <a:rPr lang="en-IN" dirty="0"/>
              <a:t>When many </a:t>
            </a:r>
            <a:r>
              <a:rPr lang="en-IN" b="1" dirty="0">
                <a:solidFill>
                  <a:srgbClr val="C00000"/>
                </a:solidFill>
              </a:rPr>
              <a:t>keys</a:t>
            </a:r>
            <a:r>
              <a:rPr lang="en-IN" dirty="0">
                <a:solidFill>
                  <a:srgbClr val="C00000"/>
                </a:solidFill>
              </a:rPr>
              <a:t> </a:t>
            </a:r>
            <a:r>
              <a:rPr lang="en-IN" dirty="0"/>
              <a:t>are </a:t>
            </a:r>
            <a:r>
              <a:rPr lang="en-IN" b="1" dirty="0">
                <a:solidFill>
                  <a:srgbClr val="C00000"/>
                </a:solidFill>
              </a:rPr>
              <a:t>mapped</a:t>
            </a:r>
            <a:r>
              <a:rPr lang="en-IN" dirty="0">
                <a:solidFill>
                  <a:srgbClr val="C00000"/>
                </a:solidFill>
              </a:rPr>
              <a:t> </a:t>
            </a:r>
            <a:r>
              <a:rPr lang="en-IN" dirty="0"/>
              <a:t>to the </a:t>
            </a:r>
            <a:r>
              <a:rPr lang="en-IN" b="1" dirty="0">
                <a:solidFill>
                  <a:srgbClr val="C00000"/>
                </a:solidFill>
              </a:rPr>
              <a:t>same location </a:t>
            </a:r>
            <a:r>
              <a:rPr lang="en-IN" dirty="0"/>
              <a:t>(clustering), linear probing </a:t>
            </a:r>
            <a:r>
              <a:rPr lang="en-IN" b="1" dirty="0">
                <a:solidFill>
                  <a:srgbClr val="C00000"/>
                </a:solidFill>
              </a:rPr>
              <a:t>will not distribute </a:t>
            </a:r>
            <a:r>
              <a:rPr lang="en-IN" dirty="0"/>
              <a:t>these keys </a:t>
            </a:r>
            <a:r>
              <a:rPr lang="en-IN" b="1" dirty="0">
                <a:solidFill>
                  <a:srgbClr val="C00000"/>
                </a:solidFill>
              </a:rPr>
              <a:t>evenly</a:t>
            </a:r>
            <a:r>
              <a:rPr lang="en-IN" dirty="0">
                <a:solidFill>
                  <a:srgbClr val="C00000"/>
                </a:solidFill>
              </a:rPr>
              <a:t> </a:t>
            </a:r>
            <a:r>
              <a:rPr lang="en-IN" dirty="0"/>
              <a:t>in the hash table. </a:t>
            </a:r>
          </a:p>
          <a:p>
            <a:pPr algn="l"/>
            <a:r>
              <a:rPr lang="en-IN" dirty="0"/>
              <a:t>These </a:t>
            </a:r>
            <a:r>
              <a:rPr lang="en-IN" b="1" dirty="0">
                <a:solidFill>
                  <a:srgbClr val="C00000"/>
                </a:solidFill>
              </a:rPr>
              <a:t>keys</a:t>
            </a:r>
            <a:r>
              <a:rPr lang="en-IN" dirty="0">
                <a:solidFill>
                  <a:srgbClr val="C00000"/>
                </a:solidFill>
              </a:rPr>
              <a:t> </a:t>
            </a:r>
            <a:r>
              <a:rPr lang="en-IN" dirty="0"/>
              <a:t>will be </a:t>
            </a:r>
            <a:r>
              <a:rPr lang="en-IN" b="1" dirty="0">
                <a:solidFill>
                  <a:srgbClr val="C00000"/>
                </a:solidFill>
              </a:rPr>
              <a:t>stored</a:t>
            </a:r>
            <a:r>
              <a:rPr lang="en-IN" dirty="0">
                <a:solidFill>
                  <a:srgbClr val="C00000"/>
                </a:solidFill>
              </a:rPr>
              <a:t> </a:t>
            </a:r>
            <a:r>
              <a:rPr lang="en-IN" dirty="0"/>
              <a:t>in </a:t>
            </a:r>
            <a:r>
              <a:rPr lang="en-IN" b="1" dirty="0">
                <a:solidFill>
                  <a:srgbClr val="C00000"/>
                </a:solidFill>
              </a:rPr>
              <a:t>neighbourhood</a:t>
            </a:r>
            <a:r>
              <a:rPr lang="en-IN" dirty="0">
                <a:solidFill>
                  <a:srgbClr val="C00000"/>
                </a:solidFill>
              </a:rPr>
              <a:t> </a:t>
            </a:r>
            <a:r>
              <a:rPr lang="en-IN" dirty="0"/>
              <a:t>of the location where they are mapped. </a:t>
            </a:r>
          </a:p>
          <a:p>
            <a:pPr algn="l"/>
            <a:r>
              <a:rPr lang="en-IN" dirty="0"/>
              <a:t>This will </a:t>
            </a:r>
            <a:r>
              <a:rPr lang="en-IN" b="1" dirty="0">
                <a:solidFill>
                  <a:srgbClr val="C00000"/>
                </a:solidFill>
              </a:rPr>
              <a:t>lead to clustering </a:t>
            </a:r>
            <a:r>
              <a:rPr lang="en-IN" dirty="0"/>
              <a:t>of keys around the point of collision.</a:t>
            </a:r>
          </a:p>
          <a:p>
            <a:pPr algn="l">
              <a:spcBef>
                <a:spcPts val="600"/>
              </a:spcBef>
            </a:pPr>
            <a:endParaRPr lang="en-IN" dirty="0"/>
          </a:p>
          <a:p>
            <a:pPr>
              <a:spcBef>
                <a:spcPts val="600"/>
              </a:spcBef>
            </a:pPr>
            <a:endParaRPr lang="en-US" dirty="0"/>
          </a:p>
        </p:txBody>
      </p:sp>
      <p:pic>
        <p:nvPicPr>
          <p:cNvPr id="5" name="Picture 4">
            <a:extLst>
              <a:ext uri="{FF2B5EF4-FFF2-40B4-BE49-F238E27FC236}">
                <a16:creationId xmlns:a16="http://schemas.microsoft.com/office/drawing/2014/main" id="{ADD91A87-3E54-67B8-CC9B-98BF3B574949}"/>
              </a:ext>
            </a:extLst>
          </p:cNvPr>
          <p:cNvPicPr>
            <a:picLocks noChangeAspect="1"/>
          </p:cNvPicPr>
          <p:nvPr/>
        </p:nvPicPr>
        <p:blipFill>
          <a:blip r:embed="rId2"/>
          <a:stretch>
            <a:fillRect/>
          </a:stretch>
        </p:blipFill>
        <p:spPr>
          <a:xfrm>
            <a:off x="8161508" y="2149813"/>
            <a:ext cx="3947952" cy="3453319"/>
          </a:xfrm>
          <a:prstGeom prst="rect">
            <a:avLst/>
          </a:prstGeom>
        </p:spPr>
      </p:pic>
      <p:sp>
        <p:nvSpPr>
          <p:cNvPr id="6" name="Oval 5">
            <a:extLst>
              <a:ext uri="{FF2B5EF4-FFF2-40B4-BE49-F238E27FC236}">
                <a16:creationId xmlns:a16="http://schemas.microsoft.com/office/drawing/2014/main" id="{B229E05E-E3FD-6440-4524-FA22CFCC93B8}"/>
              </a:ext>
            </a:extLst>
          </p:cNvPr>
          <p:cNvSpPr/>
          <p:nvPr/>
        </p:nvSpPr>
        <p:spPr>
          <a:xfrm>
            <a:off x="11478638" y="3891063"/>
            <a:ext cx="630822" cy="206226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643386D-39FC-CA7B-2E47-6E66D55C4819}"/>
              </a:ext>
            </a:extLst>
          </p:cNvPr>
          <p:cNvSpPr txBox="1"/>
          <p:nvPr/>
        </p:nvSpPr>
        <p:spPr>
          <a:xfrm>
            <a:off x="9036996" y="5756352"/>
            <a:ext cx="2363822" cy="830997"/>
          </a:xfrm>
          <a:prstGeom prst="rect">
            <a:avLst/>
          </a:prstGeom>
          <a:noFill/>
        </p:spPr>
        <p:txBody>
          <a:bodyPr wrap="square" rtlCol="0">
            <a:spAutoFit/>
          </a:bodyPr>
          <a:lstStyle/>
          <a:p>
            <a:pPr algn="ctr"/>
            <a:r>
              <a:rPr lang="en-IN" sz="2400" b="1" dirty="0">
                <a:solidFill>
                  <a:srgbClr val="C00000"/>
                </a:solidFill>
              </a:rPr>
              <a:t>Cluster around index 5</a:t>
            </a:r>
          </a:p>
        </p:txBody>
      </p:sp>
    </p:spTree>
    <p:extLst>
      <p:ext uri="{BB962C8B-B14F-4D97-AF65-F5344CB8AC3E}">
        <p14:creationId xmlns:p14="http://schemas.microsoft.com/office/powerpoint/2010/main" val="82270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sp>
        <p:nvSpPr>
          <p:cNvPr id="3" name="Content Placeholder 2"/>
          <p:cNvSpPr>
            <a:spLocks noGrp="1"/>
          </p:cNvSpPr>
          <p:nvPr>
            <p:ph idx="1"/>
          </p:nvPr>
        </p:nvSpPr>
        <p:spPr/>
        <p:txBody>
          <a:bodyPr/>
          <a:lstStyle/>
          <a:p>
            <a:r>
              <a:rPr lang="en-IN" dirty="0"/>
              <a:t>One way of reducing</a:t>
            </a:r>
            <a:r>
              <a:rPr lang="en-IN" dirty="0">
                <a:solidFill>
                  <a:srgbClr val="C00000"/>
                </a:solidFill>
              </a:rPr>
              <a:t> </a:t>
            </a:r>
            <a:r>
              <a:rPr lang="en-IN" b="1" dirty="0">
                <a:solidFill>
                  <a:srgbClr val="C00000"/>
                </a:solidFill>
              </a:rPr>
              <a:t>primary clustering</a:t>
            </a:r>
            <a:r>
              <a:rPr lang="en-IN" dirty="0"/>
              <a:t> is to use Quadratic Probing to resolve Collision.</a:t>
            </a:r>
          </a:p>
          <a:p>
            <a:r>
              <a:rPr lang="en-IN" dirty="0"/>
              <a:t>Suppose the </a:t>
            </a:r>
            <a:r>
              <a:rPr lang="en-IN" b="1" dirty="0">
                <a:solidFill>
                  <a:srgbClr val="C00000"/>
                </a:solidFill>
              </a:rPr>
              <a:t>key</a:t>
            </a:r>
            <a:r>
              <a:rPr lang="en-IN" dirty="0"/>
              <a:t> is mapped to the location </a:t>
            </a:r>
            <a:r>
              <a:rPr lang="en-IN" b="1" dirty="0">
                <a:solidFill>
                  <a:srgbClr val="C00000"/>
                </a:solidFill>
              </a:rPr>
              <a:t>j</a:t>
            </a:r>
            <a:r>
              <a:rPr lang="en-IN" dirty="0"/>
              <a:t> in the hash table of size </a:t>
            </a:r>
            <a:r>
              <a:rPr lang="en-IN" b="1" dirty="0">
                <a:solidFill>
                  <a:srgbClr val="C00000"/>
                </a:solidFill>
              </a:rPr>
              <a:t>m</a:t>
            </a:r>
            <a:r>
              <a:rPr lang="en-IN" dirty="0"/>
              <a:t> and that </a:t>
            </a:r>
            <a:r>
              <a:rPr lang="en-IN" b="1" dirty="0">
                <a:solidFill>
                  <a:srgbClr val="C00000"/>
                </a:solidFill>
              </a:rPr>
              <a:t>j</a:t>
            </a:r>
            <a:r>
              <a:rPr lang="en-IN" dirty="0"/>
              <a:t> location is already </a:t>
            </a:r>
            <a:r>
              <a:rPr lang="en-IN" b="1">
                <a:solidFill>
                  <a:srgbClr val="C00000"/>
                </a:solidFill>
              </a:rPr>
              <a:t>occupied, </a:t>
            </a:r>
            <a:r>
              <a:rPr lang="en-IN"/>
              <a:t>the </a:t>
            </a:r>
            <a:r>
              <a:rPr lang="en-IN" dirty="0"/>
              <a:t>next location is found as following manner : </a:t>
            </a:r>
          </a:p>
          <a:p>
            <a:pPr lvl="1"/>
            <a:r>
              <a:rPr lang="en-IN" sz="2400" dirty="0"/>
              <a:t>First Probe : </a:t>
            </a:r>
            <a:r>
              <a:rPr lang="en-IN" sz="2400" b="1" dirty="0">
                <a:solidFill>
                  <a:srgbClr val="C00000"/>
                </a:solidFill>
              </a:rPr>
              <a:t>(j+1</a:t>
            </a:r>
            <a:r>
              <a:rPr lang="en-IN" sz="2400" b="1" baseline="30000" dirty="0">
                <a:solidFill>
                  <a:srgbClr val="C00000"/>
                </a:solidFill>
              </a:rPr>
              <a:t>1</a:t>
            </a:r>
            <a:r>
              <a:rPr lang="en-IN" sz="2400" b="1" dirty="0">
                <a:solidFill>
                  <a:srgbClr val="C00000"/>
                </a:solidFill>
              </a:rPr>
              <a:t>) mod m</a:t>
            </a:r>
          </a:p>
          <a:p>
            <a:pPr lvl="1"/>
            <a:r>
              <a:rPr lang="en-IN" sz="2400" dirty="0"/>
              <a:t>Second Probe : </a:t>
            </a:r>
            <a:r>
              <a:rPr lang="en-IN" sz="2400" b="1" dirty="0">
                <a:solidFill>
                  <a:srgbClr val="C00000"/>
                </a:solidFill>
              </a:rPr>
              <a:t>(j+2</a:t>
            </a:r>
            <a:r>
              <a:rPr lang="en-IN" sz="2400" b="1" baseline="30000" dirty="0">
                <a:solidFill>
                  <a:srgbClr val="C00000"/>
                </a:solidFill>
              </a:rPr>
              <a:t>2</a:t>
            </a:r>
            <a:r>
              <a:rPr lang="en-IN" sz="2400" b="1" dirty="0">
                <a:solidFill>
                  <a:srgbClr val="C00000"/>
                </a:solidFill>
              </a:rPr>
              <a:t>) mod m </a:t>
            </a:r>
          </a:p>
          <a:p>
            <a:pPr lvl="1"/>
            <a:r>
              <a:rPr lang="en-IN" sz="2400" dirty="0"/>
              <a:t>Third Probe : </a:t>
            </a:r>
            <a:r>
              <a:rPr lang="en-IN" sz="2400" b="1" dirty="0">
                <a:solidFill>
                  <a:srgbClr val="C00000"/>
                </a:solidFill>
              </a:rPr>
              <a:t>(j+3</a:t>
            </a:r>
            <a:r>
              <a:rPr lang="en-IN" sz="2400" b="1" baseline="30000" dirty="0">
                <a:solidFill>
                  <a:srgbClr val="C00000"/>
                </a:solidFill>
              </a:rPr>
              <a:t>2</a:t>
            </a:r>
            <a:r>
              <a:rPr lang="en-IN" sz="2400" b="1" dirty="0">
                <a:solidFill>
                  <a:srgbClr val="C00000"/>
                </a:solidFill>
              </a:rPr>
              <a:t>) mod  m  </a:t>
            </a:r>
            <a:r>
              <a:rPr lang="en-IN" sz="2400" dirty="0"/>
              <a:t>and so on …</a:t>
            </a:r>
          </a:p>
          <a:p>
            <a:r>
              <a:rPr lang="en-IN" dirty="0"/>
              <a:t>This method reduces the problem of primary clustering in Linear Probing.</a:t>
            </a:r>
          </a:p>
          <a:p>
            <a:r>
              <a:rPr lang="en-IN" dirty="0"/>
              <a:t>It </a:t>
            </a:r>
            <a:r>
              <a:rPr lang="en-IN" b="1" dirty="0">
                <a:solidFill>
                  <a:srgbClr val="C00000"/>
                </a:solidFill>
              </a:rPr>
              <a:t>does not ensure </a:t>
            </a:r>
            <a:r>
              <a:rPr lang="en-IN" dirty="0"/>
              <a:t>that all cells in the table will be examined to </a:t>
            </a:r>
            <a:r>
              <a:rPr lang="en-IN" b="1" dirty="0">
                <a:solidFill>
                  <a:srgbClr val="C00000"/>
                </a:solidFill>
              </a:rPr>
              <a:t>find an empty cell</a:t>
            </a:r>
            <a:r>
              <a:rPr lang="en-IN" dirty="0"/>
              <a:t>. </a:t>
            </a:r>
          </a:p>
          <a:p>
            <a:r>
              <a:rPr lang="en-IN" dirty="0"/>
              <a:t>Thus, it may be </a:t>
            </a:r>
            <a:r>
              <a:rPr lang="en-IN" b="1" dirty="0">
                <a:solidFill>
                  <a:srgbClr val="C00000"/>
                </a:solidFill>
              </a:rPr>
              <a:t>possible</a:t>
            </a:r>
            <a:r>
              <a:rPr lang="en-IN" dirty="0">
                <a:solidFill>
                  <a:srgbClr val="C00000"/>
                </a:solidFill>
              </a:rPr>
              <a:t> </a:t>
            </a:r>
            <a:r>
              <a:rPr lang="en-IN" dirty="0"/>
              <a:t>that </a:t>
            </a:r>
            <a:r>
              <a:rPr lang="en-IN" b="1" dirty="0">
                <a:solidFill>
                  <a:srgbClr val="C00000"/>
                </a:solidFill>
              </a:rPr>
              <a:t>key</a:t>
            </a:r>
            <a:r>
              <a:rPr lang="en-IN" dirty="0">
                <a:solidFill>
                  <a:srgbClr val="C00000"/>
                </a:solidFill>
              </a:rPr>
              <a:t> </a:t>
            </a:r>
            <a:r>
              <a:rPr lang="en-IN" dirty="0"/>
              <a:t>will </a:t>
            </a:r>
            <a:r>
              <a:rPr lang="en-IN" b="1" dirty="0">
                <a:solidFill>
                  <a:srgbClr val="C00000"/>
                </a:solidFill>
              </a:rPr>
              <a:t>not be inserted </a:t>
            </a:r>
            <a:r>
              <a:rPr lang="en-IN" dirty="0"/>
              <a:t>even </a:t>
            </a:r>
            <a:r>
              <a:rPr lang="en-IN" b="1" dirty="0">
                <a:solidFill>
                  <a:srgbClr val="C00000"/>
                </a:solidFill>
              </a:rPr>
              <a:t>if there is an empty cell</a:t>
            </a:r>
            <a:r>
              <a:rPr lang="en-IN" dirty="0">
                <a:solidFill>
                  <a:srgbClr val="C00000"/>
                </a:solidFill>
              </a:rPr>
              <a:t> </a:t>
            </a:r>
            <a:r>
              <a:rPr lang="en-IN" dirty="0"/>
              <a:t>in the table.</a:t>
            </a:r>
            <a:endParaRPr lang="en-US" dirty="0"/>
          </a:p>
        </p:txBody>
      </p:sp>
    </p:spTree>
    <p:extLst>
      <p:ext uri="{BB962C8B-B14F-4D97-AF65-F5344CB8AC3E}">
        <p14:creationId xmlns:p14="http://schemas.microsoft.com/office/powerpoint/2010/main" val="240294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Sequential search</a:t>
            </a:r>
            <a:r>
              <a:rPr lang="en-US" dirty="0"/>
              <a:t> requires, on the average </a:t>
            </a:r>
            <a:r>
              <a:rPr lang="en-US" b="1" dirty="0">
                <a:solidFill>
                  <a:srgbClr val="C00000"/>
                </a:solidFill>
              </a:rPr>
              <a:t>O(n) comparisons </a:t>
            </a:r>
            <a:r>
              <a:rPr lang="en-US" dirty="0"/>
              <a:t>to </a:t>
            </a:r>
            <a:r>
              <a:rPr lang="en-US" b="1" dirty="0">
                <a:solidFill>
                  <a:srgbClr val="C00000"/>
                </a:solidFill>
              </a:rPr>
              <a:t>locate an element</a:t>
            </a:r>
            <a:r>
              <a:rPr lang="en-US" dirty="0"/>
              <a:t>, so many comparisons are not desirable for a large database of elements.</a:t>
            </a:r>
          </a:p>
          <a:p>
            <a:pPr>
              <a:buClr>
                <a:srgbClr val="B84742"/>
              </a:buClr>
            </a:pPr>
            <a:r>
              <a:rPr lang="en-US" b="1" dirty="0">
                <a:solidFill>
                  <a:srgbClr val="C00000"/>
                </a:solidFill>
              </a:rPr>
              <a:t>Binary search</a:t>
            </a:r>
            <a:r>
              <a:rPr lang="en-US" dirty="0">
                <a:solidFill>
                  <a:srgbClr val="C00000"/>
                </a:solidFill>
              </a:rPr>
              <a:t> </a:t>
            </a:r>
            <a:r>
              <a:rPr lang="en-US" dirty="0"/>
              <a:t>requires much fewer comparisons on the average </a:t>
            </a:r>
            <a:r>
              <a:rPr lang="en-US" b="1" dirty="0">
                <a:solidFill>
                  <a:srgbClr val="C00000"/>
                </a:solidFill>
              </a:rPr>
              <a:t>O (log</a:t>
            </a:r>
            <a:r>
              <a:rPr lang="en-US" b="1" baseline="-25000" dirty="0">
                <a:solidFill>
                  <a:srgbClr val="C00000"/>
                </a:solidFill>
              </a:rPr>
              <a:t>2</a:t>
            </a:r>
            <a:r>
              <a:rPr lang="en-US" b="1" dirty="0">
                <a:solidFill>
                  <a:srgbClr val="C00000"/>
                </a:solidFill>
              </a:rPr>
              <a:t>n)</a:t>
            </a:r>
            <a:r>
              <a:rPr lang="en-US" dirty="0">
                <a:solidFill>
                  <a:srgbClr val="C00000"/>
                </a:solidFill>
              </a:rPr>
              <a:t> </a:t>
            </a:r>
            <a:r>
              <a:rPr lang="en-US" dirty="0"/>
              <a:t>but there is an additional requirement that the</a:t>
            </a:r>
            <a:r>
              <a:rPr lang="en-US" b="1" dirty="0">
                <a:solidFill>
                  <a:srgbClr val="FF0000"/>
                </a:solidFill>
              </a:rPr>
              <a:t> </a:t>
            </a:r>
            <a:r>
              <a:rPr lang="en-US" b="1" dirty="0">
                <a:solidFill>
                  <a:srgbClr val="C00000"/>
                </a:solidFill>
              </a:rPr>
              <a:t>data should be sorted</a:t>
            </a:r>
            <a:r>
              <a:rPr lang="en-US" dirty="0"/>
              <a:t>. Even with best sorting algorithm, sorting of elements require O(n log n) comparisons.</a:t>
            </a:r>
          </a:p>
          <a:p>
            <a:r>
              <a:rPr lang="en-US" dirty="0"/>
              <a:t>There is </a:t>
            </a:r>
            <a:r>
              <a:rPr lang="en-US" b="1" dirty="0">
                <a:solidFill>
                  <a:srgbClr val="C00000"/>
                </a:solidFill>
              </a:rPr>
              <a:t>another</a:t>
            </a:r>
            <a:r>
              <a:rPr lang="en-US" dirty="0">
                <a:solidFill>
                  <a:srgbClr val="C00000"/>
                </a:solidFill>
              </a:rPr>
              <a:t> </a:t>
            </a:r>
            <a:r>
              <a:rPr lang="en-US" dirty="0"/>
              <a:t>widely used </a:t>
            </a:r>
            <a:r>
              <a:rPr lang="en-US" b="1" dirty="0">
                <a:solidFill>
                  <a:srgbClr val="C00000"/>
                </a:solidFill>
              </a:rPr>
              <a:t>technique</a:t>
            </a:r>
            <a:r>
              <a:rPr lang="en-US" dirty="0">
                <a:solidFill>
                  <a:srgbClr val="FF0000"/>
                </a:solidFill>
              </a:rPr>
              <a:t> </a:t>
            </a:r>
            <a:r>
              <a:rPr lang="en-US" dirty="0"/>
              <a:t>for </a:t>
            </a:r>
            <a:r>
              <a:rPr lang="en-US" b="1" dirty="0">
                <a:solidFill>
                  <a:srgbClr val="C00000"/>
                </a:solidFill>
              </a:rPr>
              <a:t>storing of data </a:t>
            </a:r>
            <a:r>
              <a:rPr lang="en-US" dirty="0"/>
              <a:t>called </a:t>
            </a:r>
            <a:r>
              <a:rPr lang="en-US" b="1" dirty="0">
                <a:solidFill>
                  <a:srgbClr val="C00000"/>
                </a:solidFill>
              </a:rPr>
              <a:t>hashing</a:t>
            </a:r>
            <a:r>
              <a:rPr lang="en-US" dirty="0"/>
              <a:t>. It does away with the requirement of keeping data sorted (as in binary search) and its best case timing complexity is of constant order O(1). In its worst case, hashing algorithm starts behaving like linear search.</a:t>
            </a:r>
          </a:p>
          <a:p>
            <a:r>
              <a:rPr lang="en-US" b="1" dirty="0">
                <a:solidFill>
                  <a:srgbClr val="C00000"/>
                </a:solidFill>
              </a:rPr>
              <a:t>Best case</a:t>
            </a:r>
            <a:r>
              <a:rPr lang="en-US" dirty="0">
                <a:solidFill>
                  <a:srgbClr val="C00000"/>
                </a:solidFill>
              </a:rPr>
              <a:t> </a:t>
            </a:r>
            <a:r>
              <a:rPr lang="en-US" dirty="0"/>
              <a:t>timing behavior</a:t>
            </a:r>
            <a:r>
              <a:rPr lang="en-US" dirty="0">
                <a:solidFill>
                  <a:srgbClr val="C00000"/>
                </a:solidFill>
              </a:rPr>
              <a:t> </a:t>
            </a:r>
            <a:r>
              <a:rPr lang="en-US" dirty="0"/>
              <a:t>of searching using hashing = </a:t>
            </a:r>
            <a:r>
              <a:rPr lang="en-US" b="1" dirty="0">
                <a:solidFill>
                  <a:srgbClr val="C00000"/>
                </a:solidFill>
              </a:rPr>
              <a:t>O(1)</a:t>
            </a:r>
          </a:p>
          <a:p>
            <a:r>
              <a:rPr lang="en-US" b="1" dirty="0">
                <a:solidFill>
                  <a:srgbClr val="C00000"/>
                </a:solidFill>
              </a:rPr>
              <a:t>Worst case</a:t>
            </a:r>
            <a:r>
              <a:rPr lang="en-US" dirty="0">
                <a:solidFill>
                  <a:srgbClr val="C00000"/>
                </a:solidFill>
              </a:rPr>
              <a:t> </a:t>
            </a:r>
            <a:r>
              <a:rPr lang="en-US" dirty="0"/>
              <a:t>timing behavior of searching using hashing = </a:t>
            </a:r>
            <a:r>
              <a:rPr lang="en-US" b="1" dirty="0">
                <a:solidFill>
                  <a:srgbClr val="C00000"/>
                </a:solidFill>
              </a:rPr>
              <a:t>O(n)</a:t>
            </a:r>
          </a:p>
        </p:txBody>
      </p:sp>
    </p:spTree>
    <p:extLst>
      <p:ext uri="{BB962C8B-B14F-4D97-AF65-F5344CB8AC3E}">
        <p14:creationId xmlns:p14="http://schemas.microsoft.com/office/powerpoint/2010/main" val="7377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Quadratic Probing</a:t>
            </a:r>
          </a:p>
        </p:txBody>
      </p:sp>
      <p:sp>
        <p:nvSpPr>
          <p:cNvPr id="8" name="Content Placeholder 7">
            <a:extLst>
              <a:ext uri="{FF2B5EF4-FFF2-40B4-BE49-F238E27FC236}">
                <a16:creationId xmlns:a16="http://schemas.microsoft.com/office/drawing/2014/main" id="{8F6C7827-BF22-C34C-CF18-15F0CDA2704C}"/>
              </a:ext>
            </a:extLst>
          </p:cNvPr>
          <p:cNvSpPr>
            <a:spLocks noGrp="1"/>
          </p:cNvSpPr>
          <p:nvPr>
            <p:ph idx="1"/>
          </p:nvPr>
        </p:nvSpPr>
        <p:spPr/>
        <p:txBody>
          <a:bodyPr/>
          <a:lstStyle/>
          <a:p>
            <a:endParaRPr lang="en-US" dirty="0"/>
          </a:p>
          <a:p>
            <a:endParaRPr lang="en-IN" dirty="0"/>
          </a:p>
          <a:p>
            <a:endParaRPr lang="en-IN" dirty="0"/>
          </a:p>
          <a:p>
            <a:r>
              <a:rPr lang="en-IN" b="1" dirty="0">
                <a:solidFill>
                  <a:srgbClr val="C00000"/>
                </a:solidFill>
              </a:rPr>
              <a:t>Insert 10 : </a:t>
            </a:r>
            <a:r>
              <a:rPr lang="en-IN" dirty="0"/>
              <a:t>10 % 10 = 0</a:t>
            </a:r>
          </a:p>
          <a:p>
            <a:r>
              <a:rPr lang="en-IN" b="1" dirty="0">
                <a:solidFill>
                  <a:srgbClr val="C00000"/>
                </a:solidFill>
              </a:rPr>
              <a:t>Insert 22 : </a:t>
            </a:r>
            <a:r>
              <a:rPr lang="en-IN" dirty="0"/>
              <a:t>22 % 10 = 2</a:t>
            </a:r>
          </a:p>
          <a:p>
            <a:r>
              <a:rPr lang="en-IN" b="1" dirty="0">
                <a:solidFill>
                  <a:srgbClr val="C00000"/>
                </a:solidFill>
              </a:rPr>
              <a:t>Insert 31 : </a:t>
            </a:r>
            <a:r>
              <a:rPr lang="en-IN" dirty="0"/>
              <a:t>31 % 10 = 1</a:t>
            </a:r>
          </a:p>
          <a:p>
            <a:r>
              <a:rPr lang="en-IN" b="1" dirty="0">
                <a:solidFill>
                  <a:srgbClr val="C00000"/>
                </a:solidFill>
              </a:rPr>
              <a:t>Insert 4 : </a:t>
            </a:r>
            <a:r>
              <a:rPr lang="en-IN" dirty="0"/>
              <a:t>4 % 10 = 4</a:t>
            </a:r>
          </a:p>
          <a:p>
            <a:r>
              <a:rPr lang="en-IN" b="1" dirty="0">
                <a:solidFill>
                  <a:srgbClr val="C00000"/>
                </a:solidFill>
              </a:rPr>
              <a:t>Insert 15 : </a:t>
            </a:r>
            <a:r>
              <a:rPr lang="en-IN" dirty="0"/>
              <a:t>15 % 10 = 5</a:t>
            </a:r>
          </a:p>
          <a:p>
            <a:r>
              <a:rPr lang="en-IN" b="1" dirty="0">
                <a:solidFill>
                  <a:srgbClr val="C00000"/>
                </a:solidFill>
              </a:rPr>
              <a:t>Insert 28 : </a:t>
            </a:r>
            <a:r>
              <a:rPr lang="en-IN" dirty="0"/>
              <a:t>28 % 10 = 8</a:t>
            </a:r>
          </a:p>
          <a:p>
            <a:r>
              <a:rPr lang="en-IN" b="1" dirty="0">
                <a:solidFill>
                  <a:srgbClr val="C00000"/>
                </a:solidFill>
              </a:rPr>
              <a:t>Insert 17 : </a:t>
            </a:r>
            <a:r>
              <a:rPr lang="en-IN" dirty="0"/>
              <a:t>17 % 10 = 7</a:t>
            </a:r>
          </a:p>
        </p:txBody>
      </p:sp>
      <p:sp>
        <p:nvSpPr>
          <p:cNvPr id="5" name="Rectangle 4">
            <a:extLst>
              <a:ext uri="{FF2B5EF4-FFF2-40B4-BE49-F238E27FC236}">
                <a16:creationId xmlns:a16="http://schemas.microsoft.com/office/drawing/2014/main" id="{BA3B571E-9701-3D80-1AB8-F2539F9D7492}"/>
              </a:ext>
            </a:extLst>
          </p:cNvPr>
          <p:cNvSpPr/>
          <p:nvPr/>
        </p:nvSpPr>
        <p:spPr>
          <a:xfrm>
            <a:off x="0" y="708781"/>
            <a:ext cx="12192000" cy="1200329"/>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IN" sz="2400" b="1" dirty="0">
                <a:solidFill>
                  <a:schemeClr val="tx1"/>
                </a:solidFill>
              </a:rPr>
              <a:t>Consider a hash table of size 10 and simple hash function f(key) = key mod 10. </a:t>
            </a:r>
          </a:p>
          <a:p>
            <a:pPr algn="just"/>
            <a:r>
              <a:rPr lang="en-IN" sz="2400" b="1" dirty="0">
                <a:solidFill>
                  <a:schemeClr val="tx1"/>
                </a:solidFill>
              </a:rPr>
              <a:t>Insert the given keys : 10, 22, 31, 4, 15, 28, 17, 88, 59.</a:t>
            </a:r>
          </a:p>
          <a:p>
            <a:pPr algn="just"/>
            <a:r>
              <a:rPr lang="en-IN" sz="2400" b="1" dirty="0">
                <a:solidFill>
                  <a:schemeClr val="tx1"/>
                </a:solidFill>
              </a:rPr>
              <a:t>Use Quadratic Probing to resolve collision.</a:t>
            </a:r>
            <a:endParaRPr lang="en-US" sz="2400" b="1" dirty="0">
              <a:solidFill>
                <a:schemeClr val="tx1"/>
              </a:solidFill>
            </a:endParaRPr>
          </a:p>
        </p:txBody>
      </p:sp>
      <p:graphicFrame>
        <p:nvGraphicFramePr>
          <p:cNvPr id="6" name="Table 5">
            <a:extLst>
              <a:ext uri="{FF2B5EF4-FFF2-40B4-BE49-F238E27FC236}">
                <a16:creationId xmlns:a16="http://schemas.microsoft.com/office/drawing/2014/main" id="{5350E4E1-8A3C-9BD8-F2B7-77BC1FBC782B}"/>
              </a:ext>
            </a:extLst>
          </p:cNvPr>
          <p:cNvGraphicFramePr>
            <a:graphicFrameLocks noGrp="1"/>
          </p:cNvGraphicFramePr>
          <p:nvPr>
            <p:extLst>
              <p:ext uri="{D42A27DB-BD31-4B8C-83A1-F6EECF244321}">
                <p14:modId xmlns:p14="http://schemas.microsoft.com/office/powerpoint/2010/main" val="460142637"/>
              </p:ext>
            </p:extLst>
          </p:nvPr>
        </p:nvGraphicFramePr>
        <p:xfrm>
          <a:off x="10080180" y="2573217"/>
          <a:ext cx="1758388" cy="3810000"/>
        </p:xfrm>
        <a:graphic>
          <a:graphicData uri="http://schemas.openxmlformats.org/drawingml/2006/table">
            <a:tbl>
              <a:tblPr firstRow="1" bandRow="1">
                <a:tableStyleId>{5940675A-B579-460E-94D1-54222C63F5DA}</a:tableStyleId>
              </a:tblPr>
              <a:tblGrid>
                <a:gridCol w="581341">
                  <a:extLst>
                    <a:ext uri="{9D8B030D-6E8A-4147-A177-3AD203B41FA5}">
                      <a16:colId xmlns:a16="http://schemas.microsoft.com/office/drawing/2014/main" val="20000"/>
                    </a:ext>
                  </a:extLst>
                </a:gridCol>
                <a:gridCol w="1177047">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sz="14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sz="140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sz="2000"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sz="2000"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sz="2000" dirty="0"/>
                    </a:p>
                  </a:txBody>
                  <a:tcPr/>
                </a:tc>
                <a:extLst>
                  <a:ext uri="{0D108BD9-81ED-4DB2-BD59-A6C34878D82A}">
                    <a16:rowId xmlns:a16="http://schemas.microsoft.com/office/drawing/2014/main" val="2410226171"/>
                  </a:ext>
                </a:extLst>
              </a:tr>
            </a:tbl>
          </a:graphicData>
        </a:graphic>
      </p:graphicFrame>
      <p:sp>
        <p:nvSpPr>
          <p:cNvPr id="7" name="TextBox 6">
            <a:extLst>
              <a:ext uri="{FF2B5EF4-FFF2-40B4-BE49-F238E27FC236}">
                <a16:creationId xmlns:a16="http://schemas.microsoft.com/office/drawing/2014/main" id="{1C18C5AE-63E1-C2C1-580E-AC24F5FD923E}"/>
              </a:ext>
            </a:extLst>
          </p:cNvPr>
          <p:cNvSpPr txBox="1"/>
          <p:nvPr/>
        </p:nvSpPr>
        <p:spPr>
          <a:xfrm>
            <a:off x="10080180" y="2040171"/>
            <a:ext cx="1758388" cy="461665"/>
          </a:xfrm>
          <a:prstGeom prst="rect">
            <a:avLst/>
          </a:prstGeom>
          <a:noFill/>
        </p:spPr>
        <p:txBody>
          <a:bodyPr wrap="square" rtlCol="0">
            <a:spAutoFit/>
          </a:bodyPr>
          <a:lstStyle/>
          <a:p>
            <a:r>
              <a:rPr lang="en-US" sz="2400" b="1" dirty="0">
                <a:solidFill>
                  <a:srgbClr val="C00000"/>
                </a:solidFill>
              </a:rPr>
              <a:t>Hash Table</a:t>
            </a:r>
          </a:p>
        </p:txBody>
      </p:sp>
      <p:sp>
        <p:nvSpPr>
          <p:cNvPr id="9" name="TextBox 8">
            <a:extLst>
              <a:ext uri="{FF2B5EF4-FFF2-40B4-BE49-F238E27FC236}">
                <a16:creationId xmlns:a16="http://schemas.microsoft.com/office/drawing/2014/main" id="{12EA5A6B-9BF9-89A3-FC08-10DBFD4A1A47}"/>
              </a:ext>
            </a:extLst>
          </p:cNvPr>
          <p:cNvSpPr txBox="1"/>
          <p:nvPr/>
        </p:nvSpPr>
        <p:spPr>
          <a:xfrm>
            <a:off x="10856068" y="2573217"/>
            <a:ext cx="544749" cy="374264"/>
          </a:xfrm>
          <a:prstGeom prst="rect">
            <a:avLst/>
          </a:prstGeom>
          <a:noFill/>
          <a:ln>
            <a:noFill/>
          </a:ln>
        </p:spPr>
        <p:txBody>
          <a:bodyPr wrap="square" rtlCol="0" anchor="ctr">
            <a:spAutoFit/>
          </a:bodyPr>
          <a:lstStyle/>
          <a:p>
            <a:r>
              <a:rPr lang="en-US" b="1" dirty="0"/>
              <a:t>10</a:t>
            </a:r>
            <a:endParaRPr lang="en-IN" b="1" dirty="0"/>
          </a:p>
        </p:txBody>
      </p:sp>
      <p:sp>
        <p:nvSpPr>
          <p:cNvPr id="10" name="TextBox 9">
            <a:extLst>
              <a:ext uri="{FF2B5EF4-FFF2-40B4-BE49-F238E27FC236}">
                <a16:creationId xmlns:a16="http://schemas.microsoft.com/office/drawing/2014/main" id="{C55D12CC-058B-DD27-6828-0F3FEDC0E394}"/>
              </a:ext>
            </a:extLst>
          </p:cNvPr>
          <p:cNvSpPr txBox="1"/>
          <p:nvPr/>
        </p:nvSpPr>
        <p:spPr>
          <a:xfrm>
            <a:off x="10856068" y="3332162"/>
            <a:ext cx="544749" cy="374264"/>
          </a:xfrm>
          <a:prstGeom prst="rect">
            <a:avLst/>
          </a:prstGeom>
          <a:noFill/>
          <a:ln>
            <a:noFill/>
          </a:ln>
        </p:spPr>
        <p:txBody>
          <a:bodyPr wrap="square" rtlCol="0" anchor="ctr">
            <a:spAutoFit/>
          </a:bodyPr>
          <a:lstStyle/>
          <a:p>
            <a:r>
              <a:rPr lang="en-US" b="1" dirty="0"/>
              <a:t>22</a:t>
            </a:r>
            <a:endParaRPr lang="en-IN" b="1" dirty="0"/>
          </a:p>
        </p:txBody>
      </p:sp>
      <p:sp>
        <p:nvSpPr>
          <p:cNvPr id="11" name="TextBox 10">
            <a:extLst>
              <a:ext uri="{FF2B5EF4-FFF2-40B4-BE49-F238E27FC236}">
                <a16:creationId xmlns:a16="http://schemas.microsoft.com/office/drawing/2014/main" id="{9A9AADEC-798D-269B-5E6F-13019C5400AD}"/>
              </a:ext>
            </a:extLst>
          </p:cNvPr>
          <p:cNvSpPr txBox="1"/>
          <p:nvPr/>
        </p:nvSpPr>
        <p:spPr>
          <a:xfrm>
            <a:off x="10856067" y="2956224"/>
            <a:ext cx="544749" cy="374264"/>
          </a:xfrm>
          <a:prstGeom prst="rect">
            <a:avLst/>
          </a:prstGeom>
          <a:noFill/>
          <a:ln>
            <a:noFill/>
          </a:ln>
        </p:spPr>
        <p:txBody>
          <a:bodyPr wrap="square" rtlCol="0" anchor="ctr">
            <a:spAutoFit/>
          </a:bodyPr>
          <a:lstStyle/>
          <a:p>
            <a:r>
              <a:rPr lang="en-US" b="1" dirty="0"/>
              <a:t>31</a:t>
            </a:r>
            <a:endParaRPr lang="en-IN" b="1" dirty="0"/>
          </a:p>
        </p:txBody>
      </p:sp>
      <p:sp>
        <p:nvSpPr>
          <p:cNvPr id="12" name="TextBox 11">
            <a:extLst>
              <a:ext uri="{FF2B5EF4-FFF2-40B4-BE49-F238E27FC236}">
                <a16:creationId xmlns:a16="http://schemas.microsoft.com/office/drawing/2014/main" id="{DF89086F-F7A0-9427-F992-56BA6DFA4977}"/>
              </a:ext>
            </a:extLst>
          </p:cNvPr>
          <p:cNvSpPr txBox="1"/>
          <p:nvPr/>
        </p:nvSpPr>
        <p:spPr>
          <a:xfrm>
            <a:off x="10925903" y="4061923"/>
            <a:ext cx="544749" cy="374264"/>
          </a:xfrm>
          <a:prstGeom prst="rect">
            <a:avLst/>
          </a:prstGeom>
          <a:noFill/>
          <a:ln>
            <a:noFill/>
          </a:ln>
        </p:spPr>
        <p:txBody>
          <a:bodyPr wrap="square" rtlCol="0" anchor="ctr">
            <a:spAutoFit/>
          </a:bodyPr>
          <a:lstStyle/>
          <a:p>
            <a:r>
              <a:rPr lang="en-US" b="1" dirty="0"/>
              <a:t>4</a:t>
            </a:r>
            <a:endParaRPr lang="en-IN" b="1" dirty="0"/>
          </a:p>
        </p:txBody>
      </p:sp>
      <p:sp>
        <p:nvSpPr>
          <p:cNvPr id="13" name="TextBox 12">
            <a:extLst>
              <a:ext uri="{FF2B5EF4-FFF2-40B4-BE49-F238E27FC236}">
                <a16:creationId xmlns:a16="http://schemas.microsoft.com/office/drawing/2014/main" id="{ED2232D4-B206-B085-B159-19C1ED7C5F21}"/>
              </a:ext>
            </a:extLst>
          </p:cNvPr>
          <p:cNvSpPr txBox="1"/>
          <p:nvPr/>
        </p:nvSpPr>
        <p:spPr>
          <a:xfrm>
            <a:off x="10856067" y="4449033"/>
            <a:ext cx="544749" cy="374264"/>
          </a:xfrm>
          <a:prstGeom prst="rect">
            <a:avLst/>
          </a:prstGeom>
          <a:noFill/>
          <a:ln>
            <a:noFill/>
          </a:ln>
        </p:spPr>
        <p:txBody>
          <a:bodyPr wrap="square" rtlCol="0" anchor="ctr">
            <a:spAutoFit/>
          </a:bodyPr>
          <a:lstStyle/>
          <a:p>
            <a:r>
              <a:rPr lang="en-US" b="1" dirty="0"/>
              <a:t>15</a:t>
            </a:r>
            <a:endParaRPr lang="en-IN" b="1" dirty="0"/>
          </a:p>
        </p:txBody>
      </p:sp>
      <p:sp>
        <p:nvSpPr>
          <p:cNvPr id="14" name="TextBox 13">
            <a:extLst>
              <a:ext uri="{FF2B5EF4-FFF2-40B4-BE49-F238E27FC236}">
                <a16:creationId xmlns:a16="http://schemas.microsoft.com/office/drawing/2014/main" id="{9BE18E0C-8A1E-3D4E-A578-7B9CED3AA5B6}"/>
              </a:ext>
            </a:extLst>
          </p:cNvPr>
          <p:cNvSpPr txBox="1"/>
          <p:nvPr/>
        </p:nvSpPr>
        <p:spPr>
          <a:xfrm>
            <a:off x="10848079" y="5620292"/>
            <a:ext cx="544749" cy="374264"/>
          </a:xfrm>
          <a:prstGeom prst="rect">
            <a:avLst/>
          </a:prstGeom>
          <a:noFill/>
          <a:ln>
            <a:noFill/>
          </a:ln>
        </p:spPr>
        <p:txBody>
          <a:bodyPr wrap="square" rtlCol="0" anchor="ctr">
            <a:spAutoFit/>
          </a:bodyPr>
          <a:lstStyle/>
          <a:p>
            <a:r>
              <a:rPr lang="en-US" b="1" dirty="0"/>
              <a:t>28</a:t>
            </a:r>
            <a:endParaRPr lang="en-IN" b="1" dirty="0"/>
          </a:p>
        </p:txBody>
      </p:sp>
      <p:sp>
        <p:nvSpPr>
          <p:cNvPr id="15" name="TextBox 14">
            <a:extLst>
              <a:ext uri="{FF2B5EF4-FFF2-40B4-BE49-F238E27FC236}">
                <a16:creationId xmlns:a16="http://schemas.microsoft.com/office/drawing/2014/main" id="{D80A9795-770F-EC5A-934E-5373B06998B5}"/>
              </a:ext>
            </a:extLst>
          </p:cNvPr>
          <p:cNvSpPr txBox="1"/>
          <p:nvPr/>
        </p:nvSpPr>
        <p:spPr>
          <a:xfrm>
            <a:off x="10848077" y="5188057"/>
            <a:ext cx="544749" cy="374264"/>
          </a:xfrm>
          <a:prstGeom prst="rect">
            <a:avLst/>
          </a:prstGeom>
          <a:noFill/>
          <a:ln>
            <a:noFill/>
          </a:ln>
        </p:spPr>
        <p:txBody>
          <a:bodyPr wrap="square" rtlCol="0" anchor="ctr">
            <a:spAutoFit/>
          </a:bodyPr>
          <a:lstStyle/>
          <a:p>
            <a:r>
              <a:rPr lang="en-US" b="1" dirty="0"/>
              <a:t>17</a:t>
            </a:r>
            <a:endParaRPr lang="en-IN" b="1" dirty="0"/>
          </a:p>
        </p:txBody>
      </p:sp>
    </p:spTree>
    <p:extLst>
      <p:ext uri="{BB962C8B-B14F-4D97-AF65-F5344CB8AC3E}">
        <p14:creationId xmlns:p14="http://schemas.microsoft.com/office/powerpoint/2010/main" val="184697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0" grpId="0"/>
      <p:bldP spid="11"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Quadratic Probing</a:t>
            </a:r>
          </a:p>
        </p:txBody>
      </p:sp>
      <p:sp>
        <p:nvSpPr>
          <p:cNvPr id="8" name="Content Placeholder 7">
            <a:extLst>
              <a:ext uri="{FF2B5EF4-FFF2-40B4-BE49-F238E27FC236}">
                <a16:creationId xmlns:a16="http://schemas.microsoft.com/office/drawing/2014/main" id="{8F6C7827-BF22-C34C-CF18-15F0CDA2704C}"/>
              </a:ext>
            </a:extLst>
          </p:cNvPr>
          <p:cNvSpPr>
            <a:spLocks noGrp="1"/>
          </p:cNvSpPr>
          <p:nvPr>
            <p:ph idx="1"/>
          </p:nvPr>
        </p:nvSpPr>
        <p:spPr/>
        <p:txBody>
          <a:bodyPr/>
          <a:lstStyle/>
          <a:p>
            <a:endParaRPr lang="en-US" dirty="0"/>
          </a:p>
          <a:p>
            <a:endParaRPr lang="en-IN" dirty="0"/>
          </a:p>
          <a:p>
            <a:endParaRPr lang="en-IN" dirty="0"/>
          </a:p>
          <a:p>
            <a:r>
              <a:rPr lang="en-IN" b="1" dirty="0">
                <a:solidFill>
                  <a:srgbClr val="C00000"/>
                </a:solidFill>
              </a:rPr>
              <a:t>Insert 88 : </a:t>
            </a:r>
            <a:r>
              <a:rPr lang="en-IN" dirty="0"/>
              <a:t>88 % 10 = 8</a:t>
            </a:r>
          </a:p>
          <a:p>
            <a:pPr lvl="1"/>
            <a:r>
              <a:rPr lang="en-IN" sz="2400" b="1" dirty="0">
                <a:solidFill>
                  <a:srgbClr val="C00000"/>
                </a:solidFill>
              </a:rPr>
              <a:t>First Probe </a:t>
            </a:r>
            <a:r>
              <a:rPr lang="en-IN" sz="2200" dirty="0"/>
              <a:t>: (8 + 1</a:t>
            </a:r>
            <a:r>
              <a:rPr lang="en-IN" sz="2200" baseline="30000" dirty="0"/>
              <a:t>2</a:t>
            </a:r>
            <a:r>
              <a:rPr lang="en-IN" sz="2200" dirty="0"/>
              <a:t>)%10 = 9 </a:t>
            </a:r>
          </a:p>
          <a:p>
            <a:pPr marL="457200" lvl="1" indent="0">
              <a:buNone/>
            </a:pPr>
            <a:endParaRPr lang="en-IN" dirty="0"/>
          </a:p>
          <a:p>
            <a:r>
              <a:rPr lang="en-IN" b="1" dirty="0">
                <a:solidFill>
                  <a:srgbClr val="C00000"/>
                </a:solidFill>
              </a:rPr>
              <a:t>Insert 59 : </a:t>
            </a:r>
            <a:r>
              <a:rPr lang="en-IN" dirty="0"/>
              <a:t>59 % 10 = 9</a:t>
            </a:r>
          </a:p>
          <a:p>
            <a:pPr lvl="1">
              <a:buClr>
                <a:srgbClr val="B84742"/>
              </a:buClr>
            </a:pPr>
            <a:r>
              <a:rPr lang="en-IN" sz="2400" b="1" dirty="0">
                <a:solidFill>
                  <a:srgbClr val="C00000"/>
                </a:solidFill>
              </a:rPr>
              <a:t>First Probe </a:t>
            </a:r>
            <a:r>
              <a:rPr lang="en-IN" sz="2200" dirty="0">
                <a:solidFill>
                  <a:srgbClr val="212121"/>
                </a:solidFill>
              </a:rPr>
              <a:t>: (9 + 1</a:t>
            </a:r>
            <a:r>
              <a:rPr lang="en-IN" sz="2200" baseline="30000" dirty="0">
                <a:solidFill>
                  <a:srgbClr val="212121"/>
                </a:solidFill>
              </a:rPr>
              <a:t>2</a:t>
            </a:r>
            <a:r>
              <a:rPr lang="en-IN" sz="2200" dirty="0">
                <a:solidFill>
                  <a:srgbClr val="212121"/>
                </a:solidFill>
              </a:rPr>
              <a:t>)%10 = 0</a:t>
            </a:r>
          </a:p>
          <a:p>
            <a:pPr lvl="1">
              <a:buClr>
                <a:srgbClr val="B84742"/>
              </a:buClr>
            </a:pPr>
            <a:r>
              <a:rPr lang="en-IN" sz="2400" b="1" dirty="0">
                <a:solidFill>
                  <a:srgbClr val="C00000"/>
                </a:solidFill>
              </a:rPr>
              <a:t>Second Probe </a:t>
            </a:r>
            <a:r>
              <a:rPr lang="en-IN" sz="2200" dirty="0">
                <a:solidFill>
                  <a:srgbClr val="212121"/>
                </a:solidFill>
              </a:rPr>
              <a:t>: (9 + 2</a:t>
            </a:r>
            <a:r>
              <a:rPr lang="en-IN" sz="2200" baseline="30000" dirty="0">
                <a:solidFill>
                  <a:srgbClr val="212121"/>
                </a:solidFill>
              </a:rPr>
              <a:t>2</a:t>
            </a:r>
            <a:r>
              <a:rPr lang="en-IN" sz="2200" dirty="0">
                <a:solidFill>
                  <a:srgbClr val="212121"/>
                </a:solidFill>
              </a:rPr>
              <a:t>) % 10 = 3</a:t>
            </a:r>
          </a:p>
          <a:p>
            <a:pPr lvl="1"/>
            <a:endParaRPr lang="en-IN" dirty="0"/>
          </a:p>
        </p:txBody>
      </p:sp>
      <p:sp>
        <p:nvSpPr>
          <p:cNvPr id="5" name="Rectangle 4">
            <a:extLst>
              <a:ext uri="{FF2B5EF4-FFF2-40B4-BE49-F238E27FC236}">
                <a16:creationId xmlns:a16="http://schemas.microsoft.com/office/drawing/2014/main" id="{BA3B571E-9701-3D80-1AB8-F2539F9D7492}"/>
              </a:ext>
            </a:extLst>
          </p:cNvPr>
          <p:cNvSpPr/>
          <p:nvPr/>
        </p:nvSpPr>
        <p:spPr>
          <a:xfrm>
            <a:off x="0" y="718509"/>
            <a:ext cx="12192000" cy="1200329"/>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IN" sz="2400" b="1" dirty="0">
                <a:solidFill>
                  <a:schemeClr val="tx1"/>
                </a:solidFill>
              </a:rPr>
              <a:t>Consider a hash table of size 10 and simple hash function f(key) = key mod 10. </a:t>
            </a:r>
          </a:p>
          <a:p>
            <a:pPr algn="just"/>
            <a:r>
              <a:rPr lang="en-IN" sz="2400" b="1" dirty="0">
                <a:solidFill>
                  <a:schemeClr val="tx1"/>
                </a:solidFill>
              </a:rPr>
              <a:t>Insert the given keys : 10, 22, 31, 4, 15, 28, 17, 88, 59.</a:t>
            </a:r>
          </a:p>
          <a:p>
            <a:pPr algn="just"/>
            <a:r>
              <a:rPr lang="en-IN" sz="2400" b="1" dirty="0">
                <a:solidFill>
                  <a:schemeClr val="tx1"/>
                </a:solidFill>
              </a:rPr>
              <a:t>Use Quadratic Probing to resolve collision.</a:t>
            </a:r>
            <a:endParaRPr lang="en-US" sz="2400" b="1" dirty="0">
              <a:solidFill>
                <a:schemeClr val="tx1"/>
              </a:solidFill>
            </a:endParaRPr>
          </a:p>
        </p:txBody>
      </p:sp>
      <p:graphicFrame>
        <p:nvGraphicFramePr>
          <p:cNvPr id="6" name="Table 5">
            <a:extLst>
              <a:ext uri="{FF2B5EF4-FFF2-40B4-BE49-F238E27FC236}">
                <a16:creationId xmlns:a16="http://schemas.microsoft.com/office/drawing/2014/main" id="{5350E4E1-8A3C-9BD8-F2B7-77BC1FBC782B}"/>
              </a:ext>
            </a:extLst>
          </p:cNvPr>
          <p:cNvGraphicFramePr>
            <a:graphicFrameLocks noGrp="1"/>
          </p:cNvGraphicFramePr>
          <p:nvPr/>
        </p:nvGraphicFramePr>
        <p:xfrm>
          <a:off x="10080180" y="2573217"/>
          <a:ext cx="1758388" cy="3810000"/>
        </p:xfrm>
        <a:graphic>
          <a:graphicData uri="http://schemas.openxmlformats.org/drawingml/2006/table">
            <a:tbl>
              <a:tblPr firstRow="1" bandRow="1">
                <a:tableStyleId>{5940675A-B579-460E-94D1-54222C63F5DA}</a:tableStyleId>
              </a:tblPr>
              <a:tblGrid>
                <a:gridCol w="581341">
                  <a:extLst>
                    <a:ext uri="{9D8B030D-6E8A-4147-A177-3AD203B41FA5}">
                      <a16:colId xmlns:a16="http://schemas.microsoft.com/office/drawing/2014/main" val="20000"/>
                    </a:ext>
                  </a:extLst>
                </a:gridCol>
                <a:gridCol w="1177047">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sz="14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sz="140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sz="2000"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sz="2000"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sz="2000" dirty="0"/>
                    </a:p>
                  </a:txBody>
                  <a:tcPr/>
                </a:tc>
                <a:extLst>
                  <a:ext uri="{0D108BD9-81ED-4DB2-BD59-A6C34878D82A}">
                    <a16:rowId xmlns:a16="http://schemas.microsoft.com/office/drawing/2014/main" val="2410226171"/>
                  </a:ext>
                </a:extLst>
              </a:tr>
            </a:tbl>
          </a:graphicData>
        </a:graphic>
      </p:graphicFrame>
      <p:sp>
        <p:nvSpPr>
          <p:cNvPr id="7" name="TextBox 6">
            <a:extLst>
              <a:ext uri="{FF2B5EF4-FFF2-40B4-BE49-F238E27FC236}">
                <a16:creationId xmlns:a16="http://schemas.microsoft.com/office/drawing/2014/main" id="{1C18C5AE-63E1-C2C1-580E-AC24F5FD923E}"/>
              </a:ext>
            </a:extLst>
          </p:cNvPr>
          <p:cNvSpPr txBox="1"/>
          <p:nvPr/>
        </p:nvSpPr>
        <p:spPr>
          <a:xfrm>
            <a:off x="10080180" y="2040171"/>
            <a:ext cx="1758388" cy="461665"/>
          </a:xfrm>
          <a:prstGeom prst="rect">
            <a:avLst/>
          </a:prstGeom>
          <a:noFill/>
        </p:spPr>
        <p:txBody>
          <a:bodyPr wrap="square" rtlCol="0">
            <a:spAutoFit/>
          </a:bodyPr>
          <a:lstStyle/>
          <a:p>
            <a:r>
              <a:rPr lang="en-US" sz="2400" b="1" dirty="0">
                <a:solidFill>
                  <a:srgbClr val="C00000"/>
                </a:solidFill>
              </a:rPr>
              <a:t>Hash Table</a:t>
            </a:r>
          </a:p>
        </p:txBody>
      </p:sp>
      <p:sp>
        <p:nvSpPr>
          <p:cNvPr id="9" name="TextBox 8">
            <a:extLst>
              <a:ext uri="{FF2B5EF4-FFF2-40B4-BE49-F238E27FC236}">
                <a16:creationId xmlns:a16="http://schemas.microsoft.com/office/drawing/2014/main" id="{12EA5A6B-9BF9-89A3-FC08-10DBFD4A1A47}"/>
              </a:ext>
            </a:extLst>
          </p:cNvPr>
          <p:cNvSpPr txBox="1"/>
          <p:nvPr/>
        </p:nvSpPr>
        <p:spPr>
          <a:xfrm>
            <a:off x="10886990" y="2573217"/>
            <a:ext cx="544749" cy="374264"/>
          </a:xfrm>
          <a:prstGeom prst="rect">
            <a:avLst/>
          </a:prstGeom>
          <a:noFill/>
          <a:ln>
            <a:noFill/>
          </a:ln>
        </p:spPr>
        <p:txBody>
          <a:bodyPr wrap="square" rtlCol="0" anchor="ctr">
            <a:spAutoFit/>
          </a:bodyPr>
          <a:lstStyle/>
          <a:p>
            <a:r>
              <a:rPr lang="en-US" b="1" dirty="0"/>
              <a:t>10</a:t>
            </a:r>
            <a:endParaRPr lang="en-IN" b="1" dirty="0"/>
          </a:p>
        </p:txBody>
      </p:sp>
      <p:sp>
        <p:nvSpPr>
          <p:cNvPr id="10" name="TextBox 9">
            <a:extLst>
              <a:ext uri="{FF2B5EF4-FFF2-40B4-BE49-F238E27FC236}">
                <a16:creationId xmlns:a16="http://schemas.microsoft.com/office/drawing/2014/main" id="{C55D12CC-058B-DD27-6828-0F3FEDC0E394}"/>
              </a:ext>
            </a:extLst>
          </p:cNvPr>
          <p:cNvSpPr txBox="1"/>
          <p:nvPr/>
        </p:nvSpPr>
        <p:spPr>
          <a:xfrm>
            <a:off x="10886990" y="3332162"/>
            <a:ext cx="544749" cy="374264"/>
          </a:xfrm>
          <a:prstGeom prst="rect">
            <a:avLst/>
          </a:prstGeom>
          <a:noFill/>
          <a:ln>
            <a:noFill/>
          </a:ln>
        </p:spPr>
        <p:txBody>
          <a:bodyPr wrap="square" rtlCol="0" anchor="ctr">
            <a:spAutoFit/>
          </a:bodyPr>
          <a:lstStyle/>
          <a:p>
            <a:r>
              <a:rPr lang="en-US" b="1" dirty="0"/>
              <a:t>22</a:t>
            </a:r>
            <a:endParaRPr lang="en-IN" b="1" dirty="0"/>
          </a:p>
        </p:txBody>
      </p:sp>
      <p:sp>
        <p:nvSpPr>
          <p:cNvPr id="11" name="TextBox 10">
            <a:extLst>
              <a:ext uri="{FF2B5EF4-FFF2-40B4-BE49-F238E27FC236}">
                <a16:creationId xmlns:a16="http://schemas.microsoft.com/office/drawing/2014/main" id="{9A9AADEC-798D-269B-5E6F-13019C5400AD}"/>
              </a:ext>
            </a:extLst>
          </p:cNvPr>
          <p:cNvSpPr txBox="1"/>
          <p:nvPr/>
        </p:nvSpPr>
        <p:spPr>
          <a:xfrm>
            <a:off x="10886990" y="2956224"/>
            <a:ext cx="544749" cy="374264"/>
          </a:xfrm>
          <a:prstGeom prst="rect">
            <a:avLst/>
          </a:prstGeom>
          <a:noFill/>
          <a:ln>
            <a:noFill/>
          </a:ln>
        </p:spPr>
        <p:txBody>
          <a:bodyPr wrap="square" rtlCol="0" anchor="ctr">
            <a:spAutoFit/>
          </a:bodyPr>
          <a:lstStyle/>
          <a:p>
            <a:r>
              <a:rPr lang="en-US" b="1" dirty="0"/>
              <a:t>31</a:t>
            </a:r>
            <a:endParaRPr lang="en-IN" b="1" dirty="0"/>
          </a:p>
        </p:txBody>
      </p:sp>
      <p:sp>
        <p:nvSpPr>
          <p:cNvPr id="12" name="TextBox 11">
            <a:extLst>
              <a:ext uri="{FF2B5EF4-FFF2-40B4-BE49-F238E27FC236}">
                <a16:creationId xmlns:a16="http://schemas.microsoft.com/office/drawing/2014/main" id="{DF89086F-F7A0-9427-F992-56BA6DFA4977}"/>
              </a:ext>
            </a:extLst>
          </p:cNvPr>
          <p:cNvSpPr txBox="1"/>
          <p:nvPr/>
        </p:nvSpPr>
        <p:spPr>
          <a:xfrm>
            <a:off x="10886990" y="4061923"/>
            <a:ext cx="544749" cy="374264"/>
          </a:xfrm>
          <a:prstGeom prst="rect">
            <a:avLst/>
          </a:prstGeom>
          <a:noFill/>
          <a:ln>
            <a:noFill/>
          </a:ln>
        </p:spPr>
        <p:txBody>
          <a:bodyPr wrap="square" rtlCol="0" anchor="ctr">
            <a:spAutoFit/>
          </a:bodyPr>
          <a:lstStyle/>
          <a:p>
            <a:r>
              <a:rPr lang="en-US" b="1" dirty="0"/>
              <a:t>4</a:t>
            </a:r>
            <a:endParaRPr lang="en-IN" b="1" dirty="0"/>
          </a:p>
        </p:txBody>
      </p:sp>
      <p:sp>
        <p:nvSpPr>
          <p:cNvPr id="13" name="TextBox 12">
            <a:extLst>
              <a:ext uri="{FF2B5EF4-FFF2-40B4-BE49-F238E27FC236}">
                <a16:creationId xmlns:a16="http://schemas.microsoft.com/office/drawing/2014/main" id="{ED2232D4-B206-B085-B159-19C1ED7C5F21}"/>
              </a:ext>
            </a:extLst>
          </p:cNvPr>
          <p:cNvSpPr txBox="1"/>
          <p:nvPr/>
        </p:nvSpPr>
        <p:spPr>
          <a:xfrm>
            <a:off x="10886990" y="4449033"/>
            <a:ext cx="544749" cy="374264"/>
          </a:xfrm>
          <a:prstGeom prst="rect">
            <a:avLst/>
          </a:prstGeom>
          <a:noFill/>
          <a:ln>
            <a:noFill/>
          </a:ln>
        </p:spPr>
        <p:txBody>
          <a:bodyPr wrap="square" rtlCol="0" anchor="ctr">
            <a:spAutoFit/>
          </a:bodyPr>
          <a:lstStyle/>
          <a:p>
            <a:r>
              <a:rPr lang="en-US" b="1" dirty="0"/>
              <a:t>15</a:t>
            </a:r>
            <a:endParaRPr lang="en-IN" b="1" dirty="0"/>
          </a:p>
        </p:txBody>
      </p:sp>
      <p:sp>
        <p:nvSpPr>
          <p:cNvPr id="14" name="TextBox 13">
            <a:extLst>
              <a:ext uri="{FF2B5EF4-FFF2-40B4-BE49-F238E27FC236}">
                <a16:creationId xmlns:a16="http://schemas.microsoft.com/office/drawing/2014/main" id="{9BE18E0C-8A1E-3D4E-A578-7B9CED3AA5B6}"/>
              </a:ext>
            </a:extLst>
          </p:cNvPr>
          <p:cNvSpPr txBox="1"/>
          <p:nvPr/>
        </p:nvSpPr>
        <p:spPr>
          <a:xfrm>
            <a:off x="10886990" y="5620292"/>
            <a:ext cx="544749" cy="374264"/>
          </a:xfrm>
          <a:prstGeom prst="rect">
            <a:avLst/>
          </a:prstGeom>
          <a:noFill/>
          <a:ln>
            <a:noFill/>
          </a:ln>
        </p:spPr>
        <p:txBody>
          <a:bodyPr wrap="square" rtlCol="0" anchor="ctr">
            <a:spAutoFit/>
          </a:bodyPr>
          <a:lstStyle/>
          <a:p>
            <a:r>
              <a:rPr lang="en-US" b="1" dirty="0"/>
              <a:t>28</a:t>
            </a:r>
            <a:endParaRPr lang="en-IN" b="1" dirty="0"/>
          </a:p>
        </p:txBody>
      </p:sp>
      <p:sp>
        <p:nvSpPr>
          <p:cNvPr id="15" name="TextBox 14">
            <a:extLst>
              <a:ext uri="{FF2B5EF4-FFF2-40B4-BE49-F238E27FC236}">
                <a16:creationId xmlns:a16="http://schemas.microsoft.com/office/drawing/2014/main" id="{D80A9795-770F-EC5A-934E-5373B06998B5}"/>
              </a:ext>
            </a:extLst>
          </p:cNvPr>
          <p:cNvSpPr txBox="1"/>
          <p:nvPr/>
        </p:nvSpPr>
        <p:spPr>
          <a:xfrm>
            <a:off x="10886990" y="5188057"/>
            <a:ext cx="544749" cy="374264"/>
          </a:xfrm>
          <a:prstGeom prst="rect">
            <a:avLst/>
          </a:prstGeom>
          <a:noFill/>
          <a:ln>
            <a:noFill/>
          </a:ln>
        </p:spPr>
        <p:txBody>
          <a:bodyPr wrap="square" rtlCol="0" anchor="ctr">
            <a:spAutoFit/>
          </a:bodyPr>
          <a:lstStyle/>
          <a:p>
            <a:r>
              <a:rPr lang="en-US" b="1" dirty="0"/>
              <a:t>17</a:t>
            </a:r>
            <a:endParaRPr lang="en-IN" b="1" dirty="0"/>
          </a:p>
        </p:txBody>
      </p:sp>
      <p:sp>
        <p:nvSpPr>
          <p:cNvPr id="3" name="Rectangle: Rounded Corners 2">
            <a:extLst>
              <a:ext uri="{FF2B5EF4-FFF2-40B4-BE49-F238E27FC236}">
                <a16:creationId xmlns:a16="http://schemas.microsoft.com/office/drawing/2014/main" id="{14ECFD7E-2583-D9C7-3E6D-F6CC9B4F737B}"/>
              </a:ext>
            </a:extLst>
          </p:cNvPr>
          <p:cNvSpPr/>
          <p:nvPr/>
        </p:nvSpPr>
        <p:spPr>
          <a:xfrm>
            <a:off x="9635419" y="5550629"/>
            <a:ext cx="2395009" cy="443927"/>
          </a:xfrm>
          <a:prstGeom prst="roundRect">
            <a:avLst/>
          </a:prstGeom>
          <a:noFill/>
          <a:ln w="28575">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49C2886-AFB8-D6A2-25E4-DA8FE0CB8302}"/>
              </a:ext>
            </a:extLst>
          </p:cNvPr>
          <p:cNvSpPr txBox="1"/>
          <p:nvPr/>
        </p:nvSpPr>
        <p:spPr>
          <a:xfrm>
            <a:off x="10886990" y="6006160"/>
            <a:ext cx="544749" cy="374264"/>
          </a:xfrm>
          <a:prstGeom prst="rect">
            <a:avLst/>
          </a:prstGeom>
          <a:noFill/>
          <a:ln>
            <a:noFill/>
          </a:ln>
        </p:spPr>
        <p:txBody>
          <a:bodyPr wrap="square" rtlCol="0" anchor="ctr">
            <a:spAutoFit/>
          </a:bodyPr>
          <a:lstStyle/>
          <a:p>
            <a:r>
              <a:rPr lang="en-US" b="1" dirty="0"/>
              <a:t>88</a:t>
            </a:r>
            <a:endParaRPr lang="en-IN" b="1" dirty="0"/>
          </a:p>
        </p:txBody>
      </p:sp>
      <p:sp>
        <p:nvSpPr>
          <p:cNvPr id="16" name="Rectangle: Rounded Corners 15">
            <a:extLst>
              <a:ext uri="{FF2B5EF4-FFF2-40B4-BE49-F238E27FC236}">
                <a16:creationId xmlns:a16="http://schemas.microsoft.com/office/drawing/2014/main" id="{6B2F5EEC-BA51-8441-8F9F-A883CC105CF7}"/>
              </a:ext>
            </a:extLst>
          </p:cNvPr>
          <p:cNvSpPr/>
          <p:nvPr/>
        </p:nvSpPr>
        <p:spPr>
          <a:xfrm>
            <a:off x="9635419" y="5975405"/>
            <a:ext cx="2395009" cy="443927"/>
          </a:xfrm>
          <a:prstGeom prst="roundRect">
            <a:avLst/>
          </a:prstGeom>
          <a:noFill/>
          <a:ln w="28575">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B995CA12-8494-84AB-96C8-92F775E689FA}"/>
              </a:ext>
            </a:extLst>
          </p:cNvPr>
          <p:cNvSpPr/>
          <p:nvPr/>
        </p:nvSpPr>
        <p:spPr>
          <a:xfrm>
            <a:off x="9635419" y="2548929"/>
            <a:ext cx="2395009" cy="443927"/>
          </a:xfrm>
          <a:prstGeom prst="roundRect">
            <a:avLst/>
          </a:prstGeom>
          <a:noFill/>
          <a:ln w="28575">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5B1CD520-3762-C729-420E-83EB93BB3CE3}"/>
              </a:ext>
            </a:extLst>
          </p:cNvPr>
          <p:cNvSpPr txBox="1"/>
          <p:nvPr/>
        </p:nvSpPr>
        <p:spPr>
          <a:xfrm>
            <a:off x="10883300" y="3701579"/>
            <a:ext cx="544749" cy="374264"/>
          </a:xfrm>
          <a:prstGeom prst="rect">
            <a:avLst/>
          </a:prstGeom>
          <a:noFill/>
          <a:ln>
            <a:noFill/>
          </a:ln>
        </p:spPr>
        <p:txBody>
          <a:bodyPr wrap="square" rtlCol="0" anchor="ctr">
            <a:spAutoFit/>
          </a:bodyPr>
          <a:lstStyle/>
          <a:p>
            <a:r>
              <a:rPr lang="en-US" b="1" dirty="0"/>
              <a:t>59</a:t>
            </a:r>
            <a:endParaRPr lang="en-IN" b="1" dirty="0"/>
          </a:p>
        </p:txBody>
      </p:sp>
    </p:spTree>
    <p:extLst>
      <p:ext uri="{BB962C8B-B14F-4D97-AF65-F5344CB8AC3E}">
        <p14:creationId xmlns:p14="http://schemas.microsoft.com/office/powerpoint/2010/main" val="23199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0" grpId="0"/>
      <p:bldP spid="11" grpId="0"/>
      <p:bldP spid="12" grpId="0"/>
      <p:bldP spid="13" grpId="0"/>
      <p:bldP spid="14" grpId="0"/>
      <p:bldP spid="15" grpId="0"/>
      <p:bldP spid="3" grpId="0" animBg="1"/>
      <p:bldP spid="3" grpId="1" animBg="1"/>
      <p:bldP spid="4" grpId="0"/>
      <p:bldP spid="16" grpId="0" animBg="1"/>
      <p:bldP spid="16" grpId="1" animBg="1"/>
      <p:bldP spid="17" grpId="0" animBg="1"/>
      <p:bldP spid="17" grpId="1" animBg="1"/>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 </a:t>
            </a:r>
          </a:p>
        </p:txBody>
      </p:sp>
      <p:sp>
        <p:nvSpPr>
          <p:cNvPr id="3" name="Content Placeholder 2"/>
          <p:cNvSpPr>
            <a:spLocks noGrp="1"/>
          </p:cNvSpPr>
          <p:nvPr>
            <p:ph idx="1"/>
          </p:nvPr>
        </p:nvSpPr>
        <p:spPr/>
        <p:txBody>
          <a:bodyPr/>
          <a:lstStyle/>
          <a:p>
            <a:r>
              <a:rPr lang="en-IN" dirty="0"/>
              <a:t>This method requires </a:t>
            </a:r>
            <a:r>
              <a:rPr lang="en-IN" b="1" dirty="0">
                <a:solidFill>
                  <a:srgbClr val="C00000"/>
                </a:solidFill>
              </a:rPr>
              <a:t>two Hash Functions</a:t>
            </a:r>
            <a:r>
              <a:rPr lang="en-IN" b="1" dirty="0">
                <a:solidFill>
                  <a:srgbClr val="FF0000"/>
                </a:solidFill>
              </a:rPr>
              <a:t> </a:t>
            </a:r>
            <a:r>
              <a:rPr lang="en-IN" dirty="0"/>
              <a:t>f1(key) and f2(key).</a:t>
            </a:r>
          </a:p>
          <a:p>
            <a:r>
              <a:rPr lang="en-IN" dirty="0"/>
              <a:t>Problem of </a:t>
            </a:r>
            <a:r>
              <a:rPr lang="en-IN" b="1" dirty="0">
                <a:solidFill>
                  <a:srgbClr val="C00000"/>
                </a:solidFill>
              </a:rPr>
              <a:t>Clustering</a:t>
            </a:r>
            <a:r>
              <a:rPr lang="en-IN" dirty="0">
                <a:solidFill>
                  <a:srgbClr val="C00000"/>
                </a:solidFill>
              </a:rPr>
              <a:t> </a:t>
            </a:r>
            <a:r>
              <a:rPr lang="en-IN" dirty="0"/>
              <a:t>can </a:t>
            </a:r>
            <a:r>
              <a:rPr lang="en-IN" b="1" dirty="0">
                <a:solidFill>
                  <a:srgbClr val="C00000"/>
                </a:solidFill>
              </a:rPr>
              <a:t>easily</a:t>
            </a:r>
            <a:r>
              <a:rPr lang="en-IN" dirty="0">
                <a:solidFill>
                  <a:srgbClr val="C00000"/>
                </a:solidFill>
              </a:rPr>
              <a:t> </a:t>
            </a:r>
            <a:r>
              <a:rPr lang="en-IN" dirty="0"/>
              <a:t>be </a:t>
            </a:r>
            <a:r>
              <a:rPr lang="en-IN" b="1" dirty="0">
                <a:solidFill>
                  <a:srgbClr val="C00000"/>
                </a:solidFill>
              </a:rPr>
              <a:t>handled</a:t>
            </a:r>
            <a:r>
              <a:rPr lang="en-IN" dirty="0">
                <a:solidFill>
                  <a:srgbClr val="C00000"/>
                </a:solidFill>
              </a:rPr>
              <a:t> </a:t>
            </a:r>
            <a:r>
              <a:rPr lang="en-IN" dirty="0"/>
              <a:t>through Double Hashing.</a:t>
            </a:r>
          </a:p>
          <a:p>
            <a:r>
              <a:rPr lang="en-IN" dirty="0"/>
              <a:t>Function </a:t>
            </a:r>
            <a:r>
              <a:rPr lang="en-IN" b="1" dirty="0">
                <a:solidFill>
                  <a:srgbClr val="C00000"/>
                </a:solidFill>
              </a:rPr>
              <a:t>f1 (key)</a:t>
            </a:r>
            <a:r>
              <a:rPr lang="en-IN" b="1" dirty="0">
                <a:solidFill>
                  <a:srgbClr val="FF0000"/>
                </a:solidFill>
              </a:rPr>
              <a:t> </a:t>
            </a:r>
            <a:r>
              <a:rPr lang="en-IN" dirty="0"/>
              <a:t>is known as </a:t>
            </a:r>
            <a:r>
              <a:rPr lang="en-IN" b="1" dirty="0">
                <a:solidFill>
                  <a:srgbClr val="C00000"/>
                </a:solidFill>
              </a:rPr>
              <a:t>Primary Hash Function</a:t>
            </a:r>
            <a:r>
              <a:rPr lang="en-IN" dirty="0"/>
              <a:t>.</a:t>
            </a:r>
          </a:p>
          <a:p>
            <a:r>
              <a:rPr lang="en-IN" dirty="0"/>
              <a:t>In case the address obtained by f1(key) is already occupied by any key, the function f2(key) is evaluated.</a:t>
            </a:r>
          </a:p>
          <a:p>
            <a:r>
              <a:rPr lang="en-IN" dirty="0"/>
              <a:t>The second function </a:t>
            </a:r>
            <a:r>
              <a:rPr lang="en-IN" b="1" dirty="0">
                <a:solidFill>
                  <a:srgbClr val="C00000"/>
                </a:solidFill>
              </a:rPr>
              <a:t>f2(key) is used</a:t>
            </a:r>
            <a:r>
              <a:rPr lang="en-IN" b="1" dirty="0">
                <a:solidFill>
                  <a:srgbClr val="FF0000"/>
                </a:solidFill>
              </a:rPr>
              <a:t> </a:t>
            </a:r>
            <a:r>
              <a:rPr lang="en-IN" dirty="0"/>
              <a:t>to </a:t>
            </a:r>
            <a:r>
              <a:rPr lang="en-IN" b="1" dirty="0">
                <a:solidFill>
                  <a:srgbClr val="C00000"/>
                </a:solidFill>
              </a:rPr>
              <a:t>compute</a:t>
            </a:r>
            <a:r>
              <a:rPr lang="en-IN" dirty="0">
                <a:solidFill>
                  <a:srgbClr val="C00000"/>
                </a:solidFill>
              </a:rPr>
              <a:t> </a:t>
            </a:r>
            <a:r>
              <a:rPr lang="en-IN" dirty="0"/>
              <a:t>the </a:t>
            </a:r>
            <a:r>
              <a:rPr lang="en-IN" b="1" dirty="0">
                <a:solidFill>
                  <a:srgbClr val="C00000"/>
                </a:solidFill>
              </a:rPr>
              <a:t>increment</a:t>
            </a:r>
            <a:r>
              <a:rPr lang="en-IN" dirty="0">
                <a:solidFill>
                  <a:srgbClr val="C00000"/>
                </a:solidFill>
              </a:rPr>
              <a:t> </a:t>
            </a:r>
            <a:r>
              <a:rPr lang="en-IN" dirty="0"/>
              <a:t>to be added to the address obtained by the first hash function f1(key) in case of collision.</a:t>
            </a:r>
          </a:p>
          <a:p>
            <a:r>
              <a:rPr lang="en-IN" dirty="0"/>
              <a:t>The search for an empty location is made successively at the addresses :</a:t>
            </a:r>
          </a:p>
          <a:p>
            <a:pPr lvl="1"/>
            <a:r>
              <a:rPr lang="en-IN" dirty="0"/>
              <a:t>First Probe : </a:t>
            </a:r>
            <a:r>
              <a:rPr lang="en-IN" b="1" dirty="0">
                <a:solidFill>
                  <a:srgbClr val="C00000"/>
                </a:solidFill>
              </a:rPr>
              <a:t>[ f1(key) + 1 * f2(key) ]  mod m</a:t>
            </a:r>
          </a:p>
          <a:p>
            <a:pPr lvl="1"/>
            <a:r>
              <a:rPr lang="en-IN" dirty="0"/>
              <a:t>Second Probe : </a:t>
            </a:r>
            <a:r>
              <a:rPr lang="en-IN" b="1" dirty="0">
                <a:solidFill>
                  <a:srgbClr val="C00000"/>
                </a:solidFill>
              </a:rPr>
              <a:t>[ f1(key) + 2 * f2(key) ] mod m</a:t>
            </a:r>
          </a:p>
          <a:p>
            <a:pPr lvl="1"/>
            <a:r>
              <a:rPr lang="en-IN" dirty="0"/>
              <a:t>Third Probe : </a:t>
            </a:r>
            <a:r>
              <a:rPr lang="en-IN" b="1" dirty="0">
                <a:solidFill>
                  <a:srgbClr val="C00000"/>
                </a:solidFill>
              </a:rPr>
              <a:t>[ f1(key) + 3 * f2(key) ] mod m </a:t>
            </a:r>
            <a:r>
              <a:rPr lang="en-IN" dirty="0"/>
              <a:t>and so on …</a:t>
            </a:r>
            <a:endParaRPr lang="en-US" dirty="0"/>
          </a:p>
        </p:txBody>
      </p:sp>
    </p:spTree>
    <p:extLst>
      <p:ext uri="{BB962C8B-B14F-4D97-AF65-F5344CB8AC3E}">
        <p14:creationId xmlns:p14="http://schemas.microsoft.com/office/powerpoint/2010/main" val="195270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Double Hashing</a:t>
            </a:r>
          </a:p>
        </p:txBody>
      </p:sp>
      <p:sp>
        <p:nvSpPr>
          <p:cNvPr id="8" name="Content Placeholder 7">
            <a:extLst>
              <a:ext uri="{FF2B5EF4-FFF2-40B4-BE49-F238E27FC236}">
                <a16:creationId xmlns:a16="http://schemas.microsoft.com/office/drawing/2014/main" id="{8F6C7827-BF22-C34C-CF18-15F0CDA2704C}"/>
              </a:ext>
            </a:extLst>
          </p:cNvPr>
          <p:cNvSpPr>
            <a:spLocks noGrp="1"/>
          </p:cNvSpPr>
          <p:nvPr>
            <p:ph idx="1"/>
          </p:nvPr>
        </p:nvSpPr>
        <p:spPr/>
        <p:txBody>
          <a:bodyPr/>
          <a:lstStyle/>
          <a:p>
            <a:endParaRPr lang="en-US" dirty="0"/>
          </a:p>
          <a:p>
            <a:endParaRPr lang="en-IN" dirty="0"/>
          </a:p>
          <a:p>
            <a:endParaRPr lang="en-IN" dirty="0"/>
          </a:p>
          <a:p>
            <a:r>
              <a:rPr lang="en-IN" b="1" dirty="0">
                <a:solidFill>
                  <a:srgbClr val="C00000"/>
                </a:solidFill>
              </a:rPr>
              <a:t>Insert 20 : </a:t>
            </a:r>
            <a:r>
              <a:rPr lang="en-IN" dirty="0"/>
              <a:t>f1(20) = 20 % 11 = 9</a:t>
            </a:r>
          </a:p>
          <a:p>
            <a:r>
              <a:rPr lang="en-IN" b="1" dirty="0">
                <a:solidFill>
                  <a:srgbClr val="C00000"/>
                </a:solidFill>
              </a:rPr>
              <a:t>Insert 34 : </a:t>
            </a:r>
            <a:r>
              <a:rPr lang="en-IN" dirty="0"/>
              <a:t>f1(34) = 34 % 11 = 1</a:t>
            </a:r>
          </a:p>
          <a:p>
            <a:r>
              <a:rPr lang="en-IN" b="1" dirty="0">
                <a:solidFill>
                  <a:srgbClr val="C00000"/>
                </a:solidFill>
              </a:rPr>
              <a:t>Insert 45 : </a:t>
            </a:r>
          </a:p>
          <a:p>
            <a:pPr lvl="1"/>
            <a:r>
              <a:rPr lang="en-IN" sz="2400" dirty="0"/>
              <a:t>f1(45) = 45 % 11 = 1</a:t>
            </a:r>
          </a:p>
          <a:p>
            <a:pPr lvl="1"/>
            <a:r>
              <a:rPr lang="en-IN" sz="2400" dirty="0"/>
              <a:t>f2(45)  = 8 – (45 % 8 ) = 8 – 5 = 3</a:t>
            </a:r>
          </a:p>
          <a:p>
            <a:pPr lvl="1"/>
            <a:r>
              <a:rPr lang="en-IN" sz="2400" dirty="0"/>
              <a:t>First Probe : (1 + 1*3) % 11 = 4 </a:t>
            </a:r>
          </a:p>
        </p:txBody>
      </p:sp>
      <p:sp>
        <p:nvSpPr>
          <p:cNvPr id="5" name="Rectangle 4">
            <a:extLst>
              <a:ext uri="{FF2B5EF4-FFF2-40B4-BE49-F238E27FC236}">
                <a16:creationId xmlns:a16="http://schemas.microsoft.com/office/drawing/2014/main" id="{BA3B571E-9701-3D80-1AB8-F2539F9D7492}"/>
              </a:ext>
            </a:extLst>
          </p:cNvPr>
          <p:cNvSpPr/>
          <p:nvPr/>
        </p:nvSpPr>
        <p:spPr>
          <a:xfrm>
            <a:off x="0" y="718509"/>
            <a:ext cx="12192000" cy="1299857"/>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IN" sz="2400" b="1" dirty="0">
                <a:solidFill>
                  <a:schemeClr val="tx1"/>
                </a:solidFill>
              </a:rPr>
              <a:t>Consider a hash table of size 11.</a:t>
            </a:r>
          </a:p>
          <a:p>
            <a:pPr algn="just"/>
            <a:r>
              <a:rPr lang="en-IN" sz="2400" b="1" dirty="0">
                <a:solidFill>
                  <a:schemeClr val="tx1"/>
                </a:solidFill>
              </a:rPr>
              <a:t>Two hash functions f1(key) = key mod 11 and f2(key) = 8 – key mod 8</a:t>
            </a:r>
          </a:p>
          <a:p>
            <a:pPr algn="just"/>
            <a:r>
              <a:rPr lang="en-IN" sz="2400" b="1" dirty="0">
                <a:solidFill>
                  <a:schemeClr val="tx1"/>
                </a:solidFill>
              </a:rPr>
              <a:t>Insert the given keys : 20, 34, 45 , 70, 56. Use Double Hashing to resolve collision.</a:t>
            </a:r>
            <a:endParaRPr lang="en-US" sz="2400" b="1" dirty="0">
              <a:solidFill>
                <a:schemeClr val="tx1"/>
              </a:solidFill>
            </a:endParaRPr>
          </a:p>
        </p:txBody>
      </p:sp>
      <p:graphicFrame>
        <p:nvGraphicFramePr>
          <p:cNvPr id="6" name="Table 5">
            <a:extLst>
              <a:ext uri="{FF2B5EF4-FFF2-40B4-BE49-F238E27FC236}">
                <a16:creationId xmlns:a16="http://schemas.microsoft.com/office/drawing/2014/main" id="{5350E4E1-8A3C-9BD8-F2B7-77BC1FBC782B}"/>
              </a:ext>
            </a:extLst>
          </p:cNvPr>
          <p:cNvGraphicFramePr>
            <a:graphicFrameLocks noGrp="1"/>
          </p:cNvGraphicFramePr>
          <p:nvPr>
            <p:extLst>
              <p:ext uri="{D42A27DB-BD31-4B8C-83A1-F6EECF244321}">
                <p14:modId xmlns:p14="http://schemas.microsoft.com/office/powerpoint/2010/main" val="3760982644"/>
              </p:ext>
            </p:extLst>
          </p:nvPr>
        </p:nvGraphicFramePr>
        <p:xfrm>
          <a:off x="10080180" y="2388390"/>
          <a:ext cx="1758388" cy="4206240"/>
        </p:xfrm>
        <a:graphic>
          <a:graphicData uri="http://schemas.openxmlformats.org/drawingml/2006/table">
            <a:tbl>
              <a:tblPr firstRow="1" bandRow="1">
                <a:tableStyleId>{5940675A-B579-460E-94D1-54222C63F5DA}</a:tableStyleId>
              </a:tblPr>
              <a:tblGrid>
                <a:gridCol w="581341">
                  <a:extLst>
                    <a:ext uri="{9D8B030D-6E8A-4147-A177-3AD203B41FA5}">
                      <a16:colId xmlns:a16="http://schemas.microsoft.com/office/drawing/2014/main" val="20000"/>
                    </a:ext>
                  </a:extLst>
                </a:gridCol>
                <a:gridCol w="1177047">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sz="14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sz="140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sz="2000"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sz="2000"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sz="2000" dirty="0"/>
                    </a:p>
                  </a:txBody>
                  <a:tcPr/>
                </a:tc>
                <a:extLst>
                  <a:ext uri="{0D108BD9-81ED-4DB2-BD59-A6C34878D82A}">
                    <a16:rowId xmlns:a16="http://schemas.microsoft.com/office/drawing/2014/main" val="2410226171"/>
                  </a:ext>
                </a:extLst>
              </a:tr>
              <a:tr h="370840">
                <a:tc>
                  <a:txBody>
                    <a:bodyPr/>
                    <a:lstStyle/>
                    <a:p>
                      <a:r>
                        <a:rPr lang="en-US" dirty="0"/>
                        <a:t>10</a:t>
                      </a:r>
                    </a:p>
                  </a:txBody>
                  <a:tcPr/>
                </a:tc>
                <a:tc>
                  <a:txBody>
                    <a:bodyPr/>
                    <a:lstStyle/>
                    <a:p>
                      <a:endParaRPr lang="en-US" sz="2000" dirty="0"/>
                    </a:p>
                  </a:txBody>
                  <a:tcPr/>
                </a:tc>
                <a:extLst>
                  <a:ext uri="{0D108BD9-81ED-4DB2-BD59-A6C34878D82A}">
                    <a16:rowId xmlns:a16="http://schemas.microsoft.com/office/drawing/2014/main" val="3852938213"/>
                  </a:ext>
                </a:extLst>
              </a:tr>
            </a:tbl>
          </a:graphicData>
        </a:graphic>
      </p:graphicFrame>
      <p:sp>
        <p:nvSpPr>
          <p:cNvPr id="7" name="TextBox 6">
            <a:extLst>
              <a:ext uri="{FF2B5EF4-FFF2-40B4-BE49-F238E27FC236}">
                <a16:creationId xmlns:a16="http://schemas.microsoft.com/office/drawing/2014/main" id="{1C18C5AE-63E1-C2C1-580E-AC24F5FD923E}"/>
              </a:ext>
            </a:extLst>
          </p:cNvPr>
          <p:cNvSpPr txBox="1"/>
          <p:nvPr/>
        </p:nvSpPr>
        <p:spPr>
          <a:xfrm>
            <a:off x="10080180" y="1962346"/>
            <a:ext cx="1758388" cy="461665"/>
          </a:xfrm>
          <a:prstGeom prst="rect">
            <a:avLst/>
          </a:prstGeom>
          <a:noFill/>
        </p:spPr>
        <p:txBody>
          <a:bodyPr wrap="square" rtlCol="0">
            <a:spAutoFit/>
          </a:bodyPr>
          <a:lstStyle/>
          <a:p>
            <a:r>
              <a:rPr lang="en-US" sz="2400" b="1" dirty="0">
                <a:solidFill>
                  <a:srgbClr val="C00000"/>
                </a:solidFill>
              </a:rPr>
              <a:t>Hash Table</a:t>
            </a:r>
          </a:p>
        </p:txBody>
      </p:sp>
      <p:sp>
        <p:nvSpPr>
          <p:cNvPr id="14" name="TextBox 13">
            <a:extLst>
              <a:ext uri="{FF2B5EF4-FFF2-40B4-BE49-F238E27FC236}">
                <a16:creationId xmlns:a16="http://schemas.microsoft.com/office/drawing/2014/main" id="{9BE18E0C-8A1E-3D4E-A578-7B9CED3AA5B6}"/>
              </a:ext>
            </a:extLst>
          </p:cNvPr>
          <p:cNvSpPr txBox="1"/>
          <p:nvPr/>
        </p:nvSpPr>
        <p:spPr>
          <a:xfrm>
            <a:off x="10848079" y="5834298"/>
            <a:ext cx="544749" cy="374264"/>
          </a:xfrm>
          <a:prstGeom prst="rect">
            <a:avLst/>
          </a:prstGeom>
          <a:noFill/>
          <a:ln>
            <a:noFill/>
          </a:ln>
        </p:spPr>
        <p:txBody>
          <a:bodyPr wrap="square" rtlCol="0" anchor="ctr">
            <a:spAutoFit/>
          </a:bodyPr>
          <a:lstStyle/>
          <a:p>
            <a:r>
              <a:rPr lang="en-US" b="1" dirty="0"/>
              <a:t>20</a:t>
            </a:r>
            <a:endParaRPr lang="en-IN" b="1" dirty="0"/>
          </a:p>
        </p:txBody>
      </p:sp>
      <p:sp>
        <p:nvSpPr>
          <p:cNvPr id="3" name="TextBox 2">
            <a:extLst>
              <a:ext uri="{FF2B5EF4-FFF2-40B4-BE49-F238E27FC236}">
                <a16:creationId xmlns:a16="http://schemas.microsoft.com/office/drawing/2014/main" id="{B6185C49-2D9D-56F0-4104-C5BB43599AE5}"/>
              </a:ext>
            </a:extLst>
          </p:cNvPr>
          <p:cNvSpPr txBox="1"/>
          <p:nvPr/>
        </p:nvSpPr>
        <p:spPr>
          <a:xfrm>
            <a:off x="10848079" y="2743004"/>
            <a:ext cx="544749" cy="374264"/>
          </a:xfrm>
          <a:prstGeom prst="rect">
            <a:avLst/>
          </a:prstGeom>
          <a:noFill/>
          <a:ln>
            <a:noFill/>
          </a:ln>
        </p:spPr>
        <p:txBody>
          <a:bodyPr wrap="square" rtlCol="0" anchor="ctr">
            <a:spAutoFit/>
          </a:bodyPr>
          <a:lstStyle/>
          <a:p>
            <a:r>
              <a:rPr lang="en-US" b="1" dirty="0"/>
              <a:t>34</a:t>
            </a:r>
            <a:endParaRPr lang="en-IN" b="1" dirty="0"/>
          </a:p>
        </p:txBody>
      </p:sp>
      <p:sp>
        <p:nvSpPr>
          <p:cNvPr id="4" name="Rectangle 3">
            <a:extLst>
              <a:ext uri="{FF2B5EF4-FFF2-40B4-BE49-F238E27FC236}">
                <a16:creationId xmlns:a16="http://schemas.microsoft.com/office/drawing/2014/main" id="{64FBA924-BD7C-BA95-BE83-EFA54DA476E6}"/>
              </a:ext>
            </a:extLst>
          </p:cNvPr>
          <p:cNvSpPr/>
          <p:nvPr/>
        </p:nvSpPr>
        <p:spPr>
          <a:xfrm>
            <a:off x="3661722" y="3566346"/>
            <a:ext cx="2042809" cy="3501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Collision</a:t>
            </a:r>
            <a:endParaRPr lang="en-IN" sz="2800" b="1" dirty="0">
              <a:solidFill>
                <a:srgbClr val="C00000"/>
              </a:solidFill>
            </a:endParaRPr>
          </a:p>
        </p:txBody>
      </p:sp>
      <p:sp>
        <p:nvSpPr>
          <p:cNvPr id="16" name="TextBox 15">
            <a:extLst>
              <a:ext uri="{FF2B5EF4-FFF2-40B4-BE49-F238E27FC236}">
                <a16:creationId xmlns:a16="http://schemas.microsoft.com/office/drawing/2014/main" id="{4FE29B38-FEB1-C1D4-D7CE-A9BA6F96C81D}"/>
              </a:ext>
            </a:extLst>
          </p:cNvPr>
          <p:cNvSpPr txBox="1"/>
          <p:nvPr/>
        </p:nvSpPr>
        <p:spPr>
          <a:xfrm>
            <a:off x="10848079" y="3866200"/>
            <a:ext cx="544749" cy="374264"/>
          </a:xfrm>
          <a:prstGeom prst="rect">
            <a:avLst/>
          </a:prstGeom>
          <a:noFill/>
          <a:ln>
            <a:noFill/>
          </a:ln>
        </p:spPr>
        <p:txBody>
          <a:bodyPr wrap="square" rtlCol="0" anchor="ctr">
            <a:spAutoFit/>
          </a:bodyPr>
          <a:lstStyle/>
          <a:p>
            <a:r>
              <a:rPr lang="en-US" b="1" dirty="0"/>
              <a:t>45</a:t>
            </a:r>
            <a:endParaRPr lang="en-IN" b="1" dirty="0"/>
          </a:p>
        </p:txBody>
      </p:sp>
    </p:spTree>
    <p:extLst>
      <p:ext uri="{BB962C8B-B14F-4D97-AF65-F5344CB8AC3E}">
        <p14:creationId xmlns:p14="http://schemas.microsoft.com/office/powerpoint/2010/main" val="165377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4" grpId="0"/>
      <p:bldP spid="3" grpId="0"/>
      <p:bldP spid="4"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Double Hashing</a:t>
            </a:r>
          </a:p>
        </p:txBody>
      </p:sp>
      <p:sp>
        <p:nvSpPr>
          <p:cNvPr id="8" name="Content Placeholder 7">
            <a:extLst>
              <a:ext uri="{FF2B5EF4-FFF2-40B4-BE49-F238E27FC236}">
                <a16:creationId xmlns:a16="http://schemas.microsoft.com/office/drawing/2014/main" id="{8F6C7827-BF22-C34C-CF18-15F0CDA2704C}"/>
              </a:ext>
            </a:extLst>
          </p:cNvPr>
          <p:cNvSpPr>
            <a:spLocks noGrp="1"/>
          </p:cNvSpPr>
          <p:nvPr>
            <p:ph idx="1"/>
          </p:nvPr>
        </p:nvSpPr>
        <p:spPr/>
        <p:txBody>
          <a:bodyPr/>
          <a:lstStyle/>
          <a:p>
            <a:endParaRPr lang="en-US" dirty="0"/>
          </a:p>
          <a:p>
            <a:endParaRPr lang="en-IN" dirty="0"/>
          </a:p>
          <a:p>
            <a:endParaRPr lang="en-IN" dirty="0"/>
          </a:p>
          <a:p>
            <a:r>
              <a:rPr lang="en-IN" b="1" dirty="0">
                <a:solidFill>
                  <a:srgbClr val="C00000"/>
                </a:solidFill>
              </a:rPr>
              <a:t>Insert 70 : </a:t>
            </a:r>
          </a:p>
          <a:p>
            <a:pPr lvl="1"/>
            <a:r>
              <a:rPr lang="en-IN" sz="2400" dirty="0"/>
              <a:t>f1(70) = 70 % 11 = 4</a:t>
            </a:r>
          </a:p>
          <a:p>
            <a:pPr lvl="1"/>
            <a:r>
              <a:rPr lang="en-IN" sz="2400" dirty="0"/>
              <a:t>f2(45)  = 8 – (70 % 8 ) = 8 – 6 = 2</a:t>
            </a:r>
          </a:p>
          <a:p>
            <a:pPr lvl="1"/>
            <a:r>
              <a:rPr lang="en-IN" sz="2400" dirty="0"/>
              <a:t>First Probe : (4 + 1*2) % 11 = 6</a:t>
            </a:r>
          </a:p>
        </p:txBody>
      </p:sp>
      <p:sp>
        <p:nvSpPr>
          <p:cNvPr id="5" name="Rectangle 4">
            <a:extLst>
              <a:ext uri="{FF2B5EF4-FFF2-40B4-BE49-F238E27FC236}">
                <a16:creationId xmlns:a16="http://schemas.microsoft.com/office/drawing/2014/main" id="{BA3B571E-9701-3D80-1AB8-F2539F9D7492}"/>
              </a:ext>
            </a:extLst>
          </p:cNvPr>
          <p:cNvSpPr/>
          <p:nvPr/>
        </p:nvSpPr>
        <p:spPr>
          <a:xfrm>
            <a:off x="0" y="708781"/>
            <a:ext cx="12191999" cy="1299857"/>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IN" sz="2400" b="1" dirty="0">
                <a:solidFill>
                  <a:schemeClr val="tx1"/>
                </a:solidFill>
              </a:rPr>
              <a:t>Consider a hash table of size 11.</a:t>
            </a:r>
          </a:p>
          <a:p>
            <a:pPr algn="just"/>
            <a:r>
              <a:rPr lang="en-IN" sz="2400" b="1" dirty="0">
                <a:solidFill>
                  <a:schemeClr val="tx1"/>
                </a:solidFill>
              </a:rPr>
              <a:t>Two hash functions f1(key) = key mod 11 and f2(key) = 8 – key mod 8</a:t>
            </a:r>
          </a:p>
          <a:p>
            <a:pPr algn="just"/>
            <a:r>
              <a:rPr lang="en-IN" sz="2400" b="1" dirty="0">
                <a:solidFill>
                  <a:schemeClr val="tx1"/>
                </a:solidFill>
              </a:rPr>
              <a:t>Insert the given keys : 20, 34, 45, 70, 56. Use Double Hashing to resolve collision.</a:t>
            </a:r>
            <a:endParaRPr lang="en-US" sz="2400" b="1" dirty="0">
              <a:solidFill>
                <a:schemeClr val="tx1"/>
              </a:solidFill>
            </a:endParaRPr>
          </a:p>
        </p:txBody>
      </p:sp>
      <p:graphicFrame>
        <p:nvGraphicFramePr>
          <p:cNvPr id="6" name="Table 5">
            <a:extLst>
              <a:ext uri="{FF2B5EF4-FFF2-40B4-BE49-F238E27FC236}">
                <a16:creationId xmlns:a16="http://schemas.microsoft.com/office/drawing/2014/main" id="{5350E4E1-8A3C-9BD8-F2B7-77BC1FBC782B}"/>
              </a:ext>
            </a:extLst>
          </p:cNvPr>
          <p:cNvGraphicFramePr>
            <a:graphicFrameLocks noGrp="1"/>
          </p:cNvGraphicFramePr>
          <p:nvPr/>
        </p:nvGraphicFramePr>
        <p:xfrm>
          <a:off x="10080180" y="2388390"/>
          <a:ext cx="1758388" cy="4206240"/>
        </p:xfrm>
        <a:graphic>
          <a:graphicData uri="http://schemas.openxmlformats.org/drawingml/2006/table">
            <a:tbl>
              <a:tblPr firstRow="1" bandRow="1">
                <a:tableStyleId>{5940675A-B579-460E-94D1-54222C63F5DA}</a:tableStyleId>
              </a:tblPr>
              <a:tblGrid>
                <a:gridCol w="581341">
                  <a:extLst>
                    <a:ext uri="{9D8B030D-6E8A-4147-A177-3AD203B41FA5}">
                      <a16:colId xmlns:a16="http://schemas.microsoft.com/office/drawing/2014/main" val="20000"/>
                    </a:ext>
                  </a:extLst>
                </a:gridCol>
                <a:gridCol w="1177047">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sz="14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sz="140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sz="2000"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sz="2000"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sz="2000" dirty="0"/>
                    </a:p>
                  </a:txBody>
                  <a:tcPr/>
                </a:tc>
                <a:extLst>
                  <a:ext uri="{0D108BD9-81ED-4DB2-BD59-A6C34878D82A}">
                    <a16:rowId xmlns:a16="http://schemas.microsoft.com/office/drawing/2014/main" val="2410226171"/>
                  </a:ext>
                </a:extLst>
              </a:tr>
              <a:tr h="370840">
                <a:tc>
                  <a:txBody>
                    <a:bodyPr/>
                    <a:lstStyle/>
                    <a:p>
                      <a:r>
                        <a:rPr lang="en-US" dirty="0"/>
                        <a:t>10</a:t>
                      </a:r>
                    </a:p>
                  </a:txBody>
                  <a:tcPr/>
                </a:tc>
                <a:tc>
                  <a:txBody>
                    <a:bodyPr/>
                    <a:lstStyle/>
                    <a:p>
                      <a:endParaRPr lang="en-US" sz="2000" dirty="0"/>
                    </a:p>
                  </a:txBody>
                  <a:tcPr/>
                </a:tc>
                <a:extLst>
                  <a:ext uri="{0D108BD9-81ED-4DB2-BD59-A6C34878D82A}">
                    <a16:rowId xmlns:a16="http://schemas.microsoft.com/office/drawing/2014/main" val="3852938213"/>
                  </a:ext>
                </a:extLst>
              </a:tr>
            </a:tbl>
          </a:graphicData>
        </a:graphic>
      </p:graphicFrame>
      <p:sp>
        <p:nvSpPr>
          <p:cNvPr id="7" name="TextBox 6">
            <a:extLst>
              <a:ext uri="{FF2B5EF4-FFF2-40B4-BE49-F238E27FC236}">
                <a16:creationId xmlns:a16="http://schemas.microsoft.com/office/drawing/2014/main" id="{1C18C5AE-63E1-C2C1-580E-AC24F5FD923E}"/>
              </a:ext>
            </a:extLst>
          </p:cNvPr>
          <p:cNvSpPr txBox="1"/>
          <p:nvPr/>
        </p:nvSpPr>
        <p:spPr>
          <a:xfrm>
            <a:off x="10080180" y="1962346"/>
            <a:ext cx="1758388" cy="461665"/>
          </a:xfrm>
          <a:prstGeom prst="rect">
            <a:avLst/>
          </a:prstGeom>
          <a:noFill/>
        </p:spPr>
        <p:txBody>
          <a:bodyPr wrap="square" rtlCol="0">
            <a:spAutoFit/>
          </a:bodyPr>
          <a:lstStyle/>
          <a:p>
            <a:r>
              <a:rPr lang="en-US" sz="2400" b="1" dirty="0">
                <a:solidFill>
                  <a:srgbClr val="C00000"/>
                </a:solidFill>
              </a:rPr>
              <a:t>Hash Table</a:t>
            </a:r>
          </a:p>
        </p:txBody>
      </p:sp>
      <p:sp>
        <p:nvSpPr>
          <p:cNvPr id="14" name="TextBox 13">
            <a:extLst>
              <a:ext uri="{FF2B5EF4-FFF2-40B4-BE49-F238E27FC236}">
                <a16:creationId xmlns:a16="http://schemas.microsoft.com/office/drawing/2014/main" id="{9BE18E0C-8A1E-3D4E-A578-7B9CED3AA5B6}"/>
              </a:ext>
            </a:extLst>
          </p:cNvPr>
          <p:cNvSpPr txBox="1"/>
          <p:nvPr/>
        </p:nvSpPr>
        <p:spPr>
          <a:xfrm>
            <a:off x="10848079" y="5834298"/>
            <a:ext cx="544749" cy="374264"/>
          </a:xfrm>
          <a:prstGeom prst="rect">
            <a:avLst/>
          </a:prstGeom>
          <a:noFill/>
          <a:ln>
            <a:noFill/>
          </a:ln>
        </p:spPr>
        <p:txBody>
          <a:bodyPr wrap="square" rtlCol="0" anchor="ctr">
            <a:spAutoFit/>
          </a:bodyPr>
          <a:lstStyle/>
          <a:p>
            <a:r>
              <a:rPr lang="en-US" b="1" dirty="0"/>
              <a:t>20</a:t>
            </a:r>
            <a:endParaRPr lang="en-IN" b="1" dirty="0"/>
          </a:p>
        </p:txBody>
      </p:sp>
      <p:sp>
        <p:nvSpPr>
          <p:cNvPr id="3" name="TextBox 2">
            <a:extLst>
              <a:ext uri="{FF2B5EF4-FFF2-40B4-BE49-F238E27FC236}">
                <a16:creationId xmlns:a16="http://schemas.microsoft.com/office/drawing/2014/main" id="{B6185C49-2D9D-56F0-4104-C5BB43599AE5}"/>
              </a:ext>
            </a:extLst>
          </p:cNvPr>
          <p:cNvSpPr txBox="1"/>
          <p:nvPr/>
        </p:nvSpPr>
        <p:spPr>
          <a:xfrm>
            <a:off x="10848079" y="2743004"/>
            <a:ext cx="544749" cy="374264"/>
          </a:xfrm>
          <a:prstGeom prst="rect">
            <a:avLst/>
          </a:prstGeom>
          <a:noFill/>
          <a:ln>
            <a:noFill/>
          </a:ln>
        </p:spPr>
        <p:txBody>
          <a:bodyPr wrap="square" rtlCol="0" anchor="ctr">
            <a:spAutoFit/>
          </a:bodyPr>
          <a:lstStyle/>
          <a:p>
            <a:r>
              <a:rPr lang="en-US" b="1" dirty="0"/>
              <a:t>34</a:t>
            </a:r>
            <a:endParaRPr lang="en-IN" b="1" dirty="0"/>
          </a:p>
        </p:txBody>
      </p:sp>
      <p:sp>
        <p:nvSpPr>
          <p:cNvPr id="4" name="Rectangle 3">
            <a:extLst>
              <a:ext uri="{FF2B5EF4-FFF2-40B4-BE49-F238E27FC236}">
                <a16:creationId xmlns:a16="http://schemas.microsoft.com/office/drawing/2014/main" id="{64FBA924-BD7C-BA95-BE83-EFA54DA476E6}"/>
              </a:ext>
            </a:extLst>
          </p:cNvPr>
          <p:cNvSpPr/>
          <p:nvPr/>
        </p:nvSpPr>
        <p:spPr>
          <a:xfrm>
            <a:off x="3778454" y="2701489"/>
            <a:ext cx="2042809" cy="3501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Collision</a:t>
            </a:r>
            <a:endParaRPr lang="en-IN" sz="2800" b="1" dirty="0">
              <a:solidFill>
                <a:srgbClr val="C00000"/>
              </a:solidFill>
            </a:endParaRPr>
          </a:p>
        </p:txBody>
      </p:sp>
      <p:sp>
        <p:nvSpPr>
          <p:cNvPr id="16" name="TextBox 15">
            <a:extLst>
              <a:ext uri="{FF2B5EF4-FFF2-40B4-BE49-F238E27FC236}">
                <a16:creationId xmlns:a16="http://schemas.microsoft.com/office/drawing/2014/main" id="{4FE29B38-FEB1-C1D4-D7CE-A9BA6F96C81D}"/>
              </a:ext>
            </a:extLst>
          </p:cNvPr>
          <p:cNvSpPr txBox="1"/>
          <p:nvPr/>
        </p:nvSpPr>
        <p:spPr>
          <a:xfrm>
            <a:off x="10848079" y="3866200"/>
            <a:ext cx="544749" cy="374264"/>
          </a:xfrm>
          <a:prstGeom prst="rect">
            <a:avLst/>
          </a:prstGeom>
          <a:noFill/>
          <a:ln>
            <a:noFill/>
          </a:ln>
        </p:spPr>
        <p:txBody>
          <a:bodyPr wrap="square" rtlCol="0" anchor="ctr">
            <a:spAutoFit/>
          </a:bodyPr>
          <a:lstStyle/>
          <a:p>
            <a:r>
              <a:rPr lang="en-US" b="1" dirty="0"/>
              <a:t>45</a:t>
            </a:r>
            <a:endParaRPr lang="en-IN" b="1" dirty="0"/>
          </a:p>
        </p:txBody>
      </p:sp>
      <p:sp>
        <p:nvSpPr>
          <p:cNvPr id="9" name="TextBox 8">
            <a:extLst>
              <a:ext uri="{FF2B5EF4-FFF2-40B4-BE49-F238E27FC236}">
                <a16:creationId xmlns:a16="http://schemas.microsoft.com/office/drawing/2014/main" id="{A794B95F-265A-6AF9-2CE0-6FB1B7490D41}"/>
              </a:ext>
            </a:extLst>
          </p:cNvPr>
          <p:cNvSpPr txBox="1"/>
          <p:nvPr/>
        </p:nvSpPr>
        <p:spPr>
          <a:xfrm>
            <a:off x="10848078" y="4663117"/>
            <a:ext cx="544749" cy="374264"/>
          </a:xfrm>
          <a:prstGeom prst="rect">
            <a:avLst/>
          </a:prstGeom>
          <a:noFill/>
          <a:ln>
            <a:noFill/>
          </a:ln>
        </p:spPr>
        <p:txBody>
          <a:bodyPr wrap="square" rtlCol="0" anchor="ctr">
            <a:spAutoFit/>
          </a:bodyPr>
          <a:lstStyle/>
          <a:p>
            <a:r>
              <a:rPr lang="en-US" b="1" dirty="0"/>
              <a:t>70</a:t>
            </a:r>
            <a:endParaRPr lang="en-IN" b="1" dirty="0"/>
          </a:p>
        </p:txBody>
      </p:sp>
    </p:spTree>
    <p:extLst>
      <p:ext uri="{BB962C8B-B14F-4D97-AF65-F5344CB8AC3E}">
        <p14:creationId xmlns:p14="http://schemas.microsoft.com/office/powerpoint/2010/main" val="31899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Double Hashing</a:t>
            </a:r>
          </a:p>
        </p:txBody>
      </p:sp>
      <p:sp>
        <p:nvSpPr>
          <p:cNvPr id="8" name="Content Placeholder 7">
            <a:extLst>
              <a:ext uri="{FF2B5EF4-FFF2-40B4-BE49-F238E27FC236}">
                <a16:creationId xmlns:a16="http://schemas.microsoft.com/office/drawing/2014/main" id="{8F6C7827-BF22-C34C-CF18-15F0CDA2704C}"/>
              </a:ext>
            </a:extLst>
          </p:cNvPr>
          <p:cNvSpPr>
            <a:spLocks noGrp="1"/>
          </p:cNvSpPr>
          <p:nvPr>
            <p:ph idx="1"/>
          </p:nvPr>
        </p:nvSpPr>
        <p:spPr/>
        <p:txBody>
          <a:bodyPr/>
          <a:lstStyle/>
          <a:p>
            <a:endParaRPr lang="en-US" dirty="0"/>
          </a:p>
          <a:p>
            <a:endParaRPr lang="en-IN" dirty="0"/>
          </a:p>
          <a:p>
            <a:endParaRPr lang="en-IN" dirty="0"/>
          </a:p>
          <a:p>
            <a:r>
              <a:rPr lang="en-IN" b="1" dirty="0">
                <a:solidFill>
                  <a:srgbClr val="C00000"/>
                </a:solidFill>
              </a:rPr>
              <a:t>Insert 56 : </a:t>
            </a:r>
          </a:p>
          <a:p>
            <a:pPr lvl="1"/>
            <a:r>
              <a:rPr lang="en-IN" sz="2400" dirty="0"/>
              <a:t>f1(56) = 56 % 11 = 1</a:t>
            </a:r>
          </a:p>
          <a:p>
            <a:pPr lvl="1"/>
            <a:r>
              <a:rPr lang="en-IN" sz="2400" dirty="0"/>
              <a:t>f2(56)  = 8 – (56 % 8 ) = 8 – 0 = 8</a:t>
            </a:r>
          </a:p>
          <a:p>
            <a:pPr lvl="1"/>
            <a:r>
              <a:rPr lang="en-IN" sz="2400" dirty="0"/>
              <a:t>First Probe : (1 + 1*8) % 11 = 9</a:t>
            </a:r>
          </a:p>
          <a:p>
            <a:pPr lvl="1"/>
            <a:r>
              <a:rPr lang="en-IN" sz="2400" dirty="0"/>
              <a:t>Second Probe : (1 + 2*8)%11 = 17 % 11 = 6</a:t>
            </a:r>
          </a:p>
          <a:p>
            <a:pPr lvl="1"/>
            <a:r>
              <a:rPr lang="en-IN" sz="2400" dirty="0"/>
              <a:t>Third Probe : (1 + 3*8)%11 = 25%11 = 3  </a:t>
            </a:r>
          </a:p>
        </p:txBody>
      </p:sp>
      <p:sp>
        <p:nvSpPr>
          <p:cNvPr id="5" name="Rectangle 4">
            <a:extLst>
              <a:ext uri="{FF2B5EF4-FFF2-40B4-BE49-F238E27FC236}">
                <a16:creationId xmlns:a16="http://schemas.microsoft.com/office/drawing/2014/main" id="{BA3B571E-9701-3D80-1AB8-F2539F9D7492}"/>
              </a:ext>
            </a:extLst>
          </p:cNvPr>
          <p:cNvSpPr/>
          <p:nvPr/>
        </p:nvSpPr>
        <p:spPr>
          <a:xfrm>
            <a:off x="0" y="708781"/>
            <a:ext cx="12191999" cy="1299857"/>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IN" sz="2400" b="1" dirty="0">
                <a:solidFill>
                  <a:schemeClr val="tx1"/>
                </a:solidFill>
              </a:rPr>
              <a:t>Consider a hash table of size 11.</a:t>
            </a:r>
          </a:p>
          <a:p>
            <a:pPr algn="just"/>
            <a:r>
              <a:rPr lang="en-IN" sz="2400" b="1" dirty="0">
                <a:solidFill>
                  <a:schemeClr val="tx1"/>
                </a:solidFill>
              </a:rPr>
              <a:t>Two hash functions f1(key) = key mod 11 and f2(key) = 8 – key mod 8</a:t>
            </a:r>
          </a:p>
          <a:p>
            <a:pPr algn="just"/>
            <a:r>
              <a:rPr lang="en-IN" sz="2400" b="1" dirty="0">
                <a:solidFill>
                  <a:schemeClr val="tx1"/>
                </a:solidFill>
              </a:rPr>
              <a:t>Insert the given keys : 20, 34, 45, 70, 56. Use Double Hashing to resolve collision.</a:t>
            </a:r>
            <a:endParaRPr lang="en-US" sz="2400" b="1" dirty="0">
              <a:solidFill>
                <a:schemeClr val="tx1"/>
              </a:solidFill>
            </a:endParaRPr>
          </a:p>
        </p:txBody>
      </p:sp>
      <p:graphicFrame>
        <p:nvGraphicFramePr>
          <p:cNvPr id="6" name="Table 5">
            <a:extLst>
              <a:ext uri="{FF2B5EF4-FFF2-40B4-BE49-F238E27FC236}">
                <a16:creationId xmlns:a16="http://schemas.microsoft.com/office/drawing/2014/main" id="{5350E4E1-8A3C-9BD8-F2B7-77BC1FBC782B}"/>
              </a:ext>
            </a:extLst>
          </p:cNvPr>
          <p:cNvGraphicFramePr>
            <a:graphicFrameLocks noGrp="1"/>
          </p:cNvGraphicFramePr>
          <p:nvPr/>
        </p:nvGraphicFramePr>
        <p:xfrm>
          <a:off x="10080180" y="2388390"/>
          <a:ext cx="1758388" cy="4206240"/>
        </p:xfrm>
        <a:graphic>
          <a:graphicData uri="http://schemas.openxmlformats.org/drawingml/2006/table">
            <a:tbl>
              <a:tblPr firstRow="1" bandRow="1">
                <a:tableStyleId>{5940675A-B579-460E-94D1-54222C63F5DA}</a:tableStyleId>
              </a:tblPr>
              <a:tblGrid>
                <a:gridCol w="581341">
                  <a:extLst>
                    <a:ext uri="{9D8B030D-6E8A-4147-A177-3AD203B41FA5}">
                      <a16:colId xmlns:a16="http://schemas.microsoft.com/office/drawing/2014/main" val="20000"/>
                    </a:ext>
                  </a:extLst>
                </a:gridCol>
                <a:gridCol w="1177047">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sz="14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sz="140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sz="2000"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sz="2000"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sz="2000" dirty="0"/>
                    </a:p>
                  </a:txBody>
                  <a:tcPr/>
                </a:tc>
                <a:extLst>
                  <a:ext uri="{0D108BD9-81ED-4DB2-BD59-A6C34878D82A}">
                    <a16:rowId xmlns:a16="http://schemas.microsoft.com/office/drawing/2014/main" val="2410226171"/>
                  </a:ext>
                </a:extLst>
              </a:tr>
              <a:tr h="370840">
                <a:tc>
                  <a:txBody>
                    <a:bodyPr/>
                    <a:lstStyle/>
                    <a:p>
                      <a:r>
                        <a:rPr lang="en-US" dirty="0"/>
                        <a:t>10</a:t>
                      </a:r>
                    </a:p>
                  </a:txBody>
                  <a:tcPr/>
                </a:tc>
                <a:tc>
                  <a:txBody>
                    <a:bodyPr/>
                    <a:lstStyle/>
                    <a:p>
                      <a:endParaRPr lang="en-US" sz="2000" dirty="0"/>
                    </a:p>
                  </a:txBody>
                  <a:tcPr/>
                </a:tc>
                <a:extLst>
                  <a:ext uri="{0D108BD9-81ED-4DB2-BD59-A6C34878D82A}">
                    <a16:rowId xmlns:a16="http://schemas.microsoft.com/office/drawing/2014/main" val="3852938213"/>
                  </a:ext>
                </a:extLst>
              </a:tr>
            </a:tbl>
          </a:graphicData>
        </a:graphic>
      </p:graphicFrame>
      <p:sp>
        <p:nvSpPr>
          <p:cNvPr id="7" name="TextBox 6">
            <a:extLst>
              <a:ext uri="{FF2B5EF4-FFF2-40B4-BE49-F238E27FC236}">
                <a16:creationId xmlns:a16="http://schemas.microsoft.com/office/drawing/2014/main" id="{1C18C5AE-63E1-C2C1-580E-AC24F5FD923E}"/>
              </a:ext>
            </a:extLst>
          </p:cNvPr>
          <p:cNvSpPr txBox="1"/>
          <p:nvPr/>
        </p:nvSpPr>
        <p:spPr>
          <a:xfrm>
            <a:off x="10080180" y="1962346"/>
            <a:ext cx="1758388" cy="461665"/>
          </a:xfrm>
          <a:prstGeom prst="rect">
            <a:avLst/>
          </a:prstGeom>
          <a:noFill/>
        </p:spPr>
        <p:txBody>
          <a:bodyPr wrap="square" rtlCol="0">
            <a:spAutoFit/>
          </a:bodyPr>
          <a:lstStyle/>
          <a:p>
            <a:r>
              <a:rPr lang="en-US" sz="2400" b="1" dirty="0">
                <a:solidFill>
                  <a:srgbClr val="C00000"/>
                </a:solidFill>
              </a:rPr>
              <a:t>Hash Table</a:t>
            </a:r>
          </a:p>
        </p:txBody>
      </p:sp>
      <p:sp>
        <p:nvSpPr>
          <p:cNvPr id="14" name="TextBox 13">
            <a:extLst>
              <a:ext uri="{FF2B5EF4-FFF2-40B4-BE49-F238E27FC236}">
                <a16:creationId xmlns:a16="http://schemas.microsoft.com/office/drawing/2014/main" id="{9BE18E0C-8A1E-3D4E-A578-7B9CED3AA5B6}"/>
              </a:ext>
            </a:extLst>
          </p:cNvPr>
          <p:cNvSpPr txBox="1"/>
          <p:nvPr/>
        </p:nvSpPr>
        <p:spPr>
          <a:xfrm>
            <a:off x="10848079" y="5834298"/>
            <a:ext cx="544749" cy="374264"/>
          </a:xfrm>
          <a:prstGeom prst="rect">
            <a:avLst/>
          </a:prstGeom>
          <a:noFill/>
          <a:ln>
            <a:noFill/>
          </a:ln>
        </p:spPr>
        <p:txBody>
          <a:bodyPr wrap="square" rtlCol="0" anchor="ctr">
            <a:spAutoFit/>
          </a:bodyPr>
          <a:lstStyle/>
          <a:p>
            <a:r>
              <a:rPr lang="en-US" b="1" dirty="0"/>
              <a:t>20</a:t>
            </a:r>
            <a:endParaRPr lang="en-IN" b="1" dirty="0"/>
          </a:p>
        </p:txBody>
      </p:sp>
      <p:sp>
        <p:nvSpPr>
          <p:cNvPr id="3" name="TextBox 2">
            <a:extLst>
              <a:ext uri="{FF2B5EF4-FFF2-40B4-BE49-F238E27FC236}">
                <a16:creationId xmlns:a16="http://schemas.microsoft.com/office/drawing/2014/main" id="{B6185C49-2D9D-56F0-4104-C5BB43599AE5}"/>
              </a:ext>
            </a:extLst>
          </p:cNvPr>
          <p:cNvSpPr txBox="1"/>
          <p:nvPr/>
        </p:nvSpPr>
        <p:spPr>
          <a:xfrm>
            <a:off x="10848079" y="2743004"/>
            <a:ext cx="544749" cy="374264"/>
          </a:xfrm>
          <a:prstGeom prst="rect">
            <a:avLst/>
          </a:prstGeom>
          <a:noFill/>
          <a:ln>
            <a:noFill/>
          </a:ln>
        </p:spPr>
        <p:txBody>
          <a:bodyPr wrap="square" rtlCol="0" anchor="ctr">
            <a:spAutoFit/>
          </a:bodyPr>
          <a:lstStyle/>
          <a:p>
            <a:r>
              <a:rPr lang="en-US" b="1" dirty="0"/>
              <a:t>34</a:t>
            </a:r>
            <a:endParaRPr lang="en-IN" b="1" dirty="0"/>
          </a:p>
        </p:txBody>
      </p:sp>
      <p:sp>
        <p:nvSpPr>
          <p:cNvPr id="4" name="Rectangle 3">
            <a:extLst>
              <a:ext uri="{FF2B5EF4-FFF2-40B4-BE49-F238E27FC236}">
                <a16:creationId xmlns:a16="http://schemas.microsoft.com/office/drawing/2014/main" id="{64FBA924-BD7C-BA95-BE83-EFA54DA476E6}"/>
              </a:ext>
            </a:extLst>
          </p:cNvPr>
          <p:cNvSpPr/>
          <p:nvPr/>
        </p:nvSpPr>
        <p:spPr>
          <a:xfrm>
            <a:off x="3778454" y="2701489"/>
            <a:ext cx="2042809" cy="3501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Collision</a:t>
            </a:r>
            <a:endParaRPr lang="en-IN" sz="2800" b="1" dirty="0">
              <a:solidFill>
                <a:srgbClr val="C00000"/>
              </a:solidFill>
            </a:endParaRPr>
          </a:p>
        </p:txBody>
      </p:sp>
      <p:sp>
        <p:nvSpPr>
          <p:cNvPr id="16" name="TextBox 15">
            <a:extLst>
              <a:ext uri="{FF2B5EF4-FFF2-40B4-BE49-F238E27FC236}">
                <a16:creationId xmlns:a16="http://schemas.microsoft.com/office/drawing/2014/main" id="{4FE29B38-FEB1-C1D4-D7CE-A9BA6F96C81D}"/>
              </a:ext>
            </a:extLst>
          </p:cNvPr>
          <p:cNvSpPr txBox="1"/>
          <p:nvPr/>
        </p:nvSpPr>
        <p:spPr>
          <a:xfrm>
            <a:off x="10848079" y="3866200"/>
            <a:ext cx="544749" cy="374264"/>
          </a:xfrm>
          <a:prstGeom prst="rect">
            <a:avLst/>
          </a:prstGeom>
          <a:noFill/>
          <a:ln>
            <a:noFill/>
          </a:ln>
        </p:spPr>
        <p:txBody>
          <a:bodyPr wrap="square" rtlCol="0" anchor="ctr">
            <a:spAutoFit/>
          </a:bodyPr>
          <a:lstStyle/>
          <a:p>
            <a:r>
              <a:rPr lang="en-US" b="1" dirty="0"/>
              <a:t>45</a:t>
            </a:r>
            <a:endParaRPr lang="en-IN" b="1" dirty="0"/>
          </a:p>
        </p:txBody>
      </p:sp>
      <p:sp>
        <p:nvSpPr>
          <p:cNvPr id="9" name="TextBox 8">
            <a:extLst>
              <a:ext uri="{FF2B5EF4-FFF2-40B4-BE49-F238E27FC236}">
                <a16:creationId xmlns:a16="http://schemas.microsoft.com/office/drawing/2014/main" id="{A794B95F-265A-6AF9-2CE0-6FB1B7490D41}"/>
              </a:ext>
            </a:extLst>
          </p:cNvPr>
          <p:cNvSpPr txBox="1"/>
          <p:nvPr/>
        </p:nvSpPr>
        <p:spPr>
          <a:xfrm>
            <a:off x="10848078" y="4663117"/>
            <a:ext cx="544749" cy="374264"/>
          </a:xfrm>
          <a:prstGeom prst="rect">
            <a:avLst/>
          </a:prstGeom>
          <a:noFill/>
          <a:ln>
            <a:noFill/>
          </a:ln>
        </p:spPr>
        <p:txBody>
          <a:bodyPr wrap="square" rtlCol="0" anchor="ctr">
            <a:spAutoFit/>
          </a:bodyPr>
          <a:lstStyle/>
          <a:p>
            <a:r>
              <a:rPr lang="en-US" b="1" dirty="0"/>
              <a:t>70</a:t>
            </a:r>
            <a:endParaRPr lang="en-IN" b="1" dirty="0"/>
          </a:p>
        </p:txBody>
      </p:sp>
      <p:sp>
        <p:nvSpPr>
          <p:cNvPr id="10" name="Rectangle 9">
            <a:extLst>
              <a:ext uri="{FF2B5EF4-FFF2-40B4-BE49-F238E27FC236}">
                <a16:creationId xmlns:a16="http://schemas.microsoft.com/office/drawing/2014/main" id="{709CD5C9-1EAD-A3BA-1F58-C9CBC4062739}"/>
              </a:ext>
            </a:extLst>
          </p:cNvPr>
          <p:cNvSpPr/>
          <p:nvPr/>
        </p:nvSpPr>
        <p:spPr>
          <a:xfrm>
            <a:off x="4961996" y="3559709"/>
            <a:ext cx="2042809" cy="3501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Collision</a:t>
            </a:r>
            <a:endParaRPr lang="en-IN" sz="2800" b="1" dirty="0">
              <a:solidFill>
                <a:srgbClr val="C00000"/>
              </a:solidFill>
            </a:endParaRPr>
          </a:p>
        </p:txBody>
      </p:sp>
      <p:sp>
        <p:nvSpPr>
          <p:cNvPr id="11" name="Rectangle 10">
            <a:extLst>
              <a:ext uri="{FF2B5EF4-FFF2-40B4-BE49-F238E27FC236}">
                <a16:creationId xmlns:a16="http://schemas.microsoft.com/office/drawing/2014/main" id="{15D09B6B-2C63-2A46-7112-A7EF68ABBD8D}"/>
              </a:ext>
            </a:extLst>
          </p:cNvPr>
          <p:cNvSpPr/>
          <p:nvPr/>
        </p:nvSpPr>
        <p:spPr>
          <a:xfrm>
            <a:off x="6499683" y="4039590"/>
            <a:ext cx="2042809" cy="3501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Collision</a:t>
            </a:r>
            <a:endParaRPr lang="en-IN" sz="2800" b="1" dirty="0">
              <a:solidFill>
                <a:srgbClr val="C00000"/>
              </a:solidFill>
            </a:endParaRPr>
          </a:p>
        </p:txBody>
      </p:sp>
      <p:sp>
        <p:nvSpPr>
          <p:cNvPr id="13" name="TextBox 12">
            <a:extLst>
              <a:ext uri="{FF2B5EF4-FFF2-40B4-BE49-F238E27FC236}">
                <a16:creationId xmlns:a16="http://schemas.microsoft.com/office/drawing/2014/main" id="{F647A6B9-0A39-C792-851C-43BED6A64F8A}"/>
              </a:ext>
            </a:extLst>
          </p:cNvPr>
          <p:cNvSpPr txBox="1"/>
          <p:nvPr/>
        </p:nvSpPr>
        <p:spPr>
          <a:xfrm>
            <a:off x="10848077" y="3501989"/>
            <a:ext cx="544749" cy="374264"/>
          </a:xfrm>
          <a:prstGeom prst="rect">
            <a:avLst/>
          </a:prstGeom>
          <a:noFill/>
          <a:ln>
            <a:noFill/>
          </a:ln>
        </p:spPr>
        <p:txBody>
          <a:bodyPr wrap="square" rtlCol="0" anchor="ctr">
            <a:spAutoFit/>
          </a:bodyPr>
          <a:lstStyle/>
          <a:p>
            <a:r>
              <a:rPr lang="en-US" b="1" dirty="0"/>
              <a:t>56</a:t>
            </a:r>
            <a:endParaRPr lang="en-IN" b="1" dirty="0"/>
          </a:p>
        </p:txBody>
      </p:sp>
    </p:spTree>
    <p:extLst>
      <p:ext uri="{BB962C8B-B14F-4D97-AF65-F5344CB8AC3E}">
        <p14:creationId xmlns:p14="http://schemas.microsoft.com/office/powerpoint/2010/main" val="169137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a:t>
            </a:r>
          </a:p>
        </p:txBody>
      </p:sp>
      <p:sp>
        <p:nvSpPr>
          <p:cNvPr id="3" name="Content Placeholder 2"/>
          <p:cNvSpPr>
            <a:spLocks noGrp="1"/>
          </p:cNvSpPr>
          <p:nvPr>
            <p:ph idx="1"/>
          </p:nvPr>
        </p:nvSpPr>
        <p:spPr>
          <a:xfrm>
            <a:off x="131180" y="769315"/>
            <a:ext cx="11929641" cy="5806297"/>
          </a:xfrm>
        </p:spPr>
        <p:txBody>
          <a:bodyPr/>
          <a:lstStyle/>
          <a:p>
            <a:pPr>
              <a:buClr>
                <a:srgbClr val="B84742"/>
              </a:buClr>
            </a:pPr>
            <a:r>
              <a:rPr lang="en-US" b="1" dirty="0">
                <a:solidFill>
                  <a:srgbClr val="C00000"/>
                </a:solidFill>
              </a:rPr>
              <a:t>Characteristics of a Good Hash Function :</a:t>
            </a:r>
          </a:p>
          <a:p>
            <a:pPr lvl="1"/>
            <a:r>
              <a:rPr lang="en-US" sz="2200" dirty="0"/>
              <a:t>A good hash function is simple to compute.</a:t>
            </a:r>
          </a:p>
          <a:p>
            <a:pPr lvl="1"/>
            <a:r>
              <a:rPr lang="en-US" sz="2200" dirty="0"/>
              <a:t>A good hash function avoids collisions.</a:t>
            </a:r>
          </a:p>
          <a:p>
            <a:pPr lvl="1"/>
            <a:r>
              <a:rPr lang="en-US" sz="2200" dirty="0"/>
              <a:t>A good hash function tends to spread keys evenly in the array. </a:t>
            </a:r>
          </a:p>
          <a:p>
            <a:pPr>
              <a:buClr>
                <a:srgbClr val="B84742"/>
              </a:buClr>
            </a:pPr>
            <a:r>
              <a:rPr lang="en-US" b="1" dirty="0">
                <a:solidFill>
                  <a:srgbClr val="C00000"/>
                </a:solidFill>
              </a:rPr>
              <a:t>Different Hash Functions :</a:t>
            </a:r>
          </a:p>
          <a:p>
            <a:pPr marL="819150" lvl="1" indent="-457200">
              <a:buFont typeface="+mj-lt"/>
              <a:buAutoNum type="arabicPeriod"/>
            </a:pPr>
            <a:r>
              <a:rPr lang="en-US" sz="2200" dirty="0"/>
              <a:t>Division Method</a:t>
            </a:r>
          </a:p>
          <a:p>
            <a:pPr marL="819150" lvl="1" indent="-457200">
              <a:buFont typeface="+mj-lt"/>
              <a:buAutoNum type="arabicPeriod"/>
            </a:pPr>
            <a:r>
              <a:rPr lang="en-US" sz="2200" dirty="0"/>
              <a:t>Midsquare Method </a:t>
            </a:r>
          </a:p>
          <a:p>
            <a:pPr marL="819150" lvl="1" indent="-457200">
              <a:buFont typeface="+mj-lt"/>
              <a:buAutoNum type="arabicPeriod"/>
            </a:pPr>
            <a:r>
              <a:rPr lang="en-US" sz="2200" dirty="0"/>
              <a:t>Folding Method</a:t>
            </a:r>
          </a:p>
          <a:p>
            <a:pPr marL="819150" lvl="1" indent="-457200">
              <a:buFont typeface="+mj-lt"/>
              <a:buAutoNum type="arabicPeriod"/>
            </a:pPr>
            <a:r>
              <a:rPr lang="en-US" sz="2200" dirty="0"/>
              <a:t>Digit Analysis</a:t>
            </a:r>
          </a:p>
          <a:p>
            <a:pPr marL="819150" lvl="1" indent="-457200">
              <a:buFont typeface="+mj-lt"/>
              <a:buAutoNum type="arabicPeriod"/>
            </a:pPr>
            <a:r>
              <a:rPr lang="en-US" sz="2200" dirty="0"/>
              <a:t>Multiplicative Hashing</a:t>
            </a:r>
          </a:p>
          <a:p>
            <a:endParaRPr lang="en-US" dirty="0"/>
          </a:p>
        </p:txBody>
      </p:sp>
    </p:spTree>
    <p:extLst>
      <p:ext uri="{BB962C8B-B14F-4D97-AF65-F5344CB8AC3E}">
        <p14:creationId xmlns:p14="http://schemas.microsoft.com/office/powerpoint/2010/main" val="329849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Method</a:t>
            </a:r>
          </a:p>
        </p:txBody>
      </p:sp>
      <p:sp>
        <p:nvSpPr>
          <p:cNvPr id="3" name="Content Placeholder 2"/>
          <p:cNvSpPr>
            <a:spLocks noGrp="1"/>
          </p:cNvSpPr>
          <p:nvPr>
            <p:ph idx="1"/>
          </p:nvPr>
        </p:nvSpPr>
        <p:spPr/>
        <p:txBody>
          <a:bodyPr/>
          <a:lstStyle/>
          <a:p>
            <a:r>
              <a:rPr lang="en-US" dirty="0"/>
              <a:t>In this method we use </a:t>
            </a:r>
            <a:r>
              <a:rPr lang="en-US" b="1" dirty="0">
                <a:solidFill>
                  <a:srgbClr val="C00000"/>
                </a:solidFill>
              </a:rPr>
              <a:t>modular arithmetic system </a:t>
            </a:r>
            <a:r>
              <a:rPr lang="en-US" dirty="0"/>
              <a:t>to </a:t>
            </a:r>
            <a:r>
              <a:rPr lang="en-US" b="1" dirty="0">
                <a:solidFill>
                  <a:srgbClr val="C00000"/>
                </a:solidFill>
              </a:rPr>
              <a:t>divide</a:t>
            </a:r>
            <a:r>
              <a:rPr lang="en-US" dirty="0">
                <a:solidFill>
                  <a:srgbClr val="C00000"/>
                </a:solidFill>
              </a:rPr>
              <a:t> </a:t>
            </a:r>
            <a:r>
              <a:rPr lang="en-US" dirty="0"/>
              <a:t>the </a:t>
            </a:r>
            <a:r>
              <a:rPr lang="en-US" b="1" dirty="0">
                <a:solidFill>
                  <a:srgbClr val="C00000"/>
                </a:solidFill>
              </a:rPr>
              <a:t>key value </a:t>
            </a:r>
            <a:r>
              <a:rPr lang="en-US" dirty="0"/>
              <a:t>by </a:t>
            </a:r>
            <a:r>
              <a:rPr lang="en-US" b="1" dirty="0">
                <a:solidFill>
                  <a:srgbClr val="C00000"/>
                </a:solidFill>
              </a:rPr>
              <a:t>some integer </a:t>
            </a:r>
            <a:r>
              <a:rPr lang="en-US" dirty="0"/>
              <a:t>divisor </a:t>
            </a:r>
            <a:r>
              <a:rPr lang="en-US" b="1" dirty="0">
                <a:solidFill>
                  <a:srgbClr val="C00000"/>
                </a:solidFill>
              </a:rPr>
              <a:t>m</a:t>
            </a:r>
            <a:r>
              <a:rPr lang="en-US" dirty="0">
                <a:solidFill>
                  <a:srgbClr val="C00000"/>
                </a:solidFill>
              </a:rPr>
              <a:t> </a:t>
            </a:r>
            <a:r>
              <a:rPr lang="en-US" dirty="0"/>
              <a:t>(table size).</a:t>
            </a:r>
          </a:p>
          <a:p>
            <a:r>
              <a:rPr lang="en-US" dirty="0"/>
              <a:t>It gives us the location value, where the element can be placed.</a:t>
            </a:r>
          </a:p>
          <a:p>
            <a:r>
              <a:rPr lang="en-US" dirty="0"/>
              <a:t>This works well when the divisor </a:t>
            </a:r>
            <a:r>
              <a:rPr lang="en-US" b="1" dirty="0">
                <a:solidFill>
                  <a:srgbClr val="C00000"/>
                </a:solidFill>
              </a:rPr>
              <a:t>m</a:t>
            </a:r>
            <a:r>
              <a:rPr lang="en-US" dirty="0"/>
              <a:t> is a </a:t>
            </a:r>
            <a:r>
              <a:rPr lang="en-US" b="1" dirty="0">
                <a:solidFill>
                  <a:srgbClr val="C00000"/>
                </a:solidFill>
              </a:rPr>
              <a:t>prime number</a:t>
            </a:r>
            <a:r>
              <a:rPr lang="en-US" dirty="0"/>
              <a:t>.</a:t>
            </a:r>
          </a:p>
          <a:p>
            <a:r>
              <a:rPr lang="en-US" dirty="0"/>
              <a:t>Hash Function : </a:t>
            </a:r>
            <a:r>
              <a:rPr lang="en-US" b="1" dirty="0">
                <a:solidFill>
                  <a:srgbClr val="C00000"/>
                </a:solidFill>
              </a:rPr>
              <a:t>h(K)</a:t>
            </a:r>
            <a:r>
              <a:rPr lang="en-US" dirty="0"/>
              <a:t> </a:t>
            </a:r>
            <a:r>
              <a:rPr lang="en-US" b="1" dirty="0">
                <a:solidFill>
                  <a:srgbClr val="C00000"/>
                </a:solidFill>
              </a:rPr>
              <a:t>= K mod m</a:t>
            </a:r>
            <a:r>
              <a:rPr lang="en-US" dirty="0"/>
              <a:t> </a:t>
            </a:r>
          </a:p>
          <a:p>
            <a:pPr lvl="1">
              <a:buClr>
                <a:srgbClr val="B84742"/>
              </a:buClr>
            </a:pPr>
            <a:r>
              <a:rPr lang="en-US" b="1" dirty="0">
                <a:solidFill>
                  <a:srgbClr val="C00000"/>
                </a:solidFill>
              </a:rPr>
              <a:t>K</a:t>
            </a:r>
            <a:r>
              <a:rPr lang="en-US" dirty="0">
                <a:solidFill>
                  <a:srgbClr val="C00000"/>
                </a:solidFill>
              </a:rPr>
              <a:t> </a:t>
            </a:r>
            <a:r>
              <a:rPr lang="en-US" dirty="0"/>
              <a:t>= key value</a:t>
            </a:r>
          </a:p>
          <a:p>
            <a:pPr lvl="1">
              <a:buClr>
                <a:srgbClr val="B84742"/>
              </a:buClr>
            </a:pPr>
            <a:r>
              <a:rPr lang="en-US" b="1" dirty="0">
                <a:solidFill>
                  <a:srgbClr val="C00000"/>
                </a:solidFill>
              </a:rPr>
              <a:t>m</a:t>
            </a:r>
            <a:r>
              <a:rPr lang="en-US" dirty="0">
                <a:solidFill>
                  <a:srgbClr val="C00000"/>
                </a:solidFill>
              </a:rPr>
              <a:t> </a:t>
            </a:r>
            <a:r>
              <a:rPr lang="en-US" dirty="0"/>
              <a:t>= table size</a:t>
            </a:r>
          </a:p>
          <a:p>
            <a:pPr lvl="1">
              <a:buClr>
                <a:srgbClr val="B84742"/>
              </a:buClr>
            </a:pPr>
            <a:r>
              <a:rPr lang="en-US" b="1" dirty="0">
                <a:solidFill>
                  <a:srgbClr val="C00000"/>
                </a:solidFill>
              </a:rPr>
              <a:t>h(K)</a:t>
            </a:r>
            <a:r>
              <a:rPr lang="en-US" dirty="0">
                <a:solidFill>
                  <a:srgbClr val="C00000"/>
                </a:solidFill>
              </a:rPr>
              <a:t> </a:t>
            </a:r>
            <a:r>
              <a:rPr lang="en-US" dirty="0"/>
              <a:t>= location in table</a:t>
            </a:r>
          </a:p>
          <a:p>
            <a:r>
              <a:rPr lang="en-US" dirty="0"/>
              <a:t>Suppose,</a:t>
            </a:r>
            <a:r>
              <a:rPr lang="en-US" b="1" dirty="0">
                <a:solidFill>
                  <a:srgbClr val="FF0000"/>
                </a:solidFill>
              </a:rPr>
              <a:t> </a:t>
            </a:r>
            <a:r>
              <a:rPr lang="en-US" b="1" dirty="0">
                <a:solidFill>
                  <a:srgbClr val="C00000"/>
                </a:solidFill>
              </a:rPr>
              <a:t>K = 23, m = 10 </a:t>
            </a:r>
            <a:r>
              <a:rPr lang="en-US" dirty="0"/>
              <a:t>then </a:t>
            </a:r>
          </a:p>
          <a:p>
            <a:pPr lvl="1"/>
            <a:r>
              <a:rPr lang="en-US" dirty="0"/>
              <a:t>h(K) = 23 mod 10 = 3 </a:t>
            </a:r>
          </a:p>
          <a:p>
            <a:pPr lvl="1"/>
            <a:r>
              <a:rPr lang="en-US" dirty="0"/>
              <a:t>The key whose </a:t>
            </a:r>
            <a:r>
              <a:rPr lang="en-US" b="1" dirty="0">
                <a:solidFill>
                  <a:srgbClr val="C00000"/>
                </a:solidFill>
              </a:rPr>
              <a:t>value is 23 </a:t>
            </a:r>
            <a:r>
              <a:rPr lang="en-US" dirty="0"/>
              <a:t>is placed in </a:t>
            </a:r>
            <a:r>
              <a:rPr lang="en-US" b="1" dirty="0">
                <a:solidFill>
                  <a:srgbClr val="C00000"/>
                </a:solidFill>
              </a:rPr>
              <a:t>3</a:t>
            </a:r>
            <a:r>
              <a:rPr lang="en-US" b="1" baseline="30000" dirty="0">
                <a:solidFill>
                  <a:srgbClr val="C00000"/>
                </a:solidFill>
              </a:rPr>
              <a:t>rd</a:t>
            </a:r>
            <a:r>
              <a:rPr lang="en-US" b="1" dirty="0">
                <a:solidFill>
                  <a:srgbClr val="C00000"/>
                </a:solidFill>
              </a:rPr>
              <a:t> index </a:t>
            </a:r>
            <a:r>
              <a:rPr lang="en-US" dirty="0"/>
              <a:t>in the hash table.</a:t>
            </a:r>
          </a:p>
        </p:txBody>
      </p:sp>
    </p:spTree>
    <p:extLst>
      <p:ext uri="{BB962C8B-B14F-4D97-AF65-F5344CB8AC3E}">
        <p14:creationId xmlns:p14="http://schemas.microsoft.com/office/powerpoint/2010/main" val="138534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Mid-Square Method</a:t>
            </a:r>
          </a:p>
        </p:txBody>
      </p:sp>
      <p:sp>
        <p:nvSpPr>
          <p:cNvPr id="3" name="Content Placeholder 2"/>
          <p:cNvSpPr>
            <a:spLocks noGrp="1"/>
          </p:cNvSpPr>
          <p:nvPr>
            <p:ph idx="1"/>
          </p:nvPr>
        </p:nvSpPr>
        <p:spPr/>
        <p:txBody>
          <a:bodyPr/>
          <a:lstStyle/>
          <a:p>
            <a:r>
              <a:rPr lang="en-US" dirty="0"/>
              <a:t>In this case, we </a:t>
            </a:r>
            <a:r>
              <a:rPr lang="en-US" b="1" dirty="0">
                <a:solidFill>
                  <a:srgbClr val="C00000"/>
                </a:solidFill>
              </a:rPr>
              <a:t>square the value of a key</a:t>
            </a:r>
            <a:r>
              <a:rPr lang="en-US" dirty="0">
                <a:solidFill>
                  <a:srgbClr val="C00000"/>
                </a:solidFill>
              </a:rPr>
              <a:t> </a:t>
            </a:r>
            <a:r>
              <a:rPr lang="en-US" dirty="0"/>
              <a:t>and take the </a:t>
            </a:r>
            <a:r>
              <a:rPr lang="en-US" b="1" dirty="0">
                <a:solidFill>
                  <a:srgbClr val="C00000"/>
                </a:solidFill>
              </a:rPr>
              <a:t>number of digits required</a:t>
            </a:r>
            <a:r>
              <a:rPr lang="en-US" dirty="0">
                <a:solidFill>
                  <a:srgbClr val="C00000"/>
                </a:solidFill>
              </a:rPr>
              <a:t> </a:t>
            </a:r>
            <a:r>
              <a:rPr lang="en-US" dirty="0"/>
              <a:t>from the </a:t>
            </a:r>
            <a:r>
              <a:rPr lang="en-US" b="1" dirty="0">
                <a:solidFill>
                  <a:srgbClr val="C00000"/>
                </a:solidFill>
              </a:rPr>
              <a:t>middle position </a:t>
            </a:r>
            <a:r>
              <a:rPr lang="en-US" dirty="0"/>
              <a:t>of squared value.</a:t>
            </a:r>
          </a:p>
          <a:p>
            <a:r>
              <a:rPr lang="en-US" dirty="0"/>
              <a:t>Steps in Mid-Square Hashing:</a:t>
            </a:r>
          </a:p>
          <a:p>
            <a:pPr lvl="1"/>
            <a:r>
              <a:rPr lang="en-US" dirty="0"/>
              <a:t>Square the Key </a:t>
            </a:r>
          </a:p>
          <a:p>
            <a:pPr lvl="1"/>
            <a:r>
              <a:rPr lang="en-US" dirty="0"/>
              <a:t>Extract the specific number of middle digits</a:t>
            </a:r>
          </a:p>
          <a:p>
            <a:r>
              <a:rPr lang="en-US" dirty="0"/>
              <a:t>Suppose a </a:t>
            </a:r>
            <a:r>
              <a:rPr lang="en-US" b="1" dirty="0">
                <a:solidFill>
                  <a:srgbClr val="C00000"/>
                </a:solidFill>
              </a:rPr>
              <a:t>key</a:t>
            </a:r>
            <a:r>
              <a:rPr lang="en-US" dirty="0"/>
              <a:t> value is </a:t>
            </a:r>
            <a:r>
              <a:rPr lang="en-US" b="1" dirty="0">
                <a:solidFill>
                  <a:srgbClr val="C00000"/>
                </a:solidFill>
              </a:rPr>
              <a:t>16</a:t>
            </a:r>
            <a:endParaRPr lang="en-US" dirty="0">
              <a:solidFill>
                <a:srgbClr val="C00000"/>
              </a:solidFill>
            </a:endParaRPr>
          </a:p>
          <a:p>
            <a:pPr lvl="1"/>
            <a:r>
              <a:rPr lang="en-US" dirty="0"/>
              <a:t>Its </a:t>
            </a:r>
            <a:r>
              <a:rPr lang="en-US" b="1" dirty="0">
                <a:solidFill>
                  <a:srgbClr val="C00000"/>
                </a:solidFill>
              </a:rPr>
              <a:t>square is 256</a:t>
            </a:r>
            <a:endParaRPr lang="en-US" dirty="0">
              <a:solidFill>
                <a:srgbClr val="C00000"/>
              </a:solidFill>
            </a:endParaRPr>
          </a:p>
          <a:p>
            <a:pPr lvl="1"/>
            <a:r>
              <a:rPr lang="en-US" dirty="0"/>
              <a:t>Now if we want </a:t>
            </a:r>
            <a:r>
              <a:rPr lang="en-US" b="1" dirty="0">
                <a:solidFill>
                  <a:srgbClr val="C00000"/>
                </a:solidFill>
              </a:rPr>
              <a:t>address of two digits</a:t>
            </a:r>
          </a:p>
          <a:p>
            <a:pPr lvl="1"/>
            <a:r>
              <a:rPr lang="en-US" dirty="0"/>
              <a:t>We select the address as </a:t>
            </a:r>
            <a:r>
              <a:rPr lang="en-US" b="1" dirty="0">
                <a:solidFill>
                  <a:srgbClr val="C00000"/>
                </a:solidFill>
              </a:rPr>
              <a:t>56</a:t>
            </a:r>
            <a:r>
              <a:rPr lang="en-US" dirty="0"/>
              <a:t> (i.e. two digits starting from middle of 256)</a:t>
            </a:r>
          </a:p>
        </p:txBody>
      </p:sp>
    </p:spTree>
    <p:extLst>
      <p:ext uri="{BB962C8B-B14F-4D97-AF65-F5344CB8AC3E}">
        <p14:creationId xmlns:p14="http://schemas.microsoft.com/office/powerpoint/2010/main" val="126236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 Analysis Method</a:t>
            </a:r>
          </a:p>
        </p:txBody>
      </p:sp>
      <p:sp>
        <p:nvSpPr>
          <p:cNvPr id="3" name="Content Placeholder 2"/>
          <p:cNvSpPr>
            <a:spLocks noGrp="1"/>
          </p:cNvSpPr>
          <p:nvPr>
            <p:ph idx="1"/>
          </p:nvPr>
        </p:nvSpPr>
        <p:spPr/>
        <p:txBody>
          <a:bodyPr/>
          <a:lstStyle/>
          <a:p>
            <a:r>
              <a:rPr lang="en-US" dirty="0"/>
              <a:t>The Digit Analysis method involves </a:t>
            </a:r>
            <a:r>
              <a:rPr lang="en-US" b="1" dirty="0">
                <a:solidFill>
                  <a:srgbClr val="C00000"/>
                </a:solidFill>
              </a:rPr>
              <a:t>selecting specific digits from the key </a:t>
            </a:r>
            <a:r>
              <a:rPr lang="en-US" dirty="0"/>
              <a:t>and </a:t>
            </a:r>
            <a:r>
              <a:rPr lang="en-US" b="1" dirty="0">
                <a:solidFill>
                  <a:srgbClr val="C00000"/>
                </a:solidFill>
              </a:rPr>
              <a:t>using them to form the hash value</a:t>
            </a:r>
            <a:r>
              <a:rPr lang="en-US" dirty="0"/>
              <a:t>.</a:t>
            </a:r>
          </a:p>
          <a:p>
            <a:r>
              <a:rPr lang="en-US" dirty="0"/>
              <a:t>This method is particularly useful </a:t>
            </a:r>
            <a:r>
              <a:rPr lang="en-US" b="1" dirty="0">
                <a:solidFill>
                  <a:srgbClr val="C00000"/>
                </a:solidFill>
              </a:rPr>
              <a:t>when the keys are known in advance</a:t>
            </a:r>
            <a:r>
              <a:rPr lang="en-US" dirty="0"/>
              <a:t>, allowing for an analysis to determine which digits will provide the most uniform distribution.</a:t>
            </a:r>
          </a:p>
          <a:p>
            <a:r>
              <a:rPr lang="en-US" dirty="0"/>
              <a:t>Here we make a </a:t>
            </a:r>
            <a:r>
              <a:rPr lang="en-US" b="1" dirty="0">
                <a:solidFill>
                  <a:srgbClr val="C00000"/>
                </a:solidFill>
              </a:rPr>
              <a:t>statistical analysis </a:t>
            </a:r>
            <a:r>
              <a:rPr lang="en-US" dirty="0"/>
              <a:t>of </a:t>
            </a:r>
            <a:r>
              <a:rPr lang="en-US" b="1" dirty="0">
                <a:solidFill>
                  <a:srgbClr val="C00000"/>
                </a:solidFill>
              </a:rPr>
              <a:t>digits</a:t>
            </a:r>
            <a:r>
              <a:rPr lang="en-US" dirty="0">
                <a:solidFill>
                  <a:srgbClr val="C00000"/>
                </a:solidFill>
              </a:rPr>
              <a:t> </a:t>
            </a:r>
            <a:r>
              <a:rPr lang="en-US" dirty="0"/>
              <a:t>of the </a:t>
            </a:r>
            <a:r>
              <a:rPr lang="en-US" b="1" dirty="0">
                <a:solidFill>
                  <a:srgbClr val="C00000"/>
                </a:solidFill>
              </a:rPr>
              <a:t>key</a:t>
            </a:r>
            <a:r>
              <a:rPr lang="en-US" dirty="0"/>
              <a:t>, and </a:t>
            </a:r>
            <a:r>
              <a:rPr lang="en-US" b="1" dirty="0">
                <a:solidFill>
                  <a:srgbClr val="C00000"/>
                </a:solidFill>
              </a:rPr>
              <a:t>select</a:t>
            </a:r>
            <a:r>
              <a:rPr lang="en-US" dirty="0">
                <a:solidFill>
                  <a:srgbClr val="C00000"/>
                </a:solidFill>
              </a:rPr>
              <a:t> </a:t>
            </a:r>
            <a:r>
              <a:rPr lang="en-US" dirty="0"/>
              <a:t>those </a:t>
            </a:r>
            <a:r>
              <a:rPr lang="en-US" b="1" dirty="0">
                <a:solidFill>
                  <a:srgbClr val="C00000"/>
                </a:solidFill>
              </a:rPr>
              <a:t>digits</a:t>
            </a:r>
            <a:r>
              <a:rPr lang="en-US" dirty="0">
                <a:solidFill>
                  <a:srgbClr val="C00000"/>
                </a:solidFill>
              </a:rPr>
              <a:t> </a:t>
            </a:r>
            <a:r>
              <a:rPr lang="en-US" dirty="0"/>
              <a:t>(of fixed position) which </a:t>
            </a:r>
            <a:r>
              <a:rPr lang="en-US" b="1" dirty="0">
                <a:solidFill>
                  <a:srgbClr val="C00000"/>
                </a:solidFill>
              </a:rPr>
              <a:t>occur</a:t>
            </a:r>
            <a:r>
              <a:rPr lang="en-US" dirty="0">
                <a:solidFill>
                  <a:srgbClr val="C00000"/>
                </a:solidFill>
              </a:rPr>
              <a:t> </a:t>
            </a:r>
            <a:r>
              <a:rPr lang="en-US" dirty="0"/>
              <a:t>quite </a:t>
            </a:r>
            <a:r>
              <a:rPr lang="en-US" b="1" dirty="0">
                <a:solidFill>
                  <a:srgbClr val="C00000"/>
                </a:solidFill>
              </a:rPr>
              <a:t>frequently.</a:t>
            </a:r>
          </a:p>
          <a:p>
            <a:r>
              <a:rPr lang="en-US" dirty="0"/>
              <a:t>Then </a:t>
            </a:r>
            <a:r>
              <a:rPr lang="en-US" b="1" dirty="0">
                <a:solidFill>
                  <a:srgbClr val="C00000"/>
                </a:solidFill>
              </a:rPr>
              <a:t>reverse or shifts the digits </a:t>
            </a:r>
            <a:r>
              <a:rPr lang="en-US" dirty="0"/>
              <a:t>to get the </a:t>
            </a:r>
            <a:r>
              <a:rPr lang="en-US" b="1" dirty="0">
                <a:solidFill>
                  <a:srgbClr val="C00000"/>
                </a:solidFill>
              </a:rPr>
              <a:t>address.</a:t>
            </a:r>
          </a:p>
          <a:p>
            <a:r>
              <a:rPr lang="en-US" dirty="0"/>
              <a:t>Steps of Digit Analysis Method:</a:t>
            </a:r>
          </a:p>
          <a:p>
            <a:pPr lvl="1"/>
            <a:r>
              <a:rPr lang="en-US" sz="2200" b="1" dirty="0">
                <a:solidFill>
                  <a:srgbClr val="C00000"/>
                </a:solidFill>
              </a:rPr>
              <a:t>Transform the Key : </a:t>
            </a:r>
            <a:r>
              <a:rPr lang="en-US" sz="2200" dirty="0"/>
              <a:t>Convert the key into numerical form if it is not already.</a:t>
            </a:r>
          </a:p>
          <a:p>
            <a:pPr lvl="1"/>
            <a:r>
              <a:rPr lang="en-US" sz="2200" b="1" dirty="0">
                <a:solidFill>
                  <a:srgbClr val="C00000"/>
                </a:solidFill>
              </a:rPr>
              <a:t>Select the digits : </a:t>
            </a:r>
            <a:r>
              <a:rPr lang="en-US" sz="2200" dirty="0"/>
              <a:t>Choose the specific digits from the key based on their positions.</a:t>
            </a:r>
          </a:p>
          <a:p>
            <a:pPr lvl="1"/>
            <a:r>
              <a:rPr lang="en-US" sz="2200" b="1" dirty="0">
                <a:solidFill>
                  <a:srgbClr val="C00000"/>
                </a:solidFill>
              </a:rPr>
              <a:t>Manipulate the digits : </a:t>
            </a:r>
            <a:r>
              <a:rPr lang="en-US" sz="2200" dirty="0"/>
              <a:t>Manipulate the selected digits (reverse/shift/..) to form the hash value.</a:t>
            </a:r>
          </a:p>
        </p:txBody>
      </p:sp>
    </p:spTree>
    <p:extLst>
      <p:ext uri="{BB962C8B-B14F-4D97-AF65-F5344CB8AC3E}">
        <p14:creationId xmlns:p14="http://schemas.microsoft.com/office/powerpoint/2010/main" val="337502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 Example</a:t>
            </a:r>
          </a:p>
        </p:txBody>
      </p:sp>
      <p:sp>
        <p:nvSpPr>
          <p:cNvPr id="3" name="Content Placeholder 2"/>
          <p:cNvSpPr>
            <a:spLocks noGrp="1"/>
          </p:cNvSpPr>
          <p:nvPr>
            <p:ph idx="1"/>
          </p:nvPr>
        </p:nvSpPr>
        <p:spPr/>
        <p:txBody>
          <a:bodyPr/>
          <a:lstStyle/>
          <a:p>
            <a:endParaRPr lang="en-US" dirty="0"/>
          </a:p>
          <a:p>
            <a:r>
              <a:rPr lang="en-US" dirty="0"/>
              <a:t>Fields of the record : Roll No., Name, Subject and SPI.</a:t>
            </a:r>
          </a:p>
          <a:p>
            <a:r>
              <a:rPr lang="en-US" dirty="0"/>
              <a:t>Key attribute </a:t>
            </a:r>
            <a:r>
              <a:rPr lang="en-US" b="1" dirty="0"/>
              <a:t>:</a:t>
            </a:r>
            <a:r>
              <a:rPr lang="en-US" b="1" dirty="0">
                <a:solidFill>
                  <a:srgbClr val="FF0000"/>
                </a:solidFill>
              </a:rPr>
              <a:t> </a:t>
            </a:r>
            <a:r>
              <a:rPr lang="en-US" b="1" dirty="0">
                <a:solidFill>
                  <a:srgbClr val="C00000"/>
                </a:solidFill>
              </a:rPr>
              <a:t>Roll No.</a:t>
            </a:r>
          </a:p>
          <a:p>
            <a:r>
              <a:rPr lang="en-US" dirty="0"/>
              <a:t>Hash Function : h(k) = k mod m</a:t>
            </a:r>
          </a:p>
          <a:p>
            <a:pPr lvl="1"/>
            <a:r>
              <a:rPr lang="en-US" dirty="0"/>
              <a:t>K = key to be hashed, m = hash table size</a:t>
            </a:r>
          </a:p>
          <a:p>
            <a:endParaRPr lang="en-US" dirty="0"/>
          </a:p>
        </p:txBody>
      </p:sp>
      <p:graphicFrame>
        <p:nvGraphicFramePr>
          <p:cNvPr id="5" name="Table 4">
            <a:extLst>
              <a:ext uri="{FF2B5EF4-FFF2-40B4-BE49-F238E27FC236}">
                <a16:creationId xmlns:a16="http://schemas.microsoft.com/office/drawing/2014/main" id="{1D8ECDE4-EDE4-A1EA-846C-FCF751073DA2}"/>
              </a:ext>
            </a:extLst>
          </p:cNvPr>
          <p:cNvGraphicFramePr>
            <a:graphicFrameLocks noGrp="1"/>
          </p:cNvGraphicFramePr>
          <p:nvPr>
            <p:extLst>
              <p:ext uri="{D42A27DB-BD31-4B8C-83A1-F6EECF244321}">
                <p14:modId xmlns:p14="http://schemas.microsoft.com/office/powerpoint/2010/main" val="1690054728"/>
              </p:ext>
            </p:extLst>
          </p:nvPr>
        </p:nvGraphicFramePr>
        <p:xfrm>
          <a:off x="8222190" y="1970100"/>
          <a:ext cx="3838629" cy="3810000"/>
        </p:xfrm>
        <a:graphic>
          <a:graphicData uri="http://schemas.openxmlformats.org/drawingml/2006/table">
            <a:tbl>
              <a:tblPr firstRow="1" bandRow="1">
                <a:tableStyleId>{5940675A-B579-460E-94D1-54222C63F5DA}</a:tableStyleId>
              </a:tblPr>
              <a:tblGrid>
                <a:gridCol w="445949">
                  <a:extLst>
                    <a:ext uri="{9D8B030D-6E8A-4147-A177-3AD203B41FA5}">
                      <a16:colId xmlns:a16="http://schemas.microsoft.com/office/drawing/2014/main" val="20000"/>
                    </a:ext>
                  </a:extLst>
                </a:gridCol>
                <a:gridCol w="3392680">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sz="140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sz="140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sz="140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sz="2000"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sz="2000"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sz="2000" dirty="0"/>
                    </a:p>
                  </a:txBody>
                  <a:tcPr/>
                </a:tc>
                <a:extLst>
                  <a:ext uri="{0D108BD9-81ED-4DB2-BD59-A6C34878D82A}">
                    <a16:rowId xmlns:a16="http://schemas.microsoft.com/office/drawing/2014/main" val="2410226171"/>
                  </a:ext>
                </a:extLst>
              </a:tr>
            </a:tbl>
          </a:graphicData>
        </a:graphic>
      </p:graphicFrame>
      <p:graphicFrame>
        <p:nvGraphicFramePr>
          <p:cNvPr id="13" name="Table 12">
            <a:extLst>
              <a:ext uri="{FF2B5EF4-FFF2-40B4-BE49-F238E27FC236}">
                <a16:creationId xmlns:a16="http://schemas.microsoft.com/office/drawing/2014/main" id="{870F7CAA-1A26-251C-51C1-664D93295689}"/>
              </a:ext>
            </a:extLst>
          </p:cNvPr>
          <p:cNvGraphicFramePr>
            <a:graphicFrameLocks noGrp="1"/>
          </p:cNvGraphicFramePr>
          <p:nvPr>
            <p:extLst>
              <p:ext uri="{D42A27DB-BD31-4B8C-83A1-F6EECF244321}">
                <p14:modId xmlns:p14="http://schemas.microsoft.com/office/powerpoint/2010/main" val="3464065911"/>
              </p:ext>
            </p:extLst>
          </p:nvPr>
        </p:nvGraphicFramePr>
        <p:xfrm>
          <a:off x="223935" y="4287735"/>
          <a:ext cx="5980922" cy="382137"/>
        </p:xfrm>
        <a:graphic>
          <a:graphicData uri="http://schemas.openxmlformats.org/drawingml/2006/table">
            <a:tbl>
              <a:tblPr firstRow="1" bandRow="1">
                <a:tableStyleId>{5940675A-B579-460E-94D1-54222C63F5DA}</a:tableStyleId>
              </a:tblPr>
              <a:tblGrid>
                <a:gridCol w="5980922">
                  <a:extLst>
                    <a:ext uri="{9D8B030D-6E8A-4147-A177-3AD203B41FA5}">
                      <a16:colId xmlns:a16="http://schemas.microsoft.com/office/drawing/2014/main" val="20000"/>
                    </a:ext>
                  </a:extLst>
                </a:gridCol>
              </a:tblGrid>
              <a:tr h="382137">
                <a:tc>
                  <a:txBody>
                    <a:bodyPr/>
                    <a:lstStyle/>
                    <a:p>
                      <a:r>
                        <a:rPr lang="en-US" sz="1800" b="1" i="0" kern="1200" dirty="0">
                          <a:solidFill>
                            <a:srgbClr val="C00000"/>
                          </a:solidFill>
                          <a:effectLst/>
                          <a:latin typeface="+mn-lt"/>
                          <a:ea typeface="+mn-ea"/>
                          <a:cs typeface="+mn-cs"/>
                        </a:rPr>
                        <a:t>Roll No = 12345</a:t>
                      </a:r>
                      <a:r>
                        <a:rPr lang="en-US" sz="1800" b="0" i="0" kern="1200" dirty="0">
                          <a:solidFill>
                            <a:schemeClr val="tx1"/>
                          </a:solidFill>
                          <a:effectLst/>
                          <a:latin typeface="+mn-lt"/>
                          <a:ea typeface="+mn-ea"/>
                          <a:cs typeface="+mn-cs"/>
                        </a:rPr>
                        <a:t>, Name = “Alice”, Subject = “Math”, SPI = 8.5</a:t>
                      </a:r>
                      <a:endParaRPr lang="en-US" dirty="0"/>
                    </a:p>
                  </a:txBody>
                  <a:tcPr/>
                </a:tc>
                <a:extLst>
                  <a:ext uri="{0D108BD9-81ED-4DB2-BD59-A6C34878D82A}">
                    <a16:rowId xmlns:a16="http://schemas.microsoft.com/office/drawing/2014/main" val="10000"/>
                  </a:ext>
                </a:extLst>
              </a:tr>
            </a:tbl>
          </a:graphicData>
        </a:graphic>
      </p:graphicFrame>
      <p:sp>
        <p:nvSpPr>
          <p:cNvPr id="14" name="TextBox 13">
            <a:extLst>
              <a:ext uri="{FF2B5EF4-FFF2-40B4-BE49-F238E27FC236}">
                <a16:creationId xmlns:a16="http://schemas.microsoft.com/office/drawing/2014/main" id="{79E39C5D-7BC3-5E62-9FD4-9F70AE29D9B6}"/>
              </a:ext>
            </a:extLst>
          </p:cNvPr>
          <p:cNvSpPr txBox="1"/>
          <p:nvPr/>
        </p:nvSpPr>
        <p:spPr>
          <a:xfrm>
            <a:off x="8222191" y="1388414"/>
            <a:ext cx="1565621" cy="461665"/>
          </a:xfrm>
          <a:prstGeom prst="rect">
            <a:avLst/>
          </a:prstGeom>
          <a:noFill/>
        </p:spPr>
        <p:txBody>
          <a:bodyPr wrap="none" rtlCol="0">
            <a:spAutoFit/>
          </a:bodyPr>
          <a:lstStyle/>
          <a:p>
            <a:r>
              <a:rPr lang="en-US" sz="2400" b="1" dirty="0">
                <a:solidFill>
                  <a:srgbClr val="C00000"/>
                </a:solidFill>
              </a:rPr>
              <a:t>Hash Table</a:t>
            </a:r>
          </a:p>
        </p:txBody>
      </p:sp>
      <p:sp>
        <p:nvSpPr>
          <p:cNvPr id="15" name="TextBox 14">
            <a:extLst>
              <a:ext uri="{FF2B5EF4-FFF2-40B4-BE49-F238E27FC236}">
                <a16:creationId xmlns:a16="http://schemas.microsoft.com/office/drawing/2014/main" id="{4EB88D58-1D84-94C2-1C75-931627B132FF}"/>
              </a:ext>
            </a:extLst>
          </p:cNvPr>
          <p:cNvSpPr txBox="1"/>
          <p:nvPr/>
        </p:nvSpPr>
        <p:spPr>
          <a:xfrm>
            <a:off x="1694493" y="3853129"/>
            <a:ext cx="2784737" cy="461665"/>
          </a:xfrm>
          <a:prstGeom prst="rect">
            <a:avLst/>
          </a:prstGeom>
          <a:noFill/>
        </p:spPr>
        <p:txBody>
          <a:bodyPr wrap="none" rtlCol="0">
            <a:spAutoFit/>
          </a:bodyPr>
          <a:lstStyle/>
          <a:p>
            <a:r>
              <a:rPr lang="en-US" sz="2400" b="1" dirty="0">
                <a:solidFill>
                  <a:srgbClr val="C00000"/>
                </a:solidFill>
              </a:rPr>
              <a:t>Record : (key , value)</a:t>
            </a:r>
          </a:p>
        </p:txBody>
      </p:sp>
      <p:sp>
        <p:nvSpPr>
          <p:cNvPr id="16" name="Rectangle 15">
            <a:extLst>
              <a:ext uri="{FF2B5EF4-FFF2-40B4-BE49-F238E27FC236}">
                <a16:creationId xmlns:a16="http://schemas.microsoft.com/office/drawing/2014/main" id="{DA50C0D6-F714-98D5-77DF-5791E6269181}"/>
              </a:ext>
            </a:extLst>
          </p:cNvPr>
          <p:cNvSpPr/>
          <p:nvPr/>
        </p:nvSpPr>
        <p:spPr>
          <a:xfrm>
            <a:off x="3542100" y="5250559"/>
            <a:ext cx="2077813" cy="492122"/>
          </a:xfrm>
          <a:prstGeom prst="rect">
            <a:avLst/>
          </a:prstGeom>
        </p:spPr>
        <p:txBody>
          <a:bodyPr wrap="none">
            <a:spAutoFit/>
          </a:bodyPr>
          <a:lstStyle/>
          <a:p>
            <a:pPr algn="ctr">
              <a:lnSpc>
                <a:spcPct val="115000"/>
              </a:lnSpc>
              <a:spcAft>
                <a:spcPts val="1000"/>
              </a:spcAft>
            </a:pPr>
            <a:r>
              <a:rPr lang="en-US" sz="2400" b="1" dirty="0">
                <a:solidFill>
                  <a:srgbClr val="C00000"/>
                </a:solidFill>
                <a:latin typeface="Calibri" panose="020F0502020204030204" pitchFamily="34" charset="0"/>
                <a:ea typeface="Calibri" panose="020F0502020204030204" pitchFamily="34" charset="0"/>
                <a:cs typeface="Shruti" panose="020B0502040204020203" pitchFamily="34" charset="0"/>
              </a:rPr>
              <a:t>12345 % 10 = 5</a:t>
            </a:r>
          </a:p>
        </p:txBody>
      </p:sp>
      <p:sp>
        <p:nvSpPr>
          <p:cNvPr id="17" name="Freeform 9">
            <a:extLst>
              <a:ext uri="{FF2B5EF4-FFF2-40B4-BE49-F238E27FC236}">
                <a16:creationId xmlns:a16="http://schemas.microsoft.com/office/drawing/2014/main" id="{B6B2D0BB-7093-FC64-C4F9-D7DA7DB5CF8E}"/>
              </a:ext>
            </a:extLst>
          </p:cNvPr>
          <p:cNvSpPr/>
          <p:nvPr/>
        </p:nvSpPr>
        <p:spPr>
          <a:xfrm>
            <a:off x="1520667" y="4691402"/>
            <a:ext cx="1937982" cy="805218"/>
          </a:xfrm>
          <a:custGeom>
            <a:avLst/>
            <a:gdLst>
              <a:gd name="connsiteX0" fmla="*/ 0 w 1937982"/>
              <a:gd name="connsiteY0" fmla="*/ 0 h 805218"/>
              <a:gd name="connsiteX1" fmla="*/ 0 w 1937982"/>
              <a:gd name="connsiteY1" fmla="*/ 0 h 805218"/>
              <a:gd name="connsiteX2" fmla="*/ 0 w 1937982"/>
              <a:gd name="connsiteY2" fmla="*/ 805218 h 805218"/>
              <a:gd name="connsiteX3" fmla="*/ 1937982 w 1937982"/>
              <a:gd name="connsiteY3" fmla="*/ 805218 h 805218"/>
            </a:gdLst>
            <a:ahLst/>
            <a:cxnLst>
              <a:cxn ang="0">
                <a:pos x="connsiteX0" y="connsiteY0"/>
              </a:cxn>
              <a:cxn ang="0">
                <a:pos x="connsiteX1" y="connsiteY1"/>
              </a:cxn>
              <a:cxn ang="0">
                <a:pos x="connsiteX2" y="connsiteY2"/>
              </a:cxn>
              <a:cxn ang="0">
                <a:pos x="connsiteX3" y="connsiteY3"/>
              </a:cxn>
            </a:cxnLst>
            <a:rect l="l" t="t" r="r" b="b"/>
            <a:pathLst>
              <a:path w="1937982" h="805218">
                <a:moveTo>
                  <a:pt x="0" y="0"/>
                </a:moveTo>
                <a:lnTo>
                  <a:pt x="0" y="0"/>
                </a:lnTo>
                <a:lnTo>
                  <a:pt x="0" y="805218"/>
                </a:lnTo>
                <a:lnTo>
                  <a:pt x="1937982" y="805218"/>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Freeform 10">
            <a:extLst>
              <a:ext uri="{FF2B5EF4-FFF2-40B4-BE49-F238E27FC236}">
                <a16:creationId xmlns:a16="http://schemas.microsoft.com/office/drawing/2014/main" id="{1C914222-AE8F-F0A1-7EC4-5C61F601ED9D}"/>
              </a:ext>
            </a:extLst>
          </p:cNvPr>
          <p:cNvSpPr/>
          <p:nvPr/>
        </p:nvSpPr>
        <p:spPr>
          <a:xfrm flipV="1">
            <a:off x="5637311" y="4041044"/>
            <a:ext cx="2530160" cy="1484457"/>
          </a:xfrm>
          <a:custGeom>
            <a:avLst/>
            <a:gdLst>
              <a:gd name="connsiteX0" fmla="*/ 0 w 1569493"/>
              <a:gd name="connsiteY0" fmla="*/ 0 h 791571"/>
              <a:gd name="connsiteX1" fmla="*/ 996287 w 1569493"/>
              <a:gd name="connsiteY1" fmla="*/ 0 h 791571"/>
              <a:gd name="connsiteX2" fmla="*/ 996287 w 1569493"/>
              <a:gd name="connsiteY2" fmla="*/ 791571 h 791571"/>
              <a:gd name="connsiteX3" fmla="*/ 1569493 w 1569493"/>
              <a:gd name="connsiteY3" fmla="*/ 791571 h 791571"/>
            </a:gdLst>
            <a:ahLst/>
            <a:cxnLst>
              <a:cxn ang="0">
                <a:pos x="connsiteX0" y="connsiteY0"/>
              </a:cxn>
              <a:cxn ang="0">
                <a:pos x="connsiteX1" y="connsiteY1"/>
              </a:cxn>
              <a:cxn ang="0">
                <a:pos x="connsiteX2" y="connsiteY2"/>
              </a:cxn>
              <a:cxn ang="0">
                <a:pos x="connsiteX3" y="connsiteY3"/>
              </a:cxn>
            </a:cxnLst>
            <a:rect l="l" t="t" r="r" b="b"/>
            <a:pathLst>
              <a:path w="1569493" h="791571">
                <a:moveTo>
                  <a:pt x="0" y="0"/>
                </a:moveTo>
                <a:lnTo>
                  <a:pt x="996287" y="0"/>
                </a:lnTo>
                <a:lnTo>
                  <a:pt x="996287" y="791571"/>
                </a:lnTo>
                <a:lnTo>
                  <a:pt x="1569493" y="79157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525E4BD-C377-B379-2D86-5EFAD6B26625}"/>
              </a:ext>
            </a:extLst>
          </p:cNvPr>
          <p:cNvSpPr txBox="1"/>
          <p:nvPr/>
        </p:nvSpPr>
        <p:spPr>
          <a:xfrm>
            <a:off x="8728729" y="3832472"/>
            <a:ext cx="3135086" cy="369332"/>
          </a:xfrm>
          <a:prstGeom prst="rect">
            <a:avLst/>
          </a:prstGeom>
          <a:noFill/>
        </p:spPr>
        <p:txBody>
          <a:bodyPr wrap="square" rtlCol="0">
            <a:spAutoFit/>
          </a:bodyPr>
          <a:lstStyle/>
          <a:p>
            <a:r>
              <a:rPr lang="en-US" sz="1800" i="0" kern="1200" dirty="0">
                <a:effectLst/>
                <a:latin typeface="+mn-lt"/>
                <a:ea typeface="+mn-ea"/>
                <a:cs typeface="+mn-cs"/>
              </a:rPr>
              <a:t>(</a:t>
            </a:r>
            <a:r>
              <a:rPr lang="en-US" sz="1800" b="1" i="0" kern="1200" dirty="0">
                <a:solidFill>
                  <a:srgbClr val="C00000"/>
                </a:solidFill>
                <a:effectLst/>
                <a:latin typeface="+mn-lt"/>
                <a:ea typeface="+mn-ea"/>
                <a:cs typeface="+mn-cs"/>
              </a:rPr>
              <a:t>12345</a:t>
            </a:r>
            <a:r>
              <a:rPr lang="en-US" sz="1800" b="0" i="0" kern="1200" dirty="0">
                <a:solidFill>
                  <a:schemeClr val="tx1"/>
                </a:solidFill>
                <a:effectLst/>
                <a:latin typeface="+mn-lt"/>
                <a:ea typeface="+mn-ea"/>
                <a:cs typeface="+mn-cs"/>
              </a:rPr>
              <a:t>, “Alice”, “Math”, 8.5)</a:t>
            </a:r>
            <a:endParaRPr lang="en-IN" dirty="0"/>
          </a:p>
        </p:txBody>
      </p:sp>
      <p:sp>
        <p:nvSpPr>
          <p:cNvPr id="6" name="Rectangle 5">
            <a:extLst>
              <a:ext uri="{FF2B5EF4-FFF2-40B4-BE49-F238E27FC236}">
                <a16:creationId xmlns:a16="http://schemas.microsoft.com/office/drawing/2014/main" id="{732E1DB7-8186-73D0-1599-E381876389A5}"/>
              </a:ext>
            </a:extLst>
          </p:cNvPr>
          <p:cNvSpPr/>
          <p:nvPr/>
        </p:nvSpPr>
        <p:spPr>
          <a:xfrm>
            <a:off x="0" y="713276"/>
            <a:ext cx="12192000" cy="622578"/>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Hash student records with fields like </a:t>
            </a:r>
            <a:r>
              <a:rPr lang="en-US" sz="2400" b="1" dirty="0">
                <a:solidFill>
                  <a:schemeClr val="tx1"/>
                </a:solidFill>
              </a:rPr>
              <a:t>Roll No.</a:t>
            </a:r>
            <a:r>
              <a:rPr lang="en-US" sz="2400" dirty="0">
                <a:solidFill>
                  <a:schemeClr val="tx1"/>
                </a:solidFill>
              </a:rPr>
              <a:t>, </a:t>
            </a:r>
            <a:r>
              <a:rPr lang="en-US" sz="2400" b="1" dirty="0">
                <a:solidFill>
                  <a:schemeClr val="tx1"/>
                </a:solidFill>
              </a:rPr>
              <a:t>Name</a:t>
            </a:r>
            <a:r>
              <a:rPr lang="en-US" sz="2400" dirty="0">
                <a:solidFill>
                  <a:schemeClr val="tx1"/>
                </a:solidFill>
              </a:rPr>
              <a:t>, </a:t>
            </a:r>
            <a:r>
              <a:rPr lang="en-US" sz="2400" b="1" dirty="0">
                <a:solidFill>
                  <a:schemeClr val="tx1"/>
                </a:solidFill>
              </a:rPr>
              <a:t>Subject</a:t>
            </a:r>
            <a:r>
              <a:rPr lang="en-US" sz="2400" dirty="0">
                <a:solidFill>
                  <a:schemeClr val="tx1"/>
                </a:solidFill>
              </a:rPr>
              <a:t>, and </a:t>
            </a:r>
            <a:r>
              <a:rPr lang="en-US" sz="2400" b="1" dirty="0">
                <a:solidFill>
                  <a:schemeClr val="tx1"/>
                </a:solidFill>
              </a:rPr>
              <a:t>SPI</a:t>
            </a:r>
            <a:r>
              <a:rPr lang="en-US" sz="2400" dirty="0">
                <a:solidFill>
                  <a:schemeClr val="tx1"/>
                </a:solidFill>
              </a:rPr>
              <a:t> into a hash table of size 10.</a:t>
            </a:r>
          </a:p>
        </p:txBody>
      </p:sp>
    </p:spTree>
    <p:extLst>
      <p:ext uri="{BB962C8B-B14F-4D97-AF65-F5344CB8AC3E}">
        <p14:creationId xmlns:p14="http://schemas.microsoft.com/office/powerpoint/2010/main" val="225000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P spid="16" grpId="0"/>
      <p:bldP spid="17" grpId="0" animBg="1"/>
      <p:bldP spid="18" grpId="0" animBg="1"/>
      <p:bldP spid="4" grpId="0"/>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 Analysis Method</a:t>
            </a:r>
          </a:p>
        </p:txBody>
      </p:sp>
      <p:sp>
        <p:nvSpPr>
          <p:cNvPr id="3" name="Content Placeholder 2"/>
          <p:cNvSpPr>
            <a:spLocks noGrp="1"/>
          </p:cNvSpPr>
          <p:nvPr>
            <p:ph idx="1"/>
          </p:nvPr>
        </p:nvSpPr>
        <p:spPr/>
        <p:txBody>
          <a:bodyPr/>
          <a:lstStyle/>
          <a:p>
            <a:r>
              <a:rPr lang="en-US" dirty="0"/>
              <a:t>Example 1:</a:t>
            </a:r>
          </a:p>
          <a:p>
            <a:pPr lvl="1"/>
            <a:r>
              <a:rPr lang="en-US" sz="2200" dirty="0"/>
              <a:t>The key is : </a:t>
            </a:r>
            <a:r>
              <a:rPr lang="en-US" sz="2200" b="1" dirty="0">
                <a:solidFill>
                  <a:srgbClr val="C00000"/>
                </a:solidFill>
              </a:rPr>
              <a:t>9861234</a:t>
            </a:r>
          </a:p>
          <a:p>
            <a:pPr lvl="1"/>
            <a:r>
              <a:rPr lang="en-US" sz="2200" dirty="0"/>
              <a:t>Choose the digits from </a:t>
            </a:r>
            <a:r>
              <a:rPr lang="en-US" sz="2200" b="1" dirty="0">
                <a:solidFill>
                  <a:srgbClr val="C00000"/>
                </a:solidFill>
              </a:rPr>
              <a:t>third</a:t>
            </a:r>
            <a:r>
              <a:rPr lang="en-US" sz="2200" dirty="0">
                <a:solidFill>
                  <a:srgbClr val="C00000"/>
                </a:solidFill>
              </a:rPr>
              <a:t> </a:t>
            </a:r>
            <a:r>
              <a:rPr lang="en-US" sz="2200" dirty="0"/>
              <a:t>and </a:t>
            </a:r>
            <a:r>
              <a:rPr lang="en-US" sz="2200" b="1" dirty="0">
                <a:solidFill>
                  <a:srgbClr val="C00000"/>
                </a:solidFill>
              </a:rPr>
              <a:t>fifth</a:t>
            </a:r>
            <a:r>
              <a:rPr lang="en-US" sz="2200" dirty="0">
                <a:solidFill>
                  <a:srgbClr val="C00000"/>
                </a:solidFill>
              </a:rPr>
              <a:t> </a:t>
            </a:r>
            <a:r>
              <a:rPr lang="en-US" sz="2200" dirty="0"/>
              <a:t>position</a:t>
            </a:r>
          </a:p>
          <a:p>
            <a:pPr lvl="1"/>
            <a:r>
              <a:rPr lang="en-US" sz="2200" dirty="0"/>
              <a:t>So we get </a:t>
            </a:r>
            <a:r>
              <a:rPr lang="en-US" sz="2200" b="1" dirty="0">
                <a:solidFill>
                  <a:srgbClr val="C00000"/>
                </a:solidFill>
              </a:rPr>
              <a:t>62</a:t>
            </a:r>
            <a:r>
              <a:rPr lang="en-US" sz="2200" dirty="0"/>
              <a:t>. </a:t>
            </a:r>
          </a:p>
          <a:p>
            <a:pPr lvl="1"/>
            <a:r>
              <a:rPr lang="en-US" sz="2200" b="1" dirty="0">
                <a:solidFill>
                  <a:srgbClr val="C00000"/>
                </a:solidFill>
              </a:rPr>
              <a:t>Reversing</a:t>
            </a:r>
            <a:r>
              <a:rPr lang="en-US" sz="2200" dirty="0">
                <a:solidFill>
                  <a:srgbClr val="C00000"/>
                </a:solidFill>
              </a:rPr>
              <a:t> </a:t>
            </a:r>
            <a:r>
              <a:rPr lang="en-US" sz="2200" dirty="0"/>
              <a:t>it we get </a:t>
            </a:r>
            <a:r>
              <a:rPr lang="en-US" sz="2200" b="1" dirty="0">
                <a:solidFill>
                  <a:srgbClr val="C00000"/>
                </a:solidFill>
              </a:rPr>
              <a:t>26 </a:t>
            </a:r>
            <a:r>
              <a:rPr lang="en-US" sz="2200" dirty="0"/>
              <a:t>as the address</a:t>
            </a:r>
          </a:p>
          <a:p>
            <a:r>
              <a:rPr lang="en-US" dirty="0"/>
              <a:t>Example 2: </a:t>
            </a:r>
          </a:p>
          <a:p>
            <a:pPr lvl="1"/>
            <a:r>
              <a:rPr lang="en-US" sz="2200" dirty="0"/>
              <a:t>The key is : </a:t>
            </a:r>
            <a:r>
              <a:rPr lang="en-US" sz="2200" b="1" dirty="0">
                <a:solidFill>
                  <a:srgbClr val="C00000"/>
                </a:solidFill>
              </a:rPr>
              <a:t>1234567</a:t>
            </a:r>
          </a:p>
          <a:p>
            <a:pPr lvl="1"/>
            <a:r>
              <a:rPr lang="en-US" sz="2200" dirty="0"/>
              <a:t>Choose the digits from </a:t>
            </a:r>
            <a:r>
              <a:rPr lang="en-US" sz="2200" b="1" dirty="0">
                <a:solidFill>
                  <a:srgbClr val="C00000"/>
                </a:solidFill>
              </a:rPr>
              <a:t>two through forth </a:t>
            </a:r>
            <a:r>
              <a:rPr lang="en-US" sz="2200" dirty="0"/>
              <a:t>position</a:t>
            </a:r>
          </a:p>
          <a:p>
            <a:pPr lvl="1"/>
            <a:r>
              <a:rPr lang="en-US" sz="2200" dirty="0"/>
              <a:t>So we get </a:t>
            </a:r>
            <a:r>
              <a:rPr lang="en-US" sz="2200" b="1" dirty="0">
                <a:solidFill>
                  <a:srgbClr val="C00000"/>
                </a:solidFill>
              </a:rPr>
              <a:t>234</a:t>
            </a:r>
            <a:r>
              <a:rPr lang="en-US" sz="2200" dirty="0"/>
              <a:t>. </a:t>
            </a:r>
          </a:p>
          <a:p>
            <a:pPr lvl="1"/>
            <a:r>
              <a:rPr lang="en-US" sz="2200" b="1" dirty="0">
                <a:solidFill>
                  <a:srgbClr val="C00000"/>
                </a:solidFill>
              </a:rPr>
              <a:t>Reversing</a:t>
            </a:r>
            <a:r>
              <a:rPr lang="en-US" sz="2200" dirty="0">
                <a:solidFill>
                  <a:srgbClr val="C00000"/>
                </a:solidFill>
              </a:rPr>
              <a:t> </a:t>
            </a:r>
            <a:r>
              <a:rPr lang="en-US" sz="2200" dirty="0"/>
              <a:t>it we get </a:t>
            </a:r>
            <a:r>
              <a:rPr lang="en-US" sz="2200" b="1" dirty="0">
                <a:solidFill>
                  <a:srgbClr val="C00000"/>
                </a:solidFill>
              </a:rPr>
              <a:t>432 </a:t>
            </a:r>
            <a:r>
              <a:rPr lang="en-US" sz="2200" dirty="0"/>
              <a:t>as the address</a:t>
            </a:r>
          </a:p>
        </p:txBody>
      </p:sp>
    </p:spTree>
    <p:extLst>
      <p:ext uri="{BB962C8B-B14F-4D97-AF65-F5344CB8AC3E}">
        <p14:creationId xmlns:p14="http://schemas.microsoft.com/office/powerpoint/2010/main" val="8441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Sometimes it is </a:t>
            </a:r>
            <a:r>
              <a:rPr lang="en-US" b="1" dirty="0">
                <a:solidFill>
                  <a:srgbClr val="C00000"/>
                </a:solidFill>
              </a:rPr>
              <a:t>not possible</a:t>
            </a:r>
            <a:r>
              <a:rPr lang="en-US" dirty="0">
                <a:solidFill>
                  <a:srgbClr val="C00000"/>
                </a:solidFill>
              </a:rPr>
              <a:t> </a:t>
            </a:r>
            <a:r>
              <a:rPr lang="en-US" dirty="0"/>
              <a:t>to </a:t>
            </a:r>
            <a:r>
              <a:rPr lang="en-US" b="1" dirty="0">
                <a:solidFill>
                  <a:srgbClr val="C00000"/>
                </a:solidFill>
              </a:rPr>
              <a:t>discard</a:t>
            </a:r>
            <a:r>
              <a:rPr lang="en-US" dirty="0">
                <a:solidFill>
                  <a:srgbClr val="C00000"/>
                </a:solidFill>
              </a:rPr>
              <a:t> </a:t>
            </a:r>
            <a:r>
              <a:rPr lang="en-US" dirty="0"/>
              <a:t>the </a:t>
            </a:r>
            <a:r>
              <a:rPr lang="en-US" b="1" dirty="0">
                <a:solidFill>
                  <a:srgbClr val="C00000"/>
                </a:solidFill>
              </a:rPr>
              <a:t>portion</a:t>
            </a:r>
            <a:r>
              <a:rPr lang="en-US" dirty="0">
                <a:solidFill>
                  <a:srgbClr val="C00000"/>
                </a:solidFill>
              </a:rPr>
              <a:t> </a:t>
            </a:r>
            <a:r>
              <a:rPr lang="en-US" dirty="0"/>
              <a:t>of the </a:t>
            </a:r>
            <a:r>
              <a:rPr lang="en-US" b="1" dirty="0">
                <a:solidFill>
                  <a:srgbClr val="C00000"/>
                </a:solidFill>
              </a:rPr>
              <a:t>key</a:t>
            </a:r>
            <a:r>
              <a:rPr lang="en-US" dirty="0">
                <a:solidFill>
                  <a:srgbClr val="C00000"/>
                </a:solidFill>
              </a:rPr>
              <a:t>.</a:t>
            </a:r>
          </a:p>
          <a:p>
            <a:r>
              <a:rPr lang="en-US" dirty="0"/>
              <a:t>The </a:t>
            </a:r>
            <a:r>
              <a:rPr lang="en-US" b="1" dirty="0">
                <a:solidFill>
                  <a:srgbClr val="C00000"/>
                </a:solidFill>
              </a:rPr>
              <a:t>idea</a:t>
            </a:r>
            <a:r>
              <a:rPr lang="en-US" dirty="0">
                <a:solidFill>
                  <a:srgbClr val="C00000"/>
                </a:solidFill>
              </a:rPr>
              <a:t> </a:t>
            </a:r>
            <a:r>
              <a:rPr lang="en-US" dirty="0"/>
              <a:t>is to </a:t>
            </a:r>
            <a:r>
              <a:rPr lang="en-US" b="1" dirty="0">
                <a:solidFill>
                  <a:srgbClr val="C00000"/>
                </a:solidFill>
              </a:rPr>
              <a:t>combine</a:t>
            </a:r>
            <a:r>
              <a:rPr lang="en-US" dirty="0">
                <a:solidFill>
                  <a:srgbClr val="C00000"/>
                </a:solidFill>
              </a:rPr>
              <a:t> </a:t>
            </a:r>
            <a:r>
              <a:rPr lang="en-US" dirty="0"/>
              <a:t>the various </a:t>
            </a:r>
            <a:r>
              <a:rPr lang="en-US" b="1" dirty="0">
                <a:solidFill>
                  <a:srgbClr val="C00000"/>
                </a:solidFill>
              </a:rPr>
              <a:t>parts of the key</a:t>
            </a:r>
            <a:r>
              <a:rPr lang="en-US" b="1" dirty="0">
                <a:solidFill>
                  <a:srgbClr val="FF0000"/>
                </a:solidFill>
              </a:rPr>
              <a:t> </a:t>
            </a:r>
            <a:r>
              <a:rPr lang="en-US" dirty="0"/>
              <a:t>in such a way that all parts of the key affect for final result such an operation is termed folding of the key.</a:t>
            </a:r>
          </a:p>
          <a:p>
            <a:r>
              <a:rPr lang="en-US" b="1" dirty="0">
                <a:solidFill>
                  <a:srgbClr val="C00000"/>
                </a:solidFill>
              </a:rPr>
              <a:t>Divide the key </a:t>
            </a:r>
            <a:r>
              <a:rPr lang="en-US" dirty="0"/>
              <a:t>into equal-sized folds.(The last fold may not be of equal size.)</a:t>
            </a:r>
          </a:p>
          <a:p>
            <a:r>
              <a:rPr lang="en-US" b="1" dirty="0">
                <a:solidFill>
                  <a:srgbClr val="C00000"/>
                </a:solidFill>
              </a:rPr>
              <a:t>Add these folds </a:t>
            </a:r>
            <a:r>
              <a:rPr lang="en-US" dirty="0"/>
              <a:t>together and get the modulus of that addition to get the hash value(location).</a:t>
            </a:r>
          </a:p>
          <a:p>
            <a:r>
              <a:rPr lang="en-US" b="1" dirty="0"/>
              <a:t>H(x) = (a + b + c) mod m</a:t>
            </a:r>
            <a:r>
              <a:rPr lang="en-US" dirty="0"/>
              <a:t>, </a:t>
            </a:r>
          </a:p>
          <a:p>
            <a:pPr lvl="1"/>
            <a:r>
              <a:rPr lang="en-US" b="1" dirty="0"/>
              <a:t>a</a:t>
            </a:r>
            <a:r>
              <a:rPr lang="en-US" dirty="0"/>
              <a:t>, </a:t>
            </a:r>
            <a:r>
              <a:rPr lang="en-US" b="1" dirty="0"/>
              <a:t>b</a:t>
            </a:r>
            <a:r>
              <a:rPr lang="en-US" dirty="0"/>
              <a:t>, and </a:t>
            </a:r>
            <a:r>
              <a:rPr lang="en-US" b="1" dirty="0"/>
              <a:t>c</a:t>
            </a:r>
            <a:r>
              <a:rPr lang="en-US" dirty="0"/>
              <a:t> represent the </a:t>
            </a:r>
            <a:r>
              <a:rPr lang="en-US" b="1" dirty="0"/>
              <a:t>preconditioned key </a:t>
            </a:r>
            <a:r>
              <a:rPr lang="en-US" dirty="0"/>
              <a:t>broken down into </a:t>
            </a:r>
            <a:r>
              <a:rPr lang="en-US" b="1" dirty="0"/>
              <a:t>three folds</a:t>
            </a:r>
          </a:p>
          <a:p>
            <a:pPr lvl="1"/>
            <a:r>
              <a:rPr lang="en-US" b="1" dirty="0"/>
              <a:t>m</a:t>
            </a:r>
            <a:r>
              <a:rPr lang="en-US" dirty="0"/>
              <a:t> is the table size.</a:t>
            </a:r>
            <a:endParaRPr lang="en-US" b="1" dirty="0">
              <a:solidFill>
                <a:srgbClr val="C00000"/>
              </a:solidFill>
            </a:endParaRPr>
          </a:p>
        </p:txBody>
      </p:sp>
    </p:spTree>
    <p:extLst>
      <p:ext uri="{BB962C8B-B14F-4D97-AF65-F5344CB8AC3E}">
        <p14:creationId xmlns:p14="http://schemas.microsoft.com/office/powerpoint/2010/main" val="252201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This is done in two ways:</a:t>
            </a:r>
          </a:p>
          <a:p>
            <a:r>
              <a:rPr lang="en-US" b="1" dirty="0">
                <a:solidFill>
                  <a:srgbClr val="C00000"/>
                </a:solidFill>
              </a:rPr>
              <a:t>Fold-Shifting:</a:t>
            </a:r>
            <a:r>
              <a:rPr lang="en-US" dirty="0"/>
              <a:t> Here </a:t>
            </a:r>
            <a:r>
              <a:rPr lang="en-US" b="1" dirty="0">
                <a:solidFill>
                  <a:srgbClr val="C00000"/>
                </a:solidFill>
              </a:rPr>
              <a:t>actual values </a:t>
            </a:r>
            <a:r>
              <a:rPr lang="en-US" dirty="0"/>
              <a:t>of </a:t>
            </a:r>
            <a:r>
              <a:rPr lang="en-US" b="1" dirty="0">
                <a:solidFill>
                  <a:srgbClr val="C00000"/>
                </a:solidFill>
              </a:rPr>
              <a:t>each parts </a:t>
            </a:r>
            <a:r>
              <a:rPr lang="en-US" dirty="0"/>
              <a:t>of key are </a:t>
            </a:r>
            <a:r>
              <a:rPr lang="en-US" b="1" dirty="0">
                <a:solidFill>
                  <a:srgbClr val="C00000"/>
                </a:solidFill>
              </a:rPr>
              <a:t>added</a:t>
            </a:r>
            <a:endParaRPr lang="en-US" dirty="0">
              <a:solidFill>
                <a:srgbClr val="C00000"/>
              </a:solidFill>
            </a:endParaRPr>
          </a:p>
          <a:p>
            <a:pPr lvl="1"/>
            <a:r>
              <a:rPr lang="en-US" dirty="0"/>
              <a:t>Suppose, the </a:t>
            </a:r>
            <a:r>
              <a:rPr lang="en-US" b="1" dirty="0">
                <a:solidFill>
                  <a:srgbClr val="C00000"/>
                </a:solidFill>
              </a:rPr>
              <a:t>key</a:t>
            </a:r>
            <a:r>
              <a:rPr lang="en-US" dirty="0">
                <a:solidFill>
                  <a:srgbClr val="C00000"/>
                </a:solidFill>
              </a:rPr>
              <a:t> </a:t>
            </a:r>
            <a:r>
              <a:rPr lang="en-US" dirty="0"/>
              <a:t>is : </a:t>
            </a:r>
            <a:r>
              <a:rPr lang="en-US" b="1" dirty="0">
                <a:solidFill>
                  <a:srgbClr val="C00000"/>
                </a:solidFill>
              </a:rPr>
              <a:t>12345678</a:t>
            </a:r>
            <a:r>
              <a:rPr lang="en-US" dirty="0"/>
              <a:t>, the fold size is </a:t>
            </a:r>
            <a:r>
              <a:rPr lang="en-US" b="1" dirty="0">
                <a:solidFill>
                  <a:srgbClr val="C00000"/>
                </a:solidFill>
              </a:rPr>
              <a:t>2</a:t>
            </a:r>
            <a:r>
              <a:rPr lang="en-US" dirty="0"/>
              <a:t> and the table size is </a:t>
            </a:r>
            <a:r>
              <a:rPr lang="en-US" b="1" dirty="0">
                <a:solidFill>
                  <a:srgbClr val="C00000"/>
                </a:solidFill>
              </a:rPr>
              <a:t>10</a:t>
            </a:r>
            <a:r>
              <a:rPr lang="en-US" dirty="0"/>
              <a:t>.</a:t>
            </a:r>
          </a:p>
          <a:p>
            <a:pPr lvl="1"/>
            <a:r>
              <a:rPr lang="en-US" dirty="0"/>
              <a:t>Break the key into: </a:t>
            </a:r>
            <a:r>
              <a:rPr lang="en-US" b="1" dirty="0">
                <a:solidFill>
                  <a:srgbClr val="C00000"/>
                </a:solidFill>
              </a:rPr>
              <a:t>12, 34, 56, 78</a:t>
            </a:r>
          </a:p>
          <a:p>
            <a:pPr lvl="1"/>
            <a:r>
              <a:rPr lang="en-US" dirty="0"/>
              <a:t>Add these, we get 12 + 34 + 56 + 78 : </a:t>
            </a:r>
            <a:r>
              <a:rPr lang="en-US" b="1" dirty="0">
                <a:solidFill>
                  <a:srgbClr val="C00000"/>
                </a:solidFill>
              </a:rPr>
              <a:t>180</a:t>
            </a:r>
            <a:endParaRPr lang="en-US" dirty="0"/>
          </a:p>
          <a:p>
            <a:pPr lvl="1"/>
            <a:r>
              <a:rPr lang="en-US" dirty="0"/>
              <a:t>180%10 = 0 </a:t>
            </a:r>
            <a:r>
              <a:rPr lang="en-US" dirty="0">
                <a:sym typeface="Wingdings" panose="05000000000000000000" pitchFamily="2" charset="2"/>
              </a:rPr>
              <a:t> </a:t>
            </a:r>
            <a:r>
              <a:rPr lang="en-US" b="1" dirty="0">
                <a:solidFill>
                  <a:srgbClr val="C00000"/>
                </a:solidFill>
                <a:sym typeface="Wingdings" panose="05000000000000000000" pitchFamily="2" charset="2"/>
              </a:rPr>
              <a:t>0 is the </a:t>
            </a:r>
            <a:r>
              <a:rPr lang="en-US" b="1" dirty="0">
                <a:solidFill>
                  <a:srgbClr val="C00000"/>
                </a:solidFill>
              </a:rPr>
              <a:t>location</a:t>
            </a:r>
          </a:p>
          <a:p>
            <a:pPr>
              <a:buClr>
                <a:srgbClr val="B84742"/>
              </a:buClr>
            </a:pPr>
            <a:r>
              <a:rPr lang="en-US" b="1" dirty="0">
                <a:solidFill>
                  <a:srgbClr val="C00000"/>
                </a:solidFill>
              </a:rPr>
              <a:t>Fold-Boundary:</a:t>
            </a:r>
            <a:r>
              <a:rPr lang="en-US" dirty="0">
                <a:solidFill>
                  <a:srgbClr val="C00000"/>
                </a:solidFill>
              </a:rPr>
              <a:t> </a:t>
            </a:r>
            <a:r>
              <a:rPr lang="en-US" dirty="0"/>
              <a:t>Here the </a:t>
            </a:r>
            <a:r>
              <a:rPr lang="en-US" b="1" dirty="0">
                <a:solidFill>
                  <a:srgbClr val="C00000"/>
                </a:solidFill>
              </a:rPr>
              <a:t>reversed values of outer parts </a:t>
            </a:r>
            <a:r>
              <a:rPr lang="en-US" dirty="0"/>
              <a:t>of key are added</a:t>
            </a:r>
          </a:p>
          <a:p>
            <a:pPr lvl="1"/>
            <a:r>
              <a:rPr lang="en-US" dirty="0"/>
              <a:t>Suppose, the </a:t>
            </a:r>
            <a:r>
              <a:rPr lang="en-US" b="1" dirty="0">
                <a:solidFill>
                  <a:srgbClr val="C00000"/>
                </a:solidFill>
              </a:rPr>
              <a:t>key</a:t>
            </a:r>
            <a:r>
              <a:rPr lang="en-US" dirty="0">
                <a:solidFill>
                  <a:srgbClr val="C00000"/>
                </a:solidFill>
              </a:rPr>
              <a:t> </a:t>
            </a:r>
            <a:r>
              <a:rPr lang="en-US" dirty="0"/>
              <a:t>is : </a:t>
            </a:r>
            <a:r>
              <a:rPr lang="en-US" b="1" dirty="0">
                <a:solidFill>
                  <a:srgbClr val="C00000"/>
                </a:solidFill>
              </a:rPr>
              <a:t>12345678</a:t>
            </a:r>
            <a:r>
              <a:rPr lang="en-US" dirty="0"/>
              <a:t>, and the fold size is </a:t>
            </a:r>
            <a:r>
              <a:rPr lang="en-US" b="1" dirty="0">
                <a:solidFill>
                  <a:srgbClr val="C00000"/>
                </a:solidFill>
              </a:rPr>
              <a:t>2</a:t>
            </a:r>
            <a:r>
              <a:rPr lang="en-US" dirty="0"/>
              <a:t> and the table size is </a:t>
            </a:r>
            <a:r>
              <a:rPr lang="en-US" b="1" dirty="0">
                <a:solidFill>
                  <a:srgbClr val="C00000"/>
                </a:solidFill>
              </a:rPr>
              <a:t>10</a:t>
            </a:r>
            <a:r>
              <a:rPr lang="en-US" dirty="0"/>
              <a:t>.</a:t>
            </a:r>
          </a:p>
          <a:p>
            <a:pPr lvl="1"/>
            <a:r>
              <a:rPr lang="en-US" dirty="0"/>
              <a:t>Break the key into: </a:t>
            </a:r>
            <a:r>
              <a:rPr lang="en-US" b="1" dirty="0">
                <a:solidFill>
                  <a:srgbClr val="C00000"/>
                </a:solidFill>
              </a:rPr>
              <a:t>21, 34, 56, 87</a:t>
            </a:r>
            <a:endParaRPr lang="en-US" dirty="0">
              <a:solidFill>
                <a:srgbClr val="C00000"/>
              </a:solidFill>
            </a:endParaRPr>
          </a:p>
          <a:p>
            <a:pPr lvl="1"/>
            <a:r>
              <a:rPr lang="en-US" dirty="0"/>
              <a:t>Add these, we get 21 + 34 + 56 + 87 : </a:t>
            </a:r>
            <a:r>
              <a:rPr lang="en-US" b="1" dirty="0">
                <a:solidFill>
                  <a:srgbClr val="C00000"/>
                </a:solidFill>
              </a:rPr>
              <a:t>198</a:t>
            </a:r>
            <a:endParaRPr lang="en-US" dirty="0"/>
          </a:p>
          <a:p>
            <a:pPr lvl="1"/>
            <a:r>
              <a:rPr lang="en-US" dirty="0"/>
              <a:t>198%10 =8 </a:t>
            </a:r>
            <a:r>
              <a:rPr lang="en-US" dirty="0">
                <a:sym typeface="Wingdings" panose="05000000000000000000" pitchFamily="2" charset="2"/>
              </a:rPr>
              <a:t></a:t>
            </a:r>
            <a:r>
              <a:rPr lang="en-US" b="1" dirty="0">
                <a:solidFill>
                  <a:srgbClr val="C00000"/>
                </a:solidFill>
              </a:rPr>
              <a:t> 8 is the location</a:t>
            </a:r>
          </a:p>
        </p:txBody>
      </p:sp>
    </p:spTree>
    <p:extLst>
      <p:ext uri="{BB962C8B-B14F-4D97-AF65-F5344CB8AC3E}">
        <p14:creationId xmlns:p14="http://schemas.microsoft.com/office/powerpoint/2010/main" val="52625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Hashing</a:t>
            </a:r>
          </a:p>
        </p:txBody>
      </p:sp>
      <p:sp>
        <p:nvSpPr>
          <p:cNvPr id="3" name="Content Placeholder 2"/>
          <p:cNvSpPr>
            <a:spLocks noGrp="1"/>
          </p:cNvSpPr>
          <p:nvPr>
            <p:ph idx="1"/>
          </p:nvPr>
        </p:nvSpPr>
        <p:spPr/>
        <p:txBody>
          <a:bodyPr/>
          <a:lstStyle/>
          <a:p>
            <a:r>
              <a:rPr lang="en-US" dirty="0"/>
              <a:t>This method is used to obtain an </a:t>
            </a:r>
            <a:r>
              <a:rPr lang="en-US" b="1" dirty="0">
                <a:solidFill>
                  <a:srgbClr val="C00000"/>
                </a:solidFill>
              </a:rPr>
              <a:t>address</a:t>
            </a:r>
            <a:r>
              <a:rPr lang="en-US" dirty="0">
                <a:solidFill>
                  <a:srgbClr val="C00000"/>
                </a:solidFill>
              </a:rPr>
              <a:t> </a:t>
            </a:r>
            <a:r>
              <a:rPr lang="en-US" dirty="0"/>
              <a:t>of a </a:t>
            </a:r>
            <a:r>
              <a:rPr lang="en-US" b="1" dirty="0">
                <a:solidFill>
                  <a:srgbClr val="C00000"/>
                </a:solidFill>
              </a:rPr>
              <a:t>key</a:t>
            </a:r>
            <a:r>
              <a:rPr lang="en-US" dirty="0"/>
              <a:t>, </a:t>
            </a:r>
            <a:r>
              <a:rPr lang="en-US" b="1" dirty="0">
                <a:solidFill>
                  <a:srgbClr val="C00000"/>
                </a:solidFill>
              </a:rPr>
              <a:t>based</a:t>
            </a:r>
            <a:r>
              <a:rPr lang="en-US" b="1" dirty="0">
                <a:solidFill>
                  <a:srgbClr val="FF0000"/>
                </a:solidFill>
              </a:rPr>
              <a:t> </a:t>
            </a:r>
            <a:r>
              <a:rPr lang="en-US" b="1" dirty="0">
                <a:solidFill>
                  <a:srgbClr val="C00000"/>
                </a:solidFill>
              </a:rPr>
              <a:t>on the multiplication value</a:t>
            </a:r>
            <a:r>
              <a:rPr lang="en-US" dirty="0"/>
              <a:t>.</a:t>
            </a:r>
          </a:p>
          <a:p>
            <a:r>
              <a:rPr lang="en-US" dirty="0"/>
              <a:t>If</a:t>
            </a:r>
            <a:r>
              <a:rPr lang="en-US" b="1" dirty="0">
                <a:solidFill>
                  <a:srgbClr val="FF0000"/>
                </a:solidFill>
              </a:rPr>
              <a:t> </a:t>
            </a:r>
            <a:r>
              <a:rPr lang="en-US" b="1" dirty="0">
                <a:solidFill>
                  <a:srgbClr val="C00000"/>
                </a:solidFill>
              </a:rPr>
              <a:t>k</a:t>
            </a:r>
            <a:r>
              <a:rPr lang="en-US" dirty="0">
                <a:solidFill>
                  <a:srgbClr val="C00000"/>
                </a:solidFill>
              </a:rPr>
              <a:t> </a:t>
            </a:r>
            <a:r>
              <a:rPr lang="en-US" dirty="0"/>
              <a:t>is the </a:t>
            </a:r>
            <a:r>
              <a:rPr lang="en-US" b="1" dirty="0">
                <a:solidFill>
                  <a:srgbClr val="C00000"/>
                </a:solidFill>
              </a:rPr>
              <a:t>non-negative key</a:t>
            </a:r>
            <a:r>
              <a:rPr lang="en-US" dirty="0"/>
              <a:t>, and a </a:t>
            </a:r>
            <a:r>
              <a:rPr lang="en-US" b="1" dirty="0"/>
              <a:t>constant</a:t>
            </a:r>
            <a:r>
              <a:rPr lang="en-US" dirty="0"/>
              <a:t> </a:t>
            </a:r>
            <a:r>
              <a:rPr lang="en-US" b="1" dirty="0">
                <a:solidFill>
                  <a:srgbClr val="C00000"/>
                </a:solidFill>
              </a:rPr>
              <a:t>c</a:t>
            </a:r>
            <a:r>
              <a:rPr lang="en-US" dirty="0"/>
              <a:t>, (</a:t>
            </a:r>
            <a:r>
              <a:rPr lang="en-US" b="1" dirty="0"/>
              <a:t>0 &lt; c &lt; 1</a:t>
            </a:r>
            <a:r>
              <a:rPr lang="en-US" dirty="0"/>
              <a:t>)</a:t>
            </a:r>
          </a:p>
          <a:p>
            <a:pPr lvl="1"/>
            <a:r>
              <a:rPr lang="en-US" sz="2200" dirty="0"/>
              <a:t>Compute </a:t>
            </a:r>
            <a:r>
              <a:rPr lang="en-US" sz="2200" b="1" dirty="0">
                <a:solidFill>
                  <a:srgbClr val="C00000"/>
                </a:solidFill>
              </a:rPr>
              <a:t>kc mod 1</a:t>
            </a:r>
            <a:r>
              <a:rPr lang="en-US" sz="2200" dirty="0"/>
              <a:t>, which is a fractional part of kc.</a:t>
            </a:r>
          </a:p>
          <a:p>
            <a:pPr lvl="1"/>
            <a:r>
              <a:rPr lang="en-US" sz="2200" b="1" dirty="0">
                <a:solidFill>
                  <a:srgbClr val="C00000"/>
                </a:solidFill>
              </a:rPr>
              <a:t>Multiply</a:t>
            </a:r>
            <a:r>
              <a:rPr lang="en-US" sz="2200" dirty="0">
                <a:solidFill>
                  <a:srgbClr val="C00000"/>
                </a:solidFill>
              </a:rPr>
              <a:t> </a:t>
            </a:r>
            <a:r>
              <a:rPr lang="en-US" sz="2200" dirty="0"/>
              <a:t>this fractional part </a:t>
            </a:r>
            <a:r>
              <a:rPr lang="en-US" sz="2200" b="1" dirty="0">
                <a:solidFill>
                  <a:srgbClr val="C00000"/>
                </a:solidFill>
              </a:rPr>
              <a:t>by m</a:t>
            </a:r>
            <a:r>
              <a:rPr lang="en-US" sz="2200" dirty="0"/>
              <a:t> and </a:t>
            </a:r>
            <a:r>
              <a:rPr lang="en-US" sz="2200" b="1" dirty="0">
                <a:solidFill>
                  <a:srgbClr val="C00000"/>
                </a:solidFill>
              </a:rPr>
              <a:t>take a floor value</a:t>
            </a:r>
            <a:r>
              <a:rPr lang="en-US" sz="2200" b="1" dirty="0">
                <a:solidFill>
                  <a:srgbClr val="FF0000"/>
                </a:solidFill>
              </a:rPr>
              <a:t> </a:t>
            </a:r>
            <a:r>
              <a:rPr lang="en-US" sz="2200" dirty="0"/>
              <a:t>to </a:t>
            </a:r>
            <a:r>
              <a:rPr lang="en-US" dirty="0"/>
              <a:t>get the </a:t>
            </a:r>
            <a:r>
              <a:rPr lang="en-US" b="1" dirty="0">
                <a:solidFill>
                  <a:srgbClr val="C00000"/>
                </a:solidFill>
              </a:rPr>
              <a:t>address</a:t>
            </a:r>
          </a:p>
        </p:txBody>
      </p:sp>
      <p:sp>
        <p:nvSpPr>
          <p:cNvPr id="4" name="Rectangle 3"/>
          <p:cNvSpPr/>
          <p:nvPr/>
        </p:nvSpPr>
        <p:spPr>
          <a:xfrm>
            <a:off x="4953001" y="3133169"/>
            <a:ext cx="1838645" cy="461665"/>
          </a:xfrm>
          <a:prstGeom prst="rect">
            <a:avLst/>
          </a:prstGeom>
        </p:spPr>
        <p:txBody>
          <a:bodyPr wrap="none">
            <a:spAutoFit/>
          </a:bodyPr>
          <a:lstStyle/>
          <a:p>
            <a:r>
              <a:rPr lang="en-US" sz="2400" b="1" dirty="0"/>
              <a:t>m (kc mod 1)</a:t>
            </a:r>
          </a:p>
        </p:txBody>
      </p:sp>
      <p:sp>
        <p:nvSpPr>
          <p:cNvPr id="5" name="Rectangle 4"/>
          <p:cNvSpPr/>
          <p:nvPr/>
        </p:nvSpPr>
        <p:spPr>
          <a:xfrm>
            <a:off x="4518213" y="3151098"/>
            <a:ext cx="620683" cy="830997"/>
          </a:xfrm>
          <a:prstGeom prst="rect">
            <a:avLst/>
          </a:prstGeom>
        </p:spPr>
        <p:txBody>
          <a:bodyPr wrap="none">
            <a:spAutoFit/>
          </a:bodyPr>
          <a:lstStyle/>
          <a:p>
            <a:r>
              <a:rPr lang="en-US" sz="4800" b="1" dirty="0">
                <a:solidFill>
                  <a:srgbClr val="C00000"/>
                </a:solidFill>
              </a:rPr>
              <a:t>└</a:t>
            </a:r>
          </a:p>
        </p:txBody>
      </p:sp>
      <p:sp>
        <p:nvSpPr>
          <p:cNvPr id="6" name="Rectangle 5"/>
          <p:cNvSpPr/>
          <p:nvPr/>
        </p:nvSpPr>
        <p:spPr>
          <a:xfrm>
            <a:off x="6566088" y="3158301"/>
            <a:ext cx="620683" cy="830997"/>
          </a:xfrm>
          <a:prstGeom prst="rect">
            <a:avLst/>
          </a:prstGeom>
        </p:spPr>
        <p:txBody>
          <a:bodyPr wrap="none">
            <a:spAutoFit/>
          </a:bodyPr>
          <a:lstStyle/>
          <a:p>
            <a:r>
              <a:rPr lang="en-US" sz="4800" b="1" dirty="0">
                <a:solidFill>
                  <a:srgbClr val="C00000"/>
                </a:solidFill>
              </a:rPr>
              <a:t>┘</a:t>
            </a:r>
          </a:p>
        </p:txBody>
      </p:sp>
      <p:sp>
        <p:nvSpPr>
          <p:cNvPr id="7" name="Rectangle 6"/>
          <p:cNvSpPr/>
          <p:nvPr/>
        </p:nvSpPr>
        <p:spPr>
          <a:xfrm>
            <a:off x="4900856" y="3895169"/>
            <a:ext cx="1850186" cy="461665"/>
          </a:xfrm>
          <a:prstGeom prst="rect">
            <a:avLst/>
          </a:prstGeom>
        </p:spPr>
        <p:txBody>
          <a:bodyPr wrap="none">
            <a:spAutoFit/>
          </a:bodyPr>
          <a:lstStyle/>
          <a:p>
            <a:r>
              <a:rPr lang="en-US" sz="2400" b="1" dirty="0"/>
              <a:t>0 &lt;= h (k) &lt; m</a:t>
            </a:r>
          </a:p>
        </p:txBody>
      </p:sp>
    </p:spTree>
    <p:extLst>
      <p:ext uri="{BB962C8B-B14F-4D97-AF65-F5344CB8AC3E}">
        <p14:creationId xmlns:p14="http://schemas.microsoft.com/office/powerpoint/2010/main" val="205394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US" dirty="0"/>
              <a:t>Multiplicative Hashing</a:t>
            </a:r>
          </a:p>
        </p:txBody>
      </p:sp>
      <p:sp>
        <p:nvSpPr>
          <p:cNvPr id="3" name="Content Placeholder 2"/>
          <p:cNvSpPr>
            <a:spLocks noGrp="1"/>
          </p:cNvSpPr>
          <p:nvPr>
            <p:ph idx="1"/>
          </p:nvPr>
        </p:nvSpPr>
        <p:spPr/>
        <p:txBody>
          <a:bodyPr/>
          <a:lstStyle/>
          <a:p>
            <a:r>
              <a:rPr lang="en-US" dirty="0"/>
              <a:t>For example, k = 256,  assumed c = 0.15 and m = 10</a:t>
            </a:r>
          </a:p>
          <a:p>
            <a:endParaRPr lang="en-US" dirty="0"/>
          </a:p>
        </p:txBody>
      </p:sp>
      <p:sp>
        <p:nvSpPr>
          <p:cNvPr id="4" name="Rectangle 3"/>
          <p:cNvSpPr/>
          <p:nvPr/>
        </p:nvSpPr>
        <p:spPr>
          <a:xfrm>
            <a:off x="849407" y="1460498"/>
            <a:ext cx="1838645" cy="461665"/>
          </a:xfrm>
          <a:prstGeom prst="rect">
            <a:avLst/>
          </a:prstGeom>
        </p:spPr>
        <p:txBody>
          <a:bodyPr wrap="none">
            <a:spAutoFit/>
          </a:bodyPr>
          <a:lstStyle/>
          <a:p>
            <a:r>
              <a:rPr lang="en-US" sz="2400" b="1" dirty="0"/>
              <a:t>m (kc mod 1)</a:t>
            </a:r>
          </a:p>
        </p:txBody>
      </p:sp>
      <p:sp>
        <p:nvSpPr>
          <p:cNvPr id="5" name="Rectangle 4"/>
          <p:cNvSpPr/>
          <p:nvPr/>
        </p:nvSpPr>
        <p:spPr>
          <a:xfrm>
            <a:off x="490426" y="1521016"/>
            <a:ext cx="620683" cy="830997"/>
          </a:xfrm>
          <a:prstGeom prst="rect">
            <a:avLst/>
          </a:prstGeom>
        </p:spPr>
        <p:txBody>
          <a:bodyPr wrap="none">
            <a:spAutoFit/>
          </a:bodyPr>
          <a:lstStyle/>
          <a:p>
            <a:r>
              <a:rPr lang="en-US" sz="4800" b="1" dirty="0">
                <a:solidFill>
                  <a:srgbClr val="C00000"/>
                </a:solidFill>
              </a:rPr>
              <a:t>└</a:t>
            </a:r>
          </a:p>
        </p:txBody>
      </p:sp>
      <p:sp>
        <p:nvSpPr>
          <p:cNvPr id="6" name="Rectangle 5"/>
          <p:cNvSpPr/>
          <p:nvPr/>
        </p:nvSpPr>
        <p:spPr>
          <a:xfrm>
            <a:off x="2280430" y="1540477"/>
            <a:ext cx="620683" cy="830997"/>
          </a:xfrm>
          <a:prstGeom prst="rect">
            <a:avLst/>
          </a:prstGeom>
        </p:spPr>
        <p:txBody>
          <a:bodyPr wrap="none">
            <a:spAutoFit/>
          </a:bodyPr>
          <a:lstStyle/>
          <a:p>
            <a:r>
              <a:rPr lang="en-US" sz="4800" b="1" dirty="0">
                <a:solidFill>
                  <a:srgbClr val="C00000"/>
                </a:solidFill>
              </a:rPr>
              <a:t>┘</a:t>
            </a:r>
          </a:p>
        </p:txBody>
      </p:sp>
      <p:sp>
        <p:nvSpPr>
          <p:cNvPr id="7" name="Rectangle 6"/>
          <p:cNvSpPr/>
          <p:nvPr/>
        </p:nvSpPr>
        <p:spPr>
          <a:xfrm>
            <a:off x="2688052" y="3121446"/>
            <a:ext cx="1850186" cy="830997"/>
          </a:xfrm>
          <a:prstGeom prst="rect">
            <a:avLst/>
          </a:prstGeom>
        </p:spPr>
        <p:txBody>
          <a:bodyPr wrap="none">
            <a:spAutoFit/>
          </a:bodyPr>
          <a:lstStyle/>
          <a:p>
            <a:r>
              <a:rPr lang="en-US" sz="2400" b="1" dirty="0"/>
              <a:t>0 &lt;= h (k) &lt; m</a:t>
            </a:r>
          </a:p>
          <a:p>
            <a:r>
              <a:rPr lang="en-US" sz="2400" b="1" dirty="0"/>
              <a:t>0 &lt;= 4 &lt; 10</a:t>
            </a:r>
          </a:p>
        </p:txBody>
      </p:sp>
      <p:sp>
        <p:nvSpPr>
          <p:cNvPr id="8" name="TextBox 7"/>
          <p:cNvSpPr txBox="1"/>
          <p:nvPr/>
        </p:nvSpPr>
        <p:spPr>
          <a:xfrm>
            <a:off x="2998393" y="1467064"/>
            <a:ext cx="4095743" cy="1569660"/>
          </a:xfrm>
          <a:prstGeom prst="rect">
            <a:avLst/>
          </a:prstGeom>
          <a:noFill/>
        </p:spPr>
        <p:txBody>
          <a:bodyPr wrap="square" rtlCol="0">
            <a:spAutoFit/>
          </a:bodyPr>
          <a:lstStyle/>
          <a:p>
            <a:r>
              <a:rPr lang="en-US" sz="2400" dirty="0"/>
              <a:t>= 10 * (256 * 0.15 mod 1)</a:t>
            </a:r>
          </a:p>
          <a:p>
            <a:r>
              <a:rPr lang="en-US" sz="2400" dirty="0"/>
              <a:t>= 10 *  (38.4 mod 1)</a:t>
            </a:r>
          </a:p>
          <a:p>
            <a:r>
              <a:rPr lang="en-US" sz="2400" dirty="0"/>
              <a:t>= 10 * 0.4</a:t>
            </a:r>
          </a:p>
          <a:p>
            <a:r>
              <a:rPr lang="en-US" sz="2400" dirty="0"/>
              <a:t>= 4 </a:t>
            </a:r>
          </a:p>
        </p:txBody>
      </p:sp>
    </p:spTree>
    <p:extLst>
      <p:ext uri="{BB962C8B-B14F-4D97-AF65-F5344CB8AC3E}">
        <p14:creationId xmlns:p14="http://schemas.microsoft.com/office/powerpoint/2010/main" val="15734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shruti.maniar@darshan.ac.in</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a:t>Prof. Shruti Maniar</a:t>
            </a:r>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a:t>
            </a:r>
            <a:r>
              <a:rPr lang="en-US">
                <a:latin typeface="Roboto Condensed Light" panose="02000000000000000000" pitchFamily="2" charset="0"/>
                <a:ea typeface="Roboto Condensed Light" panose="02000000000000000000" pitchFamily="2" charset="0"/>
              </a:rPr>
              <a:t># 2301CS301</a:t>
            </a:r>
            <a:endParaRPr lang="en-US" dirty="0">
              <a:latin typeface="Roboto Condensed Light" panose="02000000000000000000" pitchFamily="2" charset="0"/>
              <a:ea typeface="Roboto Condensed Light" panose="02000000000000000000" pitchFamily="2" charset="0"/>
            </a:endParaRPr>
          </a:p>
        </p:txBody>
      </p:sp>
      <p:pic>
        <p:nvPicPr>
          <p:cNvPr id="10" name="Picture Placeholder 1"/>
          <p:cNvPicPr>
            <a:picLocks noChangeAspect="1"/>
          </p:cNvPicPr>
          <p:nvPr/>
        </p:nvPicPr>
        <p:blipFill>
          <a:blip r:embed="rId2">
            <a:extLst>
              <a:ext uri="{28A0092B-C50C-407E-A947-70E740481C1C}">
                <a14:useLocalDpi xmlns:a14="http://schemas.microsoft.com/office/drawing/2010/main" val="0"/>
              </a:ext>
            </a:extLst>
          </a:blip>
          <a:srcRect/>
          <a:stretch/>
        </p:blipFill>
        <p:spPr>
          <a:xfrm>
            <a:off x="349478" y="5219096"/>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
        <p:nvSpPr>
          <p:cNvPr id="8" name="Text Placeholder 7"/>
          <p:cNvSpPr>
            <a:spLocks noGrp="1"/>
          </p:cNvSpPr>
          <p:nvPr>
            <p:ph type="body" sz="quarter" idx="12"/>
          </p:nvPr>
        </p:nvSpPr>
        <p:spPr/>
        <p:txBody>
          <a:bodyPr/>
          <a:lstStyle/>
          <a:p>
            <a:r>
              <a:rPr lang="en-US" dirty="0"/>
              <a:t>+91 97277 47317 (CE Department)</a:t>
            </a:r>
          </a:p>
        </p:txBody>
      </p:sp>
    </p:spTree>
    <p:extLst>
      <p:ext uri="{BB962C8B-B14F-4D97-AF65-F5344CB8AC3E}">
        <p14:creationId xmlns:p14="http://schemas.microsoft.com/office/powerpoint/2010/main" val="140300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p:txBody>
          <a:bodyPr/>
          <a:lstStyle/>
          <a:p>
            <a:r>
              <a:rPr lang="en-US" b="1" dirty="0">
                <a:solidFill>
                  <a:srgbClr val="C00000"/>
                </a:solidFill>
              </a:rPr>
              <a:t>Hashing</a:t>
            </a:r>
            <a:r>
              <a:rPr lang="en-US" dirty="0"/>
              <a:t> is a</a:t>
            </a:r>
            <a:r>
              <a:rPr lang="en-US" b="1" dirty="0">
                <a:solidFill>
                  <a:srgbClr val="C00000"/>
                </a:solidFill>
              </a:rPr>
              <a:t> technique </a:t>
            </a:r>
            <a:r>
              <a:rPr lang="en-US" dirty="0"/>
              <a:t>used in data structure to </a:t>
            </a:r>
            <a:r>
              <a:rPr lang="en-US" b="1" dirty="0">
                <a:solidFill>
                  <a:srgbClr val="C00000"/>
                </a:solidFill>
              </a:rPr>
              <a:t>efficiently store </a:t>
            </a:r>
            <a:r>
              <a:rPr lang="en-US" dirty="0"/>
              <a:t>and </a:t>
            </a:r>
            <a:r>
              <a:rPr lang="en-US" b="1" dirty="0">
                <a:solidFill>
                  <a:srgbClr val="C00000"/>
                </a:solidFill>
              </a:rPr>
              <a:t>retrieve</a:t>
            </a:r>
            <a:r>
              <a:rPr lang="en-US" dirty="0"/>
              <a:t> data.</a:t>
            </a:r>
          </a:p>
          <a:p>
            <a:r>
              <a:rPr lang="en-US" dirty="0"/>
              <a:t>This involves using a </a:t>
            </a:r>
            <a:r>
              <a:rPr lang="en-US" b="1" dirty="0">
                <a:solidFill>
                  <a:srgbClr val="C00000"/>
                </a:solidFill>
              </a:rPr>
              <a:t>Hash Function </a:t>
            </a:r>
            <a:r>
              <a:rPr lang="en-US" dirty="0"/>
              <a:t>to </a:t>
            </a:r>
            <a:r>
              <a:rPr lang="en-US" b="1" dirty="0"/>
              <a:t>map data items (keys) to specific locations(index)</a:t>
            </a:r>
            <a:r>
              <a:rPr lang="en-US" dirty="0"/>
              <a:t> in a </a:t>
            </a:r>
            <a:r>
              <a:rPr lang="en-US" b="1" dirty="0"/>
              <a:t>fixed-sized array </a:t>
            </a:r>
            <a:r>
              <a:rPr lang="en-US" dirty="0"/>
              <a:t>called </a:t>
            </a:r>
            <a:r>
              <a:rPr lang="en-US" b="1" dirty="0">
                <a:solidFill>
                  <a:srgbClr val="C00000"/>
                </a:solidFill>
              </a:rPr>
              <a:t>Hash Table</a:t>
            </a:r>
            <a:r>
              <a:rPr lang="en-US" dirty="0"/>
              <a:t>.</a:t>
            </a:r>
          </a:p>
          <a:p>
            <a:endParaRPr lang="en-US" dirty="0"/>
          </a:p>
        </p:txBody>
      </p:sp>
      <p:graphicFrame>
        <p:nvGraphicFramePr>
          <p:cNvPr id="5" name="Table 4">
            <a:extLst>
              <a:ext uri="{FF2B5EF4-FFF2-40B4-BE49-F238E27FC236}">
                <a16:creationId xmlns:a16="http://schemas.microsoft.com/office/drawing/2014/main" id="{1D8ECDE4-EDE4-A1EA-846C-FCF751073DA2}"/>
              </a:ext>
            </a:extLst>
          </p:cNvPr>
          <p:cNvGraphicFramePr>
            <a:graphicFrameLocks noGrp="1"/>
          </p:cNvGraphicFramePr>
          <p:nvPr>
            <p:extLst>
              <p:ext uri="{D42A27DB-BD31-4B8C-83A1-F6EECF244321}">
                <p14:modId xmlns:p14="http://schemas.microsoft.com/office/powerpoint/2010/main" val="3267825528"/>
              </p:ext>
            </p:extLst>
          </p:nvPr>
        </p:nvGraphicFramePr>
        <p:xfrm>
          <a:off x="7248437" y="2375048"/>
          <a:ext cx="2539375" cy="3708400"/>
        </p:xfrm>
        <a:graphic>
          <a:graphicData uri="http://schemas.openxmlformats.org/drawingml/2006/table">
            <a:tbl>
              <a:tblPr firstRow="1" bandRow="1">
                <a:tableStyleId>{5940675A-B579-460E-94D1-54222C63F5DA}</a:tableStyleId>
              </a:tblPr>
              <a:tblGrid>
                <a:gridCol w="600921">
                  <a:extLst>
                    <a:ext uri="{9D8B030D-6E8A-4147-A177-3AD203B41FA5}">
                      <a16:colId xmlns:a16="http://schemas.microsoft.com/office/drawing/2014/main" val="20000"/>
                    </a:ext>
                  </a:extLst>
                </a:gridCol>
                <a:gridCol w="1938454">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dirty="0"/>
                    </a:p>
                  </a:txBody>
                  <a:tcPr/>
                </a:tc>
                <a:extLst>
                  <a:ext uri="{0D108BD9-81ED-4DB2-BD59-A6C34878D82A}">
                    <a16:rowId xmlns:a16="http://schemas.microsoft.com/office/drawing/2014/main" val="2410226171"/>
                  </a:ext>
                </a:extLst>
              </a:tr>
            </a:tbl>
          </a:graphicData>
        </a:graphic>
      </p:graphicFrame>
      <p:graphicFrame>
        <p:nvGraphicFramePr>
          <p:cNvPr id="13" name="Table 12">
            <a:extLst>
              <a:ext uri="{FF2B5EF4-FFF2-40B4-BE49-F238E27FC236}">
                <a16:creationId xmlns:a16="http://schemas.microsoft.com/office/drawing/2014/main" id="{870F7CAA-1A26-251C-51C1-664D93295689}"/>
              </a:ext>
            </a:extLst>
          </p:cNvPr>
          <p:cNvGraphicFramePr>
            <a:graphicFrameLocks noGrp="1"/>
          </p:cNvGraphicFramePr>
          <p:nvPr>
            <p:extLst>
              <p:ext uri="{D42A27DB-BD31-4B8C-83A1-F6EECF244321}">
                <p14:modId xmlns:p14="http://schemas.microsoft.com/office/powerpoint/2010/main" val="670964087"/>
              </p:ext>
            </p:extLst>
          </p:nvPr>
        </p:nvGraphicFramePr>
        <p:xfrm>
          <a:off x="518261" y="3470992"/>
          <a:ext cx="1767740" cy="370840"/>
        </p:xfrm>
        <a:graphic>
          <a:graphicData uri="http://schemas.openxmlformats.org/drawingml/2006/table">
            <a:tbl>
              <a:tblPr firstRow="1" bandRow="1">
                <a:tableStyleId>{5940675A-B579-460E-94D1-54222C63F5DA}</a:tableStyleId>
              </a:tblPr>
              <a:tblGrid>
                <a:gridCol w="176774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4" name="TextBox 13">
            <a:extLst>
              <a:ext uri="{FF2B5EF4-FFF2-40B4-BE49-F238E27FC236}">
                <a16:creationId xmlns:a16="http://schemas.microsoft.com/office/drawing/2014/main" id="{79E39C5D-7BC3-5E62-9FD4-9F70AE29D9B6}"/>
              </a:ext>
            </a:extLst>
          </p:cNvPr>
          <p:cNvSpPr txBox="1"/>
          <p:nvPr/>
        </p:nvSpPr>
        <p:spPr>
          <a:xfrm>
            <a:off x="9812477" y="3806474"/>
            <a:ext cx="1565621" cy="461665"/>
          </a:xfrm>
          <a:prstGeom prst="rect">
            <a:avLst/>
          </a:prstGeom>
          <a:noFill/>
        </p:spPr>
        <p:txBody>
          <a:bodyPr wrap="none" rtlCol="0">
            <a:spAutoFit/>
          </a:bodyPr>
          <a:lstStyle/>
          <a:p>
            <a:r>
              <a:rPr lang="en-US" sz="2400" b="1">
                <a:solidFill>
                  <a:srgbClr val="C00000"/>
                </a:solidFill>
              </a:rPr>
              <a:t>Hash Table</a:t>
            </a:r>
            <a:endParaRPr lang="en-US" sz="2400" b="1" dirty="0">
              <a:solidFill>
                <a:srgbClr val="C00000"/>
              </a:solidFill>
            </a:endParaRPr>
          </a:p>
        </p:txBody>
      </p:sp>
      <p:sp>
        <p:nvSpPr>
          <p:cNvPr id="15" name="TextBox 14">
            <a:extLst>
              <a:ext uri="{FF2B5EF4-FFF2-40B4-BE49-F238E27FC236}">
                <a16:creationId xmlns:a16="http://schemas.microsoft.com/office/drawing/2014/main" id="{4EB88D58-1D84-94C2-1C75-931627B132FF}"/>
              </a:ext>
            </a:extLst>
          </p:cNvPr>
          <p:cNvSpPr txBox="1"/>
          <p:nvPr/>
        </p:nvSpPr>
        <p:spPr>
          <a:xfrm>
            <a:off x="102448" y="2997019"/>
            <a:ext cx="2831353" cy="461665"/>
          </a:xfrm>
          <a:prstGeom prst="rect">
            <a:avLst/>
          </a:prstGeom>
          <a:noFill/>
        </p:spPr>
        <p:txBody>
          <a:bodyPr wrap="none" rtlCol="0">
            <a:spAutoFit/>
          </a:bodyPr>
          <a:lstStyle/>
          <a:p>
            <a:r>
              <a:rPr lang="en-US" sz="2400" b="1" dirty="0">
                <a:solidFill>
                  <a:srgbClr val="C00000"/>
                </a:solidFill>
              </a:rPr>
              <a:t>Record : (key , value)</a:t>
            </a:r>
          </a:p>
        </p:txBody>
      </p:sp>
      <p:sp>
        <p:nvSpPr>
          <p:cNvPr id="16" name="Rectangle 15">
            <a:extLst>
              <a:ext uri="{FF2B5EF4-FFF2-40B4-BE49-F238E27FC236}">
                <a16:creationId xmlns:a16="http://schemas.microsoft.com/office/drawing/2014/main" id="{DA50C0D6-F714-98D5-77DF-5791E6269181}"/>
              </a:ext>
            </a:extLst>
          </p:cNvPr>
          <p:cNvSpPr/>
          <p:nvPr/>
        </p:nvSpPr>
        <p:spPr>
          <a:xfrm>
            <a:off x="3308636" y="4385393"/>
            <a:ext cx="1765996" cy="517065"/>
          </a:xfrm>
          <a:prstGeom prst="rect">
            <a:avLst/>
          </a:prstGeom>
        </p:spPr>
        <p:txBody>
          <a:bodyPr wrap="none">
            <a:spAutoFit/>
          </a:bodyPr>
          <a:lstStyle/>
          <a:p>
            <a:pPr algn="ctr">
              <a:lnSpc>
                <a:spcPct val="115000"/>
              </a:lnSpc>
              <a:spcAft>
                <a:spcPts val="1000"/>
              </a:spcAft>
            </a:pPr>
            <a:r>
              <a:rPr lang="en-US" sz="2400" dirty="0">
                <a:latin typeface="Calibri" panose="020F0502020204030204" pitchFamily="34" charset="0"/>
                <a:ea typeface="Calibri" panose="020F0502020204030204" pitchFamily="34" charset="0"/>
                <a:cs typeface="Shruti" panose="020B0502040204020203" pitchFamily="34" charset="0"/>
              </a:rPr>
              <a:t>f()</a:t>
            </a:r>
            <a:r>
              <a:rPr lang="en-US" sz="2400" dirty="0">
                <a:latin typeface="Calibri" panose="020F0502020204030204" pitchFamily="34" charset="0"/>
                <a:ea typeface="Calibri" panose="020F0502020204030204" pitchFamily="34" charset="0"/>
                <a:cs typeface="Shruti" panose="020B0502040204020203" pitchFamily="34" charset="0"/>
                <a:sym typeface="Wingdings" panose="05000000000000000000" pitchFamily="2" charset="2"/>
              </a:rPr>
              <a:t></a:t>
            </a:r>
            <a:r>
              <a:rPr lang="en-US" sz="2400" dirty="0">
                <a:latin typeface="Calibri" panose="020F0502020204030204" pitchFamily="34" charset="0"/>
                <a:ea typeface="Calibri" panose="020F0502020204030204" pitchFamily="34" charset="0"/>
                <a:cs typeface="Shruti" panose="020B0502040204020203" pitchFamily="34" charset="0"/>
              </a:rPr>
              <a:t>Address</a:t>
            </a:r>
          </a:p>
        </p:txBody>
      </p:sp>
      <p:sp>
        <p:nvSpPr>
          <p:cNvPr id="17" name="Freeform 9">
            <a:extLst>
              <a:ext uri="{FF2B5EF4-FFF2-40B4-BE49-F238E27FC236}">
                <a16:creationId xmlns:a16="http://schemas.microsoft.com/office/drawing/2014/main" id="{B6B2D0BB-7093-FC64-C4F9-D7DA7DB5CF8E}"/>
              </a:ext>
            </a:extLst>
          </p:cNvPr>
          <p:cNvSpPr/>
          <p:nvPr/>
        </p:nvSpPr>
        <p:spPr>
          <a:xfrm>
            <a:off x="1250099" y="3853129"/>
            <a:ext cx="1937982" cy="805218"/>
          </a:xfrm>
          <a:custGeom>
            <a:avLst/>
            <a:gdLst>
              <a:gd name="connsiteX0" fmla="*/ 0 w 1937982"/>
              <a:gd name="connsiteY0" fmla="*/ 0 h 805218"/>
              <a:gd name="connsiteX1" fmla="*/ 0 w 1937982"/>
              <a:gd name="connsiteY1" fmla="*/ 0 h 805218"/>
              <a:gd name="connsiteX2" fmla="*/ 0 w 1937982"/>
              <a:gd name="connsiteY2" fmla="*/ 805218 h 805218"/>
              <a:gd name="connsiteX3" fmla="*/ 1937982 w 1937982"/>
              <a:gd name="connsiteY3" fmla="*/ 805218 h 805218"/>
            </a:gdLst>
            <a:ahLst/>
            <a:cxnLst>
              <a:cxn ang="0">
                <a:pos x="connsiteX0" y="connsiteY0"/>
              </a:cxn>
              <a:cxn ang="0">
                <a:pos x="connsiteX1" y="connsiteY1"/>
              </a:cxn>
              <a:cxn ang="0">
                <a:pos x="connsiteX2" y="connsiteY2"/>
              </a:cxn>
              <a:cxn ang="0">
                <a:pos x="connsiteX3" y="connsiteY3"/>
              </a:cxn>
            </a:cxnLst>
            <a:rect l="l" t="t" r="r" b="b"/>
            <a:pathLst>
              <a:path w="1937982" h="805218">
                <a:moveTo>
                  <a:pt x="0" y="0"/>
                </a:moveTo>
                <a:lnTo>
                  <a:pt x="0" y="0"/>
                </a:lnTo>
                <a:lnTo>
                  <a:pt x="0" y="805218"/>
                </a:lnTo>
                <a:lnTo>
                  <a:pt x="1937982" y="805218"/>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Freeform 10">
            <a:extLst>
              <a:ext uri="{FF2B5EF4-FFF2-40B4-BE49-F238E27FC236}">
                <a16:creationId xmlns:a16="http://schemas.microsoft.com/office/drawing/2014/main" id="{1C914222-AE8F-F0A1-7EC4-5C61F601ED9D}"/>
              </a:ext>
            </a:extLst>
          </p:cNvPr>
          <p:cNvSpPr/>
          <p:nvPr/>
        </p:nvSpPr>
        <p:spPr>
          <a:xfrm>
            <a:off x="5112416" y="4644700"/>
            <a:ext cx="2136021" cy="883850"/>
          </a:xfrm>
          <a:custGeom>
            <a:avLst/>
            <a:gdLst>
              <a:gd name="connsiteX0" fmla="*/ 0 w 1569493"/>
              <a:gd name="connsiteY0" fmla="*/ 0 h 791571"/>
              <a:gd name="connsiteX1" fmla="*/ 996287 w 1569493"/>
              <a:gd name="connsiteY1" fmla="*/ 0 h 791571"/>
              <a:gd name="connsiteX2" fmla="*/ 996287 w 1569493"/>
              <a:gd name="connsiteY2" fmla="*/ 791571 h 791571"/>
              <a:gd name="connsiteX3" fmla="*/ 1569493 w 1569493"/>
              <a:gd name="connsiteY3" fmla="*/ 791571 h 791571"/>
            </a:gdLst>
            <a:ahLst/>
            <a:cxnLst>
              <a:cxn ang="0">
                <a:pos x="connsiteX0" y="connsiteY0"/>
              </a:cxn>
              <a:cxn ang="0">
                <a:pos x="connsiteX1" y="connsiteY1"/>
              </a:cxn>
              <a:cxn ang="0">
                <a:pos x="connsiteX2" y="connsiteY2"/>
              </a:cxn>
              <a:cxn ang="0">
                <a:pos x="connsiteX3" y="connsiteY3"/>
              </a:cxn>
            </a:cxnLst>
            <a:rect l="l" t="t" r="r" b="b"/>
            <a:pathLst>
              <a:path w="1569493" h="791571">
                <a:moveTo>
                  <a:pt x="0" y="0"/>
                </a:moveTo>
                <a:lnTo>
                  <a:pt x="996287" y="0"/>
                </a:lnTo>
                <a:lnTo>
                  <a:pt x="996287" y="791571"/>
                </a:lnTo>
                <a:lnTo>
                  <a:pt x="1569493" y="79157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E8F51B94-A3EC-4074-CFDB-76CFDF7EC388}"/>
              </a:ext>
            </a:extLst>
          </p:cNvPr>
          <p:cNvSpPr/>
          <p:nvPr/>
        </p:nvSpPr>
        <p:spPr>
          <a:xfrm>
            <a:off x="901711" y="5680793"/>
            <a:ext cx="3919407" cy="492122"/>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Mapping of Key in Hash Table</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
        <p:nvSpPr>
          <p:cNvPr id="20" name="TextBox 19">
            <a:extLst>
              <a:ext uri="{FF2B5EF4-FFF2-40B4-BE49-F238E27FC236}">
                <a16:creationId xmlns:a16="http://schemas.microsoft.com/office/drawing/2014/main" id="{D84D1A9D-CCB0-1F04-E822-366C6A37A023}"/>
              </a:ext>
            </a:extLst>
          </p:cNvPr>
          <p:cNvSpPr txBox="1"/>
          <p:nvPr/>
        </p:nvSpPr>
        <p:spPr>
          <a:xfrm>
            <a:off x="3223261" y="4855792"/>
            <a:ext cx="2000869" cy="461665"/>
          </a:xfrm>
          <a:prstGeom prst="rect">
            <a:avLst/>
          </a:prstGeom>
          <a:noFill/>
        </p:spPr>
        <p:txBody>
          <a:bodyPr wrap="none" rtlCol="0">
            <a:spAutoFit/>
          </a:bodyPr>
          <a:lstStyle/>
          <a:p>
            <a:r>
              <a:rPr lang="en-US" sz="2400" b="1" dirty="0">
                <a:solidFill>
                  <a:srgbClr val="C00000"/>
                </a:solidFill>
              </a:rPr>
              <a:t>Hash Function</a:t>
            </a:r>
          </a:p>
        </p:txBody>
      </p:sp>
    </p:spTree>
    <p:extLst>
      <p:ext uri="{BB962C8B-B14F-4D97-AF65-F5344CB8AC3E}">
        <p14:creationId xmlns:p14="http://schemas.microsoft.com/office/powerpoint/2010/main" val="210722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P spid="16" grpId="0"/>
      <p:bldP spid="17" grpId="0" animBg="1"/>
      <p:bldP spid="18" grpId="0" animBg="1"/>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 Terminology</a:t>
            </a:r>
          </a:p>
        </p:txBody>
      </p:sp>
      <p:sp>
        <p:nvSpPr>
          <p:cNvPr id="3" name="Content Placeholder 2"/>
          <p:cNvSpPr>
            <a:spLocks noGrp="1"/>
          </p:cNvSpPr>
          <p:nvPr>
            <p:ph idx="1"/>
          </p:nvPr>
        </p:nvSpPr>
        <p:spPr>
          <a:xfrm>
            <a:off x="131181" y="929288"/>
            <a:ext cx="11846454" cy="5592817"/>
          </a:xfrm>
        </p:spPr>
        <p:txBody>
          <a:bodyPr/>
          <a:lstStyle/>
          <a:p>
            <a:r>
              <a:rPr lang="en-US" sz="2800" b="1" dirty="0">
                <a:solidFill>
                  <a:srgbClr val="C00000"/>
                </a:solidFill>
              </a:rPr>
              <a:t>Hash Function:</a:t>
            </a:r>
          </a:p>
          <a:p>
            <a:pPr lvl="1"/>
            <a:r>
              <a:rPr lang="en-US" sz="2200" dirty="0"/>
              <a:t>Takes </a:t>
            </a:r>
            <a:r>
              <a:rPr lang="en-US" sz="2200" b="1" dirty="0"/>
              <a:t>key of a record </a:t>
            </a:r>
            <a:r>
              <a:rPr lang="en-US" sz="2200" dirty="0"/>
              <a:t>as an input and returns an </a:t>
            </a:r>
            <a:r>
              <a:rPr lang="en-US" sz="2200" b="1" dirty="0"/>
              <a:t>index of the hash table </a:t>
            </a:r>
            <a:r>
              <a:rPr lang="en-US" sz="2200" dirty="0"/>
              <a:t>to store that record.</a:t>
            </a:r>
          </a:p>
          <a:p>
            <a:pPr lvl="1"/>
            <a:r>
              <a:rPr lang="en-US" sz="2200" dirty="0"/>
              <a:t>This returned index is also called as </a:t>
            </a:r>
            <a:r>
              <a:rPr lang="en-US" sz="2200" b="1" dirty="0"/>
              <a:t>hash code</a:t>
            </a:r>
            <a:r>
              <a:rPr lang="en-US" sz="2200" dirty="0"/>
              <a:t>.</a:t>
            </a:r>
          </a:p>
          <a:p>
            <a:pPr lvl="1"/>
            <a:r>
              <a:rPr lang="en-US" sz="2200" dirty="0"/>
              <a:t>The goal is to </a:t>
            </a:r>
            <a:r>
              <a:rPr lang="en-US" sz="2200" b="1" dirty="0"/>
              <a:t>distribute keys evenly</a:t>
            </a:r>
            <a:r>
              <a:rPr lang="en-US" sz="2200" dirty="0"/>
              <a:t> across the table to minimize Collisions.</a:t>
            </a:r>
          </a:p>
          <a:p>
            <a:r>
              <a:rPr lang="en-US" sz="2800" b="1" dirty="0">
                <a:solidFill>
                  <a:srgbClr val="C00000"/>
                </a:solidFill>
              </a:rPr>
              <a:t>Hash Table:</a:t>
            </a:r>
          </a:p>
          <a:p>
            <a:pPr lvl="1"/>
            <a:r>
              <a:rPr lang="en-US" sz="2200" dirty="0"/>
              <a:t>This is the </a:t>
            </a:r>
            <a:r>
              <a:rPr lang="en-US" sz="2200" b="1" dirty="0"/>
              <a:t>fixed size array</a:t>
            </a:r>
            <a:r>
              <a:rPr lang="en-US" sz="2200" dirty="0"/>
              <a:t> where the data (record : key, value) is stored.</a:t>
            </a:r>
          </a:p>
          <a:p>
            <a:pPr lvl="1"/>
            <a:r>
              <a:rPr lang="en-US" sz="2200" dirty="0"/>
              <a:t>Each index in the table is considered to be the hash code generated by the hash function.</a:t>
            </a:r>
          </a:p>
          <a:p>
            <a:r>
              <a:rPr lang="en-US" sz="2800" b="1" dirty="0">
                <a:solidFill>
                  <a:srgbClr val="C00000"/>
                </a:solidFill>
              </a:rPr>
              <a:t>Load Factor:</a:t>
            </a:r>
          </a:p>
          <a:p>
            <a:pPr lvl="1"/>
            <a:r>
              <a:rPr lang="en-US" sz="2200" dirty="0"/>
              <a:t>This is calculated by dividing the number of elements(n)  in the table by the table’s size(m) </a:t>
            </a:r>
            <a:r>
              <a:rPr lang="en-US" sz="2200" dirty="0">
                <a:sym typeface="Wingdings" panose="05000000000000000000" pitchFamily="2" charset="2"/>
              </a:rPr>
              <a:t> n/m</a:t>
            </a:r>
            <a:r>
              <a:rPr lang="en-US" sz="2200" dirty="0"/>
              <a:t>. </a:t>
            </a:r>
          </a:p>
          <a:p>
            <a:pPr lvl="1"/>
            <a:r>
              <a:rPr lang="en-US" sz="2200" dirty="0"/>
              <a:t>It is a metric that shows how full the Hash Table is. </a:t>
            </a:r>
          </a:p>
          <a:p>
            <a:pPr lvl="1"/>
            <a:endParaRPr lang="en-US" sz="2200" dirty="0"/>
          </a:p>
        </p:txBody>
      </p:sp>
    </p:spTree>
    <p:extLst>
      <p:ext uri="{BB962C8B-B14F-4D97-AF65-F5344CB8AC3E}">
        <p14:creationId xmlns:p14="http://schemas.microsoft.com/office/powerpoint/2010/main" val="90961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 Example</a:t>
            </a:r>
          </a:p>
        </p:txBody>
      </p:sp>
      <p:sp>
        <p:nvSpPr>
          <p:cNvPr id="3" name="Content Placeholder 2"/>
          <p:cNvSpPr>
            <a:spLocks noGrp="1"/>
          </p:cNvSpPr>
          <p:nvPr>
            <p:ph idx="1"/>
          </p:nvPr>
        </p:nvSpPr>
        <p:spPr/>
        <p:txBody>
          <a:bodyPr/>
          <a:lstStyle/>
          <a:p>
            <a:endParaRPr lang="en-US" dirty="0"/>
          </a:p>
          <a:p>
            <a:r>
              <a:rPr lang="en-US" dirty="0"/>
              <a:t>Fields of the record : Roll No., Name, Subject and SPI.</a:t>
            </a:r>
          </a:p>
          <a:p>
            <a:r>
              <a:rPr lang="en-US" dirty="0"/>
              <a:t>Key attribute </a:t>
            </a:r>
            <a:r>
              <a:rPr lang="en-US" b="1" dirty="0"/>
              <a:t>:</a:t>
            </a:r>
            <a:r>
              <a:rPr lang="en-US" b="1" dirty="0">
                <a:solidFill>
                  <a:srgbClr val="FF0000"/>
                </a:solidFill>
              </a:rPr>
              <a:t> </a:t>
            </a:r>
            <a:r>
              <a:rPr lang="en-US" b="1" dirty="0">
                <a:solidFill>
                  <a:srgbClr val="C00000"/>
                </a:solidFill>
              </a:rPr>
              <a:t>Roll No.</a:t>
            </a:r>
          </a:p>
          <a:p>
            <a:r>
              <a:rPr lang="en-US" dirty="0"/>
              <a:t>Hash Function : h(k) = k mod m</a:t>
            </a:r>
          </a:p>
          <a:p>
            <a:pPr lvl="1"/>
            <a:r>
              <a:rPr lang="en-US" dirty="0"/>
              <a:t>K = key to be hashed, m = hash table size</a:t>
            </a:r>
          </a:p>
          <a:p>
            <a:endParaRPr lang="en-US" dirty="0"/>
          </a:p>
        </p:txBody>
      </p:sp>
      <p:graphicFrame>
        <p:nvGraphicFramePr>
          <p:cNvPr id="5" name="Table 4">
            <a:extLst>
              <a:ext uri="{FF2B5EF4-FFF2-40B4-BE49-F238E27FC236}">
                <a16:creationId xmlns:a16="http://schemas.microsoft.com/office/drawing/2014/main" id="{1D8ECDE4-EDE4-A1EA-846C-FCF751073DA2}"/>
              </a:ext>
            </a:extLst>
          </p:cNvPr>
          <p:cNvGraphicFramePr>
            <a:graphicFrameLocks noGrp="1"/>
          </p:cNvGraphicFramePr>
          <p:nvPr/>
        </p:nvGraphicFramePr>
        <p:xfrm>
          <a:off x="8222190" y="1970100"/>
          <a:ext cx="3838629" cy="3810000"/>
        </p:xfrm>
        <a:graphic>
          <a:graphicData uri="http://schemas.openxmlformats.org/drawingml/2006/table">
            <a:tbl>
              <a:tblPr firstRow="1" bandRow="1">
                <a:tableStyleId>{5940675A-B579-460E-94D1-54222C63F5DA}</a:tableStyleId>
              </a:tblPr>
              <a:tblGrid>
                <a:gridCol w="445949">
                  <a:extLst>
                    <a:ext uri="{9D8B030D-6E8A-4147-A177-3AD203B41FA5}">
                      <a16:colId xmlns:a16="http://schemas.microsoft.com/office/drawing/2014/main" val="20000"/>
                    </a:ext>
                  </a:extLst>
                </a:gridCol>
                <a:gridCol w="3392680">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sz="140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sz="140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sz="140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sz="2000"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sz="2000"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sz="2000" dirty="0"/>
                    </a:p>
                  </a:txBody>
                  <a:tcPr/>
                </a:tc>
                <a:extLst>
                  <a:ext uri="{0D108BD9-81ED-4DB2-BD59-A6C34878D82A}">
                    <a16:rowId xmlns:a16="http://schemas.microsoft.com/office/drawing/2014/main" val="2410226171"/>
                  </a:ext>
                </a:extLst>
              </a:tr>
            </a:tbl>
          </a:graphicData>
        </a:graphic>
      </p:graphicFrame>
      <p:graphicFrame>
        <p:nvGraphicFramePr>
          <p:cNvPr id="13" name="Table 12">
            <a:extLst>
              <a:ext uri="{FF2B5EF4-FFF2-40B4-BE49-F238E27FC236}">
                <a16:creationId xmlns:a16="http://schemas.microsoft.com/office/drawing/2014/main" id="{870F7CAA-1A26-251C-51C1-664D93295689}"/>
              </a:ext>
            </a:extLst>
          </p:cNvPr>
          <p:cNvGraphicFramePr>
            <a:graphicFrameLocks noGrp="1"/>
          </p:cNvGraphicFramePr>
          <p:nvPr/>
        </p:nvGraphicFramePr>
        <p:xfrm>
          <a:off x="223935" y="4287735"/>
          <a:ext cx="5980922" cy="382137"/>
        </p:xfrm>
        <a:graphic>
          <a:graphicData uri="http://schemas.openxmlformats.org/drawingml/2006/table">
            <a:tbl>
              <a:tblPr firstRow="1" bandRow="1">
                <a:tableStyleId>{5940675A-B579-460E-94D1-54222C63F5DA}</a:tableStyleId>
              </a:tblPr>
              <a:tblGrid>
                <a:gridCol w="5980922">
                  <a:extLst>
                    <a:ext uri="{9D8B030D-6E8A-4147-A177-3AD203B41FA5}">
                      <a16:colId xmlns:a16="http://schemas.microsoft.com/office/drawing/2014/main" val="20000"/>
                    </a:ext>
                  </a:extLst>
                </a:gridCol>
              </a:tblGrid>
              <a:tr h="382137">
                <a:tc>
                  <a:txBody>
                    <a:bodyPr/>
                    <a:lstStyle/>
                    <a:p>
                      <a:r>
                        <a:rPr lang="en-US" sz="1800" b="1" i="0" kern="1200" dirty="0">
                          <a:solidFill>
                            <a:srgbClr val="C00000"/>
                          </a:solidFill>
                          <a:effectLst/>
                          <a:latin typeface="+mn-lt"/>
                          <a:ea typeface="+mn-ea"/>
                          <a:cs typeface="+mn-cs"/>
                        </a:rPr>
                        <a:t>Roll No = 12345</a:t>
                      </a:r>
                      <a:r>
                        <a:rPr lang="en-US" sz="1800" b="0" i="0" kern="1200" dirty="0">
                          <a:solidFill>
                            <a:schemeClr val="tx1"/>
                          </a:solidFill>
                          <a:effectLst/>
                          <a:latin typeface="+mn-lt"/>
                          <a:ea typeface="+mn-ea"/>
                          <a:cs typeface="+mn-cs"/>
                        </a:rPr>
                        <a:t>, Name = “Alice”, Subject = “Math”, SPI = 8.5</a:t>
                      </a:r>
                      <a:endParaRPr lang="en-US" dirty="0"/>
                    </a:p>
                  </a:txBody>
                  <a:tcPr/>
                </a:tc>
                <a:extLst>
                  <a:ext uri="{0D108BD9-81ED-4DB2-BD59-A6C34878D82A}">
                    <a16:rowId xmlns:a16="http://schemas.microsoft.com/office/drawing/2014/main" val="10000"/>
                  </a:ext>
                </a:extLst>
              </a:tr>
            </a:tbl>
          </a:graphicData>
        </a:graphic>
      </p:graphicFrame>
      <p:sp>
        <p:nvSpPr>
          <p:cNvPr id="14" name="TextBox 13">
            <a:extLst>
              <a:ext uri="{FF2B5EF4-FFF2-40B4-BE49-F238E27FC236}">
                <a16:creationId xmlns:a16="http://schemas.microsoft.com/office/drawing/2014/main" id="{79E39C5D-7BC3-5E62-9FD4-9F70AE29D9B6}"/>
              </a:ext>
            </a:extLst>
          </p:cNvPr>
          <p:cNvSpPr txBox="1"/>
          <p:nvPr/>
        </p:nvSpPr>
        <p:spPr>
          <a:xfrm>
            <a:off x="8222191" y="1388414"/>
            <a:ext cx="1565621" cy="461665"/>
          </a:xfrm>
          <a:prstGeom prst="rect">
            <a:avLst/>
          </a:prstGeom>
          <a:noFill/>
        </p:spPr>
        <p:txBody>
          <a:bodyPr wrap="none" rtlCol="0">
            <a:spAutoFit/>
          </a:bodyPr>
          <a:lstStyle/>
          <a:p>
            <a:r>
              <a:rPr lang="en-US" sz="2400" b="1" dirty="0">
                <a:solidFill>
                  <a:srgbClr val="C00000"/>
                </a:solidFill>
              </a:rPr>
              <a:t>Hash Table</a:t>
            </a:r>
          </a:p>
        </p:txBody>
      </p:sp>
      <p:sp>
        <p:nvSpPr>
          <p:cNvPr id="15" name="TextBox 14">
            <a:extLst>
              <a:ext uri="{FF2B5EF4-FFF2-40B4-BE49-F238E27FC236}">
                <a16:creationId xmlns:a16="http://schemas.microsoft.com/office/drawing/2014/main" id="{4EB88D58-1D84-94C2-1C75-931627B132FF}"/>
              </a:ext>
            </a:extLst>
          </p:cNvPr>
          <p:cNvSpPr txBox="1"/>
          <p:nvPr/>
        </p:nvSpPr>
        <p:spPr>
          <a:xfrm>
            <a:off x="1694493" y="3853129"/>
            <a:ext cx="2986843" cy="461665"/>
          </a:xfrm>
          <a:prstGeom prst="rect">
            <a:avLst/>
          </a:prstGeom>
          <a:noFill/>
        </p:spPr>
        <p:txBody>
          <a:bodyPr wrap="none" rtlCol="0">
            <a:spAutoFit/>
          </a:bodyPr>
          <a:lstStyle/>
          <a:p>
            <a:r>
              <a:rPr lang="en-US" sz="2400" b="1" dirty="0">
                <a:solidFill>
                  <a:srgbClr val="C00000"/>
                </a:solidFill>
              </a:rPr>
              <a:t>Record1 : (key , value)</a:t>
            </a:r>
          </a:p>
        </p:txBody>
      </p:sp>
      <p:sp>
        <p:nvSpPr>
          <p:cNvPr id="16" name="Rectangle 15">
            <a:extLst>
              <a:ext uri="{FF2B5EF4-FFF2-40B4-BE49-F238E27FC236}">
                <a16:creationId xmlns:a16="http://schemas.microsoft.com/office/drawing/2014/main" id="{DA50C0D6-F714-98D5-77DF-5791E6269181}"/>
              </a:ext>
            </a:extLst>
          </p:cNvPr>
          <p:cNvSpPr/>
          <p:nvPr/>
        </p:nvSpPr>
        <p:spPr>
          <a:xfrm>
            <a:off x="3542100" y="5250559"/>
            <a:ext cx="2077813" cy="492122"/>
          </a:xfrm>
          <a:prstGeom prst="rect">
            <a:avLst/>
          </a:prstGeom>
        </p:spPr>
        <p:txBody>
          <a:bodyPr wrap="none">
            <a:spAutoFit/>
          </a:bodyPr>
          <a:lstStyle/>
          <a:p>
            <a:pPr algn="ctr">
              <a:lnSpc>
                <a:spcPct val="115000"/>
              </a:lnSpc>
              <a:spcAft>
                <a:spcPts val="1000"/>
              </a:spcAft>
            </a:pPr>
            <a:r>
              <a:rPr lang="en-US" sz="2400" b="1" dirty="0">
                <a:solidFill>
                  <a:srgbClr val="C00000"/>
                </a:solidFill>
                <a:latin typeface="Calibri" panose="020F0502020204030204" pitchFamily="34" charset="0"/>
                <a:ea typeface="Calibri" panose="020F0502020204030204" pitchFamily="34" charset="0"/>
                <a:cs typeface="Shruti" panose="020B0502040204020203" pitchFamily="34" charset="0"/>
              </a:rPr>
              <a:t>12345 % 10 = 5</a:t>
            </a:r>
          </a:p>
        </p:txBody>
      </p:sp>
      <p:sp>
        <p:nvSpPr>
          <p:cNvPr id="17" name="Freeform 9">
            <a:extLst>
              <a:ext uri="{FF2B5EF4-FFF2-40B4-BE49-F238E27FC236}">
                <a16:creationId xmlns:a16="http://schemas.microsoft.com/office/drawing/2014/main" id="{B6B2D0BB-7093-FC64-C4F9-D7DA7DB5CF8E}"/>
              </a:ext>
            </a:extLst>
          </p:cNvPr>
          <p:cNvSpPr/>
          <p:nvPr/>
        </p:nvSpPr>
        <p:spPr>
          <a:xfrm>
            <a:off x="1520667" y="4691402"/>
            <a:ext cx="1937982" cy="805218"/>
          </a:xfrm>
          <a:custGeom>
            <a:avLst/>
            <a:gdLst>
              <a:gd name="connsiteX0" fmla="*/ 0 w 1937982"/>
              <a:gd name="connsiteY0" fmla="*/ 0 h 805218"/>
              <a:gd name="connsiteX1" fmla="*/ 0 w 1937982"/>
              <a:gd name="connsiteY1" fmla="*/ 0 h 805218"/>
              <a:gd name="connsiteX2" fmla="*/ 0 w 1937982"/>
              <a:gd name="connsiteY2" fmla="*/ 805218 h 805218"/>
              <a:gd name="connsiteX3" fmla="*/ 1937982 w 1937982"/>
              <a:gd name="connsiteY3" fmla="*/ 805218 h 805218"/>
            </a:gdLst>
            <a:ahLst/>
            <a:cxnLst>
              <a:cxn ang="0">
                <a:pos x="connsiteX0" y="connsiteY0"/>
              </a:cxn>
              <a:cxn ang="0">
                <a:pos x="connsiteX1" y="connsiteY1"/>
              </a:cxn>
              <a:cxn ang="0">
                <a:pos x="connsiteX2" y="connsiteY2"/>
              </a:cxn>
              <a:cxn ang="0">
                <a:pos x="connsiteX3" y="connsiteY3"/>
              </a:cxn>
            </a:cxnLst>
            <a:rect l="l" t="t" r="r" b="b"/>
            <a:pathLst>
              <a:path w="1937982" h="805218">
                <a:moveTo>
                  <a:pt x="0" y="0"/>
                </a:moveTo>
                <a:lnTo>
                  <a:pt x="0" y="0"/>
                </a:lnTo>
                <a:lnTo>
                  <a:pt x="0" y="805218"/>
                </a:lnTo>
                <a:lnTo>
                  <a:pt x="1937982" y="805218"/>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Freeform 10">
            <a:extLst>
              <a:ext uri="{FF2B5EF4-FFF2-40B4-BE49-F238E27FC236}">
                <a16:creationId xmlns:a16="http://schemas.microsoft.com/office/drawing/2014/main" id="{1C914222-AE8F-F0A1-7EC4-5C61F601ED9D}"/>
              </a:ext>
            </a:extLst>
          </p:cNvPr>
          <p:cNvSpPr/>
          <p:nvPr/>
        </p:nvSpPr>
        <p:spPr>
          <a:xfrm flipV="1">
            <a:off x="5637311" y="4041044"/>
            <a:ext cx="2530160" cy="1484457"/>
          </a:xfrm>
          <a:custGeom>
            <a:avLst/>
            <a:gdLst>
              <a:gd name="connsiteX0" fmla="*/ 0 w 1569493"/>
              <a:gd name="connsiteY0" fmla="*/ 0 h 791571"/>
              <a:gd name="connsiteX1" fmla="*/ 996287 w 1569493"/>
              <a:gd name="connsiteY1" fmla="*/ 0 h 791571"/>
              <a:gd name="connsiteX2" fmla="*/ 996287 w 1569493"/>
              <a:gd name="connsiteY2" fmla="*/ 791571 h 791571"/>
              <a:gd name="connsiteX3" fmla="*/ 1569493 w 1569493"/>
              <a:gd name="connsiteY3" fmla="*/ 791571 h 791571"/>
            </a:gdLst>
            <a:ahLst/>
            <a:cxnLst>
              <a:cxn ang="0">
                <a:pos x="connsiteX0" y="connsiteY0"/>
              </a:cxn>
              <a:cxn ang="0">
                <a:pos x="connsiteX1" y="connsiteY1"/>
              </a:cxn>
              <a:cxn ang="0">
                <a:pos x="connsiteX2" y="connsiteY2"/>
              </a:cxn>
              <a:cxn ang="0">
                <a:pos x="connsiteX3" y="connsiteY3"/>
              </a:cxn>
            </a:cxnLst>
            <a:rect l="l" t="t" r="r" b="b"/>
            <a:pathLst>
              <a:path w="1569493" h="791571">
                <a:moveTo>
                  <a:pt x="0" y="0"/>
                </a:moveTo>
                <a:lnTo>
                  <a:pt x="996287" y="0"/>
                </a:lnTo>
                <a:lnTo>
                  <a:pt x="996287" y="791571"/>
                </a:lnTo>
                <a:lnTo>
                  <a:pt x="1569493" y="79157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525E4BD-C377-B379-2D86-5EFAD6B26625}"/>
              </a:ext>
            </a:extLst>
          </p:cNvPr>
          <p:cNvSpPr txBox="1"/>
          <p:nvPr/>
        </p:nvSpPr>
        <p:spPr>
          <a:xfrm>
            <a:off x="8728729" y="3832472"/>
            <a:ext cx="3135086" cy="369332"/>
          </a:xfrm>
          <a:prstGeom prst="rect">
            <a:avLst/>
          </a:prstGeom>
          <a:noFill/>
        </p:spPr>
        <p:txBody>
          <a:bodyPr wrap="square" rtlCol="0">
            <a:spAutoFit/>
          </a:bodyPr>
          <a:lstStyle/>
          <a:p>
            <a:r>
              <a:rPr lang="en-US" sz="1800" i="0" kern="1200" dirty="0">
                <a:effectLst/>
                <a:latin typeface="+mn-lt"/>
                <a:ea typeface="+mn-ea"/>
                <a:cs typeface="+mn-cs"/>
              </a:rPr>
              <a:t>(</a:t>
            </a:r>
            <a:r>
              <a:rPr lang="en-US" sz="1800" b="1" i="0" kern="1200" dirty="0">
                <a:solidFill>
                  <a:srgbClr val="C00000"/>
                </a:solidFill>
                <a:effectLst/>
                <a:latin typeface="+mn-lt"/>
                <a:ea typeface="+mn-ea"/>
                <a:cs typeface="+mn-cs"/>
              </a:rPr>
              <a:t>12345</a:t>
            </a:r>
            <a:r>
              <a:rPr lang="en-US" sz="1800" b="0" i="0" kern="1200" dirty="0">
                <a:solidFill>
                  <a:schemeClr val="tx1"/>
                </a:solidFill>
                <a:effectLst/>
                <a:latin typeface="+mn-lt"/>
                <a:ea typeface="+mn-ea"/>
                <a:cs typeface="+mn-cs"/>
              </a:rPr>
              <a:t>, “Alice”, “Math”, 8.5)</a:t>
            </a:r>
            <a:endParaRPr lang="en-IN" dirty="0"/>
          </a:p>
        </p:txBody>
      </p:sp>
      <p:sp>
        <p:nvSpPr>
          <p:cNvPr id="6" name="Rectangle 5">
            <a:extLst>
              <a:ext uri="{FF2B5EF4-FFF2-40B4-BE49-F238E27FC236}">
                <a16:creationId xmlns:a16="http://schemas.microsoft.com/office/drawing/2014/main" id="{732E1DB7-8186-73D0-1599-E381876389A5}"/>
              </a:ext>
            </a:extLst>
          </p:cNvPr>
          <p:cNvSpPr/>
          <p:nvPr/>
        </p:nvSpPr>
        <p:spPr>
          <a:xfrm>
            <a:off x="0" y="713276"/>
            <a:ext cx="12192000" cy="622578"/>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Hash student records with fields like </a:t>
            </a:r>
            <a:r>
              <a:rPr lang="en-US" sz="2400" b="1" dirty="0">
                <a:solidFill>
                  <a:schemeClr val="tx1"/>
                </a:solidFill>
              </a:rPr>
              <a:t>Roll No.</a:t>
            </a:r>
            <a:r>
              <a:rPr lang="en-US" sz="2400" dirty="0">
                <a:solidFill>
                  <a:schemeClr val="tx1"/>
                </a:solidFill>
              </a:rPr>
              <a:t>, </a:t>
            </a:r>
            <a:r>
              <a:rPr lang="en-US" sz="2400" b="1" dirty="0">
                <a:solidFill>
                  <a:schemeClr val="tx1"/>
                </a:solidFill>
              </a:rPr>
              <a:t>Name</a:t>
            </a:r>
            <a:r>
              <a:rPr lang="en-US" sz="2400" dirty="0">
                <a:solidFill>
                  <a:schemeClr val="tx1"/>
                </a:solidFill>
              </a:rPr>
              <a:t>, </a:t>
            </a:r>
            <a:r>
              <a:rPr lang="en-US" sz="2400" b="1" dirty="0">
                <a:solidFill>
                  <a:schemeClr val="tx1"/>
                </a:solidFill>
              </a:rPr>
              <a:t>Subject</a:t>
            </a:r>
            <a:r>
              <a:rPr lang="en-US" sz="2400" dirty="0">
                <a:solidFill>
                  <a:schemeClr val="tx1"/>
                </a:solidFill>
              </a:rPr>
              <a:t>, and </a:t>
            </a:r>
            <a:r>
              <a:rPr lang="en-US" sz="2400" b="1" dirty="0">
                <a:solidFill>
                  <a:schemeClr val="tx1"/>
                </a:solidFill>
              </a:rPr>
              <a:t>SPI</a:t>
            </a:r>
            <a:r>
              <a:rPr lang="en-US" sz="2400" dirty="0">
                <a:solidFill>
                  <a:schemeClr val="tx1"/>
                </a:solidFill>
              </a:rPr>
              <a:t> into a hash table of size 10.</a:t>
            </a:r>
          </a:p>
        </p:txBody>
      </p:sp>
    </p:spTree>
    <p:extLst>
      <p:ext uri="{BB962C8B-B14F-4D97-AF65-F5344CB8AC3E}">
        <p14:creationId xmlns:p14="http://schemas.microsoft.com/office/powerpoint/2010/main" val="257326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 Example</a:t>
            </a:r>
          </a:p>
        </p:txBody>
      </p:sp>
      <p:sp>
        <p:nvSpPr>
          <p:cNvPr id="3" name="Content Placeholder 2"/>
          <p:cNvSpPr>
            <a:spLocks noGrp="1"/>
          </p:cNvSpPr>
          <p:nvPr>
            <p:ph idx="1"/>
          </p:nvPr>
        </p:nvSpPr>
        <p:spPr/>
        <p:txBody>
          <a:bodyPr/>
          <a:lstStyle/>
          <a:p>
            <a:endParaRPr lang="en-US" dirty="0"/>
          </a:p>
          <a:p>
            <a:r>
              <a:rPr lang="en-US" dirty="0"/>
              <a:t>Fields the record : Roll No., Name, Subject and SPI.</a:t>
            </a:r>
          </a:p>
          <a:p>
            <a:r>
              <a:rPr lang="en-US" dirty="0"/>
              <a:t>Key attribute : Roll No.</a:t>
            </a:r>
          </a:p>
          <a:p>
            <a:r>
              <a:rPr lang="en-US" dirty="0"/>
              <a:t>Hash Function : h(k) = k mod m</a:t>
            </a:r>
          </a:p>
          <a:p>
            <a:pPr lvl="1"/>
            <a:r>
              <a:rPr lang="en-US" dirty="0"/>
              <a:t>K = key to be hashed, m = hash table size</a:t>
            </a:r>
          </a:p>
          <a:p>
            <a:endParaRPr lang="en-US" dirty="0"/>
          </a:p>
        </p:txBody>
      </p:sp>
      <p:graphicFrame>
        <p:nvGraphicFramePr>
          <p:cNvPr id="5" name="Table 4">
            <a:extLst>
              <a:ext uri="{FF2B5EF4-FFF2-40B4-BE49-F238E27FC236}">
                <a16:creationId xmlns:a16="http://schemas.microsoft.com/office/drawing/2014/main" id="{1D8ECDE4-EDE4-A1EA-846C-FCF751073DA2}"/>
              </a:ext>
            </a:extLst>
          </p:cNvPr>
          <p:cNvGraphicFramePr>
            <a:graphicFrameLocks noGrp="1"/>
          </p:cNvGraphicFramePr>
          <p:nvPr>
            <p:extLst>
              <p:ext uri="{D42A27DB-BD31-4B8C-83A1-F6EECF244321}">
                <p14:modId xmlns:p14="http://schemas.microsoft.com/office/powerpoint/2010/main" val="467247662"/>
              </p:ext>
            </p:extLst>
          </p:nvPr>
        </p:nvGraphicFramePr>
        <p:xfrm>
          <a:off x="8222190" y="1970100"/>
          <a:ext cx="3936667" cy="3810000"/>
        </p:xfrm>
        <a:graphic>
          <a:graphicData uri="http://schemas.openxmlformats.org/drawingml/2006/table">
            <a:tbl>
              <a:tblPr firstRow="1" bandRow="1">
                <a:tableStyleId>{5940675A-B579-460E-94D1-54222C63F5DA}</a:tableStyleId>
              </a:tblPr>
              <a:tblGrid>
                <a:gridCol w="457338">
                  <a:extLst>
                    <a:ext uri="{9D8B030D-6E8A-4147-A177-3AD203B41FA5}">
                      <a16:colId xmlns:a16="http://schemas.microsoft.com/office/drawing/2014/main" val="20000"/>
                    </a:ext>
                  </a:extLst>
                </a:gridCol>
                <a:gridCol w="3479329">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sz="140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sz="1800"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sz="140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t>
                      </a:r>
                      <a:r>
                        <a:rPr lang="en-US" sz="1800" b="1" i="0" kern="1200" dirty="0">
                          <a:solidFill>
                            <a:srgbClr val="C00000"/>
                          </a:solidFill>
                          <a:effectLst/>
                          <a:latin typeface="+mn-lt"/>
                          <a:ea typeface="+mn-ea"/>
                          <a:cs typeface="+mn-cs"/>
                        </a:rPr>
                        <a:t>12345</a:t>
                      </a:r>
                      <a:r>
                        <a:rPr lang="en-US" sz="1800" b="0" i="0" kern="1200" dirty="0">
                          <a:solidFill>
                            <a:schemeClr val="tx1"/>
                          </a:solidFill>
                          <a:effectLst/>
                          <a:latin typeface="+mn-lt"/>
                          <a:ea typeface="+mn-ea"/>
                          <a:cs typeface="+mn-cs"/>
                        </a:rPr>
                        <a:t>, “Alice”, “Math”, 8.5)</a:t>
                      </a:r>
                      <a:endParaRPr lang="en-US" sz="1800"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sz="2000"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sz="2000"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sz="2000" dirty="0"/>
                    </a:p>
                  </a:txBody>
                  <a:tcPr/>
                </a:tc>
                <a:extLst>
                  <a:ext uri="{0D108BD9-81ED-4DB2-BD59-A6C34878D82A}">
                    <a16:rowId xmlns:a16="http://schemas.microsoft.com/office/drawing/2014/main" val="2410226171"/>
                  </a:ext>
                </a:extLst>
              </a:tr>
            </a:tbl>
          </a:graphicData>
        </a:graphic>
      </p:graphicFrame>
      <p:graphicFrame>
        <p:nvGraphicFramePr>
          <p:cNvPr id="13" name="Table 12">
            <a:extLst>
              <a:ext uri="{FF2B5EF4-FFF2-40B4-BE49-F238E27FC236}">
                <a16:creationId xmlns:a16="http://schemas.microsoft.com/office/drawing/2014/main" id="{870F7CAA-1A26-251C-51C1-664D93295689}"/>
              </a:ext>
            </a:extLst>
          </p:cNvPr>
          <p:cNvGraphicFramePr>
            <a:graphicFrameLocks noGrp="1"/>
          </p:cNvGraphicFramePr>
          <p:nvPr>
            <p:extLst>
              <p:ext uri="{D42A27DB-BD31-4B8C-83A1-F6EECF244321}">
                <p14:modId xmlns:p14="http://schemas.microsoft.com/office/powerpoint/2010/main" val="1058228824"/>
              </p:ext>
            </p:extLst>
          </p:nvPr>
        </p:nvGraphicFramePr>
        <p:xfrm>
          <a:off x="223935" y="4287735"/>
          <a:ext cx="6428792" cy="382137"/>
        </p:xfrm>
        <a:graphic>
          <a:graphicData uri="http://schemas.openxmlformats.org/drawingml/2006/table">
            <a:tbl>
              <a:tblPr firstRow="1" bandRow="1">
                <a:tableStyleId>{5940675A-B579-460E-94D1-54222C63F5DA}</a:tableStyleId>
              </a:tblPr>
              <a:tblGrid>
                <a:gridCol w="6428792">
                  <a:extLst>
                    <a:ext uri="{9D8B030D-6E8A-4147-A177-3AD203B41FA5}">
                      <a16:colId xmlns:a16="http://schemas.microsoft.com/office/drawing/2014/main" val="20000"/>
                    </a:ext>
                  </a:extLst>
                </a:gridCol>
              </a:tblGrid>
              <a:tr h="382137">
                <a:tc>
                  <a:txBody>
                    <a:bodyPr/>
                    <a:lstStyle/>
                    <a:p>
                      <a:r>
                        <a:rPr lang="en-US" sz="1800" b="1" i="0" kern="1200" dirty="0">
                          <a:solidFill>
                            <a:srgbClr val="C00000"/>
                          </a:solidFill>
                          <a:effectLst/>
                          <a:latin typeface="+mn-lt"/>
                          <a:ea typeface="+mn-ea"/>
                          <a:cs typeface="+mn-cs"/>
                        </a:rPr>
                        <a:t>Roll No = 54321</a:t>
                      </a:r>
                      <a:r>
                        <a:rPr lang="en-US" sz="1800" b="0" i="0" kern="1200" dirty="0">
                          <a:solidFill>
                            <a:schemeClr val="tx1"/>
                          </a:solidFill>
                          <a:effectLst/>
                          <a:latin typeface="+mn-lt"/>
                          <a:ea typeface="+mn-ea"/>
                          <a:cs typeface="+mn-cs"/>
                        </a:rPr>
                        <a:t>, Name = “Charlie”, Subject = “Chemistry”, SPI = 9.0</a:t>
                      </a:r>
                      <a:endParaRPr lang="en-US" dirty="0"/>
                    </a:p>
                  </a:txBody>
                  <a:tcPr/>
                </a:tc>
                <a:extLst>
                  <a:ext uri="{0D108BD9-81ED-4DB2-BD59-A6C34878D82A}">
                    <a16:rowId xmlns:a16="http://schemas.microsoft.com/office/drawing/2014/main" val="10000"/>
                  </a:ext>
                </a:extLst>
              </a:tr>
            </a:tbl>
          </a:graphicData>
        </a:graphic>
      </p:graphicFrame>
      <p:sp>
        <p:nvSpPr>
          <p:cNvPr id="14" name="TextBox 13">
            <a:extLst>
              <a:ext uri="{FF2B5EF4-FFF2-40B4-BE49-F238E27FC236}">
                <a16:creationId xmlns:a16="http://schemas.microsoft.com/office/drawing/2014/main" id="{79E39C5D-7BC3-5E62-9FD4-9F70AE29D9B6}"/>
              </a:ext>
            </a:extLst>
          </p:cNvPr>
          <p:cNvSpPr txBox="1"/>
          <p:nvPr/>
        </p:nvSpPr>
        <p:spPr>
          <a:xfrm>
            <a:off x="9257889" y="1508435"/>
            <a:ext cx="1565621" cy="461665"/>
          </a:xfrm>
          <a:prstGeom prst="rect">
            <a:avLst/>
          </a:prstGeom>
          <a:noFill/>
        </p:spPr>
        <p:txBody>
          <a:bodyPr wrap="none" rtlCol="0">
            <a:spAutoFit/>
          </a:bodyPr>
          <a:lstStyle/>
          <a:p>
            <a:r>
              <a:rPr lang="en-US" sz="2400" b="1" dirty="0">
                <a:solidFill>
                  <a:srgbClr val="C00000"/>
                </a:solidFill>
              </a:rPr>
              <a:t>Hash Table</a:t>
            </a:r>
          </a:p>
        </p:txBody>
      </p:sp>
      <p:sp>
        <p:nvSpPr>
          <p:cNvPr id="15" name="TextBox 14">
            <a:extLst>
              <a:ext uri="{FF2B5EF4-FFF2-40B4-BE49-F238E27FC236}">
                <a16:creationId xmlns:a16="http://schemas.microsoft.com/office/drawing/2014/main" id="{4EB88D58-1D84-94C2-1C75-931627B132FF}"/>
              </a:ext>
            </a:extLst>
          </p:cNvPr>
          <p:cNvSpPr txBox="1"/>
          <p:nvPr/>
        </p:nvSpPr>
        <p:spPr>
          <a:xfrm>
            <a:off x="1694493" y="3853129"/>
            <a:ext cx="2986843" cy="461665"/>
          </a:xfrm>
          <a:prstGeom prst="rect">
            <a:avLst/>
          </a:prstGeom>
          <a:noFill/>
        </p:spPr>
        <p:txBody>
          <a:bodyPr wrap="none" rtlCol="0">
            <a:spAutoFit/>
          </a:bodyPr>
          <a:lstStyle/>
          <a:p>
            <a:r>
              <a:rPr lang="en-US" sz="2400" b="1" dirty="0">
                <a:solidFill>
                  <a:srgbClr val="C00000"/>
                </a:solidFill>
              </a:rPr>
              <a:t>Record2 : (key , value)</a:t>
            </a:r>
          </a:p>
        </p:txBody>
      </p:sp>
      <p:sp>
        <p:nvSpPr>
          <p:cNvPr id="16" name="Rectangle 15">
            <a:extLst>
              <a:ext uri="{FF2B5EF4-FFF2-40B4-BE49-F238E27FC236}">
                <a16:creationId xmlns:a16="http://schemas.microsoft.com/office/drawing/2014/main" id="{DA50C0D6-F714-98D5-77DF-5791E6269181}"/>
              </a:ext>
            </a:extLst>
          </p:cNvPr>
          <p:cNvSpPr/>
          <p:nvPr/>
        </p:nvSpPr>
        <p:spPr>
          <a:xfrm>
            <a:off x="3539696" y="5250559"/>
            <a:ext cx="2082622" cy="492122"/>
          </a:xfrm>
          <a:prstGeom prst="rect">
            <a:avLst/>
          </a:prstGeom>
        </p:spPr>
        <p:txBody>
          <a:bodyPr wrap="none">
            <a:spAutoFit/>
          </a:bodyPr>
          <a:lstStyle/>
          <a:p>
            <a:pPr algn="ctr">
              <a:lnSpc>
                <a:spcPct val="115000"/>
              </a:lnSpc>
              <a:spcAft>
                <a:spcPts val="1000"/>
              </a:spcAft>
            </a:pPr>
            <a:r>
              <a:rPr lang="en-US" sz="2400" b="1" dirty="0">
                <a:solidFill>
                  <a:srgbClr val="C00000"/>
                </a:solidFill>
              </a:rPr>
              <a:t>54321</a:t>
            </a:r>
            <a:r>
              <a:rPr lang="en-US" sz="2400" b="1" dirty="0">
                <a:solidFill>
                  <a:srgbClr val="C00000"/>
                </a:solidFill>
                <a:latin typeface="Calibri" panose="020F0502020204030204" pitchFamily="34" charset="0"/>
                <a:ea typeface="Calibri" panose="020F0502020204030204" pitchFamily="34" charset="0"/>
                <a:cs typeface="Shruti" panose="020B0502040204020203" pitchFamily="34" charset="0"/>
              </a:rPr>
              <a:t> % 10 = 1</a:t>
            </a:r>
          </a:p>
        </p:txBody>
      </p:sp>
      <p:sp>
        <p:nvSpPr>
          <p:cNvPr id="17" name="Freeform 9">
            <a:extLst>
              <a:ext uri="{FF2B5EF4-FFF2-40B4-BE49-F238E27FC236}">
                <a16:creationId xmlns:a16="http://schemas.microsoft.com/office/drawing/2014/main" id="{B6B2D0BB-7093-FC64-C4F9-D7DA7DB5CF8E}"/>
              </a:ext>
            </a:extLst>
          </p:cNvPr>
          <p:cNvSpPr/>
          <p:nvPr/>
        </p:nvSpPr>
        <p:spPr>
          <a:xfrm>
            <a:off x="1520667" y="4691402"/>
            <a:ext cx="1937982" cy="805218"/>
          </a:xfrm>
          <a:custGeom>
            <a:avLst/>
            <a:gdLst>
              <a:gd name="connsiteX0" fmla="*/ 0 w 1937982"/>
              <a:gd name="connsiteY0" fmla="*/ 0 h 805218"/>
              <a:gd name="connsiteX1" fmla="*/ 0 w 1937982"/>
              <a:gd name="connsiteY1" fmla="*/ 0 h 805218"/>
              <a:gd name="connsiteX2" fmla="*/ 0 w 1937982"/>
              <a:gd name="connsiteY2" fmla="*/ 805218 h 805218"/>
              <a:gd name="connsiteX3" fmla="*/ 1937982 w 1937982"/>
              <a:gd name="connsiteY3" fmla="*/ 805218 h 805218"/>
            </a:gdLst>
            <a:ahLst/>
            <a:cxnLst>
              <a:cxn ang="0">
                <a:pos x="connsiteX0" y="connsiteY0"/>
              </a:cxn>
              <a:cxn ang="0">
                <a:pos x="connsiteX1" y="connsiteY1"/>
              </a:cxn>
              <a:cxn ang="0">
                <a:pos x="connsiteX2" y="connsiteY2"/>
              </a:cxn>
              <a:cxn ang="0">
                <a:pos x="connsiteX3" y="connsiteY3"/>
              </a:cxn>
            </a:cxnLst>
            <a:rect l="l" t="t" r="r" b="b"/>
            <a:pathLst>
              <a:path w="1937982" h="805218">
                <a:moveTo>
                  <a:pt x="0" y="0"/>
                </a:moveTo>
                <a:lnTo>
                  <a:pt x="0" y="0"/>
                </a:lnTo>
                <a:lnTo>
                  <a:pt x="0" y="805218"/>
                </a:lnTo>
                <a:lnTo>
                  <a:pt x="1937982" y="805218"/>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Freeform 10">
            <a:extLst>
              <a:ext uri="{FF2B5EF4-FFF2-40B4-BE49-F238E27FC236}">
                <a16:creationId xmlns:a16="http://schemas.microsoft.com/office/drawing/2014/main" id="{1C914222-AE8F-F0A1-7EC4-5C61F601ED9D}"/>
              </a:ext>
            </a:extLst>
          </p:cNvPr>
          <p:cNvSpPr/>
          <p:nvPr/>
        </p:nvSpPr>
        <p:spPr>
          <a:xfrm flipV="1">
            <a:off x="5637310" y="2570265"/>
            <a:ext cx="2584879" cy="2955236"/>
          </a:xfrm>
          <a:custGeom>
            <a:avLst/>
            <a:gdLst>
              <a:gd name="connsiteX0" fmla="*/ 0 w 1569493"/>
              <a:gd name="connsiteY0" fmla="*/ 0 h 791571"/>
              <a:gd name="connsiteX1" fmla="*/ 996287 w 1569493"/>
              <a:gd name="connsiteY1" fmla="*/ 0 h 791571"/>
              <a:gd name="connsiteX2" fmla="*/ 996287 w 1569493"/>
              <a:gd name="connsiteY2" fmla="*/ 791571 h 791571"/>
              <a:gd name="connsiteX3" fmla="*/ 1569493 w 1569493"/>
              <a:gd name="connsiteY3" fmla="*/ 791571 h 791571"/>
            </a:gdLst>
            <a:ahLst/>
            <a:cxnLst>
              <a:cxn ang="0">
                <a:pos x="connsiteX0" y="connsiteY0"/>
              </a:cxn>
              <a:cxn ang="0">
                <a:pos x="connsiteX1" y="connsiteY1"/>
              </a:cxn>
              <a:cxn ang="0">
                <a:pos x="connsiteX2" y="connsiteY2"/>
              </a:cxn>
              <a:cxn ang="0">
                <a:pos x="connsiteX3" y="connsiteY3"/>
              </a:cxn>
            </a:cxnLst>
            <a:rect l="l" t="t" r="r" b="b"/>
            <a:pathLst>
              <a:path w="1569493" h="791571">
                <a:moveTo>
                  <a:pt x="0" y="0"/>
                </a:moveTo>
                <a:lnTo>
                  <a:pt x="996287" y="0"/>
                </a:lnTo>
                <a:lnTo>
                  <a:pt x="996287" y="791571"/>
                </a:lnTo>
                <a:lnTo>
                  <a:pt x="1569493" y="79157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20D09C74-EF55-0E18-B9EB-73BA6E06B30B}"/>
              </a:ext>
            </a:extLst>
          </p:cNvPr>
          <p:cNvSpPr txBox="1"/>
          <p:nvPr/>
        </p:nvSpPr>
        <p:spPr>
          <a:xfrm>
            <a:off x="8607431" y="2313219"/>
            <a:ext cx="3718307" cy="369332"/>
          </a:xfrm>
          <a:prstGeom prst="rect">
            <a:avLst/>
          </a:prstGeom>
          <a:noFill/>
        </p:spPr>
        <p:txBody>
          <a:bodyPr wrap="square" rtlCol="0">
            <a:spAutoFit/>
          </a:bodyPr>
          <a:lstStyle/>
          <a:p>
            <a:r>
              <a:rPr lang="en-US" dirty="0"/>
              <a:t>(</a:t>
            </a:r>
            <a:r>
              <a:rPr lang="en-US" b="1" dirty="0">
                <a:solidFill>
                  <a:srgbClr val="C00000"/>
                </a:solidFill>
              </a:rPr>
              <a:t>54321</a:t>
            </a:r>
            <a:r>
              <a:rPr lang="en-US" dirty="0"/>
              <a:t>, “Charlie”, “Chemistry”, 9.0)</a:t>
            </a:r>
          </a:p>
        </p:txBody>
      </p:sp>
      <p:sp>
        <p:nvSpPr>
          <p:cNvPr id="6" name="Rectangle 5">
            <a:extLst>
              <a:ext uri="{FF2B5EF4-FFF2-40B4-BE49-F238E27FC236}">
                <a16:creationId xmlns:a16="http://schemas.microsoft.com/office/drawing/2014/main" id="{F3733DDC-934E-6DDE-3387-43609092C87F}"/>
              </a:ext>
            </a:extLst>
          </p:cNvPr>
          <p:cNvSpPr/>
          <p:nvPr/>
        </p:nvSpPr>
        <p:spPr>
          <a:xfrm>
            <a:off x="0" y="719346"/>
            <a:ext cx="12192000" cy="622578"/>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Hash student records with fields like </a:t>
            </a:r>
            <a:r>
              <a:rPr lang="en-US" sz="2400" b="1" dirty="0">
                <a:solidFill>
                  <a:schemeClr val="tx1"/>
                </a:solidFill>
              </a:rPr>
              <a:t>Roll No., Name, Subject, and SPI </a:t>
            </a:r>
            <a:r>
              <a:rPr lang="en-US" sz="2400" dirty="0">
                <a:solidFill>
                  <a:schemeClr val="tx1"/>
                </a:solidFill>
              </a:rPr>
              <a:t>into a hash table of size 10.</a:t>
            </a:r>
          </a:p>
        </p:txBody>
      </p:sp>
    </p:spTree>
    <p:extLst>
      <p:ext uri="{BB962C8B-B14F-4D97-AF65-F5344CB8AC3E}">
        <p14:creationId xmlns:p14="http://schemas.microsoft.com/office/powerpoint/2010/main" val="7110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 Example</a:t>
            </a:r>
          </a:p>
        </p:txBody>
      </p:sp>
      <p:sp>
        <p:nvSpPr>
          <p:cNvPr id="3" name="Content Placeholder 2"/>
          <p:cNvSpPr>
            <a:spLocks noGrp="1"/>
          </p:cNvSpPr>
          <p:nvPr>
            <p:ph idx="1"/>
          </p:nvPr>
        </p:nvSpPr>
        <p:spPr/>
        <p:txBody>
          <a:bodyPr/>
          <a:lstStyle/>
          <a:p>
            <a:endParaRPr lang="en-US" dirty="0"/>
          </a:p>
          <a:p>
            <a:r>
              <a:rPr lang="en-US" dirty="0"/>
              <a:t>Fields the record : Roll No., Name, Subject and SPI.</a:t>
            </a:r>
          </a:p>
          <a:p>
            <a:r>
              <a:rPr lang="en-US" dirty="0"/>
              <a:t>Key attribute : Roll No.</a:t>
            </a:r>
          </a:p>
          <a:p>
            <a:r>
              <a:rPr lang="en-US" dirty="0"/>
              <a:t>Hash Function : h(k) = k mod m</a:t>
            </a:r>
          </a:p>
          <a:p>
            <a:pPr lvl="1"/>
            <a:r>
              <a:rPr lang="en-US" dirty="0"/>
              <a:t>K = key to be hashed, m = hash table size</a:t>
            </a:r>
          </a:p>
          <a:p>
            <a:endParaRPr lang="en-US" dirty="0"/>
          </a:p>
        </p:txBody>
      </p:sp>
      <p:graphicFrame>
        <p:nvGraphicFramePr>
          <p:cNvPr id="5" name="Table 4">
            <a:extLst>
              <a:ext uri="{FF2B5EF4-FFF2-40B4-BE49-F238E27FC236}">
                <a16:creationId xmlns:a16="http://schemas.microsoft.com/office/drawing/2014/main" id="{1D8ECDE4-EDE4-A1EA-846C-FCF751073DA2}"/>
              </a:ext>
            </a:extLst>
          </p:cNvPr>
          <p:cNvGraphicFramePr>
            <a:graphicFrameLocks noGrp="1"/>
          </p:cNvGraphicFramePr>
          <p:nvPr>
            <p:extLst>
              <p:ext uri="{D42A27DB-BD31-4B8C-83A1-F6EECF244321}">
                <p14:modId xmlns:p14="http://schemas.microsoft.com/office/powerpoint/2010/main" val="270828738"/>
              </p:ext>
            </p:extLst>
          </p:nvPr>
        </p:nvGraphicFramePr>
        <p:xfrm>
          <a:off x="8222190" y="1970100"/>
          <a:ext cx="3936667" cy="3810000"/>
        </p:xfrm>
        <a:graphic>
          <a:graphicData uri="http://schemas.openxmlformats.org/drawingml/2006/table">
            <a:tbl>
              <a:tblPr firstRow="1" bandRow="1">
                <a:tableStyleId>{5940675A-B579-460E-94D1-54222C63F5DA}</a:tableStyleId>
              </a:tblPr>
              <a:tblGrid>
                <a:gridCol w="457338">
                  <a:extLst>
                    <a:ext uri="{9D8B030D-6E8A-4147-A177-3AD203B41FA5}">
                      <a16:colId xmlns:a16="http://schemas.microsoft.com/office/drawing/2014/main" val="20000"/>
                    </a:ext>
                  </a:extLst>
                </a:gridCol>
                <a:gridCol w="3479329">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endParaRPr lang="en-US" sz="140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solidFill>
                            <a:srgbClr val="C00000"/>
                          </a:solidFill>
                        </a:rPr>
                        <a:t>54321</a:t>
                      </a:r>
                      <a:r>
                        <a:rPr lang="en-US" dirty="0"/>
                        <a:t>, “Charlie”, “Chemistry”, 9.0)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t>
                      </a:r>
                      <a:r>
                        <a:rPr lang="en-US" sz="1800" b="1" i="0" kern="1200" dirty="0">
                          <a:solidFill>
                            <a:srgbClr val="C00000"/>
                          </a:solidFill>
                          <a:effectLst/>
                          <a:latin typeface="+mn-lt"/>
                          <a:ea typeface="+mn-ea"/>
                          <a:cs typeface="+mn-cs"/>
                        </a:rPr>
                        <a:t>12345</a:t>
                      </a:r>
                      <a:r>
                        <a:rPr lang="en-US" sz="1800" b="0" i="0" kern="1200" dirty="0">
                          <a:solidFill>
                            <a:schemeClr val="tx1"/>
                          </a:solidFill>
                          <a:effectLst/>
                          <a:latin typeface="+mn-lt"/>
                          <a:ea typeface="+mn-ea"/>
                          <a:cs typeface="+mn-cs"/>
                        </a:rPr>
                        <a:t>, “Alice”, “Math”, 8.5)</a:t>
                      </a:r>
                      <a:endParaRPr lang="en-US" sz="1800"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sz="2000"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sz="2000" dirty="0"/>
                    </a:p>
                  </a:txBody>
                  <a:tcPr/>
                </a:tc>
                <a:extLst>
                  <a:ext uri="{0D108BD9-81ED-4DB2-BD59-A6C34878D82A}">
                    <a16:rowId xmlns:a16="http://schemas.microsoft.com/office/drawing/2014/main" val="1576329885"/>
                  </a:ext>
                </a:extLst>
              </a:tr>
              <a:tr h="370840">
                <a:tc>
                  <a:txBody>
                    <a:bodyPr/>
                    <a:lstStyle/>
                    <a:p>
                      <a:r>
                        <a:rPr lang="en-US" dirty="0"/>
                        <a:t>8</a:t>
                      </a:r>
                    </a:p>
                  </a:txBody>
                  <a:tcPr/>
                </a:tc>
                <a:tc>
                  <a:txBody>
                    <a:bodyPr/>
                    <a:lstStyle/>
                    <a:p>
                      <a:endParaRPr lang="en-US" sz="2000" dirty="0"/>
                    </a:p>
                  </a:txBody>
                  <a:tcPr/>
                </a:tc>
                <a:extLst>
                  <a:ext uri="{0D108BD9-81ED-4DB2-BD59-A6C34878D82A}">
                    <a16:rowId xmlns:a16="http://schemas.microsoft.com/office/drawing/2014/main" val="2072905278"/>
                  </a:ext>
                </a:extLst>
              </a:tr>
              <a:tr h="370840">
                <a:tc>
                  <a:txBody>
                    <a:bodyPr/>
                    <a:lstStyle/>
                    <a:p>
                      <a:r>
                        <a:rPr lang="en-US" dirty="0"/>
                        <a:t>9</a:t>
                      </a:r>
                    </a:p>
                  </a:txBody>
                  <a:tcPr/>
                </a:tc>
                <a:tc>
                  <a:txBody>
                    <a:bodyPr/>
                    <a:lstStyle/>
                    <a:p>
                      <a:endParaRPr lang="en-US" sz="2000" dirty="0"/>
                    </a:p>
                  </a:txBody>
                  <a:tcPr/>
                </a:tc>
                <a:extLst>
                  <a:ext uri="{0D108BD9-81ED-4DB2-BD59-A6C34878D82A}">
                    <a16:rowId xmlns:a16="http://schemas.microsoft.com/office/drawing/2014/main" val="2410226171"/>
                  </a:ext>
                </a:extLst>
              </a:tr>
            </a:tbl>
          </a:graphicData>
        </a:graphic>
      </p:graphicFrame>
      <p:graphicFrame>
        <p:nvGraphicFramePr>
          <p:cNvPr id="13" name="Table 12">
            <a:extLst>
              <a:ext uri="{FF2B5EF4-FFF2-40B4-BE49-F238E27FC236}">
                <a16:creationId xmlns:a16="http://schemas.microsoft.com/office/drawing/2014/main" id="{870F7CAA-1A26-251C-51C1-664D93295689}"/>
              </a:ext>
            </a:extLst>
          </p:cNvPr>
          <p:cNvGraphicFramePr>
            <a:graphicFrameLocks noGrp="1"/>
          </p:cNvGraphicFramePr>
          <p:nvPr>
            <p:extLst>
              <p:ext uri="{D42A27DB-BD31-4B8C-83A1-F6EECF244321}">
                <p14:modId xmlns:p14="http://schemas.microsoft.com/office/powerpoint/2010/main" val="3720780964"/>
              </p:ext>
            </p:extLst>
          </p:nvPr>
        </p:nvGraphicFramePr>
        <p:xfrm>
          <a:off x="223935" y="4287735"/>
          <a:ext cx="6428792" cy="382137"/>
        </p:xfrm>
        <a:graphic>
          <a:graphicData uri="http://schemas.openxmlformats.org/drawingml/2006/table">
            <a:tbl>
              <a:tblPr firstRow="1" bandRow="1">
                <a:tableStyleId>{5940675A-B579-460E-94D1-54222C63F5DA}</a:tableStyleId>
              </a:tblPr>
              <a:tblGrid>
                <a:gridCol w="6428792">
                  <a:extLst>
                    <a:ext uri="{9D8B030D-6E8A-4147-A177-3AD203B41FA5}">
                      <a16:colId xmlns:a16="http://schemas.microsoft.com/office/drawing/2014/main" val="20000"/>
                    </a:ext>
                  </a:extLst>
                </a:gridCol>
              </a:tblGrid>
              <a:tr h="382137">
                <a:tc>
                  <a:txBody>
                    <a:bodyPr/>
                    <a:lstStyle/>
                    <a:p>
                      <a:r>
                        <a:rPr lang="en-US" sz="1800" b="1" i="0" kern="1200" dirty="0">
                          <a:solidFill>
                            <a:srgbClr val="C00000"/>
                          </a:solidFill>
                          <a:effectLst/>
                          <a:latin typeface="+mn-lt"/>
                          <a:ea typeface="+mn-ea"/>
                          <a:cs typeface="+mn-cs"/>
                        </a:rPr>
                        <a:t>Roll No = 12355</a:t>
                      </a:r>
                      <a:r>
                        <a:rPr lang="en-US" sz="1800" b="0" i="0" kern="1200" dirty="0">
                          <a:solidFill>
                            <a:schemeClr val="tx1"/>
                          </a:solidFill>
                          <a:effectLst/>
                          <a:latin typeface="+mn-lt"/>
                          <a:ea typeface="+mn-ea"/>
                          <a:cs typeface="+mn-cs"/>
                        </a:rPr>
                        <a:t>, Name = “</a:t>
                      </a:r>
                      <a:r>
                        <a:rPr lang="en-IN" sz="1800" b="0" i="0" kern="1200" dirty="0">
                          <a:solidFill>
                            <a:schemeClr val="tx1"/>
                          </a:solidFill>
                          <a:effectLst/>
                          <a:latin typeface="+mn-lt"/>
                          <a:ea typeface="+mn-ea"/>
                          <a:cs typeface="+mn-cs"/>
                        </a:rPr>
                        <a:t>David</a:t>
                      </a:r>
                      <a:r>
                        <a:rPr lang="en-US" sz="1800" b="0" i="0" kern="1200" dirty="0">
                          <a:solidFill>
                            <a:schemeClr val="tx1"/>
                          </a:solidFill>
                          <a:effectLst/>
                          <a:latin typeface="+mn-lt"/>
                          <a:ea typeface="+mn-ea"/>
                          <a:cs typeface="+mn-cs"/>
                        </a:rPr>
                        <a:t>”, Subject = “</a:t>
                      </a:r>
                      <a:r>
                        <a:rPr lang="en-IN" sz="1800" b="0" i="0" kern="1200" dirty="0">
                          <a:solidFill>
                            <a:schemeClr val="tx1"/>
                          </a:solidFill>
                          <a:effectLst/>
                          <a:latin typeface="+mn-lt"/>
                          <a:ea typeface="+mn-ea"/>
                          <a:cs typeface="+mn-cs"/>
                        </a:rPr>
                        <a:t>Biology</a:t>
                      </a:r>
                      <a:r>
                        <a:rPr lang="en-US" sz="1800" b="0" i="0" kern="1200" dirty="0">
                          <a:solidFill>
                            <a:schemeClr val="tx1"/>
                          </a:solidFill>
                          <a:effectLst/>
                          <a:latin typeface="+mn-lt"/>
                          <a:ea typeface="+mn-ea"/>
                          <a:cs typeface="+mn-cs"/>
                        </a:rPr>
                        <a:t>”, SPI = </a:t>
                      </a:r>
                      <a:r>
                        <a:rPr lang="en-IN" sz="1800" b="0" i="0" kern="1200" dirty="0">
                          <a:solidFill>
                            <a:schemeClr val="tx1"/>
                          </a:solidFill>
                          <a:effectLst/>
                          <a:latin typeface="+mn-lt"/>
                          <a:ea typeface="+mn-ea"/>
                          <a:cs typeface="+mn-cs"/>
                        </a:rPr>
                        <a:t>8.2</a:t>
                      </a:r>
                      <a:endParaRPr lang="en-US" dirty="0"/>
                    </a:p>
                  </a:txBody>
                  <a:tcPr/>
                </a:tc>
                <a:extLst>
                  <a:ext uri="{0D108BD9-81ED-4DB2-BD59-A6C34878D82A}">
                    <a16:rowId xmlns:a16="http://schemas.microsoft.com/office/drawing/2014/main" val="10000"/>
                  </a:ext>
                </a:extLst>
              </a:tr>
            </a:tbl>
          </a:graphicData>
        </a:graphic>
      </p:graphicFrame>
      <p:sp>
        <p:nvSpPr>
          <p:cNvPr id="14" name="TextBox 13">
            <a:extLst>
              <a:ext uri="{FF2B5EF4-FFF2-40B4-BE49-F238E27FC236}">
                <a16:creationId xmlns:a16="http://schemas.microsoft.com/office/drawing/2014/main" id="{79E39C5D-7BC3-5E62-9FD4-9F70AE29D9B6}"/>
              </a:ext>
            </a:extLst>
          </p:cNvPr>
          <p:cNvSpPr txBox="1"/>
          <p:nvPr/>
        </p:nvSpPr>
        <p:spPr>
          <a:xfrm>
            <a:off x="9257889" y="1508435"/>
            <a:ext cx="1565621" cy="461665"/>
          </a:xfrm>
          <a:prstGeom prst="rect">
            <a:avLst/>
          </a:prstGeom>
          <a:noFill/>
        </p:spPr>
        <p:txBody>
          <a:bodyPr wrap="none" rtlCol="0">
            <a:spAutoFit/>
          </a:bodyPr>
          <a:lstStyle/>
          <a:p>
            <a:r>
              <a:rPr lang="en-US" sz="2400" b="1" dirty="0">
                <a:solidFill>
                  <a:srgbClr val="C00000"/>
                </a:solidFill>
              </a:rPr>
              <a:t>Hash Table</a:t>
            </a:r>
          </a:p>
        </p:txBody>
      </p:sp>
      <p:sp>
        <p:nvSpPr>
          <p:cNvPr id="15" name="TextBox 14">
            <a:extLst>
              <a:ext uri="{FF2B5EF4-FFF2-40B4-BE49-F238E27FC236}">
                <a16:creationId xmlns:a16="http://schemas.microsoft.com/office/drawing/2014/main" id="{4EB88D58-1D84-94C2-1C75-931627B132FF}"/>
              </a:ext>
            </a:extLst>
          </p:cNvPr>
          <p:cNvSpPr txBox="1"/>
          <p:nvPr/>
        </p:nvSpPr>
        <p:spPr>
          <a:xfrm>
            <a:off x="1694493" y="3853129"/>
            <a:ext cx="2917915" cy="461665"/>
          </a:xfrm>
          <a:prstGeom prst="rect">
            <a:avLst/>
          </a:prstGeom>
          <a:noFill/>
        </p:spPr>
        <p:txBody>
          <a:bodyPr wrap="none" rtlCol="0">
            <a:spAutoFit/>
          </a:bodyPr>
          <a:lstStyle/>
          <a:p>
            <a:r>
              <a:rPr lang="en-US" sz="2400" b="1" dirty="0">
                <a:solidFill>
                  <a:srgbClr val="C00000"/>
                </a:solidFill>
              </a:rPr>
              <a:t>Record3: (key , value)</a:t>
            </a:r>
          </a:p>
        </p:txBody>
      </p:sp>
      <p:sp>
        <p:nvSpPr>
          <p:cNvPr id="16" name="Rectangle 15">
            <a:extLst>
              <a:ext uri="{FF2B5EF4-FFF2-40B4-BE49-F238E27FC236}">
                <a16:creationId xmlns:a16="http://schemas.microsoft.com/office/drawing/2014/main" id="{DA50C0D6-F714-98D5-77DF-5791E6269181}"/>
              </a:ext>
            </a:extLst>
          </p:cNvPr>
          <p:cNvSpPr/>
          <p:nvPr/>
        </p:nvSpPr>
        <p:spPr>
          <a:xfrm>
            <a:off x="3539697" y="5250559"/>
            <a:ext cx="2082622" cy="492122"/>
          </a:xfrm>
          <a:prstGeom prst="rect">
            <a:avLst/>
          </a:prstGeom>
        </p:spPr>
        <p:txBody>
          <a:bodyPr wrap="none">
            <a:spAutoFit/>
          </a:bodyPr>
          <a:lstStyle/>
          <a:p>
            <a:pPr algn="ctr">
              <a:lnSpc>
                <a:spcPct val="115000"/>
              </a:lnSpc>
              <a:spcAft>
                <a:spcPts val="1000"/>
              </a:spcAft>
            </a:pPr>
            <a:r>
              <a:rPr lang="en-US" sz="2400" b="1" dirty="0">
                <a:solidFill>
                  <a:srgbClr val="C00000"/>
                </a:solidFill>
              </a:rPr>
              <a:t>12355</a:t>
            </a:r>
            <a:r>
              <a:rPr lang="en-US" sz="2400" b="1" dirty="0">
                <a:solidFill>
                  <a:srgbClr val="C00000"/>
                </a:solidFill>
                <a:latin typeface="Calibri" panose="020F0502020204030204" pitchFamily="34" charset="0"/>
                <a:ea typeface="Calibri" panose="020F0502020204030204" pitchFamily="34" charset="0"/>
                <a:cs typeface="Shruti" panose="020B0502040204020203" pitchFamily="34" charset="0"/>
              </a:rPr>
              <a:t> % 10 = 5</a:t>
            </a:r>
          </a:p>
        </p:txBody>
      </p:sp>
      <p:sp>
        <p:nvSpPr>
          <p:cNvPr id="17" name="Freeform 9">
            <a:extLst>
              <a:ext uri="{FF2B5EF4-FFF2-40B4-BE49-F238E27FC236}">
                <a16:creationId xmlns:a16="http://schemas.microsoft.com/office/drawing/2014/main" id="{B6B2D0BB-7093-FC64-C4F9-D7DA7DB5CF8E}"/>
              </a:ext>
            </a:extLst>
          </p:cNvPr>
          <p:cNvSpPr/>
          <p:nvPr/>
        </p:nvSpPr>
        <p:spPr>
          <a:xfrm>
            <a:off x="1520667" y="4691402"/>
            <a:ext cx="1937982" cy="805218"/>
          </a:xfrm>
          <a:custGeom>
            <a:avLst/>
            <a:gdLst>
              <a:gd name="connsiteX0" fmla="*/ 0 w 1937982"/>
              <a:gd name="connsiteY0" fmla="*/ 0 h 805218"/>
              <a:gd name="connsiteX1" fmla="*/ 0 w 1937982"/>
              <a:gd name="connsiteY1" fmla="*/ 0 h 805218"/>
              <a:gd name="connsiteX2" fmla="*/ 0 w 1937982"/>
              <a:gd name="connsiteY2" fmla="*/ 805218 h 805218"/>
              <a:gd name="connsiteX3" fmla="*/ 1937982 w 1937982"/>
              <a:gd name="connsiteY3" fmla="*/ 805218 h 805218"/>
            </a:gdLst>
            <a:ahLst/>
            <a:cxnLst>
              <a:cxn ang="0">
                <a:pos x="connsiteX0" y="connsiteY0"/>
              </a:cxn>
              <a:cxn ang="0">
                <a:pos x="connsiteX1" y="connsiteY1"/>
              </a:cxn>
              <a:cxn ang="0">
                <a:pos x="connsiteX2" y="connsiteY2"/>
              </a:cxn>
              <a:cxn ang="0">
                <a:pos x="connsiteX3" y="connsiteY3"/>
              </a:cxn>
            </a:cxnLst>
            <a:rect l="l" t="t" r="r" b="b"/>
            <a:pathLst>
              <a:path w="1937982" h="805218">
                <a:moveTo>
                  <a:pt x="0" y="0"/>
                </a:moveTo>
                <a:lnTo>
                  <a:pt x="0" y="0"/>
                </a:lnTo>
                <a:lnTo>
                  <a:pt x="0" y="805218"/>
                </a:lnTo>
                <a:lnTo>
                  <a:pt x="1937982" y="805218"/>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Freeform 10">
            <a:extLst>
              <a:ext uri="{FF2B5EF4-FFF2-40B4-BE49-F238E27FC236}">
                <a16:creationId xmlns:a16="http://schemas.microsoft.com/office/drawing/2014/main" id="{1C914222-AE8F-F0A1-7EC4-5C61F601ED9D}"/>
              </a:ext>
            </a:extLst>
          </p:cNvPr>
          <p:cNvSpPr/>
          <p:nvPr/>
        </p:nvSpPr>
        <p:spPr>
          <a:xfrm flipV="1">
            <a:off x="5637311" y="4068147"/>
            <a:ext cx="2494092" cy="1457354"/>
          </a:xfrm>
          <a:custGeom>
            <a:avLst/>
            <a:gdLst>
              <a:gd name="connsiteX0" fmla="*/ 0 w 1569493"/>
              <a:gd name="connsiteY0" fmla="*/ 0 h 791571"/>
              <a:gd name="connsiteX1" fmla="*/ 996287 w 1569493"/>
              <a:gd name="connsiteY1" fmla="*/ 0 h 791571"/>
              <a:gd name="connsiteX2" fmla="*/ 996287 w 1569493"/>
              <a:gd name="connsiteY2" fmla="*/ 791571 h 791571"/>
              <a:gd name="connsiteX3" fmla="*/ 1569493 w 1569493"/>
              <a:gd name="connsiteY3" fmla="*/ 791571 h 791571"/>
            </a:gdLst>
            <a:ahLst/>
            <a:cxnLst>
              <a:cxn ang="0">
                <a:pos x="connsiteX0" y="connsiteY0"/>
              </a:cxn>
              <a:cxn ang="0">
                <a:pos x="connsiteX1" y="connsiteY1"/>
              </a:cxn>
              <a:cxn ang="0">
                <a:pos x="connsiteX2" y="connsiteY2"/>
              </a:cxn>
              <a:cxn ang="0">
                <a:pos x="connsiteX3" y="connsiteY3"/>
              </a:cxn>
            </a:cxnLst>
            <a:rect l="l" t="t" r="r" b="b"/>
            <a:pathLst>
              <a:path w="1569493" h="791571">
                <a:moveTo>
                  <a:pt x="0" y="0"/>
                </a:moveTo>
                <a:lnTo>
                  <a:pt x="996287" y="0"/>
                </a:lnTo>
                <a:lnTo>
                  <a:pt x="996287" y="791571"/>
                </a:lnTo>
                <a:lnTo>
                  <a:pt x="1569493" y="79157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3A2DF4C1-F25F-3597-098E-E607557267A1}"/>
              </a:ext>
            </a:extLst>
          </p:cNvPr>
          <p:cNvSpPr/>
          <p:nvPr/>
        </p:nvSpPr>
        <p:spPr>
          <a:xfrm>
            <a:off x="7948061" y="4005372"/>
            <a:ext cx="765110" cy="69087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Rectangle 6">
            <a:extLst>
              <a:ext uri="{FF2B5EF4-FFF2-40B4-BE49-F238E27FC236}">
                <a16:creationId xmlns:a16="http://schemas.microsoft.com/office/drawing/2014/main" id="{7212661B-FCE9-C5B9-BD12-39BAD53A9153}"/>
              </a:ext>
            </a:extLst>
          </p:cNvPr>
          <p:cNvSpPr/>
          <p:nvPr/>
        </p:nvSpPr>
        <p:spPr>
          <a:xfrm>
            <a:off x="5607699" y="5927130"/>
            <a:ext cx="2340362" cy="567013"/>
          </a:xfrm>
          <a:prstGeom prst="rect">
            <a:avLst/>
          </a:prstGeom>
          <a:solidFill>
            <a:schemeClr val="bg2"/>
          </a:solidFill>
          <a:ln w="12700">
            <a:no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Collision</a:t>
            </a:r>
          </a:p>
        </p:txBody>
      </p:sp>
      <p:sp>
        <p:nvSpPr>
          <p:cNvPr id="8" name="Rectangle 7">
            <a:extLst>
              <a:ext uri="{FF2B5EF4-FFF2-40B4-BE49-F238E27FC236}">
                <a16:creationId xmlns:a16="http://schemas.microsoft.com/office/drawing/2014/main" id="{0344839C-2ECF-4C88-68B8-C38AB38B9B84}"/>
              </a:ext>
            </a:extLst>
          </p:cNvPr>
          <p:cNvSpPr/>
          <p:nvPr/>
        </p:nvSpPr>
        <p:spPr>
          <a:xfrm>
            <a:off x="0" y="713276"/>
            <a:ext cx="12192000" cy="622578"/>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Hash student records with fields like </a:t>
            </a:r>
            <a:r>
              <a:rPr lang="en-US" sz="2400" b="1" dirty="0">
                <a:solidFill>
                  <a:schemeClr val="tx1"/>
                </a:solidFill>
              </a:rPr>
              <a:t>Roll No., Name, Subject, and SPI </a:t>
            </a:r>
            <a:r>
              <a:rPr lang="en-US" sz="2400" dirty="0">
                <a:solidFill>
                  <a:schemeClr val="tx1"/>
                </a:solidFill>
              </a:rPr>
              <a:t>into a hash table of size 10.</a:t>
            </a:r>
          </a:p>
        </p:txBody>
      </p:sp>
    </p:spTree>
    <p:extLst>
      <p:ext uri="{BB962C8B-B14F-4D97-AF65-F5344CB8AC3E}">
        <p14:creationId xmlns:p14="http://schemas.microsoft.com/office/powerpoint/2010/main" val="304557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a:t>
            </a:r>
          </a:p>
        </p:txBody>
      </p:sp>
      <p:sp>
        <p:nvSpPr>
          <p:cNvPr id="3" name="Content Placeholder 2"/>
          <p:cNvSpPr>
            <a:spLocks noGrp="1"/>
          </p:cNvSpPr>
          <p:nvPr>
            <p:ph idx="1"/>
          </p:nvPr>
        </p:nvSpPr>
        <p:spPr/>
        <p:txBody>
          <a:bodyPr/>
          <a:lstStyle/>
          <a:p>
            <a:r>
              <a:rPr lang="en-US" dirty="0"/>
              <a:t>In hashing, </a:t>
            </a:r>
            <a:r>
              <a:rPr lang="en-US" b="1" dirty="0">
                <a:solidFill>
                  <a:srgbClr val="C00000"/>
                </a:solidFill>
              </a:rPr>
              <a:t>collision</a:t>
            </a:r>
            <a:r>
              <a:rPr lang="en-US" b="1" dirty="0"/>
              <a:t> occurs when two distinct keys </a:t>
            </a:r>
            <a:r>
              <a:rPr lang="en-US" b="1" dirty="0">
                <a:solidFill>
                  <a:srgbClr val="C00000"/>
                </a:solidFill>
              </a:rPr>
              <a:t>are assigned the same hash code</a:t>
            </a:r>
            <a:r>
              <a:rPr lang="en-US" dirty="0">
                <a:solidFill>
                  <a:srgbClr val="C00000"/>
                </a:solidFill>
              </a:rPr>
              <a:t> </a:t>
            </a:r>
            <a:r>
              <a:rPr lang="en-US" dirty="0"/>
              <a:t>(index) by the hash function.</a:t>
            </a:r>
          </a:p>
          <a:p>
            <a:r>
              <a:rPr lang="en-US" dirty="0"/>
              <a:t>This means that both the data items are </a:t>
            </a:r>
            <a:r>
              <a:rPr lang="en-US" b="1" dirty="0">
                <a:solidFill>
                  <a:srgbClr val="C00000"/>
                </a:solidFill>
              </a:rPr>
              <a:t>mapped to the same slot </a:t>
            </a:r>
            <a:r>
              <a:rPr lang="en-US" dirty="0"/>
              <a:t>in a hash table.</a:t>
            </a:r>
          </a:p>
          <a:p>
            <a:r>
              <a:rPr lang="en-US" dirty="0"/>
              <a:t>This can lead to issue of data retrieval and storage efficiency.</a:t>
            </a:r>
          </a:p>
          <a:p>
            <a:r>
              <a:rPr lang="en-US" dirty="0"/>
              <a:t>So these kind of collisions need to be resolved using different types of </a:t>
            </a:r>
            <a:r>
              <a:rPr lang="en-US" b="1" dirty="0">
                <a:solidFill>
                  <a:srgbClr val="C00000"/>
                </a:solidFill>
              </a:rPr>
              <a:t>Collision Resolution Techniques</a:t>
            </a:r>
            <a:r>
              <a:rPr lang="en-US" dirty="0"/>
              <a:t>.</a:t>
            </a:r>
          </a:p>
          <a:p>
            <a:r>
              <a:rPr lang="en-US" dirty="0"/>
              <a:t>The technique we use to resolve the collision primarily </a:t>
            </a:r>
            <a:r>
              <a:rPr lang="en-US" b="1" dirty="0"/>
              <a:t>depends on to the type of hashing </a:t>
            </a:r>
            <a:r>
              <a:rPr lang="en-US" dirty="0"/>
              <a:t>being used.</a:t>
            </a:r>
          </a:p>
        </p:txBody>
      </p:sp>
    </p:spTree>
    <p:extLst>
      <p:ext uri="{BB962C8B-B14F-4D97-AF65-F5344CB8AC3E}">
        <p14:creationId xmlns:p14="http://schemas.microsoft.com/office/powerpoint/2010/main" val="406345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11590</TotalTime>
  <Words>3675</Words>
  <Application>Microsoft Office PowerPoint</Application>
  <PresentationFormat>Widescreen</PresentationFormat>
  <Paragraphs>599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Wingdings 3</vt:lpstr>
      <vt:lpstr>Calibri</vt:lpstr>
      <vt:lpstr>Roboto Condensed</vt:lpstr>
      <vt:lpstr>Roboto Condensed Light</vt:lpstr>
      <vt:lpstr>Wingdings</vt:lpstr>
      <vt:lpstr>Office Theme</vt:lpstr>
      <vt:lpstr>Unit-4  Hashing</vt:lpstr>
      <vt:lpstr>What is Hashing?</vt:lpstr>
      <vt:lpstr>Hashing - Example</vt:lpstr>
      <vt:lpstr>What is Hashing?</vt:lpstr>
      <vt:lpstr>Hashing – Terminology</vt:lpstr>
      <vt:lpstr>Hashing - Example</vt:lpstr>
      <vt:lpstr>Hashing - Example</vt:lpstr>
      <vt:lpstr>Hashing - Example</vt:lpstr>
      <vt:lpstr>Collision</vt:lpstr>
      <vt:lpstr>Types of Hashing</vt:lpstr>
      <vt:lpstr>Open Hashing</vt:lpstr>
      <vt:lpstr>Closed Hashing</vt:lpstr>
      <vt:lpstr>Collision Resolution Techniques</vt:lpstr>
      <vt:lpstr>Example - Separate Chaining</vt:lpstr>
      <vt:lpstr>Separate Chaining</vt:lpstr>
      <vt:lpstr>Open Addressing</vt:lpstr>
      <vt:lpstr>Example : Linear Probing</vt:lpstr>
      <vt:lpstr>Linear Probing</vt:lpstr>
      <vt:lpstr>Quadratic Probing</vt:lpstr>
      <vt:lpstr>Example : Quadratic Probing</vt:lpstr>
      <vt:lpstr>Example : Quadratic Probing</vt:lpstr>
      <vt:lpstr>Double Hashing </vt:lpstr>
      <vt:lpstr>Example : Double Hashing</vt:lpstr>
      <vt:lpstr>Example : Double Hashing</vt:lpstr>
      <vt:lpstr>Example : Double Hashing</vt:lpstr>
      <vt:lpstr>Hash Function</vt:lpstr>
      <vt:lpstr>Division Method</vt:lpstr>
      <vt:lpstr>Mid-Square Method</vt:lpstr>
      <vt:lpstr>Digit Analysis Method</vt:lpstr>
      <vt:lpstr>Digit Analysis Method</vt:lpstr>
      <vt:lpstr>Folding Method</vt:lpstr>
      <vt:lpstr>Folding Method</vt:lpstr>
      <vt:lpstr>Multiplicative Hashing</vt:lpstr>
      <vt:lpstr>Multiplicative Hashing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 Data Structure</dc:title>
  <dc:creator>ADMIN</dc:creator>
  <cp:keywords>Hashing, Data Structure, Darshan Institute of Engineering &amp; Technology, DIET</cp:keywords>
  <cp:lastModifiedBy>HareKrishna</cp:lastModifiedBy>
  <cp:revision>914</cp:revision>
  <dcterms:created xsi:type="dcterms:W3CDTF">2020-05-01T05:09:15Z</dcterms:created>
  <dcterms:modified xsi:type="dcterms:W3CDTF">2024-09-07T16:06:42Z</dcterms:modified>
</cp:coreProperties>
</file>