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256" r:id="rId2"/>
    <p:sldId id="273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91" r:id="rId11"/>
    <p:sldId id="293" r:id="rId12"/>
    <p:sldId id="284" r:id="rId13"/>
    <p:sldId id="283" r:id="rId14"/>
    <p:sldId id="282" r:id="rId15"/>
    <p:sldId id="281" r:id="rId16"/>
    <p:sldId id="280" r:id="rId17"/>
    <p:sldId id="279" r:id="rId18"/>
    <p:sldId id="278" r:id="rId19"/>
    <p:sldId id="276" r:id="rId20"/>
    <p:sldId id="277" r:id="rId21"/>
    <p:sldId id="285" r:id="rId22"/>
    <p:sldId id="297" r:id="rId23"/>
    <p:sldId id="298" r:id="rId24"/>
    <p:sldId id="299" r:id="rId25"/>
    <p:sldId id="300" r:id="rId26"/>
    <p:sldId id="286" r:id="rId27"/>
    <p:sldId id="287" r:id="rId28"/>
    <p:sldId id="288" r:id="rId29"/>
    <p:sldId id="289" r:id="rId30"/>
    <p:sldId id="290" r:id="rId31"/>
    <p:sldId id="294" r:id="rId32"/>
    <p:sldId id="295" r:id="rId33"/>
    <p:sldId id="301" r:id="rId34"/>
    <p:sldId id="296" r:id="rId35"/>
    <p:sldId id="265" r:id="rId36"/>
    <p:sldId id="26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79F01-549E-4F18-A34A-8ECCCA50E13A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33C61-78B3-40C9-8B42-3E61B5F3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3C61-78B3-40C9-8B42-3E61B5F38C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ser_Datagram_Protocol" TargetMode="External"/><Relationship Id="rId7" Type="http://schemas.openxmlformats.org/officeDocument/2006/relationships/hyperlink" Target="http://en.wikipedia.org/wiki/Graphical_user_interface" TargetMode="External"/><Relationship Id="rId2" Type="http://schemas.openxmlformats.org/officeDocument/2006/relationships/hyperlink" Target="http://en.wikipedia.org/wiki/Transmission_Control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P3" TargetMode="External"/><Relationship Id="rId5" Type="http://schemas.openxmlformats.org/officeDocument/2006/relationships/hyperlink" Target="http://en.wikipedia.org/wiki/MPEG-1_Audio_Layer_II" TargetMode="External"/><Relationship Id="rId4" Type="http://schemas.openxmlformats.org/officeDocument/2006/relationships/hyperlink" Target="http://en.wikipedia.org/wiki/MPE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762000"/>
            <a:ext cx="7406640" cy="4897902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								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										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Simulate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Cloud in Mininet and Scale for Optimized Content Replication and Distribution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Team members:</a:t>
            </a:r>
            <a:b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Anumeha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Shah</a:t>
            </a:r>
            <a:b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Shruti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Sharma</a:t>
            </a:r>
            <a:b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Neha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Rajkumar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b="1" dirty="0" err="1"/>
              <a:t>Netcat</a:t>
            </a:r>
            <a:r>
              <a:rPr lang="en-US" b="1" dirty="0"/>
              <a:t> for file </a:t>
            </a:r>
            <a:r>
              <a:rPr lang="en-US" b="1" dirty="0" smtClean="0"/>
              <a:t>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Netcat</a:t>
            </a:r>
            <a:r>
              <a:rPr lang="en-US" dirty="0"/>
              <a:t> is a computer networking service for reading from and writing to network connections using </a:t>
            </a:r>
            <a:r>
              <a:rPr lang="en-US" dirty="0">
                <a:hlinkClick r:id="rId2" tooltip="Transmission Control Protocol"/>
              </a:rPr>
              <a:t>TCP</a:t>
            </a:r>
            <a:r>
              <a:rPr lang="en-US" dirty="0"/>
              <a:t> or </a:t>
            </a:r>
            <a:r>
              <a:rPr lang="en-US" dirty="0">
                <a:hlinkClick r:id="rId3" tooltip="User Datagram Protocol"/>
              </a:rPr>
              <a:t>UDP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Netcat</a:t>
            </a:r>
            <a:r>
              <a:rPr lang="en-US" dirty="0"/>
              <a:t> is designed to be a dependable </a:t>
            </a:r>
            <a:r>
              <a:rPr lang="en-US" dirty="0" smtClean="0"/>
              <a:t>backend</a:t>
            </a:r>
            <a:r>
              <a:rPr lang="en-US" dirty="0"/>
              <a:t> that can be used directly or easily driven by other programs and scripts</a:t>
            </a:r>
            <a:r>
              <a:rPr lang="en-US" dirty="0" smtClean="0"/>
              <a:t>. This is the main reason we chose NETCAT.</a:t>
            </a:r>
          </a:p>
          <a:p>
            <a:pPr lvl="0"/>
            <a:endParaRPr lang="en-US" dirty="0"/>
          </a:p>
          <a:p>
            <a:pPr marL="365760" lvl="1" indent="0">
              <a:spcBef>
                <a:spcPct val="0"/>
              </a:spcBef>
              <a:buNone/>
            </a:pPr>
            <a:r>
              <a:rPr lang="en-US" sz="32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Mpg123 for music streaming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M</a:t>
            </a:r>
            <a:r>
              <a:rPr lang="en-US" dirty="0" smtClean="0"/>
              <a:t>pg123</a:t>
            </a:r>
            <a:r>
              <a:rPr lang="en-US" dirty="0"/>
              <a:t> is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free and open source audio player.</a:t>
            </a:r>
          </a:p>
          <a:p>
            <a:pPr lvl="0"/>
            <a:r>
              <a:rPr lang="en-US" dirty="0" smtClean="0"/>
              <a:t>As </a:t>
            </a:r>
            <a:r>
              <a:rPr lang="en-US" dirty="0"/>
              <a:t>the name suggests, it supports </a:t>
            </a:r>
            <a:r>
              <a:rPr lang="en-US" dirty="0">
                <a:hlinkClick r:id="rId4" tooltip="MPEG"/>
              </a:rPr>
              <a:t>MPEG</a:t>
            </a:r>
            <a:r>
              <a:rPr lang="en-US" dirty="0"/>
              <a:t> audio formats, including </a:t>
            </a:r>
            <a:r>
              <a:rPr lang="en-US" dirty="0">
                <a:hlinkClick r:id="rId5" tooltip="MPEG-1 Audio Layer II"/>
              </a:rPr>
              <a:t>MP2</a:t>
            </a:r>
            <a:r>
              <a:rPr lang="en-US" dirty="0"/>
              <a:t>, and</a:t>
            </a:r>
            <a:r>
              <a:rPr lang="en-US" dirty="0">
                <a:hlinkClick r:id="rId6" tooltip="MP3"/>
              </a:rPr>
              <a:t>MP3</a:t>
            </a:r>
            <a:r>
              <a:rPr lang="en-US" dirty="0"/>
              <a:t>. </a:t>
            </a:r>
            <a:endParaRPr lang="en-US" sz="2000" dirty="0"/>
          </a:p>
          <a:p>
            <a:pPr lvl="0"/>
            <a:r>
              <a:rPr lang="en-US" dirty="0"/>
              <a:t>It is </a:t>
            </a:r>
            <a:r>
              <a:rPr lang="en-US" dirty="0" smtClean="0"/>
              <a:t>a console application, </a:t>
            </a:r>
            <a:r>
              <a:rPr lang="en-US" dirty="0"/>
              <a:t>meaning that it has no </a:t>
            </a:r>
            <a:r>
              <a:rPr lang="en-US" dirty="0">
                <a:hlinkClick r:id="rId7" tooltip="Graphical user interface"/>
              </a:rPr>
              <a:t>graphical user interface</a:t>
            </a:r>
            <a:r>
              <a:rPr lang="en-US" dirty="0"/>
              <a:t>. </a:t>
            </a:r>
            <a:endParaRPr lang="en-US" sz="2000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159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400" b="1" kern="12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ImageMagicK</a:t>
            </a:r>
            <a:r>
              <a:rPr lang="en-US" sz="2400" b="1" kern="12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for displaying the graph plotted in </a:t>
            </a:r>
            <a:r>
              <a:rPr lang="en-US" sz="2400" b="1" kern="1200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mininet</a:t>
            </a:r>
            <a:endParaRPr lang="en-US" sz="2400" b="1" kern="12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864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sz="2000" dirty="0" err="1"/>
              <a:t>ImageMagick</a:t>
            </a:r>
            <a:r>
              <a:rPr lang="en-US" sz="2000" dirty="0"/>
              <a:t> is a software suite to create, edit, compose, or convert bitmap images.</a:t>
            </a:r>
          </a:p>
          <a:p>
            <a:pPr lvl="0"/>
            <a:r>
              <a:rPr lang="en-US" sz="2000" dirty="0"/>
              <a:t>The functionality of </a:t>
            </a:r>
            <a:r>
              <a:rPr lang="en-US" sz="2000" dirty="0" err="1"/>
              <a:t>ImageMagick</a:t>
            </a:r>
            <a:r>
              <a:rPr lang="en-US" sz="2000" dirty="0"/>
              <a:t> is typically utilized from the command line</a:t>
            </a:r>
          </a:p>
          <a:p>
            <a:r>
              <a:rPr lang="en-US" sz="2000" dirty="0"/>
              <a:t>Run this command in </a:t>
            </a:r>
            <a:r>
              <a:rPr lang="en-US" sz="2000" dirty="0" err="1"/>
              <a:t>mininet</a:t>
            </a:r>
            <a:r>
              <a:rPr lang="en-US" sz="2000" dirty="0"/>
              <a:t> and install </a:t>
            </a:r>
            <a:r>
              <a:rPr lang="en-US" sz="2000" dirty="0" err="1"/>
              <a:t>ImageMagicK:sudo</a:t>
            </a:r>
            <a:r>
              <a:rPr lang="en-US" sz="2000" dirty="0"/>
              <a:t> apt-get install </a:t>
            </a:r>
            <a:r>
              <a:rPr lang="en-US" sz="2000" dirty="0" err="1"/>
              <a:t>imagemagick</a:t>
            </a:r>
            <a:endParaRPr lang="en-US" sz="2000" dirty="0"/>
          </a:p>
          <a:p>
            <a:pPr marL="365760" lvl="1" indent="0">
              <a:spcBef>
                <a:spcPct val="0"/>
              </a:spcBef>
              <a:buNone/>
            </a:pPr>
            <a:endParaRPr lang="en-US" sz="3200" b="1" cap="small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600" b="1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Matplotlib</a:t>
            </a:r>
            <a:r>
              <a:rPr lang="en-US" sz="26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for plotting graph at runtime in </a:t>
            </a:r>
            <a:r>
              <a:rPr lang="en-US" sz="2600" b="1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mininet</a:t>
            </a:r>
            <a:endParaRPr lang="en-US" sz="2600" b="1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Matplotlib</a:t>
            </a:r>
            <a:r>
              <a:rPr lang="en-US" dirty="0"/>
              <a:t> is a python 2D plotting </a:t>
            </a:r>
            <a:r>
              <a:rPr lang="en-US" dirty="0" smtClean="0"/>
              <a:t>library which can be used with Python scripts.</a:t>
            </a:r>
          </a:p>
          <a:p>
            <a:r>
              <a:rPr lang="en-US" dirty="0"/>
              <a:t>It provides an object-oriented API for embedding plots into applications. It is a procedural “</a:t>
            </a:r>
            <a:r>
              <a:rPr lang="en-US" dirty="0" err="1"/>
              <a:t>pylab</a:t>
            </a:r>
            <a:r>
              <a:rPr lang="en-US" dirty="0"/>
              <a:t>” interface designed to closely relate to that of MATLAB.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3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1: Listing All files currently present in amazon s3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35052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First we will list the files that are present in all the buckets</a:t>
            </a:r>
          </a:p>
          <a:p>
            <a:pPr algn="just"/>
            <a:r>
              <a:rPr lang="en-US" dirty="0" smtClean="0"/>
              <a:t>Example CLI :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s3 </a:t>
            </a:r>
            <a:r>
              <a:rPr lang="en-US" dirty="0" err="1"/>
              <a:t>ls</a:t>
            </a:r>
            <a:r>
              <a:rPr lang="en-US" dirty="0"/>
              <a:t> s3://</a:t>
            </a:r>
            <a:r>
              <a:rPr lang="en-US" dirty="0" smtClean="0"/>
              <a:t>shrutihost1 : Will list the number of files in Host1 on the Cloud.</a:t>
            </a:r>
          </a:p>
          <a:p>
            <a:pPr algn="just"/>
            <a:r>
              <a:rPr lang="en-US" dirty="0" smtClean="0"/>
              <a:t>We will execute the shell script : ./lishBucketFiles.sh to display the list of files in each of the hosts.</a:t>
            </a:r>
          </a:p>
          <a:p>
            <a:pPr algn="just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05000"/>
            <a:ext cx="4808312" cy="3828422"/>
          </a:xfrm>
        </p:spPr>
      </p:pic>
    </p:spTree>
    <p:extLst>
      <p:ext uri="{BB962C8B-B14F-4D97-AF65-F5344CB8AC3E}">
        <p14:creationId xmlns:p14="http://schemas.microsoft.com/office/powerpoint/2010/main" val="10424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2: Uploading files to amazon s3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7848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dirty="0"/>
              <a:t>perform recursive uploads and downloads of multiple files in a single </a:t>
            </a:r>
            <a:r>
              <a:rPr lang="en-US" dirty="0" smtClean="0"/>
              <a:t>command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Every host has a file uploadFile.sh which will recursively upload all the files present in the host to the cloud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aws</a:t>
            </a:r>
            <a:r>
              <a:rPr lang="en-US" dirty="0" smtClean="0"/>
              <a:t> s3 sync s3://shrutihost8 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09668"/>
            <a:ext cx="8017540" cy="1262132"/>
          </a:xfrm>
        </p:spPr>
      </p:pic>
    </p:spTree>
    <p:extLst>
      <p:ext uri="{BB962C8B-B14F-4D97-AF65-F5344CB8AC3E}">
        <p14:creationId xmlns:p14="http://schemas.microsoft.com/office/powerpoint/2010/main" val="39879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3: Downloading files recursively from amazon S3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sync command makes it easy to synchronize the contents of a local folder with a copy in an S3 bucket. </a:t>
            </a:r>
            <a:endParaRPr lang="en-US" dirty="0" smtClean="0"/>
          </a:p>
          <a:p>
            <a:r>
              <a:rPr lang="en-US" dirty="0"/>
              <a:t>Example :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s3 sync . s3://shrutihost1;</a:t>
            </a:r>
          </a:p>
          <a:p>
            <a:r>
              <a:rPr lang="en-US" dirty="0" smtClean="0"/>
              <a:t>This command will sync the current folder with all the files in the bucket named shrutihost1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7363323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3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4: creating complex network in </a:t>
            </a:r>
            <a:r>
              <a:rPr lang="en-US" sz="2400" b="1" dirty="0" err="1" smtClean="0"/>
              <a:t>mininet</a:t>
            </a:r>
            <a:r>
              <a:rPr lang="en-US" sz="2400" b="1" dirty="0" smtClean="0"/>
              <a:t> and enabling hosts to connect to outside world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80772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NAT (Network address translation) needs to be configured for each host in the network. </a:t>
            </a:r>
          </a:p>
          <a:p>
            <a:r>
              <a:rPr lang="en-US" b="1" dirty="0" smtClean="0"/>
              <a:t>This will ensure that each of the hosts can communicate with the cloud and also with other hosts on the network.</a:t>
            </a:r>
          </a:p>
          <a:p>
            <a:r>
              <a:rPr lang="en-US" b="1" dirty="0" smtClean="0"/>
              <a:t>How did we achieve this?</a:t>
            </a:r>
          </a:p>
          <a:p>
            <a:pPr lvl="1"/>
            <a:r>
              <a:rPr lang="en-US" b="1" dirty="0" smtClean="0"/>
              <a:t>We have written a python script natdefreq.py : It </a:t>
            </a:r>
            <a:r>
              <a:rPr lang="en-US" b="1" dirty="0"/>
              <a:t>creates a default gateway for all the hosts as root-eth0, and then uses </a:t>
            </a:r>
            <a:r>
              <a:rPr lang="en-US" b="1" dirty="0" err="1"/>
              <a:t>iptables</a:t>
            </a:r>
            <a:r>
              <a:rPr lang="en-US" b="1" dirty="0"/>
              <a:t> to allow </a:t>
            </a:r>
            <a:r>
              <a:rPr lang="en-US" b="1" dirty="0" err="1"/>
              <a:t>natting</a:t>
            </a:r>
            <a:r>
              <a:rPr lang="en-US" b="1" dirty="0"/>
              <a:t> to work.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762125"/>
            <a:ext cx="82200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4: creating complex network in </a:t>
            </a:r>
            <a:r>
              <a:rPr lang="en-US" sz="2400" b="1" dirty="0" err="1"/>
              <a:t>mininet</a:t>
            </a:r>
            <a:r>
              <a:rPr lang="en-US" sz="2400" b="1" dirty="0"/>
              <a:t> and enabling hosts to connect to outside </a:t>
            </a:r>
            <a:r>
              <a:rPr lang="en-US" sz="2400" b="1" dirty="0" smtClean="0"/>
              <a:t>world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: Host1 can ping www.google.com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5253037" cy="37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5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4: creating complex network in </a:t>
            </a:r>
            <a:r>
              <a:rPr lang="en-US" sz="2400" b="1" dirty="0" err="1"/>
              <a:t>mininet</a:t>
            </a:r>
            <a:r>
              <a:rPr lang="en-US" sz="2400" b="1" dirty="0"/>
              <a:t> and enabling hosts to connect to outside world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 that we have created is in the below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2452492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600200" y="35814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48400" y="36576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528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2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44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80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248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5" idx="7"/>
          </p:cNvCxnSpPr>
          <p:nvPr/>
        </p:nvCxnSpPr>
        <p:spPr>
          <a:xfrm flipH="1">
            <a:off x="2445730" y="2719192"/>
            <a:ext cx="1364270" cy="96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6800" y="2719192"/>
            <a:ext cx="1600200" cy="96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0" idx="0"/>
          </p:cNvCxnSpPr>
          <p:nvPr/>
        </p:nvCxnSpPr>
        <p:spPr>
          <a:xfrm flipH="1">
            <a:off x="647700" y="4166767"/>
            <a:ext cx="1097570" cy="86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0"/>
          </p:cNvCxnSpPr>
          <p:nvPr/>
        </p:nvCxnSpPr>
        <p:spPr>
          <a:xfrm flipH="1">
            <a:off x="1714500" y="4267200"/>
            <a:ext cx="190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42672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</p:cNvCxnSpPr>
          <p:nvPr/>
        </p:nvCxnSpPr>
        <p:spPr>
          <a:xfrm>
            <a:off x="2445730" y="4166767"/>
            <a:ext cx="1211870" cy="86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0"/>
          </p:cNvCxnSpPr>
          <p:nvPr/>
        </p:nvCxnSpPr>
        <p:spPr>
          <a:xfrm flipH="1">
            <a:off x="5219700" y="4166767"/>
            <a:ext cx="1066800" cy="86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0"/>
          </p:cNvCxnSpPr>
          <p:nvPr/>
        </p:nvCxnSpPr>
        <p:spPr>
          <a:xfrm flipH="1">
            <a:off x="6286500" y="4343400"/>
            <a:ext cx="1905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13" idx="0"/>
          </p:cNvCxnSpPr>
          <p:nvPr/>
        </p:nvCxnSpPr>
        <p:spPr>
          <a:xfrm>
            <a:off x="7093930" y="4242967"/>
            <a:ext cx="259370" cy="786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0"/>
          </p:cNvCxnSpPr>
          <p:nvPr/>
        </p:nvCxnSpPr>
        <p:spPr>
          <a:xfrm>
            <a:off x="7239000" y="4166767"/>
            <a:ext cx="1181100" cy="86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5: setting delay, bandwidth and packet loss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2209800"/>
          </a:xfrm>
        </p:spPr>
        <p:txBody>
          <a:bodyPr/>
          <a:lstStyle/>
          <a:p>
            <a:pPr algn="just"/>
            <a:r>
              <a:rPr lang="en-US" dirty="0" smtClean="0"/>
              <a:t>In order to simulate network conditions, we have set the Delay, bandwidth and packet loss while creating the network.</a:t>
            </a:r>
          </a:p>
          <a:p>
            <a:pPr algn="just"/>
            <a:r>
              <a:rPr lang="en-US" dirty="0" smtClean="0"/>
              <a:t>This has been done in the natdefreq.py file.</a:t>
            </a:r>
          </a:p>
          <a:p>
            <a:pPr algn="just"/>
            <a:r>
              <a:rPr lang="en-US" dirty="0" smtClean="0"/>
              <a:t>Delay is 15ms, Packet loss is 5%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9" y="4191000"/>
            <a:ext cx="8220075" cy="228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1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96275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6: optimizing disk space : Find the files present in each host and access time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3429000" cy="48737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We have written an algorithm to find the files present in each host and the time when each of these files was accessed.</a:t>
            </a:r>
          </a:p>
          <a:p>
            <a:pPr algn="just"/>
            <a:r>
              <a:rPr lang="en-US" dirty="0"/>
              <a:t>The leastused.py will list out all the files </a:t>
            </a:r>
            <a:r>
              <a:rPr lang="en-US" dirty="0" smtClean="0"/>
              <a:t>with .</a:t>
            </a:r>
            <a:r>
              <a:rPr lang="en-US" dirty="0"/>
              <a:t>txt,.pdf,.</a:t>
            </a:r>
            <a:r>
              <a:rPr lang="en-US" dirty="0" smtClean="0"/>
              <a:t>mp3 formats.</a:t>
            </a:r>
          </a:p>
          <a:p>
            <a:pPr algn="just"/>
            <a:r>
              <a:rPr lang="en-US" dirty="0" smtClean="0"/>
              <a:t>We will be using this to determine which of the files have not been used/accessed and can be removed from the hosts.</a:t>
            </a:r>
          </a:p>
          <a:p>
            <a:pPr algn="just"/>
            <a:r>
              <a:rPr lang="en-US" dirty="0"/>
              <a:t>The file with the largest </a:t>
            </a:r>
            <a:r>
              <a:rPr lang="en-US" dirty="0" smtClean="0"/>
              <a:t>time since accessed can </a:t>
            </a:r>
            <a:r>
              <a:rPr lang="en-US" dirty="0"/>
              <a:t>be </a:t>
            </a:r>
            <a:r>
              <a:rPr lang="en-US" dirty="0" smtClean="0"/>
              <a:t>deleted.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47910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1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WILL COVER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 smtClean="0"/>
              <a:t>Geo distributed clouds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Challenges in implementing Geo distributed clouds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Simulators Used</a:t>
            </a:r>
          </a:p>
          <a:p>
            <a:r>
              <a:rPr lang="en-US" dirty="0" smtClean="0"/>
              <a:t>Details about Simulators</a:t>
            </a:r>
          </a:p>
          <a:p>
            <a:r>
              <a:rPr lang="en-US" dirty="0" smtClean="0"/>
              <a:t>Implementation Walkthrough</a:t>
            </a:r>
          </a:p>
          <a:p>
            <a:r>
              <a:rPr lang="en-US" dirty="0" smtClean="0"/>
              <a:t>Comparison with existing simulator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0969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7</a:t>
            </a:r>
            <a:r>
              <a:rPr lang="en-US" sz="2800" b="1" dirty="0" smtClean="0"/>
              <a:t>: </a:t>
            </a:r>
            <a:r>
              <a:rPr lang="en-US" sz="3100" b="1" dirty="0"/>
              <a:t>Generating Traffic by implementing multiple pings </a:t>
            </a:r>
            <a:r>
              <a:rPr lang="en-US" sz="3100" b="1" dirty="0" smtClean="0"/>
              <a:t>to different </a:t>
            </a:r>
            <a:r>
              <a:rPr lang="en-US" sz="3100" b="1" dirty="0"/>
              <a:t>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created a multiple ping functionality to generate traffic and calculate the cost to reach each host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Traffic </a:t>
            </a:r>
            <a:r>
              <a:rPr lang="en-US" dirty="0"/>
              <a:t>is generated between host h1 and all the other hosts. We are also calculating the average ping time in between all the hosts and storing that value in a file for further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Time </a:t>
            </a:r>
            <a:r>
              <a:rPr lang="en-US" dirty="0"/>
              <a:t>is very important performance measuring factor and we are using time as one of the cost calculation factor to determine whether a file should be replicated from a server or not</a:t>
            </a: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US" dirty="0"/>
              <a:t>Example h1 needs a file abc.pdf. It will ping all the hosts in the network h2, h3, h4 etc. to find the minimum cost to fetch the file. </a:t>
            </a:r>
          </a:p>
        </p:txBody>
      </p:sp>
    </p:spTree>
    <p:extLst>
      <p:ext uri="{BB962C8B-B14F-4D97-AF65-F5344CB8AC3E}">
        <p14:creationId xmlns:p14="http://schemas.microsoft.com/office/powerpoint/2010/main" val="30681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8: monitoring the output for certain duration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will observe the ping across hosts for a certain duration of time.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have also provided a functionality to set the number of times the host should ping other hosts.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 </a:t>
            </a:r>
            <a:r>
              <a:rPr lang="en-US" dirty="0" smtClean="0"/>
              <a:t>In the above example 5 </a:t>
            </a:r>
            <a:r>
              <a:rPr lang="en-US" dirty="0"/>
              <a:t>denotes the number of requests which is the input by the user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2713"/>
            <a:ext cx="746760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9" y="5029200"/>
            <a:ext cx="7309981" cy="3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9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295400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/>
              <a:t>9</a:t>
            </a:r>
            <a:r>
              <a:rPr lang="en-US" sz="2800" b="1" dirty="0" smtClean="0"/>
              <a:t>: </a:t>
            </a:r>
            <a:r>
              <a:rPr lang="en-US" sz="3100" b="1" dirty="0"/>
              <a:t>We are storing ping outputs for each host to hostname. Out file for </a:t>
            </a:r>
            <a:r>
              <a:rPr lang="en-US" sz="3100" b="1" dirty="0" smtClean="0"/>
              <a:t>analysis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6" y="1905000"/>
            <a:ext cx="647178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752600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/>
              <a:t>10: TESTING BANDWIDTH BETWEEN MULTIPLE HOSTS A PERFORMANCE MEASUREWMENT PARAMETER.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858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05800" cy="944562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 smtClean="0"/>
              <a:t>11: </a:t>
            </a:r>
            <a:r>
              <a:rPr lang="en-US" sz="3100" b="1" dirty="0"/>
              <a:t>Calculating cost for streaming a file to one host from </a:t>
            </a:r>
            <a:r>
              <a:rPr lang="en-US" sz="3100" b="1" dirty="0" smtClean="0"/>
              <a:t>all the </a:t>
            </a:r>
            <a:r>
              <a:rPr lang="en-US" sz="3100" b="1" dirty="0"/>
              <a:t>other </a:t>
            </a:r>
            <a:r>
              <a:rPr lang="en-US" sz="3100" b="1" dirty="0" smtClean="0"/>
              <a:t>host</a:t>
            </a:r>
            <a:r>
              <a:rPr lang="en-US" sz="3100" b="1" dirty="0"/>
              <a:t>.</a:t>
            </a:r>
            <a:endParaRPr lang="en-US" sz="31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Cost calculation of streaming one file to one host from all the other </a:t>
            </a:r>
            <a:r>
              <a:rPr lang="en-US" dirty="0" smtClean="0"/>
              <a:t>hosts </a:t>
            </a:r>
            <a:r>
              <a:rPr lang="en-US" dirty="0"/>
              <a:t>depends upon following factor:</a:t>
            </a:r>
          </a:p>
          <a:p>
            <a:pPr lvl="1"/>
            <a:r>
              <a:rPr lang="en-US" dirty="0"/>
              <a:t>No of requests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Bandwidth</a:t>
            </a:r>
          </a:p>
          <a:p>
            <a:pPr lvl="1"/>
            <a:r>
              <a:rPr lang="en-US" dirty="0"/>
              <a:t>Delay</a:t>
            </a:r>
          </a:p>
          <a:p>
            <a:pPr lvl="1"/>
            <a:r>
              <a:rPr lang="en-US" dirty="0"/>
              <a:t>Packet loss</a:t>
            </a:r>
          </a:p>
          <a:p>
            <a:pPr lvl="1"/>
            <a:r>
              <a:rPr lang="en-US" dirty="0"/>
              <a:t>Storage cost</a:t>
            </a:r>
          </a:p>
          <a:p>
            <a:r>
              <a:rPr lang="en-US" b="1" dirty="0"/>
              <a:t>We are calculating cost as</a:t>
            </a:r>
            <a:endParaRPr lang="en-US" dirty="0"/>
          </a:p>
          <a:p>
            <a:pPr lvl="1"/>
            <a:r>
              <a:rPr lang="en-US" dirty="0"/>
              <a:t>No of requests * (time + bandwidth + delay+ packet loss+ storage)</a:t>
            </a:r>
          </a:p>
          <a:p>
            <a:r>
              <a:rPr lang="en-US" dirty="0"/>
              <a:t>We are also </a:t>
            </a:r>
            <a:r>
              <a:rPr lang="en-US" dirty="0" smtClean="0"/>
              <a:t>storing the </a:t>
            </a:r>
            <a:r>
              <a:rPr lang="en-US" dirty="0"/>
              <a:t>ping time </a:t>
            </a:r>
            <a:r>
              <a:rPr lang="en-US" dirty="0" smtClean="0"/>
              <a:t>between hosts, </a:t>
            </a:r>
            <a:r>
              <a:rPr lang="en-US" dirty="0"/>
              <a:t>bandwidth </a:t>
            </a:r>
            <a:r>
              <a:rPr lang="en-US" dirty="0" smtClean="0"/>
              <a:t>and </a:t>
            </a:r>
            <a:r>
              <a:rPr lang="en-US" dirty="0"/>
              <a:t>total streaming cost to a file for further analysis and performance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458200" cy="944562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/>
              <a:t>12: </a:t>
            </a:r>
            <a:r>
              <a:rPr lang="en-US" sz="2800" b="1" dirty="0"/>
              <a:t>Calculating cost for streaming a file to one host from </a:t>
            </a:r>
            <a:r>
              <a:rPr lang="en-US" sz="2800" b="1" dirty="0" smtClean="0"/>
              <a:t>all the </a:t>
            </a:r>
            <a:r>
              <a:rPr lang="en-US" sz="2800" b="1" dirty="0"/>
              <a:t>other </a:t>
            </a:r>
            <a:r>
              <a:rPr lang="en-US" sz="2800" b="1" dirty="0" smtClean="0"/>
              <a:t>host</a:t>
            </a:r>
            <a:r>
              <a:rPr lang="en-US" sz="2800" b="1" dirty="0"/>
              <a:t>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799"/>
            <a:ext cx="7467600" cy="2819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47244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From this output file we can deduce that the cost of streaming from far located servers/hosts h5, h6. h7, h8  are very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b="1" dirty="0" smtClean="0"/>
              <a:t>13: Removing the least used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2971800" cy="4873752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least used file in a host was listed using the leastused.py file.</a:t>
            </a:r>
          </a:p>
          <a:p>
            <a:pPr algn="just"/>
            <a:r>
              <a:rPr lang="en-US" dirty="0" smtClean="0"/>
              <a:t>The file can be removed by running remfrmhost.py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76400"/>
            <a:ext cx="5638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70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r>
              <a:rPr lang="en-US" b="1" dirty="0" smtClean="0"/>
              <a:t>14: Transferring files between hosts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9"/>
            <a:ext cx="3276599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500062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0" y="4343400"/>
            <a:ext cx="3268249" cy="2362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3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15: streaming audio files between hosts using Mpg123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467600" cy="41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16: </a:t>
            </a:r>
            <a:r>
              <a:rPr lang="en-US" sz="2800" b="1" dirty="0"/>
              <a:t>streaming audio files between hosts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3810000" cy="5483352"/>
          </a:xfrm>
        </p:spPr>
        <p:txBody>
          <a:bodyPr>
            <a:normAutofit/>
          </a:bodyPr>
          <a:lstStyle/>
          <a:p>
            <a:r>
              <a:rPr lang="en-US" b="1" dirty="0"/>
              <a:t>Host 2 is the server sending the audio mp3 file. Song.mp3 should be present in this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Host1 </a:t>
            </a:r>
            <a:r>
              <a:rPr lang="en-US" b="1" dirty="0"/>
              <a:t>is the client who is going to play this file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990600"/>
            <a:ext cx="4038600" cy="29660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19600" y="4114800"/>
            <a:ext cx="4038600" cy="2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Geo-distributed cloud</a:t>
            </a:r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077200" cy="50292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geo-distributed cloud infrastructure is a combination of different cloud sites.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Dispersed in different geographical locations and owned by different providers.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cloud site resides in one data center and contains a collection of interconnected and virtualized servers.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17: accessing browser from lynx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848600" cy="5254752"/>
          </a:xfrm>
        </p:spPr>
        <p:txBody>
          <a:bodyPr/>
          <a:lstStyle/>
          <a:p>
            <a:r>
              <a:rPr lang="en-US" dirty="0" smtClean="0"/>
              <a:t>We have integrated browser to work with </a:t>
            </a:r>
            <a:r>
              <a:rPr lang="en-US" dirty="0" err="1" smtClean="0"/>
              <a:t>Mininet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allows each of the host to access files on cloud directly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6471081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4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b="1" dirty="0"/>
              <a:t>18. Live chat between </a:t>
            </a:r>
            <a:r>
              <a:rPr lang="en-US" b="1" dirty="0" smtClean="0"/>
              <a:t>hosts </a:t>
            </a:r>
            <a:r>
              <a:rPr lang="en-US" b="1" dirty="0"/>
              <a:t>to request files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82000" cy="10668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In order to make it easier for hosts to request files from other hosts we have integrated the chat functionality with each of these hosts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382000" cy="4243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4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1"/>
            <a:ext cx="8277225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19: plotting graph for analyzing the system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514600" cy="48737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X- axis denotes the hosts: 1 to 8 , while the Y axis denotes the Total Streaming Cost.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99547"/>
            <a:ext cx="5686425" cy="527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4012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19: </a:t>
            </a:r>
            <a:r>
              <a:rPr lang="en-US" b="1" dirty="0"/>
              <a:t>plotting graph for analyzing the system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total streaming cost is directly dependent upon no of requests, and performance measurement factors ping time and bandwidth between the hosts</a:t>
            </a:r>
          </a:p>
          <a:p>
            <a:r>
              <a:rPr lang="en-US" dirty="0" smtClean="0"/>
              <a:t>If any of the above three factor changes the graph output also changes.</a:t>
            </a:r>
          </a:p>
          <a:p>
            <a:r>
              <a:rPr lang="en-US" dirty="0"/>
              <a:t>As seen in the graph above it is seen that the streaming cost from a nearby host is smaller compared to that of a farther host. So the experiment clearly proves that it is a feasible option to get a file from a nearby host rather than from a farther one</a:t>
            </a:r>
          </a:p>
        </p:txBody>
      </p:sp>
    </p:spTree>
    <p:extLst>
      <p:ext uri="{BB962C8B-B14F-4D97-AF65-F5344CB8AC3E}">
        <p14:creationId xmlns:p14="http://schemas.microsoft.com/office/powerpoint/2010/main" val="692309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Comparison with the existing simulator </a:t>
            </a:r>
            <a:r>
              <a:rPr lang="en-US" b="1" dirty="0" smtClean="0"/>
              <a:t>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1092412"/>
              </p:ext>
            </p:extLst>
          </p:nvPr>
        </p:nvGraphicFramePr>
        <p:xfrm>
          <a:off x="609600" y="1524000"/>
          <a:ext cx="7620000" cy="4724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217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Feature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IEEE Paper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Our Implementation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Collect statistics over a certain duration of time</a:t>
                      </a:r>
                      <a:endParaRPr lang="en-US" sz="1100" b="1" kern="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Replicate data based on statistics collected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Data stored in multiple clouds across countries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 case of decreased demands, remove data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2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Cost calculation 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Plotting graph based on hosts and cost in real time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Live chat between the hosts for requesting files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Listening to audio files on another hosts system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8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File transfer from Host to host on a network and deleting listing all files with a host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Supported</a:t>
                      </a:r>
                      <a:endParaRPr lang="en-US" sz="1100" b="1" kern="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0938" y="1943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40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 Wu,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Zongpeng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and Francis C. M. Lau: Scaling Social Media applications into Geo Distributed Clouds, ‘IEEE/ACM TRANSACTIONS ON NETWORKING’.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www.mininet.org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[3]:http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://comments.gmane.org/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gmane.network.routing.openflow.general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/2632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[4]: 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://pages.cs.wisc.edu/~agember/cs640/s14/project3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[5]: https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://mailman.stanford.edu/pipermail/mininet-discuss/2012-July/000979.html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[6]: 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://groups.geni.net/geni/wiki/GeniTmix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[7]: 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://www.brianlinkletter.com/mininet-test-drive/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[8]:http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://nmap.org/book/inst-linux.html#inst-rpm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[9]:http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://docs.aws.amazon.com/cli/latest/userguide/cli-chap-getting-set-up.html</a:t>
            </a:r>
          </a:p>
        </p:txBody>
      </p:sp>
    </p:spTree>
    <p:extLst>
      <p:ext uri="{BB962C8B-B14F-4D97-AF65-F5344CB8AC3E}">
        <p14:creationId xmlns:p14="http://schemas.microsoft.com/office/powerpoint/2010/main" val="2779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hristmastimeclipart.com/images/2/1249506834782_901/page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29704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330952"/>
          </a:xfrm>
        </p:spPr>
        <p:txBody>
          <a:bodyPr>
            <a:normAutofit/>
          </a:bodyPr>
          <a:lstStyle/>
          <a:p>
            <a:pPr lvl="0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Low latency in streaming video contents.</a:t>
            </a:r>
          </a:p>
          <a:p>
            <a:pPr lvl="0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Geo Distributed cloud can provide efficient services to the users in proximity.</a:t>
            </a:r>
          </a:p>
          <a:p>
            <a:pPr lvl="0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Less management effort.</a:t>
            </a:r>
          </a:p>
          <a:p>
            <a:pPr lvl="0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Low operational cost.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Challenges in Implementing the Geo distributed Clouds with Social Media Applications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8717280" cy="4800600"/>
          </a:xfrm>
        </p:spPr>
        <p:txBody>
          <a:bodyPr/>
          <a:lstStyle/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to migrate and store the contents efficiently in between different cloud sites to serve user’s demand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cost effectively and with low latency.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8615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http://upload.wikimedia.org/wikipedia/en/4/41/Flag_of_India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humbs.dreamstime.com/z/map-india-224587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124200"/>
            <a:ext cx="2362200" cy="1935187"/>
          </a:xfrm>
          <a:prstGeom prst="rect">
            <a:avLst/>
          </a:prstGeom>
          <a:noFill/>
        </p:spPr>
      </p:pic>
      <p:pic>
        <p:nvPicPr>
          <p:cNvPr id="1032" name="Picture 8" descr="http://videoblogmarketing.com/wp-content/uploads/2010/03/web-video-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2057400"/>
            <a:ext cx="685800" cy="685800"/>
          </a:xfrm>
          <a:prstGeom prst="rect">
            <a:avLst/>
          </a:prstGeom>
          <a:noFill/>
        </p:spPr>
      </p:pic>
      <p:pic>
        <p:nvPicPr>
          <p:cNvPr id="1034" name="Picture 10" descr="http://usamania.wikispaces.com/space/showlogo/1305183424/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04800"/>
            <a:ext cx="2362200" cy="1467517"/>
          </a:xfrm>
          <a:prstGeom prst="rect">
            <a:avLst/>
          </a:prstGeom>
          <a:noFill/>
        </p:spPr>
      </p:pic>
      <p:pic>
        <p:nvPicPr>
          <p:cNvPr id="1036" name="Picture 12" descr="http://www.organicmarketingservices.com/wp-content/uploads/2013/05/cloudcomputi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1" y="152400"/>
            <a:ext cx="2057399" cy="1642634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1905000"/>
            <a:ext cx="29146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24400" y="3352800"/>
            <a:ext cx="2771775" cy="201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4419600"/>
            <a:ext cx="2581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videoblogmarketing.com/wp-content/uploads/2010/03/web-video-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8674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Simulators used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Mininet : For simulating the network	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AWS S3: Simulates Cloud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AWS CLI : Command line interface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Netcat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For transferring files between hosts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Mpg123 : For playing audio files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AMAZON S3(SIMPLE STORAGE SERVICE) for Cloud STORAGE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web services interface that can be used to store and retrieve any amount of data, at any time, from anywhere on the web</a:t>
            </a:r>
            <a:r>
              <a:rPr lang="en-US" dirty="0" smtClean="0"/>
              <a:t>.</a:t>
            </a:r>
          </a:p>
          <a:p>
            <a:r>
              <a:rPr lang="en-US" dirty="0"/>
              <a:t>It gives any developer access to the same highly scalable, reliable, secure, inexpensive infrastructure that Amazon uses to run its own web sites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IS AWS COMMAND LINE INTERFACE?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U</a:t>
            </a:r>
            <a:r>
              <a:rPr lang="en-US" dirty="0" smtClean="0"/>
              <a:t>nified </a:t>
            </a:r>
            <a:r>
              <a:rPr lang="en-US" dirty="0"/>
              <a:t>tool to manage your AWS </a:t>
            </a:r>
            <a:r>
              <a:rPr lang="en-US" dirty="0" smtClean="0"/>
              <a:t>services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control multiple AWS services from the command line and automate them through scripts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We have integrated Amazon CLI with </a:t>
            </a:r>
            <a:r>
              <a:rPr lang="en-US" dirty="0" err="1"/>
              <a:t>Mininet</a:t>
            </a:r>
            <a:r>
              <a:rPr lang="en-US" dirty="0"/>
              <a:t> to simulate the Social Cloud scenario.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 is configured using the command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aws</a:t>
            </a:r>
            <a:r>
              <a:rPr lang="en-US" dirty="0" smtClean="0"/>
              <a:t> configure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7086600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8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976</TotalTime>
  <Words>1440</Words>
  <Application>Microsoft Office PowerPoint</Application>
  <PresentationFormat>On-screen Show (4:3)</PresentationFormat>
  <Paragraphs>206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Oriel</vt:lpstr>
      <vt:lpstr>                                               Simulate Cloud in Mininet and Scale for Optimized Content Replication and Distribution       Team members:     Anumeha Shah     Shruti Sharma     Neha Rajkumar </vt:lpstr>
      <vt:lpstr>WE WILL COVER</vt:lpstr>
      <vt:lpstr>Geo-distributed cloud </vt:lpstr>
      <vt:lpstr>Advantages</vt:lpstr>
      <vt:lpstr>Challenges in Implementing the Geo distributed Clouds with Social Media Applications</vt:lpstr>
      <vt:lpstr>Proposed solution</vt:lpstr>
      <vt:lpstr>Simulators used</vt:lpstr>
      <vt:lpstr>AMAZON S3(SIMPLE STORAGE SERVICE) for Cloud STORAGE</vt:lpstr>
      <vt:lpstr>WHAT IS AWS COMMAND LINE INTERFACE?</vt:lpstr>
      <vt:lpstr>Netcat for file transfer</vt:lpstr>
      <vt:lpstr>ImageMagicK for displaying the graph plotted in mininet</vt:lpstr>
      <vt:lpstr>1: Listing All files currently present in amazon s3</vt:lpstr>
      <vt:lpstr>2: Uploading files to amazon s3 </vt:lpstr>
      <vt:lpstr>3: Downloading files recursively from amazon S3</vt:lpstr>
      <vt:lpstr>4: creating complex network in mininet and enabling hosts to connect to outside world</vt:lpstr>
      <vt:lpstr>4: creating complex network in mininet and enabling hosts to connect to outside world</vt:lpstr>
      <vt:lpstr>4: creating complex network in mininet and enabling hosts to connect to outside world </vt:lpstr>
      <vt:lpstr>5: setting delay, bandwidth and packet loss</vt:lpstr>
      <vt:lpstr>6: optimizing disk space : Find the files present in each host and access time</vt:lpstr>
      <vt:lpstr>7: Generating Traffic by implementing multiple pings to different hosts</vt:lpstr>
      <vt:lpstr>8: monitoring the output for certain duration</vt:lpstr>
      <vt:lpstr>9: We are storing ping outputs for each host to hostname. Out file for analysis</vt:lpstr>
      <vt:lpstr>10: TESTING BANDWIDTH BETWEEN MULTIPLE HOSTS A PERFORMANCE MEASUREWMENT PARAMETER.</vt:lpstr>
      <vt:lpstr>11: Calculating cost for streaming a file to one host from all the other host.</vt:lpstr>
      <vt:lpstr>12: Calculating cost for streaming a file to one host from all the other hosts</vt:lpstr>
      <vt:lpstr>13: Removing the least used file</vt:lpstr>
      <vt:lpstr>14: Transferring files between hosts</vt:lpstr>
      <vt:lpstr>15: streaming audio files between hosts using Mpg123</vt:lpstr>
      <vt:lpstr>16: streaming audio files between hosts </vt:lpstr>
      <vt:lpstr>17: accessing browser from lynx </vt:lpstr>
      <vt:lpstr>18. Live chat between hosts to request files </vt:lpstr>
      <vt:lpstr>19: plotting graph for analyzing the system performance</vt:lpstr>
      <vt:lpstr>19: plotting graph for analyzing the system performance</vt:lpstr>
      <vt:lpstr>Comparison with the existing simulator system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Niranjan</cp:lastModifiedBy>
  <cp:revision>175</cp:revision>
  <dcterms:created xsi:type="dcterms:W3CDTF">2006-08-16T00:00:00Z</dcterms:created>
  <dcterms:modified xsi:type="dcterms:W3CDTF">2014-05-05T18:23:42Z</dcterms:modified>
</cp:coreProperties>
</file>