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9" r:id="rId8"/>
    <p:sldId id="270" r:id="rId9"/>
    <p:sldId id="271" r:id="rId10"/>
    <p:sldId id="273" r:id="rId11"/>
    <p:sldId id="272" r:id="rId12"/>
    <p:sldId id="263" r:id="rId13"/>
    <p:sldId id="265" r:id="rId14"/>
    <p:sldId id="260" r:id="rId15"/>
    <p:sldId id="268" r:id="rId16"/>
    <p:sldId id="267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>
        <p:scale>
          <a:sx n="73" d="100"/>
          <a:sy n="73" d="100"/>
        </p:scale>
        <p:origin x="-130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762000"/>
            <a:ext cx="8610600" cy="990600"/>
          </a:xfrm>
        </p:spPr>
        <p:txBody>
          <a:bodyPr>
            <a:noAutofit/>
          </a:bodyPr>
          <a:lstStyle/>
          <a:p>
            <a:pPr algn="r"/>
            <a:r>
              <a:rPr lang="en-US" sz="4000" b="1" dirty="0" smtClean="0">
                <a:solidFill>
                  <a:schemeClr val="tx1"/>
                </a:solidFill>
              </a:rPr>
              <a:t>	A Comparison between R and Octave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www.gnu.org/software/octave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052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-KY2yBO7qPao/AAAAAAAAAAI/AAAAAAAAAC8/d9OimU025JY/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438403"/>
            <a:ext cx="1752596" cy="175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1800" y="4397514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c</a:t>
            </a:r>
            <a:r>
              <a:rPr lang="en-US" sz="4000" b="1" dirty="0" err="1" smtClean="0"/>
              <a:t>tave</a:t>
            </a:r>
            <a:endParaRPr lang="en-US" sz="4000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1828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24200" y="55626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By,</a:t>
            </a:r>
          </a:p>
          <a:p>
            <a:pPr algn="r"/>
            <a:r>
              <a:rPr lang="en-US" sz="2400" b="1" dirty="0" err="1" smtClean="0"/>
              <a:t>Shruti</a:t>
            </a:r>
            <a:r>
              <a:rPr lang="en-US" sz="2400" b="1" dirty="0" smtClean="0"/>
              <a:t> Sharma</a:t>
            </a:r>
          </a:p>
          <a:p>
            <a:pPr algn="r"/>
            <a:r>
              <a:rPr lang="en-US" sz="2400" b="1" dirty="0" err="1" smtClean="0"/>
              <a:t>Suraj</a:t>
            </a:r>
            <a:r>
              <a:rPr lang="en-US" sz="2400" b="1" dirty="0" smtClean="0"/>
              <a:t> Natarajan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270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Scoping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07071037"/>
              </p:ext>
            </p:extLst>
          </p:nvPr>
        </p:nvGraphicFramePr>
        <p:xfrm>
          <a:off x="609600" y="1524000"/>
          <a:ext cx="7315200" cy="481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2357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Octave</a:t>
                      </a:r>
                      <a:endParaRPr lang="en-US" sz="1400" dirty="0"/>
                    </a:p>
                  </a:txBody>
                  <a:tcPr/>
                </a:tc>
              </a:tr>
              <a:tr h="1473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Lexical Scoping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 uses lexical scoping or static scoping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L</a:t>
                      </a:r>
                      <a:r>
                        <a:rPr lang="en-US" sz="1400" dirty="0" smtClean="0"/>
                        <a:t>exical scoping in R means 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kumimoji="0"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 of free variables are searched for in the environment in which the function was defined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Octave</a:t>
                      </a:r>
                      <a:r>
                        <a:rPr lang="en-US" sz="1400" baseline="0" dirty="0" smtClean="0"/>
                        <a:t> does not support Lexical Scoping.</a:t>
                      </a:r>
                      <a:endParaRPr lang="en-US" sz="1400" dirty="0"/>
                    </a:p>
                  </a:txBody>
                  <a:tcPr/>
                </a:tc>
              </a:tr>
              <a:tr h="271068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 Variables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 variables are those which are not defined in function header or local to function</a:t>
                      </a:r>
                    </a:p>
                    <a:p>
                      <a:endParaRPr lang="en-US" sz="1400" smtClean="0"/>
                    </a:p>
                    <a:p>
                      <a:r>
                        <a:rPr lang="en-US" sz="1400" smtClean="0"/>
                        <a:t>Order </a:t>
                      </a:r>
                      <a:r>
                        <a:rPr lang="en-US" sz="1400" dirty="0" smtClean="0"/>
                        <a:t>of</a:t>
                      </a:r>
                      <a:r>
                        <a:rPr lang="en-US" sz="1400" baseline="0" dirty="0" smtClean="0"/>
                        <a:t> searching : Parent Environment -&gt; Global Environment -&gt; Empty </a:t>
                      </a:r>
                      <a:r>
                        <a:rPr lang="en-US" sz="1400" baseline="0" dirty="0" err="1" smtClean="0"/>
                        <a:t>Evironment</a:t>
                      </a:r>
                      <a:r>
                        <a:rPr lang="en-US" sz="1400" baseline="0" dirty="0" smtClean="0"/>
                        <a:t> -&gt; Throws an error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There is no Free Variables concept in Octave. 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ariables generated in the function are local to the function, whereas for script files (.m files), variables are global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43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609600"/>
          </a:xfrm>
        </p:spPr>
        <p:txBody>
          <a:bodyPr/>
          <a:lstStyle/>
          <a:p>
            <a:r>
              <a:rPr lang="en-US" b="1" dirty="0" smtClean="0"/>
              <a:t>Plotting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96366890"/>
              </p:ext>
            </p:extLst>
          </p:nvPr>
        </p:nvGraphicFramePr>
        <p:xfrm>
          <a:off x="457200" y="1097280"/>
          <a:ext cx="79248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383"/>
                <a:gridCol w="3018971"/>
                <a:gridCol w="3094446"/>
              </a:tblGrid>
              <a:tr h="2674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Octave</a:t>
                      </a:r>
                      <a:endParaRPr lang="en-US" sz="1400" dirty="0"/>
                    </a:p>
                  </a:txBody>
                  <a:tcPr/>
                </a:tc>
              </a:tr>
              <a:tr h="8077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Plotting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Libraties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 plotting functions</a:t>
                      </a:r>
                      <a:r>
                        <a:rPr lang="en-US" sz="1400" baseline="0" dirty="0" smtClean="0"/>
                        <a:t> use </a:t>
                      </a:r>
                      <a:r>
                        <a:rPr lang="en-US" sz="1400" b="1" baseline="0" dirty="0" smtClean="0"/>
                        <a:t>ggplot2  -&gt; helps in producing multi-layered graphics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Octave plotting functions use </a:t>
                      </a:r>
                      <a:r>
                        <a:rPr kumimoji="0" lang="en-US" alt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gnuplot</a:t>
                      </a:r>
                      <a:r>
                        <a:rPr kumimoji="0" lang="en-US" alt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&gt; Open-source program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47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Bar Plots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barplot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/>
                        <a:t>variable</a:t>
                      </a:r>
                      <a:r>
                        <a:rPr lang="en-US" sz="1400" dirty="0" smtClean="0"/>
                        <a:t>, main=“Main Heading”, </a:t>
                      </a:r>
                      <a:r>
                        <a:rPr lang="en-US" sz="1400" dirty="0" err="1" smtClean="0"/>
                        <a:t>xlabel</a:t>
                      </a:r>
                      <a:r>
                        <a:rPr lang="en-US" sz="1400" dirty="0" smtClean="0"/>
                        <a:t>=“X Axis Label”,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col=c("</a:t>
                      </a:r>
                      <a:r>
                        <a:rPr kumimoji="0"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darkblue</a:t>
                      </a: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","red"),legend =</a:t>
                      </a:r>
                      <a:r>
                        <a:rPr kumimoji="0"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rownames</a:t>
                      </a: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beside=TRUE</a:t>
                      </a:r>
                      <a:r>
                        <a:rPr lang="en-US" sz="1400" dirty="0" smtClean="0"/>
                        <a:t>)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bar (</a:t>
                      </a:r>
                      <a:r>
                        <a:rPr lang="en-US" sz="1400" b="1" dirty="0" err="1" smtClean="0"/>
                        <a:t>types_data,w</a:t>
                      </a:r>
                      <a:r>
                        <a:rPr lang="en-US" sz="1400" b="1" dirty="0" smtClean="0"/>
                        <a:t>=0.9)</a:t>
                      </a:r>
                    </a:p>
                    <a:p>
                      <a:r>
                        <a:rPr lang="en-US" sz="1400" b="1" dirty="0" smtClean="0"/>
                        <a:t> set(h,"</a:t>
                      </a:r>
                      <a:r>
                        <a:rPr lang="en-US" sz="1400" b="1" dirty="0" err="1" smtClean="0"/>
                        <a:t>fontweight</a:t>
                      </a:r>
                      <a:r>
                        <a:rPr lang="en-US" sz="1400" b="1" dirty="0" smtClean="0"/>
                        <a:t>","bold");</a:t>
                      </a:r>
                    </a:p>
                    <a:p>
                      <a:r>
                        <a:rPr lang="en-US" sz="1400" b="1" dirty="0" smtClean="0"/>
                        <a:t>      set(h,"</a:t>
                      </a:r>
                      <a:r>
                        <a:rPr lang="en-US" sz="1400" b="1" dirty="0" err="1" smtClean="0"/>
                        <a:t>xtick</a:t>
                      </a:r>
                      <a:r>
                        <a:rPr lang="en-US" sz="1400" b="1" dirty="0" smtClean="0"/>
                        <a:t>",[1 2 3 4 5 6 7]);</a:t>
                      </a:r>
                    </a:p>
                    <a:p>
                      <a:r>
                        <a:rPr lang="en-US" sz="1400" dirty="0" smtClean="0"/>
                        <a:t>title (</a:t>
                      </a:r>
                      <a:r>
                        <a:rPr lang="en-US" sz="1400" dirty="0" err="1" smtClean="0"/>
                        <a:t>cstrcat</a:t>
                      </a:r>
                      <a:r>
                        <a:rPr lang="en-US" sz="1400" dirty="0" smtClean="0"/>
                        <a:t>("Activity of Non-Worker in", " ", </a:t>
                      </a:r>
                      <a:r>
                        <a:rPr lang="en-US" sz="1400" dirty="0" err="1" smtClean="0"/>
                        <a:t>area_name</a:t>
                      </a:r>
                      <a:r>
                        <a:rPr lang="en-US" sz="1400" dirty="0" smtClean="0"/>
                        <a:t>));</a:t>
                      </a:r>
                    </a:p>
                    <a:p>
                      <a:r>
                        <a:rPr lang="en-US" sz="1400" dirty="0" smtClean="0"/>
                        <a:t>      legend ('Rural', 'Urban');</a:t>
                      </a:r>
                      <a:endParaRPr lang="en-US" sz="1400" dirty="0"/>
                    </a:p>
                  </a:txBody>
                  <a:tcPr/>
                </a:tc>
              </a:tr>
              <a:tr h="2209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Pie Charts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slices &lt;- c(10, 12, 4, 16, 8) 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kumimoji="0"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lbls</a:t>
                      </a: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&lt;- c("US", "UK", "Australia")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kumimoji="0"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</a:t>
                      </a: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&lt;- round(slices/sum(slices)*100)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kumimoji="0"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lbls</a:t>
                      </a: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&lt;- paste(</a:t>
                      </a:r>
                      <a:r>
                        <a:rPr kumimoji="0"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lbls</a:t>
                      </a: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</a:t>
                      </a: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# add </a:t>
                      </a:r>
                      <a:r>
                        <a:rPr kumimoji="0"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percents</a:t>
                      </a: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labels 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kumimoji="0"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pie(</a:t>
                      </a:r>
                      <a:r>
                        <a:rPr kumimoji="0" lang="en-US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slices,labels</a:t>
                      </a:r>
                      <a:r>
                        <a:rPr kumimoji="0"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lbls</a:t>
                      </a:r>
                      <a:r>
                        <a:rPr kumimoji="0"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col=rainbow(length(</a:t>
                      </a:r>
                      <a:r>
                        <a:rPr kumimoji="0" lang="en-US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lbls</a:t>
                      </a:r>
                      <a:r>
                        <a:rPr kumimoji="0"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)),</a:t>
                      </a:r>
                      <a:r>
                        <a:rPr lang="en-US" sz="1400" b="1" dirty="0" smtClean="0"/>
                        <a:t/>
                      </a:r>
                      <a:br>
                        <a:rPr lang="en-US" sz="1400" b="1" dirty="0" smtClean="0"/>
                      </a:br>
                      <a:r>
                        <a:rPr kumimoji="0"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 main="Pie Chart of Countries")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</a:t>
                      </a:r>
                      <a:r>
                        <a:rPr lang="en-US" sz="1400" b="1" dirty="0" smtClean="0"/>
                        <a:t>pie ([value1, value2, value3]);</a:t>
                      </a:r>
                    </a:p>
                    <a:p>
                      <a:r>
                        <a:rPr lang="en-US" sz="1400" b="1" dirty="0" smtClean="0"/>
                        <a:t> title(‘Title'); 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26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Plot comparison</a:t>
            </a:r>
            <a:endParaRPr lang="en-US" b="1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6934200" cy="4873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1828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67600" y="43550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Octave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7226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Drawbacks of R and Octave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Restrictions </a:t>
            </a:r>
            <a:r>
              <a:rPr lang="en-US" dirty="0"/>
              <a:t>on data size (in-memory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Single-threaded</a:t>
            </a:r>
          </a:p>
          <a:p>
            <a:pPr lvl="1"/>
            <a:r>
              <a:rPr lang="en-US" dirty="0" smtClean="0"/>
              <a:t>R has a steep learning curve</a:t>
            </a:r>
          </a:p>
          <a:p>
            <a:pPr lvl="1"/>
            <a:r>
              <a:rPr lang="en-US" dirty="0" smtClean="0"/>
              <a:t>Memory management issues : R can quickly consume all available memory</a:t>
            </a:r>
          </a:p>
          <a:p>
            <a:pPr lvl="1"/>
            <a:endParaRPr lang="en-US" dirty="0"/>
          </a:p>
          <a:p>
            <a:r>
              <a:rPr lang="en-US" dirty="0" smtClean="0"/>
              <a:t>Octave</a:t>
            </a:r>
          </a:p>
          <a:p>
            <a:pPr lvl="1"/>
            <a:r>
              <a:rPr lang="en-US" dirty="0" smtClean="0"/>
              <a:t>Graphics quality is inferior</a:t>
            </a:r>
          </a:p>
          <a:p>
            <a:pPr lvl="1"/>
            <a:r>
              <a:rPr lang="en-US" dirty="0" smtClean="0"/>
              <a:t>Lacks implementation of anonymous functions</a:t>
            </a:r>
          </a:p>
          <a:p>
            <a:pPr lvl="1"/>
            <a:r>
              <a:rPr lang="en-US" dirty="0" smtClean="0"/>
              <a:t>Programs execute relatively slowly </a:t>
            </a:r>
          </a:p>
          <a:p>
            <a:pPr lvl="1"/>
            <a:r>
              <a:rPr lang="en-US" dirty="0" smtClean="0"/>
              <a:t>Not good for large scale parallel </a:t>
            </a:r>
            <a:r>
              <a:rPr lang="en-US" dirty="0" smtClean="0"/>
              <a:t>computations</a:t>
            </a:r>
          </a:p>
          <a:p>
            <a:pPr marL="36576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6600" y="6324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[4]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R if you want to extract the details from the dataset like it is done in SQL.</a:t>
            </a:r>
          </a:p>
          <a:p>
            <a:r>
              <a:rPr lang="en-US" dirty="0" smtClean="0"/>
              <a:t>Use R for rendering better visualization.</a:t>
            </a:r>
          </a:p>
          <a:p>
            <a:r>
              <a:rPr lang="en-US" dirty="0" smtClean="0"/>
              <a:t>R is suited for doing Big Data Analytics, Statistical analysis.</a:t>
            </a:r>
          </a:p>
          <a:p>
            <a:r>
              <a:rPr lang="en-US" dirty="0" smtClean="0"/>
              <a:t>Use Octave for </a:t>
            </a:r>
            <a:r>
              <a:rPr lang="en-US" dirty="0"/>
              <a:t>numerical computations – solving Linear , Non linear </a:t>
            </a:r>
            <a:r>
              <a:rPr lang="en-US" dirty="0" smtClean="0"/>
              <a:t>problems.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1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[1] Ramsay J.O, Hooker G, Graves S Functional Data Analysis with R </a:t>
            </a:r>
            <a:r>
              <a:rPr lang="en-US" sz="2000" dirty="0" smtClean="0"/>
              <a:t>and </a:t>
            </a:r>
            <a:r>
              <a:rPr lang="en-US" sz="2000" dirty="0" err="1" smtClean="0"/>
              <a:t>Matlab</a:t>
            </a:r>
            <a:r>
              <a:rPr lang="en-US" sz="2000" dirty="0" smtClean="0"/>
              <a:t> </a:t>
            </a:r>
            <a:r>
              <a:rPr lang="en-US" sz="2000" dirty="0"/>
              <a:t>2009, ISBN 9780387981857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[</a:t>
            </a:r>
            <a:r>
              <a:rPr lang="en-US" sz="2000" dirty="0"/>
              <a:t>2] David </a:t>
            </a:r>
            <a:r>
              <a:rPr lang="en-US" sz="2000" dirty="0" err="1"/>
              <a:t>Hiebeler</a:t>
            </a:r>
            <a:r>
              <a:rPr lang="en-US" sz="2000" dirty="0"/>
              <a:t> MATLAB / R reference June 24 </a:t>
            </a:r>
            <a:r>
              <a:rPr lang="en-US" sz="2000" dirty="0" smtClean="0"/>
              <a:t>2014.http://www.math.umaine.edu/hiebeler/comp/matlabR.pdf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[</a:t>
            </a:r>
            <a:r>
              <a:rPr lang="en-US" sz="2000" dirty="0"/>
              <a:t>3] </a:t>
            </a:r>
            <a:r>
              <a:rPr lang="en-US" sz="2000" dirty="0" err="1"/>
              <a:t>Bitao</a:t>
            </a:r>
            <a:r>
              <a:rPr lang="en-US" sz="2000" dirty="0"/>
              <a:t> Liu, Duncan Temple Lang </a:t>
            </a:r>
            <a:r>
              <a:rPr lang="en-US" sz="2000" dirty="0" err="1"/>
              <a:t>RMatlab</a:t>
            </a:r>
            <a:r>
              <a:rPr lang="en-US" sz="2000" dirty="0"/>
              <a:t> Interface Jan 15 </a:t>
            </a:r>
            <a:r>
              <a:rPr lang="en-US" sz="2000" dirty="0" smtClean="0"/>
              <a:t>2007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it-IT" sz="2000" dirty="0"/>
              <a:t>[4] Ecaterina Coman, </a:t>
            </a:r>
            <a:r>
              <a:rPr lang="it-IT" sz="2000" dirty="0" smtClean="0"/>
              <a:t>Matthew </a:t>
            </a:r>
            <a:r>
              <a:rPr lang="it-IT" sz="2000" dirty="0"/>
              <a:t>W. Brewster, Sai K. Popuri, </a:t>
            </a:r>
            <a:r>
              <a:rPr lang="it-IT" sz="2000" dirty="0" smtClean="0"/>
              <a:t>and </a:t>
            </a:r>
            <a:r>
              <a:rPr lang="en-US" sz="2000" dirty="0" smtClean="0"/>
              <a:t>Andrew </a:t>
            </a:r>
            <a:r>
              <a:rPr lang="en-US" sz="2000" dirty="0"/>
              <a:t>M. </a:t>
            </a:r>
            <a:r>
              <a:rPr lang="en-US" sz="2000" dirty="0" err="1"/>
              <a:t>Raim</a:t>
            </a:r>
            <a:r>
              <a:rPr lang="en-US" sz="2000" dirty="0"/>
              <a:t>, and Matthias K. </a:t>
            </a:r>
            <a:r>
              <a:rPr lang="en-US" sz="2000" dirty="0" err="1"/>
              <a:t>Gobbert</a:t>
            </a:r>
            <a:r>
              <a:rPr lang="en-US" sz="2000" dirty="0"/>
              <a:t> A </a:t>
            </a:r>
            <a:r>
              <a:rPr lang="en-US" sz="2000" dirty="0" smtClean="0"/>
              <a:t>Comparative </a:t>
            </a:r>
            <a:r>
              <a:rPr lang="en-US" sz="2000" dirty="0"/>
              <a:t>Evaluation of </a:t>
            </a:r>
            <a:r>
              <a:rPr lang="en-US" sz="2000" dirty="0" err="1"/>
              <a:t>Matlab</a:t>
            </a:r>
            <a:r>
              <a:rPr lang="en-US" sz="2000" dirty="0"/>
              <a:t>, Octave, </a:t>
            </a:r>
            <a:r>
              <a:rPr lang="en-US" sz="2000" dirty="0" err="1"/>
              <a:t>FreeMat</a:t>
            </a:r>
            <a:r>
              <a:rPr lang="en-US" sz="2000" dirty="0"/>
              <a:t>, </a:t>
            </a:r>
            <a:r>
              <a:rPr lang="en-US" sz="2000" dirty="0" err="1"/>
              <a:t>Scilab</a:t>
            </a:r>
            <a:r>
              <a:rPr lang="en-US" sz="2000" dirty="0"/>
              <a:t>, </a:t>
            </a:r>
            <a:r>
              <a:rPr lang="en-US" sz="2000" dirty="0" smtClean="0"/>
              <a:t>R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009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590800"/>
            <a:ext cx="17621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62977" y="1371600"/>
            <a:ext cx="37753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Questions</a:t>
            </a:r>
            <a:endParaRPr lang="en-US" sz="54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192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24000"/>
            <a:ext cx="561090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932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 is a </a:t>
            </a:r>
            <a:r>
              <a:rPr lang="en-US" dirty="0" smtClean="0"/>
              <a:t>Software environment for Statistical computing and graphical plotting</a:t>
            </a:r>
          </a:p>
          <a:p>
            <a:endParaRPr lang="en-US" dirty="0"/>
          </a:p>
          <a:p>
            <a:r>
              <a:rPr lang="en-US" dirty="0" smtClean="0"/>
              <a:t>Mainly used for predictive analytics and data visualization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 is highly </a:t>
            </a:r>
            <a:r>
              <a:rPr lang="en-US" b="1" dirty="0" smtClean="0"/>
              <a:t>object-oriented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 is an </a:t>
            </a:r>
            <a:r>
              <a:rPr lang="en-US" b="1" dirty="0" smtClean="0"/>
              <a:t>interpreted</a:t>
            </a:r>
            <a:r>
              <a:rPr lang="en-US" dirty="0" smtClean="0"/>
              <a:t> language</a:t>
            </a:r>
          </a:p>
          <a:p>
            <a:endParaRPr lang="en-US" dirty="0"/>
          </a:p>
          <a:p>
            <a:r>
              <a:rPr lang="en-US" dirty="0" smtClean="0"/>
              <a:t>Open source and easily extensible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922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Octave?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Octave is a high-level language, primarily intended for numerical </a:t>
            </a:r>
            <a:r>
              <a:rPr lang="en-US" dirty="0" smtClean="0"/>
              <a:t>computations – solving Linear , Non linear problems</a:t>
            </a:r>
          </a:p>
          <a:p>
            <a:endParaRPr lang="en-US" dirty="0"/>
          </a:p>
          <a:p>
            <a:r>
              <a:rPr lang="en-US" dirty="0" smtClean="0"/>
              <a:t>Highly interpreted</a:t>
            </a:r>
          </a:p>
          <a:p>
            <a:endParaRPr lang="en-US" dirty="0"/>
          </a:p>
          <a:p>
            <a:r>
              <a:rPr lang="en-US" dirty="0" smtClean="0"/>
              <a:t>Provides graphical capabilities for data visualization</a:t>
            </a:r>
          </a:p>
          <a:p>
            <a:endParaRPr lang="en-US" dirty="0"/>
          </a:p>
          <a:p>
            <a:r>
              <a:rPr lang="en-US" dirty="0" smtClean="0"/>
              <a:t>Its similar to </a:t>
            </a:r>
            <a:r>
              <a:rPr lang="en-US" dirty="0" err="1" smtClean="0"/>
              <a:t>Matlab</a:t>
            </a:r>
            <a:r>
              <a:rPr lang="en-US" dirty="0"/>
              <a:t> </a:t>
            </a:r>
            <a:r>
              <a:rPr lang="en-US" dirty="0" smtClean="0"/>
              <a:t>but its </a:t>
            </a:r>
            <a:r>
              <a:rPr lang="en-US" b="1" dirty="0" smtClean="0">
                <a:solidFill>
                  <a:srgbClr val="00B050"/>
                </a:solidFill>
              </a:rPr>
              <a:t>FREE!!!!!!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39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did we choose to compare R and Octave?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362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Statistical Data Analysis : most sought after topics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Octave is similar to </a:t>
            </a:r>
            <a:r>
              <a:rPr lang="en-US" dirty="0" err="1" smtClean="0"/>
              <a:t>Matlab</a:t>
            </a:r>
            <a:r>
              <a:rPr lang="en-US" dirty="0" smtClean="0"/>
              <a:t> in functionality so we wanted to compare how the data visualization differs between these 2 front runners in statistical analysis.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962400"/>
            <a:ext cx="7467600" cy="6858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How did we compare R and Octave?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5029200"/>
            <a:ext cx="7467600" cy="83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Derived statistical analysis of Non-workers in India due to disability.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Major language differences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32514668"/>
              </p:ext>
            </p:extLst>
          </p:nvPr>
        </p:nvGraphicFramePr>
        <p:xfrm>
          <a:off x="457200" y="1600200"/>
          <a:ext cx="3657600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Statistical package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Plotting is much easier</a:t>
                      </a:r>
                      <a:r>
                        <a:rPr lang="en-US" baseline="0" dirty="0" smtClean="0"/>
                        <a:t> because of a package called ggplot2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Using</a:t>
                      </a:r>
                      <a:r>
                        <a:rPr lang="en-US" baseline="0" dirty="0" smtClean="0"/>
                        <a:t> R studio, all the commands can be executed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Has limited</a:t>
                      </a:r>
                      <a:r>
                        <a:rPr lang="en-US" baseline="0" dirty="0" smtClean="0"/>
                        <a:t> optimization packages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 supports lexical scoping</a:t>
                      </a:r>
                      <a:r>
                        <a:rPr lang="en-US" baseline="0" dirty="0" smtClean="0"/>
                        <a:t> and dynamic scoping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There is support for JIT but has to be done using Ra Extension to 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469195389"/>
              </p:ext>
            </p:extLst>
          </p:nvPr>
        </p:nvGraphicFramePr>
        <p:xfrm>
          <a:off x="4270375" y="1600200"/>
          <a:ext cx="3657600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Octave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Computational package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Plotting is much tougher. Small tweaking</a:t>
                      </a:r>
                      <a:r>
                        <a:rPr lang="en-US" baseline="0" dirty="0" smtClean="0"/>
                        <a:t> requires big changes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source initiative to run m-code of </a:t>
                      </a:r>
                      <a:r>
                        <a:rPr lang="en-US" dirty="0" err="1" smtClean="0"/>
                        <a:t>Matlab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Has</a:t>
                      </a:r>
                      <a:r>
                        <a:rPr lang="en-US" baseline="0" dirty="0" smtClean="0"/>
                        <a:t> a command line interface for task execution which is interactive and persistent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Octave does not support closures – no nested functions</a:t>
                      </a:r>
                      <a:r>
                        <a:rPr lang="en-US" baseline="0" dirty="0" smtClean="0"/>
                        <a:t>  with lexical scoping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Octave doesn't have a JIT so need to 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vectorize</a:t>
                      </a:r>
                      <a:r>
                        <a:rPr kumimoji="0" lang="en-US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9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Main questions before choosing R and Octave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68897580"/>
              </p:ext>
            </p:extLst>
          </p:nvPr>
        </p:nvGraphicFramePr>
        <p:xfrm>
          <a:off x="457200" y="1600200"/>
          <a:ext cx="7467600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Software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Octave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 not need hard core coding</a:t>
                      </a:r>
                      <a:r>
                        <a:rPr lang="en-US" baseline="0" dirty="0" smtClean="0"/>
                        <a:t> skills?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3080">
                <a:tc>
                  <a:txBody>
                    <a:bodyPr/>
                    <a:lstStyle/>
                    <a:p>
                      <a:r>
                        <a:rPr lang="en-US" dirty="0" smtClean="0"/>
                        <a:t>Easy to pick up?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Good with Big</a:t>
                      </a:r>
                      <a:r>
                        <a:rPr lang="en-US" baseline="0" dirty="0" smtClean="0"/>
                        <a:t> Data?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Good for Algorithm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Good Visualization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Multiply 4"/>
          <p:cNvSpPr/>
          <p:nvPr/>
        </p:nvSpPr>
        <p:spPr>
          <a:xfrm>
            <a:off x="4038600" y="2590800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6477000" y="3200400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6400800" y="4495800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http://www.clker.com/cliparts/2/5/4/b/12456961341644183975Anselmus_Green_Checkmark_and_Red_Minus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133600"/>
            <a:ext cx="342900" cy="32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clker.com/cliparts/2/5/4/b/12456961341644183975Anselmus_Green_Checkmark_and_Red_Minus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330702"/>
            <a:ext cx="342900" cy="32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clker.com/cliparts/2/5/4/b/12456961341644183975Anselmus_Green_Checkmark_and_Red_Minus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016502"/>
            <a:ext cx="342900" cy="32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clker.com/cliparts/2/5/4/b/12456961341644183975Anselmus_Green_Checkmark_and_Red_Minus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33600"/>
            <a:ext cx="342900" cy="32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clker.com/cliparts/2/5/4/b/12456961341644183975Anselmus_Green_Checkmark_and_Red_Minus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2644902"/>
            <a:ext cx="342900" cy="32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clker.com/cliparts/2/5/4/b/12456961341644183975Anselmus_Green_Checkmark_and_Red_Minus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3962400"/>
            <a:ext cx="342900" cy="32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www.clker.com/cliparts/2/5/4/b/12456961341644183975Anselmus_Green_Checkmark_and_Red_Minus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49902"/>
            <a:ext cx="342900" cy="32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b="1" dirty="0" smtClean="0"/>
              <a:t>Data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3959880" cy="4876800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Five </a:t>
            </a:r>
            <a:r>
              <a:rPr lang="en-US" dirty="0"/>
              <a:t>basic data types:</a:t>
            </a:r>
          </a:p>
          <a:p>
            <a:r>
              <a:rPr lang="en-US" sz="2000" dirty="0" smtClean="0"/>
              <a:t>Character</a:t>
            </a:r>
            <a:endParaRPr lang="en-US" sz="2000" dirty="0"/>
          </a:p>
          <a:p>
            <a:r>
              <a:rPr lang="en-US" sz="2000" dirty="0" smtClean="0"/>
              <a:t>Numeric </a:t>
            </a:r>
            <a:r>
              <a:rPr lang="en-US" sz="2000" dirty="0"/>
              <a:t>(Real)</a:t>
            </a:r>
          </a:p>
          <a:p>
            <a:r>
              <a:rPr lang="en-US" sz="2000" dirty="0" smtClean="0"/>
              <a:t>Complex </a:t>
            </a:r>
            <a:r>
              <a:rPr lang="en-US" sz="2000" dirty="0"/>
              <a:t>(Imaginary)</a:t>
            </a:r>
          </a:p>
          <a:p>
            <a:r>
              <a:rPr lang="en-US" sz="2000" dirty="0" smtClean="0"/>
              <a:t>Integer</a:t>
            </a:r>
            <a:endParaRPr lang="en-US" sz="2000" dirty="0"/>
          </a:p>
          <a:p>
            <a:r>
              <a:rPr lang="en-US" sz="2000" dirty="0" smtClean="0"/>
              <a:t>Logical </a:t>
            </a:r>
            <a:r>
              <a:rPr lang="en-US" sz="2000" dirty="0"/>
              <a:t>(Boolean)</a:t>
            </a:r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3962400" cy="4800600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Octave</a:t>
            </a:r>
          </a:p>
          <a:p>
            <a:pPr marL="0" indent="0">
              <a:buNone/>
            </a:pPr>
            <a:endParaRPr lang="en-US" b="1" dirty="0" smtClean="0"/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Clr>
                <a:schemeClr val="folHlink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en-US" dirty="0"/>
              <a:t>Matrices (real and </a:t>
            </a:r>
            <a:r>
              <a:rPr lang="en-US" altLang="en-US" dirty="0" smtClean="0"/>
              <a:t>complex</a:t>
            </a:r>
            <a:r>
              <a:rPr lang="en-US" altLang="en-US" dirty="0"/>
              <a:t>)</a:t>
            </a: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Clr>
                <a:schemeClr val="folHlink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en-US" dirty="0"/>
              <a:t>Strings (matrices of characters)</a:t>
            </a: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Clr>
                <a:schemeClr val="folHlink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en-US" dirty="0"/>
              <a:t>Vectors: It's a matrix with one column/row</a:t>
            </a: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Clr>
                <a:schemeClr val="folHlink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en-US" dirty="0"/>
              <a:t>Integers: It's a double (you never have to worry)</a:t>
            </a: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Clr>
                <a:schemeClr val="folHlink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en-US" dirty="0"/>
              <a:t>Boolean:  It's an integer (non-null=true, </a:t>
            </a:r>
            <a:r>
              <a:rPr lang="en-US" altLang="en-US" dirty="0" smtClean="0"/>
              <a:t>0=false)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343162"/>
            <a:ext cx="3883680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Source Code Pro"/>
                <a:cs typeface="Source Code Pro"/>
              </a:rPr>
              <a:t>&gt; char &lt;- "Text is Character"</a:t>
            </a:r>
          </a:p>
          <a:p>
            <a:r>
              <a:rPr lang="en-US" sz="1400" b="1" dirty="0" smtClean="0">
                <a:latin typeface="Source Code Pro"/>
                <a:cs typeface="Source Code Pro"/>
              </a:rPr>
              <a:t>&gt; num</a:t>
            </a:r>
            <a:r>
              <a:rPr lang="en-US" sz="1400" b="1" dirty="0">
                <a:latin typeface="Source Code Pro"/>
                <a:cs typeface="Source Code Pro"/>
              </a:rPr>
              <a:t>1</a:t>
            </a:r>
            <a:r>
              <a:rPr lang="en-US" sz="1400" b="1" dirty="0" smtClean="0">
                <a:latin typeface="Source Code Pro"/>
                <a:cs typeface="Source Code Pro"/>
              </a:rPr>
              <a:t> &lt;- 1.23456 # numeric (real)</a:t>
            </a:r>
          </a:p>
          <a:p>
            <a:r>
              <a:rPr lang="en-US" sz="1400" b="1" dirty="0" smtClean="0">
                <a:latin typeface="Source Code Pro"/>
                <a:cs typeface="Source Code Pro"/>
              </a:rPr>
              <a:t>&gt; num2 &lt;- 1       # also numeric</a:t>
            </a:r>
          </a:p>
          <a:p>
            <a:r>
              <a:rPr lang="en-US" sz="1400" b="1" dirty="0" smtClean="0">
                <a:latin typeface="Source Code Pro"/>
                <a:cs typeface="Source Code Pro"/>
              </a:rPr>
              <a:t>&gt; comp &lt;- 2+3i    # imaginary</a:t>
            </a:r>
          </a:p>
          <a:p>
            <a:r>
              <a:rPr lang="en-US" sz="1400" b="1" dirty="0" smtClean="0">
                <a:latin typeface="Source Code Pro"/>
                <a:cs typeface="Source Code Pro"/>
              </a:rPr>
              <a:t>&gt; </a:t>
            </a:r>
            <a:r>
              <a:rPr lang="en-US" sz="1400" b="1" dirty="0" err="1" smtClean="0">
                <a:latin typeface="Source Code Pro"/>
                <a:cs typeface="Source Code Pro"/>
              </a:rPr>
              <a:t>int</a:t>
            </a:r>
            <a:r>
              <a:rPr lang="en-US" sz="1400" b="1" dirty="0" smtClean="0">
                <a:latin typeface="Source Code Pro"/>
                <a:cs typeface="Source Code Pro"/>
              </a:rPr>
              <a:t>  &lt;- 4L      # </a:t>
            </a:r>
            <a:r>
              <a:rPr lang="en-US" sz="1400" b="1" dirty="0" err="1" smtClean="0">
                <a:latin typeface="Source Code Pro"/>
                <a:cs typeface="Source Code Pro"/>
              </a:rPr>
              <a:t>integer,need</a:t>
            </a:r>
            <a:r>
              <a:rPr lang="en-US" sz="1400" b="1" dirty="0" smtClean="0">
                <a:latin typeface="Source Code Pro"/>
                <a:cs typeface="Source Code Pro"/>
              </a:rPr>
              <a:t> L</a:t>
            </a:r>
          </a:p>
          <a:p>
            <a:r>
              <a:rPr lang="en-US" sz="1400" b="1" dirty="0" smtClean="0">
                <a:latin typeface="Source Code Pro"/>
                <a:cs typeface="Source Code Pro"/>
              </a:rPr>
              <a:t>&gt; </a:t>
            </a:r>
            <a:r>
              <a:rPr lang="en-US" sz="1400" b="1" dirty="0" err="1" smtClean="0">
                <a:latin typeface="Source Code Pro"/>
                <a:cs typeface="Source Code Pro"/>
              </a:rPr>
              <a:t>bool</a:t>
            </a:r>
            <a:r>
              <a:rPr lang="en-US" sz="1400" b="1" dirty="0" smtClean="0">
                <a:latin typeface="Source Code Pro"/>
                <a:cs typeface="Source Code Pro"/>
              </a:rPr>
              <a:t> &lt;- TRUE    # TRUE(T), 			   FALSE(F)</a:t>
            </a:r>
          </a:p>
        </p:txBody>
      </p:sp>
    </p:spTree>
    <p:extLst>
      <p:ext uri="{BB962C8B-B14F-4D97-AF65-F5344CB8AC3E}">
        <p14:creationId xmlns:p14="http://schemas.microsoft.com/office/powerpoint/2010/main" val="264058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Matrices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3399537"/>
              </p:ext>
            </p:extLst>
          </p:nvPr>
        </p:nvGraphicFramePr>
        <p:xfrm>
          <a:off x="457200" y="1600200"/>
          <a:ext cx="74676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Octave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 Vector =            [1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 = c(1, 2, 3, 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 = [1 2 3 4]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Vector = [1</a:t>
                      </a:r>
                    </a:p>
                    <a:p>
                      <a:r>
                        <a:rPr lang="en-US" dirty="0" smtClean="0"/>
                        <a:t>                              2</a:t>
                      </a:r>
                    </a:p>
                    <a:p>
                      <a:r>
                        <a:rPr lang="en-US" dirty="0" smtClean="0"/>
                        <a:t>                              3</a:t>
                      </a:r>
                    </a:p>
                    <a:p>
                      <a:r>
                        <a:rPr lang="en-US" baseline="0" dirty="0" smtClean="0"/>
                        <a:t>                              4]</a:t>
                      </a:r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c(1,2,3,4) row and column vector</a:t>
                      </a:r>
                      <a:r>
                        <a:rPr lang="en-US" baseline="0" dirty="0" smtClean="0"/>
                        <a:t>s are same in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[1; 2; 3; 4]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Matrix = [1 2 3]</a:t>
                      </a:r>
                    </a:p>
                    <a:p>
                      <a:r>
                        <a:rPr lang="en-US" dirty="0" smtClean="0"/>
                        <a:t>                [4 5 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Row</a:t>
                      </a:r>
                      <a:r>
                        <a:rPr lang="en-US" baseline="0" dirty="0" smtClean="0"/>
                        <a:t>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matrix(c(1,2,3,4,5,6), 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nrow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=2,</a:t>
                      </a:r>
                    </a:p>
                    <a:p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byrow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=TRUE)</a:t>
                      </a:r>
                    </a:p>
                    <a:p>
                      <a:endParaRPr kumimoji="0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</a:p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matrix(c(1,4,2,5,3,6),</a:t>
                      </a:r>
                    </a:p>
                    <a:p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nrow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 2 3 ; 4 5 6]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8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</a:t>
            </a:r>
            <a:endParaRPr lang="en-US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82935864"/>
              </p:ext>
            </p:extLst>
          </p:nvPr>
        </p:nvGraphicFramePr>
        <p:xfrm>
          <a:off x="228600" y="1600200"/>
          <a:ext cx="838200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757"/>
                <a:gridCol w="3316243"/>
                <a:gridCol w="279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Octave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Schema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myfunction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&lt;- </a:t>
                      </a:r>
                      <a:r>
                        <a:rPr kumimoji="0" lang="en-US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arg1, arg2, ... 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kumimoji="0" lang="en-US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statements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return(</a:t>
                      </a:r>
                      <a:r>
                        <a:rPr kumimoji="0" lang="en-US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kumimoji="0" lang="en-US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[output </a:t>
                      </a:r>
                      <a:r>
                        <a:rPr kumimoji="0" lang="en-US" altLang="en-US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kumimoji="0" lang="en-US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kumimoji="0" lang="en-US" altLang="en-US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function_name</a:t>
                      </a:r>
                      <a:r>
                        <a:rPr kumimoji="0" lang="en-US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(input </a:t>
                      </a:r>
                      <a:r>
                        <a:rPr kumimoji="0" lang="en-US" altLang="en-US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kumimoji="0" lang="en-US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kumimoji="0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 </a:t>
                      </a:r>
                      <a:r>
                        <a:rPr lang="en-US" baseline="0" dirty="0" smtClean="0"/>
                        <a:t>a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name – </a:t>
                      </a:r>
                      <a:r>
                        <a:rPr lang="en-US" b="1" dirty="0" err="1" smtClean="0"/>
                        <a:t>add.r</a:t>
                      </a:r>
                      <a:endParaRPr lang="en-US" b="1" dirty="0" smtClean="0"/>
                    </a:p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= function(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x,y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x+y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kumimoji="0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Execution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add(2,3)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 name - </a:t>
                      </a:r>
                      <a:r>
                        <a:rPr kumimoji="0"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add.m</a:t>
                      </a:r>
                      <a:endParaRPr kumimoji="0"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retval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=add(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x,y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retval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x+y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kumimoji="0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Execution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add(2,3)</a:t>
                      </a:r>
                    </a:p>
                    <a:p>
                      <a:endParaRPr kumimoji="0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explicit return statement is required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Lazy Evaluation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default, R function arguments are lazy — they’re only evaluated if they’re actually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have extensive support for lazy</a:t>
                      </a:r>
                      <a:r>
                        <a:rPr lang="en-US" baseline="0" dirty="0" smtClean="0"/>
                        <a:t> evaluation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62800" y="5334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1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1036</TotalTime>
  <Words>983</Words>
  <Application>Microsoft Office PowerPoint</Application>
  <PresentationFormat>On-screen Show (4:3)</PresentationFormat>
  <Paragraphs>183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PowerPoint Presentation</vt:lpstr>
      <vt:lpstr>What’s R?</vt:lpstr>
      <vt:lpstr>What’s Octave? </vt:lpstr>
      <vt:lpstr>Why did we choose to compare R and Octave?</vt:lpstr>
      <vt:lpstr>Major language differences</vt:lpstr>
      <vt:lpstr>Main questions before choosing R and Octave</vt:lpstr>
      <vt:lpstr>Data Types</vt:lpstr>
      <vt:lpstr>Matrices</vt:lpstr>
      <vt:lpstr>Functions</vt:lpstr>
      <vt:lpstr>Scoping</vt:lpstr>
      <vt:lpstr>Plotting</vt:lpstr>
      <vt:lpstr>Plot comparison</vt:lpstr>
      <vt:lpstr>Drawbacks of R and Octave</vt:lpstr>
      <vt:lpstr>Conclusion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Niranjan</dc:creator>
  <cp:lastModifiedBy>Niranjan</cp:lastModifiedBy>
  <cp:revision>150</cp:revision>
  <dcterms:created xsi:type="dcterms:W3CDTF">2006-08-16T00:00:00Z</dcterms:created>
  <dcterms:modified xsi:type="dcterms:W3CDTF">2014-12-08T21:23:29Z</dcterms:modified>
</cp:coreProperties>
</file>