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58" r:id="rId7"/>
    <p:sldId id="262" r:id="rId8"/>
    <p:sldId id="26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51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andiant.com/resources/blog/evasive-attacker-leverages-solarwinds-supply-chain-compromises-with-sunburst-backdoor" TargetMode="External"/><Relationship Id="rId2" Type="http://schemas.openxmlformats.org/officeDocument/2006/relationships/hyperlink" Target="https://www.scmagazine.com/news/could-better-cyber-hygiene-have-prevented-the-solarwinds-attack" TargetMode="External"/><Relationship Id="rId1" Type="http://schemas.openxmlformats.org/officeDocument/2006/relationships/slideLayout" Target="../slideLayouts/slideLayout2.xml"/><Relationship Id="rId5" Type="http://schemas.openxmlformats.org/officeDocument/2006/relationships/hyperlink" Target="https://www.arnoldporter.com/en/perspectives/advisories/2021/06/lessons-learned-from-the-solarwinds-cyberattack" TargetMode="External"/><Relationship Id="rId4" Type="http://schemas.openxmlformats.org/officeDocument/2006/relationships/hyperlink" Target="https://www.reuters.com/technology/solarwinds-hackers-could-have-been-waylaid-by-simple-countermeasure-us-officials-2021-06-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931334"/>
            <a:ext cx="8915399" cy="249215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Project 1 – Solarwinds </a:t>
            </a:r>
            <a:r>
              <a:rPr lang="en-US" b="1" dirty="0" smtClean="0">
                <a:latin typeface="Times New Roman" panose="02020603050405020304" pitchFamily="18" charset="0"/>
                <a:cs typeface="Times New Roman" panose="02020603050405020304" pitchFamily="18" charset="0"/>
              </a:rPr>
              <a:t>Cyberattack</a:t>
            </a:r>
            <a:br>
              <a:rPr lang="en-US" b="1" dirty="0" smtClean="0">
                <a:latin typeface="Times New Roman" panose="02020603050405020304" pitchFamily="18" charset="0"/>
                <a:cs typeface="Times New Roman" panose="02020603050405020304" pitchFamily="18" charset="0"/>
              </a:rPr>
            </a:br>
            <a:r>
              <a:rPr lang="en-US" b="1" dirty="0" smtClean="0"/>
              <a:t/>
            </a:r>
            <a:br>
              <a:rPr lang="en-US" b="1" dirty="0" smtClean="0"/>
            </a:br>
            <a:r>
              <a:rPr lang="en-US" sz="2000" b="1" dirty="0" smtClean="0"/>
              <a:t>CYBR – 644 Cyber Practitioner Development Lab</a:t>
            </a:r>
            <a:endParaRPr lang="en-US" sz="2000" b="1" dirty="0"/>
          </a:p>
        </p:txBody>
      </p:sp>
      <p:sp>
        <p:nvSpPr>
          <p:cNvPr id="3" name="Subtitle 2"/>
          <p:cNvSpPr>
            <a:spLocks noGrp="1"/>
          </p:cNvSpPr>
          <p:nvPr>
            <p:ph type="subTitle" idx="1"/>
          </p:nvPr>
        </p:nvSpPr>
        <p:spPr>
          <a:xfrm>
            <a:off x="2513013" y="4040779"/>
            <a:ext cx="8915399" cy="1126283"/>
          </a:xfrm>
        </p:spPr>
        <p:txBody>
          <a:bodyPr/>
          <a:lstStyle/>
          <a:p>
            <a:r>
              <a:rPr lang="en-US" b="1" dirty="0" smtClean="0"/>
              <a:t>Shrutika </a:t>
            </a:r>
            <a:r>
              <a:rPr lang="en-US" b="1" dirty="0" smtClean="0"/>
              <a:t>Joshi – HA72777</a:t>
            </a:r>
            <a:br>
              <a:rPr lang="en-US" b="1" dirty="0" smtClean="0"/>
            </a:br>
            <a:r>
              <a:rPr lang="en-US" b="1" dirty="0" err="1" smtClean="0"/>
              <a:t>Ramatoulaye</a:t>
            </a:r>
            <a:r>
              <a:rPr lang="en-US" b="1" dirty="0" smtClean="0"/>
              <a:t> </a:t>
            </a:r>
            <a:r>
              <a:rPr lang="en-US" b="1" dirty="0" err="1" smtClean="0"/>
              <a:t>Sidibe</a:t>
            </a:r>
            <a:r>
              <a:rPr lang="en-US" b="1" dirty="0" smtClean="0"/>
              <a:t>- KB46813</a:t>
            </a:r>
            <a:endParaRPr lang="en-US" b="1" dirty="0">
              <a:latin typeface="Arial Black" panose="020B0A04020102020204" pitchFamily="34" charset="0"/>
            </a:endParaRPr>
          </a:p>
        </p:txBody>
      </p:sp>
    </p:spTree>
    <p:extLst>
      <p:ext uri="{BB962C8B-B14F-4D97-AF65-F5344CB8AC3E}">
        <p14:creationId xmlns:p14="http://schemas.microsoft.com/office/powerpoint/2010/main" val="4021934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What is </a:t>
            </a:r>
            <a:r>
              <a:rPr lang="en-US" b="1" dirty="0" smtClean="0">
                <a:latin typeface="Arial" panose="020B0604020202020204" pitchFamily="34" charset="0"/>
                <a:cs typeface="Arial" panose="020B0604020202020204" pitchFamily="34" charset="0"/>
              </a:rPr>
              <a:t>Solarwinds </a:t>
            </a:r>
            <a:r>
              <a:rPr lang="en-US" b="1" dirty="0" smtClean="0">
                <a:latin typeface="Arial" panose="020B0604020202020204" pitchFamily="34" charset="0"/>
                <a:cs typeface="Arial" panose="020B0604020202020204" pitchFamily="34" charset="0"/>
              </a:rPr>
              <a:t>Attack</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708727"/>
            <a:ext cx="8915400" cy="4895273"/>
          </a:xfrm>
        </p:spPr>
        <p:txBody>
          <a:bodyPr>
            <a:normAutofit/>
          </a:bodyPr>
          <a:lstStyle/>
          <a:p>
            <a:r>
              <a:rPr lang="en-US" dirty="0" smtClean="0">
                <a:latin typeface="Arial" panose="020B0604020202020204" pitchFamily="34" charset="0"/>
                <a:cs typeface="Arial" panose="020B0604020202020204" pitchFamily="34" charset="0"/>
              </a:rPr>
              <a:t>The </a:t>
            </a:r>
            <a:r>
              <a:rPr lang="en-US" smtClean="0">
                <a:latin typeface="Arial" panose="020B0604020202020204" pitchFamily="34" charset="0"/>
                <a:cs typeface="Arial" panose="020B0604020202020204" pitchFamily="34" charset="0"/>
              </a:rPr>
              <a:t>solarwind </a:t>
            </a:r>
            <a:r>
              <a:rPr lang="en-US">
                <a:latin typeface="Arial" panose="020B0604020202020204" pitchFamily="34" charset="0"/>
                <a:cs typeface="Arial" panose="020B0604020202020204" pitchFamily="34" charset="0"/>
              </a:rPr>
              <a:t>is a distinguished American software enterprise specializing in developing computer networks and information technology </a:t>
            </a:r>
            <a:r>
              <a:rPr lang="en-US">
                <a:latin typeface="Arial" panose="020B0604020202020204" pitchFamily="34" charset="0"/>
                <a:cs typeface="Arial" panose="020B0604020202020204" pitchFamily="34" charset="0"/>
              </a:rPr>
              <a:t>solutions </a:t>
            </a:r>
            <a:endParaRPr lang="en-US"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solarwinds</a:t>
            </a:r>
            <a:r>
              <a:rPr lang="en-US" dirty="0" smtClean="0">
                <a:latin typeface="Arial" panose="020B0604020202020204" pitchFamily="34" charset="0"/>
                <a:cs typeface="Arial" panose="020B0604020202020204" pitchFamily="34" charset="0"/>
              </a:rPr>
              <a:t> attack discover in </a:t>
            </a:r>
            <a:r>
              <a:rPr lang="en-US" dirty="0" smtClean="0">
                <a:latin typeface="Arial" panose="020B0604020202020204" pitchFamily="34" charset="0"/>
                <a:cs typeface="Arial" panose="020B0604020202020204" pitchFamily="34" charset="0"/>
              </a:rPr>
              <a:t>December 2020</a:t>
            </a:r>
            <a:r>
              <a:rPr lang="en-US" dirty="0" smtClean="0">
                <a:latin typeface="Arial" panose="020B0604020202020204" pitchFamily="34" charset="0"/>
                <a:cs typeface="Arial" panose="020B0604020202020204" pitchFamily="34" charset="0"/>
              </a:rPr>
              <a:t>, was a sophisticated cyber espionage campaign, wherein hackers targeted </a:t>
            </a:r>
            <a:r>
              <a:rPr lang="en-US" dirty="0" err="1" smtClean="0">
                <a:latin typeface="Arial" panose="020B0604020202020204" pitchFamily="34" charset="0"/>
                <a:cs typeface="Arial" panose="020B0604020202020204" pitchFamily="34" charset="0"/>
              </a:rPr>
              <a:t>solarwinds</a:t>
            </a:r>
            <a:r>
              <a:rPr lang="en-US" dirty="0" smtClean="0">
                <a:latin typeface="Arial" panose="020B0604020202020204" pitchFamily="34" charset="0"/>
                <a:cs typeface="Arial" panose="020B0604020202020204" pitchFamily="34" charset="0"/>
              </a:rPr>
              <a:t> by deploying malicious code into its Orion monitoring and management software which is a Network Management System (NMS) used by thousands of enterprises and government agencies worldwide</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NMS is a prime targets of attacker as it can communicate to all devices being managed and monitored. So any changes NMS can make, attacker can too.</a:t>
            </a:r>
          </a:p>
          <a:p>
            <a:r>
              <a:rPr lang="en-US" dirty="0" smtClean="0">
                <a:latin typeface="Arial" panose="020B0604020202020204" pitchFamily="34" charset="0"/>
                <a:cs typeface="Arial" panose="020B0604020202020204" pitchFamily="34" charset="0"/>
              </a:rPr>
              <a:t>Malicious </a:t>
            </a:r>
            <a:r>
              <a:rPr lang="en-US" dirty="0">
                <a:latin typeface="Arial" panose="020B0604020202020204" pitchFamily="34" charset="0"/>
                <a:cs typeface="Arial" panose="020B0604020202020204" pitchFamily="34" charset="0"/>
              </a:rPr>
              <a:t>actors managed to introduce a backdoor named ‘SUNBURST’ into software updates for Orion, leading to one of the most significant breaches in the </a:t>
            </a:r>
            <a:r>
              <a:rPr lang="en-US" dirty="0" err="1" smtClean="0">
                <a:latin typeface="Arial" panose="020B0604020202020204" pitchFamily="34" charset="0"/>
                <a:cs typeface="Arial" panose="020B0604020202020204" pitchFamily="34" charset="0"/>
              </a:rPr>
              <a:t>cybersecurity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history</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Many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researchers and U.S. government officials have attributed the attack to APT29, also known as "Cozy Bear" or "The Dukes."</a:t>
            </a:r>
            <a:endParaRPr lang="en-US" sz="1400"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35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9164"/>
            <a:ext cx="8911687" cy="1280890"/>
          </a:xfrm>
        </p:spPr>
        <p:txBody>
          <a:bodyPr/>
          <a:lstStyle/>
          <a:p>
            <a:r>
              <a:rPr lang="en-US" b="1" dirty="0" smtClean="0">
                <a:latin typeface="Arial" panose="020B0604020202020204" pitchFamily="34" charset="0"/>
                <a:cs typeface="Arial" panose="020B0604020202020204" pitchFamily="34" charset="0"/>
              </a:rPr>
              <a:t>How the Attack planned &amp; Implemented</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360055"/>
            <a:ext cx="8915400" cy="5336310"/>
          </a:xfrm>
        </p:spPr>
        <p:txBody>
          <a:bodyPr>
            <a:normAutofit/>
          </a:bodyPr>
          <a:lstStyle/>
          <a:p>
            <a:r>
              <a:rPr lang="en-US" dirty="0">
                <a:latin typeface="Arial" panose="020B0604020202020204" pitchFamily="34" charset="0"/>
                <a:cs typeface="Arial" panose="020B0604020202020204" pitchFamily="34" charset="0"/>
              </a:rPr>
              <a:t>SolarWinds.Orion.Core.BusinessLayer.dll is a </a:t>
            </a:r>
            <a:r>
              <a:rPr lang="en-US" dirty="0" err="1">
                <a:latin typeface="Arial" panose="020B0604020202020204" pitchFamily="34" charset="0"/>
                <a:cs typeface="Arial" panose="020B0604020202020204" pitchFamily="34" charset="0"/>
              </a:rPr>
              <a:t>SolarWinds</a:t>
            </a:r>
            <a:r>
              <a:rPr lang="en-US" dirty="0">
                <a:latin typeface="Arial" panose="020B0604020202020204" pitchFamily="34" charset="0"/>
                <a:cs typeface="Arial" panose="020B0604020202020204" pitchFamily="34" charset="0"/>
              </a:rPr>
              <a:t> digitally-signed component of the Orion software framework that contains a backdoor that communicates via HTTP to third party servers.</a:t>
            </a:r>
          </a:p>
          <a:p>
            <a:r>
              <a:rPr lang="en-US" dirty="0" smtClean="0">
                <a:latin typeface="Arial" panose="020B0604020202020204" pitchFamily="34" charset="0"/>
                <a:cs typeface="Arial" panose="020B0604020202020204" pitchFamily="34" charset="0"/>
              </a:rPr>
              <a:t>As </a:t>
            </a:r>
            <a:r>
              <a:rPr lang="en-US" dirty="0" smtClean="0">
                <a:latin typeface="Arial" panose="020B0604020202020204" pitchFamily="34" charset="0"/>
                <a:cs typeface="Arial" panose="020B0604020202020204" pitchFamily="34" charset="0"/>
              </a:rPr>
              <a:t>per Solarwinds, Malware was deployed as part of an update from Solarwinds own servers and was digitally signed by valid digital certificate bearing their name. This points to supply chain attack.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certificate was issued by Symantec with serial number 0fe973752022a606adf2a36e345dc0ed</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Fireeye</a:t>
            </a:r>
            <a:r>
              <a:rPr lang="en-US" dirty="0" smtClean="0">
                <a:latin typeface="Arial" panose="020B0604020202020204" pitchFamily="34" charset="0"/>
                <a:cs typeface="Arial" panose="020B0604020202020204" pitchFamily="34" charset="0"/>
              </a:rPr>
              <a:t> tracked </a:t>
            </a:r>
            <a:r>
              <a:rPr lang="en-US" dirty="0">
                <a:latin typeface="Arial" panose="020B0604020202020204" pitchFamily="34" charset="0"/>
                <a:cs typeface="Arial" panose="020B0604020202020204" pitchFamily="34" charset="0"/>
              </a:rPr>
              <a:t>this </a:t>
            </a:r>
            <a:r>
              <a:rPr lang="en-US" dirty="0" err="1">
                <a:latin typeface="Arial" panose="020B0604020202020204" pitchFamily="34" charset="0"/>
                <a:cs typeface="Arial" panose="020B0604020202020204" pitchFamily="34" charset="0"/>
              </a:rPr>
              <a:t>trojanized</a:t>
            </a:r>
            <a:r>
              <a:rPr lang="en-US" dirty="0">
                <a:latin typeface="Arial" panose="020B0604020202020204" pitchFamily="34" charset="0"/>
                <a:cs typeface="Arial" panose="020B0604020202020204" pitchFamily="34" charset="0"/>
              </a:rPr>
              <a:t> version of this </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SolarWinds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Orion plug-in as SUNBURST</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808609" y="3563870"/>
            <a:ext cx="3692290" cy="3132495"/>
          </a:xfrm>
          <a:prstGeom prst="rect">
            <a:avLst/>
          </a:prstGeom>
        </p:spPr>
      </p:pic>
    </p:spTree>
    <p:extLst>
      <p:ext uri="{BB962C8B-B14F-4D97-AF65-F5344CB8AC3E}">
        <p14:creationId xmlns:p14="http://schemas.microsoft.com/office/powerpoint/2010/main" val="439734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8347"/>
            <a:ext cx="8911687" cy="1280890"/>
          </a:xfrm>
        </p:spPr>
        <p:txBody>
          <a:bodyPr/>
          <a:lstStyle/>
          <a:p>
            <a:r>
              <a:rPr lang="en-US" b="1" dirty="0">
                <a:latin typeface="Arial" panose="020B0604020202020204" pitchFamily="34" charset="0"/>
                <a:cs typeface="Arial" panose="020B0604020202020204" pitchFamily="34" charset="0"/>
              </a:rPr>
              <a:t>How the Attack planned &amp; Implemented</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92925" y="1519237"/>
            <a:ext cx="8915400" cy="4552952"/>
          </a:xfrm>
        </p:spPr>
        <p:txBody>
          <a:bodyPr>
            <a:normAutofit/>
          </a:bodyPr>
          <a:lstStyle/>
          <a:p>
            <a:r>
              <a:rPr lang="en-US" dirty="0">
                <a:latin typeface="Arial" panose="020B0604020202020204" pitchFamily="34" charset="0"/>
                <a:cs typeface="Arial" panose="020B0604020202020204" pitchFamily="34" charset="0"/>
              </a:rPr>
              <a:t>After an initial dormant period of up to two weeks, </a:t>
            </a: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retrieves and executes commands, called “Jobs”, that include the ability to transfer files, execute files, profile the system, reboot the machine, and disable system </a:t>
            </a:r>
            <a:r>
              <a:rPr lang="en-US" dirty="0" smtClean="0">
                <a:latin typeface="Arial" panose="020B0604020202020204" pitchFamily="34" charset="0"/>
                <a:cs typeface="Arial" panose="020B0604020202020204" pitchFamily="34" charset="0"/>
              </a:rPr>
              <a:t>services</a:t>
            </a:r>
          </a:p>
          <a:p>
            <a:r>
              <a:rPr lang="en-US" dirty="0">
                <a:latin typeface="Arial" panose="020B0604020202020204" pitchFamily="34" charset="0"/>
                <a:cs typeface="Arial" panose="020B0604020202020204" pitchFamily="34" charset="0"/>
              </a:rPr>
              <a:t>The malware disguises its network traffic as the Orion Improvement Program (OIP) protocol and stores reconnaissance results within legitimate plugin configuration files allowing it to blend in with legitimate </a:t>
            </a:r>
            <a:r>
              <a:rPr lang="en-US" dirty="0" err="1">
                <a:latin typeface="Arial" panose="020B0604020202020204" pitchFamily="34" charset="0"/>
                <a:cs typeface="Arial" panose="020B0604020202020204" pitchFamily="34" charset="0"/>
              </a:rPr>
              <a:t>SolarWinds</a:t>
            </a:r>
            <a:r>
              <a:rPr lang="en-US" dirty="0">
                <a:latin typeface="Arial" panose="020B0604020202020204" pitchFamily="34" charset="0"/>
                <a:cs typeface="Arial" panose="020B0604020202020204" pitchFamily="34" charset="0"/>
              </a:rPr>
              <a:t> activity</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backdoor uses multiple obfuscated </a:t>
            </a:r>
            <a:r>
              <a:rPr lang="en-US" dirty="0" err="1">
                <a:latin typeface="Arial" panose="020B0604020202020204" pitchFamily="34" charset="0"/>
                <a:cs typeface="Arial" panose="020B0604020202020204" pitchFamily="34" charset="0"/>
              </a:rPr>
              <a:t>blocklists</a:t>
            </a:r>
            <a:r>
              <a:rPr lang="en-US" dirty="0">
                <a:latin typeface="Arial" panose="020B0604020202020204" pitchFamily="34" charset="0"/>
                <a:cs typeface="Arial" panose="020B0604020202020204" pitchFamily="34" charset="0"/>
              </a:rPr>
              <a:t> to identify forensic and anti-virus tools running as processes, services, and drivers</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Multiple </a:t>
            </a:r>
            <a:r>
              <a:rPr lang="en-US" dirty="0" err="1" smtClean="0">
                <a:latin typeface="Arial" panose="020B0604020202020204" pitchFamily="34" charset="0"/>
                <a:cs typeface="Arial" panose="020B0604020202020204" pitchFamily="34" charset="0"/>
              </a:rPr>
              <a:t>trojanzied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updates were digitally signed from March - May 2020 and posted to the </a:t>
            </a:r>
            <a:r>
              <a:rPr lang="en-US" dirty="0" err="1">
                <a:latin typeface="Arial" panose="020B0604020202020204" pitchFamily="34" charset="0"/>
                <a:cs typeface="Arial" panose="020B0604020202020204" pitchFamily="34" charset="0"/>
              </a:rPr>
              <a:t>SolarWinds</a:t>
            </a:r>
            <a:r>
              <a:rPr lang="en-US" dirty="0">
                <a:latin typeface="Arial" panose="020B0604020202020204" pitchFamily="34" charset="0"/>
                <a:cs typeface="Arial" panose="020B0604020202020204" pitchFamily="34" charset="0"/>
              </a:rPr>
              <a:t> updates website, </a:t>
            </a:r>
            <a:r>
              <a:rPr lang="en-US" dirty="0" smtClean="0">
                <a:latin typeface="Arial" panose="020B0604020202020204" pitchFamily="34" charset="0"/>
                <a:cs typeface="Arial" panose="020B0604020202020204" pitchFamily="34" charset="0"/>
              </a:rPr>
              <a:t>including:</a:t>
            </a:r>
          </a:p>
          <a:p>
            <a:r>
              <a:rPr lang="en-US" dirty="0" smtClean="0">
                <a:latin typeface="Arial" panose="020B0604020202020204" pitchFamily="34" charset="0"/>
                <a:cs typeface="Arial" panose="020B0604020202020204" pitchFamily="34" charset="0"/>
              </a:rPr>
              <a:t>hxxps</a:t>
            </a:r>
            <a:r>
              <a:rPr lang="en-US" dirty="0">
                <a:latin typeface="Arial" panose="020B0604020202020204" pitchFamily="34" charset="0"/>
                <a:cs typeface="Arial" panose="020B0604020202020204" pitchFamily="34" charset="0"/>
              </a:rPr>
              <a:t>://downloads.solarwinds[.]</a:t>
            </a:r>
            <a:r>
              <a:rPr lang="en-US" dirty="0" smtClean="0">
                <a:latin typeface="Arial" panose="020B0604020202020204" pitchFamily="34" charset="0"/>
                <a:cs typeface="Arial" panose="020B0604020202020204" pitchFamily="34" charset="0"/>
              </a:rPr>
              <a:t>com/solarwinds/CatalogResources/Core/2019.4/2	019.4.5220.20574/SolarWinds-Core-v2019.4.5220-Hotfix5.msp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3396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9773"/>
            <a:ext cx="8911687" cy="1280890"/>
          </a:xfrm>
        </p:spPr>
        <p:txBody>
          <a:bodyPr/>
          <a:lstStyle/>
          <a:p>
            <a:r>
              <a:rPr lang="en-US" b="1" dirty="0">
                <a:latin typeface="Arial" panose="020B0604020202020204" pitchFamily="34" charset="0"/>
                <a:cs typeface="Arial" panose="020B0604020202020204" pitchFamily="34" charset="0"/>
              </a:rPr>
              <a:t>How the Attack planned &amp; Implemented</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236133"/>
            <a:ext cx="8915400" cy="5436130"/>
          </a:xfrm>
        </p:spPr>
        <p:txBody>
          <a:bodyPr>
            <a:normAutofit fontScale="92500" lnSpcReduction="20000"/>
          </a:bodyPr>
          <a:lstStyle/>
          <a:p>
            <a:r>
              <a:rPr lang="en-US" sz="1900" dirty="0">
                <a:latin typeface="Arial" panose="020B0604020202020204" pitchFamily="34" charset="0"/>
                <a:cs typeface="Arial" panose="020B0604020202020204" pitchFamily="34" charset="0"/>
              </a:rPr>
              <a:t>Once the update is installed, the malicious DLL will be loaded by the legitimate SolarWinds.BusinessLayerHost.exe or SolarWinds.BusinessLayerHostx64.exe</a:t>
            </a:r>
          </a:p>
          <a:p>
            <a:r>
              <a:rPr lang="en-US" sz="1900" dirty="0">
                <a:latin typeface="Arial" panose="020B0604020202020204" pitchFamily="34" charset="0"/>
                <a:cs typeface="Arial" panose="020B0604020202020204" pitchFamily="34" charset="0"/>
              </a:rPr>
              <a:t>After a dormant period of up to two weeks, the malware will attempt to resolve a subdomain of </a:t>
            </a:r>
            <a:r>
              <a:rPr lang="en-US" sz="1900" dirty="0" err="1">
                <a:latin typeface="Arial" panose="020B0604020202020204" pitchFamily="34" charset="0"/>
                <a:cs typeface="Arial" panose="020B0604020202020204" pitchFamily="34" charset="0"/>
              </a:rPr>
              <a:t>avsvmcloud</a:t>
            </a:r>
            <a:r>
              <a:rPr lang="en-US" sz="1900" dirty="0">
                <a:latin typeface="Arial" panose="020B0604020202020204" pitchFamily="34" charset="0"/>
                <a:cs typeface="Arial" panose="020B0604020202020204" pitchFamily="34" charset="0"/>
              </a:rPr>
              <a:t>[.]com. The DNS response will return a CNAME record that points to a Command and Control (C2) domain. The C2 traffic to the malicious domains is designed to mimic normal </a:t>
            </a:r>
            <a:r>
              <a:rPr lang="en-US" sz="1900" dirty="0" err="1">
                <a:latin typeface="Arial" panose="020B0604020202020204" pitchFamily="34" charset="0"/>
                <a:cs typeface="Arial" panose="020B0604020202020204" pitchFamily="34" charset="0"/>
              </a:rPr>
              <a:t>SolarWinds</a:t>
            </a:r>
            <a:r>
              <a:rPr lang="en-US" sz="1900" dirty="0">
                <a:latin typeface="Arial" panose="020B0604020202020204" pitchFamily="34" charset="0"/>
                <a:cs typeface="Arial" panose="020B0604020202020204" pitchFamily="34" charset="0"/>
              </a:rPr>
              <a:t> API communications. </a:t>
            </a:r>
            <a:endParaRPr lang="en-US" sz="1900" dirty="0" smtClean="0">
              <a:latin typeface="Arial" panose="020B0604020202020204" pitchFamily="34" charset="0"/>
              <a:cs typeface="Arial" panose="020B0604020202020204" pitchFamily="34" charset="0"/>
            </a:endParaRPr>
          </a:p>
          <a:p>
            <a:r>
              <a:rPr lang="en-US" sz="1900" dirty="0" smtClean="0">
                <a:latin typeface="Arial" panose="020B0604020202020204" pitchFamily="34" charset="0"/>
                <a:cs typeface="Arial" panose="020B0604020202020204" pitchFamily="34" charset="0"/>
              </a:rPr>
              <a:t>Attackers </a:t>
            </a:r>
            <a:r>
              <a:rPr lang="en-US" sz="1900" dirty="0">
                <a:latin typeface="Arial" panose="020B0604020202020204" pitchFamily="34" charset="0"/>
                <a:cs typeface="Arial" panose="020B0604020202020204" pitchFamily="34" charset="0"/>
              </a:rPr>
              <a:t>deployed a previously unseen memory-only dropper </a:t>
            </a:r>
            <a:r>
              <a:rPr lang="en-US" sz="1900" dirty="0" smtClean="0">
                <a:latin typeface="Arial" panose="020B0604020202020204" pitchFamily="34" charset="0"/>
                <a:cs typeface="Arial" panose="020B0604020202020204" pitchFamily="34" charset="0"/>
              </a:rPr>
              <a:t>which is  </a:t>
            </a:r>
            <a:r>
              <a:rPr lang="en-US" sz="1900" dirty="0">
                <a:latin typeface="Arial" panose="020B0604020202020204" pitchFamily="34" charset="0"/>
                <a:cs typeface="Arial" panose="020B0604020202020204" pitchFamily="34" charset="0"/>
              </a:rPr>
              <a:t>TEARDROP to deploy Cobalt Strike BEACON</a:t>
            </a:r>
            <a:r>
              <a:rPr lang="en-US" sz="1900" dirty="0" smtClean="0">
                <a:latin typeface="Arial" panose="020B0604020202020204" pitchFamily="34" charset="0"/>
                <a:cs typeface="Arial" panose="020B0604020202020204" pitchFamily="34" charset="0"/>
              </a:rPr>
              <a:t>.</a:t>
            </a:r>
          </a:p>
          <a:p>
            <a:r>
              <a:rPr lang="en-US" sz="1900" dirty="0" smtClean="0">
                <a:latin typeface="Arial" panose="020B0604020202020204" pitchFamily="34" charset="0"/>
                <a:cs typeface="Arial" panose="020B0604020202020204" pitchFamily="34" charset="0"/>
              </a:rPr>
              <a:t>Attackers also used supernova, a malicious </a:t>
            </a:r>
            <a:r>
              <a:rPr lang="en-US" sz="1900" dirty="0" err="1" smtClean="0">
                <a:latin typeface="Arial" panose="020B0604020202020204" pitchFamily="34" charset="0"/>
                <a:cs typeface="Arial" panose="020B0604020202020204" pitchFamily="34" charset="0"/>
              </a:rPr>
              <a:t>webshell</a:t>
            </a:r>
            <a:r>
              <a:rPr lang="en-US" sz="1900" dirty="0" smtClean="0">
                <a:latin typeface="Arial" panose="020B0604020202020204" pitchFamily="34" charset="0"/>
                <a:cs typeface="Arial" panose="020B0604020202020204" pitchFamily="34" charset="0"/>
              </a:rPr>
              <a:t> backdoor.</a:t>
            </a:r>
          </a:p>
          <a:p>
            <a:r>
              <a:rPr lang="en-US" sz="1900" b="1" dirty="0">
                <a:latin typeface="Arial" panose="020B0604020202020204" pitchFamily="34" charset="0"/>
                <a:cs typeface="Arial" panose="020B0604020202020204" pitchFamily="34" charset="0"/>
              </a:rPr>
              <a:t>Process Information</a:t>
            </a:r>
          </a:p>
          <a:p>
            <a:pPr lvl="1"/>
            <a:r>
              <a:rPr lang="en-US" dirty="0" err="1">
                <a:latin typeface="Arial" panose="020B0604020202020204" pitchFamily="34" charset="0"/>
                <a:cs typeface="Arial" panose="020B0604020202020204" pitchFamily="34" charset="0"/>
              </a:rPr>
              <a:t>file_operation_closed</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file-path*: “c:\\windows\\syswow64\\netsetupsvc.dll</a:t>
            </a:r>
          </a:p>
          <a:p>
            <a:pPr lvl="1"/>
            <a:r>
              <a:rPr lang="en-US" dirty="0">
                <a:latin typeface="Arial" panose="020B0604020202020204" pitchFamily="34" charset="0"/>
                <a:cs typeface="Arial" panose="020B0604020202020204" pitchFamily="34" charset="0"/>
              </a:rPr>
              <a:t>actor-process:</a:t>
            </a:r>
          </a:p>
          <a:p>
            <a:pPr lvl="1"/>
            <a:r>
              <a:rPr lang="en-US" dirty="0" err="1">
                <a:latin typeface="Arial" panose="020B0604020202020204" pitchFamily="34" charset="0"/>
                <a:cs typeface="Arial" panose="020B0604020202020204" pitchFamily="34" charset="0"/>
              </a:rPr>
              <a:t>pid</a:t>
            </a:r>
            <a:r>
              <a:rPr lang="en-US" dirty="0">
                <a:latin typeface="Arial" panose="020B0604020202020204" pitchFamily="34" charset="0"/>
                <a:cs typeface="Arial" panose="020B0604020202020204" pitchFamily="34" charset="0"/>
              </a:rPr>
              <a:t>: 17900</a:t>
            </a:r>
          </a:p>
          <a:p>
            <a:pPr lvl="1"/>
            <a:r>
              <a:rPr lang="en-US" dirty="0">
                <a:latin typeface="Arial" panose="020B0604020202020204" pitchFamily="34" charset="0"/>
                <a:cs typeface="Arial" panose="020B0604020202020204" pitchFamily="34" charset="0"/>
              </a:rPr>
              <a:t>Window’s defender Exploit Guard log entries: (Microsoft-Windows-Security-Mitigations/</a:t>
            </a:r>
            <a:r>
              <a:rPr lang="en-US" dirty="0" err="1">
                <a:latin typeface="Arial" panose="020B0604020202020204" pitchFamily="34" charset="0"/>
                <a:cs typeface="Arial" panose="020B0604020202020204" pitchFamily="34" charset="0"/>
              </a:rPr>
              <a:t>KernelMode</a:t>
            </a:r>
            <a:r>
              <a:rPr lang="en-US" dirty="0">
                <a:latin typeface="Arial" panose="020B0604020202020204" pitchFamily="34" charset="0"/>
                <a:cs typeface="Arial" panose="020B0604020202020204" pitchFamily="34" charset="0"/>
              </a:rPr>
              <a:t> event ID 12)           </a:t>
            </a:r>
          </a:p>
          <a:p>
            <a:pPr lvl="1"/>
            <a:r>
              <a:rPr lang="en-US" dirty="0">
                <a:latin typeface="Arial" panose="020B0604020202020204" pitchFamily="34" charset="0"/>
                <a:cs typeface="Arial" panose="020B0604020202020204" pitchFamily="34" charset="0"/>
              </a:rPr>
              <a:t>Process”\Device\HarddiskVolume2\Windows\System32\svchost.exe” (PID XXXXX) would have been blocked from loading the non-Microsoft-signed binary</a:t>
            </a:r>
          </a:p>
          <a:p>
            <a:pPr lvl="1"/>
            <a:r>
              <a:rPr lang="en-US" dirty="0">
                <a:latin typeface="Arial" panose="020B0604020202020204" pitchFamily="34" charset="0"/>
                <a:cs typeface="Arial" panose="020B0604020202020204" pitchFamily="34" charset="0"/>
              </a:rPr>
              <a:t>‘\Windows\SysWOW64\NetSetupSvc.dll’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911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52635"/>
            <a:ext cx="8911687" cy="676053"/>
          </a:xfrm>
        </p:spPr>
        <p:txBody>
          <a:bodyPr>
            <a:normAutofit fontScale="90000"/>
          </a:bodyPr>
          <a:lstStyle/>
          <a:p>
            <a:r>
              <a:rPr lang="en-US" b="1" dirty="0" smtClean="0">
                <a:latin typeface="Arial" panose="020B0604020202020204" pitchFamily="34" charset="0"/>
                <a:cs typeface="Arial" panose="020B0604020202020204" pitchFamily="34" charset="0"/>
              </a:rPr>
              <a:t>Systems Impacted</a:t>
            </a: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133474"/>
            <a:ext cx="8915400" cy="5724525"/>
          </a:xfrm>
        </p:spPr>
        <p:txBody>
          <a:bodyPr>
            <a:normAutofit/>
          </a:bodyPr>
          <a:lstStyle/>
          <a:p>
            <a:r>
              <a:rPr lang="en-US" dirty="0" smtClean="0">
                <a:latin typeface="Arial" panose="020B0604020202020204" pitchFamily="34" charset="0"/>
                <a:cs typeface="Arial" panose="020B0604020202020204" pitchFamily="34" charset="0"/>
              </a:rPr>
              <a:t>Solarwinds Orion platform versions 2019.4 through </a:t>
            </a:r>
            <a:r>
              <a:rPr lang="en-US" dirty="0" smtClean="0">
                <a:latin typeface="Arial" panose="020B0604020202020204" pitchFamily="34" charset="0"/>
                <a:cs typeface="Arial" panose="020B0604020202020204" pitchFamily="34" charset="0"/>
              </a:rPr>
              <a:t>2020.2.1  released </a:t>
            </a:r>
            <a:r>
              <a:rPr lang="en-US" dirty="0" smtClean="0">
                <a:latin typeface="Arial" panose="020B0604020202020204" pitchFamily="34" charset="0"/>
                <a:cs typeface="Arial" panose="020B0604020202020204" pitchFamily="34" charset="0"/>
              </a:rPr>
              <a:t>between March 2020 and June 2020</a:t>
            </a:r>
          </a:p>
          <a:p>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Solarwinds has over 300,000 </a:t>
            </a:r>
            <a:r>
              <a:rPr lang="en-US" dirty="0" smtClean="0">
                <a:latin typeface="Arial" panose="020B0604020202020204" pitchFamily="34" charset="0"/>
                <a:cs typeface="Arial" panose="020B0604020202020204" pitchFamily="34" charset="0"/>
              </a:rPr>
              <a:t>customers and majority hitters are US Federal government including Department of Defense, 425 of the US Fortune 500, and lots of customers worldwide. </a:t>
            </a:r>
            <a:endParaRPr lang="en-US" dirty="0" smtClean="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CVE Details</a:t>
            </a:r>
          </a:p>
          <a:p>
            <a:pPr lvl="1"/>
            <a:r>
              <a:rPr lang="en-US" dirty="0">
                <a:latin typeface="Arial" panose="020B0604020202020204" pitchFamily="34" charset="0"/>
                <a:cs typeface="Arial" panose="020B0604020202020204" pitchFamily="34" charset="0"/>
              </a:rPr>
              <a:t>CVE-2020-14005: Unauthenticated API commands vulnerability.</a:t>
            </a:r>
          </a:p>
          <a:p>
            <a:pPr lvl="1"/>
            <a:r>
              <a:rPr lang="en-US" dirty="0">
                <a:latin typeface="Arial" panose="020B0604020202020204" pitchFamily="34" charset="0"/>
                <a:cs typeface="Arial" panose="020B0604020202020204" pitchFamily="34" charset="0"/>
              </a:rPr>
              <a:t>CVE-2020-10148: Authentication bypass in the Orion API.</a:t>
            </a:r>
          </a:p>
          <a:p>
            <a:pPr lvl="1"/>
            <a:r>
              <a:rPr lang="en-US" dirty="0">
                <a:latin typeface="Arial" panose="020B0604020202020204" pitchFamily="34" charset="0"/>
                <a:cs typeface="Arial" panose="020B0604020202020204" pitchFamily="34" charset="0"/>
              </a:rPr>
              <a:t>CVE-2021-25274: Vulnerability that could allow server compromise.</a:t>
            </a:r>
          </a:p>
          <a:p>
            <a:pPr lvl="1"/>
            <a:r>
              <a:rPr lang="en-US" dirty="0">
                <a:latin typeface="Arial" panose="020B0604020202020204" pitchFamily="34" charset="0"/>
                <a:cs typeface="Arial" panose="020B0604020202020204" pitchFamily="34" charset="0"/>
              </a:rPr>
              <a:t>CVE-2021-25275: Privilege escalation vulnerability.</a:t>
            </a:r>
          </a:p>
          <a:p>
            <a:pPr lvl="1"/>
            <a:r>
              <a:rPr lang="en-US" dirty="0">
                <a:latin typeface="Arial" panose="020B0604020202020204" pitchFamily="34" charset="0"/>
                <a:cs typeface="Arial" panose="020B0604020202020204" pitchFamily="34" charset="0"/>
              </a:rPr>
              <a:t>CVE-2021-25276: Circumvention of the activation form.</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89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pitchFamily="34" charset="0"/>
                <a:cs typeface="Arial" panose="020B0604020202020204" pitchFamily="34" charset="0"/>
              </a:rPr>
              <a:t>What Could Have Prevented the </a:t>
            </a:r>
            <a:r>
              <a:rPr lang="en-US" b="1" dirty="0" err="1">
                <a:latin typeface="Arial" panose="020B0604020202020204" pitchFamily="34" charset="0"/>
                <a:cs typeface="Arial" panose="020B0604020202020204" pitchFamily="34" charset="0"/>
              </a:rPr>
              <a:t>SolarWinds</a:t>
            </a:r>
            <a:r>
              <a:rPr lang="en-US" b="1" dirty="0">
                <a:latin typeface="Arial" panose="020B0604020202020204" pitchFamily="34" charset="0"/>
                <a:cs typeface="Arial" panose="020B0604020202020204" pitchFamily="34" charset="0"/>
              </a:rPr>
              <a:t> Attack?</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Arial" panose="020B0604020202020204" pitchFamily="34" charset="0"/>
                <a:cs typeface="Arial" panose="020B0604020202020204" pitchFamily="34" charset="0"/>
              </a:rPr>
              <a:t>The US </a:t>
            </a:r>
            <a:r>
              <a:rPr lang="en-US" dirty="0" err="1" smtClean="0">
                <a:latin typeface="Arial" panose="020B0604020202020204" pitchFamily="34" charset="0"/>
                <a:cs typeface="Arial" panose="020B0604020202020204" pitchFamily="34" charset="0"/>
              </a:rPr>
              <a:t>Cybersecurity</a:t>
            </a:r>
            <a:r>
              <a:rPr lang="en-US" dirty="0" smtClean="0">
                <a:latin typeface="Arial" panose="020B0604020202020204" pitchFamily="34" charset="0"/>
                <a:cs typeface="Arial" panose="020B0604020202020204" pitchFamily="34" charset="0"/>
              </a:rPr>
              <a:t> Infrastructure Agency highlighted few points which could have prevented </a:t>
            </a:r>
            <a:r>
              <a:rPr lang="en-US" dirty="0" err="1" smtClean="0">
                <a:latin typeface="Arial" panose="020B0604020202020204" pitchFamily="34" charset="0"/>
                <a:cs typeface="Arial" panose="020B0604020202020204" pitchFamily="34" charset="0"/>
              </a:rPr>
              <a:t>Solarwainds</a:t>
            </a:r>
            <a:r>
              <a:rPr lang="en-US" dirty="0" smtClean="0">
                <a:latin typeface="Arial" panose="020B0604020202020204" pitchFamily="34" charset="0"/>
                <a:cs typeface="Arial" panose="020B0604020202020204" pitchFamily="34" charset="0"/>
              </a:rPr>
              <a:t> Attack:</a:t>
            </a:r>
          </a:p>
          <a:p>
            <a:pPr lvl="1"/>
            <a:r>
              <a:rPr lang="en-US" dirty="0">
                <a:latin typeface="Arial" panose="020B0604020202020204" pitchFamily="34" charset="0"/>
                <a:cs typeface="Arial" panose="020B0604020202020204" pitchFamily="34" charset="0"/>
              </a:rPr>
              <a:t>configuring firewalls to blocked all outbound connections from the servers running </a:t>
            </a:r>
            <a:r>
              <a:rPr lang="en-US" dirty="0" err="1">
                <a:latin typeface="Arial" panose="020B0604020202020204" pitchFamily="34" charset="0"/>
                <a:cs typeface="Arial" panose="020B0604020202020204" pitchFamily="34" charset="0"/>
              </a:rPr>
              <a:t>SolarWinds</a:t>
            </a:r>
            <a:r>
              <a:rPr lang="en-US" dirty="0">
                <a:latin typeface="Arial" panose="020B0604020202020204" pitchFamily="34" charset="0"/>
                <a:cs typeface="Arial" panose="020B0604020202020204" pitchFamily="34" charset="0"/>
              </a:rPr>
              <a:t> – servers that don’t need to connect to the internet should be prevented from connecting to the internet</a:t>
            </a:r>
            <a:r>
              <a:rPr lang="en-US" dirty="0" smtClean="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Blocking </a:t>
            </a:r>
            <a:r>
              <a:rPr lang="en-US" dirty="0" err="1">
                <a:latin typeface="Arial" panose="020B0604020202020204" pitchFamily="34" charset="0"/>
                <a:cs typeface="Arial" panose="020B0604020202020204" pitchFamily="34" charset="0"/>
              </a:rPr>
              <a:t>SolarWinds</a:t>
            </a:r>
            <a:r>
              <a:rPr lang="en-US" dirty="0">
                <a:latin typeface="Arial" panose="020B0604020202020204" pitchFamily="34" charset="0"/>
                <a:cs typeface="Arial" panose="020B0604020202020204" pitchFamily="34" charset="0"/>
              </a:rPr>
              <a:t> Orion servers from outbound internet </a:t>
            </a:r>
            <a:r>
              <a:rPr lang="en-US" dirty="0" smtClean="0">
                <a:latin typeface="Arial" panose="020B0604020202020204" pitchFamily="34" charset="0"/>
                <a:cs typeface="Arial" panose="020B0604020202020204" pitchFamily="34" charset="0"/>
              </a:rPr>
              <a:t>traffic</a:t>
            </a:r>
          </a:p>
          <a:p>
            <a:pPr lvl="1"/>
            <a:r>
              <a:rPr lang="en-US" dirty="0" smtClean="0">
                <a:latin typeface="Arial" panose="020B0604020202020204" pitchFamily="34" charset="0"/>
                <a:cs typeface="Arial" panose="020B0604020202020204" pitchFamily="34" charset="0"/>
              </a:rPr>
              <a:t>Other than this</a:t>
            </a:r>
          </a:p>
          <a:p>
            <a:pPr lvl="1"/>
            <a:r>
              <a:rPr lang="en-US" dirty="0" smtClean="0">
                <a:latin typeface="Arial" panose="020B0604020202020204" pitchFamily="34" charset="0"/>
                <a:cs typeface="Arial" panose="020B0604020202020204" pitchFamily="34" charset="0"/>
              </a:rPr>
              <a:t>Implementing Zero-trust architecture</a:t>
            </a:r>
          </a:p>
          <a:p>
            <a:pPr lvl="1"/>
            <a:r>
              <a:rPr lang="en-US" dirty="0" smtClean="0">
                <a:latin typeface="Arial" panose="020B0604020202020204" pitchFamily="34" charset="0"/>
                <a:cs typeface="Arial" panose="020B0604020202020204" pitchFamily="34" charset="0"/>
              </a:rPr>
              <a:t>Advanced monitoring tools to detect anomalies within network</a:t>
            </a:r>
          </a:p>
          <a:p>
            <a:pPr lvl="1"/>
            <a:r>
              <a:rPr lang="en-US" dirty="0" smtClean="0">
                <a:latin typeface="Arial" panose="020B0604020202020204" pitchFamily="34" charset="0"/>
                <a:cs typeface="Arial" panose="020B0604020202020204" pitchFamily="34" charset="0"/>
              </a:rPr>
              <a:t>Enforcing two factor authentication like MFA across all critical domains</a:t>
            </a:r>
          </a:p>
          <a:p>
            <a:pPr lvl="1"/>
            <a:r>
              <a:rPr lang="en-US" dirty="0" smtClean="0">
                <a:latin typeface="Arial" panose="020B0604020202020204" pitchFamily="34" charset="0"/>
                <a:cs typeface="Arial" panose="020B0604020202020204" pitchFamily="34" charset="0"/>
              </a:rPr>
              <a:t>Regular security audits of the infrastructure could have identified the vulnerabilities or any of the suspicious activities happening inside the company network</a:t>
            </a:r>
          </a:p>
          <a:p>
            <a:pPr lvl="1"/>
            <a:r>
              <a:rPr lang="en-US" dirty="0" smtClean="0">
                <a:latin typeface="Arial" panose="020B0604020202020204" pitchFamily="34" charset="0"/>
                <a:cs typeface="Arial" panose="020B0604020202020204" pitchFamily="34" charset="0"/>
              </a:rPr>
              <a:t>Proper segmentation of the network may have limit the lateral movement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3515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Published Remediation's and Patches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557867"/>
            <a:ext cx="8915400" cy="4353355"/>
          </a:xfrm>
        </p:spPr>
        <p:txBody>
          <a:bodyPr>
            <a:normAutofit/>
          </a:bodyPr>
          <a:lstStyle/>
          <a:p>
            <a:r>
              <a:rPr lang="en-US" dirty="0" err="1">
                <a:latin typeface="Arial" panose="020B0604020202020204" pitchFamily="34" charset="0"/>
                <a:cs typeface="Arial" panose="020B0604020202020204" pitchFamily="34" charset="0"/>
              </a:rPr>
              <a:t>SolarWinds</a:t>
            </a:r>
            <a:r>
              <a:rPr lang="en-US" dirty="0">
                <a:latin typeface="Arial" panose="020B0604020202020204" pitchFamily="34" charset="0"/>
                <a:cs typeface="Arial" panose="020B0604020202020204" pitchFamily="34" charset="0"/>
              </a:rPr>
              <a:t> provided two hotfix updates on December 14 and 15, 2020, that contained security </a:t>
            </a:r>
            <a:r>
              <a:rPr lang="en-US" dirty="0" smtClean="0">
                <a:latin typeface="Arial" panose="020B0604020202020204" pitchFamily="34" charset="0"/>
                <a:cs typeface="Arial" panose="020B0604020202020204" pitchFamily="34" charset="0"/>
              </a:rPr>
              <a:t>enhancements.</a:t>
            </a:r>
          </a:p>
          <a:p>
            <a:r>
              <a:rPr lang="en-US" dirty="0" err="1" smtClean="0">
                <a:latin typeface="Arial" panose="020B0604020202020204" pitchFamily="34" charset="0"/>
                <a:cs typeface="Arial" panose="020B0604020202020204" pitchFamily="34" charset="0"/>
              </a:rPr>
              <a:t>SolarWinds</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issued a new release (2020.2.1 HF 2) that replaces the compromised component and secures the installation</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Evaluated system integrity and audit logs for indicators of compromise;</a:t>
            </a:r>
          </a:p>
          <a:p>
            <a:r>
              <a:rPr lang="en-US" dirty="0">
                <a:latin typeface="Arial" panose="020B0604020202020204" pitchFamily="34" charset="0"/>
                <a:cs typeface="Arial" panose="020B0604020202020204" pitchFamily="34" charset="0"/>
              </a:rPr>
              <a:t>Disconnected affected systems from </a:t>
            </a:r>
            <a:r>
              <a:rPr lang="en-US" dirty="0" smtClean="0">
                <a:latin typeface="Arial" panose="020B0604020202020204" pitchFamily="34" charset="0"/>
                <a:cs typeface="Arial" panose="020B0604020202020204" pitchFamily="34" charset="0"/>
              </a:rPr>
              <a:t>the networks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Applied security patches to affected systems</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Block specific external DNS domains</a:t>
            </a:r>
            <a:r>
              <a:rPr lang="en-US" dirty="0">
                <a:latin typeface="Arial" panose="020B0604020202020204" pitchFamily="34" charset="0"/>
                <a:cs typeface="Arial" panose="020B0604020202020204" pitchFamily="34" charset="0"/>
              </a:rPr>
              <a:t>, based on guidance by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and Infrastructure Security </a:t>
            </a:r>
            <a:r>
              <a:rPr lang="en-US" dirty="0" smtClean="0">
                <a:latin typeface="Arial" panose="020B0604020202020204" pitchFamily="34" charset="0"/>
                <a:cs typeface="Arial" panose="020B0604020202020204" pitchFamily="34" charset="0"/>
              </a:rPr>
              <a:t>Agency</a:t>
            </a:r>
          </a:p>
          <a:p>
            <a:r>
              <a:rPr lang="en-US" dirty="0">
                <a:latin typeface="Arial" panose="020B0604020202020204" pitchFamily="34" charset="0"/>
                <a:cs typeface="Arial" panose="020B0604020202020204" pitchFamily="34" charset="0"/>
              </a:rPr>
              <a:t>Applied mitigation scripts to affected systems, as recommended by </a:t>
            </a:r>
            <a:r>
              <a:rPr lang="en-US" dirty="0" err="1">
                <a:latin typeface="Arial" panose="020B0604020202020204" pitchFamily="34" charset="0"/>
                <a:cs typeface="Arial" panose="020B0604020202020204" pitchFamily="34" charset="0"/>
              </a:rPr>
              <a:t>SolarWinds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338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612" y="768043"/>
            <a:ext cx="8911687" cy="766540"/>
          </a:xfrm>
        </p:spPr>
        <p:txBody>
          <a:bodyPr/>
          <a:lstStyle/>
          <a:p>
            <a:r>
              <a:rPr lang="en-US" b="1" dirty="0" smtClean="0"/>
              <a:t>References </a:t>
            </a:r>
            <a:endParaRPr lang="en-US" b="1" dirty="0"/>
          </a:p>
        </p:txBody>
      </p:sp>
      <p:sp>
        <p:nvSpPr>
          <p:cNvPr id="3" name="Content Placeholder 2"/>
          <p:cNvSpPr>
            <a:spLocks noGrp="1"/>
          </p:cNvSpPr>
          <p:nvPr>
            <p:ph idx="1"/>
          </p:nvPr>
        </p:nvSpPr>
        <p:spPr>
          <a:xfrm>
            <a:off x="2589212" y="2184400"/>
            <a:ext cx="8915400" cy="4287838"/>
          </a:xfrm>
        </p:spPr>
        <p:txBody>
          <a:bodyPr>
            <a:normAutofit/>
          </a:bodyPr>
          <a:lstStyle/>
          <a:p>
            <a:pPr>
              <a:buFont typeface="+mj-lt"/>
              <a:buAutoNum type="arabicPeriod"/>
            </a:pPr>
            <a:r>
              <a:rPr lang="en-US" sz="1200" dirty="0" err="1">
                <a:latin typeface="Arial" panose="020B0604020202020204" pitchFamily="34" charset="0"/>
                <a:cs typeface="Arial" panose="020B0604020202020204" pitchFamily="34" charset="0"/>
              </a:rPr>
              <a:t>Zurier</a:t>
            </a:r>
            <a:r>
              <a:rPr lang="en-US" sz="1200" dirty="0">
                <a:latin typeface="Arial" panose="020B0604020202020204" pitchFamily="34" charset="0"/>
                <a:cs typeface="Arial" panose="020B0604020202020204" pitchFamily="34" charset="0"/>
              </a:rPr>
              <a:t>, S. (2022, June 21). Could better cyber hygiene have prevented the </a:t>
            </a:r>
            <a:r>
              <a:rPr lang="en-US" sz="1200" dirty="0" err="1">
                <a:latin typeface="Arial" panose="020B0604020202020204" pitchFamily="34" charset="0"/>
                <a:cs typeface="Arial" panose="020B0604020202020204" pitchFamily="34" charset="0"/>
              </a:rPr>
              <a:t>SolarWinds</a:t>
            </a:r>
            <a:r>
              <a:rPr lang="en-US" sz="1200" dirty="0">
                <a:latin typeface="Arial" panose="020B0604020202020204" pitchFamily="34" charset="0"/>
                <a:cs typeface="Arial" panose="020B0604020202020204" pitchFamily="34" charset="0"/>
              </a:rPr>
              <a:t> attack? SC Magazine. </a:t>
            </a:r>
            <a:r>
              <a:rPr lang="en-US" sz="1200" dirty="0">
                <a:latin typeface="Arial" panose="020B0604020202020204" pitchFamily="34" charset="0"/>
                <a:cs typeface="Arial" panose="020B0604020202020204" pitchFamily="34" charset="0"/>
                <a:hlinkClick r:id="rId2"/>
              </a:rPr>
              <a:t>https://</a:t>
            </a:r>
            <a:r>
              <a:rPr lang="en-US" sz="1200" dirty="0" smtClean="0">
                <a:latin typeface="Arial" panose="020B0604020202020204" pitchFamily="34" charset="0"/>
                <a:cs typeface="Arial" panose="020B0604020202020204" pitchFamily="34" charset="0"/>
                <a:hlinkClick r:id="rId2"/>
              </a:rPr>
              <a:t>www.scmagazine.com/news/could-better-cyber-hygiene-have-prevented-the-solarwinds-attack</a:t>
            </a:r>
            <a:r>
              <a:rPr lang="en-US" sz="1200" dirty="0" smtClean="0">
                <a:latin typeface="Arial" panose="020B0604020202020204" pitchFamily="34" charset="0"/>
                <a:cs typeface="Arial" panose="020B0604020202020204" pitchFamily="34" charset="0"/>
              </a:rPr>
              <a:t> </a:t>
            </a:r>
          </a:p>
          <a:p>
            <a:pPr>
              <a:buFont typeface="+mj-lt"/>
              <a:buAutoNum type="arabicPeriod"/>
            </a:pPr>
            <a:r>
              <a:rPr lang="en-US" sz="1200" dirty="0" err="1">
                <a:latin typeface="Arial" panose="020B0604020202020204" pitchFamily="34" charset="0"/>
                <a:cs typeface="Arial" panose="020B0604020202020204" pitchFamily="34" charset="0"/>
              </a:rPr>
              <a:t>FireEye</a:t>
            </a:r>
            <a:r>
              <a:rPr lang="en-US" sz="1200" dirty="0">
                <a:latin typeface="Arial" panose="020B0604020202020204" pitchFamily="34" charset="0"/>
                <a:cs typeface="Arial" panose="020B0604020202020204" pitchFamily="34" charset="0"/>
              </a:rPr>
              <a:t>. (2020, December 13). Evasive attacker leverages </a:t>
            </a:r>
            <a:r>
              <a:rPr lang="en-US" sz="1200" dirty="0" err="1">
                <a:latin typeface="Arial" panose="020B0604020202020204" pitchFamily="34" charset="0"/>
                <a:cs typeface="Arial" panose="020B0604020202020204" pitchFamily="34" charset="0"/>
              </a:rPr>
              <a:t>SolarWinds</a:t>
            </a:r>
            <a:r>
              <a:rPr lang="en-US" sz="1200" dirty="0">
                <a:latin typeface="Arial" panose="020B0604020202020204" pitchFamily="34" charset="0"/>
                <a:cs typeface="Arial" panose="020B0604020202020204" pitchFamily="34" charset="0"/>
              </a:rPr>
              <a:t> supply chain compromises with SUNBURST backdoor. </a:t>
            </a:r>
            <a:r>
              <a:rPr lang="en-US" sz="1200" dirty="0" err="1">
                <a:latin typeface="Arial" panose="020B0604020202020204" pitchFamily="34" charset="0"/>
                <a:cs typeface="Arial" panose="020B0604020202020204" pitchFamily="34" charset="0"/>
              </a:rPr>
              <a:t>Mandiant</a:t>
            </a:r>
            <a:r>
              <a:rPr lang="en-US"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hlinkClick r:id="rId3"/>
              </a:rPr>
              <a:t>https://</a:t>
            </a:r>
            <a:r>
              <a:rPr lang="en-US" sz="1200" dirty="0" smtClean="0">
                <a:latin typeface="Arial" panose="020B0604020202020204" pitchFamily="34" charset="0"/>
                <a:cs typeface="Arial" panose="020B0604020202020204" pitchFamily="34" charset="0"/>
                <a:hlinkClick r:id="rId3"/>
              </a:rPr>
              <a:t>www.mandiant.com/resources/blog/evasive-attacker-leverages-solarwinds-supply-chain-compromises-with-sunburst-backdoor</a:t>
            </a:r>
            <a:r>
              <a:rPr lang="en-US" sz="1200" dirty="0" smtClean="0">
                <a:latin typeface="Arial" panose="020B0604020202020204" pitchFamily="34" charset="0"/>
                <a:cs typeface="Arial" panose="020B0604020202020204" pitchFamily="34" charset="0"/>
              </a:rPr>
              <a:t> </a:t>
            </a:r>
          </a:p>
          <a:p>
            <a:pPr>
              <a:buFont typeface="+mj-lt"/>
              <a:buAutoNum type="arabicPeriod"/>
            </a:pPr>
            <a:r>
              <a:rPr lang="en-US" sz="1200" dirty="0" err="1">
                <a:latin typeface="Arial" panose="020B0604020202020204" pitchFamily="34" charset="0"/>
                <a:cs typeface="Arial" panose="020B0604020202020204" pitchFamily="34" charset="0"/>
              </a:rPr>
              <a:t>Satter</a:t>
            </a:r>
            <a:r>
              <a:rPr lang="en-US" sz="1200" dirty="0">
                <a:latin typeface="Arial" panose="020B0604020202020204" pitchFamily="34" charset="0"/>
                <a:cs typeface="Arial" panose="020B0604020202020204" pitchFamily="34" charset="0"/>
              </a:rPr>
              <a:t>, R. (2021, June 22). </a:t>
            </a:r>
            <a:r>
              <a:rPr lang="en-US" sz="1200" dirty="0" err="1">
                <a:latin typeface="Arial" panose="020B0604020202020204" pitchFamily="34" charset="0"/>
                <a:cs typeface="Arial" panose="020B0604020202020204" pitchFamily="34" charset="0"/>
              </a:rPr>
              <a:t>SolarWinds</a:t>
            </a:r>
            <a:r>
              <a:rPr lang="en-US" sz="1200" dirty="0">
                <a:latin typeface="Arial" panose="020B0604020202020204" pitchFamily="34" charset="0"/>
                <a:cs typeface="Arial" panose="020B0604020202020204" pitchFamily="34" charset="0"/>
              </a:rPr>
              <a:t> hackers could have been waylaid by simple countermeasure, U.S. officials. Reuters. </a:t>
            </a:r>
            <a:r>
              <a:rPr lang="en-US" sz="1200" dirty="0">
                <a:latin typeface="Arial" panose="020B0604020202020204" pitchFamily="34" charset="0"/>
                <a:cs typeface="Arial" panose="020B0604020202020204" pitchFamily="34" charset="0"/>
                <a:hlinkClick r:id="rId4"/>
              </a:rPr>
              <a:t>https://www.reuters.com/technology/solarwinds-hackers-could-have-been-waylaid-by-simple-countermeasure-us-officials-2021-06-21</a:t>
            </a:r>
            <a:r>
              <a:rPr lang="en-US" sz="1200" dirty="0" smtClean="0">
                <a:latin typeface="Arial" panose="020B0604020202020204" pitchFamily="34" charset="0"/>
                <a:cs typeface="Arial" panose="020B0604020202020204" pitchFamily="34" charset="0"/>
                <a:hlinkClick r:id="rId4"/>
              </a:rPr>
              <a:t>/</a:t>
            </a:r>
            <a:r>
              <a:rPr lang="en-US" sz="1200" dirty="0" smtClean="0">
                <a:latin typeface="Arial" panose="020B0604020202020204" pitchFamily="34" charset="0"/>
                <a:cs typeface="Arial" panose="020B0604020202020204" pitchFamily="34" charset="0"/>
              </a:rPr>
              <a:t> </a:t>
            </a:r>
          </a:p>
          <a:p>
            <a:pPr>
              <a:buFont typeface="+mj-lt"/>
              <a:buAutoNum type="arabicPeriod"/>
            </a:pPr>
            <a:r>
              <a:rPr lang="en-US" sz="1200" dirty="0">
                <a:latin typeface="Arial" panose="020B0604020202020204" pitchFamily="34" charset="0"/>
                <a:cs typeface="Arial" panose="020B0604020202020204" pitchFamily="34" charset="0"/>
              </a:rPr>
              <a:t>Lee, R. D., </a:t>
            </a:r>
            <a:r>
              <a:rPr lang="en-US" sz="1200" dirty="0" err="1">
                <a:latin typeface="Arial" panose="020B0604020202020204" pitchFamily="34" charset="0"/>
                <a:cs typeface="Arial" panose="020B0604020202020204" pitchFamily="34" charset="0"/>
              </a:rPr>
              <a:t>Mancusi</a:t>
            </a:r>
            <a:r>
              <a:rPr lang="en-US" sz="1200" dirty="0">
                <a:latin typeface="Arial" panose="020B0604020202020204" pitchFamily="34" charset="0"/>
                <a:cs typeface="Arial" panose="020B0604020202020204" pitchFamily="34" charset="0"/>
              </a:rPr>
              <a:t>, M. A., Hay, A. A., &amp; </a:t>
            </a:r>
            <a:r>
              <a:rPr lang="en-US" sz="1200" dirty="0" err="1">
                <a:latin typeface="Arial" panose="020B0604020202020204" pitchFamily="34" charset="0"/>
                <a:cs typeface="Arial" panose="020B0604020202020204" pitchFamily="34" charset="0"/>
              </a:rPr>
              <a:t>Raglani</a:t>
            </a:r>
            <a:r>
              <a:rPr lang="en-US" sz="1200" dirty="0">
                <a:latin typeface="Arial" panose="020B0604020202020204" pitchFamily="34" charset="0"/>
                <a:cs typeface="Arial" panose="020B0604020202020204" pitchFamily="34" charset="0"/>
              </a:rPr>
              <a:t>, A. (2021, June 11). Lessons learned from the </a:t>
            </a:r>
            <a:r>
              <a:rPr lang="en-US" sz="1200" dirty="0" err="1">
                <a:latin typeface="Arial" panose="020B0604020202020204" pitchFamily="34" charset="0"/>
                <a:cs typeface="Arial" panose="020B0604020202020204" pitchFamily="34" charset="0"/>
              </a:rPr>
              <a:t>SolarWinds</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cyberattack</a:t>
            </a:r>
            <a:r>
              <a:rPr lang="en-US" sz="1200" dirty="0">
                <a:latin typeface="Arial" panose="020B0604020202020204" pitchFamily="34" charset="0"/>
                <a:cs typeface="Arial" panose="020B0604020202020204" pitchFamily="34" charset="0"/>
              </a:rPr>
              <a:t>. Arnold &amp; Porter. </a:t>
            </a:r>
            <a:r>
              <a:rPr lang="en-US" sz="1200" dirty="0">
                <a:latin typeface="Arial" panose="020B0604020202020204" pitchFamily="34" charset="0"/>
                <a:cs typeface="Arial" panose="020B0604020202020204" pitchFamily="34" charset="0"/>
                <a:hlinkClick r:id="rId5"/>
              </a:rPr>
              <a:t>https://</a:t>
            </a:r>
            <a:r>
              <a:rPr lang="en-US" sz="1200" dirty="0" smtClean="0">
                <a:latin typeface="Arial" panose="020B0604020202020204" pitchFamily="34" charset="0"/>
                <a:cs typeface="Arial" panose="020B0604020202020204" pitchFamily="34" charset="0"/>
                <a:hlinkClick r:id="rId5"/>
              </a:rPr>
              <a:t>www.arnoldporter.com/en/perspectives/advisories/2021/06/lessons-learned-from-the-solarwinds-cyberattack</a:t>
            </a: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3500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1873</TotalTime>
  <Words>970</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Century Gothic</vt:lpstr>
      <vt:lpstr>Times New Roman</vt:lpstr>
      <vt:lpstr>Wingdings 3</vt:lpstr>
      <vt:lpstr>Wisp</vt:lpstr>
      <vt:lpstr>Project 1 – Solarwinds Cyberattack  CYBR – 644 Cyber Practitioner Development Lab</vt:lpstr>
      <vt:lpstr>What is Solarwinds Attack</vt:lpstr>
      <vt:lpstr>How the Attack planned &amp; Implemented</vt:lpstr>
      <vt:lpstr>How the Attack planned &amp; Implemented</vt:lpstr>
      <vt:lpstr>How the Attack planned &amp; Implemented</vt:lpstr>
      <vt:lpstr>Systems Impacted </vt:lpstr>
      <vt:lpstr>What Could Have Prevented the SolarWinds Attack?</vt:lpstr>
      <vt:lpstr>Published Remediation's and Patches</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shrutika joshi</dc:creator>
  <cp:lastModifiedBy>shrutika joshi</cp:lastModifiedBy>
  <cp:revision>97</cp:revision>
  <dcterms:created xsi:type="dcterms:W3CDTF">2023-10-11T13:33:15Z</dcterms:created>
  <dcterms:modified xsi:type="dcterms:W3CDTF">2023-10-12T23:43:36Z</dcterms:modified>
</cp:coreProperties>
</file>