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1"/>
  </p:notesMasterIdLst>
  <p:sldIdLst>
    <p:sldId id="256" r:id="rId2"/>
    <p:sldId id="257" r:id="rId3"/>
    <p:sldId id="259" r:id="rId4"/>
    <p:sldId id="264" r:id="rId5"/>
    <p:sldId id="277" r:id="rId6"/>
    <p:sldId id="260" r:id="rId7"/>
    <p:sldId id="261" r:id="rId8"/>
    <p:sldId id="266" r:id="rId9"/>
    <p:sldId id="267" r:id="rId10"/>
    <p:sldId id="268" r:id="rId11"/>
    <p:sldId id="269" r:id="rId12"/>
    <p:sldId id="270" r:id="rId13"/>
    <p:sldId id="271" r:id="rId14"/>
    <p:sldId id="272" r:id="rId15"/>
    <p:sldId id="274" r:id="rId16"/>
    <p:sldId id="275" r:id="rId17"/>
    <p:sldId id="273" r:id="rId18"/>
    <p:sldId id="276"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003" autoAdjust="0"/>
  </p:normalViewPr>
  <p:slideViewPr>
    <p:cSldViewPr snapToGrid="0">
      <p:cViewPr varScale="1">
        <p:scale>
          <a:sx n="69" d="100"/>
          <a:sy n="69" d="100"/>
        </p:scale>
        <p:origin x="48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CC629-6640-421A-8800-EEB31AA6851F}" type="datetimeFigureOut">
              <a:rPr lang="en-US" smtClean="0"/>
              <a:t>5/19/2023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133C8-B893-4DBD-8E70-6DCE817B2457}" type="slidenum">
              <a:rPr lang="en-US" smtClean="0"/>
              <a:t>‹#›</a:t>
            </a:fld>
            <a:endParaRPr lang="en-US"/>
          </a:p>
        </p:txBody>
      </p:sp>
    </p:spTree>
    <p:extLst>
      <p:ext uri="{BB962C8B-B14F-4D97-AF65-F5344CB8AC3E}">
        <p14:creationId xmlns:p14="http://schemas.microsoft.com/office/powerpoint/2010/main" val="142641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133C8-B893-4DBD-8E70-6DCE817B2457}" type="slidenum">
              <a:rPr lang="en-US" smtClean="0"/>
              <a:t>1</a:t>
            </a:fld>
            <a:endParaRPr lang="en-US"/>
          </a:p>
        </p:txBody>
      </p:sp>
    </p:spTree>
    <p:extLst>
      <p:ext uri="{BB962C8B-B14F-4D97-AF65-F5344CB8AC3E}">
        <p14:creationId xmlns:p14="http://schemas.microsoft.com/office/powerpoint/2010/main" val="316496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76C95E-769C-4EBF-848E-5BD5EF050ADD}"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059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60EE2-7FFA-4E2A-B35C-E6EF16F078AF}"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1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64E35-E0C3-4AD6-947D-873782D669E7}"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2834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775DFEE-8491-48FD-B21A-913B1108871B}"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929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CC3CF09-7259-41E5-9710-1C046C97FBE0}"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1887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DF57915-D2C9-4828-8023-AD846356D0D8}"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4924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E142EA-5B07-4FC5-BFDF-31506A001060}"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149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FD916D-0EA2-4D33-99CE-00E52B1879B7}"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01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449687-A954-424F-91D5-F85A56B91E02}"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21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0CD2BF-27B0-4078-87E0-EC75F97E17F5}"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25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69C924-889E-4CC4-97FC-187F6ACF3B7A}"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41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24B304-774D-47A4-B921-38BC69C4CE96}" type="datetime1">
              <a:rPr lang="en-US" smtClean="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60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27323D-449B-48D6-8E6D-3AF0B00951F2}" type="datetime1">
              <a:rPr lang="en-US" smtClean="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46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4A2FF-EEFB-42F6-8312-05934128FD7D}" type="datetime1">
              <a:rPr lang="en-US" smtClean="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47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020FC-B9DB-4287-813A-80F505950131}"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31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E81E2-FFA4-4526-8C3B-4A1AA54798F9}"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60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636610-6422-40DB-8394-58A2B6BB7E68}" type="datetime1">
              <a:rPr lang="en-US" smtClean="0"/>
              <a:t>5/22/2023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53382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esecurityplanet.com/products/top-full-disk-software-products/" TargetMode="External"/><Relationship Id="rId3" Type="http://schemas.openxmlformats.org/officeDocument/2006/relationships/hyperlink" Target="https://nvlpubs.nist.gov/nistpubs/ir/2017/NIST.IR.8011-1.pdf" TargetMode="External"/><Relationship Id="rId7" Type="http://schemas.openxmlformats.org/officeDocument/2006/relationships/hyperlink" Target="https://www.scmagazine.com/product-test/content/metricstream-risk-management-solution-v6-0-2" TargetMode="External"/><Relationship Id="rId2" Type="http://schemas.openxmlformats.org/officeDocument/2006/relationships/hyperlink" Target="https://www.techtarget.com/searchsecurity/tip/How-to-perform-a-cybersecurity-risk-assessment-step-by-step" TargetMode="External"/><Relationship Id="rId1" Type="http://schemas.openxmlformats.org/officeDocument/2006/relationships/slideLayout" Target="../slideLayouts/slideLayout2.xml"/><Relationship Id="rId6" Type="http://schemas.openxmlformats.org/officeDocument/2006/relationships/hyperlink" Target="https://csrc.nist.gov/publications/detail/sp/800-53/rev-5/draft" TargetMode="External"/><Relationship Id="rId5" Type="http://schemas.openxmlformats.org/officeDocument/2006/relationships/hyperlink" Target="https://www.iso.org/standard/54534.html" TargetMode="External"/><Relationship Id="rId10" Type="http://schemas.openxmlformats.org/officeDocument/2006/relationships/hyperlink" Target="https://www.dfs.ny.gov/industry_guidance/cybersecurity_requirements_financial_services_companies" TargetMode="External"/><Relationship Id="rId4" Type="http://schemas.openxmlformats.org/officeDocument/2006/relationships/hyperlink" Target="https://www.nist.gov/cyberframework" TargetMode="External"/><Relationship Id="rId9" Type="http://schemas.openxmlformats.org/officeDocument/2006/relationships/hyperlink" Target="https://www.starterstory.com/ideas/asset-management-business/startup-co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magazine.com/product-test/content/metricstream-risk-management-solution-v6-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securityplanet.com/products/top-full-disk-software-produc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4435" y="387928"/>
            <a:ext cx="9463377" cy="2865454"/>
          </a:xfrm>
        </p:spPr>
        <p:txBody>
          <a:bodyPr>
            <a:noAutofit/>
          </a:bodyPr>
          <a:lstStyle/>
          <a:p>
            <a:r>
              <a:rPr lang="en-US" sz="6000" b="1" dirty="0" smtClean="0">
                <a:latin typeface="Agency FB" panose="020B0503020202020204" pitchFamily="34" charset="0"/>
              </a:rPr>
              <a:t>One National Investments </a:t>
            </a:r>
            <a:br>
              <a:rPr lang="en-US" sz="6000" b="1" dirty="0" smtClean="0">
                <a:latin typeface="Agency FB" panose="020B0503020202020204" pitchFamily="34" charset="0"/>
              </a:rPr>
            </a:br>
            <a:r>
              <a:rPr lang="en-US" sz="6000" b="1" dirty="0" smtClean="0">
                <a:latin typeface="Agency FB" panose="020B0503020202020204" pitchFamily="34" charset="0"/>
              </a:rPr>
              <a:t>– Risk </a:t>
            </a:r>
            <a:r>
              <a:rPr lang="en-US" sz="6000" b="1" dirty="0" smtClean="0">
                <a:latin typeface="Agency FB" panose="020B0503020202020204" pitchFamily="34" charset="0"/>
              </a:rPr>
              <a:t>Assessment</a:t>
            </a:r>
            <a:br>
              <a:rPr lang="en-US" sz="6000" b="1" dirty="0" smtClean="0">
                <a:latin typeface="Agency FB" panose="020B0503020202020204" pitchFamily="34" charset="0"/>
              </a:rPr>
            </a:br>
            <a:r>
              <a:rPr lang="en-US" sz="2000" b="1" dirty="0" smtClean="0">
                <a:latin typeface="Times New Roman" panose="02020603050405020304" pitchFamily="18" charset="0"/>
                <a:cs typeface="Times New Roman" panose="02020603050405020304" pitchFamily="18" charset="0"/>
              </a:rPr>
              <a:t>CYBR 658 Risk Analysis and Compliance</a:t>
            </a:r>
            <a:endParaRPr lang="en-US"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7564" y="3576651"/>
            <a:ext cx="9380248" cy="1126283"/>
          </a:xfrm>
        </p:spPr>
        <p:txBody>
          <a:bodyPr/>
          <a:lstStyle/>
          <a:p>
            <a:r>
              <a:rPr lang="en-US" b="1" dirty="0" smtClean="0">
                <a:latin typeface="Times New Roman" panose="02020603050405020304" pitchFamily="18" charset="0"/>
                <a:cs typeface="Times New Roman" panose="02020603050405020304" pitchFamily="18" charset="0"/>
              </a:rPr>
              <a:t>Shrutika Joshi</a:t>
            </a:r>
          </a:p>
          <a:p>
            <a:r>
              <a:rPr lang="en-US" b="1" dirty="0" smtClean="0">
                <a:latin typeface="Times New Roman" panose="02020603050405020304" pitchFamily="18" charset="0"/>
                <a:cs typeface="Times New Roman" panose="02020603050405020304" pitchFamily="18" charset="0"/>
              </a:rPr>
              <a:t>HA72777</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9059148" y="1707339"/>
            <a:ext cx="2648664" cy="1546042"/>
          </a:xfrm>
          <a:prstGeom prst="rect">
            <a:avLst/>
          </a:prstGeom>
        </p:spPr>
      </p:pic>
      <p:sp>
        <p:nvSpPr>
          <p:cNvPr id="5" name="Date Placeholder 4"/>
          <p:cNvSpPr>
            <a:spLocks noGrp="1"/>
          </p:cNvSpPr>
          <p:nvPr>
            <p:ph type="dt" sz="half" idx="10"/>
          </p:nvPr>
        </p:nvSpPr>
        <p:spPr/>
        <p:txBody>
          <a:bodyPr/>
          <a:lstStyle/>
          <a:p>
            <a:fld id="{82685EAD-2CFA-474E-A5C5-F02485AF7A9B}" type="datetime1">
              <a:rPr lang="en-US" smtClean="0"/>
              <a:t>5/22/2023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60210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946" y="319310"/>
            <a:ext cx="9851303" cy="576617"/>
          </a:xfrm>
        </p:spPr>
        <p:txBody>
          <a:bodyPr>
            <a:noAutofit/>
          </a:bodyPr>
          <a:lstStyle/>
          <a:p>
            <a:r>
              <a:rPr lang="en-US" b="1" dirty="0" smtClean="0">
                <a:latin typeface="Times New Roman" panose="02020603050405020304" pitchFamily="18" charset="0"/>
                <a:cs typeface="Times New Roman" panose="02020603050405020304" pitchFamily="18" charset="0"/>
              </a:rPr>
              <a:t>Risk Register</a:t>
            </a:r>
            <a:endParaRPr 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7436969"/>
              </p:ext>
            </p:extLst>
          </p:nvPr>
        </p:nvGraphicFramePr>
        <p:xfrm>
          <a:off x="1453140" y="1413164"/>
          <a:ext cx="10668003" cy="4750137"/>
        </p:xfrm>
        <a:graphic>
          <a:graphicData uri="http://schemas.openxmlformats.org/drawingml/2006/table">
            <a:tbl>
              <a:tblPr firstRow="1" bandRow="1">
                <a:tableStyleId>{5C22544A-7EE6-4342-B048-85BDC9FD1C3A}</a:tableStyleId>
              </a:tblPr>
              <a:tblGrid>
                <a:gridCol w="554180"/>
                <a:gridCol w="1378874"/>
                <a:gridCol w="2638947"/>
                <a:gridCol w="1265231"/>
                <a:gridCol w="1043857"/>
                <a:gridCol w="1225770"/>
                <a:gridCol w="2561144"/>
              </a:tblGrid>
              <a:tr h="835997">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ID</a:t>
                      </a:r>
                    </a:p>
                  </a:txBody>
                  <a:tcPr marL="6350" marR="6350" marT="6350" marB="0" anchor="ctr"/>
                </a:tc>
                <a:tc>
                  <a:txBody>
                    <a:bodyPr/>
                    <a:lstStyle/>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Finding</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Requirement</a:t>
                      </a:r>
                    </a:p>
                  </a:txBody>
                  <a:tcPr marL="6350" marR="6350" marT="6350" marB="0" anchor="ctr"/>
                </a:tc>
                <a:tc>
                  <a:txBody>
                    <a:bodyPr/>
                    <a:lstStyle/>
                    <a:p>
                      <a:pPr algn="ctr" fontAlgn="ctr"/>
                      <a:r>
                        <a:rPr lang="en-US" sz="1800" b="1" i="0" u="none" strike="noStrike" dirty="0">
                          <a:solidFill>
                            <a:srgbClr val="212529"/>
                          </a:solidFill>
                          <a:effectLst/>
                          <a:latin typeface="Times New Roman" panose="02020603050405020304" pitchFamily="18" charset="0"/>
                          <a:cs typeface="Times New Roman" panose="02020603050405020304" pitchFamily="18" charset="0"/>
                        </a:rPr>
                        <a:t>Likelihood</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Impact</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Risk </a:t>
                      </a:r>
                      <a:endParaRPr lang="en-US" sz="2000" b="1" i="0" u="none" strike="noStrike" dirty="0" smtClean="0">
                        <a:solidFill>
                          <a:srgbClr val="212529"/>
                        </a:solidFill>
                        <a:effectLst/>
                        <a:latin typeface="Times New Roman" panose="02020603050405020304" pitchFamily="18" charset="0"/>
                        <a:cs typeface="Times New Roman" panose="02020603050405020304" pitchFamily="18" charset="0"/>
                      </a:endParaRPr>
                    </a:p>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Level</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Recommendation (including cost)</a:t>
                      </a:r>
                    </a:p>
                  </a:txBody>
                  <a:tcPr marL="6350" marR="6350" marT="6350" marB="0" anchor="ctr"/>
                </a:tc>
              </a:tr>
              <a:tr h="2119495">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Users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not aware of security procedures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Employees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are first point of contact for attackers in case of phishing, social engineering and any kind of attack requiring human interaction – Part 500.14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Implement a regular and mandatory security awareness training program for all employees. </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50 employees - $1000</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Reference -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https://www.trustnetinc.com/security-awareness-training</a:t>
                      </a:r>
                      <a:r>
                        <a:rPr lang="en-US" sz="1600" b="1" i="0" u="none" strike="noStrike" baseline="0" dirty="0" smtClean="0">
                          <a:solidFill>
                            <a:srgbClr val="000000"/>
                          </a:solidFill>
                          <a:effectLst/>
                          <a:latin typeface="Times New Roman" panose="02020603050405020304" pitchFamily="18" charset="0"/>
                          <a:cs typeface="Times New Roman" panose="02020603050405020304" pitchFamily="18" charset="0"/>
                        </a:rPr>
                        <a:t>/</a:t>
                      </a:r>
                      <a:endParaRPr lang="en-US" sz="1600" b="1"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l" fontAlgn="b"/>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r h="1660111">
                <a:tc>
                  <a:txBody>
                    <a:bodyPr/>
                    <a:lstStyle/>
                    <a:p>
                      <a:pPr algn="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10</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Incomplete termination and departure procedures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Exit</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process should be well define</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Part 500.03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Moderate</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Moderate</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Moderate</a:t>
                      </a:r>
                    </a:p>
                  </a:txBody>
                  <a:tcPr marL="6350" marR="6350" marT="6350"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Update internal procedures to ensure timely removal of access privileges for users who are no longer employed.</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500$ -50,000$ </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depending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on how much it will cost if data breach happen</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bl>
          </a:graphicData>
        </a:graphic>
      </p:graphicFrame>
      <p:sp>
        <p:nvSpPr>
          <p:cNvPr id="5" name="Date Placeholder 4"/>
          <p:cNvSpPr>
            <a:spLocks noGrp="1"/>
          </p:cNvSpPr>
          <p:nvPr>
            <p:ph type="dt" sz="half" idx="10"/>
          </p:nvPr>
        </p:nvSpPr>
        <p:spPr/>
        <p:txBody>
          <a:bodyPr/>
          <a:lstStyle/>
          <a:p>
            <a:fld id="{22D343AB-9286-4F8D-B4DF-4458FBBD1959}" type="datetime1">
              <a:rPr lang="en-US" smtClean="0"/>
              <a:t>5/22/2023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962240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579" y="208475"/>
            <a:ext cx="8911687" cy="576617"/>
          </a:xfrm>
        </p:spPr>
        <p:txBody>
          <a:bodyPr>
            <a:noAutofit/>
          </a:bodyPr>
          <a:lstStyle/>
          <a:p>
            <a:r>
              <a:rPr lang="en-US" b="1" dirty="0" smtClean="0">
                <a:latin typeface="Times New Roman" panose="02020603050405020304" pitchFamily="18" charset="0"/>
                <a:cs typeface="Times New Roman" panose="02020603050405020304" pitchFamily="18" charset="0"/>
              </a:rPr>
              <a:t>Risk Register</a:t>
            </a:r>
            <a:endParaRPr 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67905273"/>
              </p:ext>
            </p:extLst>
          </p:nvPr>
        </p:nvGraphicFramePr>
        <p:xfrm>
          <a:off x="1351540" y="1016001"/>
          <a:ext cx="10668003" cy="5604227"/>
        </p:xfrm>
        <a:graphic>
          <a:graphicData uri="http://schemas.openxmlformats.org/drawingml/2006/table">
            <a:tbl>
              <a:tblPr firstRow="1" bandRow="1">
                <a:tableStyleId>{5C22544A-7EE6-4342-B048-85BDC9FD1C3A}</a:tableStyleId>
              </a:tblPr>
              <a:tblGrid>
                <a:gridCol w="554180"/>
                <a:gridCol w="1378874"/>
                <a:gridCol w="2638947"/>
                <a:gridCol w="1265231"/>
                <a:gridCol w="1043857"/>
                <a:gridCol w="1225770"/>
                <a:gridCol w="2561144"/>
              </a:tblGrid>
              <a:tr h="714727">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ID</a:t>
                      </a:r>
                    </a:p>
                  </a:txBody>
                  <a:tcPr marL="6350" marR="6350" marT="6350" marB="0" anchor="ctr"/>
                </a:tc>
                <a:tc>
                  <a:txBody>
                    <a:bodyPr/>
                    <a:lstStyle/>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Finding</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Requirement</a:t>
                      </a:r>
                    </a:p>
                  </a:txBody>
                  <a:tcPr marL="6350" marR="6350" marT="6350" marB="0" anchor="ctr"/>
                </a:tc>
                <a:tc>
                  <a:txBody>
                    <a:bodyPr/>
                    <a:lstStyle/>
                    <a:p>
                      <a:pPr algn="ctr" fontAlgn="ctr"/>
                      <a:r>
                        <a:rPr lang="en-US" sz="1800" b="1" i="0" u="none" strike="noStrike" dirty="0">
                          <a:solidFill>
                            <a:srgbClr val="212529"/>
                          </a:solidFill>
                          <a:effectLst/>
                          <a:latin typeface="Times New Roman" panose="02020603050405020304" pitchFamily="18" charset="0"/>
                          <a:cs typeface="Times New Roman" panose="02020603050405020304" pitchFamily="18" charset="0"/>
                        </a:rPr>
                        <a:t>Likelihood</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Impact</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Risk </a:t>
                      </a:r>
                      <a:endParaRPr lang="en-US" sz="2000" b="1" i="0" u="none" strike="noStrike" dirty="0" smtClean="0">
                        <a:solidFill>
                          <a:srgbClr val="212529"/>
                        </a:solidFill>
                        <a:effectLst/>
                        <a:latin typeface="Times New Roman" panose="02020603050405020304" pitchFamily="18" charset="0"/>
                        <a:cs typeface="Times New Roman" panose="02020603050405020304" pitchFamily="18" charset="0"/>
                      </a:endParaRPr>
                    </a:p>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Level</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Recommendation (including cost)</a:t>
                      </a:r>
                    </a:p>
                  </a:txBody>
                  <a:tcPr marL="6350" marR="6350" marT="6350" marB="0" anchor="ctr"/>
                </a:tc>
              </a:tr>
              <a:tr h="1812040">
                <a:tc>
                  <a:txBody>
                    <a:bodyPr/>
                    <a:lstStyle/>
                    <a:p>
                      <a:pPr algn="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11</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Lack of incident reporting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mechanism to report incidents or data breaches does not exist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Incident</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reporting mechanism should be in place so that employees can refer the process and timely should report the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incident. As per the regulations data breach incidents should be reported within 72 hours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Part 500.17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Implement an incident reporting mechanism to enable timely reporting and response to security incidents or data breaches.</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a:t>
                      </a:r>
                      <a:r>
                        <a:rPr lang="en-US" sz="1600" b="1" i="0" u="none" strike="noStrike" baseline="0" dirty="0" smtClean="0">
                          <a:solidFill>
                            <a:srgbClr val="000000"/>
                          </a:solidFill>
                          <a:effectLst/>
                          <a:latin typeface="Times New Roman" panose="02020603050405020304" pitchFamily="18" charset="0"/>
                          <a:cs typeface="Times New Roman" panose="02020603050405020304" pitchFamily="18" charset="0"/>
                        </a:rPr>
                        <a:t> –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Minimal cost and team effort in building incident reporting mechanism</a:t>
                      </a:r>
                    </a:p>
                  </a:txBody>
                  <a:tcPr marL="6350" marR="6350" marT="6350" marB="0" anchor="ctr"/>
                </a:tc>
              </a:tr>
              <a:tr h="2507051">
                <a:tc>
                  <a:txBody>
                    <a:bodyPr/>
                    <a:lstStyle/>
                    <a:p>
                      <a:pPr algn="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12</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Weak</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physical access control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To secure</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the company, its asset and data and avoiding anyone breaching into company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Part 500.04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Enhance physical access controls by implementing a badge management system and enforcing stricter visitor access policies </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a:t>
                      </a:r>
                      <a:r>
                        <a:rPr lang="en-US" sz="1600" b="1" i="0" u="none" strike="noStrike" baseline="0" dirty="0" smtClean="0">
                          <a:solidFill>
                            <a:srgbClr val="000000"/>
                          </a:solidFill>
                          <a:effectLst/>
                          <a:latin typeface="Times New Roman" panose="02020603050405020304" pitchFamily="18" charset="0"/>
                          <a:cs typeface="Times New Roman" panose="02020603050405020304" pitchFamily="18" charset="0"/>
                        </a:rPr>
                        <a:t> –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$500 to $8,000+ per door</a:t>
                      </a:r>
                    </a:p>
                    <a:p>
                      <a:pPr algn="l" fontAlgn="b"/>
                      <a:r>
                        <a:rPr lang="en-US" sz="1600" b="1" i="0" u="none" strike="noStrike" baseline="0" dirty="0" smtClean="0">
                          <a:solidFill>
                            <a:srgbClr val="000000"/>
                          </a:solidFill>
                          <a:effectLst/>
                          <a:latin typeface="Times New Roman" panose="02020603050405020304" pitchFamily="18" charset="0"/>
                          <a:cs typeface="Times New Roman" panose="02020603050405020304" pitchFamily="18" charset="0"/>
                        </a:rPr>
                        <a:t>Reference -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https://www.ackermansecurity.com/blog/business-security/average-cost-access-control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bl>
          </a:graphicData>
        </a:graphic>
      </p:graphicFrame>
      <p:sp>
        <p:nvSpPr>
          <p:cNvPr id="5" name="Date Placeholder 4"/>
          <p:cNvSpPr>
            <a:spLocks noGrp="1"/>
          </p:cNvSpPr>
          <p:nvPr>
            <p:ph type="dt" sz="half" idx="10"/>
          </p:nvPr>
        </p:nvSpPr>
        <p:spPr/>
        <p:txBody>
          <a:bodyPr/>
          <a:lstStyle/>
          <a:p>
            <a:fld id="{E13B54EE-7DDE-4070-8DC7-A7C05E640170}" type="datetime1">
              <a:rPr lang="en-US" smtClean="0"/>
              <a:t>5/22/2023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886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955308"/>
          </a:xfrm>
        </p:spPr>
        <p:txBody>
          <a:bodyPr>
            <a:noAutofit/>
          </a:bodyPr>
          <a:lstStyle/>
          <a:p>
            <a:r>
              <a:rPr lang="en-US" b="1" dirty="0" smtClean="0">
                <a:latin typeface="Times New Roman" panose="02020603050405020304" pitchFamily="18" charset="0"/>
                <a:cs typeface="Times New Roman" panose="02020603050405020304" pitchFamily="18" charset="0"/>
              </a:rPr>
              <a:t>Additional Considerations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1865745"/>
            <a:ext cx="9316461" cy="4230255"/>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1. We </a:t>
            </a:r>
            <a:r>
              <a:rPr lang="en-US" dirty="0">
                <a:latin typeface="Times New Roman" panose="02020603050405020304" pitchFamily="18" charset="0"/>
                <a:cs typeface="Times New Roman" panose="02020603050405020304" pitchFamily="18" charset="0"/>
              </a:rPr>
              <a:t>utilize vendors and businesses as third parties to support our efforts. Every relationship that we have established has a contractual relationship. Security and privacy concerns are not addressed in the contract. Should we be overseeing third party relationships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Yes. Ensuring security and privacy concerns addressed in the contract should be mandatory.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Also company should sign NDA and MOU with vendors and should oversee how vendors are managing all security related requirements and whether they have proper process in place in case of any incident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Also should assess the security practices of vendor</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38A33F6-426C-4880-B550-14D210095C0A}"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74885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548908"/>
          </a:xfrm>
        </p:spPr>
        <p:txBody>
          <a:bodyPr>
            <a:noAutofit/>
          </a:bodyPr>
          <a:lstStyle/>
          <a:p>
            <a:r>
              <a:rPr lang="en-US" b="1" dirty="0" smtClean="0">
                <a:latin typeface="Times New Roman" panose="02020603050405020304" pitchFamily="18" charset="0"/>
                <a:cs typeface="Times New Roman" panose="02020603050405020304" pitchFamily="18" charset="0"/>
              </a:rPr>
              <a:t>Additional Considerations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865745"/>
            <a:ext cx="9316461" cy="4414981"/>
          </a:xfrm>
        </p:spPr>
        <p:txBody>
          <a:bodyPr/>
          <a:lstStyle/>
          <a:p>
            <a:pPr marL="0" indent="0">
              <a:buNone/>
            </a:pPr>
            <a:r>
              <a:rPr lang="en-US" dirty="0" smtClean="0">
                <a:latin typeface="Times New Roman" panose="02020603050405020304" pitchFamily="18" charset="0"/>
                <a:cs typeface="Times New Roman" panose="02020603050405020304" pitchFamily="18" charset="0"/>
              </a:rPr>
              <a:t>2. Often, in the past, we have allowed staff to keep company equipment after they are no longer employed with us. Managing a surplus of equipment is time consuming and resource intensive. How should we address this in the future?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Yes. Developing a structured process for managing surplus equipment, particularly after employees leave the organization.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Considering </a:t>
            </a:r>
            <a:r>
              <a:rPr lang="en-US" dirty="0">
                <a:latin typeface="Times New Roman" panose="02020603050405020304" pitchFamily="18" charset="0"/>
                <a:cs typeface="Times New Roman" panose="02020603050405020304" pitchFamily="18" charset="0"/>
              </a:rPr>
              <a:t>options such as equipment retrieval, data wiping, and secure disposal to prevent unauthorized access to sensitive information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Exploring cost-effective solutions, such as partnering with certified e-waste disposal services or implementing equipment reuse/recycling programs.</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4E125F7-D74A-4EFB-833C-332A5E7192FF}"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834537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548908"/>
          </a:xfrm>
        </p:spPr>
        <p:txBody>
          <a:bodyPr>
            <a:noAutofit/>
          </a:bodyPr>
          <a:lstStyle/>
          <a:p>
            <a:r>
              <a:rPr lang="en-US" b="1" dirty="0" smtClean="0">
                <a:latin typeface="Times New Roman" panose="02020603050405020304" pitchFamily="18" charset="0"/>
                <a:cs typeface="Times New Roman" panose="02020603050405020304" pitchFamily="18" charset="0"/>
              </a:rPr>
              <a:t>Additional Considerations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1985818"/>
            <a:ext cx="9316461" cy="4729018"/>
          </a:xfrm>
        </p:spPr>
        <p:txBody>
          <a:bodyPr/>
          <a:lstStyle/>
          <a:p>
            <a:pPr marL="0" indent="0">
              <a:buNone/>
            </a:pPr>
            <a:r>
              <a:rPr lang="en-US" dirty="0" smtClean="0">
                <a:latin typeface="Times New Roman" panose="02020603050405020304" pitchFamily="18" charset="0"/>
                <a:cs typeface="Times New Roman" panose="02020603050405020304" pitchFamily="18" charset="0"/>
              </a:rPr>
              <a:t>3. The </a:t>
            </a:r>
            <a:r>
              <a:rPr lang="en-US" dirty="0">
                <a:latin typeface="Times New Roman" panose="02020603050405020304" pitchFamily="18" charset="0"/>
                <a:cs typeface="Times New Roman" panose="02020603050405020304" pitchFamily="18" charset="0"/>
              </a:rPr>
              <a:t>CFO also acts in a CISO capacity. We have not had time to post and source for a CISO. Should be concerned that she serves in both roles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Yes it is definitely should be a concern. </a:t>
            </a:r>
            <a:r>
              <a:rPr lang="en-US" dirty="0">
                <a:latin typeface="Times New Roman" panose="02020603050405020304" pitchFamily="18" charset="0"/>
                <a:cs typeface="Times New Roman" panose="02020603050405020304" pitchFamily="18" charset="0"/>
              </a:rPr>
              <a:t>Regulatory bodies like the NYDFS recognize the importance of information security in financial institutions and require the separation of roles to ensure compliance with </a:t>
            </a:r>
            <a:r>
              <a:rPr lang="en-US" dirty="0" err="1">
                <a:latin typeface="Times New Roman" panose="02020603050405020304" pitchFamily="18" charset="0"/>
                <a:cs typeface="Times New Roman" panose="02020603050405020304" pitchFamily="18" charset="0"/>
              </a:rPr>
              <a:t>cybersecurity</a:t>
            </a:r>
            <a:r>
              <a:rPr lang="en-US" dirty="0">
                <a:latin typeface="Times New Roman" panose="02020603050405020304" pitchFamily="18" charset="0"/>
                <a:cs typeface="Times New Roman" panose="02020603050405020304" pitchFamily="18" charset="0"/>
              </a:rPr>
              <a:t> regulations.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roles of a CFO and a CISO have distinct responsibilities and require different areas of expertise. As the CFO, their primary focus is on financial management and strategic decision-making related to the organization's financial health. On the other hand, the CISO is responsible for overseeing the organization's information security strategy, implementing security controls, managing risks, and ensuring compliance with regulations. Combining these roles can lead to conflicts of interest, as the CFO may prioritize financial considerations over information security concerns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Overall, the separation of roles between the CFO and CISO in financial institutions aligns with best practices in governance, risk management, and compliance.</a:t>
            </a: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62D5F7E-9A06-42FA-81A2-9FBCC6B87E65}"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428052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4472"/>
          </a:xfrm>
        </p:spPr>
        <p:txBody>
          <a:bodyPr/>
          <a:lstStyle/>
          <a:p>
            <a:r>
              <a:rPr lang="en-US" b="1" dirty="0" smtClean="0">
                <a:latin typeface="Times New Roman" panose="02020603050405020304" pitchFamily="18" charset="0"/>
                <a:cs typeface="Times New Roman" panose="02020603050405020304" pitchFamily="18" charset="0"/>
              </a:rPr>
              <a:t>Additional Considerations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856509"/>
            <a:ext cx="8915400" cy="4054713"/>
          </a:xfrm>
        </p:spPr>
        <p:txBody>
          <a:bodyPr/>
          <a:lstStyle/>
          <a:p>
            <a:pPr marL="0" indent="0">
              <a:buNone/>
            </a:pPr>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Firmwire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does not timely remove access for users that are no longer with the organization. Our internal procedures describing terminations and departures via exit procedures have not been updated in a few years. How should we approach making sure the MSP has timely information to remove access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Updating the exit process to match with current industry standard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Establishing a streamline communication between One National and </a:t>
            </a:r>
            <a:r>
              <a:rPr lang="en-US" dirty="0" err="1" smtClean="0">
                <a:latin typeface="Times New Roman" panose="02020603050405020304" pitchFamily="18" charset="0"/>
                <a:cs typeface="Times New Roman" panose="02020603050405020304" pitchFamily="18" charset="0"/>
              </a:rPr>
              <a:t>Firmwire</a:t>
            </a:r>
            <a:r>
              <a:rPr lang="en-US" dirty="0" smtClean="0">
                <a:latin typeface="Times New Roman" panose="02020603050405020304" pitchFamily="18" charset="0"/>
                <a:cs typeface="Times New Roman" panose="02020603050405020304" pitchFamily="18" charset="0"/>
              </a:rPr>
              <a:t> MSP to promptly inform them about user terminations and departure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Regularly updating and reviewing access control policies and procedures to align with industry best practices.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CBBED-40DD-4292-9388-A0F48DFA26E3}"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50638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2945"/>
          </a:xfrm>
        </p:spPr>
        <p:txBody>
          <a:bodyPr/>
          <a:lstStyle/>
          <a:p>
            <a:r>
              <a:rPr lang="en-US" b="1" dirty="0" smtClean="0">
                <a:latin typeface="Times New Roman" panose="02020603050405020304" pitchFamily="18" charset="0"/>
                <a:cs typeface="Times New Roman" panose="02020603050405020304" pitchFamily="18" charset="0"/>
              </a:rPr>
              <a:t>Additional Considerations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856509"/>
            <a:ext cx="8915400" cy="4054713"/>
          </a:xfrm>
        </p:spPr>
        <p:txBody>
          <a:bodyPr/>
          <a:lstStyle/>
          <a:p>
            <a:pPr marL="0" indent="0">
              <a:buNone/>
            </a:pPr>
            <a:r>
              <a:rPr lang="en-US" dirty="0" smtClean="0">
                <a:latin typeface="Times New Roman" panose="02020603050405020304" pitchFamily="18" charset="0"/>
                <a:cs typeface="Times New Roman" panose="02020603050405020304" pitchFamily="18" charset="0"/>
              </a:rPr>
              <a:t>5. As </a:t>
            </a:r>
            <a:r>
              <a:rPr lang="en-US" dirty="0">
                <a:latin typeface="Times New Roman" panose="02020603050405020304" pitchFamily="18" charset="0"/>
                <a:cs typeface="Times New Roman" panose="02020603050405020304" pitchFamily="18" charset="0"/>
              </a:rPr>
              <a:t>we expand and grow, should we consider other compliance standards, laws, or regulations to help us be secure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Yes. Since One National Investment is an investment management and wealth advisory service, it should considered standards relating to financial data like Payment Card Industry Data Security Standard (PCI DSS), GDPR standard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Also since company is New York base, it should check whether company is in compliance with New York laws and standards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Conducting gap analysis to identify areas where One National can align with additional compliance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A5EF9D-1286-46D6-8BBD-8E85B6C74544}"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31395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548908"/>
          </a:xfrm>
        </p:spPr>
        <p:txBody>
          <a:bodyPr>
            <a:noAutofit/>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1293091"/>
            <a:ext cx="9316461" cy="5421745"/>
          </a:xfrm>
        </p:spPr>
        <p:txBody>
          <a:bodyPr>
            <a:normAutofit/>
          </a:bodyPr>
          <a:lstStyle/>
          <a:p>
            <a:r>
              <a:rPr lang="en-US" dirty="0">
                <a:latin typeface="Times New Roman" panose="02020603050405020304" pitchFamily="18" charset="0"/>
                <a:cs typeface="Times New Roman" panose="02020603050405020304" pitchFamily="18" charset="0"/>
              </a:rPr>
              <a:t>Based on the risk analysis conducted on One National Investments' compliance with Part 500 requirements, several deficiencies and risks have been identified. The organization has not met certain security measures, posing potential threats to the confidentiality, integrity, and availability of its data and systems. These findings highlight the need for immediate action to enhance security practices and achieve compliance.</a:t>
            </a:r>
          </a:p>
          <a:p>
            <a:r>
              <a:rPr lang="en-US" dirty="0">
                <a:latin typeface="Times New Roman" panose="02020603050405020304" pitchFamily="18" charset="0"/>
                <a:cs typeface="Times New Roman" panose="02020603050405020304" pitchFamily="18" charset="0"/>
              </a:rPr>
              <a:t>The risk analysis has demonstrated the importance of addressing vulnerabilities such as outdated </a:t>
            </a:r>
            <a:r>
              <a:rPr lang="en-US" dirty="0" smtClean="0">
                <a:latin typeface="Times New Roman" panose="02020603050405020304" pitchFamily="18" charset="0"/>
                <a:cs typeface="Times New Roman" panose="02020603050405020304" pitchFamily="18" charset="0"/>
              </a:rPr>
              <a:t>policies and procedures, </a:t>
            </a:r>
            <a:r>
              <a:rPr lang="en-US" dirty="0">
                <a:latin typeface="Times New Roman" panose="02020603050405020304" pitchFamily="18" charset="0"/>
                <a:cs typeface="Times New Roman" panose="02020603050405020304" pitchFamily="18" charset="0"/>
              </a:rPr>
              <a:t>lack of incident response </a:t>
            </a:r>
            <a:r>
              <a:rPr lang="en-US" dirty="0" smtClean="0">
                <a:latin typeface="Times New Roman" panose="02020603050405020304" pitchFamily="18" charset="0"/>
                <a:cs typeface="Times New Roman" panose="02020603050405020304" pitchFamily="18" charset="0"/>
              </a:rPr>
              <a:t>procedures and incident reporting mechanism, </a:t>
            </a:r>
            <a:r>
              <a:rPr lang="en-US" dirty="0">
                <a:latin typeface="Times New Roman" panose="02020603050405020304" pitchFamily="18" charset="0"/>
                <a:cs typeface="Times New Roman" panose="02020603050405020304" pitchFamily="18" charset="0"/>
              </a:rPr>
              <a:t>insufficient access control measures, and inadequate user training.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Failure </a:t>
            </a:r>
            <a:r>
              <a:rPr lang="en-US" dirty="0">
                <a:latin typeface="Times New Roman" panose="02020603050405020304" pitchFamily="18" charset="0"/>
                <a:cs typeface="Times New Roman" panose="02020603050405020304" pitchFamily="18" charset="0"/>
              </a:rPr>
              <a:t>to address these deficiencies may lead to unauthorized access, data breaches, and reputational damage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0C13B2-EE26-4CBD-8CC9-A013E5A4E3DF}"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360018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1199"/>
          </a:xfrm>
        </p:spPr>
        <p:txBody>
          <a:bodyPr>
            <a:noAutofit/>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93091"/>
            <a:ext cx="8915400" cy="4618131"/>
          </a:xfrm>
        </p:spPr>
        <p:txBody>
          <a:bodyPr/>
          <a:lstStyle/>
          <a:p>
            <a:r>
              <a:rPr lang="en-US" dirty="0">
                <a:latin typeface="Times New Roman" panose="02020603050405020304" pitchFamily="18" charset="0"/>
                <a:cs typeface="Times New Roman" panose="02020603050405020304" pitchFamily="18" charset="0"/>
              </a:rPr>
              <a:t>To mitigate the identified risks, recommendations have been provided, focusing on implementing robust security measures, updating policies and procedures, enhancing user training and awareness programs, establishing incident response </a:t>
            </a:r>
            <a:r>
              <a:rPr lang="en-US" dirty="0" smtClean="0">
                <a:latin typeface="Times New Roman" panose="02020603050405020304" pitchFamily="18" charset="0"/>
                <a:cs typeface="Times New Roman" panose="02020603050405020304" pitchFamily="18" charset="0"/>
              </a:rPr>
              <a:t>mechanisms and updating incident response plan, </a:t>
            </a:r>
            <a:r>
              <a:rPr lang="en-US" dirty="0">
                <a:latin typeface="Times New Roman" panose="02020603050405020304" pitchFamily="18" charset="0"/>
                <a:cs typeface="Times New Roman" panose="02020603050405020304" pitchFamily="18" charset="0"/>
              </a:rPr>
              <a:t>and improving access control processes. Each recommendation includes cost considerations to facilitate informed decision-making.</a:t>
            </a:r>
          </a:p>
          <a:p>
            <a:r>
              <a:rPr lang="en-US" dirty="0">
                <a:latin typeface="Times New Roman" panose="02020603050405020304" pitchFamily="18" charset="0"/>
                <a:cs typeface="Times New Roman" panose="02020603050405020304" pitchFamily="18" charset="0"/>
              </a:rPr>
              <a:t>In addition to addressing the Part 500 requirements, the case study raises additional considerations, including the oversight of third-party relationships, management of surplus equipment, the role of the CFO as a dual CISO, ensuring timely removal of user access, and exploring other compliance standards and regulations </a:t>
            </a:r>
            <a:r>
              <a:rPr lang="en-US" dirty="0" smtClean="0">
                <a:latin typeface="Times New Roman" panose="02020603050405020304" pitchFamily="18" charset="0"/>
                <a:cs typeface="Times New Roman" panose="02020603050405020304" pitchFamily="18" charset="0"/>
              </a:rPr>
              <a:t>for securing financial data and for </a:t>
            </a:r>
            <a:r>
              <a:rPr lang="en-US" dirty="0">
                <a:latin typeface="Times New Roman" panose="02020603050405020304" pitchFamily="18" charset="0"/>
                <a:cs typeface="Times New Roman" panose="02020603050405020304" pitchFamily="18" charset="0"/>
              </a:rPr>
              <a:t>enhanced security</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By implementing the recommended measures and addressing the identified deficiencies, One National Investments can strengthen its security posture, mitigate risks, and ensure compliance with Part 500. These actions will contribute to safeguarding sensitive data, maintaining client trust, and protecting the organization from potential cyber threats.</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9BF11E8-8905-41A6-A58D-DF6118F3FACF}"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36673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2799"/>
          </a:xfrm>
        </p:spPr>
        <p:txBody>
          <a:bodyPr>
            <a:noAutofit/>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46909"/>
            <a:ext cx="8915400" cy="5253924"/>
          </a:xfrm>
        </p:spPr>
        <p:txBody>
          <a:bodyPr>
            <a:normAutofit fontScale="25000" lnSpcReduction="20000"/>
          </a:bodyPr>
          <a:lstStyle/>
          <a:p>
            <a:r>
              <a:rPr lang="en-US" sz="5600" dirty="0" smtClean="0">
                <a:latin typeface="Times New Roman" panose="02020603050405020304" pitchFamily="18" charset="0"/>
                <a:cs typeface="Times New Roman" panose="02020603050405020304" pitchFamily="18" charset="0"/>
              </a:rPr>
              <a:t> [1]Cobb</a:t>
            </a:r>
            <a:r>
              <a:rPr lang="en-US" sz="5600" dirty="0">
                <a:latin typeface="Times New Roman" panose="02020603050405020304" pitchFamily="18" charset="0"/>
                <a:cs typeface="Times New Roman" panose="02020603050405020304" pitchFamily="18" charset="0"/>
              </a:rPr>
              <a:t>, M. </a:t>
            </a:r>
            <a:r>
              <a:rPr lang="en-US" sz="5600" dirty="0" smtClean="0">
                <a:latin typeface="Times New Roman" panose="02020603050405020304" pitchFamily="18" charset="0"/>
                <a:cs typeface="Times New Roman" panose="02020603050405020304" pitchFamily="18" charset="0"/>
              </a:rPr>
              <a:t>(2022, Nov). </a:t>
            </a:r>
            <a:r>
              <a:rPr lang="en-US" sz="5600" dirty="0">
                <a:latin typeface="Times New Roman" panose="02020603050405020304" pitchFamily="18" charset="0"/>
                <a:cs typeface="Times New Roman" panose="02020603050405020304" pitchFamily="18" charset="0"/>
              </a:rPr>
              <a:t>How to perform a </a:t>
            </a:r>
            <a:r>
              <a:rPr lang="en-US" sz="5600" dirty="0" err="1">
                <a:latin typeface="Times New Roman" panose="02020603050405020304" pitchFamily="18" charset="0"/>
                <a:cs typeface="Times New Roman" panose="02020603050405020304" pitchFamily="18" charset="0"/>
              </a:rPr>
              <a:t>cybersecurity</a:t>
            </a:r>
            <a:r>
              <a:rPr lang="en-US" sz="5600" dirty="0">
                <a:latin typeface="Times New Roman" panose="02020603050405020304" pitchFamily="18" charset="0"/>
                <a:cs typeface="Times New Roman" panose="02020603050405020304" pitchFamily="18" charset="0"/>
              </a:rPr>
              <a:t> risk assessment in 5 steps. </a:t>
            </a:r>
            <a:r>
              <a:rPr lang="en-US" sz="5600" dirty="0" err="1">
                <a:latin typeface="Times New Roman" panose="02020603050405020304" pitchFamily="18" charset="0"/>
                <a:cs typeface="Times New Roman" panose="02020603050405020304" pitchFamily="18" charset="0"/>
              </a:rPr>
              <a:t>TechTarget</a:t>
            </a:r>
            <a:r>
              <a:rPr lang="en-US" sz="5600" dirty="0">
                <a:latin typeface="Times New Roman" panose="02020603050405020304" pitchFamily="18" charset="0"/>
                <a:cs typeface="Times New Roman" panose="02020603050405020304" pitchFamily="18" charset="0"/>
              </a:rPr>
              <a:t>. </a:t>
            </a:r>
            <a:endParaRPr lang="en-US" sz="5600" dirty="0">
              <a:solidFill>
                <a:schemeClr val="tx1"/>
              </a:solidFill>
              <a:latin typeface="Times New Roman" panose="02020603050405020304" pitchFamily="18" charset="0"/>
              <a:cs typeface="Times New Roman" panose="02020603050405020304" pitchFamily="18" charset="0"/>
              <a:hlinkClick r:id="rId2"/>
            </a:endParaRPr>
          </a:p>
          <a:p>
            <a:pPr lvl="1"/>
            <a:r>
              <a:rPr lang="en-US" sz="5600" dirty="0" smtClean="0">
                <a:latin typeface="Times New Roman" panose="02020603050405020304" pitchFamily="18" charset="0"/>
                <a:cs typeface="Times New Roman" panose="02020603050405020304" pitchFamily="18" charset="0"/>
                <a:hlinkClick r:id="rId2"/>
              </a:rPr>
              <a:t>https</a:t>
            </a:r>
            <a:r>
              <a:rPr lang="en-US" sz="5600" dirty="0">
                <a:latin typeface="Times New Roman" panose="02020603050405020304" pitchFamily="18" charset="0"/>
                <a:cs typeface="Times New Roman" panose="02020603050405020304" pitchFamily="18" charset="0"/>
                <a:hlinkClick r:id="rId2"/>
              </a:rPr>
              <a:t>://</a:t>
            </a:r>
            <a:r>
              <a:rPr lang="en-US" sz="5600" dirty="0" smtClean="0">
                <a:latin typeface="Times New Roman" panose="02020603050405020304" pitchFamily="18" charset="0"/>
                <a:cs typeface="Times New Roman" panose="02020603050405020304" pitchFamily="18" charset="0"/>
                <a:hlinkClick r:id="rId2"/>
              </a:rPr>
              <a:t>www.techtarget.com/searchsecurity/tip/How-to-perform-a-cybersecurity-risk-assessment-step-by-step</a:t>
            </a:r>
            <a:endParaRPr lang="en-US" sz="5600" dirty="0" smtClean="0">
              <a:latin typeface="Times New Roman" panose="02020603050405020304" pitchFamily="18" charset="0"/>
              <a:cs typeface="Times New Roman" panose="02020603050405020304" pitchFamily="18" charset="0"/>
              <a:hlinkClick r:id="rId2"/>
            </a:endParaRPr>
          </a:p>
          <a:p>
            <a:r>
              <a:rPr lang="en-US" sz="5600" dirty="0" smtClean="0">
                <a:latin typeface="Times New Roman" panose="02020603050405020304" pitchFamily="18" charset="0"/>
                <a:cs typeface="Times New Roman" panose="02020603050405020304" pitchFamily="18" charset="0"/>
              </a:rPr>
              <a:t> [2]Kelley </a:t>
            </a:r>
            <a:r>
              <a:rPr lang="en-US" sz="5600" dirty="0">
                <a:latin typeface="Times New Roman" panose="02020603050405020304" pitchFamily="18" charset="0"/>
                <a:cs typeface="Times New Roman" panose="02020603050405020304" pitchFamily="18" charset="0"/>
              </a:rPr>
              <a:t>Dempsey, Paul </a:t>
            </a:r>
            <a:r>
              <a:rPr lang="en-US" sz="5600" dirty="0" err="1" smtClean="0">
                <a:latin typeface="Times New Roman" panose="02020603050405020304" pitchFamily="18" charset="0"/>
                <a:cs typeface="Times New Roman" panose="02020603050405020304" pitchFamily="18" charset="0"/>
              </a:rPr>
              <a:t>Eavy</a:t>
            </a:r>
            <a:r>
              <a:rPr lang="en-US" sz="5600" dirty="0">
                <a:latin typeface="Times New Roman" panose="02020603050405020304" pitchFamily="18" charset="0"/>
                <a:cs typeface="Times New Roman" panose="02020603050405020304" pitchFamily="18" charset="0"/>
              </a:rPr>
              <a:t>, George </a:t>
            </a:r>
            <a:r>
              <a:rPr lang="en-US" sz="5600" dirty="0" smtClean="0">
                <a:latin typeface="Times New Roman" panose="02020603050405020304" pitchFamily="18" charset="0"/>
                <a:cs typeface="Times New Roman" panose="02020603050405020304" pitchFamily="18" charset="0"/>
              </a:rPr>
              <a:t>Moore (2017</a:t>
            </a:r>
            <a:r>
              <a:rPr lang="en-US" sz="5600" dirty="0">
                <a:latin typeface="Times New Roman" panose="02020603050405020304" pitchFamily="18" charset="0"/>
                <a:cs typeface="Times New Roman" panose="02020603050405020304" pitchFamily="18" charset="0"/>
              </a:rPr>
              <a:t>, June) Automation Support </a:t>
            </a:r>
            <a:r>
              <a:rPr lang="en-US" sz="5600" dirty="0" smtClean="0">
                <a:latin typeface="Times New Roman" panose="02020603050405020304" pitchFamily="18" charset="0"/>
                <a:cs typeface="Times New Roman" panose="02020603050405020304" pitchFamily="18" charset="0"/>
              </a:rPr>
              <a:t>for Security </a:t>
            </a:r>
            <a:r>
              <a:rPr lang="en-US" sz="5600" dirty="0">
                <a:latin typeface="Times New Roman" panose="02020603050405020304" pitchFamily="18" charset="0"/>
                <a:cs typeface="Times New Roman" panose="02020603050405020304" pitchFamily="18" charset="0"/>
              </a:rPr>
              <a:t>Control Assessments</a:t>
            </a:r>
            <a:endParaRPr lang="en-US" sz="5600" dirty="0" smtClean="0">
              <a:latin typeface="Times New Roman" panose="02020603050405020304" pitchFamily="18" charset="0"/>
              <a:cs typeface="Times New Roman" panose="02020603050405020304" pitchFamily="18" charset="0"/>
            </a:endParaRPr>
          </a:p>
          <a:p>
            <a:pPr lvl="1"/>
            <a:r>
              <a:rPr lang="en-US" sz="5600" dirty="0" smtClean="0">
                <a:latin typeface="Times New Roman" panose="02020603050405020304" pitchFamily="18" charset="0"/>
                <a:cs typeface="Times New Roman" panose="02020603050405020304" pitchFamily="18" charset="0"/>
                <a:hlinkClick r:id="rId3"/>
              </a:rPr>
              <a:t>https</a:t>
            </a:r>
            <a:r>
              <a:rPr lang="en-US" sz="5600" dirty="0">
                <a:latin typeface="Times New Roman" panose="02020603050405020304" pitchFamily="18" charset="0"/>
                <a:cs typeface="Times New Roman" panose="02020603050405020304" pitchFamily="18" charset="0"/>
                <a:hlinkClick r:id="rId3"/>
              </a:rPr>
              <a:t>://</a:t>
            </a:r>
            <a:r>
              <a:rPr lang="en-US" sz="5600" dirty="0" smtClean="0">
                <a:latin typeface="Times New Roman" panose="02020603050405020304" pitchFamily="18" charset="0"/>
                <a:cs typeface="Times New Roman" panose="02020603050405020304" pitchFamily="18" charset="0"/>
                <a:hlinkClick r:id="rId3"/>
              </a:rPr>
              <a:t>nvlpubs.nist.gov/nistpubs/ir/2017/NIST.IR.8011-1.pdf</a:t>
            </a:r>
            <a:r>
              <a:rPr lang="en-US" sz="5600" dirty="0" smtClean="0">
                <a:latin typeface="Times New Roman" panose="02020603050405020304" pitchFamily="18" charset="0"/>
                <a:cs typeface="Times New Roman" panose="02020603050405020304" pitchFamily="18" charset="0"/>
              </a:rPr>
              <a:t> </a:t>
            </a:r>
          </a:p>
          <a:p>
            <a:r>
              <a:rPr lang="en-US" sz="5600" dirty="0" smtClean="0">
                <a:latin typeface="Times New Roman" panose="02020603050405020304" pitchFamily="18" charset="0"/>
                <a:cs typeface="Times New Roman" panose="02020603050405020304" pitchFamily="18" charset="0"/>
              </a:rPr>
              <a:t> [3]</a:t>
            </a:r>
            <a:r>
              <a:rPr lang="en-US" sz="5600" dirty="0" err="1" smtClean="0">
                <a:latin typeface="Times New Roman" panose="02020603050405020304" pitchFamily="18" charset="0"/>
                <a:cs typeface="Times New Roman" panose="02020603050405020304" pitchFamily="18" charset="0"/>
              </a:rPr>
              <a:t>Cherilyn</a:t>
            </a:r>
            <a:r>
              <a:rPr lang="en-US" sz="5600" dirty="0" smtClean="0">
                <a:latin typeface="Times New Roman" panose="02020603050405020304" pitchFamily="18" charset="0"/>
                <a:cs typeface="Times New Roman" panose="02020603050405020304" pitchFamily="18" charset="0"/>
              </a:rPr>
              <a:t> Pascoe (2023, April 24) </a:t>
            </a:r>
            <a:r>
              <a:rPr lang="en-US" sz="5600" dirty="0" err="1" smtClean="0">
                <a:latin typeface="Times New Roman" panose="02020603050405020304" pitchFamily="18" charset="0"/>
                <a:cs typeface="Times New Roman" panose="02020603050405020304" pitchFamily="18" charset="0"/>
              </a:rPr>
              <a:t>Cybersecurity</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Framework (CSF) by the National Institute of Standards and Technology (NIST</a:t>
            </a:r>
            <a:r>
              <a:rPr lang="en-US" sz="5600" dirty="0" smtClean="0">
                <a:latin typeface="Times New Roman" panose="02020603050405020304" pitchFamily="18" charset="0"/>
                <a:cs typeface="Times New Roman" panose="02020603050405020304" pitchFamily="18" charset="0"/>
              </a:rPr>
              <a:t>) </a:t>
            </a:r>
          </a:p>
          <a:p>
            <a:pPr marL="457200" lvl="1" indent="0">
              <a:buNone/>
            </a:pPr>
            <a:r>
              <a:rPr lang="en-US" sz="5600" dirty="0">
                <a:latin typeface="Times New Roman" panose="02020603050405020304" pitchFamily="18" charset="0"/>
                <a:cs typeface="Times New Roman" panose="02020603050405020304" pitchFamily="18" charset="0"/>
              </a:rPr>
              <a:t>Link - </a:t>
            </a:r>
            <a:r>
              <a:rPr lang="en-US" sz="5600" u="sng" dirty="0">
                <a:latin typeface="Times New Roman" panose="02020603050405020304" pitchFamily="18" charset="0"/>
                <a:cs typeface="Times New Roman" panose="02020603050405020304" pitchFamily="18" charset="0"/>
                <a:hlinkClick r:id="rId4"/>
              </a:rPr>
              <a:t>https://</a:t>
            </a:r>
            <a:r>
              <a:rPr lang="en-US" sz="5600" u="sng" dirty="0" smtClean="0">
                <a:latin typeface="Times New Roman" panose="02020603050405020304" pitchFamily="18" charset="0"/>
                <a:cs typeface="Times New Roman" panose="02020603050405020304" pitchFamily="18" charset="0"/>
                <a:hlinkClick r:id="rId4"/>
              </a:rPr>
              <a:t>www.nist.gov/cyberframework</a:t>
            </a:r>
            <a:endParaRPr lang="en-US" sz="5600" dirty="0" smtClean="0">
              <a:latin typeface="Times New Roman" panose="02020603050405020304" pitchFamily="18" charset="0"/>
              <a:cs typeface="Times New Roman" panose="02020603050405020304" pitchFamily="18" charset="0"/>
            </a:endParaRPr>
          </a:p>
          <a:p>
            <a:r>
              <a:rPr lang="en-US" sz="5600" dirty="0" smtClean="0">
                <a:latin typeface="Times New Roman" panose="02020603050405020304" pitchFamily="18" charset="0"/>
                <a:cs typeface="Times New Roman" panose="02020603050405020304" pitchFamily="18" charset="0"/>
              </a:rPr>
              <a:t> [4](2022, OCT) ISO/IEC </a:t>
            </a:r>
            <a:r>
              <a:rPr lang="en-US" sz="5600" dirty="0">
                <a:latin typeface="Times New Roman" panose="02020603050405020304" pitchFamily="18" charset="0"/>
                <a:cs typeface="Times New Roman" panose="02020603050405020304" pitchFamily="18" charset="0"/>
              </a:rPr>
              <a:t>27001 - Information Security Management Systems (</a:t>
            </a:r>
            <a:r>
              <a:rPr lang="en-US" sz="5600" dirty="0" smtClean="0">
                <a:latin typeface="Times New Roman" panose="02020603050405020304" pitchFamily="18" charset="0"/>
                <a:cs typeface="Times New Roman" panose="02020603050405020304" pitchFamily="18" charset="0"/>
              </a:rPr>
              <a:t>ISMS)</a:t>
            </a:r>
          </a:p>
          <a:p>
            <a:pPr marL="457200" lvl="1" indent="0">
              <a:buNone/>
            </a:pPr>
            <a:r>
              <a:rPr lang="en-US" sz="5600" dirty="0">
                <a:latin typeface="Times New Roman" panose="02020603050405020304" pitchFamily="18" charset="0"/>
                <a:cs typeface="Times New Roman" panose="02020603050405020304" pitchFamily="18" charset="0"/>
              </a:rPr>
              <a:t>Link: </a:t>
            </a:r>
            <a:r>
              <a:rPr lang="en-US" sz="5600" dirty="0">
                <a:latin typeface="Times New Roman" panose="02020603050405020304" pitchFamily="18" charset="0"/>
                <a:cs typeface="Times New Roman" panose="02020603050405020304" pitchFamily="18" charset="0"/>
                <a:hlinkClick r:id="rId5"/>
              </a:rPr>
              <a:t>https://www.iso.org/standard/54534.html</a:t>
            </a:r>
            <a:r>
              <a:rPr lang="en-US" sz="5600" dirty="0">
                <a:latin typeface="Times New Roman" panose="02020603050405020304" pitchFamily="18" charset="0"/>
                <a:cs typeface="Times New Roman" panose="02020603050405020304" pitchFamily="18" charset="0"/>
              </a:rPr>
              <a:t> </a:t>
            </a:r>
            <a:endParaRPr lang="en-US" sz="5600" dirty="0" smtClean="0">
              <a:latin typeface="Times New Roman" panose="02020603050405020304" pitchFamily="18" charset="0"/>
              <a:cs typeface="Times New Roman" panose="02020603050405020304" pitchFamily="18" charset="0"/>
            </a:endParaRPr>
          </a:p>
          <a:p>
            <a:r>
              <a:rPr lang="en-US" sz="5600" dirty="0" smtClean="0">
                <a:latin typeface="Times New Roman" panose="02020603050405020304" pitchFamily="18" charset="0"/>
                <a:cs typeface="Times New Roman" panose="02020603050405020304" pitchFamily="18" charset="0"/>
              </a:rPr>
              <a:t> [5]Force</a:t>
            </a:r>
            <a:r>
              <a:rPr lang="en-US" sz="5600" dirty="0">
                <a:latin typeface="Times New Roman" panose="02020603050405020304" pitchFamily="18" charset="0"/>
                <a:cs typeface="Times New Roman" panose="02020603050405020304" pitchFamily="18" charset="0"/>
              </a:rPr>
              <a:t>, J. T. (2017). Security and privacy controls for information systems and organizations (No. NIST Special </a:t>
            </a:r>
            <a:r>
              <a:rPr lang="en-US" sz="5600" dirty="0" smtClean="0">
                <a:latin typeface="Times New Roman" panose="02020603050405020304" pitchFamily="18" charset="0"/>
                <a:cs typeface="Times New Roman" panose="02020603050405020304" pitchFamily="18" charset="0"/>
              </a:rPr>
              <a:t>   Publication </a:t>
            </a:r>
            <a:r>
              <a:rPr lang="en-US" sz="5600" dirty="0">
                <a:latin typeface="Times New Roman" panose="02020603050405020304" pitchFamily="18" charset="0"/>
                <a:cs typeface="Times New Roman" panose="02020603050405020304" pitchFamily="18" charset="0"/>
              </a:rPr>
              <a:t>(SP) 800-53 Rev. 5 (Draft)). National Institute of Standards and Technology</a:t>
            </a:r>
            <a:r>
              <a:rPr lang="en-US" sz="5600" dirty="0" smtClean="0">
                <a:latin typeface="Times New Roman" panose="02020603050405020304" pitchFamily="18" charset="0"/>
                <a:cs typeface="Times New Roman" panose="02020603050405020304" pitchFamily="18" charset="0"/>
              </a:rPr>
              <a:t>.</a:t>
            </a:r>
          </a:p>
          <a:p>
            <a:pPr lvl="1"/>
            <a:r>
              <a:rPr lang="en-US" sz="5600" dirty="0">
                <a:latin typeface="Times New Roman" panose="02020603050405020304" pitchFamily="18" charset="0"/>
                <a:cs typeface="Times New Roman" panose="02020603050405020304" pitchFamily="18" charset="0"/>
              </a:rPr>
              <a:t>Link : </a:t>
            </a:r>
            <a:r>
              <a:rPr lang="en-US" sz="5600" dirty="0">
                <a:latin typeface="Times New Roman" panose="02020603050405020304" pitchFamily="18" charset="0"/>
                <a:cs typeface="Times New Roman" panose="02020603050405020304" pitchFamily="18" charset="0"/>
                <a:hlinkClick r:id="rId6"/>
              </a:rPr>
              <a:t>https://</a:t>
            </a:r>
            <a:r>
              <a:rPr lang="en-US" sz="5600" dirty="0" smtClean="0">
                <a:latin typeface="Times New Roman" panose="02020603050405020304" pitchFamily="18" charset="0"/>
                <a:cs typeface="Times New Roman" panose="02020603050405020304" pitchFamily="18" charset="0"/>
                <a:hlinkClick r:id="rId6"/>
              </a:rPr>
              <a:t>csrc.nist.gov/publications/detail/sp/800-53/rev-5/draft</a:t>
            </a:r>
            <a:r>
              <a:rPr lang="en-US" sz="5600" dirty="0" smtClean="0">
                <a:latin typeface="Times New Roman" panose="02020603050405020304" pitchFamily="18" charset="0"/>
                <a:cs typeface="Times New Roman" panose="02020603050405020304" pitchFamily="18" charset="0"/>
              </a:rPr>
              <a:t> </a:t>
            </a:r>
          </a:p>
          <a:p>
            <a:r>
              <a:rPr lang="en-US" sz="5600" dirty="0" smtClean="0">
                <a:solidFill>
                  <a:srgbClr val="000000"/>
                </a:solidFill>
                <a:latin typeface="Times New Roman" panose="02020603050405020304" pitchFamily="18" charset="0"/>
                <a:cs typeface="Times New Roman" panose="02020603050405020304" pitchFamily="18" charset="0"/>
                <a:hlinkClick r:id="rId7"/>
              </a:rPr>
              <a:t> [6] https</a:t>
            </a:r>
            <a:r>
              <a:rPr lang="en-US" sz="5600" dirty="0">
                <a:solidFill>
                  <a:srgbClr val="000000"/>
                </a:solidFill>
                <a:latin typeface="Times New Roman" panose="02020603050405020304" pitchFamily="18" charset="0"/>
                <a:cs typeface="Times New Roman" panose="02020603050405020304" pitchFamily="18" charset="0"/>
                <a:hlinkClick r:id="rId7"/>
              </a:rPr>
              <a:t>://www.scmagazine.com/product-test/content/metricstream-risk-management-solution-v6-0-2</a:t>
            </a:r>
            <a:r>
              <a:rPr lang="en-US" sz="5600" dirty="0">
                <a:solidFill>
                  <a:srgbClr val="000000"/>
                </a:solidFill>
                <a:latin typeface="Times New Roman" panose="02020603050405020304" pitchFamily="18" charset="0"/>
                <a:cs typeface="Times New Roman" panose="02020603050405020304" pitchFamily="18" charset="0"/>
              </a:rPr>
              <a:t> </a:t>
            </a:r>
            <a:endParaRPr lang="en-US" sz="5600" dirty="0" smtClean="0">
              <a:solidFill>
                <a:srgbClr val="000000"/>
              </a:solidFill>
              <a:latin typeface="Times New Roman" panose="02020603050405020304" pitchFamily="18" charset="0"/>
              <a:cs typeface="Times New Roman" panose="02020603050405020304" pitchFamily="18" charset="0"/>
            </a:endParaRPr>
          </a:p>
          <a:p>
            <a:r>
              <a:rPr lang="en-US" sz="5600" dirty="0" smtClean="0">
                <a:solidFill>
                  <a:srgbClr val="000000"/>
                </a:solidFill>
                <a:latin typeface="Times New Roman" panose="02020603050405020304" pitchFamily="18" charset="0"/>
                <a:cs typeface="Times New Roman" panose="02020603050405020304" pitchFamily="18" charset="0"/>
                <a:hlinkClick r:id="rId8"/>
              </a:rPr>
              <a:t> [7] https</a:t>
            </a:r>
            <a:r>
              <a:rPr lang="en-US" sz="5600" dirty="0">
                <a:solidFill>
                  <a:srgbClr val="000000"/>
                </a:solidFill>
                <a:latin typeface="Times New Roman" panose="02020603050405020304" pitchFamily="18" charset="0"/>
                <a:cs typeface="Times New Roman" panose="02020603050405020304" pitchFamily="18" charset="0"/>
                <a:hlinkClick r:id="rId8"/>
              </a:rPr>
              <a:t>://www.esecurityplanet.com/products/top-full-disk-software-products/</a:t>
            </a:r>
            <a:r>
              <a:rPr lang="en-US" sz="5600" dirty="0">
                <a:solidFill>
                  <a:srgbClr val="000000"/>
                </a:solidFill>
                <a:latin typeface="Times New Roman" panose="02020603050405020304" pitchFamily="18" charset="0"/>
                <a:cs typeface="Times New Roman" panose="02020603050405020304" pitchFamily="18" charset="0"/>
              </a:rPr>
              <a:t> </a:t>
            </a:r>
            <a:endParaRPr lang="en-US" sz="5600" dirty="0" smtClean="0">
              <a:solidFill>
                <a:srgbClr val="000000"/>
              </a:solidFill>
              <a:latin typeface="Times New Roman" panose="02020603050405020304" pitchFamily="18" charset="0"/>
              <a:cs typeface="Times New Roman" panose="02020603050405020304" pitchFamily="18" charset="0"/>
            </a:endParaRPr>
          </a:p>
          <a:p>
            <a:r>
              <a:rPr lang="en-US" sz="5600" dirty="0" smtClean="0">
                <a:solidFill>
                  <a:srgbClr val="000000"/>
                </a:solidFill>
                <a:latin typeface="Times New Roman" panose="02020603050405020304" pitchFamily="18" charset="0"/>
                <a:cs typeface="Times New Roman" panose="02020603050405020304" pitchFamily="18" charset="0"/>
                <a:hlinkClick r:id="rId9"/>
              </a:rPr>
              <a:t> [8]https</a:t>
            </a:r>
            <a:r>
              <a:rPr lang="en-US" sz="5600" dirty="0">
                <a:solidFill>
                  <a:srgbClr val="000000"/>
                </a:solidFill>
                <a:latin typeface="Times New Roman" panose="02020603050405020304" pitchFamily="18" charset="0"/>
                <a:cs typeface="Times New Roman" panose="02020603050405020304" pitchFamily="18" charset="0"/>
                <a:hlinkClick r:id="rId9"/>
              </a:rPr>
              <a:t>://</a:t>
            </a:r>
            <a:r>
              <a:rPr lang="en-US" sz="5600" dirty="0" smtClean="0">
                <a:solidFill>
                  <a:srgbClr val="000000"/>
                </a:solidFill>
                <a:latin typeface="Times New Roman" panose="02020603050405020304" pitchFamily="18" charset="0"/>
                <a:cs typeface="Times New Roman" panose="02020603050405020304" pitchFamily="18" charset="0"/>
                <a:hlinkClick r:id="rId9"/>
              </a:rPr>
              <a:t>www.starterstory.com/ideas/asset-management-business/startup-costs</a:t>
            </a:r>
            <a:r>
              <a:rPr lang="en-US" sz="5600" dirty="0" smtClean="0">
                <a:solidFill>
                  <a:srgbClr val="000000"/>
                </a:solidFill>
                <a:latin typeface="Times New Roman" panose="02020603050405020304" pitchFamily="18" charset="0"/>
                <a:cs typeface="Times New Roman" panose="02020603050405020304" pitchFamily="18" charset="0"/>
              </a:rPr>
              <a:t> </a:t>
            </a:r>
            <a:endParaRPr lang="en-US" sz="5600" dirty="0" smtClean="0">
              <a:latin typeface="Times New Roman" panose="02020603050405020304" pitchFamily="18" charset="0"/>
              <a:cs typeface="Times New Roman" panose="02020603050405020304" pitchFamily="18" charset="0"/>
            </a:endParaRPr>
          </a:p>
          <a:p>
            <a:r>
              <a:rPr lang="en-US" sz="5600" dirty="0" smtClean="0">
                <a:latin typeface="Times New Roman" panose="02020603050405020304" pitchFamily="18" charset="0"/>
                <a:cs typeface="Times New Roman" panose="02020603050405020304" pitchFamily="18" charset="0"/>
              </a:rPr>
              <a:t> [9] NIST </a:t>
            </a:r>
            <a:r>
              <a:rPr lang="en-US" sz="5600" dirty="0">
                <a:latin typeface="Times New Roman" panose="02020603050405020304" pitchFamily="18" charset="0"/>
                <a:cs typeface="Times New Roman" panose="02020603050405020304" pitchFamily="18" charset="0"/>
              </a:rPr>
              <a:t>Part 500</a:t>
            </a:r>
          </a:p>
          <a:p>
            <a:pPr lvl="1"/>
            <a:r>
              <a:rPr lang="en-US" sz="5600" dirty="0" smtClean="0">
                <a:latin typeface="Times New Roman" panose="02020603050405020304" pitchFamily="18" charset="0"/>
                <a:cs typeface="Times New Roman" panose="02020603050405020304" pitchFamily="18" charset="0"/>
              </a:rPr>
              <a:t>Link </a:t>
            </a:r>
            <a:r>
              <a:rPr lang="en-US" sz="5600" dirty="0" smtClean="0">
                <a:latin typeface="Times New Roman" panose="02020603050405020304" pitchFamily="18" charset="0"/>
                <a:cs typeface="Times New Roman" panose="02020603050405020304" pitchFamily="18" charset="0"/>
              </a:rPr>
              <a:t>- </a:t>
            </a:r>
            <a:r>
              <a:rPr lang="en-US" sz="5600" u="sng" dirty="0">
                <a:latin typeface="Times New Roman" panose="02020603050405020304" pitchFamily="18" charset="0"/>
                <a:cs typeface="Times New Roman" panose="02020603050405020304" pitchFamily="18" charset="0"/>
                <a:hlinkClick r:id="rId10"/>
              </a:rPr>
              <a:t>https://</a:t>
            </a:r>
            <a:r>
              <a:rPr lang="en-US" sz="5600" u="sng" dirty="0" smtClean="0">
                <a:latin typeface="Times New Roman" panose="02020603050405020304" pitchFamily="18" charset="0"/>
                <a:cs typeface="Times New Roman" panose="02020603050405020304" pitchFamily="18" charset="0"/>
                <a:hlinkClick r:id="rId10"/>
              </a:rPr>
              <a:t>www.dfs.ny.gov/industry_guidance/cybersecurity_requirements_financial_services_companies</a:t>
            </a:r>
            <a:endParaRPr lang="en-US" sz="5600" u="sng" dirty="0" smtClean="0">
              <a:latin typeface="Times New Roman" panose="02020603050405020304" pitchFamily="18" charset="0"/>
              <a:cs typeface="Times New Roman" panose="02020603050405020304" pitchFamily="18" charset="0"/>
            </a:endParaRPr>
          </a:p>
          <a:p>
            <a:endParaRPr lang="en-US" sz="2900" dirty="0" smtClean="0">
              <a:latin typeface="Times New Roman" panose="02020603050405020304" pitchFamily="18" charset="0"/>
              <a:cs typeface="Times New Roman" panose="02020603050405020304" pitchFamily="18" charset="0"/>
            </a:endParaRPr>
          </a:p>
          <a:p>
            <a:endParaRPr lang="en-US" sz="2900" dirty="0" smtClean="0">
              <a:latin typeface="Times New Roman" panose="02020603050405020304" pitchFamily="18" charset="0"/>
              <a:cs typeface="Times New Roman" panose="02020603050405020304" pitchFamily="18" charset="0"/>
            </a:endParaRPr>
          </a:p>
          <a:p>
            <a:endParaRPr lang="en-US" sz="2900" dirty="0" smtClean="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endParaRPr lang="en-US" sz="2900" dirty="0" smtClean="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B6B7BB61-9FC4-4AD5-BD6F-10193E37BFC1}"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323060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1272"/>
          </a:xfrm>
        </p:spPr>
        <p:txBody>
          <a:bodyPr>
            <a:normAutofit/>
          </a:bodyPr>
          <a:lstStyle/>
          <a:p>
            <a:r>
              <a:rPr lang="en-US" b="1" dirty="0" smtClean="0">
                <a:latin typeface="Times New Roman" panose="02020603050405020304" pitchFamily="18" charset="0"/>
                <a:cs typeface="Times New Roman" panose="02020603050405020304" pitchFamily="18" charset="0"/>
              </a:rPr>
              <a:t>Overview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1394691"/>
            <a:ext cx="9371879" cy="5366327"/>
          </a:xfrm>
        </p:spPr>
        <p:txBody>
          <a:bodyPr>
            <a:normAutofit/>
          </a:bodyPr>
          <a:lstStyle/>
          <a:p>
            <a:r>
              <a:rPr lang="en-US" dirty="0" smtClean="0">
                <a:latin typeface="Times New Roman" panose="02020603050405020304" pitchFamily="18" charset="0"/>
                <a:cs typeface="Times New Roman" panose="02020603050405020304" pitchFamily="18" charset="0"/>
              </a:rPr>
              <a:t>One National Investment is an investment management and wealth advisory service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which is established in 2002. </a:t>
            </a:r>
          </a:p>
          <a:p>
            <a:r>
              <a:rPr lang="en-US" dirty="0" smtClean="0">
                <a:latin typeface="Times New Roman" panose="02020603050405020304" pitchFamily="18" charset="0"/>
                <a:cs typeface="Times New Roman" panose="02020603050405020304" pitchFamily="18" charset="0"/>
              </a:rPr>
              <a:t>Its headquarters are located in Syracuse, NY, with locations in NY, NJ and CT having.</a:t>
            </a:r>
          </a:p>
          <a:p>
            <a:r>
              <a:rPr lang="en-US" dirty="0" smtClean="0">
                <a:latin typeface="Times New Roman" panose="02020603050405020304" pitchFamily="18" charset="0"/>
                <a:cs typeface="Times New Roman" panose="02020603050405020304" pitchFamily="18" charset="0"/>
              </a:rPr>
              <a:t>Company’s budget is of almost $18 million and having 104 geographically dispersed employees with 30% staff working remotely. Company's mission is to delivering </a:t>
            </a:r>
            <a:r>
              <a:rPr lang="en-US" dirty="0">
                <a:latin typeface="Times New Roman" panose="02020603050405020304" pitchFamily="18" charset="0"/>
                <a:cs typeface="Times New Roman" panose="02020603050405020304" pitchFamily="18" charset="0"/>
              </a:rPr>
              <a:t>a safe, secure, and optimal work </a:t>
            </a:r>
            <a:r>
              <a:rPr lang="en-US" dirty="0" smtClean="0">
                <a:latin typeface="Times New Roman" panose="02020603050405020304" pitchFamily="18" charset="0"/>
                <a:cs typeface="Times New Roman" panose="02020603050405020304" pitchFamily="18" charset="0"/>
              </a:rPr>
              <a:t>environment.</a:t>
            </a:r>
          </a:p>
          <a:p>
            <a:r>
              <a:rPr lang="en-US" dirty="0" smtClean="0">
                <a:latin typeface="Times New Roman" panose="02020603050405020304" pitchFamily="18" charset="0"/>
                <a:cs typeface="Times New Roman" panose="02020603050405020304" pitchFamily="18" charset="0"/>
              </a:rPr>
              <a:t>Company ensures </a:t>
            </a:r>
            <a:r>
              <a:rPr lang="en-US" dirty="0">
                <a:latin typeface="Times New Roman" panose="02020603050405020304" pitchFamily="18" charset="0"/>
                <a:cs typeface="Times New Roman" panose="02020603050405020304" pitchFamily="18" charset="0"/>
              </a:rPr>
              <a:t>fair treatment for </a:t>
            </a:r>
            <a:r>
              <a:rPr lang="en-US" dirty="0" smtClean="0">
                <a:latin typeface="Times New Roman" panose="02020603050405020304" pitchFamily="18" charset="0"/>
                <a:cs typeface="Times New Roman" panose="02020603050405020304" pitchFamily="18" charset="0"/>
              </a:rPr>
              <a:t>employees</a:t>
            </a:r>
          </a:p>
          <a:p>
            <a:r>
              <a:rPr lang="en-US" dirty="0">
                <a:latin typeface="Times New Roman" panose="02020603050405020304" pitchFamily="18" charset="0"/>
                <a:cs typeface="Times New Roman" panose="02020603050405020304" pitchFamily="18" charset="0"/>
              </a:rPr>
              <a:t>Staff receives IT security policies and </a:t>
            </a:r>
            <a:r>
              <a:rPr lang="en-US" dirty="0" smtClean="0">
                <a:latin typeface="Times New Roman" panose="02020603050405020304" pitchFamily="18" charset="0"/>
                <a:cs typeface="Times New Roman" panose="02020603050405020304" pitchFamily="18" charset="0"/>
              </a:rPr>
              <a:t>training. Also receives handbook during onboarding containing bullet points on importance of security and data protection. </a:t>
            </a:r>
          </a:p>
          <a:p>
            <a:r>
              <a:rPr lang="en-US" dirty="0">
                <a:latin typeface="Times New Roman" panose="02020603050405020304" pitchFamily="18" charset="0"/>
                <a:cs typeface="Times New Roman" panose="02020603050405020304" pitchFamily="18" charset="0"/>
              </a:rPr>
              <a:t>The company develops and implements physical, operational, administrative, and technical security policies, procedures, and processes to mitigate both current and emerging threats. However, it is often the target of threats such as social engineering, malware and internal users.</a:t>
            </a:r>
          </a:p>
          <a:p>
            <a:r>
              <a:rPr lang="en-US" dirty="0">
                <a:latin typeface="Times New Roman" panose="02020603050405020304" pitchFamily="18" charset="0"/>
                <a:cs typeface="Times New Roman" panose="02020603050405020304" pitchFamily="18" charset="0"/>
              </a:rPr>
              <a:t>Challenges in keeping policies up to date and ensuring user awareness</a:t>
            </a:r>
            <a:r>
              <a:rPr lang="en-US" dirty="0" smtClean="0">
                <a:latin typeface="Times New Roman" panose="02020603050405020304" pitchFamily="18" charset="0"/>
                <a:cs typeface="Times New Roman" panose="02020603050405020304" pitchFamily="18" charset="0"/>
              </a:rPr>
              <a:t>. So company </a:t>
            </a:r>
            <a:r>
              <a:rPr lang="en-US" dirty="0">
                <a:latin typeface="Times New Roman" panose="02020603050405020304" pitchFamily="18" charset="0"/>
                <a:cs typeface="Times New Roman" panose="02020603050405020304" pitchFamily="18" charset="0"/>
              </a:rPr>
              <a:t>need automated training system to address growing threats.</a:t>
            </a:r>
            <a:endParaRPr lang="en-US" dirty="0" smtClean="0">
              <a:latin typeface="Times New Roman" panose="02020603050405020304" pitchFamily="18" charset="0"/>
              <a:cs typeface="Times New Roman" panose="02020603050405020304" pitchFamily="18" charset="0"/>
            </a:endParaRPr>
          </a:p>
          <a:p>
            <a:endParaRPr lang="en-US" sz="2000" dirty="0" smtClean="0"/>
          </a:p>
          <a:p>
            <a:endParaRPr lang="en-US" sz="2000" dirty="0" smtClean="0"/>
          </a:p>
          <a:p>
            <a:endParaRPr lang="en-US" dirty="0"/>
          </a:p>
        </p:txBody>
      </p:sp>
      <p:sp>
        <p:nvSpPr>
          <p:cNvPr id="4" name="Date Placeholder 3"/>
          <p:cNvSpPr>
            <a:spLocks noGrp="1"/>
          </p:cNvSpPr>
          <p:nvPr>
            <p:ph type="dt" sz="half" idx="10"/>
          </p:nvPr>
        </p:nvSpPr>
        <p:spPr/>
        <p:txBody>
          <a:bodyPr/>
          <a:lstStyle/>
          <a:p>
            <a:fld id="{E8147D30-FA4A-46B8-B7CE-30C2A3943A48}"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17835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730857" cy="604325"/>
          </a:xfrm>
        </p:spPr>
        <p:txBody>
          <a:bodyPr>
            <a:noAutofit/>
          </a:bodyPr>
          <a:lstStyle/>
          <a:p>
            <a:r>
              <a:rPr lang="en-US" b="1" dirty="0">
                <a:latin typeface="Times New Roman" panose="02020603050405020304" pitchFamily="18" charset="0"/>
                <a:cs typeface="Times New Roman" panose="02020603050405020304" pitchFamily="18" charset="0"/>
              </a:rPr>
              <a:t>Risk </a:t>
            </a:r>
            <a:r>
              <a:rPr lang="en-US" b="1" dirty="0" smtClean="0">
                <a:latin typeface="Times New Roman" panose="02020603050405020304" pitchFamily="18" charset="0"/>
                <a:cs typeface="Times New Roman" panose="02020603050405020304" pitchFamily="18" charset="0"/>
              </a:rPr>
              <a:t>Analysis Scope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28435"/>
            <a:ext cx="9390352" cy="5560291"/>
          </a:xfrm>
        </p:spPr>
        <p:txBody>
          <a:bodyPr>
            <a:normAutofit fontScale="92500" lnSpcReduction="20000"/>
          </a:bodyPr>
          <a:lstStyle/>
          <a:p>
            <a:r>
              <a:rPr lang="en-US" sz="2200" b="1" dirty="0" smtClean="0">
                <a:latin typeface="Times New Roman" panose="02020603050405020304" pitchFamily="18" charset="0"/>
                <a:cs typeface="Times New Roman" panose="02020603050405020304" pitchFamily="18" charset="0"/>
              </a:rPr>
              <a:t>Risk Analysis Scope :</a:t>
            </a:r>
            <a:endParaRPr lang="en-US" sz="2200" b="1" dirty="0">
              <a:latin typeface="Times New Roman" panose="02020603050405020304" pitchFamily="18" charset="0"/>
              <a:cs typeface="Times New Roman" panose="02020603050405020304" pitchFamily="18" charset="0"/>
            </a:endParaRPr>
          </a:p>
          <a:p>
            <a:pPr lvl="1"/>
            <a:r>
              <a:rPr lang="en-US" sz="1900" dirty="0" smtClean="0">
                <a:latin typeface="Times New Roman" panose="02020603050405020304" pitchFamily="18" charset="0"/>
                <a:cs typeface="Times New Roman" panose="02020603050405020304" pitchFamily="18" charset="0"/>
              </a:rPr>
              <a:t>Conduct </a:t>
            </a:r>
            <a:r>
              <a:rPr lang="en-US" sz="1900" dirty="0">
                <a:latin typeface="Times New Roman" panose="02020603050405020304" pitchFamily="18" charset="0"/>
                <a:cs typeface="Times New Roman" panose="02020603050405020304" pitchFamily="18" charset="0"/>
              </a:rPr>
              <a:t>risk analysis </a:t>
            </a:r>
            <a:r>
              <a:rPr lang="en-US" sz="1900" dirty="0" smtClean="0">
                <a:latin typeface="Times New Roman" panose="02020603050405020304" pitchFamily="18" charset="0"/>
                <a:cs typeface="Times New Roman" panose="02020603050405020304" pitchFamily="18" charset="0"/>
              </a:rPr>
              <a:t>based on </a:t>
            </a:r>
            <a:r>
              <a:rPr lang="en-US" sz="1900" dirty="0">
                <a:latin typeface="Times New Roman" panose="02020603050405020304" pitchFamily="18" charset="0"/>
                <a:cs typeface="Times New Roman" panose="02020603050405020304" pitchFamily="18" charset="0"/>
              </a:rPr>
              <a:t>assessing the compliance of One National Investments with the security requirements outlined in Part 500 (500.0-500.17) of the NY DFS NYCRR</a:t>
            </a:r>
            <a:r>
              <a:rPr lang="en-US" sz="1900" dirty="0" smtClean="0">
                <a:latin typeface="Times New Roman" panose="02020603050405020304" pitchFamily="18" charset="0"/>
                <a:cs typeface="Times New Roman" panose="02020603050405020304" pitchFamily="18" charset="0"/>
              </a:rPr>
              <a:t>.</a:t>
            </a:r>
          </a:p>
          <a:p>
            <a:pPr lvl="1"/>
            <a:r>
              <a:rPr lang="en-US" sz="1900" dirty="0" smtClean="0">
                <a:latin typeface="Times New Roman" panose="02020603050405020304" pitchFamily="18" charset="0"/>
                <a:cs typeface="Times New Roman" panose="02020603050405020304" pitchFamily="18" charset="0"/>
              </a:rPr>
              <a:t>Identify </a:t>
            </a:r>
            <a:r>
              <a:rPr lang="en-US" sz="1900" dirty="0">
                <a:latin typeface="Times New Roman" panose="02020603050405020304" pitchFamily="18" charset="0"/>
                <a:cs typeface="Times New Roman" panose="02020603050405020304" pitchFamily="18" charset="0"/>
              </a:rPr>
              <a:t>at least 12 requirements that One National has failed to meet and describe the findings Identified </a:t>
            </a:r>
          </a:p>
          <a:p>
            <a:pPr lvl="1"/>
            <a:r>
              <a:rPr lang="en-US" sz="1900" dirty="0" smtClean="0">
                <a:latin typeface="Times New Roman" panose="02020603050405020304" pitchFamily="18" charset="0"/>
                <a:cs typeface="Times New Roman" panose="02020603050405020304" pitchFamily="18" charset="0"/>
              </a:rPr>
              <a:t>Assess One National’s security practices like access control mechanism, vulnerability management, physical security, security trainings and users acknowledgement to it, incident </a:t>
            </a:r>
            <a:r>
              <a:rPr lang="en-US" sz="1900" dirty="0">
                <a:latin typeface="Times New Roman" panose="02020603050405020304" pitchFamily="18" charset="0"/>
                <a:cs typeface="Times New Roman" panose="02020603050405020304" pitchFamily="18" charset="0"/>
              </a:rPr>
              <a:t>r</a:t>
            </a:r>
            <a:r>
              <a:rPr lang="en-US" sz="1900" dirty="0" smtClean="0">
                <a:latin typeface="Times New Roman" panose="02020603050405020304" pitchFamily="18" charset="0"/>
                <a:cs typeface="Times New Roman" panose="02020603050405020304" pitchFamily="18" charset="0"/>
              </a:rPr>
              <a:t>esponse plan and policy and procedure review, data encryption, asset management and provide risk mitigations </a:t>
            </a:r>
          </a:p>
          <a:p>
            <a:pPr marL="457200" lvl="1" indent="0">
              <a:buNone/>
            </a:pPr>
            <a:endParaRPr lang="en-US" sz="19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Methodology:</a:t>
            </a:r>
          </a:p>
          <a:p>
            <a:pPr lvl="1"/>
            <a:r>
              <a:rPr lang="en-US" sz="1900" dirty="0">
                <a:latin typeface="Times New Roman" panose="02020603050405020304" pitchFamily="18" charset="0"/>
                <a:cs typeface="Times New Roman" panose="02020603050405020304" pitchFamily="18" charset="0"/>
              </a:rPr>
              <a:t>Review </a:t>
            </a:r>
            <a:r>
              <a:rPr lang="en-US" sz="1900" dirty="0" smtClean="0">
                <a:latin typeface="Times New Roman" panose="02020603050405020304" pitchFamily="18" charset="0"/>
                <a:cs typeface="Times New Roman" panose="02020603050405020304" pitchFamily="18" charset="0"/>
              </a:rPr>
              <a:t>One National’s provided case study and analyze requirements mention in Part </a:t>
            </a:r>
            <a:r>
              <a:rPr lang="en-US" sz="1900" dirty="0">
                <a:latin typeface="Times New Roman" panose="02020603050405020304" pitchFamily="18" charset="0"/>
                <a:cs typeface="Times New Roman" panose="02020603050405020304" pitchFamily="18" charset="0"/>
              </a:rPr>
              <a:t>500.0-500.17 </a:t>
            </a:r>
            <a:r>
              <a:rPr lang="en-US" sz="1900" dirty="0" smtClean="0">
                <a:latin typeface="Times New Roman" panose="02020603050405020304" pitchFamily="18" charset="0"/>
                <a:cs typeface="Times New Roman" panose="02020603050405020304" pitchFamily="18" charset="0"/>
              </a:rPr>
              <a:t>to identify areas where One National’s failed to comply</a:t>
            </a:r>
          </a:p>
          <a:p>
            <a:pPr lvl="1"/>
            <a:r>
              <a:rPr lang="en-US" sz="1900" dirty="0">
                <a:latin typeface="Times New Roman" panose="02020603050405020304" pitchFamily="18" charset="0"/>
                <a:cs typeface="Times New Roman" panose="02020603050405020304" pitchFamily="18" charset="0"/>
              </a:rPr>
              <a:t>I</a:t>
            </a:r>
            <a:r>
              <a:rPr lang="en-US" sz="1900" dirty="0" smtClean="0">
                <a:latin typeface="Times New Roman" panose="02020603050405020304" pitchFamily="18" charset="0"/>
                <a:cs typeface="Times New Roman" panose="02020603050405020304" pitchFamily="18" charset="0"/>
              </a:rPr>
              <a:t>dentify deficiencies based on analyzing company’s existing policies and procedures, examining contract with third party MSP vendor, and </a:t>
            </a:r>
            <a:r>
              <a:rPr lang="en-US" sz="1900" dirty="0">
                <a:latin typeface="Times New Roman" panose="02020603050405020304" pitchFamily="18" charset="0"/>
                <a:cs typeface="Times New Roman" panose="02020603050405020304" pitchFamily="18" charset="0"/>
              </a:rPr>
              <a:t>assess </a:t>
            </a:r>
            <a:r>
              <a:rPr lang="en-US" sz="1900" dirty="0" smtClean="0">
                <a:latin typeface="Times New Roman" panose="02020603050405020304" pitchFamily="18" charset="0"/>
                <a:cs typeface="Times New Roman" panose="02020603050405020304" pitchFamily="18" charset="0"/>
              </a:rPr>
              <a:t>risks</a:t>
            </a:r>
          </a:p>
          <a:p>
            <a:pPr lvl="1"/>
            <a:r>
              <a:rPr lang="en-US" sz="1900" dirty="0" smtClean="0">
                <a:latin typeface="Times New Roman" panose="02020603050405020304" pitchFamily="18" charset="0"/>
                <a:cs typeface="Times New Roman" panose="02020603050405020304" pitchFamily="18" charset="0"/>
              </a:rPr>
              <a:t>Assign risk level (High, Moderate, Low) to each findings considering it’s impact and likelihood</a:t>
            </a:r>
          </a:p>
          <a:p>
            <a:pPr lvl="1"/>
            <a:r>
              <a:rPr lang="en-US" sz="1900" dirty="0" smtClean="0">
                <a:latin typeface="Times New Roman" panose="02020603050405020304" pitchFamily="18" charset="0"/>
                <a:cs typeface="Times New Roman" panose="02020603050405020304" pitchFamily="18" charset="0"/>
              </a:rPr>
              <a:t>Provide vendor agnostic recommended approach on all risks identified and provide clear steps for remediation</a:t>
            </a: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a:xfrm>
            <a:off x="10657176" y="6418330"/>
            <a:ext cx="1146283" cy="370396"/>
          </a:xfrm>
        </p:spPr>
        <p:txBody>
          <a:bodyPr/>
          <a:lstStyle/>
          <a:p>
            <a:fld id="{73903DDD-0666-41A1-8DA7-B66474D97F4D}" type="datetime1">
              <a:rPr lang="en-US" smtClean="0"/>
              <a:t>5/22/2023</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3663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3564"/>
          </a:xfrm>
        </p:spPr>
        <p:txBody>
          <a:bodyPr>
            <a:noAutofit/>
          </a:bodyPr>
          <a:lstStyle/>
          <a:p>
            <a:r>
              <a:rPr lang="en-US" b="1" dirty="0" smtClean="0">
                <a:latin typeface="Times New Roman" panose="02020603050405020304" pitchFamily="18" charset="0"/>
                <a:cs typeface="Times New Roman" panose="02020603050405020304" pitchFamily="18" charset="0"/>
              </a:rPr>
              <a:t>Likelihood, Impact and Risk Level Criteria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66981"/>
            <a:ext cx="9297988" cy="5320145"/>
          </a:xfrm>
        </p:spPr>
        <p:txBody>
          <a:bodyPr>
            <a:normAutofit/>
          </a:bodyPr>
          <a:lstStyle/>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Likelihood Criteria –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probability that a given threat is capable of exploiting a given vulnerability or a set of </a:t>
            </a:r>
            <a:r>
              <a:rPr lang="en-US" dirty="0" smtClean="0">
                <a:latin typeface="Times New Roman" panose="02020603050405020304" pitchFamily="18" charset="0"/>
                <a:cs typeface="Times New Roman" panose="02020603050405020304" pitchFamily="18" charset="0"/>
              </a:rPr>
              <a:t>vulnerabilities (High, Moderate, Low)</a:t>
            </a:r>
            <a:endParaRPr lang="en-US"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Impact Criteria </a:t>
            </a:r>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operational, reputational, or financial effect of the risk on your </a:t>
            </a:r>
            <a:r>
              <a:rPr lang="en-US" dirty="0" smtClean="0">
                <a:latin typeface="Times New Roman" panose="02020603050405020304" pitchFamily="18" charset="0"/>
                <a:cs typeface="Times New Roman" panose="02020603050405020304" pitchFamily="18" charset="0"/>
              </a:rPr>
              <a:t>organization on a scale of (High, Moderate, Low)</a:t>
            </a:r>
          </a:p>
          <a:p>
            <a:r>
              <a:rPr lang="en-US" sz="2000" b="1" dirty="0" smtClean="0">
                <a:latin typeface="Times New Roman" panose="02020603050405020304" pitchFamily="18" charset="0"/>
                <a:cs typeface="Times New Roman" panose="02020603050405020304" pitchFamily="18" charset="0"/>
              </a:rPr>
              <a:t>Risk Level Criteria </a:t>
            </a:r>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measure of the extent to which an entity is threatened by a potential circumstance or </a:t>
            </a:r>
            <a:r>
              <a:rPr lang="en-US" dirty="0" smtClean="0">
                <a:latin typeface="Times New Roman" panose="02020603050405020304" pitchFamily="18" charset="0"/>
                <a:cs typeface="Times New Roman" panose="02020603050405020304" pitchFamily="18" charset="0"/>
              </a:rPr>
              <a:t>event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Typically </a:t>
            </a:r>
            <a:r>
              <a:rPr lang="en-US" dirty="0">
                <a:latin typeface="Times New Roman" panose="02020603050405020304" pitchFamily="18" charset="0"/>
                <a:cs typeface="Times New Roman" panose="02020603050405020304" pitchFamily="18" charset="0"/>
              </a:rPr>
              <a:t>a function of: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the adverse impacts that would arise if the circumstance or event </a:t>
            </a:r>
            <a:r>
              <a:rPr lang="en-US" dirty="0" smtClean="0">
                <a:latin typeface="Times New Roman" panose="02020603050405020304" pitchFamily="18" charset="0"/>
                <a:cs typeface="Times New Roman" panose="02020603050405020304" pitchFamily="18" charset="0"/>
              </a:rPr>
              <a:t>occurs</a:t>
            </a:r>
          </a:p>
          <a:p>
            <a:pPr lvl="1"/>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ii) the likelihood of occurrence.</a:t>
            </a:r>
            <a:endParaRPr lang="en-US"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References </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https</a:t>
            </a:r>
            <a:r>
              <a:rPr lang="en-US" sz="2000" dirty="0">
                <a:latin typeface="Times New Roman" panose="02020603050405020304" pitchFamily="18" charset="0"/>
                <a:cs typeface="Times New Roman" panose="02020603050405020304" pitchFamily="18" charset="0"/>
              </a:rPr>
              <a:t>://nvlpubs.nist.gov/nistpubs/Legacy/SP/nistspecialpublication800-30r1.pdf</a:t>
            </a:r>
            <a:endParaRPr lang="en-US" sz="2000"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5138C1-CF7A-4319-BF49-C54AEE8106CD}" type="datetime1">
              <a:rPr lang="en-US" smtClean="0"/>
              <a:t>5/22/2023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36480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171528"/>
            <a:ext cx="9731230" cy="1093854"/>
          </a:xfrm>
        </p:spPr>
        <p:txBody>
          <a:bodyPr>
            <a:noAutofit/>
          </a:bodyPr>
          <a:lstStyle/>
          <a:p>
            <a:r>
              <a:rPr lang="en-US" b="1" dirty="0">
                <a:latin typeface="Times New Roman" panose="02020603050405020304" pitchFamily="18" charset="0"/>
                <a:cs typeface="Times New Roman" panose="02020603050405020304" pitchFamily="18" charset="0"/>
              </a:rPr>
              <a:t>Criteria for Assessing Likelihood, Impact, and Risk </a:t>
            </a:r>
            <a:r>
              <a:rPr lang="en-US" b="1" dirty="0" smtClean="0">
                <a:latin typeface="Times New Roman" panose="02020603050405020304" pitchFamily="18" charset="0"/>
                <a:cs typeface="Times New Roman" panose="02020603050405020304" pitchFamily="18" charset="0"/>
              </a:rPr>
              <a:t>Levels									</a:t>
            </a:r>
            <a:r>
              <a:rPr lang="en-US" sz="1600" b="1" dirty="0" smtClean="0">
                <a:latin typeface="Times New Roman" panose="02020603050405020304" pitchFamily="18" charset="0"/>
                <a:cs typeface="Times New Roman" panose="02020603050405020304" pitchFamily="18" charset="0"/>
              </a:rPr>
              <a:t>References- </a:t>
            </a:r>
            <a:r>
              <a:rPr lang="en-US" sz="1600" dirty="0">
                <a:latin typeface="Times New Roman" panose="02020603050405020304" pitchFamily="18" charset="0"/>
                <a:cs typeface="Times New Roman" panose="02020603050405020304" pitchFamily="18" charset="0"/>
              </a:rPr>
              <a:t>NIST SP 800-30 Appendix 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8311381"/>
              </p:ext>
            </p:extLst>
          </p:nvPr>
        </p:nvGraphicFramePr>
        <p:xfrm>
          <a:off x="1828800" y="1450111"/>
          <a:ext cx="10298545" cy="5347758"/>
        </p:xfrm>
        <a:graphic>
          <a:graphicData uri="http://schemas.openxmlformats.org/drawingml/2006/table">
            <a:tbl>
              <a:tblPr firstRow="1" bandRow="1">
                <a:tableStyleId>{5C22544A-7EE6-4342-B048-85BDC9FD1C3A}</a:tableStyleId>
              </a:tblPr>
              <a:tblGrid>
                <a:gridCol w="1283855"/>
                <a:gridCol w="2586181"/>
                <a:gridCol w="3872345"/>
                <a:gridCol w="2556164"/>
              </a:tblGrid>
              <a:tr h="475963">
                <a:tc>
                  <a:txBody>
                    <a:bodyPr/>
                    <a:lstStyle/>
                    <a:p>
                      <a:r>
                        <a:rPr lang="en-US" dirty="0" smtClean="0">
                          <a:latin typeface="Times New Roman" panose="02020603050405020304" pitchFamily="18" charset="0"/>
                          <a:cs typeface="Times New Roman" panose="02020603050405020304" pitchFamily="18" charset="0"/>
                        </a:rPr>
                        <a:t>Qualitative Values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Likelihood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Impact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Risk Levels</a:t>
                      </a:r>
                      <a:endParaRPr lang="en-US" dirty="0">
                        <a:latin typeface="Times New Roman" panose="02020603050405020304" pitchFamily="18" charset="0"/>
                        <a:cs typeface="Times New Roman" panose="02020603050405020304" pitchFamily="18" charset="0"/>
                      </a:endParaRPr>
                    </a:p>
                  </a:txBody>
                  <a:tcPr/>
                </a:tc>
              </a:tr>
              <a:tr h="1576599">
                <a:tc>
                  <a:txBody>
                    <a:bodyPr/>
                    <a:lstStyle/>
                    <a:p>
                      <a:r>
                        <a:rPr lang="en-US" sz="1600" dirty="0" smtClean="0">
                          <a:latin typeface="Times New Roman" panose="02020603050405020304" pitchFamily="18" charset="0"/>
                          <a:cs typeface="Times New Roman" panose="02020603050405020304" pitchFamily="18" charset="0"/>
                        </a:rPr>
                        <a:t>High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There is a high probability of the event or risk occurrence based on historical data, industry trends, or known vulnerabilities.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 event or risk occurrence would have significant consequences, resulting in severe financial loss, reputational damage, legal/regulatory non-compliance, or disruption of critical business operations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Risks with a high likelihood and high impact require immediate attention and mitigation due to their potential severe consequences.</a:t>
                      </a:r>
                      <a:endParaRPr lang="en-US" sz="1600" dirty="0">
                        <a:latin typeface="Times New Roman" panose="02020603050405020304" pitchFamily="18" charset="0"/>
                        <a:cs typeface="Times New Roman" panose="02020603050405020304" pitchFamily="18" charset="0"/>
                      </a:endParaRPr>
                    </a:p>
                  </a:txBody>
                  <a:tcPr/>
                </a:tc>
              </a:tr>
              <a:tr h="1576599">
                <a:tc>
                  <a:txBody>
                    <a:bodyPr/>
                    <a:lstStyle/>
                    <a:p>
                      <a:r>
                        <a:rPr lang="en-US" sz="1600" dirty="0" smtClean="0">
                          <a:latin typeface="Times New Roman" panose="02020603050405020304" pitchFamily="18" charset="0"/>
                          <a:cs typeface="Times New Roman" panose="02020603050405020304" pitchFamily="18" charset="0"/>
                        </a:rPr>
                        <a:t>Medium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There is a moderate probability of the event or risk occurrence based on some historical data, limited industry trends, or potential vulnerabilities.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 event or risk occurrence would have noticeable consequences, resulting in moderate financial loss, reputational impact, legal/regulatory challenges, or disruption of important business operations.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Risks with either a moderate likelihood and high impact or high likelihood and moderate impact should be addressed to minimize potential negative outcomes.</a:t>
                      </a:r>
                      <a:endParaRPr lang="en-US" sz="1600" dirty="0">
                        <a:latin typeface="Times New Roman" panose="02020603050405020304" pitchFamily="18" charset="0"/>
                        <a:cs typeface="Times New Roman" panose="02020603050405020304" pitchFamily="18" charset="0"/>
                      </a:endParaRPr>
                    </a:p>
                  </a:txBody>
                  <a:tcPr/>
                </a:tc>
              </a:tr>
              <a:tr h="1330766">
                <a:tc>
                  <a:txBody>
                    <a:bodyPr/>
                    <a:lstStyle/>
                    <a:p>
                      <a:r>
                        <a:rPr lang="en-US" sz="1600" dirty="0" smtClean="0">
                          <a:latin typeface="Times New Roman" panose="02020603050405020304" pitchFamily="18" charset="0"/>
                          <a:cs typeface="Times New Roman" panose="02020603050405020304" pitchFamily="18" charset="0"/>
                        </a:rPr>
                        <a:t>Low</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There is a low probability of the event or risk occurrence based on minimal or no historical data, industry trends, or vulnerabilities.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 event or risk occurrence would have minimal consequences, resulting in negligible financial loss, limited reputational impact, minimal legal/regulatory implications, or minor disruption to non-critical business operations.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Risks with a low likelihood and low impact may still require some attention, but they can be managed with lower priority compared to higher-risk areas.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6" name="Date Placeholder 5"/>
          <p:cNvSpPr>
            <a:spLocks noGrp="1"/>
          </p:cNvSpPr>
          <p:nvPr>
            <p:ph type="dt" sz="half" idx="10"/>
          </p:nvPr>
        </p:nvSpPr>
        <p:spPr/>
        <p:txBody>
          <a:bodyPr/>
          <a:lstStyle/>
          <a:p>
            <a:fld id="{97AE424C-FB91-4794-90F6-2463B863DABF}" type="datetime1">
              <a:rPr lang="en-US" smtClean="0"/>
              <a:t>5/22/2023</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317776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10" y="64655"/>
            <a:ext cx="9897485" cy="538399"/>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Risk Register</a:t>
            </a:r>
            <a:endParaRPr lang="en-US" b="1"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3683468"/>
              </p:ext>
            </p:extLst>
          </p:nvPr>
        </p:nvGraphicFramePr>
        <p:xfrm>
          <a:off x="1431638" y="587272"/>
          <a:ext cx="10668003" cy="6271108"/>
        </p:xfrm>
        <a:graphic>
          <a:graphicData uri="http://schemas.openxmlformats.org/drawingml/2006/table">
            <a:tbl>
              <a:tblPr firstRow="1" bandRow="1">
                <a:tableStyleId>{5C22544A-7EE6-4342-B048-85BDC9FD1C3A}</a:tableStyleId>
              </a:tblPr>
              <a:tblGrid>
                <a:gridCol w="554180"/>
                <a:gridCol w="1378874"/>
                <a:gridCol w="1438217"/>
                <a:gridCol w="1071418"/>
                <a:gridCol w="979055"/>
                <a:gridCol w="858982"/>
                <a:gridCol w="4387277"/>
              </a:tblGrid>
              <a:tr h="672243">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ID</a:t>
                      </a:r>
                    </a:p>
                  </a:txBody>
                  <a:tcPr marL="6350" marR="6350" marT="6350" marB="0" anchor="ctr"/>
                </a:tc>
                <a:tc>
                  <a:txBody>
                    <a:bodyPr/>
                    <a:lstStyle/>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Finding</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Requirement</a:t>
                      </a:r>
                    </a:p>
                  </a:txBody>
                  <a:tcPr marL="6350" marR="6350" marT="6350" marB="0" anchor="ctr"/>
                </a:tc>
                <a:tc>
                  <a:txBody>
                    <a:bodyPr/>
                    <a:lstStyle/>
                    <a:p>
                      <a:pPr algn="ctr" fontAlgn="ctr"/>
                      <a:r>
                        <a:rPr lang="en-US" sz="1800" b="1" i="0" u="none" strike="noStrike" dirty="0">
                          <a:solidFill>
                            <a:srgbClr val="212529"/>
                          </a:solidFill>
                          <a:effectLst/>
                          <a:latin typeface="Times New Roman" panose="02020603050405020304" pitchFamily="18" charset="0"/>
                          <a:cs typeface="Times New Roman" panose="02020603050405020304" pitchFamily="18" charset="0"/>
                        </a:rPr>
                        <a:t>Likelihood</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Impact</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Risk </a:t>
                      </a:r>
                      <a:endParaRPr lang="en-US" sz="2000" b="1" i="0" u="none" strike="noStrike" dirty="0" smtClean="0">
                        <a:solidFill>
                          <a:srgbClr val="212529"/>
                        </a:solidFill>
                        <a:effectLst/>
                        <a:latin typeface="Times New Roman" panose="02020603050405020304" pitchFamily="18" charset="0"/>
                        <a:cs typeface="Times New Roman" panose="02020603050405020304" pitchFamily="18" charset="0"/>
                      </a:endParaRPr>
                    </a:p>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Level</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Recommendation (including cost)</a:t>
                      </a:r>
                    </a:p>
                  </a:txBody>
                  <a:tcPr marL="6350" marR="6350" marT="6350" marB="0" anchor="ctr"/>
                </a:tc>
              </a:tr>
              <a:tr h="3154115">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Lack of recent Risk</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Assessment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To identify</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all vulnerabilities, lack of security measures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and configuration management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risk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assessment is necessary to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perform</a:t>
                      </a:r>
                    </a:p>
                    <a:p>
                      <a:pPr algn="l" fontAlgn="b"/>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To Comply with Part 500.0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High</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High</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High</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Conduct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comprehensive risk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assessment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to identify and priorities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security risks</a:t>
                      </a:r>
                      <a:endParaRPr lang="en-US" sz="16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l" fontAlgn="b"/>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a:t>
                      </a:r>
                    </a:p>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Small enterprise deployment: $75k to $150k </a:t>
                      </a:r>
                    </a:p>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Medium enterprise deployment: $250k to $500k</a:t>
                      </a:r>
                    </a:p>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Large enterprise deployment: $750k to $1 million</a:t>
                      </a:r>
                    </a:p>
                    <a:p>
                      <a:pPr algn="l" fontAlgn="b"/>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Reference-</a:t>
                      </a:r>
                      <a:r>
                        <a:rPr lang="en-US" sz="1600" b="1" i="0" u="none" strike="noStrike" baseline="0" dirty="0" smtClean="0">
                          <a:solidFill>
                            <a:srgbClr val="000000"/>
                          </a:solidFill>
                          <a:effectLst/>
                          <a:latin typeface="Times New Roman" panose="02020603050405020304" pitchFamily="18" charset="0"/>
                          <a:cs typeface="Times New Roman" panose="02020603050405020304" pitchFamily="18" charset="0"/>
                        </a:rPr>
                        <a:t>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hlinkClick r:id="rId2"/>
                        </a:rPr>
                        <a:t>https://www.scmagazine.com/product-test/content/metricstream-risk-management-solution-v6-0-2</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r h="1964698">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Non-compliance with NY DFS NYCRR Part 500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One Nationals is a financial institution from New York it should be in compliance with NY DFS NYCRR Part 500</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Part</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500.1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Financial</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institutions should follow laws and regulations of state </a:t>
                      </a:r>
                    </a:p>
                    <a:p>
                      <a:pPr algn="l" fontAlgn="b"/>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 </a:t>
                      </a:r>
                      <a:b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NYDFS penalties start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$2,500 a day for each day of noncompliance.</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If noncompliance is determined to be a pattern by the NYDFS superintendent, the fine may increase to $15,000 a day. </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Reference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https://www.cyberpopup.com/articles/what-you-need-to-know-about-23-nycrr-part-500-nydfs-500#:~:</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p>
                  </a:txBody>
                  <a:tcPr marL="6350" marR="6350" marT="6350" marB="0" anchor="ctr"/>
                </a:tc>
              </a:tr>
            </a:tbl>
          </a:graphicData>
        </a:graphic>
      </p:graphicFrame>
      <p:sp>
        <p:nvSpPr>
          <p:cNvPr id="8" name="Date Placeholder 7"/>
          <p:cNvSpPr>
            <a:spLocks noGrp="1"/>
          </p:cNvSpPr>
          <p:nvPr>
            <p:ph type="dt" sz="half" idx="10"/>
          </p:nvPr>
        </p:nvSpPr>
        <p:spPr/>
        <p:txBody>
          <a:bodyPr/>
          <a:lstStyle/>
          <a:p>
            <a:fld id="{4C540261-5923-48C8-A7B9-B5F8608A2475}" type="datetime1">
              <a:rPr lang="en-US" smtClean="0"/>
              <a:t>5/22/2023</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1325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847" y="217710"/>
            <a:ext cx="10541793" cy="632035"/>
          </a:xfrm>
        </p:spPr>
        <p:txBody>
          <a:bodyPr>
            <a:noAutofit/>
          </a:bodyPr>
          <a:lstStyle/>
          <a:p>
            <a:r>
              <a:rPr lang="en-US" b="1" dirty="0" smtClean="0">
                <a:latin typeface="Times New Roman" panose="02020603050405020304" pitchFamily="18" charset="0"/>
                <a:cs typeface="Times New Roman" panose="02020603050405020304" pitchFamily="18" charset="0"/>
              </a:rPr>
              <a:t>Risk Register</a:t>
            </a:r>
            <a:endParaRPr lang="en-US" b="1"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95621206"/>
              </p:ext>
            </p:extLst>
          </p:nvPr>
        </p:nvGraphicFramePr>
        <p:xfrm>
          <a:off x="1219200" y="830273"/>
          <a:ext cx="10876739" cy="6271567"/>
        </p:xfrm>
        <a:graphic>
          <a:graphicData uri="http://schemas.openxmlformats.org/drawingml/2006/table">
            <a:tbl>
              <a:tblPr firstRow="1" bandRow="1">
                <a:tableStyleId>{5C22544A-7EE6-4342-B048-85BDC9FD1C3A}</a:tableStyleId>
              </a:tblPr>
              <a:tblGrid>
                <a:gridCol w="350982"/>
                <a:gridCol w="2739504"/>
                <a:gridCol w="2386677"/>
                <a:gridCol w="1169323"/>
                <a:gridCol w="1025236"/>
                <a:gridCol w="877455"/>
                <a:gridCol w="2327562"/>
              </a:tblGrid>
              <a:tr h="650547">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ID</a:t>
                      </a:r>
                    </a:p>
                  </a:txBody>
                  <a:tcPr marL="6350" marR="6350" marT="6350" marB="0" anchor="ctr"/>
                </a:tc>
                <a:tc>
                  <a:txBody>
                    <a:bodyPr/>
                    <a:lstStyle/>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Finding</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Requirement</a:t>
                      </a:r>
                    </a:p>
                  </a:txBody>
                  <a:tcPr marL="6350" marR="6350" marT="6350" marB="0" anchor="ctr"/>
                </a:tc>
                <a:tc>
                  <a:txBody>
                    <a:bodyPr/>
                    <a:lstStyle/>
                    <a:p>
                      <a:pPr algn="ctr" fontAlgn="ctr"/>
                      <a:r>
                        <a:rPr lang="en-US" sz="1800" b="1" i="0" u="none" strike="noStrike" dirty="0">
                          <a:solidFill>
                            <a:srgbClr val="212529"/>
                          </a:solidFill>
                          <a:effectLst/>
                          <a:latin typeface="Times New Roman" panose="02020603050405020304" pitchFamily="18" charset="0"/>
                          <a:cs typeface="Times New Roman" panose="02020603050405020304" pitchFamily="18" charset="0"/>
                        </a:rPr>
                        <a:t>Likelihood</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Impact</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Risk </a:t>
                      </a:r>
                      <a:endParaRPr lang="en-US" sz="2000" b="1" i="0" u="none" strike="noStrike" dirty="0" smtClean="0">
                        <a:solidFill>
                          <a:srgbClr val="212529"/>
                        </a:solidFill>
                        <a:effectLst/>
                        <a:latin typeface="Times New Roman" panose="02020603050405020304" pitchFamily="18" charset="0"/>
                        <a:cs typeface="Times New Roman" panose="02020603050405020304" pitchFamily="18" charset="0"/>
                      </a:endParaRPr>
                    </a:p>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Level</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Recommendation (including cost)</a:t>
                      </a:r>
                    </a:p>
                  </a:txBody>
                  <a:tcPr marL="6350" marR="6350" marT="6350" marB="0" anchor="ctr"/>
                </a:tc>
              </a:tr>
              <a:tr h="2997816">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Poor Vulnerability Management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Process-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High vulnerabilities are taking 60 days to resolve and there is no mechanism to resolve moderate and low vulnerabilities</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a:t>
                      </a:r>
                    </a:p>
                    <a:p>
                      <a:pPr algn="l" fontAlgn="b"/>
                      <a:endParaRPr lang="en-US" sz="16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Patch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Management - patches are not getting tested before deploying</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In order to resolve severe vulnerabilities in timely manner</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and reducing the possibility of attacker exploiting those vulnerabilities </a:t>
                      </a:r>
                      <a:b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b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Avoiding data beach and harm to organization - Part 500.12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High</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Vulnerability Management process should be well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define</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and priorities as per severity and timely remediation</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a:t>
                      </a:r>
                    </a:p>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Ensure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patches are tested before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deployment</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$999 to $4500</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Reference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https://www.getastra.com/blog/security-audit/vulnerability-assessment-cost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r h="1834842">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Lack of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security and privacy provisions in contract with vendor.</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Lack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of third party oversight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Company should check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third party service provider’s policies and procedures for access controls, including its use of multi-factor authentication to limit access to relevant information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systems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and nonpublic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information – Part 500.11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Implement policies and procedures for third party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MSSP</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This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will be included in</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MOU</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cost</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b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bl>
          </a:graphicData>
        </a:graphic>
      </p:graphicFrame>
      <p:sp>
        <p:nvSpPr>
          <p:cNvPr id="8" name="Date Placeholder 7"/>
          <p:cNvSpPr>
            <a:spLocks noGrp="1"/>
          </p:cNvSpPr>
          <p:nvPr>
            <p:ph type="dt" sz="half" idx="10"/>
          </p:nvPr>
        </p:nvSpPr>
        <p:spPr/>
        <p:txBody>
          <a:bodyPr/>
          <a:lstStyle/>
          <a:p>
            <a:fld id="{6887FB9F-CCC0-4592-96E4-FDEF1908C80B}" type="datetime1">
              <a:rPr lang="en-US" smtClean="0"/>
              <a:t>5/22/2023</a:t>
            </a:fld>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70739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365" y="624110"/>
            <a:ext cx="9888248" cy="521199"/>
          </a:xfrm>
        </p:spPr>
        <p:txBody>
          <a:bodyPr>
            <a:noAutofit/>
          </a:bodyPr>
          <a:lstStyle/>
          <a:p>
            <a:r>
              <a:rPr lang="en-US" b="1" dirty="0">
                <a:latin typeface="Times New Roman" panose="02020603050405020304" pitchFamily="18" charset="0"/>
                <a:cs typeface="Times New Roman" panose="02020603050405020304" pitchFamily="18" charset="0"/>
              </a:rPr>
              <a:t>Risk Register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3059356"/>
              </p:ext>
            </p:extLst>
          </p:nvPr>
        </p:nvGraphicFramePr>
        <p:xfrm>
          <a:off x="1453140" y="1413164"/>
          <a:ext cx="10668003" cy="5156402"/>
        </p:xfrm>
        <a:graphic>
          <a:graphicData uri="http://schemas.openxmlformats.org/drawingml/2006/table">
            <a:tbl>
              <a:tblPr firstRow="1" bandRow="1">
                <a:tableStyleId>{5C22544A-7EE6-4342-B048-85BDC9FD1C3A}</a:tableStyleId>
              </a:tblPr>
              <a:tblGrid>
                <a:gridCol w="554180"/>
                <a:gridCol w="1378874"/>
                <a:gridCol w="1998606"/>
                <a:gridCol w="1246909"/>
                <a:gridCol w="1108364"/>
                <a:gridCol w="1154545"/>
                <a:gridCol w="3226525"/>
              </a:tblGrid>
              <a:tr h="835997">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ID</a:t>
                      </a:r>
                    </a:p>
                  </a:txBody>
                  <a:tcPr marL="6350" marR="6350" marT="6350" marB="0" anchor="ctr"/>
                </a:tc>
                <a:tc>
                  <a:txBody>
                    <a:bodyPr/>
                    <a:lstStyle/>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Finding</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Requirement</a:t>
                      </a:r>
                    </a:p>
                  </a:txBody>
                  <a:tcPr marL="6350" marR="6350" marT="6350" marB="0" anchor="ctr"/>
                </a:tc>
                <a:tc>
                  <a:txBody>
                    <a:bodyPr/>
                    <a:lstStyle/>
                    <a:p>
                      <a:pPr algn="ctr" fontAlgn="ctr"/>
                      <a:r>
                        <a:rPr lang="en-US" sz="1800" b="1" i="0" u="none" strike="noStrike" dirty="0">
                          <a:solidFill>
                            <a:srgbClr val="212529"/>
                          </a:solidFill>
                          <a:effectLst/>
                          <a:latin typeface="Times New Roman" panose="02020603050405020304" pitchFamily="18" charset="0"/>
                          <a:cs typeface="Times New Roman" panose="02020603050405020304" pitchFamily="18" charset="0"/>
                        </a:rPr>
                        <a:t>Likelihood</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Impact</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Risk </a:t>
                      </a:r>
                      <a:endParaRPr lang="en-US" sz="2000" b="1" i="0" u="none" strike="noStrike" dirty="0" smtClean="0">
                        <a:solidFill>
                          <a:srgbClr val="212529"/>
                        </a:solidFill>
                        <a:effectLst/>
                        <a:latin typeface="Times New Roman" panose="02020603050405020304" pitchFamily="18" charset="0"/>
                        <a:cs typeface="Times New Roman" panose="02020603050405020304" pitchFamily="18" charset="0"/>
                      </a:endParaRPr>
                    </a:p>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Level</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Recommendation (including cost)</a:t>
                      </a:r>
                    </a:p>
                  </a:txBody>
                  <a:tcPr marL="6350" marR="6350" marT="6350" marB="0" anchor="ctr"/>
                </a:tc>
              </a:tr>
              <a:tr h="2119495">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Lack of encryption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for non public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or sensitive information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Encryption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for data at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rest - Part 500.15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Ensure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file level encryption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of non public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and</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sensitive data</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$65 per windows device with one year support</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Reference</a:t>
                      </a:r>
                      <a:r>
                        <a:rPr lang="en-US" sz="1600" b="1" i="0" u="none" strike="noStrike" baseline="0" dirty="0" smtClean="0">
                          <a:solidFill>
                            <a:srgbClr val="000000"/>
                          </a:solidFill>
                          <a:effectLst/>
                          <a:latin typeface="Times New Roman" panose="02020603050405020304" pitchFamily="18" charset="0"/>
                          <a:cs typeface="Times New Roman" panose="02020603050405020304" pitchFamily="18" charset="0"/>
                        </a:rPr>
                        <a:t> -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hlinkClick r:id="rId2"/>
                        </a:rPr>
                        <a:t>https://www.esecurityplanet.com/products/top-full-disk-software-products/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r h="1660111">
                <a:tc>
                  <a:txBody>
                    <a:bodyPr/>
                    <a:lstStyle/>
                    <a:p>
                      <a:pPr algn="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6</a:t>
                      </a:r>
                    </a:p>
                  </a:txBody>
                  <a:tcPr marL="6350" marR="6350" marT="6350" marB="0" anchor="ctr"/>
                </a:tc>
                <a:tc>
                  <a:txBody>
                    <a:bodyPr/>
                    <a:lstStyle/>
                    <a:p>
                      <a:pPr algn="l"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Poor Asset Management</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Each covered entity shall limit user access privileges to information systems that provide access to nonpublic information and shall periodically review such access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privileges – Part 500.08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Implement an automated asset management system to track and manage company-issued devices, including equipment retrieval upon employee departure</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startup</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cost - $2525 to $23259</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Reference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https://www.starterstory.com/ideas/asset-management-business/startup-costs</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bl>
          </a:graphicData>
        </a:graphic>
      </p:graphicFrame>
      <p:sp>
        <p:nvSpPr>
          <p:cNvPr id="5" name="Date Placeholder 4"/>
          <p:cNvSpPr>
            <a:spLocks noGrp="1"/>
          </p:cNvSpPr>
          <p:nvPr>
            <p:ph type="dt" sz="half" idx="10"/>
          </p:nvPr>
        </p:nvSpPr>
        <p:spPr/>
        <p:txBody>
          <a:bodyPr/>
          <a:lstStyle/>
          <a:p>
            <a:fld id="{5E9119EA-BAD6-431A-8194-2359D4527D05}" type="datetime1">
              <a:rPr lang="en-US" smtClean="0"/>
              <a:t>5/22/2023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529259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073" y="624110"/>
            <a:ext cx="9860539" cy="613563"/>
          </a:xfrm>
        </p:spPr>
        <p:txBody>
          <a:bodyPr>
            <a:noAutofit/>
          </a:bodyPr>
          <a:lstStyle/>
          <a:p>
            <a:r>
              <a:rPr lang="en-US" b="1" dirty="0" smtClean="0">
                <a:latin typeface="Times New Roman" panose="02020603050405020304" pitchFamily="18" charset="0"/>
                <a:cs typeface="Times New Roman" panose="02020603050405020304" pitchFamily="18" charset="0"/>
              </a:rPr>
              <a:t>Risk Register</a:t>
            </a:r>
            <a:endParaRPr lang="en-US"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94830840"/>
              </p:ext>
            </p:extLst>
          </p:nvPr>
        </p:nvGraphicFramePr>
        <p:xfrm>
          <a:off x="1453140" y="1413164"/>
          <a:ext cx="10668003" cy="5156402"/>
        </p:xfrm>
        <a:graphic>
          <a:graphicData uri="http://schemas.openxmlformats.org/drawingml/2006/table">
            <a:tbl>
              <a:tblPr firstRow="1" bandRow="1">
                <a:tableStyleId>{5C22544A-7EE6-4342-B048-85BDC9FD1C3A}</a:tableStyleId>
              </a:tblPr>
              <a:tblGrid>
                <a:gridCol w="554180"/>
                <a:gridCol w="1378874"/>
                <a:gridCol w="2638947"/>
                <a:gridCol w="1265231"/>
                <a:gridCol w="1043857"/>
                <a:gridCol w="1225770"/>
                <a:gridCol w="2561144"/>
              </a:tblGrid>
              <a:tr h="835997">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ID</a:t>
                      </a:r>
                    </a:p>
                  </a:txBody>
                  <a:tcPr marL="6350" marR="6350" marT="6350" marB="0" anchor="ctr"/>
                </a:tc>
                <a:tc>
                  <a:txBody>
                    <a:bodyPr/>
                    <a:lstStyle/>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Finding</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Requirement</a:t>
                      </a:r>
                    </a:p>
                  </a:txBody>
                  <a:tcPr marL="6350" marR="6350" marT="6350" marB="0" anchor="ctr"/>
                </a:tc>
                <a:tc>
                  <a:txBody>
                    <a:bodyPr/>
                    <a:lstStyle/>
                    <a:p>
                      <a:pPr algn="ctr" fontAlgn="ctr"/>
                      <a:r>
                        <a:rPr lang="en-US" sz="1800" b="1" i="0" u="none" strike="noStrike" dirty="0">
                          <a:solidFill>
                            <a:srgbClr val="212529"/>
                          </a:solidFill>
                          <a:effectLst/>
                          <a:latin typeface="Times New Roman" panose="02020603050405020304" pitchFamily="18" charset="0"/>
                          <a:cs typeface="Times New Roman" panose="02020603050405020304" pitchFamily="18" charset="0"/>
                        </a:rPr>
                        <a:t>Likelihood</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Impact</a:t>
                      </a: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Risk </a:t>
                      </a:r>
                      <a:endParaRPr lang="en-US" sz="2000" b="1" i="0" u="none" strike="noStrike" dirty="0" smtClean="0">
                        <a:solidFill>
                          <a:srgbClr val="212529"/>
                        </a:solidFill>
                        <a:effectLst/>
                        <a:latin typeface="Times New Roman" panose="02020603050405020304" pitchFamily="18" charset="0"/>
                        <a:cs typeface="Times New Roman" panose="02020603050405020304" pitchFamily="18" charset="0"/>
                      </a:endParaRPr>
                    </a:p>
                    <a:p>
                      <a:pPr algn="ctr" fontAlgn="ctr"/>
                      <a:r>
                        <a:rPr lang="en-US" sz="2000" b="1" i="0" u="none" strike="noStrike" dirty="0" smtClean="0">
                          <a:solidFill>
                            <a:srgbClr val="212529"/>
                          </a:solidFill>
                          <a:effectLst/>
                          <a:latin typeface="Times New Roman" panose="02020603050405020304" pitchFamily="18" charset="0"/>
                          <a:cs typeface="Times New Roman" panose="02020603050405020304" pitchFamily="18" charset="0"/>
                        </a:rPr>
                        <a:t>Level</a:t>
                      </a:r>
                      <a:endParaRPr lang="en-US" sz="2000" b="1" i="0" u="none" strike="noStrike" dirty="0">
                        <a:solidFill>
                          <a:srgbClr val="212529"/>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2000" b="1" i="0" u="none" strike="noStrike" dirty="0">
                          <a:solidFill>
                            <a:srgbClr val="212529"/>
                          </a:solidFill>
                          <a:effectLst/>
                          <a:latin typeface="Times New Roman" panose="02020603050405020304" pitchFamily="18" charset="0"/>
                          <a:cs typeface="Times New Roman" panose="02020603050405020304" pitchFamily="18" charset="0"/>
                        </a:rPr>
                        <a:t>Recommendation (including cost)</a:t>
                      </a:r>
                    </a:p>
                  </a:txBody>
                  <a:tcPr marL="6350" marR="6350" marT="6350" marB="0" anchor="ctr"/>
                </a:tc>
              </a:tr>
              <a:tr h="2119495">
                <a:tc>
                  <a:txBody>
                    <a:bodyPr/>
                    <a:lstStyle/>
                    <a:p>
                      <a:pPr algn="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7</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Poor Access Control Mechanism - </a:t>
                      </a: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Employees access should be Role and location centric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Part 500.03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Strengthen access controls by implementing multifactor authentication (MFA) for all user accounts.</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 </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$2525 to $23259</a:t>
                      </a: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Reference - </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r h="1660111">
                <a:tc>
                  <a:txBody>
                    <a:bodyPr/>
                    <a:lstStyle/>
                    <a:p>
                      <a:pPr algn="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Lack of Incident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Response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Plan</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business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continuity – Part</a:t>
                      </a:r>
                      <a:r>
                        <a:rPr lang="en-US" sz="1600" b="0" i="0" u="none" strike="noStrike" baseline="0" dirty="0" smtClean="0">
                          <a:solidFill>
                            <a:srgbClr val="000000"/>
                          </a:solidFill>
                          <a:effectLst/>
                          <a:latin typeface="Times New Roman" panose="02020603050405020304" pitchFamily="18" charset="0"/>
                          <a:cs typeface="Times New Roman" panose="02020603050405020304" pitchFamily="18" charset="0"/>
                        </a:rPr>
                        <a:t> 500.16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Moderate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High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l"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Develop and document incident response procedures and that cover identification, containment, eradication, and recovery process</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smtClean="0">
                          <a:solidFill>
                            <a:srgbClr val="000000"/>
                          </a:solidFill>
                          <a:effectLst/>
                          <a:latin typeface="Times New Roman" panose="02020603050405020304" pitchFamily="18" charset="0"/>
                          <a:cs typeface="Times New Roman" panose="02020603050405020304" pitchFamily="18" charset="0"/>
                        </a:rPr>
                        <a:t>Cost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500</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-50,000</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 depending on how much it will cost if data breach happen</a:t>
                      </a:r>
                      <a:b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b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r>
            </a:tbl>
          </a:graphicData>
        </a:graphic>
      </p:graphicFrame>
      <p:sp>
        <p:nvSpPr>
          <p:cNvPr id="7" name="Date Placeholder 6"/>
          <p:cNvSpPr>
            <a:spLocks noGrp="1"/>
          </p:cNvSpPr>
          <p:nvPr>
            <p:ph type="dt" sz="half" idx="10"/>
          </p:nvPr>
        </p:nvSpPr>
        <p:spPr/>
        <p:txBody>
          <a:bodyPr/>
          <a:lstStyle/>
          <a:p>
            <a:fld id="{8F079F35-FBB7-4148-ADBA-7A387E2C8749}" type="datetime1">
              <a:rPr lang="en-US" smtClean="0"/>
              <a:t>5/22/2023</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559236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7713</TotalTime>
  <Words>2535</Words>
  <Application>Microsoft Office PowerPoint</Application>
  <PresentationFormat>Widescreen</PresentationFormat>
  <Paragraphs>293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Calibri</vt:lpstr>
      <vt:lpstr>Century Gothic</vt:lpstr>
      <vt:lpstr>Times New Roman</vt:lpstr>
      <vt:lpstr>Wingdings</vt:lpstr>
      <vt:lpstr>Wingdings 3</vt:lpstr>
      <vt:lpstr>Wisp</vt:lpstr>
      <vt:lpstr>One National Investments  – Risk Assessment CYBR 658 Risk Analysis and Compliance</vt:lpstr>
      <vt:lpstr>Overview</vt:lpstr>
      <vt:lpstr>Risk Analysis Scope and Methodology</vt:lpstr>
      <vt:lpstr>Likelihood, Impact and Risk Level Criteria</vt:lpstr>
      <vt:lpstr>Criteria for Assessing Likelihood, Impact, and Risk Levels         References- NIST SP 800-30 Appendix G </vt:lpstr>
      <vt:lpstr>Risk Register</vt:lpstr>
      <vt:lpstr>Risk Register</vt:lpstr>
      <vt:lpstr>Risk Register</vt:lpstr>
      <vt:lpstr>Risk Register</vt:lpstr>
      <vt:lpstr>Risk Register</vt:lpstr>
      <vt:lpstr>Risk Register</vt:lpstr>
      <vt:lpstr>Additional Considerations</vt:lpstr>
      <vt:lpstr>Additional Considerations</vt:lpstr>
      <vt:lpstr>Additional Considerations</vt:lpstr>
      <vt:lpstr>Additional Considerations</vt:lpstr>
      <vt:lpstr>Additional Considerations</vt:lpstr>
      <vt:lpstr>Conclusion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National Investments</dc:title>
  <dc:creator>shrutika joshi</dc:creator>
  <cp:lastModifiedBy>shrutika joshi</cp:lastModifiedBy>
  <cp:revision>270</cp:revision>
  <dcterms:created xsi:type="dcterms:W3CDTF">2023-05-15T19:50:17Z</dcterms:created>
  <dcterms:modified xsi:type="dcterms:W3CDTF">2023-05-22T03:15:31Z</dcterms:modified>
</cp:coreProperties>
</file>