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69"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69"/>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abc" TargetMode="Externa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6396735" y="2067305"/>
            <a:ext cx="2599690" cy="508635"/>
          </a:xfrm>
          <a:prstGeom prst="rect">
            <a:avLst/>
          </a:prstGeom>
        </p:spPr>
        <p:txBody>
          <a:bodyPr vert="horz" wrap="square" lIns="0" tIns="16510" rIns="0" bIns="0" rtlCol="0">
            <a:spAutoFit/>
          </a:bodyPr>
          <a:lstStyle/>
          <a:p>
            <a:pPr marL="12700">
              <a:lnSpc>
                <a:spcPct val="100000"/>
              </a:lnSpc>
              <a:spcBef>
                <a:spcPts val="130"/>
              </a:spcBef>
            </a:pPr>
            <a:r>
              <a:rPr lang="en-US" altLang="" sz="3200">
                <a:latin typeface="Trebuchet MS" panose="020B0603020202020204"/>
                <a:cs typeface="Trebuchet MS" panose="020B0603020202020204"/>
              </a:rPr>
              <a:t>SHRUTHI.P</a:t>
            </a:r>
            <a:endParaRPr lang="en-US" altLang="" sz="3200">
              <a:latin typeface="Trebuchet MS" panose="020B0603020202020204"/>
              <a:cs typeface="Trebuchet MS" panose="020B0603020202020204"/>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2"/>
              </a:rPr>
              <a:t>Demo</a:t>
            </a:r>
            <a:r>
              <a:rPr sz="2000" u="sng" spc="10" dirty="0">
                <a:solidFill>
                  <a:srgbClr val="006FC0"/>
                </a:solidFill>
                <a:uFill>
                  <a:solidFill>
                    <a:srgbClr val="006FC0"/>
                  </a:solidFill>
                </a:uFill>
                <a:latin typeface="Trebuchet MS" panose="020B0603020202020204"/>
                <a:cs typeface="Trebuchet MS" panose="020B0603020202020204"/>
                <a:hlinkClick r:id="rId2"/>
              </a:rPr>
              <a:t> </a:t>
            </a:r>
            <a:r>
              <a:rPr sz="2000" u="sng" spc="-20" dirty="0">
                <a:solidFill>
                  <a:srgbClr val="006FC0"/>
                </a:solidFill>
                <a:uFill>
                  <a:solidFill>
                    <a:srgbClr val="006FC0"/>
                  </a:solidFill>
                </a:uFill>
                <a:latin typeface="Trebuchet MS" panose="020B0603020202020204"/>
                <a:cs typeface="Trebuchet MS" panose="020B0603020202020204"/>
                <a:hlinkClick r:id="rId2"/>
              </a:rPr>
              <a:t>Link</a:t>
            </a:r>
            <a:endParaRPr sz="2000">
              <a:latin typeface="Trebuchet MS" panose="020B0603020202020204"/>
              <a:cs typeface="Trebuchet MS" panose="020B0603020202020204"/>
            </a:endParaRPr>
          </a:p>
        </p:txBody>
      </p:sp>
      <p:sp>
        <p:nvSpPr>
          <p:cNvPr id="10" name="Text Box 9"/>
          <p:cNvSpPr txBox="1"/>
          <p:nvPr/>
        </p:nvSpPr>
        <p:spPr>
          <a:xfrm>
            <a:off x="751205" y="2018665"/>
            <a:ext cx="8042910" cy="4345305"/>
          </a:xfrm>
          <a:prstGeom prst="rect">
            <a:avLst/>
          </a:prstGeom>
          <a:noFill/>
        </p:spPr>
        <p:txBody>
          <a:bodyPr wrap="square" rtlCol="0">
            <a:noAutofit/>
          </a:bodyPr>
          <a:p>
            <a:r>
              <a:rPr lang="en-US" sz="3200">
                <a:latin typeface="Times New Roman" panose="02020603050405020304" charset="0"/>
                <a:cs typeface="Times New Roman" panose="02020603050405020304" charset="0"/>
              </a:rPr>
              <a:t>High-quality, Real-time generated images, smooth animation playback, Positive user feedback, impressive demonstrations across various applications, and comprehensive documentation for future reference and development.</a:t>
            </a:r>
            <a:endParaRPr lang="en-US" sz="32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4" name="Text Box 23"/>
          <p:cNvSpPr txBox="1"/>
          <p:nvPr/>
        </p:nvSpPr>
        <p:spPr>
          <a:xfrm>
            <a:off x="2639695" y="2019300"/>
            <a:ext cx="7447915" cy="2134235"/>
          </a:xfrm>
          <a:prstGeom prst="rect">
            <a:avLst/>
          </a:prstGeom>
          <a:noFill/>
        </p:spPr>
        <p:txBody>
          <a:bodyPr wrap="square" rtlCol="0">
            <a:noAutofit/>
          </a:bodyPr>
          <a:p>
            <a:r>
              <a:rPr lang="en-US" sz="4000">
                <a:latin typeface="Times New Roman" panose="02020603050405020304" charset="0"/>
                <a:cs typeface="Times New Roman" panose="02020603050405020304" charset="0"/>
              </a:rPr>
              <a:t>Realtime image animation</a:t>
            </a:r>
            <a:endParaRPr lang="en-US" sz="40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4" name="Text Box 23"/>
          <p:cNvSpPr txBox="1"/>
          <p:nvPr/>
        </p:nvSpPr>
        <p:spPr>
          <a:xfrm>
            <a:off x="2749550" y="1917065"/>
            <a:ext cx="6696075" cy="4260215"/>
          </a:xfrm>
          <a:prstGeom prst="rect">
            <a:avLst/>
          </a:prstGeom>
          <a:noFill/>
        </p:spPr>
        <p:txBody>
          <a:bodyPr wrap="square" rtlCol="0">
            <a:noAutofit/>
          </a:bodyPr>
          <a:p>
            <a:pPr marL="571500" indent="-571500">
              <a:lnSpc>
                <a:spcPct val="140000"/>
              </a:lnSpc>
              <a:buFont typeface="Arial" panose="020B0604020202020204" pitchFamily="34" charset="0"/>
              <a:buChar char="•"/>
            </a:pPr>
            <a:r>
              <a:rPr lang="en-US" sz="3600">
                <a:latin typeface="Times New Roman" panose="02020603050405020304" charset="0"/>
                <a:cs typeface="Times New Roman" panose="02020603050405020304" charset="0"/>
              </a:rPr>
              <a:t>Advancing research in GAN</a:t>
            </a:r>
            <a:endParaRPr lang="en-US" sz="3600">
              <a:latin typeface="Times New Roman" panose="02020603050405020304" charset="0"/>
              <a:cs typeface="Times New Roman" panose="02020603050405020304" charset="0"/>
            </a:endParaRPr>
          </a:p>
          <a:p>
            <a:pPr marL="571500" indent="-571500">
              <a:lnSpc>
                <a:spcPct val="140000"/>
              </a:lnSpc>
              <a:buFont typeface="Arial" panose="020B0604020202020204" pitchFamily="34" charset="0"/>
              <a:buChar char="•"/>
            </a:pPr>
            <a:r>
              <a:rPr lang="en-US" sz="3600">
                <a:latin typeface="Times New Roman" panose="02020603050405020304" charset="0"/>
                <a:cs typeface="Times New Roman" panose="02020603050405020304" charset="0"/>
              </a:rPr>
              <a:t>creating engaging entertainment experience</a:t>
            </a:r>
            <a:endParaRPr lang="en-US" sz="3600">
              <a:latin typeface="Times New Roman" panose="02020603050405020304" charset="0"/>
              <a:cs typeface="Times New Roman" panose="02020603050405020304" charset="0"/>
            </a:endParaRPr>
          </a:p>
          <a:p>
            <a:pPr marL="571500" indent="-571500">
              <a:lnSpc>
                <a:spcPct val="140000"/>
              </a:lnSpc>
              <a:buFont typeface="Arial" panose="020B0604020202020204" pitchFamily="34" charset="0"/>
              <a:buChar char="•"/>
            </a:pPr>
            <a:r>
              <a:rPr lang="en-US" sz="3600">
                <a:latin typeface="Times New Roman" panose="02020603050405020304" charset="0"/>
                <a:cs typeface="Times New Roman" panose="02020603050405020304" charset="0"/>
              </a:rPr>
              <a:t>creative expression</a:t>
            </a:r>
            <a:endParaRPr lang="en-US" sz="3600">
              <a:latin typeface="Times New Roman" panose="02020603050405020304" charset="0"/>
              <a:cs typeface="Times New Roman" panose="02020603050405020304" charset="0"/>
            </a:endParaRPr>
          </a:p>
          <a:p>
            <a:pPr marL="571500" indent="-571500">
              <a:lnSpc>
                <a:spcPct val="140000"/>
              </a:lnSpc>
              <a:buFont typeface="Arial" panose="020B0604020202020204" pitchFamily="34" charset="0"/>
              <a:buChar char="•"/>
            </a:pPr>
            <a:r>
              <a:rPr lang="en-US" sz="3600">
                <a:latin typeface="Times New Roman" panose="02020603050405020304" charset="0"/>
                <a:cs typeface="Times New Roman" panose="02020603050405020304" charset="0"/>
              </a:rPr>
              <a:t>commercial opportunities</a:t>
            </a:r>
            <a:endParaRPr lang="en-US" sz="36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833755" y="1530350"/>
            <a:ext cx="5868035" cy="4706620"/>
          </a:xfrm>
          <a:prstGeom prst="rect">
            <a:avLst/>
          </a:prstGeom>
          <a:noFill/>
        </p:spPr>
        <p:txBody>
          <a:bodyPr wrap="square" rtlCol="0">
            <a:noAutofit/>
          </a:bodyPr>
          <a:p>
            <a:r>
              <a:rPr lang="en-US"/>
              <a:t>In many digital applications, achieving real-time, high-quality image animation remains a significant challenge. Traditional methods often struggle to generate realistic animations quickly, limiting their applicability in interactive environments such as gaming, virtual reality, and live video interactions. Additionally, the rise of synthetic media technologies like DeepFakes has raised concerns about the potential misuse of such techniques for spreading disinformation and undermining trust. Therefore, there is a pressing need to develop efficient and reliable solutions for real-time image animation using Generative Adversarial Networks (GANs) that not only produce high-quality results but also address ethical considerations and ensure responsible deployment.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740410" y="1981200"/>
            <a:ext cx="7014845" cy="4491990"/>
          </a:xfrm>
          <a:prstGeom prst="rect">
            <a:avLst/>
          </a:prstGeom>
          <a:noFill/>
        </p:spPr>
        <p:txBody>
          <a:bodyPr wrap="square" rtlCol="0">
            <a:noAutofit/>
          </a:bodyPr>
          <a:p>
            <a:endParaRPr lang="en-US"/>
          </a:p>
          <a:p>
            <a:r>
              <a:rPr lang="en-US" sz="2000">
                <a:latin typeface="Times New Roman" panose="02020603050405020304" charset="0"/>
                <a:cs typeface="Times New Roman" panose="02020603050405020304" charset="0"/>
                <a:sym typeface="+mn-ea"/>
              </a:rPr>
              <a:t>Components: GAN architecture, training pipeline, real-time inference, user interface, ethical considerations.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Outcomes: Functional system, demonstrations in various applications, documentation on ethical use.</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Timeline: 12 months.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Stakeholders: Project team, end users, regulatory bodies.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Key Metrics: Real-time performance, image quality, user feedback.</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 Box 8"/>
          <p:cNvSpPr txBox="1"/>
          <p:nvPr/>
        </p:nvSpPr>
        <p:spPr>
          <a:xfrm>
            <a:off x="462280" y="1934845"/>
            <a:ext cx="6294120" cy="3425190"/>
          </a:xfrm>
          <a:prstGeom prst="rect">
            <a:avLst/>
          </a:prstGeom>
          <a:noFill/>
        </p:spPr>
        <p:txBody>
          <a:bodyPr wrap="square" rtlCol="0">
            <a:noAutofit/>
          </a:bodyPr>
          <a:p>
            <a:r>
              <a:rPr lang="en-US" sz="2400">
                <a:latin typeface="Times New Roman" panose="02020603050405020304" charset="0"/>
                <a:cs typeface="Times New Roman" panose="02020603050405020304" charset="0"/>
              </a:rPr>
              <a:t>End users of the real-time image animation system using GANs include content creators, game developers, VR developers, educators, virtual assistants developers, social media users, influencers, and researchers.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 Box 9"/>
          <p:cNvSpPr txBox="1"/>
          <p:nvPr/>
        </p:nvSpPr>
        <p:spPr>
          <a:xfrm>
            <a:off x="2983865" y="1938020"/>
            <a:ext cx="6694805" cy="3340100"/>
          </a:xfrm>
          <a:prstGeom prst="rect">
            <a:avLst/>
          </a:prstGeom>
          <a:noFill/>
        </p:spPr>
        <p:txBody>
          <a:bodyPr wrap="square" rtlCol="0">
            <a:noAutofit/>
          </a:bodyPr>
          <a:p>
            <a:r>
              <a:rPr lang="en-US" sz="2400">
                <a:latin typeface="Times New Roman" panose="02020603050405020304" charset="0"/>
                <a:cs typeface="Times New Roman" panose="02020603050405020304" charset="0"/>
              </a:rPr>
              <a:t>solution of real-time image animation using GANs provides a powerful toolset for enhancing visual experiences, fostering creativity, and driving engagement across various industries while addressing ethical considerations to ensure responsible deployment.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 Box 8"/>
          <p:cNvSpPr txBox="1"/>
          <p:nvPr/>
        </p:nvSpPr>
        <p:spPr>
          <a:xfrm>
            <a:off x="2449830" y="1506855"/>
            <a:ext cx="6358890" cy="4095115"/>
          </a:xfrm>
          <a:prstGeom prst="rect">
            <a:avLst/>
          </a:prstGeom>
          <a:noFill/>
        </p:spPr>
        <p:txBody>
          <a:bodyPr wrap="square" rtlCol="0">
            <a:noAutofit/>
          </a:bodyPr>
          <a:p>
            <a:r>
              <a:rPr lang="en-US" sz="2400">
                <a:latin typeface="Times New Roman" panose="02020603050405020304" charset="0"/>
                <a:cs typeface="Times New Roman" panose="02020603050405020304" charset="0"/>
              </a:rPr>
              <a:t>The solution encompasses the successful generation of high-quality animated images in real-time using GANs. This includes achieving smooth animation playback, positive user feedback on the generated content, captivating demonstrations across diverse applications, and thorough documentation outlining the system's architecture, implementation details, and ethical considerations.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panose="020B0603020202020204"/>
                <a:cs typeface="Trebuchet MS" panose="020B0603020202020204"/>
              </a:rPr>
              <a:t>Teams</a:t>
            </a:r>
            <a:r>
              <a:rPr sz="1800" spc="-35" dirty="0">
                <a:latin typeface="Trebuchet MS" panose="020B0603020202020204"/>
                <a:cs typeface="Trebuchet MS" panose="020B0603020202020204"/>
              </a:rPr>
              <a:t> </a:t>
            </a:r>
            <a:r>
              <a:rPr sz="1800" dirty="0">
                <a:latin typeface="Trebuchet MS" panose="020B0603020202020204"/>
                <a:cs typeface="Trebuchet MS" panose="020B0603020202020204"/>
              </a:rPr>
              <a:t>cam</a:t>
            </a:r>
            <a:r>
              <a:rPr sz="1800" spc="-120" dirty="0">
                <a:latin typeface="Trebuchet MS" panose="020B0603020202020204"/>
                <a:cs typeface="Trebuchet MS" panose="020B0603020202020204"/>
              </a:rPr>
              <a:t> </a:t>
            </a:r>
            <a:r>
              <a:rPr sz="1800" dirty="0">
                <a:latin typeface="Trebuchet MS" panose="020B0603020202020204"/>
                <a:cs typeface="Trebuchet MS" panose="020B0603020202020204"/>
              </a:rPr>
              <a:t>add</a:t>
            </a:r>
            <a:r>
              <a:rPr sz="1800" spc="-10" dirty="0">
                <a:latin typeface="Trebuchet MS" panose="020B0603020202020204"/>
                <a:cs typeface="Trebuchet MS" panose="020B0603020202020204"/>
              </a:rPr>
              <a:t> wireframes</a:t>
            </a:r>
            <a:endParaRPr sz="18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sp>
        <p:nvSpPr>
          <p:cNvPr id="10" name="Text Box 9"/>
          <p:cNvSpPr txBox="1"/>
          <p:nvPr/>
        </p:nvSpPr>
        <p:spPr>
          <a:xfrm>
            <a:off x="797560" y="2137410"/>
            <a:ext cx="8168005" cy="3941445"/>
          </a:xfrm>
          <a:prstGeom prst="rect">
            <a:avLst/>
          </a:prstGeom>
          <a:noFill/>
        </p:spPr>
        <p:txBody>
          <a:bodyPr wrap="square" rtlCol="0">
            <a:noAutofit/>
          </a:bodyPr>
          <a:p>
            <a:r>
              <a:rPr lang="en-US"/>
              <a:t>I</a:t>
            </a:r>
            <a:r>
              <a:rPr lang="en-US" sz="2400">
                <a:latin typeface="Times New Roman" panose="02020603050405020304" charset="0"/>
                <a:cs typeface="Times New Roman" panose="02020603050405020304" charset="0"/>
              </a:rPr>
              <a:t>nvolves designing and implementing the neural network architectures for the generator and discriminator components of the GAN. This includes defining the structure of each network, optimizing them through training, defining loss functions, experimenting with architectural choices, and tuning hyperparameters for optimal performance.</a:t>
            </a:r>
            <a:endParaRPr 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3106</Words>
  <Application>WPS Presentation</Application>
  <PresentationFormat>On-screen Show (4:3)</PresentationFormat>
  <Paragraphs>93</Paragraphs>
  <Slides>10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10</vt:i4>
      </vt:variant>
    </vt:vector>
  </HeadingPairs>
  <TitlesOfParts>
    <vt:vector size="27" baseType="lpstr">
      <vt:lpstr>Arial</vt:lpstr>
      <vt:lpstr>SimSun</vt:lpstr>
      <vt:lpstr>Wingdings</vt:lpstr>
      <vt:lpstr>Trebuchet MS</vt:lpstr>
      <vt:lpstr>Microsoft YaHei</vt:lpstr>
      <vt:lpstr>Arial Unicode MS</vt:lpstr>
      <vt:lpstr>Calibri</vt:lpstr>
      <vt:lpstr>Segoe UI Symbol</vt:lpstr>
      <vt:lpstr>Yu Gothic</vt:lpstr>
      <vt:lpstr>Tw Cen MT Condensed</vt:lpstr>
      <vt:lpstr>Times New Roman</vt:lpstr>
      <vt:lpstr>Tempus Sans ITC</vt:lpstr>
      <vt:lpstr>STXihei</vt:lpstr>
      <vt:lpstr>Perpetua Titling MT</vt:lpstr>
      <vt:lpstr>Palatino Linotype</vt:lpstr>
      <vt:lpstr>STLiti</vt:lpstr>
      <vt:lpstr>Office Theme</vt:lpstr>
      <vt:lpstr>PowerPoint 演示文稿</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AAKASH</cp:lastModifiedBy>
  <cp:revision>1</cp:revision>
  <dcterms:created xsi:type="dcterms:W3CDTF">2024-04-03T18:53:35Z</dcterms:created>
  <dcterms:modified xsi:type="dcterms:W3CDTF">2024-04-03T18:53:35Z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2024-03-30T05:30:00Z</vt:filetime>
  </property>
  <property fmtid="{D5CDD505-2E9C-101B-9397-08002B2CF9AE}" pid="4" name="Producer">
    <vt:lpwstr>3-Heights(TM) PDF Security Shell 4.8.25.2 (http://www.pdf-tools.com)</vt:lpwstr>
  </property>
  <property fmtid="{D5CDD505-2E9C-101B-9397-08002B2CF9AE}" pid="5" name="ICV">
    <vt:lpwstr>A75183BFA56E4EBD9E4CF455C319BA8E_12</vt:lpwstr>
  </property>
  <property fmtid="{D5CDD505-2E9C-101B-9397-08002B2CF9AE}" pid="6" name="KSOProductBuildVer">
    <vt:lpwstr>1033-12.2.0.13489</vt:lpwstr>
  </property>
</Properties>
</file>