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6B86E-E973-4F33-892C-1CD985068F21}">
  <a:tblStyle styleId="{2456B86E-E973-4F33-892C-1CD985068F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3f89c4fe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3f89c4f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3f89c4fe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3f89c4f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ecc6cb2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ecc6cb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f644ca7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3f644ca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3f644ca7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3f644c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3f644ca7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3f644ca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4fdfc2a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4fdfc2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4fdfc2a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4fdfc2a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4fdfc2a7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4fdfc2a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3f89c4fe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3f89c4fe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36be60b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36be60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3f89c4fe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3f89c4f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3f89c4fe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3f89c4f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3f89c4fe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3f89c4f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3f89c4fe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3f89c4f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3f89c4fe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3f89c4f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3f89c4fe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3f89c4f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0709.2938" TargetMode="External"/><Relationship Id="rId4" Type="http://schemas.openxmlformats.org/officeDocument/2006/relationships/hyperlink" Target="https://arxiv.org/pdf/0709.293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997850" y="3121100"/>
            <a:ext cx="10762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Quattrocento Sans"/>
              <a:buNone/>
            </a:pPr>
            <a:r>
              <a:rPr lang="en-US" sz="4360">
                <a:latin typeface="Titillium Web"/>
                <a:ea typeface="Titillium Web"/>
                <a:cs typeface="Titillium Web"/>
                <a:sym typeface="Titillium Web"/>
              </a:rPr>
              <a:t>Course Project </a:t>
            </a:r>
            <a:r>
              <a:rPr lang="en-US" sz="4360">
                <a:latin typeface="Titillium Web"/>
                <a:ea typeface="Titillium Web"/>
                <a:cs typeface="Titillium Web"/>
                <a:sym typeface="Titillium Web"/>
              </a:rPr>
              <a:t>CSE655</a:t>
            </a:r>
            <a:endParaRPr sz="436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10608350" y="3985150"/>
            <a:ext cx="1151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2022572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2022487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2021550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Google Shape;170;p19"/>
          <p:cNvSpPr txBox="1"/>
          <p:nvPr>
            <p:ph type="ctrTitle"/>
          </p:nvPr>
        </p:nvSpPr>
        <p:spPr>
          <a:xfrm>
            <a:off x="878600" y="1246100"/>
            <a:ext cx="10881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>
                <a:latin typeface="Titillium Web"/>
                <a:ea typeface="Titillium Web"/>
                <a:cs typeface="Titillium Web"/>
                <a:sym typeface="Titillium Web"/>
              </a:rPr>
              <a:t>Label Propagation Algorithm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0" y="43400"/>
            <a:ext cx="1398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Group 5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8002675" y="3985150"/>
            <a:ext cx="2681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Vimansh Mahajan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Shrutya Chawla 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Prakhar Gupta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59"/>
              <a:t>Co-Authorship Network (Lou. Q-Value: 0.7325)</a:t>
            </a:r>
            <a:endParaRPr sz="3559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777461"/>
            <a:ext cx="4704774" cy="379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313" y="1318950"/>
            <a:ext cx="4046537" cy="47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 Network (Lou. Q-Value: 0.9372)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00" y="2030152"/>
            <a:ext cx="4563125" cy="36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800" y="1191950"/>
            <a:ext cx="4269826" cy="50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845125" y="1381175"/>
            <a:ext cx="90351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Introduce noise into the graphs using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b="1" lang="en-US" sz="2300">
                <a:latin typeface="Titillium Web"/>
                <a:ea typeface="Titillium Web"/>
                <a:cs typeface="Titillium Web"/>
                <a:sym typeface="Titillium Web"/>
              </a:rPr>
              <a:t>Random Removal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: delete a random edges.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b="1" lang="en-US" sz="2300">
                <a:latin typeface="Titillium Web"/>
                <a:ea typeface="Titillium Web"/>
                <a:cs typeface="Titillium Web"/>
                <a:sym typeface="Titillium Web"/>
              </a:rPr>
              <a:t>Targeted Removal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: remove edges that connect different communities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Methodology: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Re‐runs LPA on the perturbed graph.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Computes the new </a:t>
            </a:r>
            <a:r>
              <a:rPr b="1" lang="en-US" sz="2300">
                <a:latin typeface="Titillium Web"/>
                <a:ea typeface="Titillium Web"/>
                <a:cs typeface="Titillium Web"/>
                <a:sym typeface="Titillium Web"/>
              </a:rPr>
              <a:t>modularity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b="1" lang="en-US" sz="2300">
                <a:latin typeface="Titillium Web"/>
                <a:ea typeface="Titillium Web"/>
                <a:cs typeface="Titillium Web"/>
                <a:sym typeface="Titillium Web"/>
              </a:rPr>
              <a:t>Jaccard index</a:t>
            </a:r>
            <a:endParaRPr b="1"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845127" y="3769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Deliverable 3: Robustness To Noise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845125" y="1381175"/>
            <a:ext cx="90351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845127" y="3769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Deliverable 3 Results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258" name="Google Shape;258;p31"/>
          <p:cNvGraphicFramePr/>
          <p:nvPr/>
        </p:nvGraphicFramePr>
        <p:xfrm>
          <a:off x="665525" y="110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{2456B86E-E973-4F33-892C-1CD985068F21}</a:tableStyleId>
              </a:tblPr>
              <a:tblGrid>
                <a:gridCol w="1126350"/>
                <a:gridCol w="4159300"/>
                <a:gridCol w="6098200"/>
              </a:tblGrid>
              <a:tr h="179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Zachary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Random: Small uptick at 5 % then decrease in split quality and repeatability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Targeted: Targeted removals deliver perfect stability (Jaccard → 1.0 by 20 % noise) and lift modularity (0.35→0.52).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9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Co-authorship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 Random: B</a:t>
                      </a:r>
                      <a:r>
                        <a:rPr lang="en-US"/>
                        <a:t>arely improves quality (~0.60→0.67) and hig</a:t>
                      </a:r>
                      <a:r>
                        <a:rPr lang="en-US"/>
                        <a:t>hly unstable partitions (Jaccard falls to ~0.18).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Targeted: raises modularity (~0.63→0.95) and stabilizes clusters (Jaccard ~0.28→0.62).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WWW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Random: deletions erode both quality (0.88→0.86) and stability (0.55→0.36).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Targeted: Increases </a:t>
                      </a:r>
                      <a:r>
                        <a:rPr lang="en-US"/>
                        <a:t>modularity (0.88→0.95 by 10 % noise) and increases reproducibility (Jaccard ~0.61→0.75).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550" y="1203150"/>
            <a:ext cx="2747955" cy="17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900" y="1106962"/>
            <a:ext cx="2817568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550" y="3000800"/>
            <a:ext cx="2747950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6450" y="3000812"/>
            <a:ext cx="2751800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0565" y="4894625"/>
            <a:ext cx="2747923" cy="1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2718" y="4894625"/>
            <a:ext cx="2755933" cy="18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45125" y="1381175"/>
            <a:ext cx="10443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Graph Auto-Encoder(GAE):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2 layer GCN encodes nodes into hidden space i.e. makes embeddings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Decoder reconstructs graph from embeddings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nodes in communities have similar embeddings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captures subtle patterns and global community signals better than raw adjacency 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K - Means: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cluster nodes according to embeddings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choose optimal clusters using 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silhouette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score.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845127" y="3769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Deliverable 4: GAE + K-means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74" y="5280025"/>
            <a:ext cx="2160566" cy="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845127" y="3769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Results : Zachary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100" y="1465200"/>
            <a:ext cx="28860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6650" y="1389000"/>
            <a:ext cx="29432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9525" y="3995575"/>
            <a:ext cx="2876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125" y="4026725"/>
            <a:ext cx="2933700" cy="2447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3"/>
          <p:cNvGraphicFramePr/>
          <p:nvPr/>
        </p:nvGraphicFramePr>
        <p:xfrm>
          <a:off x="775450" y="12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{2456B86E-E973-4F33-892C-1CD985068F21}</a:tableStyleId>
              </a:tblPr>
              <a:tblGrid>
                <a:gridCol w="5570475"/>
                <a:gridCol w="5570475"/>
              </a:tblGrid>
              <a:tr h="27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Zachary: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Modularity : 0.3991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communities: 3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Runs 0–2: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Perfect agreement (Jaccard = 1.00, fsame = 1.00), found the exact same two-community split.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 4: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Minor variation (Jaccard ≈ 0.68, fsame ≈ 0.90) – most nodes stay in their groups, but a few borderline nodes swapped.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 3: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Substantially different (Jaccard ≈ 0.45, fsame ≈ 0.76) – still two clusters of similar size, but many nodes moved across the divide.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Modes (runs 3 vs 4):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Low overlap (Jaccard = 0.35, fsame = 0.66), two alternate partitions disagree on a majority of node-pairs.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3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 -authorship: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Modularity : 0.6015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communities: 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Jaccard Agreement (0.30–0.57):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 of the five KMeans runs matched each other. Only 30–57 % of node-pairs that sit together in one run do so in another. </a:t>
                      </a: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sensitivity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initialization of embeddings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fsame Scores (0.61–0.82):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Higher fsame values (~0.6–0.8) tell us the </a:t>
                      </a:r>
                      <a:r>
                        <a:rPr b="1"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community sizes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stay roughly consistent across runs. Means few big clusters and many small ones, but which nodes lands where shifts.</a:t>
                      </a:r>
                      <a:b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 5: Temporal Communities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845125" y="1381175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Datasets used: Email-EU-Core-Temporal and College_Msg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To track community evolution, we split data into 7-day windows, apply Louvain algorithm per window of information.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rabi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We extract </a:t>
            </a: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temporal communities and visualize them.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Metrics used for visualisation are as follows: 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7465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tillium Web"/>
              <a:buAutoNum type="alphaLcPeriod"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Node Migration Rate: Measures how often nodes switch communities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b.    Jaccard Similarity: Tracks overlaps between consecutive communities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300">
                <a:latin typeface="Titillium Web"/>
                <a:ea typeface="Titillium Web"/>
                <a:cs typeface="Titillium Web"/>
                <a:sym typeface="Titillium Web"/>
              </a:rPr>
              <a:t>c.    Number of Communities: Indicates merges/splits over time</a:t>
            </a:r>
            <a:endParaRPr sz="2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Email-EU-Core-Temporal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" y="1191950"/>
            <a:ext cx="4786313" cy="26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900" y="1191950"/>
            <a:ext cx="4786374" cy="26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450" y="3935275"/>
            <a:ext cx="4987850" cy="2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r>
              <a:rPr lang="en-US"/>
              <a:t>: College_Msg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1" y="1089525"/>
            <a:ext cx="5377700" cy="29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615" y="1191950"/>
            <a:ext cx="5136760" cy="28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750" y="4045700"/>
            <a:ext cx="5106375" cy="28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457200" lvl="0" marL="3200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Research Paper</a:t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Near linear time algorithm to detect community structures in large-scale ne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tworks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 						</a:t>
            </a:r>
            <a:r>
              <a:rPr b="1" lang="en-US"/>
              <a:t>	     </a:t>
            </a:r>
            <a:r>
              <a:rPr b="1" lang="en-US" u="sng"/>
              <a:t>Graphs/Networks</a:t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Zachary’s Karate Club: 		Nodes = 34	 	      Links = 78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Co-Authorship Network:     Nodes = 23,123         Links = 93, 497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WWW Network: 				Nodes = 3,25,729     Links = 14,97,134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u="sng"/>
              <a:t>Modularity: </a:t>
            </a:r>
            <a:r>
              <a:rPr lang="en-US"/>
              <a:t>Measures how well a network is divided into communities. Range: [-1,1]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u="sng"/>
              <a:t>Jaccard: </a:t>
            </a:r>
            <a:r>
              <a:rPr lang="en-US"/>
              <a:t> measures how many node pairs, occur in same community over </a:t>
            </a:r>
            <a:r>
              <a:rPr lang="en-US"/>
              <a:t>different iterations, is a node level metric. Range: [0,1]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u="sng"/>
              <a:t>Fsame: </a:t>
            </a:r>
            <a:r>
              <a:rPr lang="en-US"/>
              <a:t> How well the predicted communities overlap over different iterations, is a community level metric. </a:t>
            </a:r>
            <a:r>
              <a:rPr lang="en-US"/>
              <a:t>Range: [0,1]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13" y="3033713"/>
            <a:ext cx="37623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/>
                <a:ea typeface="Titillium Web"/>
                <a:cs typeface="Titillium Web"/>
                <a:sym typeface="Titillium Web"/>
              </a:rPr>
              <a:t>Deliverable 1: Scratch LPA Implementation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Initialization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-US" sz="1235">
                <a:latin typeface="Arial"/>
                <a:ea typeface="Arial"/>
                <a:cs typeface="Arial"/>
                <a:sym typeface="Arial"/>
              </a:rPr>
              <a:t>Assigns each node a unique label (typically its node ID).</a:t>
            </a: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Label Propagation Process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-US" sz="1235">
                <a:latin typeface="Arial"/>
                <a:ea typeface="Arial"/>
                <a:cs typeface="Arial"/>
                <a:sym typeface="Arial"/>
              </a:rPr>
              <a:t>Iteratively updates each node's label to the most frequent label among its neighbors.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-US" sz="1235">
                <a:latin typeface="Arial"/>
                <a:ea typeface="Arial"/>
                <a:cs typeface="Arial"/>
                <a:sym typeface="Arial"/>
              </a:rPr>
              <a:t>Randomly shuffles node order in each iteration to reduce bias.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-US" sz="1235">
                <a:latin typeface="Arial"/>
                <a:ea typeface="Arial"/>
                <a:cs typeface="Arial"/>
                <a:sym typeface="Arial"/>
              </a:rPr>
              <a:t>Terminates when no label changes occur or after a maximum number of iterations.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Community Extraction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lang="en-US" sz="1235">
                <a:latin typeface="Arial"/>
                <a:ea typeface="Arial"/>
                <a:cs typeface="Arial"/>
                <a:sym typeface="Arial"/>
              </a:rPr>
              <a:t>Groups nodes by their final labels to form detected communities.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Modularity (Q):</a:t>
            </a:r>
            <a:r>
              <a:rPr lang="en-US" sz="1235">
                <a:latin typeface="Arial"/>
                <a:ea typeface="Arial"/>
                <a:cs typeface="Arial"/>
                <a:sym typeface="Arial"/>
              </a:rPr>
              <a:t> Assesses the strength of community structure.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Jaccard Index:</a:t>
            </a:r>
            <a:r>
              <a:rPr lang="en-US" sz="1235">
                <a:latin typeface="Arial"/>
                <a:ea typeface="Arial"/>
                <a:cs typeface="Arial"/>
                <a:sym typeface="Arial"/>
              </a:rPr>
              <a:t> Measures similarity between node pairs across two clusterings.</a:t>
            </a:r>
            <a:br>
              <a:rPr lang="en-US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Char char="●"/>
            </a:pPr>
            <a:r>
              <a:rPr b="1" lang="en-US" sz="1235">
                <a:latin typeface="Arial"/>
                <a:ea typeface="Arial"/>
                <a:cs typeface="Arial"/>
                <a:sym typeface="Arial"/>
              </a:rPr>
              <a:t>fsame Metric:</a:t>
            </a:r>
            <a:r>
              <a:rPr lang="en-US" sz="1235">
                <a:latin typeface="Arial"/>
                <a:ea typeface="Arial"/>
                <a:cs typeface="Arial"/>
                <a:sym typeface="Arial"/>
              </a:rPr>
              <a:t> Captures community overlap from both source and target perspectives.</a:t>
            </a: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8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Zachary’s Karate Club (Q-Value: 0.3718)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50" y="1492725"/>
            <a:ext cx="3380751" cy="2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575" y="1492727"/>
            <a:ext cx="3922775" cy="2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238" y="4438525"/>
            <a:ext cx="2746982" cy="2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332" y="4438525"/>
            <a:ext cx="2779258" cy="24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Co-Authorship Network (Q-Value: 0.6352)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954" y="1231250"/>
            <a:ext cx="3539547" cy="2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125" y="3620598"/>
            <a:ext cx="3309549" cy="312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550" y="3695537"/>
            <a:ext cx="3400500" cy="2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425" y="1231250"/>
            <a:ext cx="3257148" cy="24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 Network (Q-Value: 0.8435)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575" y="2489111"/>
            <a:ext cx="3303100" cy="216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00" y="2091225"/>
            <a:ext cx="3385376" cy="29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675" y="2091231"/>
            <a:ext cx="3270551" cy="282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 2: LPA v/s Louvian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Louvain Algorithm – Key Points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Detects communities by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maximizing modularity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Works in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two phases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Move nodes to neighboring communities to improve modularity.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Group communities into super-nodes and repeat.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Produces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(multi-level) structure.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Why Compare LPA vs Louvain?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Different Foundations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 LPA uses label diffusion; Louvain performs greedy modularity optimization.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Efficiency vs. Modularity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 LPA is faster (near-linear), but Louvain yields higher modularity.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Memory Efficiency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 LPA is more memory-efficient than Louvian.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Determinism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 Both are non-deterministic; Louvain tends to converge more stably.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Community Structure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 LPA produces flat partitions; Louvain builds hierarchical communities.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647"/>
              <a:buNone/>
            </a:pPr>
            <a:r>
              <a:rPr lang="en-US" sz="3859"/>
              <a:t>Zachary’s Karate Club  (Lou. Q-Value: 0.4188)</a:t>
            </a:r>
            <a:endParaRPr sz="3859"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912" y="2423981"/>
            <a:ext cx="3229463" cy="254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975" y="2058475"/>
            <a:ext cx="2748250" cy="327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0" y="2318300"/>
            <a:ext cx="3568900" cy="275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