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Average" pitchFamily="2" charset="77"/>
      <p:regular r:id="rId32"/>
    </p:embeddedFont>
    <p:embeddedFont>
      <p:font typeface="Oswald" pitchFamily="2" charset="77"/>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26"/>
  </p:normalViewPr>
  <p:slideViewPr>
    <p:cSldViewPr snapToGrid="0">
      <p:cViewPr varScale="1">
        <p:scale>
          <a:sx n="165" d="100"/>
          <a:sy n="165" d="100"/>
        </p:scale>
        <p:origin x="2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4081f5ed5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4081f5ed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4081f5ed5_0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4081f5ed5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4081f5ed5_0_1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4081f5ed5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4081f5ed5_0_1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4081f5ed5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4081f5ed5_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4081f5ed5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4081f5ed5_0_1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4081f5ed5_0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4081f5ed5_0_1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4081f5ed5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4081f5ed5_0_1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4081f5ed5_0_1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4081f5ed5_0_1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4081f5ed5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4081f5ed5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4081f5ed5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4081f5ed5_0_1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4081f5ed5_0_1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4081f5ed5_0_1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4081f5ed5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4081f5ed5_0_1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4081f5ed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4081f5ed5_0_1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4081f5ed5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4081f5ed5_0_1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a4081f5ed5_0_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a4081f5ed5_0_1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a4081f5ed5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4081f5ed5_0_1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4081f5ed5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4081f5ed5_0_1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4081f5e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4081f5ed5_0_1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a4081f5ed5_0_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4081f5ed5_0_1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4081f5ed5_0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a4081f5ed5_0_1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a4081f5ed5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081f5ed5_0_1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081f5ed5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4081f5ed5_0_1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4081f5ed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4081f5ed5_0_1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4081f5ed5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4081f5ed5_0_1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4081f5ed5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4081f5ed5_0_1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4081f5ed5_0_1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a4081f5ed5_0_1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4081f5ed5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4081f5ed5_0_1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4081f5ed5_0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3600">
                <a:solidFill>
                  <a:schemeClr val="accent4"/>
                </a:solidFill>
              </a:rPr>
              <a:t>Airbnb Property Listing Analysis</a:t>
            </a:r>
            <a:endParaRPr sz="3600">
              <a:solidFill>
                <a:schemeClr val="accent4"/>
              </a:solidFill>
            </a:endParaRPr>
          </a:p>
          <a:p>
            <a:pPr marL="0" lvl="0" indent="0" algn="ctr" rtl="0">
              <a:lnSpc>
                <a:spcPct val="115000"/>
              </a:lnSpc>
              <a:spcBef>
                <a:spcPts val="0"/>
              </a:spcBef>
              <a:spcAft>
                <a:spcPts val="0"/>
              </a:spcAft>
              <a:buNone/>
            </a:pPr>
            <a:endParaRPr sz="1800">
              <a:solidFill>
                <a:schemeClr val="accent4"/>
              </a:solidFill>
            </a:endParaRPr>
          </a:p>
          <a:p>
            <a:pPr marL="0" lvl="0" indent="0" algn="ctr" rtl="0">
              <a:lnSpc>
                <a:spcPct val="115000"/>
              </a:lnSpc>
              <a:spcBef>
                <a:spcPts val="0"/>
              </a:spcBef>
              <a:spcAft>
                <a:spcPts val="0"/>
              </a:spcAft>
              <a:buNone/>
            </a:pPr>
            <a:r>
              <a:rPr lang="en" sz="1200">
                <a:solidFill>
                  <a:schemeClr val="accent4"/>
                </a:solidFill>
              </a:rPr>
              <a:t>CS-GY 6513 - Big Data (Section D) </a:t>
            </a:r>
            <a:endParaRPr sz="1200">
              <a:solidFill>
                <a:schemeClr val="accent4"/>
              </a:solidFill>
            </a:endParaRPr>
          </a:p>
          <a:p>
            <a:pPr marL="0" lvl="0" indent="0" algn="ctr" rtl="0">
              <a:lnSpc>
                <a:spcPct val="115000"/>
              </a:lnSpc>
              <a:spcBef>
                <a:spcPts val="0"/>
              </a:spcBef>
              <a:spcAft>
                <a:spcPts val="0"/>
              </a:spcAft>
              <a:buNone/>
            </a:pPr>
            <a:r>
              <a:rPr lang="en" sz="1200">
                <a:solidFill>
                  <a:schemeClr val="accent4"/>
                </a:solidFill>
              </a:rPr>
              <a:t>Fall ‘23</a:t>
            </a:r>
            <a:endParaRPr sz="1200">
              <a:solidFill>
                <a:schemeClr val="accent4"/>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400" b="1" dirty="0">
                <a:solidFill>
                  <a:schemeClr val="accent6"/>
                </a:solidFill>
              </a:rPr>
              <a:t>Team</a:t>
            </a:r>
            <a:endParaRPr sz="1400" b="1" dirty="0">
              <a:solidFill>
                <a:schemeClr val="accent6"/>
              </a:solidFill>
            </a:endParaRPr>
          </a:p>
          <a:p>
            <a:pPr marL="0" lvl="0" indent="0" algn="r" rtl="0">
              <a:lnSpc>
                <a:spcPct val="115000"/>
              </a:lnSpc>
              <a:spcBef>
                <a:spcPts val="0"/>
              </a:spcBef>
              <a:spcAft>
                <a:spcPts val="0"/>
              </a:spcAft>
              <a:buClr>
                <a:schemeClr val="dk1"/>
              </a:buClr>
              <a:buSzPts val="1100"/>
              <a:buFont typeface="Arial"/>
              <a:buNone/>
            </a:pPr>
            <a:r>
              <a:rPr lang="en" sz="1200" i="1" dirty="0">
                <a:solidFill>
                  <a:schemeClr val="accent6"/>
                </a:solidFill>
              </a:rPr>
              <a:t>Anirudh </a:t>
            </a:r>
            <a:r>
              <a:rPr lang="en" sz="1200" i="1" dirty="0" err="1">
                <a:solidFill>
                  <a:schemeClr val="accent6"/>
                </a:solidFill>
              </a:rPr>
              <a:t>Iyer</a:t>
            </a:r>
            <a:r>
              <a:rPr lang="en" sz="1200" i="1" dirty="0">
                <a:solidFill>
                  <a:schemeClr val="accent6"/>
                </a:solidFill>
              </a:rPr>
              <a:t> (avi2011)</a:t>
            </a:r>
            <a:endParaRPr sz="1200" i="1" dirty="0">
              <a:solidFill>
                <a:schemeClr val="accent6"/>
              </a:solidFill>
            </a:endParaRPr>
          </a:p>
          <a:p>
            <a:pPr marL="0" lvl="0" indent="0" algn="r" rtl="0">
              <a:lnSpc>
                <a:spcPct val="115000"/>
              </a:lnSpc>
              <a:spcBef>
                <a:spcPts val="0"/>
              </a:spcBef>
              <a:spcAft>
                <a:spcPts val="0"/>
              </a:spcAft>
              <a:buClr>
                <a:schemeClr val="dk1"/>
              </a:buClr>
              <a:buSzPts val="1100"/>
              <a:buFont typeface="Arial"/>
              <a:buNone/>
            </a:pPr>
            <a:r>
              <a:rPr lang="en" sz="1200" i="1" dirty="0" err="1">
                <a:solidFill>
                  <a:schemeClr val="accent6"/>
                </a:solidFill>
              </a:rPr>
              <a:t>Asish</a:t>
            </a:r>
            <a:r>
              <a:rPr lang="en" sz="1200" i="1" dirty="0">
                <a:solidFill>
                  <a:schemeClr val="accent6"/>
                </a:solidFill>
              </a:rPr>
              <a:t> </a:t>
            </a:r>
            <a:r>
              <a:rPr lang="en" sz="1200" i="1" dirty="0" err="1">
                <a:solidFill>
                  <a:schemeClr val="accent6"/>
                </a:solidFill>
              </a:rPr>
              <a:t>Boggavarapu</a:t>
            </a:r>
            <a:r>
              <a:rPr lang="en" sz="1200" i="1" dirty="0">
                <a:solidFill>
                  <a:schemeClr val="accent6"/>
                </a:solidFill>
              </a:rPr>
              <a:t> (ab10535)</a:t>
            </a:r>
            <a:endParaRPr sz="1200" i="1" dirty="0">
              <a:solidFill>
                <a:schemeClr val="accent6"/>
              </a:solidFill>
            </a:endParaRPr>
          </a:p>
          <a:p>
            <a:pPr marL="0" lvl="0" indent="0" algn="r" rtl="0">
              <a:lnSpc>
                <a:spcPct val="115000"/>
              </a:lnSpc>
              <a:spcBef>
                <a:spcPts val="0"/>
              </a:spcBef>
              <a:spcAft>
                <a:spcPts val="0"/>
              </a:spcAft>
              <a:buNone/>
            </a:pPr>
            <a:r>
              <a:rPr lang="en" sz="1200" i="1" dirty="0">
                <a:solidFill>
                  <a:schemeClr val="accent6"/>
                </a:solidFill>
              </a:rPr>
              <a:t>Shruti Wagle (sgw6735)</a:t>
            </a:r>
            <a:endParaRPr sz="1200" i="1" dirty="0">
              <a:solidFill>
                <a:schemeClr val="accent6"/>
              </a:solidFill>
            </a:endParaRPr>
          </a:p>
          <a:p>
            <a:pPr marL="0" lvl="0" indent="0" algn="r" rtl="0">
              <a:lnSpc>
                <a:spcPct val="115000"/>
              </a:lnSpc>
              <a:spcBef>
                <a:spcPts val="0"/>
              </a:spcBef>
              <a:spcAft>
                <a:spcPts val="0"/>
              </a:spcAft>
              <a:buNone/>
            </a:pPr>
            <a:endParaRPr sz="1200" i="1"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9"/>
        <p:cNvGrpSpPr/>
        <p:nvPr/>
      </p:nvGrpSpPr>
      <p:grpSpPr>
        <a:xfrm>
          <a:off x="0" y="0"/>
          <a:ext cx="0" cy="0"/>
          <a:chOff x="0" y="0"/>
          <a:chExt cx="0" cy="0"/>
        </a:xfrm>
      </p:grpSpPr>
      <p:sp>
        <p:nvSpPr>
          <p:cNvPr id="120" name="Google Shape;120;p22"/>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mean price for each property type listed on AirBnb. This analysis is irrespective of the city.</a:t>
            </a:r>
            <a:endParaRPr sz="1200">
              <a:solidFill>
                <a:schemeClr val="lt1"/>
              </a:solidFill>
              <a:latin typeface="Oswald"/>
              <a:ea typeface="Oswald"/>
              <a:cs typeface="Oswald"/>
              <a:sym typeface="Oswald"/>
            </a:endParaRPr>
          </a:p>
        </p:txBody>
      </p:sp>
      <p:sp>
        <p:nvSpPr>
          <p:cNvPr id="121" name="Google Shape;121;p22"/>
          <p:cNvSpPr txBox="1">
            <a:spLocks noGrp="1"/>
          </p:cNvSpPr>
          <p:nvPr>
            <p:ph type="subTitle" idx="4294967295"/>
          </p:nvPr>
        </p:nvSpPr>
        <p:spPr>
          <a:xfrm>
            <a:off x="0" y="3828275"/>
            <a:ext cx="49473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latin typeface="Oswald"/>
                <a:ea typeface="Oswald"/>
                <a:cs typeface="Oswald"/>
                <a:sym typeface="Oswald"/>
              </a:rPr>
              <a:t>Pricing - Property Type</a:t>
            </a:r>
            <a:endParaRPr sz="3600">
              <a:solidFill>
                <a:schemeClr val="lt1"/>
              </a:solidFill>
              <a:latin typeface="Oswald"/>
              <a:ea typeface="Oswald"/>
              <a:cs typeface="Oswald"/>
              <a:sym typeface="Oswald"/>
            </a:endParaRPr>
          </a:p>
          <a:p>
            <a:pPr marL="0" lvl="0" indent="0" algn="l" rtl="0">
              <a:spcBef>
                <a:spcPts val="1200"/>
              </a:spcBef>
              <a:spcAft>
                <a:spcPts val="1200"/>
              </a:spcAft>
              <a:buNone/>
            </a:pPr>
            <a:endParaRPr sz="4800">
              <a:solidFill>
                <a:schemeClr val="lt1"/>
              </a:solidFill>
              <a:latin typeface="Oswald"/>
              <a:ea typeface="Oswald"/>
              <a:cs typeface="Oswald"/>
              <a:sym typeface="Oswald"/>
            </a:endParaRPr>
          </a:p>
        </p:txBody>
      </p:sp>
      <p:sp>
        <p:nvSpPr>
          <p:cNvPr id="122" name="Google Shape;122;p22"/>
          <p:cNvSpPr txBox="1"/>
          <p:nvPr/>
        </p:nvSpPr>
        <p:spPr>
          <a:xfrm>
            <a:off x="5196125" y="35293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Property Type vs Price</a:t>
            </a:r>
            <a:endParaRPr sz="1000">
              <a:solidFill>
                <a:schemeClr val="lt1"/>
              </a:solidFill>
              <a:latin typeface="Oswald"/>
              <a:ea typeface="Oswald"/>
              <a:cs typeface="Oswald"/>
              <a:sym typeface="Oswald"/>
            </a:endParaRPr>
          </a:p>
        </p:txBody>
      </p:sp>
      <p:pic>
        <p:nvPicPr>
          <p:cNvPr id="123" name="Google Shape;123;p22"/>
          <p:cNvPicPr preferRelativeResize="0"/>
          <p:nvPr/>
        </p:nvPicPr>
        <p:blipFill>
          <a:blip r:embed="rId3">
            <a:alphaModFix/>
          </a:blip>
          <a:stretch>
            <a:fillRect/>
          </a:stretch>
        </p:blipFill>
        <p:spPr>
          <a:xfrm>
            <a:off x="152400" y="152400"/>
            <a:ext cx="6854326" cy="3406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7"/>
        <p:cNvGrpSpPr/>
        <p:nvPr/>
      </p:nvGrpSpPr>
      <p:grpSpPr>
        <a:xfrm>
          <a:off x="0" y="0"/>
          <a:ext cx="0" cy="0"/>
          <a:chOff x="0" y="0"/>
          <a:chExt cx="0" cy="0"/>
        </a:xfrm>
      </p:grpSpPr>
      <p:sp>
        <p:nvSpPr>
          <p:cNvPr id="128" name="Google Shape;128;p23"/>
          <p:cNvSpPr txBox="1"/>
          <p:nvPr/>
        </p:nvSpPr>
        <p:spPr>
          <a:xfrm>
            <a:off x="7326625" y="1079075"/>
            <a:ext cx="17511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for all listed property types on AirBnb.</a:t>
            </a:r>
            <a:endParaRPr sz="1200">
              <a:solidFill>
                <a:schemeClr val="lt1"/>
              </a:solidFill>
              <a:latin typeface="Oswald"/>
              <a:ea typeface="Oswald"/>
              <a:cs typeface="Oswald"/>
              <a:sym typeface="Oswald"/>
            </a:endParaRPr>
          </a:p>
        </p:txBody>
      </p:sp>
      <p:sp>
        <p:nvSpPr>
          <p:cNvPr id="129" name="Google Shape;129;p23"/>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Property Type</a:t>
            </a:r>
            <a:endParaRPr sz="4800">
              <a:solidFill>
                <a:schemeClr val="lt1"/>
              </a:solidFill>
              <a:latin typeface="Oswald"/>
              <a:ea typeface="Oswald"/>
              <a:cs typeface="Oswald"/>
              <a:sym typeface="Oswald"/>
            </a:endParaRPr>
          </a:p>
        </p:txBody>
      </p:sp>
      <p:sp>
        <p:nvSpPr>
          <p:cNvPr id="130" name="Google Shape;130;p23"/>
          <p:cNvSpPr txBox="1"/>
          <p:nvPr/>
        </p:nvSpPr>
        <p:spPr>
          <a:xfrm>
            <a:off x="5420400" y="3633600"/>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Property Type vs Availability</a:t>
            </a:r>
            <a:endParaRPr sz="1000">
              <a:solidFill>
                <a:schemeClr val="lt1"/>
              </a:solidFill>
              <a:latin typeface="Oswald"/>
              <a:ea typeface="Oswald"/>
              <a:cs typeface="Oswald"/>
              <a:sym typeface="Oswald"/>
            </a:endParaRPr>
          </a:p>
        </p:txBody>
      </p:sp>
      <p:pic>
        <p:nvPicPr>
          <p:cNvPr id="131" name="Google Shape;131;p23"/>
          <p:cNvPicPr preferRelativeResize="0"/>
          <p:nvPr/>
        </p:nvPicPr>
        <p:blipFill>
          <a:blip r:embed="rId3">
            <a:alphaModFix/>
          </a:blip>
          <a:stretch>
            <a:fillRect/>
          </a:stretch>
        </p:blipFill>
        <p:spPr>
          <a:xfrm>
            <a:off x="152400" y="146175"/>
            <a:ext cx="7017173" cy="3487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5"/>
        <p:cNvGrpSpPr/>
        <p:nvPr/>
      </p:nvGrpSpPr>
      <p:grpSpPr>
        <a:xfrm>
          <a:off x="0" y="0"/>
          <a:ext cx="0" cy="0"/>
          <a:chOff x="0" y="0"/>
          <a:chExt cx="0" cy="0"/>
        </a:xfrm>
      </p:grpSpPr>
      <p:sp>
        <p:nvSpPr>
          <p:cNvPr id="136" name="Google Shape;136;p24"/>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count of all listed number of bedrooms on AirBnb. This analysis is irrespective of the location.</a:t>
            </a:r>
            <a:endParaRPr sz="1200">
              <a:solidFill>
                <a:schemeClr val="lt1"/>
              </a:solidFill>
              <a:latin typeface="Oswald"/>
              <a:ea typeface="Oswald"/>
              <a:cs typeface="Oswald"/>
              <a:sym typeface="Oswald"/>
            </a:endParaRPr>
          </a:p>
        </p:txBody>
      </p:sp>
      <p:sp>
        <p:nvSpPr>
          <p:cNvPr id="137" name="Google Shape;137;p24"/>
          <p:cNvSpPr txBox="1">
            <a:spLocks noGrp="1"/>
          </p:cNvSpPr>
          <p:nvPr>
            <p:ph type="subTitle" idx="4294967295"/>
          </p:nvPr>
        </p:nvSpPr>
        <p:spPr>
          <a:xfrm>
            <a:off x="0" y="3828275"/>
            <a:ext cx="51837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latin typeface="Oswald"/>
                <a:ea typeface="Oswald"/>
                <a:cs typeface="Oswald"/>
                <a:sym typeface="Oswald"/>
              </a:rPr>
              <a:t>Property Insights - Bedrooms</a:t>
            </a:r>
            <a:endParaRPr sz="3600">
              <a:solidFill>
                <a:schemeClr val="lt1"/>
              </a:solidFill>
              <a:latin typeface="Oswald"/>
              <a:ea typeface="Oswald"/>
              <a:cs typeface="Oswald"/>
              <a:sym typeface="Oswald"/>
            </a:endParaRPr>
          </a:p>
          <a:p>
            <a:pPr marL="0" lvl="0" indent="0" algn="l" rtl="0">
              <a:spcBef>
                <a:spcPts val="1200"/>
              </a:spcBef>
              <a:spcAft>
                <a:spcPts val="1200"/>
              </a:spcAft>
              <a:buNone/>
            </a:pPr>
            <a:endParaRPr sz="4800">
              <a:solidFill>
                <a:schemeClr val="lt1"/>
              </a:solidFill>
              <a:latin typeface="Oswald"/>
              <a:ea typeface="Oswald"/>
              <a:cs typeface="Oswald"/>
              <a:sym typeface="Oswald"/>
            </a:endParaRPr>
          </a:p>
        </p:txBody>
      </p:sp>
      <p:sp>
        <p:nvSpPr>
          <p:cNvPr id="138" name="Google Shape;138;p24"/>
          <p:cNvSpPr txBox="1"/>
          <p:nvPr/>
        </p:nvSpPr>
        <p:spPr>
          <a:xfrm>
            <a:off x="5225600" y="3601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Bedrooms vs Count</a:t>
            </a:r>
            <a:endParaRPr sz="1000">
              <a:solidFill>
                <a:schemeClr val="lt1"/>
              </a:solidFill>
              <a:latin typeface="Oswald"/>
              <a:ea typeface="Oswald"/>
              <a:cs typeface="Oswald"/>
              <a:sym typeface="Oswald"/>
            </a:endParaRPr>
          </a:p>
        </p:txBody>
      </p:sp>
      <p:pic>
        <p:nvPicPr>
          <p:cNvPr id="139" name="Google Shape;139;p24"/>
          <p:cNvPicPr preferRelativeResize="0"/>
          <p:nvPr/>
        </p:nvPicPr>
        <p:blipFill>
          <a:blip r:embed="rId3">
            <a:alphaModFix/>
          </a:blip>
          <a:stretch>
            <a:fillRect/>
          </a:stretch>
        </p:blipFill>
        <p:spPr>
          <a:xfrm>
            <a:off x="152400" y="152400"/>
            <a:ext cx="6824302" cy="33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3"/>
        <p:cNvGrpSpPr/>
        <p:nvPr/>
      </p:nvGrpSpPr>
      <p:grpSpPr>
        <a:xfrm>
          <a:off x="0" y="0"/>
          <a:ext cx="0" cy="0"/>
          <a:chOff x="0" y="0"/>
          <a:chExt cx="0" cy="0"/>
        </a:xfrm>
      </p:grpSpPr>
      <p:sp>
        <p:nvSpPr>
          <p:cNvPr id="144" name="Google Shape;144;p25"/>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mean price for all listed  number of bedrooms on AirBnb. This analysis is irrespective of the location.</a:t>
            </a:r>
            <a:endParaRPr sz="1200">
              <a:solidFill>
                <a:schemeClr val="lt1"/>
              </a:solidFill>
              <a:latin typeface="Oswald"/>
              <a:ea typeface="Oswald"/>
              <a:cs typeface="Oswald"/>
              <a:sym typeface="Oswald"/>
            </a:endParaRPr>
          </a:p>
        </p:txBody>
      </p:sp>
      <p:sp>
        <p:nvSpPr>
          <p:cNvPr id="145" name="Google Shape;145;p25"/>
          <p:cNvSpPr txBox="1">
            <a:spLocks noGrp="1"/>
          </p:cNvSpPr>
          <p:nvPr>
            <p:ph type="subTitle" idx="4294967295"/>
          </p:nvPr>
        </p:nvSpPr>
        <p:spPr>
          <a:xfrm>
            <a:off x="0" y="3828275"/>
            <a:ext cx="51960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Pricing - Bedrooms</a:t>
            </a:r>
            <a:endParaRPr sz="4800">
              <a:solidFill>
                <a:schemeClr val="lt1"/>
              </a:solidFill>
              <a:latin typeface="Oswald"/>
              <a:ea typeface="Oswald"/>
              <a:cs typeface="Oswald"/>
              <a:sym typeface="Oswald"/>
            </a:endParaRPr>
          </a:p>
        </p:txBody>
      </p:sp>
      <p:sp>
        <p:nvSpPr>
          <p:cNvPr id="146" name="Google Shape;146;p25"/>
          <p:cNvSpPr txBox="1"/>
          <p:nvPr/>
        </p:nvSpPr>
        <p:spPr>
          <a:xfrm>
            <a:off x="5196125" y="33769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Bedrooms vs Price</a:t>
            </a:r>
            <a:endParaRPr sz="1000">
              <a:solidFill>
                <a:schemeClr val="lt1"/>
              </a:solidFill>
              <a:latin typeface="Oswald"/>
              <a:ea typeface="Oswald"/>
              <a:cs typeface="Oswald"/>
              <a:sym typeface="Oswald"/>
            </a:endParaRPr>
          </a:p>
        </p:txBody>
      </p:sp>
      <p:pic>
        <p:nvPicPr>
          <p:cNvPr id="147" name="Google Shape;147;p25"/>
          <p:cNvPicPr preferRelativeResize="0"/>
          <p:nvPr/>
        </p:nvPicPr>
        <p:blipFill>
          <a:blip r:embed="rId3">
            <a:alphaModFix/>
          </a:blip>
          <a:stretch>
            <a:fillRect/>
          </a:stretch>
        </p:blipFill>
        <p:spPr>
          <a:xfrm>
            <a:off x="152400" y="152400"/>
            <a:ext cx="6606402" cy="328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1"/>
        <p:cNvGrpSpPr/>
        <p:nvPr/>
      </p:nvGrpSpPr>
      <p:grpSpPr>
        <a:xfrm>
          <a:off x="0" y="0"/>
          <a:ext cx="0" cy="0"/>
          <a:chOff x="0" y="0"/>
          <a:chExt cx="0" cy="0"/>
        </a:xfrm>
      </p:grpSpPr>
      <p:sp>
        <p:nvSpPr>
          <p:cNvPr id="152" name="Google Shape;152;p26"/>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variance in price for all the number of bedrooms listed on AirBnb. </a:t>
            </a:r>
            <a:endParaRPr sz="1200">
              <a:solidFill>
                <a:schemeClr val="lt1"/>
              </a:solidFill>
              <a:latin typeface="Oswald"/>
              <a:ea typeface="Oswald"/>
              <a:cs typeface="Oswald"/>
              <a:sym typeface="Oswald"/>
            </a:endParaRPr>
          </a:p>
        </p:txBody>
      </p:sp>
      <p:sp>
        <p:nvSpPr>
          <p:cNvPr id="153" name="Google Shape;153;p26"/>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Pricing- Bedrooms</a:t>
            </a:r>
            <a:endParaRPr sz="4800">
              <a:solidFill>
                <a:schemeClr val="lt1"/>
              </a:solidFill>
              <a:latin typeface="Oswald"/>
              <a:ea typeface="Oswald"/>
              <a:cs typeface="Oswald"/>
              <a:sym typeface="Oswald"/>
            </a:endParaRPr>
          </a:p>
        </p:txBody>
      </p:sp>
      <p:sp>
        <p:nvSpPr>
          <p:cNvPr id="154" name="Google Shape;154;p26"/>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Bedrooms vs Price</a:t>
            </a:r>
            <a:endParaRPr sz="1000">
              <a:solidFill>
                <a:schemeClr val="lt1"/>
              </a:solidFill>
              <a:latin typeface="Oswald"/>
              <a:ea typeface="Oswald"/>
              <a:cs typeface="Oswald"/>
              <a:sym typeface="Oswald"/>
            </a:endParaRPr>
          </a:p>
        </p:txBody>
      </p:sp>
      <p:pic>
        <p:nvPicPr>
          <p:cNvPr id="155" name="Google Shape;155;p26"/>
          <p:cNvPicPr preferRelativeResize="0"/>
          <p:nvPr/>
        </p:nvPicPr>
        <p:blipFill>
          <a:blip r:embed="rId3">
            <a:alphaModFix/>
          </a:blip>
          <a:stretch>
            <a:fillRect/>
          </a:stretch>
        </p:blipFill>
        <p:spPr>
          <a:xfrm>
            <a:off x="357850" y="152400"/>
            <a:ext cx="6587724" cy="3447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9"/>
        <p:cNvGrpSpPr/>
        <p:nvPr/>
      </p:nvGrpSpPr>
      <p:grpSpPr>
        <a:xfrm>
          <a:off x="0" y="0"/>
          <a:ext cx="0" cy="0"/>
          <a:chOff x="0" y="0"/>
          <a:chExt cx="0" cy="0"/>
        </a:xfrm>
      </p:grpSpPr>
      <p:sp>
        <p:nvSpPr>
          <p:cNvPr id="160" name="Google Shape;160;p27"/>
          <p:cNvSpPr txBox="1"/>
          <p:nvPr/>
        </p:nvSpPr>
        <p:spPr>
          <a:xfrm>
            <a:off x="7314175" y="1222250"/>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for all listed number of bedrooms on AirBnb. </a:t>
            </a:r>
            <a:endParaRPr sz="1200">
              <a:solidFill>
                <a:schemeClr val="lt1"/>
              </a:solidFill>
              <a:latin typeface="Oswald"/>
              <a:ea typeface="Oswald"/>
              <a:cs typeface="Oswald"/>
              <a:sym typeface="Oswald"/>
            </a:endParaRPr>
          </a:p>
        </p:txBody>
      </p:sp>
      <p:sp>
        <p:nvSpPr>
          <p:cNvPr id="161" name="Google Shape;161;p27"/>
          <p:cNvSpPr txBox="1">
            <a:spLocks noGrp="1"/>
          </p:cNvSpPr>
          <p:nvPr>
            <p:ph type="subTitle" idx="4294967295"/>
          </p:nvPr>
        </p:nvSpPr>
        <p:spPr>
          <a:xfrm>
            <a:off x="0" y="3828275"/>
            <a:ext cx="47481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Bedrooms</a:t>
            </a:r>
            <a:endParaRPr sz="4800">
              <a:solidFill>
                <a:schemeClr val="lt1"/>
              </a:solidFill>
              <a:latin typeface="Oswald"/>
              <a:ea typeface="Oswald"/>
              <a:cs typeface="Oswald"/>
              <a:sym typeface="Oswald"/>
            </a:endParaRPr>
          </a:p>
        </p:txBody>
      </p:sp>
      <p:sp>
        <p:nvSpPr>
          <p:cNvPr id="162" name="Google Shape;162;p27"/>
          <p:cNvSpPr txBox="1"/>
          <p:nvPr/>
        </p:nvSpPr>
        <p:spPr>
          <a:xfrm>
            <a:off x="5046800" y="3565025"/>
            <a:ext cx="19722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Bedrooms vs Availability</a:t>
            </a:r>
            <a:endParaRPr sz="1000">
              <a:solidFill>
                <a:schemeClr val="lt1"/>
              </a:solidFill>
              <a:latin typeface="Oswald"/>
              <a:ea typeface="Oswald"/>
              <a:cs typeface="Oswald"/>
              <a:sym typeface="Oswald"/>
            </a:endParaRPr>
          </a:p>
        </p:txBody>
      </p:sp>
      <p:pic>
        <p:nvPicPr>
          <p:cNvPr id="163" name="Google Shape;163;p27"/>
          <p:cNvPicPr preferRelativeResize="0"/>
          <p:nvPr/>
        </p:nvPicPr>
        <p:blipFill>
          <a:blip r:embed="rId3">
            <a:alphaModFix/>
          </a:blip>
          <a:stretch>
            <a:fillRect/>
          </a:stretch>
        </p:blipFill>
        <p:spPr>
          <a:xfrm>
            <a:off x="152400" y="152400"/>
            <a:ext cx="6935001" cy="3450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7"/>
        <p:cNvGrpSpPr/>
        <p:nvPr/>
      </p:nvGrpSpPr>
      <p:grpSpPr>
        <a:xfrm>
          <a:off x="0" y="0"/>
          <a:ext cx="0" cy="0"/>
          <a:chOff x="0" y="0"/>
          <a:chExt cx="0" cy="0"/>
        </a:xfrm>
      </p:grpSpPr>
      <p:sp>
        <p:nvSpPr>
          <p:cNvPr id="168" name="Google Shape;168;p28"/>
          <p:cNvSpPr txBox="1"/>
          <p:nvPr/>
        </p:nvSpPr>
        <p:spPr>
          <a:xfrm>
            <a:off x="7326625" y="1079075"/>
            <a:ext cx="17511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count of all listed number of bathrooms on AirBnb. Unlike bedrooms, AirBnb allows consideration for half bathrooms. This analysis also is irrespective of the location.</a:t>
            </a:r>
            <a:endParaRPr sz="1200">
              <a:solidFill>
                <a:schemeClr val="lt1"/>
              </a:solidFill>
              <a:latin typeface="Oswald"/>
              <a:ea typeface="Oswald"/>
              <a:cs typeface="Oswald"/>
              <a:sym typeface="Oswald"/>
            </a:endParaRPr>
          </a:p>
        </p:txBody>
      </p:sp>
      <p:sp>
        <p:nvSpPr>
          <p:cNvPr id="169" name="Google Shape;169;p28"/>
          <p:cNvSpPr txBox="1">
            <a:spLocks noGrp="1"/>
          </p:cNvSpPr>
          <p:nvPr>
            <p:ph type="subTitle" idx="4294967295"/>
          </p:nvPr>
        </p:nvSpPr>
        <p:spPr>
          <a:xfrm>
            <a:off x="0" y="3828275"/>
            <a:ext cx="51837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Property Insights - Bathrooms</a:t>
            </a:r>
            <a:endParaRPr sz="4800">
              <a:solidFill>
                <a:schemeClr val="lt1"/>
              </a:solidFill>
              <a:latin typeface="Oswald"/>
              <a:ea typeface="Oswald"/>
              <a:cs typeface="Oswald"/>
              <a:sym typeface="Oswald"/>
            </a:endParaRPr>
          </a:p>
        </p:txBody>
      </p:sp>
      <p:sp>
        <p:nvSpPr>
          <p:cNvPr id="170" name="Google Shape;170;p28"/>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Bathrooms vs Count</a:t>
            </a:r>
            <a:endParaRPr sz="1000">
              <a:solidFill>
                <a:schemeClr val="lt1"/>
              </a:solidFill>
              <a:latin typeface="Oswald"/>
              <a:ea typeface="Oswald"/>
              <a:cs typeface="Oswald"/>
              <a:sym typeface="Oswald"/>
            </a:endParaRPr>
          </a:p>
        </p:txBody>
      </p:sp>
      <p:pic>
        <p:nvPicPr>
          <p:cNvPr id="171" name="Google Shape;171;p28"/>
          <p:cNvPicPr preferRelativeResize="0"/>
          <p:nvPr/>
        </p:nvPicPr>
        <p:blipFill>
          <a:blip r:embed="rId3">
            <a:alphaModFix/>
          </a:blip>
          <a:stretch>
            <a:fillRect/>
          </a:stretch>
        </p:blipFill>
        <p:spPr>
          <a:xfrm>
            <a:off x="152400" y="152400"/>
            <a:ext cx="6866649" cy="34160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5"/>
        <p:cNvGrpSpPr/>
        <p:nvPr/>
      </p:nvGrpSpPr>
      <p:grpSpPr>
        <a:xfrm>
          <a:off x="0" y="0"/>
          <a:ext cx="0" cy="0"/>
          <a:chOff x="0" y="0"/>
          <a:chExt cx="0" cy="0"/>
        </a:xfrm>
      </p:grpSpPr>
      <p:sp>
        <p:nvSpPr>
          <p:cNvPr id="176" name="Google Shape;176;p29"/>
          <p:cNvSpPr txBox="1"/>
          <p:nvPr/>
        </p:nvSpPr>
        <p:spPr>
          <a:xfrm>
            <a:off x="7326625" y="1079075"/>
            <a:ext cx="17511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mean price for all listed number of bathrooms on AirBnb. Unlike bedrooms, AirBnb allows consideration for half bathrooms. This analysis also is irrespective of the location.</a:t>
            </a:r>
            <a:endParaRPr sz="1200">
              <a:solidFill>
                <a:schemeClr val="lt1"/>
              </a:solidFill>
              <a:latin typeface="Oswald"/>
              <a:ea typeface="Oswald"/>
              <a:cs typeface="Oswald"/>
              <a:sym typeface="Oswald"/>
            </a:endParaRPr>
          </a:p>
        </p:txBody>
      </p:sp>
      <p:sp>
        <p:nvSpPr>
          <p:cNvPr id="177" name="Google Shape;177;p29"/>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Pricing - Bathrooms</a:t>
            </a:r>
            <a:endParaRPr sz="4800">
              <a:solidFill>
                <a:schemeClr val="lt1"/>
              </a:solidFill>
              <a:latin typeface="Oswald"/>
              <a:ea typeface="Oswald"/>
              <a:cs typeface="Oswald"/>
              <a:sym typeface="Oswald"/>
            </a:endParaRPr>
          </a:p>
        </p:txBody>
      </p:sp>
      <p:sp>
        <p:nvSpPr>
          <p:cNvPr id="178" name="Google Shape;178;p29"/>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Number of Bathrooms vs Price</a:t>
            </a:r>
            <a:endParaRPr sz="1000">
              <a:solidFill>
                <a:schemeClr val="lt1"/>
              </a:solidFill>
              <a:latin typeface="Oswald"/>
              <a:ea typeface="Oswald"/>
              <a:cs typeface="Oswald"/>
              <a:sym typeface="Oswald"/>
            </a:endParaRPr>
          </a:p>
        </p:txBody>
      </p:sp>
      <p:pic>
        <p:nvPicPr>
          <p:cNvPr id="179" name="Google Shape;179;p29"/>
          <p:cNvPicPr preferRelativeResize="0"/>
          <p:nvPr/>
        </p:nvPicPr>
        <p:blipFill>
          <a:blip r:embed="rId3">
            <a:alphaModFix/>
          </a:blip>
          <a:stretch>
            <a:fillRect/>
          </a:stretch>
        </p:blipFill>
        <p:spPr>
          <a:xfrm>
            <a:off x="152400" y="152400"/>
            <a:ext cx="6866649" cy="34160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3"/>
        <p:cNvGrpSpPr/>
        <p:nvPr/>
      </p:nvGrpSpPr>
      <p:grpSpPr>
        <a:xfrm>
          <a:off x="0" y="0"/>
          <a:ext cx="0" cy="0"/>
          <a:chOff x="0" y="0"/>
          <a:chExt cx="0" cy="0"/>
        </a:xfrm>
      </p:grpSpPr>
      <p:sp>
        <p:nvSpPr>
          <p:cNvPr id="184" name="Google Shape;184;p30"/>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count of properties that list a particular amenity (top 20).</a:t>
            </a:r>
            <a:endParaRPr sz="1200">
              <a:solidFill>
                <a:schemeClr val="lt1"/>
              </a:solidFill>
              <a:latin typeface="Oswald"/>
              <a:ea typeface="Oswald"/>
              <a:cs typeface="Oswald"/>
              <a:sym typeface="Oswald"/>
            </a:endParaRPr>
          </a:p>
        </p:txBody>
      </p:sp>
      <p:sp>
        <p:nvSpPr>
          <p:cNvPr id="185" name="Google Shape;185;p30"/>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Property Insights - Amenities</a:t>
            </a:r>
            <a:endParaRPr sz="3600">
              <a:solidFill>
                <a:schemeClr val="lt1"/>
              </a:solidFill>
              <a:latin typeface="Oswald"/>
              <a:ea typeface="Oswald"/>
              <a:cs typeface="Oswald"/>
              <a:sym typeface="Oswald"/>
            </a:endParaRPr>
          </a:p>
        </p:txBody>
      </p:sp>
      <p:sp>
        <p:nvSpPr>
          <p:cNvPr id="186" name="Google Shape;186;p30"/>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Amenities vs Count</a:t>
            </a:r>
            <a:endParaRPr sz="1000">
              <a:solidFill>
                <a:schemeClr val="lt1"/>
              </a:solidFill>
              <a:latin typeface="Oswald"/>
              <a:ea typeface="Oswald"/>
              <a:cs typeface="Oswald"/>
              <a:sym typeface="Oswald"/>
            </a:endParaRPr>
          </a:p>
        </p:txBody>
      </p:sp>
      <p:pic>
        <p:nvPicPr>
          <p:cNvPr id="187" name="Google Shape;187;p30"/>
          <p:cNvPicPr preferRelativeResize="0"/>
          <p:nvPr/>
        </p:nvPicPr>
        <p:blipFill>
          <a:blip r:embed="rId3">
            <a:alphaModFix/>
          </a:blip>
          <a:stretch>
            <a:fillRect/>
          </a:stretch>
        </p:blipFill>
        <p:spPr>
          <a:xfrm>
            <a:off x="152400" y="152400"/>
            <a:ext cx="6929474" cy="3443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1"/>
        <p:cNvGrpSpPr/>
        <p:nvPr/>
      </p:nvGrpSpPr>
      <p:grpSpPr>
        <a:xfrm>
          <a:off x="0" y="0"/>
          <a:ext cx="0" cy="0"/>
          <a:chOff x="0" y="0"/>
          <a:chExt cx="0" cy="0"/>
        </a:xfrm>
      </p:grpSpPr>
      <p:sp>
        <p:nvSpPr>
          <p:cNvPr id="192" name="Google Shape;192;p31"/>
          <p:cNvSpPr txBox="1"/>
          <p:nvPr/>
        </p:nvSpPr>
        <p:spPr>
          <a:xfrm>
            <a:off x="7326625" y="1079075"/>
            <a:ext cx="17511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mean for for every amenity (top 20) on AirBnb.</a:t>
            </a:r>
            <a:endParaRPr sz="1200">
              <a:solidFill>
                <a:schemeClr val="lt1"/>
              </a:solidFill>
              <a:latin typeface="Oswald"/>
              <a:ea typeface="Oswald"/>
              <a:cs typeface="Oswald"/>
              <a:sym typeface="Oswald"/>
            </a:endParaRPr>
          </a:p>
        </p:txBody>
      </p:sp>
      <p:sp>
        <p:nvSpPr>
          <p:cNvPr id="193" name="Google Shape;193;p31"/>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Pricing - Amenities</a:t>
            </a:r>
            <a:endParaRPr sz="3600">
              <a:solidFill>
                <a:schemeClr val="lt1"/>
              </a:solidFill>
              <a:latin typeface="Oswald"/>
              <a:ea typeface="Oswald"/>
              <a:cs typeface="Oswald"/>
              <a:sym typeface="Oswald"/>
            </a:endParaRPr>
          </a:p>
        </p:txBody>
      </p:sp>
      <p:sp>
        <p:nvSpPr>
          <p:cNvPr id="194" name="Google Shape;194;p31"/>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Amenities vs Pricing</a:t>
            </a:r>
            <a:endParaRPr sz="1000">
              <a:solidFill>
                <a:schemeClr val="lt1"/>
              </a:solidFill>
              <a:latin typeface="Oswald"/>
              <a:ea typeface="Oswald"/>
              <a:cs typeface="Oswald"/>
              <a:sym typeface="Oswald"/>
            </a:endParaRPr>
          </a:p>
        </p:txBody>
      </p:sp>
      <p:pic>
        <p:nvPicPr>
          <p:cNvPr id="195" name="Google Shape;195;p31"/>
          <p:cNvPicPr preferRelativeResize="0"/>
          <p:nvPr/>
        </p:nvPicPr>
        <p:blipFill>
          <a:blip r:embed="rId3">
            <a:alphaModFix/>
          </a:blip>
          <a:stretch>
            <a:fillRect/>
          </a:stretch>
        </p:blipFill>
        <p:spPr>
          <a:xfrm>
            <a:off x="152400" y="152400"/>
            <a:ext cx="6859714" cy="3412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solidFill>
                  <a:schemeClr val="accent1"/>
                </a:solidFill>
              </a:rPr>
              <a:t>Project Statement</a:t>
            </a:r>
            <a:endParaRPr sz="2800">
              <a:solidFill>
                <a:schemeClr val="accent1"/>
              </a:solidFill>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a:solidFill>
                  <a:schemeClr val="lt1"/>
                </a:solidFill>
                <a:latin typeface="Oswald"/>
                <a:ea typeface="Oswald"/>
                <a:cs typeface="Oswald"/>
                <a:sym typeface="Oswald"/>
              </a:rPr>
              <a:t>In recent years, Airbnb has become a significant participant in the hospitality sector by offering millions of long and short-term accommodation listings globally. Data-driven insights can help property hosts find suitable guests and visitors find their desired stay. Using the Airbnb Global Listings dataset from Kaggle, we aim to provide a deep understanding of the dynamics within the vacation rental marketplace. We offer insights that hosts, travelers, and other stakeholders can utilize to leverage their respective positions within the hospitality industry.</a:t>
            </a:r>
            <a:endParaRPr sz="1400">
              <a:solidFill>
                <a:schemeClr val="lt1"/>
              </a:solidFill>
              <a:latin typeface="Oswald"/>
              <a:ea typeface="Oswald"/>
              <a:cs typeface="Oswald"/>
              <a:sym typeface="Oswald"/>
            </a:endParaRPr>
          </a:p>
          <a:p>
            <a:pPr marL="0" lvl="0" indent="0" algn="just" rtl="0">
              <a:spcBef>
                <a:spcPts val="0"/>
              </a:spcBef>
              <a:spcAft>
                <a:spcPts val="0"/>
              </a:spcAft>
              <a:buNone/>
            </a:pP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Through this project, we aim to comprehensively explore and analyze the dataset to extract valuable insights and patterns. The project comprises exploratory data analysis (EDA) and various data-driven technological stacks to uncover trends, behaviors, and correlations that can inform decision-making and help strategize cutting-edge development plans. We employ big data technologies such as Apache Spark and PySpark to fulfil our objective.</a:t>
            </a:r>
            <a:endParaRPr sz="1400">
              <a:solidFill>
                <a:schemeClr val="lt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9"/>
        <p:cNvGrpSpPr/>
        <p:nvPr/>
      </p:nvGrpSpPr>
      <p:grpSpPr>
        <a:xfrm>
          <a:off x="0" y="0"/>
          <a:ext cx="0" cy="0"/>
          <a:chOff x="0" y="0"/>
          <a:chExt cx="0" cy="0"/>
        </a:xfrm>
      </p:grpSpPr>
      <p:sp>
        <p:nvSpPr>
          <p:cNvPr id="200" name="Google Shape;200;p32"/>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of properties based on the amenities listed (top 20).</a:t>
            </a:r>
            <a:endParaRPr sz="1200">
              <a:solidFill>
                <a:schemeClr val="lt1"/>
              </a:solidFill>
              <a:latin typeface="Oswald"/>
              <a:ea typeface="Oswald"/>
              <a:cs typeface="Oswald"/>
              <a:sym typeface="Oswald"/>
            </a:endParaRPr>
          </a:p>
        </p:txBody>
      </p:sp>
      <p:sp>
        <p:nvSpPr>
          <p:cNvPr id="201" name="Google Shape;201;p32"/>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Amenities</a:t>
            </a:r>
            <a:endParaRPr sz="3600">
              <a:solidFill>
                <a:schemeClr val="lt1"/>
              </a:solidFill>
              <a:latin typeface="Oswald"/>
              <a:ea typeface="Oswald"/>
              <a:cs typeface="Oswald"/>
              <a:sym typeface="Oswald"/>
            </a:endParaRPr>
          </a:p>
        </p:txBody>
      </p:sp>
      <p:sp>
        <p:nvSpPr>
          <p:cNvPr id="202" name="Google Shape;202;p32"/>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Amenities vs Availability</a:t>
            </a:r>
            <a:endParaRPr sz="1000">
              <a:solidFill>
                <a:schemeClr val="lt1"/>
              </a:solidFill>
              <a:latin typeface="Oswald"/>
              <a:ea typeface="Oswald"/>
              <a:cs typeface="Oswald"/>
              <a:sym typeface="Oswald"/>
            </a:endParaRPr>
          </a:p>
        </p:txBody>
      </p:sp>
      <p:pic>
        <p:nvPicPr>
          <p:cNvPr id="203" name="Google Shape;203;p32"/>
          <p:cNvPicPr preferRelativeResize="0"/>
          <p:nvPr/>
        </p:nvPicPr>
        <p:blipFill>
          <a:blip r:embed="rId3">
            <a:alphaModFix/>
          </a:blip>
          <a:stretch>
            <a:fillRect/>
          </a:stretch>
        </p:blipFill>
        <p:spPr>
          <a:xfrm>
            <a:off x="152400" y="152400"/>
            <a:ext cx="6866649" cy="3412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7"/>
        <p:cNvGrpSpPr/>
        <p:nvPr/>
      </p:nvGrpSpPr>
      <p:grpSpPr>
        <a:xfrm>
          <a:off x="0" y="0"/>
          <a:ext cx="0" cy="0"/>
          <a:chOff x="0" y="0"/>
          <a:chExt cx="0" cy="0"/>
        </a:xfrm>
      </p:grpSpPr>
      <p:sp>
        <p:nvSpPr>
          <p:cNvPr id="208" name="Google Shape;208;p33"/>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of properties based on their cancellation policies.</a:t>
            </a:r>
            <a:endParaRPr sz="1200">
              <a:solidFill>
                <a:schemeClr val="lt1"/>
              </a:solidFill>
              <a:latin typeface="Oswald"/>
              <a:ea typeface="Oswald"/>
              <a:cs typeface="Oswald"/>
              <a:sym typeface="Oswald"/>
            </a:endParaRPr>
          </a:p>
        </p:txBody>
      </p:sp>
      <p:sp>
        <p:nvSpPr>
          <p:cNvPr id="209" name="Google Shape;209;p33"/>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Cancellation</a:t>
            </a:r>
            <a:endParaRPr sz="3600">
              <a:solidFill>
                <a:schemeClr val="lt1"/>
              </a:solidFill>
              <a:latin typeface="Oswald"/>
              <a:ea typeface="Oswald"/>
              <a:cs typeface="Oswald"/>
              <a:sym typeface="Oswald"/>
            </a:endParaRPr>
          </a:p>
        </p:txBody>
      </p:sp>
      <p:sp>
        <p:nvSpPr>
          <p:cNvPr id="210" name="Google Shape;210;p33"/>
          <p:cNvSpPr txBox="1"/>
          <p:nvPr/>
        </p:nvSpPr>
        <p:spPr>
          <a:xfrm>
            <a:off x="5267950" y="35650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Cancellation Policy vs Availability</a:t>
            </a:r>
            <a:endParaRPr sz="1000">
              <a:solidFill>
                <a:schemeClr val="lt1"/>
              </a:solidFill>
              <a:latin typeface="Oswald"/>
              <a:ea typeface="Oswald"/>
              <a:cs typeface="Oswald"/>
              <a:sym typeface="Oswald"/>
            </a:endParaRPr>
          </a:p>
        </p:txBody>
      </p:sp>
      <p:pic>
        <p:nvPicPr>
          <p:cNvPr id="211" name="Google Shape;211;p33"/>
          <p:cNvPicPr preferRelativeResize="0"/>
          <p:nvPr/>
        </p:nvPicPr>
        <p:blipFill>
          <a:blip r:embed="rId3">
            <a:alphaModFix/>
          </a:blip>
          <a:stretch>
            <a:fillRect/>
          </a:stretch>
        </p:blipFill>
        <p:spPr>
          <a:xfrm>
            <a:off x="152400" y="152400"/>
            <a:ext cx="6866649" cy="3412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5"/>
        <p:cNvGrpSpPr/>
        <p:nvPr/>
      </p:nvGrpSpPr>
      <p:grpSpPr>
        <a:xfrm>
          <a:off x="0" y="0"/>
          <a:ext cx="0" cy="0"/>
          <a:chOff x="0" y="0"/>
          <a:chExt cx="0" cy="0"/>
        </a:xfrm>
      </p:grpSpPr>
      <p:sp>
        <p:nvSpPr>
          <p:cNvPr id="216" name="Google Shape;216;p34"/>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of properties based on the response time of the host. </a:t>
            </a:r>
            <a:endParaRPr sz="1200">
              <a:solidFill>
                <a:schemeClr val="lt1"/>
              </a:solidFill>
              <a:latin typeface="Oswald"/>
              <a:ea typeface="Oswald"/>
              <a:cs typeface="Oswald"/>
              <a:sym typeface="Oswald"/>
            </a:endParaRPr>
          </a:p>
        </p:txBody>
      </p:sp>
      <p:sp>
        <p:nvSpPr>
          <p:cNvPr id="217" name="Google Shape;217;p34"/>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Response Time</a:t>
            </a:r>
            <a:endParaRPr sz="3600">
              <a:solidFill>
                <a:schemeClr val="lt1"/>
              </a:solidFill>
              <a:latin typeface="Oswald"/>
              <a:ea typeface="Oswald"/>
              <a:cs typeface="Oswald"/>
              <a:sym typeface="Oswald"/>
            </a:endParaRPr>
          </a:p>
        </p:txBody>
      </p:sp>
      <p:sp>
        <p:nvSpPr>
          <p:cNvPr id="218" name="Google Shape;218;p34"/>
          <p:cNvSpPr txBox="1"/>
          <p:nvPr/>
        </p:nvSpPr>
        <p:spPr>
          <a:xfrm>
            <a:off x="5059250" y="3565025"/>
            <a:ext cx="19599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Host Response Time vs Availability</a:t>
            </a:r>
            <a:endParaRPr sz="1000">
              <a:solidFill>
                <a:schemeClr val="lt1"/>
              </a:solidFill>
              <a:latin typeface="Oswald"/>
              <a:ea typeface="Oswald"/>
              <a:cs typeface="Oswald"/>
              <a:sym typeface="Oswald"/>
            </a:endParaRPr>
          </a:p>
        </p:txBody>
      </p:sp>
      <p:pic>
        <p:nvPicPr>
          <p:cNvPr id="219" name="Google Shape;219;p34"/>
          <p:cNvPicPr preferRelativeResize="0"/>
          <p:nvPr/>
        </p:nvPicPr>
        <p:blipFill>
          <a:blip r:embed="rId3">
            <a:alphaModFix/>
          </a:blip>
          <a:stretch>
            <a:fillRect/>
          </a:stretch>
        </p:blipFill>
        <p:spPr>
          <a:xfrm>
            <a:off x="146175" y="152400"/>
            <a:ext cx="6954523" cy="345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3"/>
        <p:cNvGrpSpPr/>
        <p:nvPr/>
      </p:nvGrpSpPr>
      <p:grpSpPr>
        <a:xfrm>
          <a:off x="0" y="0"/>
          <a:ext cx="0" cy="0"/>
          <a:chOff x="0" y="0"/>
          <a:chExt cx="0" cy="0"/>
        </a:xfrm>
      </p:grpSpPr>
      <p:sp>
        <p:nvSpPr>
          <p:cNvPr id="224" name="Google Shape;224;p35"/>
          <p:cNvSpPr txBox="1"/>
          <p:nvPr/>
        </p:nvSpPr>
        <p:spPr>
          <a:xfrm>
            <a:off x="7326625" y="1079075"/>
            <a:ext cx="17511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of properties based on the cleanliness score given by the users.</a:t>
            </a:r>
            <a:endParaRPr sz="1200">
              <a:solidFill>
                <a:schemeClr val="lt1"/>
              </a:solidFill>
              <a:latin typeface="Oswald"/>
              <a:ea typeface="Oswald"/>
              <a:cs typeface="Oswald"/>
              <a:sym typeface="Oswald"/>
            </a:endParaRPr>
          </a:p>
        </p:txBody>
      </p:sp>
      <p:sp>
        <p:nvSpPr>
          <p:cNvPr id="225" name="Google Shape;225;p35"/>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Cleanliness</a:t>
            </a:r>
            <a:endParaRPr sz="3600">
              <a:solidFill>
                <a:schemeClr val="lt1"/>
              </a:solidFill>
              <a:latin typeface="Oswald"/>
              <a:ea typeface="Oswald"/>
              <a:cs typeface="Oswald"/>
              <a:sym typeface="Oswald"/>
            </a:endParaRPr>
          </a:p>
        </p:txBody>
      </p:sp>
      <p:sp>
        <p:nvSpPr>
          <p:cNvPr id="226" name="Google Shape;226;p35"/>
          <p:cNvSpPr txBox="1"/>
          <p:nvPr/>
        </p:nvSpPr>
        <p:spPr>
          <a:xfrm>
            <a:off x="4860025" y="3565025"/>
            <a:ext cx="2159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Review Score Cleanliness vs Availability</a:t>
            </a:r>
            <a:endParaRPr sz="1000">
              <a:solidFill>
                <a:schemeClr val="lt1"/>
              </a:solidFill>
              <a:latin typeface="Oswald"/>
              <a:ea typeface="Oswald"/>
              <a:cs typeface="Oswald"/>
              <a:sym typeface="Oswald"/>
            </a:endParaRPr>
          </a:p>
        </p:txBody>
      </p:sp>
      <p:pic>
        <p:nvPicPr>
          <p:cNvPr id="227" name="Google Shape;227;p35"/>
          <p:cNvPicPr preferRelativeResize="0"/>
          <p:nvPr/>
        </p:nvPicPr>
        <p:blipFill>
          <a:blip r:embed="rId3">
            <a:alphaModFix/>
          </a:blip>
          <a:stretch>
            <a:fillRect/>
          </a:stretch>
        </p:blipFill>
        <p:spPr>
          <a:xfrm>
            <a:off x="152400" y="152400"/>
            <a:ext cx="6866724" cy="34161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1"/>
        <p:cNvGrpSpPr/>
        <p:nvPr/>
      </p:nvGrpSpPr>
      <p:grpSpPr>
        <a:xfrm>
          <a:off x="0" y="0"/>
          <a:ext cx="0" cy="0"/>
          <a:chOff x="0" y="0"/>
          <a:chExt cx="0" cy="0"/>
        </a:xfrm>
      </p:grpSpPr>
      <p:sp>
        <p:nvSpPr>
          <p:cNvPr id="232" name="Google Shape;232;p36"/>
          <p:cNvSpPr txBox="1"/>
          <p:nvPr/>
        </p:nvSpPr>
        <p:spPr>
          <a:xfrm>
            <a:off x="7326625" y="107907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availability of properties based on the communication score given by the users.</a:t>
            </a:r>
            <a:endParaRPr sz="1200">
              <a:solidFill>
                <a:schemeClr val="lt1"/>
              </a:solidFill>
              <a:latin typeface="Oswald"/>
              <a:ea typeface="Oswald"/>
              <a:cs typeface="Oswald"/>
              <a:sym typeface="Oswald"/>
            </a:endParaRPr>
          </a:p>
        </p:txBody>
      </p:sp>
      <p:sp>
        <p:nvSpPr>
          <p:cNvPr id="233" name="Google Shape;233;p36"/>
          <p:cNvSpPr txBox="1">
            <a:spLocks noGrp="1"/>
          </p:cNvSpPr>
          <p:nvPr>
            <p:ph type="subTitle" idx="4294967295"/>
          </p:nvPr>
        </p:nvSpPr>
        <p:spPr>
          <a:xfrm>
            <a:off x="0" y="3828275"/>
            <a:ext cx="54204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Availability - Communication</a:t>
            </a:r>
            <a:endParaRPr sz="3600">
              <a:solidFill>
                <a:schemeClr val="lt1"/>
              </a:solidFill>
              <a:latin typeface="Oswald"/>
              <a:ea typeface="Oswald"/>
              <a:cs typeface="Oswald"/>
              <a:sym typeface="Oswald"/>
            </a:endParaRPr>
          </a:p>
        </p:txBody>
      </p:sp>
      <p:sp>
        <p:nvSpPr>
          <p:cNvPr id="234" name="Google Shape;234;p36"/>
          <p:cNvSpPr txBox="1"/>
          <p:nvPr/>
        </p:nvSpPr>
        <p:spPr>
          <a:xfrm>
            <a:off x="4772875" y="3565025"/>
            <a:ext cx="2246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Review Score Communication vs Availability</a:t>
            </a:r>
            <a:endParaRPr sz="1000">
              <a:solidFill>
                <a:schemeClr val="lt1"/>
              </a:solidFill>
              <a:latin typeface="Oswald"/>
              <a:ea typeface="Oswald"/>
              <a:cs typeface="Oswald"/>
              <a:sym typeface="Oswald"/>
            </a:endParaRPr>
          </a:p>
        </p:txBody>
      </p:sp>
      <p:pic>
        <p:nvPicPr>
          <p:cNvPr id="235" name="Google Shape;235;p36"/>
          <p:cNvPicPr preferRelativeResize="0"/>
          <p:nvPr/>
        </p:nvPicPr>
        <p:blipFill>
          <a:blip r:embed="rId3">
            <a:alphaModFix/>
          </a:blip>
          <a:stretch>
            <a:fillRect/>
          </a:stretch>
        </p:blipFill>
        <p:spPr>
          <a:xfrm>
            <a:off x="152400" y="152400"/>
            <a:ext cx="6866575" cy="34160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800">
                <a:solidFill>
                  <a:schemeClr val="accent1"/>
                </a:solidFill>
              </a:rPr>
              <a:t>Challenges</a:t>
            </a:r>
            <a:endParaRPr sz="2800">
              <a:solidFill>
                <a:schemeClr val="accent1"/>
              </a:solidFill>
            </a:endParaRPr>
          </a:p>
          <a:p>
            <a:pPr marL="0" lvl="0" indent="0" algn="l" rtl="0">
              <a:spcBef>
                <a:spcPts val="0"/>
              </a:spcBef>
              <a:spcAft>
                <a:spcPts val="0"/>
              </a:spcAft>
              <a:buNone/>
            </a:pPr>
            <a:endParaRPr sz="2800">
              <a:solidFill>
                <a:schemeClr val="accent1"/>
              </a:solidFill>
            </a:endParaRPr>
          </a:p>
        </p:txBody>
      </p:sp>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Our primary challenge was pre-processing the dataset. Since the dataset had nearly half a million rows, we were unable to analyze every single scenario, and ended up giving some leeway for this. </a:t>
            </a:r>
            <a:br>
              <a:rPr lang="en" sz="1400">
                <a:solidFill>
                  <a:schemeClr val="lt1"/>
                </a:solidFill>
                <a:latin typeface="Oswald"/>
                <a:ea typeface="Oswald"/>
                <a:cs typeface="Oswald"/>
                <a:sym typeface="Oswald"/>
              </a:rPr>
            </a:br>
            <a:r>
              <a:rPr lang="en" sz="1400">
                <a:solidFill>
                  <a:schemeClr val="lt1"/>
                </a:solidFill>
                <a:latin typeface="Oswald"/>
                <a:ea typeface="Oswald"/>
                <a:cs typeface="Oswald"/>
                <a:sym typeface="Oswald"/>
              </a:rPr>
              <a:t>For example: While processing the cities, we did not remove special characters, since some cities contain hyphens or are named using non-English characters. </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We could not achieve certain points from our proposal, since we did not have sufficient data regarding the customer profile and trends. </a:t>
            </a:r>
            <a:br>
              <a:rPr lang="en" sz="1400">
                <a:solidFill>
                  <a:schemeClr val="lt1"/>
                </a:solidFill>
                <a:latin typeface="Oswald"/>
                <a:ea typeface="Oswald"/>
                <a:cs typeface="Oswald"/>
                <a:sym typeface="Oswald"/>
              </a:rPr>
            </a:br>
            <a:r>
              <a:rPr lang="en" sz="1400">
                <a:solidFill>
                  <a:schemeClr val="lt1"/>
                </a:solidFill>
                <a:latin typeface="Oswald"/>
                <a:ea typeface="Oswald"/>
                <a:cs typeface="Oswald"/>
                <a:sym typeface="Oswald"/>
              </a:rPr>
              <a:t>For example: We wanted to analyze the guests’ reasons for travel, but this information was unavailable to us. </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PySpark does not have an inbuilt data visualization tool. Due to this, we had to transfer the processed data to a pandas dataframe and then run the visualization via matplotlib.</a:t>
            </a:r>
            <a:endParaRPr sz="1400">
              <a:solidFill>
                <a:schemeClr val="lt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1"/>
                </a:solidFill>
              </a:rPr>
              <a:t>Way Forward</a:t>
            </a:r>
            <a:endParaRPr sz="2800">
              <a:solidFill>
                <a:schemeClr val="accent1"/>
              </a:solidFill>
            </a:endParaRPr>
          </a:p>
          <a:p>
            <a:pPr marL="0" lvl="0" indent="0" algn="l" rtl="0">
              <a:spcBef>
                <a:spcPts val="0"/>
              </a:spcBef>
              <a:spcAft>
                <a:spcPts val="0"/>
              </a:spcAft>
              <a:buNone/>
            </a:pPr>
            <a:endParaRPr sz="2800">
              <a:solidFill>
                <a:schemeClr val="accent1"/>
              </a:solidFill>
            </a:endParaRPr>
          </a:p>
        </p:txBody>
      </p:sp>
      <p:sp>
        <p:nvSpPr>
          <p:cNvPr id="247" name="Google Shape;24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Based upon the region, we can conduct further research into the patterns observed within the city. </a:t>
            </a:r>
            <a:br>
              <a:rPr lang="en" sz="1400">
                <a:solidFill>
                  <a:schemeClr val="lt1"/>
                </a:solidFill>
                <a:latin typeface="Oswald"/>
                <a:ea typeface="Oswald"/>
                <a:cs typeface="Oswald"/>
                <a:sym typeface="Oswald"/>
              </a:rPr>
            </a:br>
            <a:r>
              <a:rPr lang="en" sz="1400">
                <a:solidFill>
                  <a:schemeClr val="lt1"/>
                </a:solidFill>
                <a:latin typeface="Oswald"/>
                <a:ea typeface="Oswald"/>
                <a:cs typeface="Oswald"/>
                <a:sym typeface="Oswald"/>
              </a:rPr>
              <a:t>For example: Paris is the most popular city from our dataset. However, this gives no indication of the property distribution and preferences within the larger Paris metropolitan area.</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We can also conduct a time series analysis of the popularity of locations and customer preferences. </a:t>
            </a:r>
            <a:br>
              <a:rPr lang="en" sz="1400">
                <a:solidFill>
                  <a:schemeClr val="lt1"/>
                </a:solidFill>
                <a:latin typeface="Oswald"/>
                <a:ea typeface="Oswald"/>
                <a:cs typeface="Oswald"/>
                <a:sym typeface="Oswald"/>
              </a:rPr>
            </a:br>
            <a:r>
              <a:rPr lang="en" sz="1400">
                <a:solidFill>
                  <a:schemeClr val="lt1"/>
                </a:solidFill>
                <a:latin typeface="Oswald"/>
                <a:ea typeface="Oswald"/>
                <a:cs typeface="Oswald"/>
                <a:sym typeface="Oswald"/>
              </a:rPr>
              <a:t>For example: During certain times, such at the 2022 FIFA World Cup, Qatar would have been an incredibly popular choice for AirBnb rentals. On the other hand, during COVID, there would have been a drastic drop in the number of rentals in cities as compared to smaller towns. </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Certain columns had descriptive data that would be better processed using NLP tools and algorithms such as NLTK, SpaCy, textblob, etc. </a:t>
            </a:r>
            <a:br>
              <a:rPr lang="en" sz="1400">
                <a:solidFill>
                  <a:schemeClr val="lt1"/>
                </a:solidFill>
                <a:latin typeface="Oswald"/>
                <a:ea typeface="Oswald"/>
                <a:cs typeface="Oswald"/>
                <a:sym typeface="Oswald"/>
              </a:rPr>
            </a:br>
            <a:r>
              <a:rPr lang="en" sz="1400">
                <a:solidFill>
                  <a:schemeClr val="lt1"/>
                </a:solidFill>
                <a:latin typeface="Oswald"/>
                <a:ea typeface="Oswald"/>
                <a:cs typeface="Oswald"/>
                <a:sym typeface="Oswald"/>
              </a:rPr>
              <a:t>For example: ‘Property Summary’, ‘Property Description’, ‘Transit’, ‘House Rules’, ‘Host About’ etc. can be analyzed using NLP technologies. </a:t>
            </a:r>
            <a:endParaRPr sz="1400">
              <a:solidFill>
                <a:schemeClr val="lt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1"/>
                </a:solidFill>
              </a:rPr>
              <a:t>Lessons Learnt</a:t>
            </a:r>
            <a:endParaRPr sz="2800">
              <a:solidFill>
                <a:schemeClr val="accent1"/>
              </a:solidFill>
            </a:endParaRPr>
          </a:p>
          <a:p>
            <a:pPr marL="0" lvl="0" indent="0" algn="l" rtl="0">
              <a:spcBef>
                <a:spcPts val="0"/>
              </a:spcBef>
              <a:spcAft>
                <a:spcPts val="0"/>
              </a:spcAft>
              <a:buNone/>
            </a:pPr>
            <a:endParaRPr sz="2800">
              <a:solidFill>
                <a:schemeClr val="accent1"/>
              </a:solidFill>
            </a:endParaRPr>
          </a:p>
        </p:txBody>
      </p:sp>
      <p:sp>
        <p:nvSpPr>
          <p:cNvPr id="253" name="Google Shape;25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The most important lesson that we learnt was how to use PySpark to conduct big data analysis.</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Since PySpark does not have its own visualization library, we had to explore an alternative option to create our data visualization plots and graphs. </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We also learnt how to navigate through the Azure environment, host the data on ADLS, and run our program using Azure Databricks.</a:t>
            </a:r>
            <a:endParaRPr sz="1400">
              <a:solidFill>
                <a:schemeClr val="lt1"/>
              </a:solidFill>
              <a:latin typeface="Oswald"/>
              <a:ea typeface="Oswald"/>
              <a:cs typeface="Oswald"/>
              <a:sym typeface="Oswald"/>
            </a:endParaRPr>
          </a:p>
          <a:p>
            <a:pPr marL="457200" lvl="0" indent="-317500" algn="just"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It is important to have well-defined objectives and problem statement. This is the key to understanding the way we need to process our data and gain insights.</a:t>
            </a:r>
            <a:endParaRPr sz="1400">
              <a:solidFill>
                <a:schemeClr val="lt1"/>
              </a:solidFill>
              <a:latin typeface="Oswald"/>
              <a:ea typeface="Oswald"/>
              <a:cs typeface="Oswald"/>
              <a:sym typeface="Oswald"/>
            </a:endParaRPr>
          </a:p>
          <a:p>
            <a:pPr marL="0" lvl="0" indent="0" algn="just" rtl="0">
              <a:spcBef>
                <a:spcPts val="1200"/>
              </a:spcBef>
              <a:spcAft>
                <a:spcPts val="1200"/>
              </a:spcAft>
              <a:buNone/>
            </a:pPr>
            <a:endParaRPr sz="1400">
              <a:solidFill>
                <a:schemeClr val="lt1"/>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solidFill>
                  <a:schemeClr val="accent4"/>
                </a:solidFill>
              </a:rPr>
              <a:t>Conclusion</a:t>
            </a:r>
            <a:endParaRPr sz="2800">
              <a:solidFill>
                <a:schemeClr val="accent4"/>
              </a:solidFill>
            </a:endParaRPr>
          </a:p>
        </p:txBody>
      </p:sp>
      <p:sp>
        <p:nvSpPr>
          <p:cNvPr id="259" name="Google Shape;25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chemeClr val="accent6"/>
                </a:solidFill>
                <a:latin typeface="Oswald"/>
                <a:ea typeface="Oswald"/>
                <a:cs typeface="Oswald"/>
                <a:sym typeface="Oswald"/>
              </a:rPr>
              <a:t>In this project we have given certain trends to improve the current Airbnb ecosystem by leveraging the limitless potential of big data analytics. We shed light on the operations and implications of the vacation rental market and provide practical insights for hosts, travelers, and industry stakeholders by analyzing the Airbnb Global Listings dataset in depth. We found hidden trends and correlations to enable data-driven decision-making and influence plans in the hospitality industry by leveraging a complex technology stack, including Apache Spark, ADLS, and coexisting Python libraries. We hope that the information gathered from this project will help create a more knowledgeable and effective market for all parties, especially Airbnb, involved in the ever-growing property rental and sharing market.</a:t>
            </a:r>
            <a:endParaRPr sz="1600">
              <a:solidFill>
                <a:schemeClr val="accent6"/>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4"/>
                </a:solidFill>
              </a:rPr>
              <a:t>Thank You!</a:t>
            </a:r>
            <a:endParaRPr sz="48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solidFill>
                  <a:schemeClr val="accent1"/>
                </a:solidFill>
              </a:rPr>
              <a:t>Objective</a:t>
            </a:r>
            <a:endParaRPr sz="2800">
              <a:solidFill>
                <a:schemeClr val="accent1"/>
              </a:solidFill>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lt1"/>
                </a:solidFill>
                <a:latin typeface="Oswald"/>
                <a:ea typeface="Oswald"/>
                <a:cs typeface="Oswald"/>
                <a:sym typeface="Oswald"/>
              </a:rPr>
              <a:t>Our goal is to gain insights into the issues below and answer relevant questions on the following sub-topics that will be beneficial to property managers, guests, and industry stakeholders that use the platform:</a:t>
            </a:r>
            <a:endParaRPr sz="1400">
              <a:solidFill>
                <a:schemeClr val="lt1"/>
              </a:solidFill>
              <a:latin typeface="Oswald"/>
              <a:ea typeface="Oswald"/>
              <a:cs typeface="Oswald"/>
              <a:sym typeface="Oswald"/>
            </a:endParaRPr>
          </a:p>
          <a:p>
            <a:pPr marL="0" lvl="0" indent="0" algn="just" rtl="0">
              <a:spcBef>
                <a:spcPts val="0"/>
              </a:spcBef>
              <a:spcAft>
                <a:spcPts val="0"/>
              </a:spcAft>
              <a:buNone/>
            </a:pP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 </a:t>
            </a:r>
            <a:r>
              <a:rPr lang="en" sz="1400" b="1">
                <a:solidFill>
                  <a:schemeClr val="lt1"/>
                </a:solidFill>
                <a:latin typeface="Oswald"/>
                <a:ea typeface="Oswald"/>
                <a:cs typeface="Oswald"/>
                <a:sym typeface="Oswald"/>
              </a:rPr>
              <a:t>Pricing Trends</a:t>
            </a:r>
            <a:r>
              <a:rPr lang="en" sz="1400">
                <a:solidFill>
                  <a:schemeClr val="lt1"/>
                </a:solidFill>
                <a:latin typeface="Oswald"/>
                <a:ea typeface="Oswald"/>
                <a:cs typeface="Oswald"/>
                <a:sym typeface="Oswald"/>
              </a:rPr>
              <a:t>: Analyze pricing patterns across different regions, and property types, to identify pricing strategies.</a:t>
            </a: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 </a:t>
            </a:r>
            <a:r>
              <a:rPr lang="en" sz="1400" b="1">
                <a:solidFill>
                  <a:schemeClr val="lt1"/>
                </a:solidFill>
                <a:latin typeface="Oswald"/>
                <a:ea typeface="Oswald"/>
                <a:cs typeface="Oswald"/>
                <a:sym typeface="Oswald"/>
              </a:rPr>
              <a:t>Property Type Insights</a:t>
            </a:r>
            <a:r>
              <a:rPr lang="en" sz="1400">
                <a:solidFill>
                  <a:schemeClr val="lt1"/>
                </a:solidFill>
                <a:latin typeface="Oswald"/>
                <a:ea typeface="Oswald"/>
                <a:cs typeface="Oswald"/>
                <a:sym typeface="Oswald"/>
              </a:rPr>
              <a:t>: Investigate the types of properties available (e.g., entire homes, private rooms, shared rooms) and how travelers utilize them.</a:t>
            </a: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 </a:t>
            </a:r>
            <a:r>
              <a:rPr lang="en" sz="1400" b="1">
                <a:solidFill>
                  <a:schemeClr val="lt1"/>
                </a:solidFill>
                <a:latin typeface="Oswald"/>
                <a:ea typeface="Oswald"/>
                <a:cs typeface="Oswald"/>
                <a:sym typeface="Oswald"/>
              </a:rPr>
              <a:t>Sentiment Analysis</a:t>
            </a:r>
            <a:r>
              <a:rPr lang="en" sz="1400">
                <a:solidFill>
                  <a:schemeClr val="lt1"/>
                </a:solidFill>
                <a:latin typeface="Oswald"/>
                <a:ea typeface="Oswald"/>
                <a:cs typeface="Oswald"/>
                <a:sym typeface="Oswald"/>
              </a:rPr>
              <a:t>: Assess the sentiment and content of guest reviews to gauge satisfaction and identify areas for improvement.</a:t>
            </a: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 </a:t>
            </a:r>
            <a:r>
              <a:rPr lang="en" sz="1400" b="1">
                <a:solidFill>
                  <a:schemeClr val="lt1"/>
                </a:solidFill>
                <a:latin typeface="Oswald"/>
                <a:ea typeface="Oswald"/>
                <a:cs typeface="Oswald"/>
                <a:sym typeface="Oswald"/>
              </a:rPr>
              <a:t>Pricing Factors</a:t>
            </a:r>
            <a:r>
              <a:rPr lang="en" sz="1400">
                <a:solidFill>
                  <a:schemeClr val="lt1"/>
                </a:solidFill>
                <a:latin typeface="Oswald"/>
                <a:ea typeface="Oswald"/>
                <a:cs typeface="Oswald"/>
                <a:sym typeface="Oswald"/>
              </a:rPr>
              <a:t>: Determine factors influencing pricing, such as property amenities, location, and host ratings.</a:t>
            </a:r>
            <a:endParaRPr sz="1400">
              <a:solidFill>
                <a:schemeClr val="lt1"/>
              </a:solidFill>
              <a:latin typeface="Oswald"/>
              <a:ea typeface="Oswald"/>
              <a:cs typeface="Oswald"/>
              <a:sym typeface="Oswald"/>
            </a:endParaRPr>
          </a:p>
          <a:p>
            <a:pPr marL="0" lvl="0" indent="0" algn="just" rtl="0">
              <a:spcBef>
                <a:spcPts val="0"/>
              </a:spcBef>
              <a:spcAft>
                <a:spcPts val="0"/>
              </a:spcAft>
              <a:buNone/>
            </a:pPr>
            <a:r>
              <a:rPr lang="en" sz="1400">
                <a:solidFill>
                  <a:schemeClr val="lt1"/>
                </a:solidFill>
                <a:latin typeface="Oswald"/>
                <a:ea typeface="Oswald"/>
                <a:cs typeface="Oswald"/>
                <a:sym typeface="Oswald"/>
              </a:rPr>
              <a:t>●</a:t>
            </a:r>
            <a:r>
              <a:rPr lang="en" sz="1400" b="1">
                <a:solidFill>
                  <a:schemeClr val="lt1"/>
                </a:solidFill>
                <a:latin typeface="Oswald"/>
                <a:ea typeface="Oswald"/>
                <a:cs typeface="Oswald"/>
                <a:sym typeface="Oswald"/>
              </a:rPr>
              <a:t> Host and Guest Behavior</a:t>
            </a:r>
            <a:r>
              <a:rPr lang="en" sz="1400">
                <a:solidFill>
                  <a:schemeClr val="lt1"/>
                </a:solidFill>
                <a:latin typeface="Oswald"/>
                <a:ea typeface="Oswald"/>
                <a:cs typeface="Oswald"/>
                <a:sym typeface="Oswald"/>
              </a:rPr>
              <a:t>: Investigate interactions and behaviors between hosts and guests, including booking frequency, response times, and guest preferences.</a:t>
            </a:r>
            <a:endParaRPr sz="1400">
              <a:solidFill>
                <a:schemeClr val="lt1"/>
              </a:solidFill>
              <a:latin typeface="Oswald"/>
              <a:ea typeface="Oswald"/>
              <a:cs typeface="Oswald"/>
              <a:sym typeface="Oswald"/>
            </a:endParaRPr>
          </a:p>
          <a:p>
            <a:pPr marL="0" lvl="0" indent="0" algn="just" rtl="0">
              <a:spcBef>
                <a:spcPts val="0"/>
              </a:spcBef>
              <a:spcAft>
                <a:spcPts val="0"/>
              </a:spcAft>
              <a:buNone/>
            </a:pPr>
            <a:endParaRPr sz="1400">
              <a:solidFill>
                <a:schemeClr val="lt1"/>
              </a:solidFill>
              <a:latin typeface="Oswald"/>
              <a:ea typeface="Oswald"/>
              <a:cs typeface="Oswald"/>
              <a:sym typeface="Oswald"/>
            </a:endParaRPr>
          </a:p>
          <a:p>
            <a:pPr marL="0" lvl="0" indent="0" algn="just" rtl="0">
              <a:spcBef>
                <a:spcPts val="0"/>
              </a:spcBef>
              <a:spcAft>
                <a:spcPts val="0"/>
              </a:spcAft>
              <a:buNone/>
            </a:pPr>
            <a:endParaRPr sz="1400">
              <a:solidFill>
                <a:schemeClr val="lt1"/>
              </a:solidFill>
              <a:latin typeface="Oswald"/>
              <a:ea typeface="Oswald"/>
              <a:cs typeface="Oswald"/>
              <a:sym typeface="Oswald"/>
            </a:endParaRPr>
          </a:p>
          <a:p>
            <a:pPr marL="0" lvl="0" indent="0" algn="just" rtl="0">
              <a:spcBef>
                <a:spcPts val="0"/>
              </a:spcBef>
              <a:spcAft>
                <a:spcPts val="1200"/>
              </a:spcAft>
              <a:buNone/>
            </a:pPr>
            <a:endParaRPr sz="1400">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solidFill>
                  <a:schemeClr val="accent1"/>
                </a:solidFill>
              </a:rPr>
              <a:t>Data Sources</a:t>
            </a:r>
            <a:endParaRPr sz="2800">
              <a:solidFill>
                <a:schemeClr val="accent1"/>
              </a:solidFill>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1"/>
                </a:solidFill>
                <a:latin typeface="Oswald"/>
                <a:ea typeface="Oswald"/>
                <a:cs typeface="Oswald"/>
                <a:sym typeface="Oswald"/>
              </a:rPr>
              <a:t>Dataset details</a:t>
            </a:r>
            <a:r>
              <a:rPr lang="en" sz="1400">
                <a:solidFill>
                  <a:schemeClr val="lt1"/>
                </a:solidFill>
                <a:latin typeface="Oswald"/>
                <a:ea typeface="Oswald"/>
                <a:cs typeface="Oswald"/>
                <a:sym typeface="Oswald"/>
              </a:rPr>
              <a:t>:</a:t>
            </a: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We used the Airbnb Global Listings dataset, which is an extensive and comprehensive collection of data that contains various information on Airbnb listings, such as property details, costs, locations, and reviews.</a:t>
            </a: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Dataset - Airbnb Global Listings</a:t>
            </a: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File size - 1.94 GB</a:t>
            </a: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Entries - 494,954 (rows) x 89 (columns)</a:t>
            </a:r>
            <a:endParaRPr sz="1400">
              <a:solidFill>
                <a:schemeClr val="lt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solidFill>
                  <a:schemeClr val="accent1"/>
                </a:solidFill>
              </a:rPr>
              <a:t>Data Preprocessing</a:t>
            </a:r>
            <a:endParaRPr sz="2800">
              <a:solidFill>
                <a:schemeClr val="accent1"/>
              </a:solidFill>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latin typeface="Oswald"/>
                <a:ea typeface="Oswald"/>
                <a:cs typeface="Oswald"/>
                <a:sym typeface="Oswald"/>
              </a:rPr>
              <a:t>Upon conducting EDA, we pre-processed the dataset in the following ways,</a:t>
            </a:r>
            <a:endParaRPr sz="1400">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City -&gt; Remove ‘null’ values or cities containing any numeric characters. </a:t>
            </a:r>
            <a:endParaRPr sz="1400">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Price -&gt; Remove ‘null’ values or values that are negative or are not float values.</a:t>
            </a:r>
            <a:endParaRPr sz="1400">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Property type -&gt; Remove values that start with ‘https’ or ‘-’, or contain numeric or special characters.</a:t>
            </a:r>
            <a:endParaRPr sz="1400">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Bedrooms, bathrooms, cancellation policy -&gt; Fill ‘nan’ values with ‘Others’.</a:t>
            </a:r>
            <a:endParaRPr sz="1400">
              <a:solidFill>
                <a:schemeClr val="lt1"/>
              </a:solidFill>
              <a:latin typeface="Oswald"/>
              <a:ea typeface="Oswald"/>
              <a:cs typeface="Oswald"/>
              <a:sym typeface="Oswald"/>
            </a:endParaRPr>
          </a:p>
          <a:p>
            <a:pPr marL="457200" lvl="0" indent="-317500" algn="l" rtl="0">
              <a:spcBef>
                <a:spcPts val="0"/>
              </a:spcBef>
              <a:spcAft>
                <a:spcPts val="0"/>
              </a:spcAft>
              <a:buClr>
                <a:schemeClr val="lt1"/>
              </a:buClr>
              <a:buSzPts val="1400"/>
              <a:buFont typeface="Oswald"/>
              <a:buChar char="●"/>
            </a:pPr>
            <a:r>
              <a:rPr lang="en" sz="1400">
                <a:solidFill>
                  <a:schemeClr val="lt1"/>
                </a:solidFill>
                <a:latin typeface="Oswald"/>
                <a:ea typeface="Oswald"/>
                <a:cs typeface="Oswald"/>
                <a:sym typeface="Oswald"/>
              </a:rPr>
              <a:t>Review scores cleanliness, review scores communications -&gt; Fill ‘nan’ with ‘No data’.</a:t>
            </a:r>
            <a:endParaRPr sz="1400">
              <a:solidFill>
                <a:schemeClr val="lt1"/>
              </a:solidFill>
              <a:latin typeface="Oswald"/>
              <a:ea typeface="Oswald"/>
              <a:cs typeface="Oswald"/>
              <a:sym typeface="Oswald"/>
            </a:endParaRPr>
          </a:p>
          <a:p>
            <a:pPr marL="0" lvl="0" indent="0" algn="l" rtl="0">
              <a:spcBef>
                <a:spcPts val="0"/>
              </a:spcBef>
              <a:spcAft>
                <a:spcPts val="0"/>
              </a:spcAft>
              <a:buNone/>
            </a:pP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After some more pre-preprocessing, we reduced our dataset to:</a:t>
            </a:r>
            <a:endParaRPr sz="1400">
              <a:solidFill>
                <a:schemeClr val="lt1"/>
              </a:solidFill>
              <a:latin typeface="Oswald"/>
              <a:ea typeface="Oswald"/>
              <a:cs typeface="Oswald"/>
              <a:sym typeface="Oswald"/>
            </a:endParaRPr>
          </a:p>
          <a:p>
            <a:pPr marL="0" lvl="0" indent="0" algn="l" rtl="0">
              <a:spcBef>
                <a:spcPts val="0"/>
              </a:spcBef>
              <a:spcAft>
                <a:spcPts val="0"/>
              </a:spcAft>
              <a:buNone/>
            </a:pPr>
            <a:r>
              <a:rPr lang="en" sz="1400">
                <a:solidFill>
                  <a:schemeClr val="lt1"/>
                </a:solidFill>
                <a:latin typeface="Oswald"/>
                <a:ea typeface="Oswald"/>
                <a:cs typeface="Oswald"/>
                <a:sym typeface="Oswald"/>
              </a:rPr>
              <a:t>Entries - 350,648 (rows) x 89 (columns) </a:t>
            </a:r>
            <a:endParaRPr sz="1400">
              <a:solidFill>
                <a:schemeClr val="lt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800">
                <a:solidFill>
                  <a:schemeClr val="accent1"/>
                </a:solidFill>
              </a:rPr>
              <a:t>Technologies Used</a:t>
            </a:r>
            <a:endParaRPr sz="2800">
              <a:solidFill>
                <a:schemeClr val="accent1"/>
              </a:solidFill>
            </a:endParaRPr>
          </a:p>
          <a:p>
            <a:pPr marL="0" lvl="0" indent="0" algn="l" rtl="0">
              <a:spcBef>
                <a:spcPts val="0"/>
              </a:spcBef>
              <a:spcAft>
                <a:spcPts val="0"/>
              </a:spcAft>
              <a:buNone/>
            </a:pPr>
            <a:endParaRPr sz="240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Font typeface="Oswald"/>
              <a:buChar char="●"/>
            </a:pPr>
            <a:r>
              <a:rPr lang="en" sz="1400" b="1">
                <a:solidFill>
                  <a:srgbClr val="000000"/>
                </a:solidFill>
                <a:latin typeface="Oswald"/>
                <a:ea typeface="Oswald"/>
                <a:cs typeface="Oswald"/>
                <a:sym typeface="Oswald"/>
              </a:rPr>
              <a:t>Data Storage: </a:t>
            </a:r>
            <a:endParaRPr sz="1400" b="1">
              <a:solidFill>
                <a:srgbClr val="000000"/>
              </a:solidFill>
              <a:latin typeface="Oswald"/>
              <a:ea typeface="Oswald"/>
              <a:cs typeface="Oswald"/>
              <a:sym typeface="Oswald"/>
            </a:endParaRPr>
          </a:p>
          <a:p>
            <a:pPr marL="457200" lvl="0" indent="0" algn="just" rtl="0">
              <a:spcBef>
                <a:spcPts val="0"/>
              </a:spcBef>
              <a:spcAft>
                <a:spcPts val="0"/>
              </a:spcAft>
              <a:buNone/>
            </a:pPr>
            <a:r>
              <a:rPr lang="en" sz="1400">
                <a:solidFill>
                  <a:srgbClr val="000000"/>
                </a:solidFill>
                <a:latin typeface="Oswald"/>
                <a:ea typeface="Oswald"/>
                <a:cs typeface="Oswald"/>
                <a:sym typeface="Oswald"/>
              </a:rPr>
              <a:t>This stage involves collecting the data from the Airbnb Kaggle database and storing it in a structured and accessible manner that we can later process and model. We choose Azure Data Lake Storage (ADLS), which is a data lake solution that we will use to store the raw Airbnb dataset after downloading it from Kaggle.</a:t>
            </a:r>
            <a:endParaRPr sz="1400">
              <a:solidFill>
                <a:srgbClr val="000000"/>
              </a:solidFill>
              <a:latin typeface="Oswald"/>
              <a:ea typeface="Oswald"/>
              <a:cs typeface="Oswald"/>
              <a:sym typeface="Oswald"/>
            </a:endParaRPr>
          </a:p>
          <a:p>
            <a:pPr marL="0" lvl="0" indent="0" algn="just" rtl="0">
              <a:spcBef>
                <a:spcPts val="0"/>
              </a:spcBef>
              <a:spcAft>
                <a:spcPts val="0"/>
              </a:spcAft>
              <a:buNone/>
            </a:pPr>
            <a:endParaRPr sz="1400" b="1">
              <a:solidFill>
                <a:srgbClr val="000000"/>
              </a:solidFill>
              <a:latin typeface="Oswald"/>
              <a:ea typeface="Oswald"/>
              <a:cs typeface="Oswald"/>
              <a:sym typeface="Oswald"/>
            </a:endParaRPr>
          </a:p>
          <a:p>
            <a:pPr marL="457200" lvl="0" indent="-317500" algn="just" rtl="0">
              <a:spcBef>
                <a:spcPts val="0"/>
              </a:spcBef>
              <a:spcAft>
                <a:spcPts val="0"/>
              </a:spcAft>
              <a:buClr>
                <a:srgbClr val="000000"/>
              </a:buClr>
              <a:buSzPts val="1400"/>
              <a:buFont typeface="Oswald"/>
              <a:buChar char="●"/>
            </a:pPr>
            <a:r>
              <a:rPr lang="en" sz="1400" b="1">
                <a:solidFill>
                  <a:srgbClr val="000000"/>
                </a:solidFill>
                <a:latin typeface="Oswald"/>
                <a:ea typeface="Oswald"/>
                <a:cs typeface="Oswald"/>
                <a:sym typeface="Oswald"/>
              </a:rPr>
              <a:t>Data Processing &amp; Analytics</a:t>
            </a:r>
            <a:r>
              <a:rPr lang="en" sz="1400" i="1">
                <a:solidFill>
                  <a:srgbClr val="000000"/>
                </a:solidFill>
                <a:latin typeface="Oswald"/>
                <a:ea typeface="Oswald"/>
                <a:cs typeface="Oswald"/>
                <a:sym typeface="Oswald"/>
              </a:rPr>
              <a:t>:</a:t>
            </a:r>
            <a:endParaRPr sz="1400">
              <a:solidFill>
                <a:srgbClr val="000000"/>
              </a:solidFill>
              <a:latin typeface="Oswald"/>
              <a:ea typeface="Oswald"/>
              <a:cs typeface="Oswald"/>
              <a:sym typeface="Oswald"/>
            </a:endParaRPr>
          </a:p>
          <a:p>
            <a:pPr marL="457200" lvl="0" indent="0" algn="just" rtl="0">
              <a:spcBef>
                <a:spcPts val="0"/>
              </a:spcBef>
              <a:spcAft>
                <a:spcPts val="0"/>
              </a:spcAft>
              <a:buNone/>
            </a:pPr>
            <a:r>
              <a:rPr lang="en" sz="1400">
                <a:solidFill>
                  <a:srgbClr val="000000"/>
                </a:solidFill>
                <a:latin typeface="Oswald"/>
                <a:ea typeface="Oswald"/>
                <a:cs typeface="Oswald"/>
                <a:sym typeface="Oswald"/>
              </a:rPr>
              <a:t>We use PySpark, which is the Python interface for Apache Spark. This will help us write our Spark application using Python APIs for the data processing and modeling steps.</a:t>
            </a:r>
            <a:endParaRPr sz="1400">
              <a:solidFill>
                <a:srgbClr val="000000"/>
              </a:solidFill>
              <a:latin typeface="Oswald"/>
              <a:ea typeface="Oswald"/>
              <a:cs typeface="Oswald"/>
              <a:sym typeface="Oswald"/>
            </a:endParaRPr>
          </a:p>
          <a:p>
            <a:pPr marL="0" lvl="0" indent="0" algn="just" rtl="0">
              <a:spcBef>
                <a:spcPts val="0"/>
              </a:spcBef>
              <a:spcAft>
                <a:spcPts val="0"/>
              </a:spcAft>
              <a:buNone/>
            </a:pPr>
            <a:endParaRPr sz="1400">
              <a:solidFill>
                <a:srgbClr val="000000"/>
              </a:solidFill>
              <a:latin typeface="Oswald"/>
              <a:ea typeface="Oswald"/>
              <a:cs typeface="Oswald"/>
              <a:sym typeface="Oswald"/>
            </a:endParaRPr>
          </a:p>
          <a:p>
            <a:pPr marL="457200" lvl="0" indent="-317500" algn="just" rtl="0">
              <a:spcBef>
                <a:spcPts val="0"/>
              </a:spcBef>
              <a:spcAft>
                <a:spcPts val="0"/>
              </a:spcAft>
              <a:buClr>
                <a:srgbClr val="000000"/>
              </a:buClr>
              <a:buSzPts val="1400"/>
              <a:buFont typeface="Oswald"/>
              <a:buChar char="●"/>
            </a:pPr>
            <a:r>
              <a:rPr lang="en" sz="1400" b="1">
                <a:solidFill>
                  <a:srgbClr val="000000"/>
                </a:solidFill>
                <a:latin typeface="Oswald"/>
                <a:ea typeface="Oswald"/>
                <a:cs typeface="Oswald"/>
                <a:sym typeface="Oswald"/>
              </a:rPr>
              <a:t>Data Visualization &amp; Reporting:</a:t>
            </a:r>
            <a:endParaRPr sz="1400" b="1">
              <a:solidFill>
                <a:srgbClr val="000000"/>
              </a:solidFill>
              <a:latin typeface="Oswald"/>
              <a:ea typeface="Oswald"/>
              <a:cs typeface="Oswald"/>
              <a:sym typeface="Oswald"/>
            </a:endParaRPr>
          </a:p>
          <a:p>
            <a:pPr marL="457200" lvl="0" indent="0" algn="just" rtl="0">
              <a:spcBef>
                <a:spcPts val="0"/>
              </a:spcBef>
              <a:spcAft>
                <a:spcPts val="0"/>
              </a:spcAft>
              <a:buNone/>
            </a:pPr>
            <a:r>
              <a:rPr lang="en" sz="1400">
                <a:solidFill>
                  <a:srgbClr val="000000"/>
                </a:solidFill>
                <a:latin typeface="Oswald"/>
                <a:ea typeface="Oswald"/>
                <a:cs typeface="Oswald"/>
                <a:sym typeface="Oswald"/>
              </a:rPr>
              <a:t>In this stage, we finally transform the complex modeled data into an understandable and inferrable form that can be used to create insightful reports helpful to hosts and guests alike. We use matplotlib, which is a Python-based graphing library that will similarly help us display insights gained from the dataset.</a:t>
            </a:r>
            <a:endParaRPr sz="1400">
              <a:solidFill>
                <a:srgbClr val="000000"/>
              </a:solidFill>
              <a:latin typeface="Oswald"/>
              <a:ea typeface="Oswald"/>
              <a:cs typeface="Oswald"/>
              <a:sym typeface="Oswald"/>
            </a:endParaRPr>
          </a:p>
          <a:p>
            <a:pPr marL="0" lvl="0" indent="0" algn="just" rtl="0">
              <a:spcBef>
                <a:spcPts val="0"/>
              </a:spcBef>
              <a:spcAft>
                <a:spcPts val="0"/>
              </a:spcAft>
              <a:buNone/>
            </a:pPr>
            <a:endParaRPr sz="1400" i="1">
              <a:solidFill>
                <a:srgbClr val="000000"/>
              </a:solidFill>
              <a:latin typeface="Oswald"/>
              <a:ea typeface="Oswald"/>
              <a:cs typeface="Oswald"/>
              <a:sym typeface="Oswald"/>
            </a:endParaRPr>
          </a:p>
          <a:p>
            <a:pPr marL="457200" lvl="0" indent="0" algn="just" rtl="0">
              <a:spcBef>
                <a:spcPts val="0"/>
              </a:spcBef>
              <a:spcAft>
                <a:spcPts val="0"/>
              </a:spcAft>
              <a:buNone/>
            </a:pPr>
            <a:endParaRPr sz="1400" b="1">
              <a:solidFill>
                <a:srgbClr val="000000"/>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4"/>
        <p:cNvGrpSpPr/>
        <p:nvPr/>
      </p:nvGrpSpPr>
      <p:grpSpPr>
        <a:xfrm>
          <a:off x="0" y="0"/>
          <a:ext cx="0" cy="0"/>
          <a:chOff x="0" y="0"/>
          <a:chExt cx="0" cy="0"/>
        </a:xfrm>
      </p:grpSpPr>
      <p:sp>
        <p:nvSpPr>
          <p:cNvPr id="95" name="Google Shape;95;p19"/>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mean prices of all cities and display the ones with the highest (10) and lowest (10) mean prices on AirBnb.  </a:t>
            </a:r>
            <a:endParaRPr sz="1200">
              <a:solidFill>
                <a:schemeClr val="lt1"/>
              </a:solidFill>
              <a:latin typeface="Oswald"/>
              <a:ea typeface="Oswald"/>
              <a:cs typeface="Oswald"/>
              <a:sym typeface="Oswald"/>
            </a:endParaRPr>
          </a:p>
        </p:txBody>
      </p:sp>
      <p:sp>
        <p:nvSpPr>
          <p:cNvPr id="96" name="Google Shape;96;p19"/>
          <p:cNvSpPr txBox="1">
            <a:spLocks noGrp="1"/>
          </p:cNvSpPr>
          <p:nvPr>
            <p:ph type="subTitle" idx="4294967295"/>
          </p:nvPr>
        </p:nvSpPr>
        <p:spPr>
          <a:xfrm>
            <a:off x="0" y="3828276"/>
            <a:ext cx="40452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4800">
                <a:solidFill>
                  <a:schemeClr val="lt1"/>
                </a:solidFill>
                <a:latin typeface="Oswald"/>
                <a:ea typeface="Oswald"/>
                <a:cs typeface="Oswald"/>
                <a:sym typeface="Oswald"/>
              </a:rPr>
              <a:t>Pricing Trends</a:t>
            </a:r>
            <a:endParaRPr sz="4800">
              <a:solidFill>
                <a:schemeClr val="lt1"/>
              </a:solidFill>
              <a:latin typeface="Oswald"/>
              <a:ea typeface="Oswald"/>
              <a:cs typeface="Oswald"/>
              <a:sym typeface="Oswald"/>
            </a:endParaRPr>
          </a:p>
        </p:txBody>
      </p:sp>
      <p:sp>
        <p:nvSpPr>
          <p:cNvPr id="97" name="Google Shape;97;p19"/>
          <p:cNvSpPr txBox="1"/>
          <p:nvPr/>
        </p:nvSpPr>
        <p:spPr>
          <a:xfrm>
            <a:off x="5423125" y="368467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endParaRPr sz="1000">
              <a:solidFill>
                <a:schemeClr val="lt1"/>
              </a:solidFill>
              <a:latin typeface="Oswald"/>
              <a:ea typeface="Oswald"/>
              <a:cs typeface="Oswald"/>
              <a:sym typeface="Oswald"/>
            </a:endParaRPr>
          </a:p>
        </p:txBody>
      </p:sp>
      <p:sp>
        <p:nvSpPr>
          <p:cNvPr id="98" name="Google Shape;98;p19"/>
          <p:cNvSpPr txBox="1"/>
          <p:nvPr/>
        </p:nvSpPr>
        <p:spPr>
          <a:xfrm>
            <a:off x="5455050" y="368467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City vs Mean Price</a:t>
            </a:r>
            <a:endParaRPr sz="1000">
              <a:solidFill>
                <a:schemeClr val="lt1"/>
              </a:solidFill>
              <a:latin typeface="Oswald"/>
              <a:ea typeface="Oswald"/>
              <a:cs typeface="Oswald"/>
              <a:sym typeface="Oswald"/>
            </a:endParaRPr>
          </a:p>
        </p:txBody>
      </p:sp>
      <p:pic>
        <p:nvPicPr>
          <p:cNvPr id="99" name="Google Shape;99;p19"/>
          <p:cNvPicPr preferRelativeResize="0"/>
          <p:nvPr/>
        </p:nvPicPr>
        <p:blipFill>
          <a:blip r:embed="rId3">
            <a:alphaModFix/>
          </a:blip>
          <a:stretch>
            <a:fillRect/>
          </a:stretch>
        </p:blipFill>
        <p:spPr>
          <a:xfrm>
            <a:off x="152400" y="152400"/>
            <a:ext cx="7107399" cy="353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20"/>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number of listing of all cities and display the cities with the 10 most number of listings on AirBnb.  </a:t>
            </a:r>
            <a:endParaRPr sz="1200">
              <a:solidFill>
                <a:schemeClr val="lt1"/>
              </a:solidFill>
              <a:latin typeface="Oswald"/>
              <a:ea typeface="Oswald"/>
              <a:cs typeface="Oswald"/>
              <a:sym typeface="Oswald"/>
            </a:endParaRPr>
          </a:p>
        </p:txBody>
      </p:sp>
      <p:sp>
        <p:nvSpPr>
          <p:cNvPr id="105" name="Google Shape;105;p20"/>
          <p:cNvSpPr txBox="1">
            <a:spLocks noGrp="1"/>
          </p:cNvSpPr>
          <p:nvPr>
            <p:ph type="subTitle" idx="4294967295"/>
          </p:nvPr>
        </p:nvSpPr>
        <p:spPr>
          <a:xfrm>
            <a:off x="0" y="3828276"/>
            <a:ext cx="40452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4800">
                <a:solidFill>
                  <a:schemeClr val="lt1"/>
                </a:solidFill>
                <a:latin typeface="Oswald"/>
                <a:ea typeface="Oswald"/>
                <a:cs typeface="Oswald"/>
                <a:sym typeface="Oswald"/>
              </a:rPr>
              <a:t>Listing Trends</a:t>
            </a:r>
            <a:endParaRPr sz="4800">
              <a:solidFill>
                <a:schemeClr val="lt1"/>
              </a:solidFill>
              <a:latin typeface="Oswald"/>
              <a:ea typeface="Oswald"/>
              <a:cs typeface="Oswald"/>
              <a:sym typeface="Oswald"/>
            </a:endParaRPr>
          </a:p>
        </p:txBody>
      </p:sp>
      <p:sp>
        <p:nvSpPr>
          <p:cNvPr id="106" name="Google Shape;106;p20"/>
          <p:cNvSpPr txBox="1"/>
          <p:nvPr/>
        </p:nvSpPr>
        <p:spPr>
          <a:xfrm>
            <a:off x="5423125" y="36817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City vs Number of Listings</a:t>
            </a:r>
            <a:endParaRPr sz="1000">
              <a:solidFill>
                <a:schemeClr val="lt1"/>
              </a:solidFill>
              <a:latin typeface="Oswald"/>
              <a:ea typeface="Oswald"/>
              <a:cs typeface="Oswald"/>
              <a:sym typeface="Oswald"/>
            </a:endParaRPr>
          </a:p>
        </p:txBody>
      </p:sp>
      <p:pic>
        <p:nvPicPr>
          <p:cNvPr id="107" name="Google Shape;107;p20"/>
          <p:cNvPicPr preferRelativeResize="0"/>
          <p:nvPr/>
        </p:nvPicPr>
        <p:blipFill>
          <a:blip r:embed="rId3">
            <a:alphaModFix/>
          </a:blip>
          <a:stretch>
            <a:fillRect/>
          </a:stretch>
        </p:blipFill>
        <p:spPr>
          <a:xfrm>
            <a:off x="152400" y="152400"/>
            <a:ext cx="7174224" cy="35654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
        <p:cNvGrpSpPr/>
        <p:nvPr/>
      </p:nvGrpSpPr>
      <p:grpSpPr>
        <a:xfrm>
          <a:off x="0" y="0"/>
          <a:ext cx="0" cy="0"/>
          <a:chOff x="0" y="0"/>
          <a:chExt cx="0" cy="0"/>
        </a:xfrm>
      </p:grpSpPr>
      <p:sp>
        <p:nvSpPr>
          <p:cNvPr id="112" name="Google Shape;112;p21"/>
          <p:cNvSpPr txBox="1"/>
          <p:nvPr/>
        </p:nvSpPr>
        <p:spPr>
          <a:xfrm>
            <a:off x="7326625" y="1496225"/>
            <a:ext cx="17511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latin typeface="Oswald"/>
                <a:ea typeface="Oswald"/>
                <a:cs typeface="Oswald"/>
                <a:sym typeface="Oswald"/>
              </a:rPr>
              <a:t>In this graph, we examine the count of each property type listed on AirBnb. This analysis is irrespective of the city.</a:t>
            </a:r>
            <a:endParaRPr sz="1200">
              <a:solidFill>
                <a:schemeClr val="lt1"/>
              </a:solidFill>
              <a:latin typeface="Oswald"/>
              <a:ea typeface="Oswald"/>
              <a:cs typeface="Oswald"/>
              <a:sym typeface="Oswald"/>
            </a:endParaRPr>
          </a:p>
        </p:txBody>
      </p:sp>
      <p:sp>
        <p:nvSpPr>
          <p:cNvPr id="113" name="Google Shape;113;p21"/>
          <p:cNvSpPr txBox="1">
            <a:spLocks noGrp="1"/>
          </p:cNvSpPr>
          <p:nvPr>
            <p:ph type="subTitle" idx="4294967295"/>
          </p:nvPr>
        </p:nvSpPr>
        <p:spPr>
          <a:xfrm>
            <a:off x="0" y="3828275"/>
            <a:ext cx="5688000" cy="1345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600">
                <a:solidFill>
                  <a:schemeClr val="lt1"/>
                </a:solidFill>
                <a:latin typeface="Oswald"/>
                <a:ea typeface="Oswald"/>
                <a:cs typeface="Oswald"/>
                <a:sym typeface="Oswald"/>
              </a:rPr>
              <a:t>Property Insights - Type</a:t>
            </a:r>
            <a:endParaRPr sz="3600">
              <a:solidFill>
                <a:schemeClr val="lt1"/>
              </a:solidFill>
              <a:latin typeface="Oswald"/>
              <a:ea typeface="Oswald"/>
              <a:cs typeface="Oswald"/>
              <a:sym typeface="Oswald"/>
            </a:endParaRPr>
          </a:p>
        </p:txBody>
      </p:sp>
      <p:sp>
        <p:nvSpPr>
          <p:cNvPr id="114" name="Google Shape;114;p21"/>
          <p:cNvSpPr txBox="1"/>
          <p:nvPr/>
        </p:nvSpPr>
        <p:spPr>
          <a:xfrm>
            <a:off x="5196125" y="3529325"/>
            <a:ext cx="17511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a:solidFill>
                  <a:schemeClr val="lt1"/>
                </a:solidFill>
                <a:latin typeface="Oswald"/>
                <a:ea typeface="Oswald"/>
                <a:cs typeface="Oswald"/>
                <a:sym typeface="Oswald"/>
              </a:rPr>
              <a:t>Property Type vs Count</a:t>
            </a:r>
            <a:endParaRPr sz="1000">
              <a:solidFill>
                <a:schemeClr val="lt1"/>
              </a:solidFill>
              <a:latin typeface="Oswald"/>
              <a:ea typeface="Oswald"/>
              <a:cs typeface="Oswald"/>
              <a:sym typeface="Oswald"/>
            </a:endParaRPr>
          </a:p>
        </p:txBody>
      </p:sp>
      <p:pic>
        <p:nvPicPr>
          <p:cNvPr id="115" name="Google Shape;115;p21"/>
          <p:cNvPicPr preferRelativeResize="0"/>
          <p:nvPr/>
        </p:nvPicPr>
        <p:blipFill>
          <a:blip r:embed="rId3">
            <a:alphaModFix/>
          </a:blip>
          <a:stretch>
            <a:fillRect/>
          </a:stretch>
        </p:blipFill>
        <p:spPr>
          <a:xfrm>
            <a:off x="152400" y="152400"/>
            <a:ext cx="6854326" cy="340649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1807</Words>
  <Application>Microsoft Macintosh PowerPoint</Application>
  <PresentationFormat>On-screen Show (16:9)</PresentationFormat>
  <Paragraphs>116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Oswald</vt:lpstr>
      <vt:lpstr>Average</vt:lpstr>
      <vt:lpstr>Arial</vt:lpstr>
      <vt:lpstr>Slate</vt:lpstr>
      <vt:lpstr>Airbnb Property Listing Analysis  CS-GY 6513 - Big Data (Section D)  Fall ‘23</vt:lpstr>
      <vt:lpstr>Project Statement</vt:lpstr>
      <vt:lpstr>Objective</vt:lpstr>
      <vt:lpstr>Data Sources</vt:lpstr>
      <vt:lpstr>Data Preprocessing</vt:lpstr>
      <vt:lpstr>Technologies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vt:lpstr>
      <vt:lpstr>Way Forward </vt:lpstr>
      <vt:lpstr>Lessons Learnt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Property Listing Analysis  CS-GY 6513 - Big Data (Section D)  Fall ‘23</dc:title>
  <cp:lastModifiedBy>Shruti Wagle</cp:lastModifiedBy>
  <cp:revision>1</cp:revision>
  <dcterms:modified xsi:type="dcterms:W3CDTF">2023-12-09T16:49:22Z</dcterms:modified>
</cp:coreProperties>
</file>