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497" r:id="rId3"/>
    <p:sldId id="499" r:id="rId4"/>
    <p:sldId id="507" r:id="rId5"/>
    <p:sldId id="500" r:id="rId6"/>
    <p:sldId id="501" r:id="rId7"/>
    <p:sldId id="502" r:id="rId8"/>
    <p:sldId id="506" r:id="rId9"/>
    <p:sldId id="510" r:id="rId10"/>
    <p:sldId id="269" r:id="rId11"/>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0066B3"/>
    <a:srgbClr val="E31E24"/>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37" autoAdjust="0"/>
    <p:restoredTop sz="94660"/>
  </p:normalViewPr>
  <p:slideViewPr>
    <p:cSldViewPr>
      <p:cViewPr varScale="1">
        <p:scale>
          <a:sx n="70" d="100"/>
          <a:sy n="70" d="100"/>
        </p:scale>
        <p:origin x="764" y="5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t>28-04-2025</a:t>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t>‹#›</a:t>
            </a:fld>
            <a:endParaRPr lang="en-IN"/>
          </a:p>
        </p:txBody>
      </p:sp>
    </p:spTree>
    <p:extLst>
      <p:ext uri="{BB962C8B-B14F-4D97-AF65-F5344CB8AC3E}">
        <p14:creationId xmlns:p14="http://schemas.microsoft.com/office/powerpoint/2010/main" val="267653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a:t>
            </a:fld>
            <a:endParaRPr lang="en-IN"/>
          </a:p>
        </p:txBody>
      </p:sp>
    </p:spTree>
    <p:extLst>
      <p:ext uri="{BB962C8B-B14F-4D97-AF65-F5344CB8AC3E}">
        <p14:creationId xmlns:p14="http://schemas.microsoft.com/office/powerpoint/2010/main" val="3635600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3</a:t>
            </a:fld>
            <a:endParaRPr lang="en-IN"/>
          </a:p>
        </p:txBody>
      </p:sp>
    </p:spTree>
    <p:extLst>
      <p:ext uri="{BB962C8B-B14F-4D97-AF65-F5344CB8AC3E}">
        <p14:creationId xmlns:p14="http://schemas.microsoft.com/office/powerpoint/2010/main" val="354669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50CB9-56DE-31B2-1098-9E71ADEDC8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A157ED-9196-070B-03D2-6FE631705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E38988-A9A4-28F1-3031-903B0DC0FA0C}"/>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0DAD130-048E-2ECD-E747-13E1DC11F144}"/>
              </a:ext>
            </a:extLst>
          </p:cNvPr>
          <p:cNvSpPr>
            <a:spLocks noGrp="1"/>
          </p:cNvSpPr>
          <p:nvPr>
            <p:ph type="sldNum" sz="quarter" idx="5"/>
          </p:nvPr>
        </p:nvSpPr>
        <p:spPr/>
        <p:txBody>
          <a:bodyPr/>
          <a:lstStyle/>
          <a:p>
            <a:fld id="{DAB949B3-C4AB-4FB2-8B24-B07A558BD59F}" type="slidenum">
              <a:rPr lang="en-IN" smtClean="0"/>
              <a:t>4</a:t>
            </a:fld>
            <a:endParaRPr lang="en-IN"/>
          </a:p>
        </p:txBody>
      </p:sp>
    </p:spTree>
    <p:extLst>
      <p:ext uri="{BB962C8B-B14F-4D97-AF65-F5344CB8AC3E}">
        <p14:creationId xmlns:p14="http://schemas.microsoft.com/office/powerpoint/2010/main" val="1393565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5</a:t>
            </a:fld>
            <a:endParaRPr lang="en-IN"/>
          </a:p>
        </p:txBody>
      </p:sp>
    </p:spTree>
    <p:extLst>
      <p:ext uri="{BB962C8B-B14F-4D97-AF65-F5344CB8AC3E}">
        <p14:creationId xmlns:p14="http://schemas.microsoft.com/office/powerpoint/2010/main" val="4150468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6</a:t>
            </a:fld>
            <a:endParaRPr lang="en-IN"/>
          </a:p>
        </p:txBody>
      </p:sp>
    </p:spTree>
    <p:extLst>
      <p:ext uri="{BB962C8B-B14F-4D97-AF65-F5344CB8AC3E}">
        <p14:creationId xmlns:p14="http://schemas.microsoft.com/office/powerpoint/2010/main" val="3160893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7</a:t>
            </a:fld>
            <a:endParaRPr lang="en-IN"/>
          </a:p>
        </p:txBody>
      </p:sp>
    </p:spTree>
    <p:extLst>
      <p:ext uri="{BB962C8B-B14F-4D97-AF65-F5344CB8AC3E}">
        <p14:creationId xmlns:p14="http://schemas.microsoft.com/office/powerpoint/2010/main" val="1623754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8</a:t>
            </a:fld>
            <a:endParaRPr lang="en-IN"/>
          </a:p>
        </p:txBody>
      </p:sp>
    </p:spTree>
    <p:extLst>
      <p:ext uri="{BB962C8B-B14F-4D97-AF65-F5344CB8AC3E}">
        <p14:creationId xmlns:p14="http://schemas.microsoft.com/office/powerpoint/2010/main" val="418369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08C7A-3104-A49E-FF9B-4E5718F10A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5D8BCB-4E96-98AC-BDFD-A3C912342C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D8C016-ED47-CE50-B672-66A456CDB12D}"/>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0A18A9EF-D00B-06B0-75B8-91E70E932451}"/>
              </a:ext>
            </a:extLst>
          </p:cNvPr>
          <p:cNvSpPr>
            <a:spLocks noGrp="1"/>
          </p:cNvSpPr>
          <p:nvPr>
            <p:ph type="sldNum" sz="quarter" idx="5"/>
          </p:nvPr>
        </p:nvSpPr>
        <p:spPr/>
        <p:txBody>
          <a:bodyPr/>
          <a:lstStyle/>
          <a:p>
            <a:fld id="{DAB949B3-C4AB-4FB2-8B24-B07A558BD59F}" type="slidenum">
              <a:rPr lang="en-IN" smtClean="0"/>
              <a:t>9</a:t>
            </a:fld>
            <a:endParaRPr lang="en-IN"/>
          </a:p>
        </p:txBody>
      </p:sp>
    </p:spTree>
    <p:extLst>
      <p:ext uri="{BB962C8B-B14F-4D97-AF65-F5344CB8AC3E}">
        <p14:creationId xmlns:p14="http://schemas.microsoft.com/office/powerpoint/2010/main" val="314809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7161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275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953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67119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5071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9118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t>28-04-2025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46130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t>28-04-2025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8524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t>28-04-2025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7517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296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8684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t>28-04-2025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t>‹#›</a:t>
            </a:fld>
            <a:endParaRPr lang="en-IN"/>
          </a:p>
        </p:txBody>
      </p:sp>
    </p:spTree>
    <p:extLst>
      <p:ext uri="{BB962C8B-B14F-4D97-AF65-F5344CB8AC3E}">
        <p14:creationId xmlns:p14="http://schemas.microsoft.com/office/powerpoint/2010/main" val="406875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Admission Drive 2021-22-final-2_Page_01.jpg"/>
          <p:cNvPicPr>
            <a:picLocks noChangeAspect="1"/>
          </p:cNvPicPr>
          <p:nvPr/>
        </p:nvPicPr>
        <p:blipFill>
          <a:blip r:embed="rId2"/>
          <a:stretch>
            <a:fillRect/>
          </a:stretch>
        </p:blipFill>
        <p:spPr>
          <a:xfrm>
            <a:off x="0" y="0"/>
            <a:ext cx="9144000" cy="6850383"/>
          </a:xfrm>
          <a:prstGeom prst="rect">
            <a:avLst/>
          </a:prstGeom>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80512" cy="68580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1835696" y="2708920"/>
            <a:ext cx="5651034" cy="1200329"/>
          </a:xfrm>
          <a:prstGeom prst="rect">
            <a:avLst/>
          </a:prstGeom>
          <a:noFill/>
        </p:spPr>
        <p:txBody>
          <a:bodyPr wrap="none" rtlCol="0">
            <a:spAutoFit/>
          </a:bodyPr>
          <a:lstStyle/>
          <a:p>
            <a:pPr algn="ctr"/>
            <a:r>
              <a:rPr lang="en-US" sz="7200" dirty="0">
                <a:solidFill>
                  <a:srgbClr val="0060AA"/>
                </a:solidFill>
                <a:latin typeface="Garamond" pitchFamily="18" charset="0"/>
              </a:rPr>
              <a:t>THANK</a:t>
            </a:r>
            <a:r>
              <a:rPr lang="en-US" sz="7200" dirty="0">
                <a:latin typeface="Garamond" pitchFamily="18" charset="0"/>
              </a:rPr>
              <a:t> </a:t>
            </a:r>
            <a:r>
              <a:rPr lang="en-US" sz="7200" dirty="0">
                <a:solidFill>
                  <a:srgbClr val="E31E24"/>
                </a:solidFill>
                <a:latin typeface="Garamond" pitchFamily="18" charset="0"/>
              </a:rPr>
              <a:t>YOU</a:t>
            </a:r>
            <a:endParaRPr lang="en-IN" sz="7200" dirty="0">
              <a:latin typeface="Garamond" pitchFamily="18" charset="0"/>
            </a:endParaRPr>
          </a:p>
        </p:txBody>
      </p:sp>
    </p:spTree>
    <p:extLst>
      <p:ext uri="{BB962C8B-B14F-4D97-AF65-F5344CB8AC3E}">
        <p14:creationId xmlns:p14="http://schemas.microsoft.com/office/powerpoint/2010/main" val="385819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260" y="-27384"/>
            <a:ext cx="9180512" cy="6885384"/>
          </a:xfrm>
        </p:spPr>
      </p:pic>
      <p:cxnSp>
        <p:nvCxnSpPr>
          <p:cNvPr id="11" name="Straight Connector 10"/>
          <p:cNvCxnSpPr/>
          <p:nvPr/>
        </p:nvCxnSpPr>
        <p:spPr>
          <a:xfrm>
            <a:off x="1520415" y="2060848"/>
            <a:ext cx="63065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382" y="150274"/>
            <a:ext cx="6396065" cy="920873"/>
          </a:xfrm>
          <a:prstGeom prst="rect">
            <a:avLst/>
          </a:prstGeom>
        </p:spPr>
      </p:pic>
      <p:sp>
        <p:nvSpPr>
          <p:cNvPr id="13" name="TextBox 12"/>
          <p:cNvSpPr txBox="1"/>
          <p:nvPr/>
        </p:nvSpPr>
        <p:spPr>
          <a:xfrm>
            <a:off x="236440" y="2219553"/>
            <a:ext cx="8784976" cy="830997"/>
          </a:xfrm>
          <a:prstGeom prst="rect">
            <a:avLst/>
          </a:prstGeom>
          <a:noFill/>
        </p:spPr>
        <p:txBody>
          <a:bodyPr wrap="square" rtlCol="0">
            <a:spAutoFit/>
          </a:bodyPr>
          <a:lstStyle/>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Second Year Project Synopsis</a:t>
            </a:r>
          </a:p>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Submitted by</a:t>
            </a:r>
          </a:p>
        </p:txBody>
      </p:sp>
      <p:graphicFrame>
        <p:nvGraphicFramePr>
          <p:cNvPr id="2" name="Table 2">
            <a:extLst>
              <a:ext uri="{FF2B5EF4-FFF2-40B4-BE49-F238E27FC236}">
                <a16:creationId xmlns:a16="http://schemas.microsoft.com/office/drawing/2014/main" id="{232DFD41-0025-28B4-FE3B-A54FAEE28F42}"/>
              </a:ext>
            </a:extLst>
          </p:cNvPr>
          <p:cNvGraphicFramePr>
            <a:graphicFrameLocks noGrp="1"/>
          </p:cNvGraphicFramePr>
          <p:nvPr>
            <p:extLst>
              <p:ext uri="{D42A27DB-BD31-4B8C-83A1-F6EECF244321}">
                <p14:modId xmlns:p14="http://schemas.microsoft.com/office/powerpoint/2010/main" val="447747521"/>
              </p:ext>
            </p:extLst>
          </p:nvPr>
        </p:nvGraphicFramePr>
        <p:xfrm>
          <a:off x="1696134" y="3086002"/>
          <a:ext cx="6096000" cy="1097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37270469"/>
                    </a:ext>
                  </a:extLst>
                </a:gridCol>
                <a:gridCol w="3048000">
                  <a:extLst>
                    <a:ext uri="{9D8B030D-6E8A-4147-A177-3AD203B41FA5}">
                      <a16:colId xmlns:a16="http://schemas.microsoft.com/office/drawing/2014/main" val="3305024946"/>
                    </a:ext>
                  </a:extLst>
                </a:gridCol>
              </a:tblGrid>
              <a:tr h="222591">
                <a:tc>
                  <a:txBody>
                    <a:bodyPr/>
                    <a:lstStyle/>
                    <a:p>
                      <a:pPr algn="ctr"/>
                      <a:r>
                        <a:rPr lang="en-US" dirty="0"/>
                        <a:t>ROLL</a:t>
                      </a:r>
                    </a:p>
                  </a:txBody>
                  <a:tcPr/>
                </a:tc>
                <a:tc>
                  <a:txBody>
                    <a:bodyPr/>
                    <a:lstStyle/>
                    <a:p>
                      <a:pPr algn="ctr"/>
                      <a:r>
                        <a:rPr lang="en-US" dirty="0"/>
                        <a:t>NAME</a:t>
                      </a:r>
                    </a:p>
                  </a:txBody>
                  <a:tcPr/>
                </a:tc>
                <a:extLst>
                  <a:ext uri="{0D108BD9-81ED-4DB2-BD59-A6C34878D82A}">
                    <a16:rowId xmlns:a16="http://schemas.microsoft.com/office/drawing/2014/main" val="1765898331"/>
                  </a:ext>
                </a:extLst>
              </a:tr>
              <a:tr h="222591">
                <a:tc>
                  <a:txBody>
                    <a:bodyPr/>
                    <a:lstStyle/>
                    <a:p>
                      <a:r>
                        <a:rPr lang="en-US" dirty="0"/>
                        <a:t>Shravan</a:t>
                      </a:r>
                    </a:p>
                  </a:txBody>
                  <a:tcPr/>
                </a:tc>
                <a:tc>
                  <a:txBody>
                    <a:bodyPr/>
                    <a:lstStyle/>
                    <a:p>
                      <a:r>
                        <a:rPr lang="en-US" dirty="0"/>
                        <a:t>2301010465</a:t>
                      </a:r>
                    </a:p>
                  </a:txBody>
                  <a:tcPr/>
                </a:tc>
                <a:extLst>
                  <a:ext uri="{0D108BD9-81ED-4DB2-BD59-A6C34878D82A}">
                    <a16:rowId xmlns:a16="http://schemas.microsoft.com/office/drawing/2014/main" val="4176101868"/>
                  </a:ext>
                </a:extLst>
              </a:tr>
              <a:tr h="222591">
                <a:tc>
                  <a:txBody>
                    <a:bodyPr/>
                    <a:lstStyle/>
                    <a:p>
                      <a:r>
                        <a:rPr lang="en-US" dirty="0"/>
                        <a:t>Yash</a:t>
                      </a:r>
                    </a:p>
                  </a:txBody>
                  <a:tcPr/>
                </a:tc>
                <a:tc>
                  <a:txBody>
                    <a:bodyPr/>
                    <a:lstStyle/>
                    <a:p>
                      <a:r>
                        <a:rPr lang="en-US" dirty="0"/>
                        <a:t>2301010432</a:t>
                      </a:r>
                    </a:p>
                  </a:txBody>
                  <a:tcPr/>
                </a:tc>
                <a:extLst>
                  <a:ext uri="{0D108BD9-81ED-4DB2-BD59-A6C34878D82A}">
                    <a16:rowId xmlns:a16="http://schemas.microsoft.com/office/drawing/2014/main" val="1958206324"/>
                  </a:ext>
                </a:extLst>
              </a:tr>
            </a:tbl>
          </a:graphicData>
        </a:graphic>
      </p:graphicFrame>
      <p:sp>
        <p:nvSpPr>
          <p:cNvPr id="5" name="TextBox 4">
            <a:extLst>
              <a:ext uri="{FF2B5EF4-FFF2-40B4-BE49-F238E27FC236}">
                <a16:creationId xmlns:a16="http://schemas.microsoft.com/office/drawing/2014/main" id="{3DF18845-4075-32C5-8F4A-4F40F86E837F}"/>
              </a:ext>
            </a:extLst>
          </p:cNvPr>
          <p:cNvSpPr txBox="1"/>
          <p:nvPr/>
        </p:nvSpPr>
        <p:spPr>
          <a:xfrm>
            <a:off x="1858661" y="1194258"/>
            <a:ext cx="5770945" cy="707886"/>
          </a:xfrm>
          <a:prstGeom prst="rect">
            <a:avLst/>
          </a:prstGeom>
          <a:noFill/>
        </p:spPr>
        <p:txBody>
          <a:bodyPr wrap="square">
            <a:spAutoFit/>
          </a:bodyPr>
          <a:lstStyle/>
          <a:p>
            <a:pPr lvl="0" algn="ctr">
              <a:buSzPct val="25000"/>
            </a:pPr>
            <a:r>
              <a:rPr lang="en-IN" sz="4000" b="1" dirty="0">
                <a:solidFill>
                  <a:srgbClr val="C00000"/>
                </a:solidFill>
                <a:highlight>
                  <a:srgbClr val="FFFF00"/>
                </a:highlight>
                <a:ea typeface="Cambria" panose="02040503050406030204" pitchFamily="18" charset="0"/>
                <a:cs typeface="Times New Roman" panose="02020603050405020304" pitchFamily="18" charset="0"/>
                <a:sym typeface="Arial"/>
              </a:rPr>
              <a:t>Smart Inventory Manager</a:t>
            </a:r>
          </a:p>
        </p:txBody>
      </p:sp>
      <p:sp>
        <p:nvSpPr>
          <p:cNvPr id="8" name="TextBox 7">
            <a:extLst>
              <a:ext uri="{FF2B5EF4-FFF2-40B4-BE49-F238E27FC236}">
                <a16:creationId xmlns:a16="http://schemas.microsoft.com/office/drawing/2014/main" id="{40D4C745-33B7-0116-E20F-11A7F0DFD46F}"/>
              </a:ext>
            </a:extLst>
          </p:cNvPr>
          <p:cNvSpPr txBox="1"/>
          <p:nvPr/>
        </p:nvSpPr>
        <p:spPr>
          <a:xfrm>
            <a:off x="236440" y="5733256"/>
            <a:ext cx="8584032" cy="646331"/>
          </a:xfrm>
          <a:prstGeom prst="rect">
            <a:avLst/>
          </a:prstGeom>
          <a:noFill/>
        </p:spPr>
        <p:txBody>
          <a:bodyPr wrap="square">
            <a:spAutoFit/>
          </a:bodyPr>
          <a:lstStyle/>
          <a:p>
            <a:pPr lvl="0">
              <a:buSzPct val="25000"/>
            </a:pPr>
            <a:r>
              <a:rPr lang="en-IN" sz="1800" b="1" dirty="0">
                <a:solidFill>
                  <a:srgbClr val="0070C0"/>
                </a:solidFill>
                <a:ea typeface="Cambria" panose="02040503050406030204" pitchFamily="18" charset="0"/>
                <a:cs typeface="Times New Roman" panose="02020603050405020304" pitchFamily="18" charset="0"/>
                <a:sym typeface="Arial"/>
              </a:rPr>
              <a:t>Industry Mentor:  Mr. Keshav Gehlot</a:t>
            </a:r>
          </a:p>
          <a:p>
            <a:pPr lvl="0">
              <a:buSzPct val="25000"/>
            </a:pPr>
            <a:r>
              <a:rPr lang="en-IN" b="1" dirty="0">
                <a:solidFill>
                  <a:srgbClr val="0070C0"/>
                </a:solidFill>
                <a:ea typeface="Cambria" panose="02040503050406030204" pitchFamily="18" charset="0"/>
                <a:cs typeface="Times New Roman" panose="02020603050405020304" pitchFamily="18" charset="0"/>
                <a:sym typeface="Arial"/>
              </a:rPr>
              <a:t>Faculty Mentor: Dr. Digvijay</a:t>
            </a:r>
            <a:endParaRPr lang="en-IN" sz="1800" b="1" dirty="0">
              <a:solidFill>
                <a:srgbClr val="0070C0"/>
              </a:solidFill>
              <a:ea typeface="Cambria" panose="020405030504060302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414253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1537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Overview</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FA93044A-BD0D-E3F7-B6E0-02BF697009EE}"/>
              </a:ext>
            </a:extLst>
          </p:cNvPr>
          <p:cNvSpPr txBox="1"/>
          <p:nvPr/>
        </p:nvSpPr>
        <p:spPr>
          <a:xfrm>
            <a:off x="539552" y="1484784"/>
            <a:ext cx="8424936" cy="4832092"/>
          </a:xfrm>
          <a:prstGeom prst="rect">
            <a:avLst/>
          </a:prstGeom>
          <a:noFill/>
        </p:spPr>
        <p:txBody>
          <a:bodyPr wrap="square" rtlCol="0">
            <a:spAutoFit/>
          </a:bodyPr>
          <a:lstStyle/>
          <a:p>
            <a:r>
              <a:rPr lang="en-US" sz="2800" dirty="0"/>
              <a:t>In today’s competitive retail environment, grocery businesses face numerous challenges related to manual management of operations such as employee attendance, payroll processing, and inventory control. These traditional methods are highly prone to human error, inefficiencies, and delays, leading to operational losses and customer dissatisfaction. Recognizing the need for a comprehensive solution, this project proposes the Smart Grocery Business Management System, designed to streamline and automate these essential business functions.</a:t>
            </a:r>
            <a:endParaRPr lang="en-IN" sz="2800" dirty="0"/>
          </a:p>
        </p:txBody>
      </p:sp>
    </p:spTree>
    <p:extLst>
      <p:ext uri="{BB962C8B-B14F-4D97-AF65-F5344CB8AC3E}">
        <p14:creationId xmlns:p14="http://schemas.microsoft.com/office/powerpoint/2010/main" val="335378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BCB9D-96AE-CB6E-9C36-46448345056D}"/>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12461A6-C9CF-A279-E846-5AFA1CEF067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B99D4242-71CF-DE3F-0B66-C21402FDCF6D}"/>
              </a:ext>
            </a:extLst>
          </p:cNvPr>
          <p:cNvSpPr>
            <a:spLocks noChangeArrowheads="1"/>
          </p:cNvSpPr>
          <p:nvPr/>
        </p:nvSpPr>
        <p:spPr bwMode="auto">
          <a:xfrm>
            <a:off x="179512" y="59260"/>
            <a:ext cx="455015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4400" dirty="0">
                <a:solidFill>
                  <a:prstClr val="black"/>
                </a:solidFill>
                <a:latin typeface="Calibri"/>
                <a:ea typeface="+mj-ea"/>
                <a:cs typeface="+mj-cs"/>
                <a:sym typeface="Arial"/>
              </a:rPr>
              <a:t>A</a:t>
            </a:r>
            <a:r>
              <a:rPr lang="en-IN" sz="4400" dirty="0">
                <a:solidFill>
                  <a:prstClr val="black"/>
                </a:solidFill>
                <a:latin typeface="Calibri"/>
                <a:ea typeface="+mj-ea"/>
                <a:cs typeface="+mj-cs"/>
                <a:sym typeface="Arial"/>
              </a:rPr>
              <a:t>bout the Problem</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74824933-86C5-EFBA-36B9-358001A06AC0}"/>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9E3AE5FC-8649-27D3-900D-5F6329A7F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FE099852-B907-412D-6E46-D21E628B3AD6}"/>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A3DEF35-11EC-5059-39F1-AC5BCC365022}"/>
              </a:ext>
            </a:extLst>
          </p:cNvPr>
          <p:cNvSpPr txBox="1"/>
          <p:nvPr/>
        </p:nvSpPr>
        <p:spPr>
          <a:xfrm>
            <a:off x="323528" y="1293834"/>
            <a:ext cx="8640960" cy="4731423"/>
          </a:xfrm>
          <a:prstGeom prst="rect">
            <a:avLst/>
          </a:prstGeom>
          <a:noFill/>
        </p:spPr>
        <p:txBody>
          <a:bodyPr wrap="square" rtlCol="0">
            <a:spAutoFit/>
          </a:bodyPr>
          <a:lstStyle/>
          <a:p>
            <a:pPr marL="342900" marR="0" indent="-342900" algn="just">
              <a:lnSpc>
                <a:spcPct val="107000"/>
              </a:lnSpc>
              <a:spcAft>
                <a:spcPts val="800"/>
              </a:spcAft>
              <a:buFont typeface="Arial" panose="020B0604020202020204" pitchFamily="34" charset="0"/>
              <a:buChar char="•"/>
            </a:pPr>
            <a:r>
              <a:rPr lang="en-US" sz="2200" dirty="0"/>
              <a:t>Grocery businesses rely on manual or semi-automated systems for managing attendance, payroll, and inventory, leading to inefficiencies, errors, and financial losses. </a:t>
            </a:r>
          </a:p>
          <a:p>
            <a:pPr marL="342900" marR="0" indent="-342900" algn="just">
              <a:lnSpc>
                <a:spcPct val="107000"/>
              </a:lnSpc>
              <a:spcAft>
                <a:spcPts val="800"/>
              </a:spcAft>
              <a:buFont typeface="Arial" panose="020B0604020202020204" pitchFamily="34" charset="0"/>
              <a:buChar char="•"/>
            </a:pPr>
            <a:r>
              <a:rPr lang="en-US" sz="2200" dirty="0"/>
              <a:t>Inventory management suffers from inaccurate tracking, causing overstocking or stockouts that impact profitability and customer satisfaction. </a:t>
            </a:r>
          </a:p>
          <a:p>
            <a:pPr marL="342900" marR="0" indent="-342900" algn="just">
              <a:lnSpc>
                <a:spcPct val="107000"/>
              </a:lnSpc>
              <a:spcAft>
                <a:spcPts val="800"/>
              </a:spcAft>
              <a:buFont typeface="Arial" panose="020B0604020202020204" pitchFamily="34" charset="0"/>
              <a:buChar char="•"/>
            </a:pPr>
            <a:r>
              <a:rPr lang="en-US" sz="2200" dirty="0"/>
              <a:t>The lack of integrated systems results in data inconsistencies, and the absence of real-time insights hinders effective decision-making. </a:t>
            </a:r>
          </a:p>
          <a:p>
            <a:pPr marL="342900" marR="0" indent="-342900" algn="just">
              <a:lnSpc>
                <a:spcPct val="107000"/>
              </a:lnSpc>
              <a:spcAft>
                <a:spcPts val="800"/>
              </a:spcAft>
              <a:buFont typeface="Arial" panose="020B0604020202020204" pitchFamily="34" charset="0"/>
              <a:buChar char="•"/>
            </a:pPr>
            <a:r>
              <a:rPr lang="en-US" sz="2200" dirty="0"/>
              <a:t>Existing solutions are often fragmented, expensive, or unsuitable for small to medium-sized stores, creating a need for a comprehensive, scalable, and automated system to streamline operations and enhance business performance.</a:t>
            </a:r>
            <a:endParaRPr lang="en-US" sz="2200" dirty="0">
              <a:ea typeface="Verdana" panose="020B0604030504040204" pitchFamily="34" charset="0"/>
            </a:endParaRPr>
          </a:p>
        </p:txBody>
      </p:sp>
    </p:spTree>
    <p:extLst>
      <p:ext uri="{BB962C8B-B14F-4D97-AF65-F5344CB8AC3E}">
        <p14:creationId xmlns:p14="http://schemas.microsoft.com/office/powerpoint/2010/main" val="3638403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6474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Problem Statement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12D7EC8-BFDC-C4B6-F5D1-9906B7D02893}"/>
              </a:ext>
            </a:extLst>
          </p:cNvPr>
          <p:cNvSpPr txBox="1"/>
          <p:nvPr/>
        </p:nvSpPr>
        <p:spPr>
          <a:xfrm>
            <a:off x="179512" y="1636540"/>
            <a:ext cx="8568952" cy="3802388"/>
          </a:xfrm>
          <a:prstGeom prst="rect">
            <a:avLst/>
          </a:prstGeom>
          <a:noFill/>
        </p:spPr>
        <p:txBody>
          <a:bodyPr wrap="square">
            <a:spAutoFit/>
          </a:bodyPr>
          <a:lstStyle/>
          <a:p>
            <a:pPr marL="205105" marR="0" algn="just">
              <a:lnSpc>
                <a:spcPct val="107000"/>
              </a:lnSpc>
              <a:spcAft>
                <a:spcPts val="800"/>
              </a:spcAft>
            </a:pPr>
            <a:r>
              <a:rPr lang="en-US" sz="2400" dirty="0"/>
              <a:t>Existing inventory management systems are often fragmented, expensive, or unsuitable for small to medium-sized stores, creating a need for a comprehensive, scalable, and automated system to streamline operations and enhance business performance.</a:t>
            </a:r>
          </a:p>
          <a:p>
            <a:pPr marL="205105" marR="0" algn="just">
              <a:lnSpc>
                <a:spcPct val="107000"/>
              </a:lnSpc>
              <a:spcAft>
                <a:spcPts val="800"/>
              </a:spcAft>
            </a:pPr>
            <a:r>
              <a:rPr lang="en-US" sz="2400" dirty="0">
                <a:effectLst/>
                <a:ea typeface="Verdana" panose="020B0604030504040204" pitchFamily="34" charset="0"/>
                <a:cs typeface="Verdana" panose="020B0604030504040204" pitchFamily="34" charset="0"/>
              </a:rPr>
              <a:t>This project aims to develop a data-driven, scalable, and accurate Inventory </a:t>
            </a:r>
            <a:r>
              <a:rPr lang="en-US" sz="2400" dirty="0">
                <a:ea typeface="Verdana" panose="020B0604030504040204" pitchFamily="34" charset="0"/>
                <a:cs typeface="Verdana" panose="020B0604030504040204" pitchFamily="34" charset="0"/>
              </a:rPr>
              <a:t>management system </a:t>
            </a:r>
            <a:r>
              <a:rPr lang="en-US" sz="2400" dirty="0">
                <a:effectLst/>
                <a:ea typeface="Verdana" panose="020B0604030504040204" pitchFamily="34" charset="0"/>
                <a:cs typeface="Verdana" panose="020B0604030504040204" pitchFamily="34" charset="0"/>
              </a:rPr>
              <a:t>techniques.</a:t>
            </a:r>
          </a:p>
          <a:p>
            <a:br>
              <a:rPr lang="en-US" sz="2400" dirty="0">
                <a:effectLst/>
                <a:ea typeface="Verdana" panose="020B0604030504040204" pitchFamily="34" charset="0"/>
              </a:rPr>
            </a:br>
            <a:endParaRPr lang="en-IN" sz="2400" dirty="0"/>
          </a:p>
        </p:txBody>
      </p:sp>
    </p:spTree>
    <p:extLst>
      <p:ext uri="{BB962C8B-B14F-4D97-AF65-F5344CB8AC3E}">
        <p14:creationId xmlns:p14="http://schemas.microsoft.com/office/powerpoint/2010/main" val="104732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Objectives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7B14FE12-9F36-1DAE-B174-062D669256D2}"/>
              </a:ext>
            </a:extLst>
          </p:cNvPr>
          <p:cNvSpPr txBox="1"/>
          <p:nvPr/>
        </p:nvSpPr>
        <p:spPr>
          <a:xfrm>
            <a:off x="395536" y="1538147"/>
            <a:ext cx="8568952" cy="4231736"/>
          </a:xfrm>
          <a:prstGeom prst="rect">
            <a:avLst/>
          </a:prstGeom>
          <a:noFill/>
        </p:spPr>
        <p:txBody>
          <a:bodyPr wrap="square">
            <a:spAutoFit/>
          </a:bodyPr>
          <a:lstStyle/>
          <a:p>
            <a:pPr marL="342900" marR="0" lvl="0" indent="-342900" algn="just">
              <a:lnSpc>
                <a:spcPct val="107000"/>
              </a:lnSpc>
              <a:spcAft>
                <a:spcPts val="800"/>
              </a:spcAft>
              <a:buSzPts val="1000"/>
              <a:buFont typeface="Symbol" panose="05050102010706020507" pitchFamily="18" charset="2"/>
              <a:buChar char=""/>
              <a:tabLst>
                <a:tab pos="457200" algn="l"/>
              </a:tabLst>
            </a:pPr>
            <a:r>
              <a:rPr lang="en-US" sz="2400" b="1" dirty="0"/>
              <a:t>Optimize Inventory Management</a:t>
            </a:r>
            <a:r>
              <a:rPr lang="en-US" sz="2400" dirty="0"/>
              <a:t>: Provide real-time stock updates and AI-driven demand forecasting to prevent overstocking and stockouts, with automated supplier notifications. </a:t>
            </a:r>
          </a:p>
          <a:p>
            <a:pPr marL="342900" marR="0" lvl="0" indent="-342900" algn="just">
              <a:lnSpc>
                <a:spcPct val="107000"/>
              </a:lnSpc>
              <a:spcAft>
                <a:spcPts val="800"/>
              </a:spcAft>
              <a:buSzPts val="1000"/>
              <a:buFont typeface="Symbol" panose="05050102010706020507" pitchFamily="18" charset="2"/>
              <a:buChar char=""/>
              <a:tabLst>
                <a:tab pos="457200" algn="l"/>
              </a:tabLst>
            </a:pPr>
            <a:r>
              <a:rPr lang="en-US" sz="2400" b="1" dirty="0"/>
              <a:t>Enhance Business Insights</a:t>
            </a:r>
            <a:r>
              <a:rPr lang="en-US" sz="2400" dirty="0"/>
              <a:t>: Offer an interactive dashboard with real-time analytics on sales, inventory, and payroll, along with automated performance reports. </a:t>
            </a:r>
          </a:p>
          <a:p>
            <a:pPr marL="342900" marR="0" lvl="0" indent="-342900" algn="just">
              <a:lnSpc>
                <a:spcPct val="107000"/>
              </a:lnSpc>
              <a:spcAft>
                <a:spcPts val="800"/>
              </a:spcAft>
              <a:buSzPts val="1000"/>
              <a:buFont typeface="Symbol" panose="05050102010706020507" pitchFamily="18" charset="2"/>
              <a:buChar char=""/>
              <a:tabLst>
                <a:tab pos="457200" algn="l"/>
              </a:tabLst>
            </a:pPr>
            <a:r>
              <a:rPr lang="en-US" sz="2400" b="1" dirty="0"/>
              <a:t>Ensure Seamless Supplier Communication</a:t>
            </a:r>
            <a:r>
              <a:rPr lang="en-US" sz="2400" dirty="0"/>
              <a:t>: Automate low-stock alerts and purchase orders to maintain optimal inventory levels and reduce manual errors.</a:t>
            </a:r>
            <a:endParaRPr lang="en-US" sz="2400" dirty="0">
              <a:effectLs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57423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56592" y="-208661"/>
            <a:ext cx="9180512" cy="6885384"/>
          </a:xfrm>
        </p:spPr>
      </p:pic>
      <p:sp>
        <p:nvSpPr>
          <p:cNvPr id="5" name="Rectangle 1"/>
          <p:cNvSpPr>
            <a:spLocks noChangeArrowheads="1"/>
          </p:cNvSpPr>
          <p:nvPr/>
        </p:nvSpPr>
        <p:spPr bwMode="auto">
          <a:xfrm>
            <a:off x="179512" y="151593"/>
            <a:ext cx="85731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 Tools, and Techniques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4FD2DEC-853B-1F58-B958-D38FBE8F7014}"/>
              </a:ext>
            </a:extLst>
          </p:cNvPr>
          <p:cNvSpPr txBox="1"/>
          <p:nvPr/>
        </p:nvSpPr>
        <p:spPr>
          <a:xfrm>
            <a:off x="323527" y="1188210"/>
            <a:ext cx="8429165" cy="4246932"/>
          </a:xfrm>
          <a:prstGeom prst="rect">
            <a:avLst/>
          </a:prstGeom>
          <a:noFill/>
        </p:spPr>
        <p:txBody>
          <a:bodyPr wrap="square">
            <a:spAutoFit/>
          </a:bodyPr>
          <a:lstStyle/>
          <a:p>
            <a:pPr marL="0" marR="0" algn="just">
              <a:lnSpc>
                <a:spcPct val="107000"/>
              </a:lnSpc>
              <a:spcAft>
                <a:spcPts val="800"/>
              </a:spcAft>
            </a:pPr>
            <a:r>
              <a:rPr lang="en-US" sz="2400" b="1" dirty="0">
                <a:effectLst/>
                <a:ea typeface="Verdana" panose="020B0604030504040204" pitchFamily="34" charset="0"/>
                <a:cs typeface="Verdana" panose="020B0604030504040204" pitchFamily="34" charset="0"/>
              </a:rPr>
              <a:t>Programming Language:</a:t>
            </a:r>
            <a:r>
              <a:rPr lang="en-US" sz="2400" dirty="0">
                <a:effectLst/>
                <a:ea typeface="Verdana" panose="020B0604030504040204" pitchFamily="34" charset="0"/>
                <a:cs typeface="Verdana" panose="020B0604030504040204" pitchFamily="34" charset="0"/>
              </a:rPr>
              <a:t> JavaScript</a:t>
            </a:r>
          </a:p>
          <a:p>
            <a:pPr marL="0" marR="0" algn="just">
              <a:lnSpc>
                <a:spcPct val="107000"/>
              </a:lnSpc>
              <a:spcAft>
                <a:spcPts val="800"/>
              </a:spcAft>
            </a:pPr>
            <a:r>
              <a:rPr lang="en-US" sz="2400" dirty="0" err="1">
                <a:effectLst/>
                <a:ea typeface="Verdana" panose="020B0604030504040204" pitchFamily="34" charset="0"/>
                <a:cs typeface="Verdana" panose="020B0604030504040204" pitchFamily="34" charset="0"/>
              </a:rPr>
              <a:t>javaScript</a:t>
            </a:r>
            <a:r>
              <a:rPr lang="en-US" sz="2400" dirty="0">
                <a:effectLst/>
                <a:ea typeface="Verdana" panose="020B0604030504040204" pitchFamily="34" charset="0"/>
                <a:cs typeface="Verdana" panose="020B0604030504040204" pitchFamily="34" charset="0"/>
              </a:rPr>
              <a:t> is chosen for its adaptability, extensive libraries, and strong community support. It is ideal for </a:t>
            </a:r>
            <a:r>
              <a:rPr lang="en-US" sz="2400" dirty="0">
                <a:ea typeface="Verdana" panose="020B0604030504040204" pitchFamily="34" charset="0"/>
                <a:cs typeface="Verdana" panose="020B0604030504040204" pitchFamily="34" charset="0"/>
              </a:rPr>
              <a:t>developing web applications</a:t>
            </a:r>
            <a:r>
              <a:rPr lang="en-US" sz="2400" dirty="0">
                <a:effectLst/>
                <a:ea typeface="Verdana" panose="020B0604030504040204" pitchFamily="34" charset="0"/>
                <a:cs typeface="Verdana" panose="020B0604030504040204" pitchFamily="34" charset="0"/>
              </a:rPr>
              <a:t>, API’s, and visualization.</a:t>
            </a:r>
          </a:p>
          <a:p>
            <a:pPr marL="0" marR="0" algn="just">
              <a:lnSpc>
                <a:spcPct val="107000"/>
              </a:lnSpc>
              <a:spcAft>
                <a:spcPts val="800"/>
              </a:spcAft>
            </a:pPr>
            <a:r>
              <a:rPr lang="en-US" sz="2400" b="1" dirty="0">
                <a:effectLst/>
                <a:ea typeface="Verdana" panose="020B0604030504040204" pitchFamily="34" charset="0"/>
                <a:cs typeface="Verdana" panose="020B0604030504040204" pitchFamily="34" charset="0"/>
              </a:rPr>
              <a:t>Libraries and Frameworks:</a:t>
            </a:r>
            <a:endParaRPr lang="en-US" sz="2400" dirty="0">
              <a:effectLst/>
              <a:ea typeface="Verdana" panose="020B0604030504040204" pitchFamily="34" charset="0"/>
              <a:cs typeface="Verdana" panose="020B0604030504040204" pitchFamily="34" charset="0"/>
            </a:endParaRPr>
          </a:p>
          <a:p>
            <a:pPr marL="342900" marR="0" lvl="0" indent="-342900" algn="just">
              <a:lnSpc>
                <a:spcPct val="107000"/>
              </a:lnSpc>
              <a:spcAft>
                <a:spcPts val="800"/>
              </a:spcAft>
              <a:buSzPts val="1000"/>
              <a:buFont typeface="Symbol" panose="05050102010706020507" pitchFamily="18" charset="2"/>
              <a:buChar char=""/>
              <a:tabLst>
                <a:tab pos="457200" algn="l"/>
              </a:tabLst>
            </a:pPr>
            <a:r>
              <a:rPr lang="en-US" sz="2400" b="1" dirty="0" err="1">
                <a:effectLst/>
                <a:ea typeface="Verdana" panose="020B0604030504040204" pitchFamily="34" charset="0"/>
                <a:cs typeface="Verdana" panose="020B0604030504040204" pitchFamily="34" charset="0"/>
              </a:rPr>
              <a:t>NodeJs</a:t>
            </a:r>
            <a:r>
              <a:rPr lang="en-US" sz="2400" b="1" dirty="0">
                <a:effectLst/>
                <a:ea typeface="Verdana" panose="020B0604030504040204" pitchFamily="34" charset="0"/>
                <a:cs typeface="Verdana" panose="020B0604030504040204" pitchFamily="34" charset="0"/>
              </a:rPr>
              <a:t>:</a:t>
            </a:r>
            <a:r>
              <a:rPr lang="en-US" sz="2400" dirty="0">
                <a:effectLst/>
                <a:ea typeface="Verdana" panose="020B0604030504040204" pitchFamily="34" charset="0"/>
                <a:cs typeface="Verdana" panose="020B0604030504040204" pitchFamily="34" charset="0"/>
              </a:rPr>
              <a:t> For API’s.</a:t>
            </a:r>
          </a:p>
          <a:p>
            <a:pPr marL="342900" marR="0" lvl="0" indent="-342900" algn="just">
              <a:lnSpc>
                <a:spcPct val="107000"/>
              </a:lnSpc>
              <a:spcAft>
                <a:spcPts val="800"/>
              </a:spcAft>
              <a:buSzPts val="1000"/>
              <a:buFont typeface="Symbol" panose="05050102010706020507" pitchFamily="18" charset="2"/>
              <a:buChar char=""/>
              <a:tabLst>
                <a:tab pos="457200" algn="l"/>
              </a:tabLst>
            </a:pPr>
            <a:r>
              <a:rPr lang="en-US" sz="2400" b="1" dirty="0">
                <a:effectLst/>
                <a:ea typeface="Verdana" panose="020B0604030504040204" pitchFamily="34" charset="0"/>
                <a:cs typeface="Verdana" panose="020B0604030504040204" pitchFamily="34" charset="0"/>
              </a:rPr>
              <a:t>Ejs:</a:t>
            </a:r>
            <a:r>
              <a:rPr lang="en-US" sz="2400" dirty="0">
                <a:effectLst/>
                <a:ea typeface="Verdana" panose="020B0604030504040204" pitchFamily="34" charset="0"/>
                <a:cs typeface="Verdana" panose="020B0604030504040204" pitchFamily="34" charset="0"/>
              </a:rPr>
              <a:t> For developing web application.</a:t>
            </a:r>
          </a:p>
          <a:p>
            <a:pPr marL="342900" marR="0" lvl="0" indent="-342900" algn="just">
              <a:lnSpc>
                <a:spcPct val="107000"/>
              </a:lnSpc>
              <a:spcAft>
                <a:spcPts val="800"/>
              </a:spcAft>
              <a:buSzPts val="1000"/>
              <a:buFont typeface="Symbol" panose="05050102010706020507" pitchFamily="18" charset="2"/>
              <a:buChar char=""/>
              <a:tabLst>
                <a:tab pos="457200" algn="l"/>
              </a:tabLst>
            </a:pPr>
            <a:r>
              <a:rPr lang="en-US" sz="2400" b="1" dirty="0" err="1">
                <a:effectLst/>
                <a:ea typeface="Verdana" panose="020B0604030504040204" pitchFamily="34" charset="0"/>
                <a:cs typeface="Verdana" panose="020B0604030504040204" pitchFamily="34" charset="0"/>
              </a:rPr>
              <a:t>MongoDb</a:t>
            </a:r>
            <a:r>
              <a:rPr lang="en-US" sz="2400" b="1" dirty="0">
                <a:effectLst/>
                <a:ea typeface="Verdana" panose="020B0604030504040204" pitchFamily="34" charset="0"/>
                <a:cs typeface="Verdana" panose="020B0604030504040204" pitchFamily="34" charset="0"/>
              </a:rPr>
              <a:t>:</a:t>
            </a:r>
            <a:r>
              <a:rPr lang="en-US" sz="2400" dirty="0">
                <a:effectLst/>
                <a:ea typeface="Verdana" panose="020B0604030504040204" pitchFamily="34" charset="0"/>
                <a:cs typeface="Verdana" panose="020B0604030504040204" pitchFamily="34" charset="0"/>
              </a:rPr>
              <a:t> For data storage and retrieval.</a:t>
            </a:r>
          </a:p>
          <a:p>
            <a:pPr marL="342900" marR="0" lvl="0" indent="-342900" algn="just">
              <a:lnSpc>
                <a:spcPct val="107000"/>
              </a:lnSpc>
              <a:spcAft>
                <a:spcPts val="800"/>
              </a:spcAft>
              <a:buSzPts val="1000"/>
              <a:buFont typeface="Symbol" panose="05050102010706020507" pitchFamily="18" charset="2"/>
              <a:buChar char=""/>
              <a:tabLst>
                <a:tab pos="457200" algn="l"/>
              </a:tabLst>
            </a:pPr>
            <a:r>
              <a:rPr lang="en-US" sz="2400" b="1" dirty="0">
                <a:ea typeface="Verdana" panose="020B0604030504040204" pitchFamily="34" charset="0"/>
                <a:cs typeface="Verdana" panose="020B0604030504040204" pitchFamily="34" charset="0"/>
              </a:rPr>
              <a:t>Render</a:t>
            </a:r>
            <a:r>
              <a:rPr lang="en-US" sz="2400" b="1" dirty="0">
                <a:effectLst/>
                <a:ea typeface="Verdana" panose="020B0604030504040204" pitchFamily="34" charset="0"/>
                <a:cs typeface="Verdana" panose="020B0604030504040204" pitchFamily="34" charset="0"/>
              </a:rPr>
              <a:t>:</a:t>
            </a:r>
            <a:r>
              <a:rPr lang="en-US" sz="2400" dirty="0">
                <a:effectLst/>
                <a:ea typeface="Verdana" panose="020B0604030504040204" pitchFamily="34" charset="0"/>
                <a:cs typeface="Verdana" panose="020B0604030504040204" pitchFamily="34" charset="0"/>
              </a:rPr>
              <a:t> For</a:t>
            </a:r>
            <a:r>
              <a:rPr lang="en-US" sz="2400" dirty="0">
                <a:ea typeface="Verdana" panose="020B0604030504040204" pitchFamily="34" charset="0"/>
                <a:cs typeface="Verdana" panose="020B0604030504040204" pitchFamily="34" charset="0"/>
              </a:rPr>
              <a:t> deployment and scalability</a:t>
            </a:r>
            <a:r>
              <a:rPr lang="en-US" sz="2400" dirty="0">
                <a:effectLst/>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295812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03414" y="298973"/>
            <a:ext cx="6844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Challenges</a:t>
            </a: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28A0BA87-FFCE-0AD9-17CC-A811FB343CCE}"/>
              </a:ext>
            </a:extLst>
          </p:cNvPr>
          <p:cNvSpPr txBox="1"/>
          <p:nvPr/>
        </p:nvSpPr>
        <p:spPr>
          <a:xfrm>
            <a:off x="359023" y="1219686"/>
            <a:ext cx="8784976" cy="3785652"/>
          </a:xfrm>
          <a:prstGeom prst="rect">
            <a:avLst/>
          </a:prstGeom>
          <a:noFill/>
        </p:spPr>
        <p:txBody>
          <a:bodyPr wrap="square">
            <a:spAutoFit/>
          </a:bodyPr>
          <a:lstStyle/>
          <a:p>
            <a:pPr>
              <a:buFont typeface="Arial" panose="020B0604020202020204" pitchFamily="34" charset="0"/>
              <a:buChar char="•"/>
            </a:pPr>
            <a:r>
              <a:rPr lang="en-US" sz="2400" dirty="0"/>
              <a:t> </a:t>
            </a:r>
            <a:r>
              <a:rPr lang="en-US" sz="2400" b="1" dirty="0"/>
              <a:t>Scalability issues during peak usage.</a:t>
            </a:r>
          </a:p>
          <a:p>
            <a:pPr lvl="1">
              <a:buFont typeface="Arial" panose="020B0604020202020204" pitchFamily="34" charset="0"/>
              <a:buChar char="•"/>
            </a:pPr>
            <a:r>
              <a:rPr lang="en-US" sz="2400" dirty="0"/>
              <a:t> </a:t>
            </a:r>
            <a:r>
              <a:rPr lang="en-US" sz="2000" dirty="0"/>
              <a:t>during peak usage, the application might have a lot of users operating at the same time</a:t>
            </a:r>
          </a:p>
          <a:p>
            <a:pPr lvl="1">
              <a:buFont typeface="Arial" panose="020B0604020202020204" pitchFamily="34" charset="0"/>
              <a:buChar char="•"/>
            </a:pPr>
            <a:r>
              <a:rPr lang="en-US" sz="2000" dirty="0"/>
              <a:t> Solution: Implemented AWS Auto Scaling and load balancing to handle increased traffic. </a:t>
            </a:r>
            <a:endParaRPr lang="en-US" sz="2400" dirty="0"/>
          </a:p>
          <a:p>
            <a:pPr>
              <a:buFont typeface="Arial" panose="020B0604020202020204" pitchFamily="34" charset="0"/>
              <a:buChar char="•"/>
            </a:pPr>
            <a:r>
              <a:rPr lang="en-US" sz="2400" dirty="0"/>
              <a:t> </a:t>
            </a:r>
            <a:r>
              <a:rPr lang="en-US" sz="2400" b="1" dirty="0"/>
              <a:t> Limited training data for demand forecasting. </a:t>
            </a:r>
          </a:p>
          <a:p>
            <a:pPr lvl="1">
              <a:buFont typeface="Arial" panose="020B0604020202020204" pitchFamily="34" charset="0"/>
              <a:buChar char="•"/>
            </a:pPr>
            <a:r>
              <a:rPr lang="en-US" sz="2000" dirty="0"/>
              <a:t>Solution: Augmented real data with synthetic data generated using statistical models.</a:t>
            </a:r>
          </a:p>
          <a:p>
            <a:pPr>
              <a:buFont typeface="Arial" panose="020B0604020202020204" pitchFamily="34" charset="0"/>
              <a:buChar char="•"/>
            </a:pPr>
            <a:r>
              <a:rPr lang="en-US" sz="2400" dirty="0"/>
              <a:t> </a:t>
            </a:r>
            <a:r>
              <a:rPr lang="en-US" sz="2400" b="1" dirty="0"/>
              <a:t>GUI design and responsiveness</a:t>
            </a:r>
          </a:p>
          <a:p>
            <a:pPr lvl="1">
              <a:buFont typeface="Arial" panose="020B0604020202020204" pitchFamily="34" charset="0"/>
              <a:buChar char="•"/>
            </a:pPr>
            <a:r>
              <a:rPr lang="en-US" sz="2000" dirty="0"/>
              <a:t>Designed an aesthetically pleasing interface using </a:t>
            </a:r>
            <a:r>
              <a:rPr lang="en-US" sz="2000" b="1" dirty="0"/>
              <a:t>Ejs</a:t>
            </a:r>
            <a:r>
              <a:rPr lang="en-US" sz="2000" dirty="0"/>
              <a:t>.</a:t>
            </a:r>
          </a:p>
          <a:p>
            <a:pPr lvl="1"/>
            <a:endParaRPr lang="en-US" sz="2400" dirty="0"/>
          </a:p>
        </p:txBody>
      </p:sp>
    </p:spTree>
    <p:extLst>
      <p:ext uri="{BB962C8B-B14F-4D97-AF65-F5344CB8AC3E}">
        <p14:creationId xmlns:p14="http://schemas.microsoft.com/office/powerpoint/2010/main" val="256260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A4538-E08F-912F-8BEF-147C5F0F2F86}"/>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483DC24-7AF1-0C3F-C544-BC024864984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99532835-FBF8-EF84-734D-8870556D9DE9}"/>
              </a:ext>
            </a:extLst>
          </p:cNvPr>
          <p:cNvSpPr>
            <a:spLocks noChangeArrowheads="1"/>
          </p:cNvSpPr>
          <p:nvPr/>
        </p:nvSpPr>
        <p:spPr bwMode="auto">
          <a:xfrm>
            <a:off x="103414" y="298973"/>
            <a:ext cx="6844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Future Enhancements</a:t>
            </a:r>
          </a:p>
        </p:txBody>
      </p:sp>
      <p:cxnSp>
        <p:nvCxnSpPr>
          <p:cNvPr id="7" name="Straight Connector 6">
            <a:extLst>
              <a:ext uri="{FF2B5EF4-FFF2-40B4-BE49-F238E27FC236}">
                <a16:creationId xmlns:a16="http://schemas.microsoft.com/office/drawing/2014/main" id="{3B58C04D-951C-4547-A077-34CF88D2F087}"/>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85884DF-44E5-E396-FC4B-520618EBD9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9C3DE2B7-CAF2-13A1-E941-B2791564F1E6}"/>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8F3C0226-F182-A470-B086-3947883EB63D}"/>
              </a:ext>
            </a:extLst>
          </p:cNvPr>
          <p:cNvSpPr txBox="1"/>
          <p:nvPr/>
        </p:nvSpPr>
        <p:spPr>
          <a:xfrm>
            <a:off x="332750" y="1296350"/>
            <a:ext cx="8784976" cy="3170099"/>
          </a:xfrm>
          <a:prstGeom prst="rect">
            <a:avLst/>
          </a:prstGeom>
          <a:noFill/>
        </p:spPr>
        <p:txBody>
          <a:bodyPr wrap="square">
            <a:spAutoFit/>
          </a:bodyPr>
          <a:lstStyle/>
          <a:p>
            <a:pPr>
              <a:buFont typeface="Arial" panose="020B0604020202020204" pitchFamily="34" charset="0"/>
              <a:buChar char="•"/>
            </a:pPr>
            <a:r>
              <a:rPr lang="en-US" sz="2400" dirty="0"/>
              <a:t> </a:t>
            </a:r>
            <a:r>
              <a:rPr lang="en-IN" sz="2400" b="1" dirty="0"/>
              <a:t>Adding stock quantity prediction.</a:t>
            </a:r>
            <a:endParaRPr lang="en-US" sz="2400" b="1" dirty="0"/>
          </a:p>
          <a:p>
            <a:pPr lvl="1">
              <a:buFont typeface="Arial" panose="020B0604020202020204" pitchFamily="34" charset="0"/>
              <a:buChar char="•"/>
            </a:pPr>
            <a:r>
              <a:rPr lang="en-US" sz="2400" dirty="0"/>
              <a:t> </a:t>
            </a:r>
            <a:r>
              <a:rPr lang="en-US" sz="2000" dirty="0"/>
              <a:t>Include models which can predict real time stock quantity.</a:t>
            </a:r>
          </a:p>
          <a:p>
            <a:pPr lvl="1">
              <a:buFont typeface="Arial" panose="020B0604020202020204" pitchFamily="34" charset="0"/>
              <a:buChar char="•"/>
            </a:pPr>
            <a:r>
              <a:rPr lang="en-US" sz="2000" dirty="0"/>
              <a:t> Incorporate additional location-based factors, and seasonal trends.</a:t>
            </a:r>
          </a:p>
          <a:p>
            <a:pPr lvl="1">
              <a:buFont typeface="Arial" panose="020B0604020202020204" pitchFamily="34" charset="0"/>
              <a:buChar char="•"/>
            </a:pPr>
            <a:endParaRPr lang="en-US" sz="2400" dirty="0"/>
          </a:p>
          <a:p>
            <a:pPr>
              <a:buFont typeface="Arial" panose="020B0604020202020204" pitchFamily="34" charset="0"/>
              <a:buChar char="•"/>
            </a:pPr>
            <a:r>
              <a:rPr lang="en-US" sz="2400" dirty="0"/>
              <a:t> </a:t>
            </a:r>
            <a:r>
              <a:rPr lang="en-IN" sz="2400" b="1" dirty="0"/>
              <a:t>Integration with Google Maps</a:t>
            </a:r>
            <a:r>
              <a:rPr lang="en-US" sz="2400" b="1" dirty="0"/>
              <a:t> </a:t>
            </a:r>
          </a:p>
          <a:p>
            <a:pPr lvl="1">
              <a:buFont typeface="Arial" panose="020B0604020202020204" pitchFamily="34" charset="0"/>
              <a:buChar char="•"/>
            </a:pPr>
            <a:r>
              <a:rPr lang="en-US" sz="2000" dirty="0"/>
              <a:t> Allow users to input a pin or address and automatically fetch stock.</a:t>
            </a:r>
          </a:p>
          <a:p>
            <a:pPr lvl="1">
              <a:buFont typeface="Arial" panose="020B0604020202020204" pitchFamily="34" charset="0"/>
              <a:buChar char="•"/>
            </a:pPr>
            <a:endParaRPr lang="en-US" sz="2000" dirty="0"/>
          </a:p>
          <a:p>
            <a:pPr>
              <a:buFont typeface="Arial" panose="020B0604020202020204" pitchFamily="34" charset="0"/>
              <a:buChar char="•"/>
            </a:pPr>
            <a:r>
              <a:rPr lang="en-US" sz="2400" dirty="0"/>
              <a:t> </a:t>
            </a:r>
            <a:r>
              <a:rPr lang="en-US" sz="2400" b="1" dirty="0"/>
              <a:t>Implement smart payroll features.</a:t>
            </a:r>
          </a:p>
          <a:p>
            <a:pPr lvl="1">
              <a:buFont typeface="Arial" panose="020B0604020202020204" pitchFamily="34" charset="0"/>
              <a:buChar char="•"/>
            </a:pPr>
            <a:r>
              <a:rPr lang="en-US" sz="2000" dirty="0"/>
              <a:t> Include AI for automating the payroll features.</a:t>
            </a:r>
          </a:p>
        </p:txBody>
      </p:sp>
    </p:spTree>
    <p:extLst>
      <p:ext uri="{BB962C8B-B14F-4D97-AF65-F5344CB8AC3E}">
        <p14:creationId xmlns:p14="http://schemas.microsoft.com/office/powerpoint/2010/main" val="718478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7718</TotalTime>
  <Words>615</Words>
  <Application>Microsoft Office PowerPoint</Application>
  <PresentationFormat>On-screen Show (4:3)</PresentationFormat>
  <Paragraphs>76</Paragraphs>
  <Slides>10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Cambria</vt:lpstr>
      <vt:lpstr>Garamond</vt:lpstr>
      <vt:lpstr>Symbol</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Shravan Singh</cp:lastModifiedBy>
  <cp:revision>325</cp:revision>
  <cp:lastPrinted>2022-09-05T08:43:44Z</cp:lastPrinted>
  <dcterms:created xsi:type="dcterms:W3CDTF">2020-01-16T09:05:56Z</dcterms:created>
  <dcterms:modified xsi:type="dcterms:W3CDTF">2025-04-28T16:56:45Z</dcterms:modified>
</cp:coreProperties>
</file>