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80" r:id="rId1"/>
  </p:sldMasterIdLst>
  <p:notesMasterIdLst>
    <p:notesMasterId r:id="rId13"/>
  </p:notesMasterIdLst>
  <p:sldIdLst>
    <p:sldId id="272" r:id="rId2"/>
    <p:sldId id="257" r:id="rId3"/>
    <p:sldId id="262" r:id="rId4"/>
    <p:sldId id="263" r:id="rId5"/>
    <p:sldId id="265" r:id="rId6"/>
    <p:sldId id="264" r:id="rId7"/>
    <p:sldId id="266" r:id="rId8"/>
    <p:sldId id="267" r:id="rId9"/>
    <p:sldId id="268" r:id="rId10"/>
    <p:sldId id="269"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635151-14F6-499E-ADAD-983CD502F58B}"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D4293040-AA1B-42FE-A127-FDB4D40A50C3}">
      <dgm:prSet/>
      <dgm:spPr/>
      <dgm:t>
        <a:bodyPr/>
        <a:lstStyle/>
        <a:p>
          <a:r>
            <a:rPr lang="en-IN"/>
            <a:t>Entropy computing quantifies the randomness or uncertainty in data streams.</a:t>
          </a:r>
          <a:endParaRPr lang="en-US"/>
        </a:p>
      </dgm:t>
    </dgm:pt>
    <dgm:pt modelId="{DE4BC26B-25FF-4A46-BC32-89243FEB6A95}" type="parTrans" cxnId="{C3108866-AC6D-4435-904F-816862EF45A6}">
      <dgm:prSet/>
      <dgm:spPr/>
      <dgm:t>
        <a:bodyPr/>
        <a:lstStyle/>
        <a:p>
          <a:endParaRPr lang="en-US"/>
        </a:p>
      </dgm:t>
    </dgm:pt>
    <dgm:pt modelId="{DC3CCCA2-2BEC-4A06-BA30-9BBB173FDB7D}" type="sibTrans" cxnId="{C3108866-AC6D-4435-904F-816862EF45A6}">
      <dgm:prSet/>
      <dgm:spPr/>
      <dgm:t>
        <a:bodyPr/>
        <a:lstStyle/>
        <a:p>
          <a:endParaRPr lang="en-US"/>
        </a:p>
      </dgm:t>
    </dgm:pt>
    <dgm:pt modelId="{C3956E46-910E-4F9E-A728-09C43F28690F}">
      <dgm:prSet/>
      <dgm:spPr/>
      <dgm:t>
        <a:bodyPr/>
        <a:lstStyle/>
        <a:p>
          <a:r>
            <a:rPr lang="en-IN"/>
            <a:t>It calculates entropy values to measure the unpredictability of data.</a:t>
          </a:r>
          <a:endParaRPr lang="en-US"/>
        </a:p>
      </dgm:t>
    </dgm:pt>
    <dgm:pt modelId="{6CABEA0E-F407-4BAA-8A2F-3A9BC80EF295}" type="parTrans" cxnId="{BEB1C502-8C6D-425E-9EAA-212D67E7E20A}">
      <dgm:prSet/>
      <dgm:spPr/>
      <dgm:t>
        <a:bodyPr/>
        <a:lstStyle/>
        <a:p>
          <a:endParaRPr lang="en-US"/>
        </a:p>
      </dgm:t>
    </dgm:pt>
    <dgm:pt modelId="{00C759CB-8E01-46D2-9750-44235EF5AEFB}" type="sibTrans" cxnId="{BEB1C502-8C6D-425E-9EAA-212D67E7E20A}">
      <dgm:prSet/>
      <dgm:spPr/>
      <dgm:t>
        <a:bodyPr/>
        <a:lstStyle/>
        <a:p>
          <a:endParaRPr lang="en-US"/>
        </a:p>
      </dgm:t>
    </dgm:pt>
    <dgm:pt modelId="{92F2C6DB-FBC8-40B8-BFE7-6A0C01C8E3E6}">
      <dgm:prSet/>
      <dgm:spPr/>
      <dgm:t>
        <a:bodyPr/>
        <a:lstStyle/>
        <a:p>
          <a:r>
            <a:rPr lang="en-IN"/>
            <a:t>In DDoS detection, entropy computing analyzes network traffic patterns.</a:t>
          </a:r>
          <a:endParaRPr lang="en-US"/>
        </a:p>
      </dgm:t>
    </dgm:pt>
    <dgm:pt modelId="{4EB499CC-5A0D-4405-888A-BC8EAB6C0EAD}" type="parTrans" cxnId="{00D74CC9-D1DB-446E-B8C9-9057D92A784B}">
      <dgm:prSet/>
      <dgm:spPr/>
      <dgm:t>
        <a:bodyPr/>
        <a:lstStyle/>
        <a:p>
          <a:endParaRPr lang="en-US"/>
        </a:p>
      </dgm:t>
    </dgm:pt>
    <dgm:pt modelId="{8F993D96-5E1B-4612-8E50-811B69BF5D1C}" type="sibTrans" cxnId="{00D74CC9-D1DB-446E-B8C9-9057D92A784B}">
      <dgm:prSet/>
      <dgm:spPr/>
      <dgm:t>
        <a:bodyPr/>
        <a:lstStyle/>
        <a:p>
          <a:endParaRPr lang="en-US"/>
        </a:p>
      </dgm:t>
    </dgm:pt>
    <dgm:pt modelId="{275E04F7-0E04-4EC6-BA31-2AA0CDEE898E}">
      <dgm:prSet/>
      <dgm:spPr/>
      <dgm:t>
        <a:bodyPr/>
        <a:lstStyle/>
        <a:p>
          <a:r>
            <a:rPr lang="en-IN"/>
            <a:t>Anomalies in entropy signify deviations from normal traffic behavior.</a:t>
          </a:r>
          <a:endParaRPr lang="en-US"/>
        </a:p>
      </dgm:t>
    </dgm:pt>
    <dgm:pt modelId="{DC1165C5-F272-4E15-85DA-051514E7D7BB}" type="parTrans" cxnId="{5BC1B731-DB3E-4C56-881D-40A9A80EA78D}">
      <dgm:prSet/>
      <dgm:spPr/>
      <dgm:t>
        <a:bodyPr/>
        <a:lstStyle/>
        <a:p>
          <a:endParaRPr lang="en-US"/>
        </a:p>
      </dgm:t>
    </dgm:pt>
    <dgm:pt modelId="{CD049A15-2CB3-48D7-BA91-74C7630A4CEE}" type="sibTrans" cxnId="{5BC1B731-DB3E-4C56-881D-40A9A80EA78D}">
      <dgm:prSet/>
      <dgm:spPr/>
      <dgm:t>
        <a:bodyPr/>
        <a:lstStyle/>
        <a:p>
          <a:endParaRPr lang="en-US"/>
        </a:p>
      </dgm:t>
    </dgm:pt>
    <dgm:pt modelId="{1B1802CE-688E-47FB-9629-D7D07A940E13}">
      <dgm:prSet/>
      <dgm:spPr/>
      <dgm:t>
        <a:bodyPr/>
        <a:lstStyle/>
        <a:p>
          <a:r>
            <a:rPr lang="en-IN"/>
            <a:t>Statistical analysis enhances the accuracy of attack detection.</a:t>
          </a:r>
          <a:endParaRPr lang="en-US"/>
        </a:p>
      </dgm:t>
    </dgm:pt>
    <dgm:pt modelId="{3B526338-E574-4E4E-A80E-64886F50E5EE}" type="parTrans" cxnId="{6CB2C0D3-1A16-4AD5-80A5-272E91CCE5AB}">
      <dgm:prSet/>
      <dgm:spPr/>
      <dgm:t>
        <a:bodyPr/>
        <a:lstStyle/>
        <a:p>
          <a:endParaRPr lang="en-US"/>
        </a:p>
      </dgm:t>
    </dgm:pt>
    <dgm:pt modelId="{06EBB6B2-57AC-4C88-8D99-95971FC9543A}" type="sibTrans" cxnId="{6CB2C0D3-1A16-4AD5-80A5-272E91CCE5AB}">
      <dgm:prSet/>
      <dgm:spPr/>
      <dgm:t>
        <a:bodyPr/>
        <a:lstStyle/>
        <a:p>
          <a:endParaRPr lang="en-US"/>
        </a:p>
      </dgm:t>
    </dgm:pt>
    <dgm:pt modelId="{AA4638A2-9BE3-42D4-870E-5359E77E1DF8}">
      <dgm:prSet/>
      <dgm:spPr/>
      <dgm:t>
        <a:bodyPr/>
        <a:lstStyle/>
        <a:p>
          <a:r>
            <a:rPr lang="en-IN"/>
            <a:t>It enables proactive mitigation strategies against DDoS attacks.</a:t>
          </a:r>
          <a:endParaRPr lang="en-US"/>
        </a:p>
      </dgm:t>
    </dgm:pt>
    <dgm:pt modelId="{84CFDA42-E294-400F-9952-A8B713C5CFDD}" type="parTrans" cxnId="{678F4970-4C4F-4EC7-B85E-CE6170163311}">
      <dgm:prSet/>
      <dgm:spPr/>
      <dgm:t>
        <a:bodyPr/>
        <a:lstStyle/>
        <a:p>
          <a:endParaRPr lang="en-US"/>
        </a:p>
      </dgm:t>
    </dgm:pt>
    <dgm:pt modelId="{8B7FD3F9-77E8-4074-82DB-EC2023ACF531}" type="sibTrans" cxnId="{678F4970-4C4F-4EC7-B85E-CE6170163311}">
      <dgm:prSet/>
      <dgm:spPr/>
      <dgm:t>
        <a:bodyPr/>
        <a:lstStyle/>
        <a:p>
          <a:endParaRPr lang="en-US"/>
        </a:p>
      </dgm:t>
    </dgm:pt>
    <dgm:pt modelId="{112788F7-EE04-4ABB-8F81-362DF8CBBEB0}" type="pres">
      <dgm:prSet presAssocID="{76635151-14F6-499E-ADAD-983CD502F58B}" presName="linear" presStyleCnt="0">
        <dgm:presLayoutVars>
          <dgm:animLvl val="lvl"/>
          <dgm:resizeHandles val="exact"/>
        </dgm:presLayoutVars>
      </dgm:prSet>
      <dgm:spPr/>
    </dgm:pt>
    <dgm:pt modelId="{8AA40782-EC87-4C26-A6CE-6A2C2603E102}" type="pres">
      <dgm:prSet presAssocID="{D4293040-AA1B-42FE-A127-FDB4D40A50C3}" presName="parentText" presStyleLbl="node1" presStyleIdx="0" presStyleCnt="6">
        <dgm:presLayoutVars>
          <dgm:chMax val="0"/>
          <dgm:bulletEnabled val="1"/>
        </dgm:presLayoutVars>
      </dgm:prSet>
      <dgm:spPr/>
    </dgm:pt>
    <dgm:pt modelId="{D033DE34-794E-46FE-8DA2-FD998D73B30C}" type="pres">
      <dgm:prSet presAssocID="{DC3CCCA2-2BEC-4A06-BA30-9BBB173FDB7D}" presName="spacer" presStyleCnt="0"/>
      <dgm:spPr/>
    </dgm:pt>
    <dgm:pt modelId="{50E753A1-13F3-4E43-9061-119A6431E246}" type="pres">
      <dgm:prSet presAssocID="{C3956E46-910E-4F9E-A728-09C43F28690F}" presName="parentText" presStyleLbl="node1" presStyleIdx="1" presStyleCnt="6">
        <dgm:presLayoutVars>
          <dgm:chMax val="0"/>
          <dgm:bulletEnabled val="1"/>
        </dgm:presLayoutVars>
      </dgm:prSet>
      <dgm:spPr/>
    </dgm:pt>
    <dgm:pt modelId="{D48E19F2-0FE7-4ABC-A14C-99816B83C5E0}" type="pres">
      <dgm:prSet presAssocID="{00C759CB-8E01-46D2-9750-44235EF5AEFB}" presName="spacer" presStyleCnt="0"/>
      <dgm:spPr/>
    </dgm:pt>
    <dgm:pt modelId="{9B22C311-C818-4B1C-87B8-36B8C5639E80}" type="pres">
      <dgm:prSet presAssocID="{92F2C6DB-FBC8-40B8-BFE7-6A0C01C8E3E6}" presName="parentText" presStyleLbl="node1" presStyleIdx="2" presStyleCnt="6">
        <dgm:presLayoutVars>
          <dgm:chMax val="0"/>
          <dgm:bulletEnabled val="1"/>
        </dgm:presLayoutVars>
      </dgm:prSet>
      <dgm:spPr/>
    </dgm:pt>
    <dgm:pt modelId="{9361470A-5058-4FE8-AF16-892F087B8B35}" type="pres">
      <dgm:prSet presAssocID="{8F993D96-5E1B-4612-8E50-811B69BF5D1C}" presName="spacer" presStyleCnt="0"/>
      <dgm:spPr/>
    </dgm:pt>
    <dgm:pt modelId="{23DA459F-9D2B-4749-AA06-8BEFA44B6369}" type="pres">
      <dgm:prSet presAssocID="{275E04F7-0E04-4EC6-BA31-2AA0CDEE898E}" presName="parentText" presStyleLbl="node1" presStyleIdx="3" presStyleCnt="6">
        <dgm:presLayoutVars>
          <dgm:chMax val="0"/>
          <dgm:bulletEnabled val="1"/>
        </dgm:presLayoutVars>
      </dgm:prSet>
      <dgm:spPr/>
    </dgm:pt>
    <dgm:pt modelId="{AEB82671-C3DB-4862-90A3-DA2B55EDC32A}" type="pres">
      <dgm:prSet presAssocID="{CD049A15-2CB3-48D7-BA91-74C7630A4CEE}" presName="spacer" presStyleCnt="0"/>
      <dgm:spPr/>
    </dgm:pt>
    <dgm:pt modelId="{511C54C0-2216-4D4F-925C-F40333913F38}" type="pres">
      <dgm:prSet presAssocID="{1B1802CE-688E-47FB-9629-D7D07A940E13}" presName="parentText" presStyleLbl="node1" presStyleIdx="4" presStyleCnt="6">
        <dgm:presLayoutVars>
          <dgm:chMax val="0"/>
          <dgm:bulletEnabled val="1"/>
        </dgm:presLayoutVars>
      </dgm:prSet>
      <dgm:spPr/>
    </dgm:pt>
    <dgm:pt modelId="{2A031E32-1D3F-4AAD-9E04-E2D36A172E9C}" type="pres">
      <dgm:prSet presAssocID="{06EBB6B2-57AC-4C88-8D99-95971FC9543A}" presName="spacer" presStyleCnt="0"/>
      <dgm:spPr/>
    </dgm:pt>
    <dgm:pt modelId="{1FA335B9-A03D-4FA7-AD9B-47B4199E6386}" type="pres">
      <dgm:prSet presAssocID="{AA4638A2-9BE3-42D4-870E-5359E77E1DF8}" presName="parentText" presStyleLbl="node1" presStyleIdx="5" presStyleCnt="6">
        <dgm:presLayoutVars>
          <dgm:chMax val="0"/>
          <dgm:bulletEnabled val="1"/>
        </dgm:presLayoutVars>
      </dgm:prSet>
      <dgm:spPr/>
    </dgm:pt>
  </dgm:ptLst>
  <dgm:cxnLst>
    <dgm:cxn modelId="{BEB1C502-8C6D-425E-9EAA-212D67E7E20A}" srcId="{76635151-14F6-499E-ADAD-983CD502F58B}" destId="{C3956E46-910E-4F9E-A728-09C43F28690F}" srcOrd="1" destOrd="0" parTransId="{6CABEA0E-F407-4BAA-8A2F-3A9BC80EF295}" sibTransId="{00C759CB-8E01-46D2-9750-44235EF5AEFB}"/>
    <dgm:cxn modelId="{5BC1B731-DB3E-4C56-881D-40A9A80EA78D}" srcId="{76635151-14F6-499E-ADAD-983CD502F58B}" destId="{275E04F7-0E04-4EC6-BA31-2AA0CDEE898E}" srcOrd="3" destOrd="0" parTransId="{DC1165C5-F272-4E15-85DA-051514E7D7BB}" sibTransId="{CD049A15-2CB3-48D7-BA91-74C7630A4CEE}"/>
    <dgm:cxn modelId="{A9DC5140-29F9-48C2-9FF3-67869542D97B}" type="presOf" srcId="{76635151-14F6-499E-ADAD-983CD502F58B}" destId="{112788F7-EE04-4ABB-8F81-362DF8CBBEB0}" srcOrd="0" destOrd="0" presId="urn:microsoft.com/office/officeart/2005/8/layout/vList2"/>
    <dgm:cxn modelId="{8B27465B-1617-479A-BB71-FC6F63D747C3}" type="presOf" srcId="{AA4638A2-9BE3-42D4-870E-5359E77E1DF8}" destId="{1FA335B9-A03D-4FA7-AD9B-47B4199E6386}" srcOrd="0" destOrd="0" presId="urn:microsoft.com/office/officeart/2005/8/layout/vList2"/>
    <dgm:cxn modelId="{39CCD25B-5BE2-49A8-8516-363785DE5D73}" type="presOf" srcId="{1B1802CE-688E-47FB-9629-D7D07A940E13}" destId="{511C54C0-2216-4D4F-925C-F40333913F38}" srcOrd="0" destOrd="0" presId="urn:microsoft.com/office/officeart/2005/8/layout/vList2"/>
    <dgm:cxn modelId="{C3108866-AC6D-4435-904F-816862EF45A6}" srcId="{76635151-14F6-499E-ADAD-983CD502F58B}" destId="{D4293040-AA1B-42FE-A127-FDB4D40A50C3}" srcOrd="0" destOrd="0" parTransId="{DE4BC26B-25FF-4A46-BC32-89243FEB6A95}" sibTransId="{DC3CCCA2-2BEC-4A06-BA30-9BBB173FDB7D}"/>
    <dgm:cxn modelId="{34194B4E-7C61-403F-AF4B-669BAA4256EF}" type="presOf" srcId="{92F2C6DB-FBC8-40B8-BFE7-6A0C01C8E3E6}" destId="{9B22C311-C818-4B1C-87B8-36B8C5639E80}" srcOrd="0" destOrd="0" presId="urn:microsoft.com/office/officeart/2005/8/layout/vList2"/>
    <dgm:cxn modelId="{678F4970-4C4F-4EC7-B85E-CE6170163311}" srcId="{76635151-14F6-499E-ADAD-983CD502F58B}" destId="{AA4638A2-9BE3-42D4-870E-5359E77E1DF8}" srcOrd="5" destOrd="0" parTransId="{84CFDA42-E294-400F-9952-A8B713C5CFDD}" sibTransId="{8B7FD3F9-77E8-4074-82DB-EC2023ACF531}"/>
    <dgm:cxn modelId="{5243F38A-EF04-4455-AFC5-676496002753}" type="presOf" srcId="{D4293040-AA1B-42FE-A127-FDB4D40A50C3}" destId="{8AA40782-EC87-4C26-A6CE-6A2C2603E102}" srcOrd="0" destOrd="0" presId="urn:microsoft.com/office/officeart/2005/8/layout/vList2"/>
    <dgm:cxn modelId="{00D74CC9-D1DB-446E-B8C9-9057D92A784B}" srcId="{76635151-14F6-499E-ADAD-983CD502F58B}" destId="{92F2C6DB-FBC8-40B8-BFE7-6A0C01C8E3E6}" srcOrd="2" destOrd="0" parTransId="{4EB499CC-5A0D-4405-888A-BC8EAB6C0EAD}" sibTransId="{8F993D96-5E1B-4612-8E50-811B69BF5D1C}"/>
    <dgm:cxn modelId="{6CB2C0D3-1A16-4AD5-80A5-272E91CCE5AB}" srcId="{76635151-14F6-499E-ADAD-983CD502F58B}" destId="{1B1802CE-688E-47FB-9629-D7D07A940E13}" srcOrd="4" destOrd="0" parTransId="{3B526338-E574-4E4E-A80E-64886F50E5EE}" sibTransId="{06EBB6B2-57AC-4C88-8D99-95971FC9543A}"/>
    <dgm:cxn modelId="{6BD014E3-BACE-4432-842A-90AFB20D4343}" type="presOf" srcId="{C3956E46-910E-4F9E-A728-09C43F28690F}" destId="{50E753A1-13F3-4E43-9061-119A6431E246}" srcOrd="0" destOrd="0" presId="urn:microsoft.com/office/officeart/2005/8/layout/vList2"/>
    <dgm:cxn modelId="{3B2691FD-4109-42CC-A16D-4406C39231CE}" type="presOf" srcId="{275E04F7-0E04-4EC6-BA31-2AA0CDEE898E}" destId="{23DA459F-9D2B-4749-AA06-8BEFA44B6369}" srcOrd="0" destOrd="0" presId="urn:microsoft.com/office/officeart/2005/8/layout/vList2"/>
    <dgm:cxn modelId="{1FA595AF-F2F5-4A01-B5BD-16FCEC094335}" type="presParOf" srcId="{112788F7-EE04-4ABB-8F81-362DF8CBBEB0}" destId="{8AA40782-EC87-4C26-A6CE-6A2C2603E102}" srcOrd="0" destOrd="0" presId="urn:microsoft.com/office/officeart/2005/8/layout/vList2"/>
    <dgm:cxn modelId="{A3CDE362-7AEA-4377-B535-9BF04B39D2EB}" type="presParOf" srcId="{112788F7-EE04-4ABB-8F81-362DF8CBBEB0}" destId="{D033DE34-794E-46FE-8DA2-FD998D73B30C}" srcOrd="1" destOrd="0" presId="urn:microsoft.com/office/officeart/2005/8/layout/vList2"/>
    <dgm:cxn modelId="{F2E2E66B-E655-4110-A433-099DA70BCD8A}" type="presParOf" srcId="{112788F7-EE04-4ABB-8F81-362DF8CBBEB0}" destId="{50E753A1-13F3-4E43-9061-119A6431E246}" srcOrd="2" destOrd="0" presId="urn:microsoft.com/office/officeart/2005/8/layout/vList2"/>
    <dgm:cxn modelId="{F6AE98D4-E309-43F9-AFC5-8EB491EA0620}" type="presParOf" srcId="{112788F7-EE04-4ABB-8F81-362DF8CBBEB0}" destId="{D48E19F2-0FE7-4ABC-A14C-99816B83C5E0}" srcOrd="3" destOrd="0" presId="urn:microsoft.com/office/officeart/2005/8/layout/vList2"/>
    <dgm:cxn modelId="{2853CB37-AA68-4659-91EF-B98E50223850}" type="presParOf" srcId="{112788F7-EE04-4ABB-8F81-362DF8CBBEB0}" destId="{9B22C311-C818-4B1C-87B8-36B8C5639E80}" srcOrd="4" destOrd="0" presId="urn:microsoft.com/office/officeart/2005/8/layout/vList2"/>
    <dgm:cxn modelId="{1BF8C912-908E-4DFC-992E-43CE6DF909D9}" type="presParOf" srcId="{112788F7-EE04-4ABB-8F81-362DF8CBBEB0}" destId="{9361470A-5058-4FE8-AF16-892F087B8B35}" srcOrd="5" destOrd="0" presId="urn:microsoft.com/office/officeart/2005/8/layout/vList2"/>
    <dgm:cxn modelId="{18111A91-C694-4B01-BC5A-53E76980BB8F}" type="presParOf" srcId="{112788F7-EE04-4ABB-8F81-362DF8CBBEB0}" destId="{23DA459F-9D2B-4749-AA06-8BEFA44B6369}" srcOrd="6" destOrd="0" presId="urn:microsoft.com/office/officeart/2005/8/layout/vList2"/>
    <dgm:cxn modelId="{036C198E-E312-4187-B0FC-A7C489BE4C16}" type="presParOf" srcId="{112788F7-EE04-4ABB-8F81-362DF8CBBEB0}" destId="{AEB82671-C3DB-4862-90A3-DA2B55EDC32A}" srcOrd="7" destOrd="0" presId="urn:microsoft.com/office/officeart/2005/8/layout/vList2"/>
    <dgm:cxn modelId="{BE4C7E6E-4E2E-456C-9C6F-03C72E49AE1F}" type="presParOf" srcId="{112788F7-EE04-4ABB-8F81-362DF8CBBEB0}" destId="{511C54C0-2216-4D4F-925C-F40333913F38}" srcOrd="8" destOrd="0" presId="urn:microsoft.com/office/officeart/2005/8/layout/vList2"/>
    <dgm:cxn modelId="{18BFD3C1-1EAD-4338-8E66-283578516333}" type="presParOf" srcId="{112788F7-EE04-4ABB-8F81-362DF8CBBEB0}" destId="{2A031E32-1D3F-4AAD-9E04-E2D36A172E9C}" srcOrd="9" destOrd="0" presId="urn:microsoft.com/office/officeart/2005/8/layout/vList2"/>
    <dgm:cxn modelId="{A4C8DBE2-33C9-4547-A101-04A2EE51442F}" type="presParOf" srcId="{112788F7-EE04-4ABB-8F81-362DF8CBBEB0}" destId="{1FA335B9-A03D-4FA7-AD9B-47B4199E6386}"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D3CC94-A67C-44EA-A92C-F2EF7DF139E6}"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12A265C7-3D84-4952-9DC1-B61BE7EF042A}">
      <dgm:prSet custT="1"/>
      <dgm:spPr/>
      <dgm:t>
        <a:bodyPr/>
        <a:lstStyle/>
        <a:p>
          <a:pPr>
            <a:lnSpc>
              <a:spcPct val="100000"/>
            </a:lnSpc>
          </a:pPr>
          <a:r>
            <a:rPr lang="en-US" sz="1400" b="0" i="0" dirty="0"/>
            <a:t>The data for this project was sourced from Kaggle, an online platform hosting datasets for various machine learning and data analysis tasks. The dataset is provided in CSV format and contains more than 500 entries. Each entry in the dataset is labeled as either "DDoS" or "Normal," indicating whether it represents a Distributed Denial of Service (DDoS) attack or normal network traffic.</a:t>
          </a:r>
          <a:endParaRPr lang="en-US" sz="1400" dirty="0"/>
        </a:p>
      </dgm:t>
    </dgm:pt>
    <dgm:pt modelId="{F90A78A4-5577-4959-8436-9D59B786C09F}" type="parTrans" cxnId="{39F1587E-A9F1-43C9-A73C-66EF2B205B6C}">
      <dgm:prSet/>
      <dgm:spPr/>
      <dgm:t>
        <a:bodyPr/>
        <a:lstStyle/>
        <a:p>
          <a:endParaRPr lang="en-US"/>
        </a:p>
      </dgm:t>
    </dgm:pt>
    <dgm:pt modelId="{72719601-16D6-4500-99D4-DBAB034DF788}" type="sibTrans" cxnId="{39F1587E-A9F1-43C9-A73C-66EF2B205B6C}">
      <dgm:prSet/>
      <dgm:spPr/>
      <dgm:t>
        <a:bodyPr/>
        <a:lstStyle/>
        <a:p>
          <a:pPr>
            <a:lnSpc>
              <a:spcPct val="100000"/>
            </a:lnSpc>
          </a:pPr>
          <a:endParaRPr lang="en-US"/>
        </a:p>
      </dgm:t>
    </dgm:pt>
    <dgm:pt modelId="{B3BE9177-5E8C-4218-A580-26B8E68FD794}">
      <dgm:prSet custT="1"/>
      <dgm:spPr/>
      <dgm:t>
        <a:bodyPr/>
        <a:lstStyle/>
        <a:p>
          <a:pPr>
            <a:lnSpc>
              <a:spcPct val="100000"/>
            </a:lnSpc>
          </a:pPr>
          <a:r>
            <a:rPr lang="en-US" sz="1400" b="0" i="0" dirty="0"/>
            <a:t>The dataset is effective for class-based classification tasks, as it provides labeled examples of both DDoS attacks and normal network behavior. This allows for the development and evaluation of DDoS detection algorithms using supervised learning techniques.</a:t>
          </a:r>
          <a:endParaRPr lang="en-US" sz="1400" dirty="0"/>
        </a:p>
      </dgm:t>
    </dgm:pt>
    <dgm:pt modelId="{59F1A9BF-7DF0-40EE-8B8D-BE8B9B1A4258}" type="parTrans" cxnId="{4ED94C8F-F9C1-4766-A580-7146AAFA3A59}">
      <dgm:prSet/>
      <dgm:spPr/>
      <dgm:t>
        <a:bodyPr/>
        <a:lstStyle/>
        <a:p>
          <a:endParaRPr lang="en-US"/>
        </a:p>
      </dgm:t>
    </dgm:pt>
    <dgm:pt modelId="{2050C428-36C4-435B-8E17-F1FC75998449}" type="sibTrans" cxnId="{4ED94C8F-F9C1-4766-A580-7146AAFA3A59}">
      <dgm:prSet/>
      <dgm:spPr/>
      <dgm:t>
        <a:bodyPr/>
        <a:lstStyle/>
        <a:p>
          <a:endParaRPr lang="en-US"/>
        </a:p>
      </dgm:t>
    </dgm:pt>
    <dgm:pt modelId="{6A723D59-2203-4430-89AE-0D52815E338A}" type="pres">
      <dgm:prSet presAssocID="{B5D3CC94-A67C-44EA-A92C-F2EF7DF139E6}" presName="root" presStyleCnt="0">
        <dgm:presLayoutVars>
          <dgm:dir/>
          <dgm:resizeHandles val="exact"/>
        </dgm:presLayoutVars>
      </dgm:prSet>
      <dgm:spPr/>
    </dgm:pt>
    <dgm:pt modelId="{179C9621-A05B-4318-9BB0-F4CAEFC22729}" type="pres">
      <dgm:prSet presAssocID="{B5D3CC94-A67C-44EA-A92C-F2EF7DF139E6}" presName="container" presStyleCnt="0">
        <dgm:presLayoutVars>
          <dgm:dir/>
          <dgm:resizeHandles val="exact"/>
        </dgm:presLayoutVars>
      </dgm:prSet>
      <dgm:spPr/>
    </dgm:pt>
    <dgm:pt modelId="{E7FEEF04-FB82-4626-8DF2-E7D9816E0D9E}" type="pres">
      <dgm:prSet presAssocID="{12A265C7-3D84-4952-9DC1-B61BE7EF042A}" presName="compNode" presStyleCnt="0"/>
      <dgm:spPr/>
    </dgm:pt>
    <dgm:pt modelId="{2F998D79-E2D4-4EAC-B632-67E58151BEDE}" type="pres">
      <dgm:prSet presAssocID="{12A265C7-3D84-4952-9DC1-B61BE7EF042A}" presName="iconBgRect" presStyleLbl="bgShp" presStyleIdx="0" presStyleCnt="2"/>
      <dgm:spPr/>
    </dgm:pt>
    <dgm:pt modelId="{06D52DE8-B871-47D8-B2F5-B1C9AC7D3E27}" type="pres">
      <dgm:prSet presAssocID="{12A265C7-3D84-4952-9DC1-B61BE7EF042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DD82F190-A344-4CC5-9592-6AF27221FAD9}" type="pres">
      <dgm:prSet presAssocID="{12A265C7-3D84-4952-9DC1-B61BE7EF042A}" presName="spaceRect" presStyleCnt="0"/>
      <dgm:spPr/>
    </dgm:pt>
    <dgm:pt modelId="{1A47D604-A634-48AA-BD82-73B03C63D7FF}" type="pres">
      <dgm:prSet presAssocID="{12A265C7-3D84-4952-9DC1-B61BE7EF042A}" presName="textRect" presStyleLbl="revTx" presStyleIdx="0" presStyleCnt="2">
        <dgm:presLayoutVars>
          <dgm:chMax val="1"/>
          <dgm:chPref val="1"/>
        </dgm:presLayoutVars>
      </dgm:prSet>
      <dgm:spPr/>
    </dgm:pt>
    <dgm:pt modelId="{7EA09EE3-7EC9-4755-95A4-5BDDF1A7D9A2}" type="pres">
      <dgm:prSet presAssocID="{72719601-16D6-4500-99D4-DBAB034DF788}" presName="sibTrans" presStyleLbl="sibTrans2D1" presStyleIdx="0" presStyleCnt="0"/>
      <dgm:spPr/>
    </dgm:pt>
    <dgm:pt modelId="{3177D6D9-EE58-4830-8371-DFFE1FB36FD8}" type="pres">
      <dgm:prSet presAssocID="{B3BE9177-5E8C-4218-A580-26B8E68FD794}" presName="compNode" presStyleCnt="0"/>
      <dgm:spPr/>
    </dgm:pt>
    <dgm:pt modelId="{EC61719F-2F8E-44A0-83C3-B5288BD79561}" type="pres">
      <dgm:prSet presAssocID="{B3BE9177-5E8C-4218-A580-26B8E68FD794}" presName="iconBgRect" presStyleLbl="bgShp" presStyleIdx="1" presStyleCnt="2"/>
      <dgm:spPr/>
    </dgm:pt>
    <dgm:pt modelId="{1E3C7D68-17B2-483D-8B05-058B0E4C2851}" type="pres">
      <dgm:prSet presAssocID="{B3BE9177-5E8C-4218-A580-26B8E68FD79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sconnected"/>
        </a:ext>
      </dgm:extLst>
    </dgm:pt>
    <dgm:pt modelId="{49923545-8128-4981-B710-7440EE54EC43}" type="pres">
      <dgm:prSet presAssocID="{B3BE9177-5E8C-4218-A580-26B8E68FD794}" presName="spaceRect" presStyleCnt="0"/>
      <dgm:spPr/>
    </dgm:pt>
    <dgm:pt modelId="{4F7AF76B-0DCA-4341-9F12-3D11FFA3343B}" type="pres">
      <dgm:prSet presAssocID="{B3BE9177-5E8C-4218-A580-26B8E68FD794}" presName="textRect" presStyleLbl="revTx" presStyleIdx="1" presStyleCnt="2">
        <dgm:presLayoutVars>
          <dgm:chMax val="1"/>
          <dgm:chPref val="1"/>
        </dgm:presLayoutVars>
      </dgm:prSet>
      <dgm:spPr/>
    </dgm:pt>
  </dgm:ptLst>
  <dgm:cxnLst>
    <dgm:cxn modelId="{97D06115-4B9E-4972-9810-6096CCAA8D6D}" type="presOf" srcId="{B5D3CC94-A67C-44EA-A92C-F2EF7DF139E6}" destId="{6A723D59-2203-4430-89AE-0D52815E338A}" srcOrd="0" destOrd="0" presId="urn:microsoft.com/office/officeart/2018/2/layout/IconCircleList"/>
    <dgm:cxn modelId="{FF2E3022-613A-4112-A9CC-FE101793435F}" type="presOf" srcId="{B3BE9177-5E8C-4218-A580-26B8E68FD794}" destId="{4F7AF76B-0DCA-4341-9F12-3D11FFA3343B}" srcOrd="0" destOrd="0" presId="urn:microsoft.com/office/officeart/2018/2/layout/IconCircleList"/>
    <dgm:cxn modelId="{39F1587E-A9F1-43C9-A73C-66EF2B205B6C}" srcId="{B5D3CC94-A67C-44EA-A92C-F2EF7DF139E6}" destId="{12A265C7-3D84-4952-9DC1-B61BE7EF042A}" srcOrd="0" destOrd="0" parTransId="{F90A78A4-5577-4959-8436-9D59B786C09F}" sibTransId="{72719601-16D6-4500-99D4-DBAB034DF788}"/>
    <dgm:cxn modelId="{7725698B-8DDC-4C96-93B6-54ECEF3B8B39}" type="presOf" srcId="{72719601-16D6-4500-99D4-DBAB034DF788}" destId="{7EA09EE3-7EC9-4755-95A4-5BDDF1A7D9A2}" srcOrd="0" destOrd="0" presId="urn:microsoft.com/office/officeart/2018/2/layout/IconCircleList"/>
    <dgm:cxn modelId="{4ED94C8F-F9C1-4766-A580-7146AAFA3A59}" srcId="{B5D3CC94-A67C-44EA-A92C-F2EF7DF139E6}" destId="{B3BE9177-5E8C-4218-A580-26B8E68FD794}" srcOrd="1" destOrd="0" parTransId="{59F1A9BF-7DF0-40EE-8B8D-BE8B9B1A4258}" sibTransId="{2050C428-36C4-435B-8E17-F1FC75998449}"/>
    <dgm:cxn modelId="{708533A3-8BE3-4107-B463-510439A8190B}" type="presOf" srcId="{12A265C7-3D84-4952-9DC1-B61BE7EF042A}" destId="{1A47D604-A634-48AA-BD82-73B03C63D7FF}" srcOrd="0" destOrd="0" presId="urn:microsoft.com/office/officeart/2018/2/layout/IconCircleList"/>
    <dgm:cxn modelId="{F25E5AE9-84A0-4662-9B48-31A5BC56262C}" type="presParOf" srcId="{6A723D59-2203-4430-89AE-0D52815E338A}" destId="{179C9621-A05B-4318-9BB0-F4CAEFC22729}" srcOrd="0" destOrd="0" presId="urn:microsoft.com/office/officeart/2018/2/layout/IconCircleList"/>
    <dgm:cxn modelId="{6AF8543F-C196-4FEF-B8D0-57185DB9DE8D}" type="presParOf" srcId="{179C9621-A05B-4318-9BB0-F4CAEFC22729}" destId="{E7FEEF04-FB82-4626-8DF2-E7D9816E0D9E}" srcOrd="0" destOrd="0" presId="urn:microsoft.com/office/officeart/2018/2/layout/IconCircleList"/>
    <dgm:cxn modelId="{66FE6E91-6BD9-4081-BC87-AA36B3E697FD}" type="presParOf" srcId="{E7FEEF04-FB82-4626-8DF2-E7D9816E0D9E}" destId="{2F998D79-E2D4-4EAC-B632-67E58151BEDE}" srcOrd="0" destOrd="0" presId="urn:microsoft.com/office/officeart/2018/2/layout/IconCircleList"/>
    <dgm:cxn modelId="{E77BBCA7-FF4A-4D39-9616-6D814AC4060F}" type="presParOf" srcId="{E7FEEF04-FB82-4626-8DF2-E7D9816E0D9E}" destId="{06D52DE8-B871-47D8-B2F5-B1C9AC7D3E27}" srcOrd="1" destOrd="0" presId="urn:microsoft.com/office/officeart/2018/2/layout/IconCircleList"/>
    <dgm:cxn modelId="{F8B9CC07-0DCE-43A1-8B5C-9E2328D31AA8}" type="presParOf" srcId="{E7FEEF04-FB82-4626-8DF2-E7D9816E0D9E}" destId="{DD82F190-A344-4CC5-9592-6AF27221FAD9}" srcOrd="2" destOrd="0" presId="urn:microsoft.com/office/officeart/2018/2/layout/IconCircleList"/>
    <dgm:cxn modelId="{D22CD2D7-E606-44DA-B196-79971962AB39}" type="presParOf" srcId="{E7FEEF04-FB82-4626-8DF2-E7D9816E0D9E}" destId="{1A47D604-A634-48AA-BD82-73B03C63D7FF}" srcOrd="3" destOrd="0" presId="urn:microsoft.com/office/officeart/2018/2/layout/IconCircleList"/>
    <dgm:cxn modelId="{E4388B1F-8EEB-48B4-B4C8-4FED0E00776C}" type="presParOf" srcId="{179C9621-A05B-4318-9BB0-F4CAEFC22729}" destId="{7EA09EE3-7EC9-4755-95A4-5BDDF1A7D9A2}" srcOrd="1" destOrd="0" presId="urn:microsoft.com/office/officeart/2018/2/layout/IconCircleList"/>
    <dgm:cxn modelId="{4B55B379-23B6-4296-A04C-25A2715BE749}" type="presParOf" srcId="{179C9621-A05B-4318-9BB0-F4CAEFC22729}" destId="{3177D6D9-EE58-4830-8371-DFFE1FB36FD8}" srcOrd="2" destOrd="0" presId="urn:microsoft.com/office/officeart/2018/2/layout/IconCircleList"/>
    <dgm:cxn modelId="{4890154F-B4B7-4DCA-94DE-E33CA43B297B}" type="presParOf" srcId="{3177D6D9-EE58-4830-8371-DFFE1FB36FD8}" destId="{EC61719F-2F8E-44A0-83C3-B5288BD79561}" srcOrd="0" destOrd="0" presId="urn:microsoft.com/office/officeart/2018/2/layout/IconCircleList"/>
    <dgm:cxn modelId="{29DA2D0E-2C11-44C2-9705-D6AE3929ACFD}" type="presParOf" srcId="{3177D6D9-EE58-4830-8371-DFFE1FB36FD8}" destId="{1E3C7D68-17B2-483D-8B05-058B0E4C2851}" srcOrd="1" destOrd="0" presId="urn:microsoft.com/office/officeart/2018/2/layout/IconCircleList"/>
    <dgm:cxn modelId="{5D9BB049-CEE4-496D-85EC-88BE8E81826C}" type="presParOf" srcId="{3177D6D9-EE58-4830-8371-DFFE1FB36FD8}" destId="{49923545-8128-4981-B710-7440EE54EC43}" srcOrd="2" destOrd="0" presId="urn:microsoft.com/office/officeart/2018/2/layout/IconCircleList"/>
    <dgm:cxn modelId="{C341E30C-929B-4F50-9128-ACF50EC0245B}" type="presParOf" srcId="{3177D6D9-EE58-4830-8371-DFFE1FB36FD8}" destId="{4F7AF76B-0DCA-4341-9F12-3D11FFA3343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6095D5-2F0B-41C2-8C02-83023F9DFA14}"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US"/>
        </a:p>
      </dgm:t>
    </dgm:pt>
    <dgm:pt modelId="{D5C6A007-4D5E-4A8A-AA0F-B2AC63185539}">
      <dgm:prSet/>
      <dgm:spPr/>
      <dgm:t>
        <a:bodyPr/>
        <a:lstStyle/>
        <a:p>
          <a:r>
            <a:rPr lang="en-US" b="1" i="0"/>
            <a:t>Overview of Detection Algorithm:</a:t>
          </a:r>
          <a:endParaRPr lang="en-US"/>
        </a:p>
      </dgm:t>
    </dgm:pt>
    <dgm:pt modelId="{EFC39123-B1CF-4496-8AC9-98F3937F4AB7}" type="parTrans" cxnId="{C7CAC3F8-56BF-48E2-898C-9EDEA7539614}">
      <dgm:prSet/>
      <dgm:spPr/>
      <dgm:t>
        <a:bodyPr/>
        <a:lstStyle/>
        <a:p>
          <a:endParaRPr lang="en-US"/>
        </a:p>
      </dgm:t>
    </dgm:pt>
    <dgm:pt modelId="{C59C54DA-F608-4C51-BDE6-BCC363265D9D}" type="sibTrans" cxnId="{C7CAC3F8-56BF-48E2-898C-9EDEA7539614}">
      <dgm:prSet/>
      <dgm:spPr/>
      <dgm:t>
        <a:bodyPr/>
        <a:lstStyle/>
        <a:p>
          <a:endParaRPr lang="en-US"/>
        </a:p>
      </dgm:t>
    </dgm:pt>
    <dgm:pt modelId="{73E4A464-AB24-47E4-AEF3-ECBBE2607459}">
      <dgm:prSet/>
      <dgm:spPr/>
      <dgm:t>
        <a:bodyPr/>
        <a:lstStyle/>
        <a:p>
          <a:r>
            <a:rPr lang="en-US" b="0" i="0"/>
            <a:t>The detection algorithm employed in this project utilizes entropy computing to identify potential Distributed Denial of Service (DDoS) attacks. Entropy, a measure of randomness or uncertainty in a data stream, is calculated for a sequence of network packet sizes. A higher entropy value indicates a more unpredictable packet size distribution, which may be indicative of a DDoS attack.</a:t>
          </a:r>
          <a:endParaRPr lang="en-US"/>
        </a:p>
      </dgm:t>
    </dgm:pt>
    <dgm:pt modelId="{09904F94-2D46-4CDB-9FFF-FFB24D45805E}" type="parTrans" cxnId="{A5838FDA-6E3F-4ED7-BCC0-1EF3C9414E6D}">
      <dgm:prSet/>
      <dgm:spPr/>
      <dgm:t>
        <a:bodyPr/>
        <a:lstStyle/>
        <a:p>
          <a:endParaRPr lang="en-US"/>
        </a:p>
      </dgm:t>
    </dgm:pt>
    <dgm:pt modelId="{CF998D54-5A66-4448-8D10-5D59692410B2}" type="sibTrans" cxnId="{A5838FDA-6E3F-4ED7-BCC0-1EF3C9414E6D}">
      <dgm:prSet/>
      <dgm:spPr/>
      <dgm:t>
        <a:bodyPr/>
        <a:lstStyle/>
        <a:p>
          <a:endParaRPr lang="en-US"/>
        </a:p>
      </dgm:t>
    </dgm:pt>
    <dgm:pt modelId="{ACAD1991-B239-4033-BBB5-CC12AA8913FE}">
      <dgm:prSet/>
      <dgm:spPr/>
      <dgm:t>
        <a:bodyPr/>
        <a:lstStyle/>
        <a:p>
          <a:r>
            <a:rPr lang="en-US" b="0" i="0"/>
            <a:t>The algorithm maintains a sliding window of the most recent packet sizes and computes the entropy of this window at regular intervals. If the computed entropy exceeds a predefined threshold, it triggers an alert indicating a potential DDoS attack. Otherwise, the network traffic is classified as normal.</a:t>
          </a:r>
          <a:endParaRPr lang="en-US"/>
        </a:p>
      </dgm:t>
    </dgm:pt>
    <dgm:pt modelId="{5187CC5C-E1E9-4C29-A380-128441C54F78}" type="parTrans" cxnId="{E98DDF33-405A-4D25-8736-6A898400C571}">
      <dgm:prSet/>
      <dgm:spPr/>
      <dgm:t>
        <a:bodyPr/>
        <a:lstStyle/>
        <a:p>
          <a:endParaRPr lang="en-US"/>
        </a:p>
      </dgm:t>
    </dgm:pt>
    <dgm:pt modelId="{20A9D019-12DA-43F8-90E9-3A53994B6240}" type="sibTrans" cxnId="{E98DDF33-405A-4D25-8736-6A898400C571}">
      <dgm:prSet/>
      <dgm:spPr/>
      <dgm:t>
        <a:bodyPr/>
        <a:lstStyle/>
        <a:p>
          <a:endParaRPr lang="en-US"/>
        </a:p>
      </dgm:t>
    </dgm:pt>
    <dgm:pt modelId="{446C6AA1-E978-490C-83B1-FCEF55B9E35E}">
      <dgm:prSet/>
      <dgm:spPr/>
      <dgm:t>
        <a:bodyPr/>
        <a:lstStyle/>
        <a:p>
          <a:r>
            <a:rPr lang="en-US" b="0" i="0"/>
            <a:t>This approach allows for real-time detection of DDoS attacks based on the statistical properties of network traffic, providing a proactive defense mechanism against malicious activities.</a:t>
          </a:r>
          <a:endParaRPr lang="en-US"/>
        </a:p>
      </dgm:t>
    </dgm:pt>
    <dgm:pt modelId="{1E38FDB5-4305-4BE0-8428-68E1FB0D983D}" type="parTrans" cxnId="{B8704DD6-CCDB-4903-9834-93238855BB38}">
      <dgm:prSet/>
      <dgm:spPr/>
      <dgm:t>
        <a:bodyPr/>
        <a:lstStyle/>
        <a:p>
          <a:endParaRPr lang="en-US"/>
        </a:p>
      </dgm:t>
    </dgm:pt>
    <dgm:pt modelId="{A797DA49-006F-4BA7-AA8E-123FD91BF9E6}" type="sibTrans" cxnId="{B8704DD6-CCDB-4903-9834-93238855BB38}">
      <dgm:prSet/>
      <dgm:spPr/>
      <dgm:t>
        <a:bodyPr/>
        <a:lstStyle/>
        <a:p>
          <a:endParaRPr lang="en-US"/>
        </a:p>
      </dgm:t>
    </dgm:pt>
    <dgm:pt modelId="{B0ECE0FE-D891-4114-A475-A8405A7E1CDA}" type="pres">
      <dgm:prSet presAssocID="{DC6095D5-2F0B-41C2-8C02-83023F9DFA14}" presName="Name0" presStyleCnt="0">
        <dgm:presLayoutVars>
          <dgm:dir/>
          <dgm:resizeHandles val="exact"/>
        </dgm:presLayoutVars>
      </dgm:prSet>
      <dgm:spPr/>
    </dgm:pt>
    <dgm:pt modelId="{E4A30F18-72EE-4854-83A6-CE62FF473E24}" type="pres">
      <dgm:prSet presAssocID="{D5C6A007-4D5E-4A8A-AA0F-B2AC63185539}" presName="node" presStyleLbl="node1" presStyleIdx="0" presStyleCnt="4">
        <dgm:presLayoutVars>
          <dgm:bulletEnabled val="1"/>
        </dgm:presLayoutVars>
      </dgm:prSet>
      <dgm:spPr/>
    </dgm:pt>
    <dgm:pt modelId="{57C4657A-20EA-40F9-B239-379D9480B068}" type="pres">
      <dgm:prSet presAssocID="{C59C54DA-F608-4C51-BDE6-BCC363265D9D}" presName="sibTrans" presStyleLbl="sibTrans2D1" presStyleIdx="0" presStyleCnt="3"/>
      <dgm:spPr/>
    </dgm:pt>
    <dgm:pt modelId="{0DA76313-AE9D-437A-B57A-5D2B16B28493}" type="pres">
      <dgm:prSet presAssocID="{C59C54DA-F608-4C51-BDE6-BCC363265D9D}" presName="connectorText" presStyleLbl="sibTrans2D1" presStyleIdx="0" presStyleCnt="3"/>
      <dgm:spPr/>
    </dgm:pt>
    <dgm:pt modelId="{615DDC5A-BDE3-4767-B1F3-2EA974E74CDC}" type="pres">
      <dgm:prSet presAssocID="{73E4A464-AB24-47E4-AEF3-ECBBE2607459}" presName="node" presStyleLbl="node1" presStyleIdx="1" presStyleCnt="4">
        <dgm:presLayoutVars>
          <dgm:bulletEnabled val="1"/>
        </dgm:presLayoutVars>
      </dgm:prSet>
      <dgm:spPr/>
    </dgm:pt>
    <dgm:pt modelId="{D71893DC-6658-4149-975B-627967AF07AC}" type="pres">
      <dgm:prSet presAssocID="{CF998D54-5A66-4448-8D10-5D59692410B2}" presName="sibTrans" presStyleLbl="sibTrans2D1" presStyleIdx="1" presStyleCnt="3"/>
      <dgm:spPr/>
    </dgm:pt>
    <dgm:pt modelId="{EE6BA001-9F98-42C2-823A-AA2C12825413}" type="pres">
      <dgm:prSet presAssocID="{CF998D54-5A66-4448-8D10-5D59692410B2}" presName="connectorText" presStyleLbl="sibTrans2D1" presStyleIdx="1" presStyleCnt="3"/>
      <dgm:spPr/>
    </dgm:pt>
    <dgm:pt modelId="{6175FE3C-5187-4897-A0CF-921087E9B480}" type="pres">
      <dgm:prSet presAssocID="{ACAD1991-B239-4033-BBB5-CC12AA8913FE}" presName="node" presStyleLbl="node1" presStyleIdx="2" presStyleCnt="4">
        <dgm:presLayoutVars>
          <dgm:bulletEnabled val="1"/>
        </dgm:presLayoutVars>
      </dgm:prSet>
      <dgm:spPr/>
    </dgm:pt>
    <dgm:pt modelId="{0B6DE28C-BBCE-4DF3-ADB2-EAC99A0E0F39}" type="pres">
      <dgm:prSet presAssocID="{20A9D019-12DA-43F8-90E9-3A53994B6240}" presName="sibTrans" presStyleLbl="sibTrans2D1" presStyleIdx="2" presStyleCnt="3"/>
      <dgm:spPr/>
    </dgm:pt>
    <dgm:pt modelId="{941FD4D4-AA85-4234-B4DE-4A0D38B25989}" type="pres">
      <dgm:prSet presAssocID="{20A9D019-12DA-43F8-90E9-3A53994B6240}" presName="connectorText" presStyleLbl="sibTrans2D1" presStyleIdx="2" presStyleCnt="3"/>
      <dgm:spPr/>
    </dgm:pt>
    <dgm:pt modelId="{F852B90E-9C1C-4E23-A080-E2471666491C}" type="pres">
      <dgm:prSet presAssocID="{446C6AA1-E978-490C-83B1-FCEF55B9E35E}" presName="node" presStyleLbl="node1" presStyleIdx="3" presStyleCnt="4">
        <dgm:presLayoutVars>
          <dgm:bulletEnabled val="1"/>
        </dgm:presLayoutVars>
      </dgm:prSet>
      <dgm:spPr/>
    </dgm:pt>
  </dgm:ptLst>
  <dgm:cxnLst>
    <dgm:cxn modelId="{E98DDF33-405A-4D25-8736-6A898400C571}" srcId="{DC6095D5-2F0B-41C2-8C02-83023F9DFA14}" destId="{ACAD1991-B239-4033-BBB5-CC12AA8913FE}" srcOrd="2" destOrd="0" parTransId="{5187CC5C-E1E9-4C29-A380-128441C54F78}" sibTransId="{20A9D019-12DA-43F8-90E9-3A53994B6240}"/>
    <dgm:cxn modelId="{FA008B4A-2BB6-4A3D-BED9-C8D1D33FAB72}" type="presOf" srcId="{D5C6A007-4D5E-4A8A-AA0F-B2AC63185539}" destId="{E4A30F18-72EE-4854-83A6-CE62FF473E24}" srcOrd="0" destOrd="0" presId="urn:microsoft.com/office/officeart/2005/8/layout/process1"/>
    <dgm:cxn modelId="{CE7A3183-E87D-4712-9703-1ECDFA4EABCA}" type="presOf" srcId="{C59C54DA-F608-4C51-BDE6-BCC363265D9D}" destId="{0DA76313-AE9D-437A-B57A-5D2B16B28493}" srcOrd="1" destOrd="0" presId="urn:microsoft.com/office/officeart/2005/8/layout/process1"/>
    <dgm:cxn modelId="{92C57C86-EE49-40BD-A268-97B210E1B184}" type="presOf" srcId="{ACAD1991-B239-4033-BBB5-CC12AA8913FE}" destId="{6175FE3C-5187-4897-A0CF-921087E9B480}" srcOrd="0" destOrd="0" presId="urn:microsoft.com/office/officeart/2005/8/layout/process1"/>
    <dgm:cxn modelId="{04118D8C-3836-4319-92DE-AFA2952B8E9A}" type="presOf" srcId="{73E4A464-AB24-47E4-AEF3-ECBBE2607459}" destId="{615DDC5A-BDE3-4767-B1F3-2EA974E74CDC}" srcOrd="0" destOrd="0" presId="urn:microsoft.com/office/officeart/2005/8/layout/process1"/>
    <dgm:cxn modelId="{99181795-B0AF-497F-802A-199701561A6A}" type="presOf" srcId="{DC6095D5-2F0B-41C2-8C02-83023F9DFA14}" destId="{B0ECE0FE-D891-4114-A475-A8405A7E1CDA}" srcOrd="0" destOrd="0" presId="urn:microsoft.com/office/officeart/2005/8/layout/process1"/>
    <dgm:cxn modelId="{86687CB9-701F-4CC0-9E8E-F87B6878336E}" type="presOf" srcId="{C59C54DA-F608-4C51-BDE6-BCC363265D9D}" destId="{57C4657A-20EA-40F9-B239-379D9480B068}" srcOrd="0" destOrd="0" presId="urn:microsoft.com/office/officeart/2005/8/layout/process1"/>
    <dgm:cxn modelId="{101191CA-2954-4E43-B9D3-626214F5E97D}" type="presOf" srcId="{20A9D019-12DA-43F8-90E9-3A53994B6240}" destId="{0B6DE28C-BBCE-4DF3-ADB2-EAC99A0E0F39}" srcOrd="0" destOrd="0" presId="urn:microsoft.com/office/officeart/2005/8/layout/process1"/>
    <dgm:cxn modelId="{D9A58BD4-E75F-41FE-B0B5-2CA66438707C}" type="presOf" srcId="{446C6AA1-E978-490C-83B1-FCEF55B9E35E}" destId="{F852B90E-9C1C-4E23-A080-E2471666491C}" srcOrd="0" destOrd="0" presId="urn:microsoft.com/office/officeart/2005/8/layout/process1"/>
    <dgm:cxn modelId="{E78538D5-4E2A-4CCC-ABA8-A84C958B762B}" type="presOf" srcId="{CF998D54-5A66-4448-8D10-5D59692410B2}" destId="{EE6BA001-9F98-42C2-823A-AA2C12825413}" srcOrd="1" destOrd="0" presId="urn:microsoft.com/office/officeart/2005/8/layout/process1"/>
    <dgm:cxn modelId="{B8704DD6-CCDB-4903-9834-93238855BB38}" srcId="{DC6095D5-2F0B-41C2-8C02-83023F9DFA14}" destId="{446C6AA1-E978-490C-83B1-FCEF55B9E35E}" srcOrd="3" destOrd="0" parTransId="{1E38FDB5-4305-4BE0-8428-68E1FB0D983D}" sibTransId="{A797DA49-006F-4BA7-AA8E-123FD91BF9E6}"/>
    <dgm:cxn modelId="{A5838FDA-6E3F-4ED7-BCC0-1EF3C9414E6D}" srcId="{DC6095D5-2F0B-41C2-8C02-83023F9DFA14}" destId="{73E4A464-AB24-47E4-AEF3-ECBBE2607459}" srcOrd="1" destOrd="0" parTransId="{09904F94-2D46-4CDB-9FFF-FFB24D45805E}" sibTransId="{CF998D54-5A66-4448-8D10-5D59692410B2}"/>
    <dgm:cxn modelId="{EEB32EDB-E04D-453B-9D73-2A15ACE2E4E4}" type="presOf" srcId="{20A9D019-12DA-43F8-90E9-3A53994B6240}" destId="{941FD4D4-AA85-4234-B4DE-4A0D38B25989}" srcOrd="1" destOrd="0" presId="urn:microsoft.com/office/officeart/2005/8/layout/process1"/>
    <dgm:cxn modelId="{69DAC0F4-1E6B-4A83-8CA9-89ECB53667F0}" type="presOf" srcId="{CF998D54-5A66-4448-8D10-5D59692410B2}" destId="{D71893DC-6658-4149-975B-627967AF07AC}" srcOrd="0" destOrd="0" presId="urn:microsoft.com/office/officeart/2005/8/layout/process1"/>
    <dgm:cxn modelId="{C7CAC3F8-56BF-48E2-898C-9EDEA7539614}" srcId="{DC6095D5-2F0B-41C2-8C02-83023F9DFA14}" destId="{D5C6A007-4D5E-4A8A-AA0F-B2AC63185539}" srcOrd="0" destOrd="0" parTransId="{EFC39123-B1CF-4496-8AC9-98F3937F4AB7}" sibTransId="{C59C54DA-F608-4C51-BDE6-BCC363265D9D}"/>
    <dgm:cxn modelId="{A832FAF7-39FB-473C-81EE-8A6BFE1CE150}" type="presParOf" srcId="{B0ECE0FE-D891-4114-A475-A8405A7E1CDA}" destId="{E4A30F18-72EE-4854-83A6-CE62FF473E24}" srcOrd="0" destOrd="0" presId="urn:microsoft.com/office/officeart/2005/8/layout/process1"/>
    <dgm:cxn modelId="{D88AFB50-F2E9-49D5-8E6D-A753F93B1BF7}" type="presParOf" srcId="{B0ECE0FE-D891-4114-A475-A8405A7E1CDA}" destId="{57C4657A-20EA-40F9-B239-379D9480B068}" srcOrd="1" destOrd="0" presId="urn:microsoft.com/office/officeart/2005/8/layout/process1"/>
    <dgm:cxn modelId="{7C8A4B42-936A-427A-92EC-CF7A1F12A1BD}" type="presParOf" srcId="{57C4657A-20EA-40F9-B239-379D9480B068}" destId="{0DA76313-AE9D-437A-B57A-5D2B16B28493}" srcOrd="0" destOrd="0" presId="urn:microsoft.com/office/officeart/2005/8/layout/process1"/>
    <dgm:cxn modelId="{E1FA8998-5F3F-4225-A2B1-1FD033601DE8}" type="presParOf" srcId="{B0ECE0FE-D891-4114-A475-A8405A7E1CDA}" destId="{615DDC5A-BDE3-4767-B1F3-2EA974E74CDC}" srcOrd="2" destOrd="0" presId="urn:microsoft.com/office/officeart/2005/8/layout/process1"/>
    <dgm:cxn modelId="{C1ABE383-AE0E-4B39-8657-C3743B9ABF9C}" type="presParOf" srcId="{B0ECE0FE-D891-4114-A475-A8405A7E1CDA}" destId="{D71893DC-6658-4149-975B-627967AF07AC}" srcOrd="3" destOrd="0" presId="urn:microsoft.com/office/officeart/2005/8/layout/process1"/>
    <dgm:cxn modelId="{9B302923-33DF-4623-BB06-B6D638A64896}" type="presParOf" srcId="{D71893DC-6658-4149-975B-627967AF07AC}" destId="{EE6BA001-9F98-42C2-823A-AA2C12825413}" srcOrd="0" destOrd="0" presId="urn:microsoft.com/office/officeart/2005/8/layout/process1"/>
    <dgm:cxn modelId="{DDAE8761-9B67-481F-ADCE-7FD7AC140EDC}" type="presParOf" srcId="{B0ECE0FE-D891-4114-A475-A8405A7E1CDA}" destId="{6175FE3C-5187-4897-A0CF-921087E9B480}" srcOrd="4" destOrd="0" presId="urn:microsoft.com/office/officeart/2005/8/layout/process1"/>
    <dgm:cxn modelId="{7C95DBED-BF9B-4CCA-87DF-8D4B6FB6AD57}" type="presParOf" srcId="{B0ECE0FE-D891-4114-A475-A8405A7E1CDA}" destId="{0B6DE28C-BBCE-4DF3-ADB2-EAC99A0E0F39}" srcOrd="5" destOrd="0" presId="urn:microsoft.com/office/officeart/2005/8/layout/process1"/>
    <dgm:cxn modelId="{C595A13E-AE19-4880-B554-FCA69635BCA0}" type="presParOf" srcId="{0B6DE28C-BBCE-4DF3-ADB2-EAC99A0E0F39}" destId="{941FD4D4-AA85-4234-B4DE-4A0D38B25989}" srcOrd="0" destOrd="0" presId="urn:microsoft.com/office/officeart/2005/8/layout/process1"/>
    <dgm:cxn modelId="{64F7A7FA-2231-4CE1-B8AF-A17C30020DDA}" type="presParOf" srcId="{B0ECE0FE-D891-4114-A475-A8405A7E1CDA}" destId="{F852B90E-9C1C-4E23-A080-E2471666491C}"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A40782-EC87-4C26-A6CE-6A2C2603E102}">
      <dsp:nvSpPr>
        <dsp:cNvPr id="0" name=""/>
        <dsp:cNvSpPr/>
      </dsp:nvSpPr>
      <dsp:spPr>
        <a:xfrm>
          <a:off x="0" y="12904"/>
          <a:ext cx="6403994" cy="795600"/>
        </a:xfrm>
        <a:prstGeom prst="roundRect">
          <a:avLst/>
        </a:prstGeom>
        <a:gradFill rotWithShape="0">
          <a:gsLst>
            <a:gs pos="0">
              <a:schemeClr val="accent5">
                <a:hueOff val="0"/>
                <a:satOff val="0"/>
                <a:lumOff val="0"/>
                <a:alphaOff val="0"/>
                <a:tint val="96000"/>
                <a:satMod val="100000"/>
                <a:lumMod val="104000"/>
              </a:schemeClr>
            </a:gs>
            <a:gs pos="78000">
              <a:schemeClr val="accent5">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Entropy computing quantifies the randomness or uncertainty in data streams.</a:t>
          </a:r>
          <a:endParaRPr lang="en-US" sz="2000" kern="1200"/>
        </a:p>
      </dsp:txBody>
      <dsp:txXfrm>
        <a:off x="38838" y="51742"/>
        <a:ext cx="6326318" cy="717924"/>
      </dsp:txXfrm>
    </dsp:sp>
    <dsp:sp modelId="{50E753A1-13F3-4E43-9061-119A6431E246}">
      <dsp:nvSpPr>
        <dsp:cNvPr id="0" name=""/>
        <dsp:cNvSpPr/>
      </dsp:nvSpPr>
      <dsp:spPr>
        <a:xfrm>
          <a:off x="0" y="866104"/>
          <a:ext cx="6403994" cy="795600"/>
        </a:xfrm>
        <a:prstGeom prst="roundRect">
          <a:avLst/>
        </a:prstGeom>
        <a:gradFill rotWithShape="0">
          <a:gsLst>
            <a:gs pos="0">
              <a:schemeClr val="accent5">
                <a:hueOff val="-211318"/>
                <a:satOff val="-2360"/>
                <a:lumOff val="-157"/>
                <a:alphaOff val="0"/>
                <a:tint val="96000"/>
                <a:satMod val="100000"/>
                <a:lumMod val="104000"/>
              </a:schemeClr>
            </a:gs>
            <a:gs pos="78000">
              <a:schemeClr val="accent5">
                <a:hueOff val="-211318"/>
                <a:satOff val="-2360"/>
                <a:lumOff val="-157"/>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It calculates entropy values to measure the unpredictability of data.</a:t>
          </a:r>
          <a:endParaRPr lang="en-US" sz="2000" kern="1200"/>
        </a:p>
      </dsp:txBody>
      <dsp:txXfrm>
        <a:off x="38838" y="904942"/>
        <a:ext cx="6326318" cy="717924"/>
      </dsp:txXfrm>
    </dsp:sp>
    <dsp:sp modelId="{9B22C311-C818-4B1C-87B8-36B8C5639E80}">
      <dsp:nvSpPr>
        <dsp:cNvPr id="0" name=""/>
        <dsp:cNvSpPr/>
      </dsp:nvSpPr>
      <dsp:spPr>
        <a:xfrm>
          <a:off x="0" y="1719304"/>
          <a:ext cx="6403994" cy="795600"/>
        </a:xfrm>
        <a:prstGeom prst="roundRect">
          <a:avLst/>
        </a:prstGeom>
        <a:gradFill rotWithShape="0">
          <a:gsLst>
            <a:gs pos="0">
              <a:schemeClr val="accent5">
                <a:hueOff val="-422636"/>
                <a:satOff val="-4720"/>
                <a:lumOff val="-314"/>
                <a:alphaOff val="0"/>
                <a:tint val="96000"/>
                <a:satMod val="100000"/>
                <a:lumMod val="104000"/>
              </a:schemeClr>
            </a:gs>
            <a:gs pos="78000">
              <a:schemeClr val="accent5">
                <a:hueOff val="-422636"/>
                <a:satOff val="-4720"/>
                <a:lumOff val="-314"/>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In DDoS detection, entropy computing analyzes network traffic patterns.</a:t>
          </a:r>
          <a:endParaRPr lang="en-US" sz="2000" kern="1200"/>
        </a:p>
      </dsp:txBody>
      <dsp:txXfrm>
        <a:off x="38838" y="1758142"/>
        <a:ext cx="6326318" cy="717924"/>
      </dsp:txXfrm>
    </dsp:sp>
    <dsp:sp modelId="{23DA459F-9D2B-4749-AA06-8BEFA44B6369}">
      <dsp:nvSpPr>
        <dsp:cNvPr id="0" name=""/>
        <dsp:cNvSpPr/>
      </dsp:nvSpPr>
      <dsp:spPr>
        <a:xfrm>
          <a:off x="0" y="2572504"/>
          <a:ext cx="6403994" cy="795600"/>
        </a:xfrm>
        <a:prstGeom prst="roundRect">
          <a:avLst/>
        </a:prstGeom>
        <a:gradFill rotWithShape="0">
          <a:gsLst>
            <a:gs pos="0">
              <a:schemeClr val="accent5">
                <a:hueOff val="-633955"/>
                <a:satOff val="-7079"/>
                <a:lumOff val="-470"/>
                <a:alphaOff val="0"/>
                <a:tint val="96000"/>
                <a:satMod val="100000"/>
                <a:lumMod val="104000"/>
              </a:schemeClr>
            </a:gs>
            <a:gs pos="78000">
              <a:schemeClr val="accent5">
                <a:hueOff val="-633955"/>
                <a:satOff val="-7079"/>
                <a:lumOff val="-47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Anomalies in entropy signify deviations from normal traffic behavior.</a:t>
          </a:r>
          <a:endParaRPr lang="en-US" sz="2000" kern="1200"/>
        </a:p>
      </dsp:txBody>
      <dsp:txXfrm>
        <a:off x="38838" y="2611342"/>
        <a:ext cx="6326318" cy="717924"/>
      </dsp:txXfrm>
    </dsp:sp>
    <dsp:sp modelId="{511C54C0-2216-4D4F-925C-F40333913F38}">
      <dsp:nvSpPr>
        <dsp:cNvPr id="0" name=""/>
        <dsp:cNvSpPr/>
      </dsp:nvSpPr>
      <dsp:spPr>
        <a:xfrm>
          <a:off x="0" y="3425704"/>
          <a:ext cx="6403994" cy="795600"/>
        </a:xfrm>
        <a:prstGeom prst="roundRect">
          <a:avLst/>
        </a:prstGeom>
        <a:gradFill rotWithShape="0">
          <a:gsLst>
            <a:gs pos="0">
              <a:schemeClr val="accent5">
                <a:hueOff val="-845273"/>
                <a:satOff val="-9439"/>
                <a:lumOff val="-627"/>
                <a:alphaOff val="0"/>
                <a:tint val="96000"/>
                <a:satMod val="100000"/>
                <a:lumMod val="104000"/>
              </a:schemeClr>
            </a:gs>
            <a:gs pos="78000">
              <a:schemeClr val="accent5">
                <a:hueOff val="-845273"/>
                <a:satOff val="-9439"/>
                <a:lumOff val="-627"/>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Statistical analysis enhances the accuracy of attack detection.</a:t>
          </a:r>
          <a:endParaRPr lang="en-US" sz="2000" kern="1200"/>
        </a:p>
      </dsp:txBody>
      <dsp:txXfrm>
        <a:off x="38838" y="3464542"/>
        <a:ext cx="6326318" cy="717924"/>
      </dsp:txXfrm>
    </dsp:sp>
    <dsp:sp modelId="{1FA335B9-A03D-4FA7-AD9B-47B4199E6386}">
      <dsp:nvSpPr>
        <dsp:cNvPr id="0" name=""/>
        <dsp:cNvSpPr/>
      </dsp:nvSpPr>
      <dsp:spPr>
        <a:xfrm>
          <a:off x="0" y="4278904"/>
          <a:ext cx="6403994" cy="795600"/>
        </a:xfrm>
        <a:prstGeom prst="roundRect">
          <a:avLst/>
        </a:prstGeom>
        <a:gradFill rotWithShape="0">
          <a:gsLst>
            <a:gs pos="0">
              <a:schemeClr val="accent5">
                <a:hueOff val="-1056591"/>
                <a:satOff val="-11799"/>
                <a:lumOff val="-784"/>
                <a:alphaOff val="0"/>
                <a:tint val="96000"/>
                <a:satMod val="100000"/>
                <a:lumMod val="104000"/>
              </a:schemeClr>
            </a:gs>
            <a:gs pos="78000">
              <a:schemeClr val="accent5">
                <a:hueOff val="-1056591"/>
                <a:satOff val="-11799"/>
                <a:lumOff val="-784"/>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It enables proactive mitigation strategies against DDoS attacks.</a:t>
          </a:r>
          <a:endParaRPr lang="en-US" sz="2000" kern="1200"/>
        </a:p>
      </dsp:txBody>
      <dsp:txXfrm>
        <a:off x="38838" y="4317742"/>
        <a:ext cx="6326318" cy="7179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998D79-E2D4-4EAC-B632-67E58151BEDE}">
      <dsp:nvSpPr>
        <dsp:cNvPr id="0" name=""/>
        <dsp:cNvSpPr/>
      </dsp:nvSpPr>
      <dsp:spPr>
        <a:xfrm>
          <a:off x="30816" y="1437955"/>
          <a:ext cx="1475744" cy="147574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D52DE8-B871-47D8-B2F5-B1C9AC7D3E27}">
      <dsp:nvSpPr>
        <dsp:cNvPr id="0" name=""/>
        <dsp:cNvSpPr/>
      </dsp:nvSpPr>
      <dsp:spPr>
        <a:xfrm>
          <a:off x="340722" y="1747861"/>
          <a:ext cx="855931" cy="8559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47D604-A634-48AA-BD82-73B03C63D7FF}">
      <dsp:nvSpPr>
        <dsp:cNvPr id="0" name=""/>
        <dsp:cNvSpPr/>
      </dsp:nvSpPr>
      <dsp:spPr>
        <a:xfrm>
          <a:off x="1822791" y="1437955"/>
          <a:ext cx="3478540" cy="1475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0" i="0" kern="1200" dirty="0"/>
            <a:t>The data for this project was sourced from Kaggle, an online platform hosting datasets for various machine learning and data analysis tasks. The dataset is provided in CSV format and contains more than 500 entries. Each entry in the dataset is labeled as either "DDoS" or "Normal," indicating whether it represents a Distributed Denial of Service (DDoS) attack or normal network traffic.</a:t>
          </a:r>
          <a:endParaRPr lang="en-US" sz="1400" kern="1200" dirty="0"/>
        </a:p>
      </dsp:txBody>
      <dsp:txXfrm>
        <a:off x="1822791" y="1437955"/>
        <a:ext cx="3478540" cy="1475744"/>
      </dsp:txXfrm>
    </dsp:sp>
    <dsp:sp modelId="{EC61719F-2F8E-44A0-83C3-B5288BD79561}">
      <dsp:nvSpPr>
        <dsp:cNvPr id="0" name=""/>
        <dsp:cNvSpPr/>
      </dsp:nvSpPr>
      <dsp:spPr>
        <a:xfrm>
          <a:off x="5907441" y="1437955"/>
          <a:ext cx="1475744" cy="147574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3C7D68-17B2-483D-8B05-058B0E4C2851}">
      <dsp:nvSpPr>
        <dsp:cNvPr id="0" name=""/>
        <dsp:cNvSpPr/>
      </dsp:nvSpPr>
      <dsp:spPr>
        <a:xfrm>
          <a:off x="6217347" y="1747861"/>
          <a:ext cx="855931" cy="8559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7AF76B-0DCA-4341-9F12-3D11FFA3343B}">
      <dsp:nvSpPr>
        <dsp:cNvPr id="0" name=""/>
        <dsp:cNvSpPr/>
      </dsp:nvSpPr>
      <dsp:spPr>
        <a:xfrm>
          <a:off x="7699416" y="1437955"/>
          <a:ext cx="3478540" cy="1475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0" i="0" kern="1200" dirty="0"/>
            <a:t>The dataset is effective for class-based classification tasks, as it provides labeled examples of both DDoS attacks and normal network behavior. This allows for the development and evaluation of DDoS detection algorithms using supervised learning techniques.</a:t>
          </a:r>
          <a:endParaRPr lang="en-US" sz="1400" kern="1200" dirty="0"/>
        </a:p>
      </dsp:txBody>
      <dsp:txXfrm>
        <a:off x="7699416" y="1437955"/>
        <a:ext cx="3478540" cy="14757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A30F18-72EE-4854-83A6-CE62FF473E24}">
      <dsp:nvSpPr>
        <dsp:cNvPr id="0" name=""/>
        <dsp:cNvSpPr/>
      </dsp:nvSpPr>
      <dsp:spPr>
        <a:xfrm>
          <a:off x="4760" y="918005"/>
          <a:ext cx="2081378" cy="31220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a:t>Overview of Detection Algorithm:</a:t>
          </a:r>
          <a:endParaRPr lang="en-US" sz="1200" kern="1200"/>
        </a:p>
      </dsp:txBody>
      <dsp:txXfrm>
        <a:off x="65721" y="978966"/>
        <a:ext cx="1959456" cy="3000146"/>
      </dsp:txXfrm>
    </dsp:sp>
    <dsp:sp modelId="{57C4657A-20EA-40F9-B239-379D9480B068}">
      <dsp:nvSpPr>
        <dsp:cNvPr id="0" name=""/>
        <dsp:cNvSpPr/>
      </dsp:nvSpPr>
      <dsp:spPr>
        <a:xfrm>
          <a:off x="2294276" y="2220949"/>
          <a:ext cx="441252" cy="5161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294276" y="2324185"/>
        <a:ext cx="308876" cy="309709"/>
      </dsp:txXfrm>
    </dsp:sp>
    <dsp:sp modelId="{615DDC5A-BDE3-4767-B1F3-2EA974E74CDC}">
      <dsp:nvSpPr>
        <dsp:cNvPr id="0" name=""/>
        <dsp:cNvSpPr/>
      </dsp:nvSpPr>
      <dsp:spPr>
        <a:xfrm>
          <a:off x="2918690" y="918005"/>
          <a:ext cx="2081378" cy="31220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The detection algorithm employed in this project utilizes entropy computing to identify potential Distributed Denial of Service (DDoS) attacks. Entropy, a measure of randomness or uncertainty in a data stream, is calculated for a sequence of network packet sizes. A higher entropy value indicates a more unpredictable packet size distribution, which may be indicative of a DDoS attack.</a:t>
          </a:r>
          <a:endParaRPr lang="en-US" sz="1200" kern="1200"/>
        </a:p>
      </dsp:txBody>
      <dsp:txXfrm>
        <a:off x="2979651" y="978966"/>
        <a:ext cx="1959456" cy="3000146"/>
      </dsp:txXfrm>
    </dsp:sp>
    <dsp:sp modelId="{D71893DC-6658-4149-975B-627967AF07AC}">
      <dsp:nvSpPr>
        <dsp:cNvPr id="0" name=""/>
        <dsp:cNvSpPr/>
      </dsp:nvSpPr>
      <dsp:spPr>
        <a:xfrm>
          <a:off x="5208207" y="2220949"/>
          <a:ext cx="441252" cy="5161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5208207" y="2324185"/>
        <a:ext cx="308876" cy="309709"/>
      </dsp:txXfrm>
    </dsp:sp>
    <dsp:sp modelId="{6175FE3C-5187-4897-A0CF-921087E9B480}">
      <dsp:nvSpPr>
        <dsp:cNvPr id="0" name=""/>
        <dsp:cNvSpPr/>
      </dsp:nvSpPr>
      <dsp:spPr>
        <a:xfrm>
          <a:off x="5832620" y="918005"/>
          <a:ext cx="2081378" cy="31220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The algorithm maintains a sliding window of the most recent packet sizes and computes the entropy of this window at regular intervals. If the computed entropy exceeds a predefined threshold, it triggers an alert indicating a potential DDoS attack. Otherwise, the network traffic is classified as normal.</a:t>
          </a:r>
          <a:endParaRPr lang="en-US" sz="1200" kern="1200"/>
        </a:p>
      </dsp:txBody>
      <dsp:txXfrm>
        <a:off x="5893581" y="978966"/>
        <a:ext cx="1959456" cy="3000146"/>
      </dsp:txXfrm>
    </dsp:sp>
    <dsp:sp modelId="{0B6DE28C-BBCE-4DF3-ADB2-EAC99A0E0F39}">
      <dsp:nvSpPr>
        <dsp:cNvPr id="0" name=""/>
        <dsp:cNvSpPr/>
      </dsp:nvSpPr>
      <dsp:spPr>
        <a:xfrm>
          <a:off x="8122137" y="2220949"/>
          <a:ext cx="441252" cy="5161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8122137" y="2324185"/>
        <a:ext cx="308876" cy="309709"/>
      </dsp:txXfrm>
    </dsp:sp>
    <dsp:sp modelId="{F852B90E-9C1C-4E23-A080-E2471666491C}">
      <dsp:nvSpPr>
        <dsp:cNvPr id="0" name=""/>
        <dsp:cNvSpPr/>
      </dsp:nvSpPr>
      <dsp:spPr>
        <a:xfrm>
          <a:off x="8746550" y="918005"/>
          <a:ext cx="2081378" cy="31220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This approach allows for real-time detection of DDoS attacks based on the statistical properties of network traffic, providing a proactive defense mechanism against malicious activities.</a:t>
          </a:r>
          <a:endParaRPr lang="en-US" sz="1200" kern="1200"/>
        </a:p>
      </dsp:txBody>
      <dsp:txXfrm>
        <a:off x="8807511" y="978966"/>
        <a:ext cx="1959456" cy="300014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D4256F-15DC-4260-B261-347B241C6C64}" type="datetimeFigureOut">
              <a:rPr lang="en-IE" smtClean="0"/>
              <a:t>27/02/2024</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64BD18-8C50-4829-9F41-29F69FE8BFFC}" type="slidenum">
              <a:rPr lang="en-IE" smtClean="0"/>
              <a:t>‹#›</a:t>
            </a:fld>
            <a:endParaRPr lang="en-I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BC58F9E-E4FF-4363-A4C8-BC2C222FF8F6}" type="datetime1">
              <a:rPr lang="en-IE" smtClean="0"/>
              <a:t>27/02/2024</a:t>
            </a:fld>
            <a:endParaRPr lang="en-IE"/>
          </a:p>
        </p:txBody>
      </p:sp>
      <p:sp>
        <p:nvSpPr>
          <p:cNvPr id="5" name="Footer Placeholder 4"/>
          <p:cNvSpPr>
            <a:spLocks noGrp="1"/>
          </p:cNvSpPr>
          <p:nvPr>
            <p:ph type="ftr" sz="quarter" idx="11"/>
          </p:nvPr>
        </p:nvSpPr>
        <p:spPr>
          <a:xfrm>
            <a:off x="1371600" y="4323845"/>
            <a:ext cx="6400800" cy="365125"/>
          </a:xfrm>
        </p:spPr>
        <p:txBody>
          <a:bodyPr/>
          <a:lstStyle/>
          <a:p>
            <a:r>
              <a:rPr lang="en-US"/>
              <a:t>ECED, Thapar Institue of Engineering and Technology, Punjab, India</a:t>
            </a:r>
            <a:endParaRPr lang="en-IE"/>
          </a:p>
        </p:txBody>
      </p:sp>
      <p:sp>
        <p:nvSpPr>
          <p:cNvPr id="6" name="Slide Number Placeholder 5"/>
          <p:cNvSpPr>
            <a:spLocks noGrp="1"/>
          </p:cNvSpPr>
          <p:nvPr>
            <p:ph type="sldNum" sz="quarter" idx="12"/>
          </p:nvPr>
        </p:nvSpPr>
        <p:spPr>
          <a:xfrm>
            <a:off x="8077200" y="1430866"/>
            <a:ext cx="2743200" cy="365125"/>
          </a:xfrm>
        </p:spPr>
        <p:txBody>
          <a:bodyPr/>
          <a:lstStyle/>
          <a:p>
            <a:fld id="{E441653B-0A09-4A0B-84DA-FEF820747386}" type="slidenum">
              <a:rPr lang="en-IE" smtClean="0"/>
              <a:t>‹#›</a:t>
            </a:fld>
            <a:endParaRPr lang="en-IE"/>
          </a:p>
        </p:txBody>
      </p:sp>
    </p:spTree>
    <p:extLst>
      <p:ext uri="{BB962C8B-B14F-4D97-AF65-F5344CB8AC3E}">
        <p14:creationId xmlns:p14="http://schemas.microsoft.com/office/powerpoint/2010/main" val="1595134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62F0F9-11C9-45A2-834A-278B07508392}" type="datetime1">
              <a:rPr lang="en-IE" smtClean="0"/>
              <a:t>27/02/2024</a:t>
            </a:fld>
            <a:endParaRPr lang="en-IE"/>
          </a:p>
        </p:txBody>
      </p:sp>
      <p:sp>
        <p:nvSpPr>
          <p:cNvPr id="6" name="Footer Placeholder 5"/>
          <p:cNvSpPr>
            <a:spLocks noGrp="1"/>
          </p:cNvSpPr>
          <p:nvPr>
            <p:ph type="ftr" sz="quarter" idx="11"/>
          </p:nvPr>
        </p:nvSpPr>
        <p:spPr/>
        <p:txBody>
          <a:bodyPr/>
          <a:lstStyle/>
          <a:p>
            <a:r>
              <a:rPr lang="en-US"/>
              <a:t>ECED, Thapar Institue of Engineering and Technology, Punjab, India</a:t>
            </a:r>
            <a:endParaRPr lang="en-IE"/>
          </a:p>
        </p:txBody>
      </p:sp>
      <p:sp>
        <p:nvSpPr>
          <p:cNvPr id="7" name="Slide Number Placeholder 6"/>
          <p:cNvSpPr>
            <a:spLocks noGrp="1"/>
          </p:cNvSpPr>
          <p:nvPr>
            <p:ph type="sldNum" sz="quarter" idx="12"/>
          </p:nvPr>
        </p:nvSpPr>
        <p:spPr/>
        <p:txBody>
          <a:bodyPr/>
          <a:lstStyle/>
          <a:p>
            <a:fld id="{E441653B-0A09-4A0B-84DA-FEF820747386}" type="slidenum">
              <a:rPr lang="en-IE" smtClean="0"/>
              <a:t>‹#›</a:t>
            </a:fld>
            <a:endParaRPr lang="en-IE"/>
          </a:p>
        </p:txBody>
      </p:sp>
    </p:spTree>
    <p:extLst>
      <p:ext uri="{BB962C8B-B14F-4D97-AF65-F5344CB8AC3E}">
        <p14:creationId xmlns:p14="http://schemas.microsoft.com/office/powerpoint/2010/main" val="3085791645"/>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462F0F9-11C9-45A2-834A-278B07508392}" type="datetime1">
              <a:rPr lang="en-IE" smtClean="0"/>
              <a:t>27/02/2024</a:t>
            </a:fld>
            <a:endParaRPr lang="en-IE"/>
          </a:p>
        </p:txBody>
      </p:sp>
      <p:sp>
        <p:nvSpPr>
          <p:cNvPr id="6" name="Footer Placeholder 5"/>
          <p:cNvSpPr>
            <a:spLocks noGrp="1"/>
          </p:cNvSpPr>
          <p:nvPr>
            <p:ph type="ftr" sz="quarter" idx="11"/>
          </p:nvPr>
        </p:nvSpPr>
        <p:spPr>
          <a:xfrm>
            <a:off x="685800" y="379941"/>
            <a:ext cx="6991492" cy="365125"/>
          </a:xfrm>
        </p:spPr>
        <p:txBody>
          <a:bodyPr/>
          <a:lstStyle/>
          <a:p>
            <a:r>
              <a:rPr lang="en-US"/>
              <a:t>ECED, Thapar Institue of Engineering and Technology, Punjab, India</a:t>
            </a:r>
            <a:endParaRPr lang="en-IE"/>
          </a:p>
        </p:txBody>
      </p:sp>
      <p:sp>
        <p:nvSpPr>
          <p:cNvPr id="7" name="Slide Number Placeholder 6"/>
          <p:cNvSpPr>
            <a:spLocks noGrp="1"/>
          </p:cNvSpPr>
          <p:nvPr>
            <p:ph type="sldNum" sz="quarter" idx="12"/>
          </p:nvPr>
        </p:nvSpPr>
        <p:spPr>
          <a:xfrm>
            <a:off x="10862452" y="381000"/>
            <a:ext cx="643748" cy="365125"/>
          </a:xfrm>
        </p:spPr>
        <p:txBody>
          <a:bodyPr/>
          <a:lstStyle/>
          <a:p>
            <a:fld id="{E441653B-0A09-4A0B-84DA-FEF820747386}" type="slidenum">
              <a:rPr lang="en-IE" smtClean="0"/>
              <a:t>‹#›</a:t>
            </a:fld>
            <a:endParaRPr lang="en-IE"/>
          </a:p>
        </p:txBody>
      </p:sp>
    </p:spTree>
    <p:extLst>
      <p:ext uri="{BB962C8B-B14F-4D97-AF65-F5344CB8AC3E}">
        <p14:creationId xmlns:p14="http://schemas.microsoft.com/office/powerpoint/2010/main" val="2606375848"/>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462F0F9-11C9-45A2-834A-278B07508392}" type="datetime1">
              <a:rPr lang="en-IE" smtClean="0"/>
              <a:t>27/02/2024</a:t>
            </a:fld>
            <a:endParaRPr lang="en-IE"/>
          </a:p>
        </p:txBody>
      </p:sp>
      <p:sp>
        <p:nvSpPr>
          <p:cNvPr id="6" name="Footer Placeholder 5"/>
          <p:cNvSpPr>
            <a:spLocks noGrp="1"/>
          </p:cNvSpPr>
          <p:nvPr>
            <p:ph type="ftr" sz="quarter" idx="11"/>
          </p:nvPr>
        </p:nvSpPr>
        <p:spPr>
          <a:xfrm>
            <a:off x="685800" y="379941"/>
            <a:ext cx="6991492" cy="365125"/>
          </a:xfrm>
        </p:spPr>
        <p:txBody>
          <a:bodyPr/>
          <a:lstStyle/>
          <a:p>
            <a:r>
              <a:rPr lang="en-US"/>
              <a:t>ECED, Thapar Institue of Engineering and Technology, Punjab, India</a:t>
            </a:r>
            <a:endParaRPr lang="en-IE"/>
          </a:p>
        </p:txBody>
      </p:sp>
      <p:sp>
        <p:nvSpPr>
          <p:cNvPr id="7" name="Slide Number Placeholder 6"/>
          <p:cNvSpPr>
            <a:spLocks noGrp="1"/>
          </p:cNvSpPr>
          <p:nvPr>
            <p:ph type="sldNum" sz="quarter" idx="12"/>
          </p:nvPr>
        </p:nvSpPr>
        <p:spPr>
          <a:xfrm>
            <a:off x="10862452" y="381000"/>
            <a:ext cx="643748" cy="365125"/>
          </a:xfrm>
        </p:spPr>
        <p:txBody>
          <a:bodyPr/>
          <a:lstStyle/>
          <a:p>
            <a:fld id="{E441653B-0A09-4A0B-84DA-FEF820747386}" type="slidenum">
              <a:rPr lang="en-IE" smtClean="0"/>
              <a:t>‹#›</a:t>
            </a:fld>
            <a:endParaRPr lang="en-IE"/>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32993451"/>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0462F0F9-11C9-45A2-834A-278B07508392}" type="datetime1">
              <a:rPr lang="en-IE" smtClean="0"/>
              <a:t>27/02/2024</a:t>
            </a:fld>
            <a:endParaRPr lang="en-IE"/>
          </a:p>
        </p:txBody>
      </p:sp>
      <p:sp>
        <p:nvSpPr>
          <p:cNvPr id="6" name="Footer Placeholder 5"/>
          <p:cNvSpPr>
            <a:spLocks noGrp="1"/>
          </p:cNvSpPr>
          <p:nvPr>
            <p:ph type="ftr" sz="quarter" idx="11"/>
          </p:nvPr>
        </p:nvSpPr>
        <p:spPr>
          <a:xfrm>
            <a:off x="685800" y="378883"/>
            <a:ext cx="6991492" cy="365125"/>
          </a:xfrm>
        </p:spPr>
        <p:txBody>
          <a:bodyPr/>
          <a:lstStyle/>
          <a:p>
            <a:r>
              <a:rPr lang="en-US"/>
              <a:t>ECED, Thapar Institue of Engineering and Technology, Punjab, India</a:t>
            </a:r>
            <a:endParaRPr lang="en-IE"/>
          </a:p>
        </p:txBody>
      </p:sp>
      <p:sp>
        <p:nvSpPr>
          <p:cNvPr id="7" name="Slide Number Placeholder 6"/>
          <p:cNvSpPr>
            <a:spLocks noGrp="1"/>
          </p:cNvSpPr>
          <p:nvPr>
            <p:ph type="sldNum" sz="quarter" idx="12"/>
          </p:nvPr>
        </p:nvSpPr>
        <p:spPr>
          <a:xfrm>
            <a:off x="10862452" y="381000"/>
            <a:ext cx="643748" cy="365125"/>
          </a:xfrm>
        </p:spPr>
        <p:txBody>
          <a:bodyPr/>
          <a:lstStyle/>
          <a:p>
            <a:fld id="{E441653B-0A09-4A0B-84DA-FEF820747386}" type="slidenum">
              <a:rPr lang="en-IE" smtClean="0"/>
              <a:t>‹#›</a:t>
            </a:fld>
            <a:endParaRPr lang="en-IE"/>
          </a:p>
        </p:txBody>
      </p:sp>
    </p:spTree>
    <p:extLst>
      <p:ext uri="{BB962C8B-B14F-4D97-AF65-F5344CB8AC3E}">
        <p14:creationId xmlns:p14="http://schemas.microsoft.com/office/powerpoint/2010/main" val="292966513"/>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462F0F9-11C9-45A2-834A-278B07508392}" type="datetime1">
              <a:rPr lang="en-IE" smtClean="0"/>
              <a:t>27/02/2024</a:t>
            </a:fld>
            <a:endParaRPr lang="en-IE"/>
          </a:p>
        </p:txBody>
      </p:sp>
      <p:sp>
        <p:nvSpPr>
          <p:cNvPr id="4" name="Footer Placeholder 3"/>
          <p:cNvSpPr>
            <a:spLocks noGrp="1"/>
          </p:cNvSpPr>
          <p:nvPr>
            <p:ph type="ftr" sz="quarter" idx="11"/>
          </p:nvPr>
        </p:nvSpPr>
        <p:spPr/>
        <p:txBody>
          <a:bodyPr/>
          <a:lstStyle/>
          <a:p>
            <a:r>
              <a:rPr lang="en-US"/>
              <a:t>ECED, Thapar Institue of Engineering and Technology, Punjab, India</a:t>
            </a:r>
            <a:endParaRPr lang="en-IE"/>
          </a:p>
        </p:txBody>
      </p:sp>
      <p:sp>
        <p:nvSpPr>
          <p:cNvPr id="5" name="Slide Number Placeholder 4"/>
          <p:cNvSpPr>
            <a:spLocks noGrp="1"/>
          </p:cNvSpPr>
          <p:nvPr>
            <p:ph type="sldNum" sz="quarter" idx="12"/>
          </p:nvPr>
        </p:nvSpPr>
        <p:spPr/>
        <p:txBody>
          <a:bodyPr/>
          <a:lstStyle/>
          <a:p>
            <a:fld id="{E441653B-0A09-4A0B-84DA-FEF820747386}" type="slidenum">
              <a:rPr lang="en-IE" smtClean="0"/>
              <a:t>‹#›</a:t>
            </a:fld>
            <a:endParaRPr lang="en-IE"/>
          </a:p>
        </p:txBody>
      </p:sp>
    </p:spTree>
    <p:extLst>
      <p:ext uri="{BB962C8B-B14F-4D97-AF65-F5344CB8AC3E}">
        <p14:creationId xmlns:p14="http://schemas.microsoft.com/office/powerpoint/2010/main" val="3053017342"/>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462F0F9-11C9-45A2-834A-278B07508392}" type="datetime1">
              <a:rPr lang="en-IE" smtClean="0"/>
              <a:t>27/02/2024</a:t>
            </a:fld>
            <a:endParaRPr lang="en-IE"/>
          </a:p>
        </p:txBody>
      </p:sp>
      <p:sp>
        <p:nvSpPr>
          <p:cNvPr id="4" name="Footer Placeholder 3"/>
          <p:cNvSpPr>
            <a:spLocks noGrp="1"/>
          </p:cNvSpPr>
          <p:nvPr>
            <p:ph type="ftr" sz="quarter" idx="11"/>
          </p:nvPr>
        </p:nvSpPr>
        <p:spPr/>
        <p:txBody>
          <a:bodyPr/>
          <a:lstStyle/>
          <a:p>
            <a:r>
              <a:rPr lang="en-US"/>
              <a:t>ECED, Thapar Institue of Engineering and Technology, Punjab, India</a:t>
            </a:r>
            <a:endParaRPr lang="en-IE"/>
          </a:p>
        </p:txBody>
      </p:sp>
      <p:sp>
        <p:nvSpPr>
          <p:cNvPr id="5" name="Slide Number Placeholder 4"/>
          <p:cNvSpPr>
            <a:spLocks noGrp="1"/>
          </p:cNvSpPr>
          <p:nvPr>
            <p:ph type="sldNum" sz="quarter" idx="12"/>
          </p:nvPr>
        </p:nvSpPr>
        <p:spPr/>
        <p:txBody>
          <a:bodyPr/>
          <a:lstStyle/>
          <a:p>
            <a:fld id="{E441653B-0A09-4A0B-84DA-FEF820747386}" type="slidenum">
              <a:rPr lang="en-IE" smtClean="0"/>
              <a:t>‹#›</a:t>
            </a:fld>
            <a:endParaRPr lang="en-IE"/>
          </a:p>
        </p:txBody>
      </p:sp>
    </p:spTree>
    <p:extLst>
      <p:ext uri="{BB962C8B-B14F-4D97-AF65-F5344CB8AC3E}">
        <p14:creationId xmlns:p14="http://schemas.microsoft.com/office/powerpoint/2010/main" val="2133424802"/>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7BEE5F-10B2-4581-8328-E6C6184E6357}" type="datetime1">
              <a:rPr lang="en-IE" smtClean="0"/>
              <a:t>27/02/2024</a:t>
            </a:fld>
            <a:endParaRPr lang="en-IE"/>
          </a:p>
        </p:txBody>
      </p:sp>
      <p:sp>
        <p:nvSpPr>
          <p:cNvPr id="5" name="Footer Placeholder 4"/>
          <p:cNvSpPr>
            <a:spLocks noGrp="1"/>
          </p:cNvSpPr>
          <p:nvPr>
            <p:ph type="ftr" sz="quarter" idx="11"/>
          </p:nvPr>
        </p:nvSpPr>
        <p:spPr/>
        <p:txBody>
          <a:bodyPr/>
          <a:lstStyle/>
          <a:p>
            <a:r>
              <a:rPr lang="en-US"/>
              <a:t>ECED, Thapar Institue of Engineering and Technology, Punjab, India</a:t>
            </a:r>
            <a:endParaRPr lang="en-IE"/>
          </a:p>
        </p:txBody>
      </p:sp>
      <p:sp>
        <p:nvSpPr>
          <p:cNvPr id="6" name="Slide Number Placeholder 5"/>
          <p:cNvSpPr>
            <a:spLocks noGrp="1"/>
          </p:cNvSpPr>
          <p:nvPr>
            <p:ph type="sldNum" sz="quarter" idx="12"/>
          </p:nvPr>
        </p:nvSpPr>
        <p:spPr/>
        <p:txBody>
          <a:bodyPr/>
          <a:lstStyle/>
          <a:p>
            <a:fld id="{E441653B-0A09-4A0B-84DA-FEF820747386}" type="slidenum">
              <a:rPr lang="en-IE" smtClean="0"/>
              <a:t>‹#›</a:t>
            </a:fld>
            <a:endParaRPr lang="en-IE"/>
          </a:p>
        </p:txBody>
      </p:sp>
    </p:spTree>
    <p:extLst>
      <p:ext uri="{BB962C8B-B14F-4D97-AF65-F5344CB8AC3E}">
        <p14:creationId xmlns:p14="http://schemas.microsoft.com/office/powerpoint/2010/main" val="22619670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7EC25C72-EF7D-483E-A6C7-F6D5C3E1913C}" type="datetime1">
              <a:rPr lang="en-IE" smtClean="0"/>
              <a:t>27/02/2024</a:t>
            </a:fld>
            <a:endParaRPr lang="en-IE"/>
          </a:p>
        </p:txBody>
      </p:sp>
      <p:sp>
        <p:nvSpPr>
          <p:cNvPr id="5" name="Footer Placeholder 4"/>
          <p:cNvSpPr>
            <a:spLocks noGrp="1"/>
          </p:cNvSpPr>
          <p:nvPr>
            <p:ph type="ftr" sz="quarter" idx="11"/>
          </p:nvPr>
        </p:nvSpPr>
        <p:spPr>
          <a:xfrm>
            <a:off x="685800" y="381000"/>
            <a:ext cx="6991492" cy="365125"/>
          </a:xfrm>
        </p:spPr>
        <p:txBody>
          <a:bodyPr/>
          <a:lstStyle/>
          <a:p>
            <a:r>
              <a:rPr lang="en-US"/>
              <a:t>ECED, Thapar Institue of Engineering and Technology, Punjab, India</a:t>
            </a:r>
            <a:endParaRPr lang="en-IE"/>
          </a:p>
        </p:txBody>
      </p:sp>
      <p:sp>
        <p:nvSpPr>
          <p:cNvPr id="6" name="Slide Number Placeholder 5"/>
          <p:cNvSpPr>
            <a:spLocks noGrp="1"/>
          </p:cNvSpPr>
          <p:nvPr>
            <p:ph type="sldNum" sz="quarter" idx="12"/>
          </p:nvPr>
        </p:nvSpPr>
        <p:spPr>
          <a:xfrm>
            <a:off x="10862452" y="381000"/>
            <a:ext cx="643748" cy="365125"/>
          </a:xfrm>
        </p:spPr>
        <p:txBody>
          <a:bodyPr/>
          <a:lstStyle/>
          <a:p>
            <a:fld id="{E441653B-0A09-4A0B-84DA-FEF820747386}" type="slidenum">
              <a:rPr lang="en-IE" smtClean="0"/>
              <a:t>‹#›</a:t>
            </a:fld>
            <a:endParaRPr lang="en-IE"/>
          </a:p>
        </p:txBody>
      </p:sp>
    </p:spTree>
    <p:extLst>
      <p:ext uri="{BB962C8B-B14F-4D97-AF65-F5344CB8AC3E}">
        <p14:creationId xmlns:p14="http://schemas.microsoft.com/office/powerpoint/2010/main" val="2622235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90D241-36E4-4BB1-9D05-CFAF59E4BD3E}" type="datetime1">
              <a:rPr lang="en-IE" smtClean="0"/>
              <a:t>27/02/2024</a:t>
            </a:fld>
            <a:endParaRPr lang="en-IE"/>
          </a:p>
        </p:txBody>
      </p:sp>
      <p:sp>
        <p:nvSpPr>
          <p:cNvPr id="5" name="Footer Placeholder 4"/>
          <p:cNvSpPr>
            <a:spLocks noGrp="1"/>
          </p:cNvSpPr>
          <p:nvPr>
            <p:ph type="ftr" sz="quarter" idx="11"/>
          </p:nvPr>
        </p:nvSpPr>
        <p:spPr/>
        <p:txBody>
          <a:bodyPr/>
          <a:lstStyle/>
          <a:p>
            <a:r>
              <a:rPr lang="en-US"/>
              <a:t>ECED, Thapar Institue of Engineering and Technology, Punjab, India</a:t>
            </a:r>
            <a:endParaRPr lang="en-IE"/>
          </a:p>
        </p:txBody>
      </p:sp>
      <p:sp>
        <p:nvSpPr>
          <p:cNvPr id="6" name="Slide Number Placeholder 5"/>
          <p:cNvSpPr>
            <a:spLocks noGrp="1"/>
          </p:cNvSpPr>
          <p:nvPr>
            <p:ph type="sldNum" sz="quarter" idx="12"/>
          </p:nvPr>
        </p:nvSpPr>
        <p:spPr/>
        <p:txBody>
          <a:bodyPr/>
          <a:lstStyle/>
          <a:p>
            <a:fld id="{E441653B-0A09-4A0B-84DA-FEF820747386}" type="slidenum">
              <a:rPr lang="en-IE" smtClean="0"/>
              <a:t>‹#›</a:t>
            </a:fld>
            <a:endParaRPr lang="en-IE"/>
          </a:p>
        </p:txBody>
      </p:sp>
    </p:spTree>
    <p:extLst>
      <p:ext uri="{BB962C8B-B14F-4D97-AF65-F5344CB8AC3E}">
        <p14:creationId xmlns:p14="http://schemas.microsoft.com/office/powerpoint/2010/main" val="1444866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F9D7816D-2123-43E5-B6F6-10E6E9F0305C}" type="datetime1">
              <a:rPr lang="en-IE" smtClean="0"/>
              <a:t>27/02/2024</a:t>
            </a:fld>
            <a:endParaRPr lang="en-IE"/>
          </a:p>
        </p:txBody>
      </p:sp>
      <p:sp>
        <p:nvSpPr>
          <p:cNvPr id="5" name="Footer Placeholder 4"/>
          <p:cNvSpPr>
            <a:spLocks noGrp="1"/>
          </p:cNvSpPr>
          <p:nvPr>
            <p:ph type="ftr" sz="quarter" idx="11"/>
          </p:nvPr>
        </p:nvSpPr>
        <p:spPr>
          <a:xfrm>
            <a:off x="685800" y="381001"/>
            <a:ext cx="6991492" cy="364065"/>
          </a:xfrm>
        </p:spPr>
        <p:txBody>
          <a:bodyPr/>
          <a:lstStyle/>
          <a:p>
            <a:r>
              <a:rPr lang="en-US"/>
              <a:t>ECED, Thapar Institue of Engineering and Technology, Punjab, India</a:t>
            </a:r>
            <a:endParaRPr lang="en-IE"/>
          </a:p>
        </p:txBody>
      </p:sp>
      <p:sp>
        <p:nvSpPr>
          <p:cNvPr id="6" name="Slide Number Placeholder 5"/>
          <p:cNvSpPr>
            <a:spLocks noGrp="1"/>
          </p:cNvSpPr>
          <p:nvPr>
            <p:ph type="sldNum" sz="quarter" idx="12"/>
          </p:nvPr>
        </p:nvSpPr>
        <p:spPr>
          <a:xfrm>
            <a:off x="10862452" y="381000"/>
            <a:ext cx="643748" cy="365125"/>
          </a:xfrm>
        </p:spPr>
        <p:txBody>
          <a:bodyPr/>
          <a:lstStyle/>
          <a:p>
            <a:fld id="{E441653B-0A09-4A0B-84DA-FEF820747386}" type="slidenum">
              <a:rPr lang="en-IE" smtClean="0"/>
              <a:t>‹#›</a:t>
            </a:fld>
            <a:endParaRPr lang="en-IE"/>
          </a:p>
        </p:txBody>
      </p:sp>
    </p:spTree>
    <p:extLst>
      <p:ext uri="{BB962C8B-B14F-4D97-AF65-F5344CB8AC3E}">
        <p14:creationId xmlns:p14="http://schemas.microsoft.com/office/powerpoint/2010/main" val="1569235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167778-8D79-4A37-BF76-C5D50F5F8E40}" type="datetime1">
              <a:rPr lang="en-IE" smtClean="0"/>
              <a:t>27/02/2024</a:t>
            </a:fld>
            <a:endParaRPr lang="en-IE"/>
          </a:p>
        </p:txBody>
      </p:sp>
      <p:sp>
        <p:nvSpPr>
          <p:cNvPr id="6" name="Footer Placeholder 5"/>
          <p:cNvSpPr>
            <a:spLocks noGrp="1"/>
          </p:cNvSpPr>
          <p:nvPr>
            <p:ph type="ftr" sz="quarter" idx="11"/>
          </p:nvPr>
        </p:nvSpPr>
        <p:spPr/>
        <p:txBody>
          <a:bodyPr/>
          <a:lstStyle/>
          <a:p>
            <a:r>
              <a:rPr lang="en-US"/>
              <a:t>ECED, Thapar Institue of Engineering and Technology, Punjab, India</a:t>
            </a:r>
            <a:endParaRPr lang="en-IE"/>
          </a:p>
        </p:txBody>
      </p:sp>
      <p:sp>
        <p:nvSpPr>
          <p:cNvPr id="7" name="Slide Number Placeholder 6"/>
          <p:cNvSpPr>
            <a:spLocks noGrp="1"/>
          </p:cNvSpPr>
          <p:nvPr>
            <p:ph type="sldNum" sz="quarter" idx="12"/>
          </p:nvPr>
        </p:nvSpPr>
        <p:spPr/>
        <p:txBody>
          <a:bodyPr/>
          <a:lstStyle/>
          <a:p>
            <a:fld id="{E441653B-0A09-4A0B-84DA-FEF820747386}" type="slidenum">
              <a:rPr lang="en-IE" smtClean="0"/>
              <a:t>‹#›</a:t>
            </a:fld>
            <a:endParaRPr lang="en-IE"/>
          </a:p>
        </p:txBody>
      </p:sp>
    </p:spTree>
    <p:extLst>
      <p:ext uri="{BB962C8B-B14F-4D97-AF65-F5344CB8AC3E}">
        <p14:creationId xmlns:p14="http://schemas.microsoft.com/office/powerpoint/2010/main" val="509946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EDFD90-9148-4E76-A237-07CDB68D768F}" type="datetime1">
              <a:rPr lang="en-IE" smtClean="0"/>
              <a:t>27/02/2024</a:t>
            </a:fld>
            <a:endParaRPr lang="en-IE"/>
          </a:p>
        </p:txBody>
      </p:sp>
      <p:sp>
        <p:nvSpPr>
          <p:cNvPr id="8" name="Footer Placeholder 7"/>
          <p:cNvSpPr>
            <a:spLocks noGrp="1"/>
          </p:cNvSpPr>
          <p:nvPr>
            <p:ph type="ftr" sz="quarter" idx="11"/>
          </p:nvPr>
        </p:nvSpPr>
        <p:spPr/>
        <p:txBody>
          <a:bodyPr/>
          <a:lstStyle/>
          <a:p>
            <a:r>
              <a:rPr lang="en-US"/>
              <a:t>ECED, Thapar Institue of Engineering and Technology, Punjab, India</a:t>
            </a:r>
            <a:endParaRPr lang="en-IE"/>
          </a:p>
        </p:txBody>
      </p:sp>
      <p:sp>
        <p:nvSpPr>
          <p:cNvPr id="9" name="Slide Number Placeholder 8"/>
          <p:cNvSpPr>
            <a:spLocks noGrp="1"/>
          </p:cNvSpPr>
          <p:nvPr>
            <p:ph type="sldNum" sz="quarter" idx="12"/>
          </p:nvPr>
        </p:nvSpPr>
        <p:spPr/>
        <p:txBody>
          <a:bodyPr/>
          <a:lstStyle/>
          <a:p>
            <a:fld id="{E441653B-0A09-4A0B-84DA-FEF820747386}" type="slidenum">
              <a:rPr lang="en-IE" smtClean="0"/>
              <a:t>‹#›</a:t>
            </a:fld>
            <a:endParaRPr lang="en-IE"/>
          </a:p>
        </p:txBody>
      </p:sp>
    </p:spTree>
    <p:extLst>
      <p:ext uri="{BB962C8B-B14F-4D97-AF65-F5344CB8AC3E}">
        <p14:creationId xmlns:p14="http://schemas.microsoft.com/office/powerpoint/2010/main" val="3249326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6E179F-E7E2-4C2A-8B7C-CF40531557D1}" type="datetime1">
              <a:rPr lang="en-IE" smtClean="0"/>
              <a:t>27/02/2024</a:t>
            </a:fld>
            <a:endParaRPr lang="en-IE"/>
          </a:p>
        </p:txBody>
      </p:sp>
      <p:sp>
        <p:nvSpPr>
          <p:cNvPr id="4" name="Footer Placeholder 3"/>
          <p:cNvSpPr>
            <a:spLocks noGrp="1"/>
          </p:cNvSpPr>
          <p:nvPr>
            <p:ph type="ftr" sz="quarter" idx="11"/>
          </p:nvPr>
        </p:nvSpPr>
        <p:spPr/>
        <p:txBody>
          <a:bodyPr/>
          <a:lstStyle/>
          <a:p>
            <a:r>
              <a:rPr lang="en-US"/>
              <a:t>ECED, Thapar Institue of Engineering and Technology, Punjab, India</a:t>
            </a:r>
            <a:endParaRPr lang="en-IE"/>
          </a:p>
        </p:txBody>
      </p:sp>
      <p:sp>
        <p:nvSpPr>
          <p:cNvPr id="5" name="Slide Number Placeholder 4"/>
          <p:cNvSpPr>
            <a:spLocks noGrp="1"/>
          </p:cNvSpPr>
          <p:nvPr>
            <p:ph type="sldNum" sz="quarter" idx="12"/>
          </p:nvPr>
        </p:nvSpPr>
        <p:spPr/>
        <p:txBody>
          <a:bodyPr/>
          <a:lstStyle/>
          <a:p>
            <a:fld id="{E441653B-0A09-4A0B-84DA-FEF820747386}" type="slidenum">
              <a:rPr lang="en-IE" smtClean="0"/>
              <a:t>‹#›</a:t>
            </a:fld>
            <a:endParaRPr lang="en-IE"/>
          </a:p>
        </p:txBody>
      </p:sp>
    </p:spTree>
    <p:extLst>
      <p:ext uri="{BB962C8B-B14F-4D97-AF65-F5344CB8AC3E}">
        <p14:creationId xmlns:p14="http://schemas.microsoft.com/office/powerpoint/2010/main" val="3206090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EB675E-CF12-420F-8C9A-82A6DF77B0D3}" type="datetime1">
              <a:rPr lang="en-IE" smtClean="0"/>
              <a:t>27/02/2024</a:t>
            </a:fld>
            <a:endParaRPr lang="en-IE"/>
          </a:p>
        </p:txBody>
      </p:sp>
      <p:sp>
        <p:nvSpPr>
          <p:cNvPr id="3" name="Footer Placeholder 2"/>
          <p:cNvSpPr>
            <a:spLocks noGrp="1"/>
          </p:cNvSpPr>
          <p:nvPr>
            <p:ph type="ftr" sz="quarter" idx="11"/>
          </p:nvPr>
        </p:nvSpPr>
        <p:spPr/>
        <p:txBody>
          <a:bodyPr/>
          <a:lstStyle/>
          <a:p>
            <a:r>
              <a:rPr lang="en-US"/>
              <a:t>ECED, Thapar Institue of Engineering and Technology, Punjab, India</a:t>
            </a:r>
            <a:endParaRPr lang="en-IE"/>
          </a:p>
        </p:txBody>
      </p:sp>
      <p:sp>
        <p:nvSpPr>
          <p:cNvPr id="4" name="Slide Number Placeholder 3"/>
          <p:cNvSpPr>
            <a:spLocks noGrp="1"/>
          </p:cNvSpPr>
          <p:nvPr>
            <p:ph type="sldNum" sz="quarter" idx="12"/>
          </p:nvPr>
        </p:nvSpPr>
        <p:spPr/>
        <p:txBody>
          <a:bodyPr/>
          <a:lstStyle/>
          <a:p>
            <a:fld id="{E441653B-0A09-4A0B-84DA-FEF820747386}" type="slidenum">
              <a:rPr lang="en-IE" smtClean="0"/>
              <a:t>‹#›</a:t>
            </a:fld>
            <a:endParaRPr lang="en-IE"/>
          </a:p>
        </p:txBody>
      </p:sp>
    </p:spTree>
    <p:extLst>
      <p:ext uri="{BB962C8B-B14F-4D97-AF65-F5344CB8AC3E}">
        <p14:creationId xmlns:p14="http://schemas.microsoft.com/office/powerpoint/2010/main" val="2916738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FE3661-2E1C-49A4-ADF2-6443874727D3}" type="datetime1">
              <a:rPr lang="en-IE" smtClean="0"/>
              <a:t>27/02/2024</a:t>
            </a:fld>
            <a:endParaRPr lang="en-IE"/>
          </a:p>
        </p:txBody>
      </p:sp>
      <p:sp>
        <p:nvSpPr>
          <p:cNvPr id="6" name="Footer Placeholder 5"/>
          <p:cNvSpPr>
            <a:spLocks noGrp="1"/>
          </p:cNvSpPr>
          <p:nvPr>
            <p:ph type="ftr" sz="quarter" idx="11"/>
          </p:nvPr>
        </p:nvSpPr>
        <p:spPr/>
        <p:txBody>
          <a:bodyPr/>
          <a:lstStyle/>
          <a:p>
            <a:r>
              <a:rPr lang="en-US"/>
              <a:t>ECED, Thapar Institue of Engineering and Technology, Punjab, India</a:t>
            </a:r>
            <a:endParaRPr lang="en-IE"/>
          </a:p>
        </p:txBody>
      </p:sp>
      <p:sp>
        <p:nvSpPr>
          <p:cNvPr id="7" name="Slide Number Placeholder 6"/>
          <p:cNvSpPr>
            <a:spLocks noGrp="1"/>
          </p:cNvSpPr>
          <p:nvPr>
            <p:ph type="sldNum" sz="quarter" idx="12"/>
          </p:nvPr>
        </p:nvSpPr>
        <p:spPr/>
        <p:txBody>
          <a:bodyPr/>
          <a:lstStyle/>
          <a:p>
            <a:fld id="{E441653B-0A09-4A0B-84DA-FEF820747386}" type="slidenum">
              <a:rPr lang="en-IE" smtClean="0"/>
              <a:t>‹#›</a:t>
            </a:fld>
            <a:endParaRPr lang="en-IE"/>
          </a:p>
        </p:txBody>
      </p:sp>
    </p:spTree>
    <p:extLst>
      <p:ext uri="{BB962C8B-B14F-4D97-AF65-F5344CB8AC3E}">
        <p14:creationId xmlns:p14="http://schemas.microsoft.com/office/powerpoint/2010/main" val="3772833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5FB029-4E65-4AEA-80A0-61D62E9A3543}" type="datetime1">
              <a:rPr lang="en-IE" smtClean="0"/>
              <a:t>27/02/2024</a:t>
            </a:fld>
            <a:endParaRPr lang="en-IE"/>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41653B-0A09-4A0B-84DA-FEF820747386}" type="slidenum">
              <a:rPr lang="en-IE" smtClean="0"/>
              <a:t>‹#›</a:t>
            </a:fld>
            <a:endParaRPr lang="en-IE"/>
          </a:p>
        </p:txBody>
      </p:sp>
    </p:spTree>
    <p:extLst>
      <p:ext uri="{BB962C8B-B14F-4D97-AF65-F5344CB8AC3E}">
        <p14:creationId xmlns:p14="http://schemas.microsoft.com/office/powerpoint/2010/main" val="1436869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462F0F9-11C9-45A2-834A-278B07508392}" type="datetime1">
              <a:rPr lang="en-IE" smtClean="0"/>
              <a:t>27/02/2024</a:t>
            </a:fld>
            <a:endParaRPr lang="en-IE"/>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ECED, Thapar Institue of Engineering and Technology, Punjab, India</a:t>
            </a:r>
            <a:endParaRPr lang="en-IE"/>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441653B-0A09-4A0B-84DA-FEF820747386}" type="slidenum">
              <a:rPr lang="en-IE" smtClean="0"/>
              <a:t>‹#›</a:t>
            </a:fld>
            <a:endParaRPr lang="en-IE"/>
          </a:p>
        </p:txBody>
      </p:sp>
    </p:spTree>
    <p:extLst>
      <p:ext uri="{BB962C8B-B14F-4D97-AF65-F5344CB8AC3E}">
        <p14:creationId xmlns:p14="http://schemas.microsoft.com/office/powerpoint/2010/main" val="3604294736"/>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hf hd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22" descr="101010 data lines to infinity">
            <a:extLst>
              <a:ext uri="{FF2B5EF4-FFF2-40B4-BE49-F238E27FC236}">
                <a16:creationId xmlns:a16="http://schemas.microsoft.com/office/drawing/2014/main" id="{7274D559-2087-81EB-3A43-2B60810EF7D5}"/>
              </a:ext>
            </a:extLst>
          </p:cNvPr>
          <p:cNvPicPr>
            <a:picLocks noChangeAspect="1"/>
          </p:cNvPicPr>
          <p:nvPr/>
        </p:nvPicPr>
        <p:blipFill rotWithShape="1">
          <a:blip r:embed="rId2">
            <a:alphaModFix amt="40000"/>
          </a:blip>
          <a:srcRect t="13127"/>
          <a:stretch/>
        </p:blipFill>
        <p:spPr>
          <a:xfrm>
            <a:off x="20" y="10"/>
            <a:ext cx="12191980" cy="6857990"/>
          </a:xfrm>
          <a:prstGeom prst="rect">
            <a:avLst/>
          </a:prstGeom>
        </p:spPr>
      </p:pic>
      <p:sp>
        <p:nvSpPr>
          <p:cNvPr id="2" name="Footer Placeholder 1">
            <a:extLst>
              <a:ext uri="{FF2B5EF4-FFF2-40B4-BE49-F238E27FC236}">
                <a16:creationId xmlns:a16="http://schemas.microsoft.com/office/drawing/2014/main" id="{4667DE87-3D9F-E220-0EFC-5CA0401098B6}"/>
              </a:ext>
            </a:extLst>
          </p:cNvPr>
          <p:cNvSpPr>
            <a:spLocks noGrp="1"/>
          </p:cNvSpPr>
          <p:nvPr>
            <p:ph type="ftr" sz="quarter" idx="11"/>
          </p:nvPr>
        </p:nvSpPr>
        <p:spPr>
          <a:xfrm>
            <a:off x="1371600" y="5534579"/>
            <a:ext cx="6400800" cy="365125"/>
          </a:xfrm>
        </p:spPr>
        <p:txBody>
          <a:bodyPr vert="horz" lIns="91440" tIns="45720" rIns="91440" bIns="45720" rtlCol="0" anchor="ctr">
            <a:normAutofit/>
          </a:bodyPr>
          <a:lstStyle/>
          <a:p>
            <a:pPr defTabSz="457200"/>
            <a:endParaRPr lang="en-US"/>
          </a:p>
        </p:txBody>
      </p:sp>
      <p:sp>
        <p:nvSpPr>
          <p:cNvPr id="3" name="Slide Number Placeholder 2">
            <a:extLst>
              <a:ext uri="{FF2B5EF4-FFF2-40B4-BE49-F238E27FC236}">
                <a16:creationId xmlns:a16="http://schemas.microsoft.com/office/drawing/2014/main" id="{C71A27A1-CF47-F166-E2BE-9985D22FAAB9}"/>
              </a:ext>
            </a:extLst>
          </p:cNvPr>
          <p:cNvSpPr>
            <a:spLocks noGrp="1"/>
          </p:cNvSpPr>
          <p:nvPr>
            <p:ph type="sldNum" sz="quarter" idx="12"/>
          </p:nvPr>
        </p:nvSpPr>
        <p:spPr>
          <a:xfrm>
            <a:off x="8077200" y="1430866"/>
            <a:ext cx="2743200" cy="365125"/>
          </a:xfrm>
        </p:spPr>
        <p:txBody>
          <a:bodyPr vert="horz" lIns="91440" tIns="45720" rIns="91440" bIns="45720" rtlCol="0" anchor="ctr">
            <a:normAutofit/>
          </a:bodyPr>
          <a:lstStyle/>
          <a:p>
            <a:pPr defTabSz="457200">
              <a:spcAft>
                <a:spcPts val="600"/>
              </a:spcAft>
            </a:pPr>
            <a:fld id="{E441653B-0A09-4A0B-84DA-FEF820747386}" type="slidenum">
              <a:rPr lang="en-US" smtClean="0"/>
              <a:pPr defTabSz="457200">
                <a:spcAft>
                  <a:spcPts val="600"/>
                </a:spcAft>
              </a:pPr>
              <a:t>1</a:t>
            </a:fld>
            <a:endParaRPr lang="en-US" dirty="0"/>
          </a:p>
        </p:txBody>
      </p:sp>
      <p:sp>
        <p:nvSpPr>
          <p:cNvPr id="5" name="TextBox 4">
            <a:extLst>
              <a:ext uri="{FF2B5EF4-FFF2-40B4-BE49-F238E27FC236}">
                <a16:creationId xmlns:a16="http://schemas.microsoft.com/office/drawing/2014/main" id="{C1A9319D-DDE2-2542-CE71-6B98B22DA807}"/>
              </a:ext>
            </a:extLst>
          </p:cNvPr>
          <p:cNvSpPr txBox="1"/>
          <p:nvPr/>
        </p:nvSpPr>
        <p:spPr>
          <a:xfrm>
            <a:off x="1371600" y="2290713"/>
            <a:ext cx="9448800" cy="254852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b">
            <a:normAutofit/>
            <a:sp3d extrusionH="57150">
              <a:bevelT w="50800" h="38100" prst="riblet"/>
            </a:sp3d>
          </a:bodyPr>
          <a:lstStyle/>
          <a:p>
            <a:pPr>
              <a:lnSpc>
                <a:spcPct val="90000"/>
              </a:lnSpc>
              <a:spcBef>
                <a:spcPct val="0"/>
              </a:spcBef>
              <a:spcAft>
                <a:spcPts val="600"/>
              </a:spcAft>
            </a:pPr>
            <a:r>
              <a:rPr lang="en-US" sz="5600" b="1" cap="all" dirty="0">
                <a:solidFill>
                  <a:srgbClr val="00B050"/>
                </a:solidFill>
                <a:latin typeface="+mj-lt"/>
                <a:ea typeface="+mj-ea"/>
                <a:cs typeface="+mj-cs"/>
              </a:rPr>
              <a:t>ENTROPY COMPUTING TO DETECT DDOS ATTACK.</a:t>
            </a:r>
          </a:p>
        </p:txBody>
      </p:sp>
    </p:spTree>
    <p:extLst>
      <p:ext uri="{BB962C8B-B14F-4D97-AF65-F5344CB8AC3E}">
        <p14:creationId xmlns:p14="http://schemas.microsoft.com/office/powerpoint/2010/main" val="3933198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884F1622-F133-4C39-A178-9AE077529E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33" name="Picture 32">
            <a:extLst>
              <a:ext uri="{FF2B5EF4-FFF2-40B4-BE49-F238E27FC236}">
                <a16:creationId xmlns:a16="http://schemas.microsoft.com/office/drawing/2014/main" id="{28F5356A-F695-48A7-A0FB-0D74C2ABDA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8266820" y="673240"/>
            <a:ext cx="3300981" cy="3446373"/>
          </a:xfrm>
          <a:noFill/>
          <a:ln w="19050">
            <a:noFill/>
            <a:prstDash val="dash"/>
          </a:ln>
        </p:spPr>
        <p:txBody>
          <a:bodyPr vert="horz" lIns="91440" tIns="45720" rIns="91440" bIns="45720" rtlCol="0" anchor="b">
            <a:normAutofit/>
          </a:bodyPr>
          <a:lstStyle/>
          <a:p>
            <a:pPr algn="l"/>
            <a:r>
              <a:rPr lang="en-US" altLang="en-US" sz="4400">
                <a:sym typeface="+mn-ea"/>
              </a:rPr>
              <a:t>Emulation</a:t>
            </a:r>
            <a:endParaRPr lang="en-US" altLang="en-US" sz="4400"/>
          </a:p>
        </p:txBody>
      </p:sp>
      <p:sp>
        <p:nvSpPr>
          <p:cNvPr id="34" name="Rectangle 33">
            <a:extLst>
              <a:ext uri="{FF2B5EF4-FFF2-40B4-BE49-F238E27FC236}">
                <a16:creationId xmlns:a16="http://schemas.microsoft.com/office/drawing/2014/main" id="{3172ECDB-2AC7-44B5-822D-86A84637E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1FB9520-192A-4C46-991F-2E6BDD0044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94678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11">
            <a:extLst>
              <a:ext uri="{FF2B5EF4-FFF2-40B4-BE49-F238E27FC236}">
                <a16:creationId xmlns:a16="http://schemas.microsoft.com/office/drawing/2014/main" id="{2A937980-25E7-432E-8E85-0D32CB966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8" y="643464"/>
            <a:ext cx="6638814"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DDOS">
            <a:extLst>
              <a:ext uri="{FF2B5EF4-FFF2-40B4-BE49-F238E27FC236}">
                <a16:creationId xmlns:a16="http://schemas.microsoft.com/office/drawing/2014/main" id="{2AA4F514-D6D0-A06C-291E-64ADC1C759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335" y="673240"/>
            <a:ext cx="6638813" cy="5422759"/>
          </a:xfrm>
          <a:prstGeom prst="rect">
            <a:avLst/>
          </a:prstGeom>
        </p:spPr>
      </p:pic>
      <p:sp>
        <p:nvSpPr>
          <p:cNvPr id="6" name="Slide Number Placeholder 5"/>
          <p:cNvSpPr>
            <a:spLocks noGrp="1"/>
          </p:cNvSpPr>
          <p:nvPr>
            <p:ph type="sldNum" sz="quarter" idx="12"/>
          </p:nvPr>
        </p:nvSpPr>
        <p:spPr>
          <a:xfrm>
            <a:off x="10991654" y="6351325"/>
            <a:ext cx="798641" cy="365760"/>
          </a:xfrm>
        </p:spPr>
        <p:txBody>
          <a:bodyPr vert="horz" lIns="91440" tIns="45720" rIns="91440" bIns="45720" rtlCol="0" anchor="ctr">
            <a:normAutofit/>
          </a:bodyPr>
          <a:lstStyle/>
          <a:p>
            <a:pPr>
              <a:spcAft>
                <a:spcPts val="600"/>
              </a:spcAft>
            </a:pPr>
            <a:fld id="{E441653B-0A09-4A0B-84DA-FEF820747386}" type="slidenum">
              <a:rPr lang="en-US" smtClean="0"/>
              <a:pPr>
                <a:spcAft>
                  <a:spcPts val="600"/>
                </a:spcAft>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A22DDE2-FB2D-421B-B377-F9AD495CE9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13" name="Rectangle 12">
            <a:extLst>
              <a:ext uri="{FF2B5EF4-FFF2-40B4-BE49-F238E27FC236}">
                <a16:creationId xmlns:a16="http://schemas.microsoft.com/office/drawing/2014/main" id="{24C41CF4-4A13-4AA9-9300-CB7A2E37C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p:cNvSpPr>
            <a:spLocks noGrp="1"/>
          </p:cNvSpPr>
          <p:nvPr>
            <p:ph type="title"/>
          </p:nvPr>
        </p:nvSpPr>
        <p:spPr>
          <a:xfrm>
            <a:off x="683609" y="764372"/>
            <a:ext cx="3173688" cy="5216013"/>
          </a:xfrm>
        </p:spPr>
        <p:txBody>
          <a:bodyPr vert="horz" lIns="91440" tIns="45720" rIns="91440" bIns="45720" rtlCol="0" anchor="ctr">
            <a:normAutofit/>
          </a:bodyPr>
          <a:lstStyle/>
          <a:p>
            <a:r>
              <a:rPr lang="en-US" altLang="en-US" sz="3400" b="1">
                <a:sym typeface="+mn-ea"/>
              </a:rPr>
              <a:t>Conclusion</a:t>
            </a:r>
            <a:endParaRPr lang="en-US" altLang="en-US" sz="3400" b="1"/>
          </a:p>
        </p:txBody>
      </p:sp>
      <p:cxnSp>
        <p:nvCxnSpPr>
          <p:cNvPr id="15" name="Straight Connector 14">
            <a:extLst>
              <a:ext uri="{FF2B5EF4-FFF2-40B4-BE49-F238E27FC236}">
                <a16:creationId xmlns:a16="http://schemas.microsoft.com/office/drawing/2014/main" id="{7A77B115-9FF3-46AE-AE08-826DEB9A62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27197" y="1923563"/>
            <a:ext cx="0" cy="30175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4370138" y="764372"/>
            <a:ext cx="7086600" cy="5216013"/>
          </a:xfrm>
        </p:spPr>
        <p:txBody>
          <a:bodyPr vert="horz" lIns="91440" tIns="45720" rIns="91440" bIns="45720" rtlCol="0" anchor="ctr">
            <a:normAutofit/>
          </a:bodyPr>
          <a:lstStyle/>
          <a:p>
            <a:pPr marL="0"/>
            <a:r>
              <a:rPr lang="en-US" altLang="en-US" sz="2000"/>
              <a:t>We have successfully implemented sample entropy method to detect DDoS attacks. This solution is not only efficient in detection, it has minimal code addition to the controller program and does not increase CPU load in either normal or attack condition.</a:t>
            </a:r>
          </a:p>
          <a:p>
            <a:pPr marL="0"/>
            <a:endParaRPr lang="en-US" altLang="en-US" sz="2000"/>
          </a:p>
          <a:p>
            <a:pPr marL="0"/>
            <a:endParaRPr lang="en-US" altLang="en-US" sz="2000"/>
          </a:p>
        </p:txBody>
      </p:sp>
      <p:sp>
        <p:nvSpPr>
          <p:cNvPr id="6" name="Slide Number Placeholder 5"/>
          <p:cNvSpPr>
            <a:spLocks noGrp="1"/>
          </p:cNvSpPr>
          <p:nvPr>
            <p:ph type="sldNum" sz="quarter" idx="12"/>
          </p:nvPr>
        </p:nvSpPr>
        <p:spPr>
          <a:xfrm>
            <a:off x="10820401" y="6199631"/>
            <a:ext cx="867102" cy="365125"/>
          </a:xfrm>
        </p:spPr>
        <p:txBody>
          <a:bodyPr vert="horz" lIns="91440" tIns="45720" rIns="91440" bIns="45720" rtlCol="0" anchor="ctr">
            <a:normAutofit/>
          </a:bodyPr>
          <a:lstStyle/>
          <a:p>
            <a:pPr>
              <a:spcAft>
                <a:spcPts val="600"/>
              </a:spcAft>
            </a:pPr>
            <a:fld id="{E441653B-0A09-4A0B-84DA-FEF820747386}" type="slidenum">
              <a:rPr lang="en-US" smtClean="0"/>
              <a:pPr>
                <a:spcAft>
                  <a:spcPts val="600"/>
                </a:spcAft>
              </a:pPr>
              <a:t>11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9759" y="764373"/>
            <a:ext cx="6257291" cy="1293028"/>
          </a:xfrm>
        </p:spPr>
        <p:txBody>
          <a:bodyPr vert="horz" lIns="91440" tIns="45720" rIns="91440" bIns="45720" rtlCol="0" anchor="ctr">
            <a:normAutofit/>
          </a:bodyPr>
          <a:lstStyle/>
          <a:p>
            <a:r>
              <a:rPr lang="en-US" b="1" dirty="0">
                <a:solidFill>
                  <a:srgbClr val="FFFF00"/>
                </a:solidFill>
              </a:rPr>
              <a:t>Introduction</a:t>
            </a:r>
            <a:endParaRPr lang="en-US" altLang="en-US" b="1" dirty="0">
              <a:solidFill>
                <a:srgbClr val="FFFF00"/>
              </a:solidFill>
            </a:endParaRPr>
          </a:p>
        </p:txBody>
      </p:sp>
      <p:sp>
        <p:nvSpPr>
          <p:cNvPr id="5" name="Footer Placeholder 4"/>
          <p:cNvSpPr>
            <a:spLocks noGrp="1"/>
          </p:cNvSpPr>
          <p:nvPr>
            <p:ph type="ftr" sz="quarter" idx="11"/>
          </p:nvPr>
        </p:nvSpPr>
        <p:spPr>
          <a:xfrm>
            <a:off x="685800" y="6355845"/>
            <a:ext cx="4421221" cy="365125"/>
          </a:xfrm>
        </p:spPr>
        <p:txBody>
          <a:bodyPr vert="horz" lIns="91440" tIns="45720" rIns="91440" bIns="45720" rtlCol="0" anchor="ctr">
            <a:normAutofit/>
          </a:bodyPr>
          <a:lstStyle/>
          <a:p>
            <a:pPr defTabSz="457200"/>
            <a:endParaRPr lang="en-US"/>
          </a:p>
        </p:txBody>
      </p:sp>
      <p:sp>
        <p:nvSpPr>
          <p:cNvPr id="6" name="Slide Number Placeholder 5"/>
          <p:cNvSpPr>
            <a:spLocks noGrp="1"/>
          </p:cNvSpPr>
          <p:nvPr>
            <p:ph type="sldNum" sz="quarter" idx="12"/>
          </p:nvPr>
        </p:nvSpPr>
        <p:spPr>
          <a:xfrm>
            <a:off x="4133850" y="381000"/>
            <a:ext cx="2743200" cy="365125"/>
          </a:xfrm>
        </p:spPr>
        <p:txBody>
          <a:bodyPr vert="horz" lIns="91440" tIns="45720" rIns="91440" bIns="45720" rtlCol="0" anchor="ctr">
            <a:normAutofit/>
          </a:bodyPr>
          <a:lstStyle/>
          <a:p>
            <a:pPr defTabSz="457200">
              <a:spcAft>
                <a:spcPts val="600"/>
              </a:spcAft>
            </a:pPr>
            <a:fld id="{E441653B-0A09-4A0B-84DA-FEF820747386}" type="slidenum">
              <a:rPr lang="en-US" smtClean="0"/>
              <a:pPr defTabSz="457200">
                <a:spcAft>
                  <a:spcPts val="600"/>
                </a:spcAft>
              </a:pPr>
              <a:t>2</a:t>
            </a:fld>
            <a:endParaRPr lang="en-US"/>
          </a:p>
        </p:txBody>
      </p:sp>
      <p:sp>
        <p:nvSpPr>
          <p:cNvPr id="7" name="Text Box 6"/>
          <p:cNvSpPr txBox="1"/>
          <p:nvPr/>
        </p:nvSpPr>
        <p:spPr>
          <a:xfrm>
            <a:off x="324465" y="2194560"/>
            <a:ext cx="7108721" cy="428244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500" b="0" i="0" dirty="0">
                <a:effectLst/>
              </a:rPr>
              <a:t>Distributed Denial of Service (DDoS) attacks pose a significant threat to servers on the internet, creating disruptions by overwhelming them with a massive influx of traffic. Detecting such attacks can be challenging due to their elusive nature, often occurring when a large number of users access the target simultaneously. In this context, entropy computing offers a promising approach to discern patterns within network traffic and identify anomalous behavior associated with DDoS attacks. By leveraging entropy-based analysis, we aim to quantify the accuracy of DDoS attack detection, providing insights into the effectiveness of our defensive measures. This presentation explores the application of entropy computing in bolstering server security against DDoS attacks, highlighting its potential impact on mitigating cyber threats and ensuring uninterrupted service availability.</a:t>
            </a:r>
            <a:endParaRPr lang="en-US" altLang="en-US" sz="1500" dirty="0"/>
          </a:p>
        </p:txBody>
      </p:sp>
      <p:pic>
        <p:nvPicPr>
          <p:cNvPr id="9" name="Picture 8" descr="Ethernet cables connected to a networking patch">
            <a:extLst>
              <a:ext uri="{FF2B5EF4-FFF2-40B4-BE49-F238E27FC236}">
                <a16:creationId xmlns:a16="http://schemas.microsoft.com/office/drawing/2014/main" id="{017770DD-1BE1-DF97-11D3-C61894CCAF48}"/>
              </a:ext>
            </a:extLst>
          </p:cNvPr>
          <p:cNvPicPr>
            <a:picLocks noChangeAspect="1"/>
          </p:cNvPicPr>
          <p:nvPr/>
        </p:nvPicPr>
        <p:blipFill rotWithShape="1">
          <a:blip r:embed="rId2"/>
          <a:srcRect l="11863" r="20004"/>
          <a:stretch/>
        </p:blipFill>
        <p:spPr>
          <a:xfrm>
            <a:off x="7519416" y="10"/>
            <a:ext cx="4672584" cy="685798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A22DDE2-FB2D-421B-B377-F9AD495CE9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17" name="Rectangle 16">
            <a:extLst>
              <a:ext uri="{FF2B5EF4-FFF2-40B4-BE49-F238E27FC236}">
                <a16:creationId xmlns:a16="http://schemas.microsoft.com/office/drawing/2014/main" id="{24C41CF4-4A13-4AA9-9300-CB7A2E37C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p:cNvSpPr>
            <a:spLocks noGrp="1"/>
          </p:cNvSpPr>
          <p:nvPr>
            <p:ph type="title"/>
          </p:nvPr>
        </p:nvSpPr>
        <p:spPr>
          <a:xfrm>
            <a:off x="683609" y="764372"/>
            <a:ext cx="3173688" cy="5216013"/>
          </a:xfrm>
        </p:spPr>
        <p:txBody>
          <a:bodyPr vert="horz" lIns="91440" tIns="45720" rIns="91440" bIns="45720" rtlCol="0" anchor="ctr">
            <a:normAutofit/>
          </a:bodyPr>
          <a:lstStyle/>
          <a:p>
            <a:r>
              <a:rPr lang="en-US" altLang="en-US" sz="3700" b="1" dirty="0"/>
              <a:t>Importance of Detection and Mitigation</a:t>
            </a:r>
            <a:br>
              <a:rPr lang="en-US" altLang="en-US" sz="3700" b="1" dirty="0"/>
            </a:br>
            <a:br>
              <a:rPr lang="en-US" altLang="en-US" sz="3700" b="1" dirty="0"/>
            </a:br>
            <a:endParaRPr lang="en-US" altLang="en-US" sz="3700" b="1" dirty="0"/>
          </a:p>
        </p:txBody>
      </p:sp>
      <p:cxnSp>
        <p:nvCxnSpPr>
          <p:cNvPr id="19" name="Straight Connector 18">
            <a:extLst>
              <a:ext uri="{FF2B5EF4-FFF2-40B4-BE49-F238E27FC236}">
                <a16:creationId xmlns:a16="http://schemas.microsoft.com/office/drawing/2014/main" id="{7A77B115-9FF3-46AE-AE08-826DEB9A62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27197" y="1923563"/>
            <a:ext cx="0" cy="30175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Content Placeholder 9"/>
          <p:cNvSpPr>
            <a:spLocks noGrp="1"/>
          </p:cNvSpPr>
          <p:nvPr>
            <p:ph sz="half" idx="1"/>
          </p:nvPr>
        </p:nvSpPr>
        <p:spPr>
          <a:xfrm>
            <a:off x="4370138" y="764372"/>
            <a:ext cx="7086600" cy="5216013"/>
          </a:xfrm>
        </p:spPr>
        <p:txBody>
          <a:bodyPr vert="horz" lIns="91440" tIns="45720" rIns="91440" bIns="45720" rtlCol="0" anchor="ctr">
            <a:normAutofit/>
          </a:bodyPr>
          <a:lstStyle/>
          <a:p>
            <a:pPr marL="0"/>
            <a:r>
              <a:rPr lang="en-US" sz="2000" dirty="0"/>
              <a:t>Detection and mitigation of DDoS attacks are crucial for maintaining internet stability and service availability. Rapid detection allows for swift response, preventing disruptions and ensuring uninterrupted access. Effective mitigation strategies are essential to mitigate financial losses, reputational damage, and legal consequences. Collaboration among stakeholders is vital for staying ahead of evolving threats.</a:t>
            </a:r>
          </a:p>
        </p:txBody>
      </p:sp>
      <p:sp>
        <p:nvSpPr>
          <p:cNvPr id="6" name="Slide Number Placeholder 5"/>
          <p:cNvSpPr>
            <a:spLocks noGrp="1"/>
          </p:cNvSpPr>
          <p:nvPr>
            <p:ph type="sldNum" sz="quarter" idx="12"/>
          </p:nvPr>
        </p:nvSpPr>
        <p:spPr>
          <a:xfrm>
            <a:off x="10820401" y="6199631"/>
            <a:ext cx="867102" cy="365125"/>
          </a:xfrm>
        </p:spPr>
        <p:txBody>
          <a:bodyPr vert="horz" lIns="91440" tIns="45720" rIns="91440" bIns="45720" rtlCol="0" anchor="ctr">
            <a:normAutofit/>
          </a:bodyPr>
          <a:lstStyle/>
          <a:p>
            <a:pPr>
              <a:spcAft>
                <a:spcPts val="600"/>
              </a:spcAft>
            </a:pPr>
            <a:fld id="{E441653B-0A09-4A0B-84DA-FEF820747386}" type="slidenum">
              <a:rPr lang="en-US" smtClean="0"/>
              <a:pPr>
                <a:spcAft>
                  <a:spcPts val="600"/>
                </a:spcAft>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41162AC6-9EBA-47A1-AF32-ADE01FA53C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23" name="Rectangle 22">
            <a:extLst>
              <a:ext uri="{FF2B5EF4-FFF2-40B4-BE49-F238E27FC236}">
                <a16:creationId xmlns:a16="http://schemas.microsoft.com/office/drawing/2014/main" id="{E7B84DB5-0A8D-419E-AE86-8602321D3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A310B53C-4645-458E-8BE8-FAF1D5E69BE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6" name="Slide Number Placeholder 5"/>
          <p:cNvSpPr>
            <a:spLocks noGrp="1"/>
          </p:cNvSpPr>
          <p:nvPr>
            <p:ph type="sldNum" sz="quarter" idx="12"/>
          </p:nvPr>
        </p:nvSpPr>
        <p:spPr>
          <a:xfrm>
            <a:off x="8763000" y="381000"/>
            <a:ext cx="2743200" cy="365125"/>
          </a:xfrm>
        </p:spPr>
        <p:txBody>
          <a:bodyPr vert="horz" lIns="91440" tIns="45720" rIns="91440" bIns="45720" rtlCol="0" anchor="ctr">
            <a:normAutofit/>
          </a:bodyPr>
          <a:lstStyle/>
          <a:p>
            <a:pPr>
              <a:spcAft>
                <a:spcPts val="600"/>
              </a:spcAft>
            </a:pPr>
            <a:fld id="{E441653B-0A09-4A0B-84DA-FEF820747386}" type="slidenum">
              <a:rPr lang="en-US" smtClean="0"/>
              <a:pPr>
                <a:spcAft>
                  <a:spcPts val="600"/>
                </a:spcAft>
              </a:pPr>
              <a:t>4</a:t>
            </a:fld>
            <a:endParaRPr lang="en-US"/>
          </a:p>
        </p:txBody>
      </p:sp>
      <p:sp>
        <p:nvSpPr>
          <p:cNvPr id="8" name="Title 7">
            <a:extLst>
              <a:ext uri="{FF2B5EF4-FFF2-40B4-BE49-F238E27FC236}">
                <a16:creationId xmlns:a16="http://schemas.microsoft.com/office/drawing/2014/main" id="{0FDCBC9C-6A14-9683-BAFC-8E3B87D05663}"/>
              </a:ext>
            </a:extLst>
          </p:cNvPr>
          <p:cNvSpPr>
            <a:spLocks noGrp="1"/>
          </p:cNvSpPr>
          <p:nvPr>
            <p:ph type="title"/>
          </p:nvPr>
        </p:nvSpPr>
        <p:spPr>
          <a:xfrm>
            <a:off x="685800" y="1066163"/>
            <a:ext cx="3306744" cy="5148371"/>
          </a:xfrm>
        </p:spPr>
        <p:txBody>
          <a:bodyPr vert="horz" lIns="91440" tIns="45720" rIns="91440" bIns="45720" rtlCol="0" anchor="ctr">
            <a:normAutofit/>
          </a:bodyPr>
          <a:lstStyle/>
          <a:p>
            <a:r>
              <a:rPr lang="en-US" sz="3200" b="1"/>
              <a:t>Overview of Entropy Computing</a:t>
            </a:r>
            <a:br>
              <a:rPr lang="en-US" sz="3200" b="1"/>
            </a:br>
            <a:endParaRPr lang="en-US" sz="3200" b="1"/>
          </a:p>
        </p:txBody>
      </p:sp>
      <p:graphicFrame>
        <p:nvGraphicFramePr>
          <p:cNvPr id="25" name="Content Placeholder 9">
            <a:extLst>
              <a:ext uri="{FF2B5EF4-FFF2-40B4-BE49-F238E27FC236}">
                <a16:creationId xmlns:a16="http://schemas.microsoft.com/office/drawing/2014/main" id="{BFDE821A-4F6E-0C37-3354-60727E8E1125}"/>
              </a:ext>
            </a:extLst>
          </p:cNvPr>
          <p:cNvGraphicFramePr>
            <a:graphicFrameLocks noGrp="1"/>
          </p:cNvGraphicFramePr>
          <p:nvPr>
            <p:ph sz="half" idx="1"/>
            <p:extLst>
              <p:ext uri="{D42A27DB-BD31-4B8C-83A1-F6EECF244321}">
                <p14:modId xmlns:p14="http://schemas.microsoft.com/office/powerpoint/2010/main" val="341071681"/>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7458" y="1378172"/>
            <a:ext cx="8610600" cy="1293028"/>
          </a:xfrm>
        </p:spPr>
        <p:txBody>
          <a:bodyPr>
            <a:normAutofit/>
          </a:bodyPr>
          <a:lstStyle/>
          <a:p>
            <a:pPr algn="l"/>
            <a:r>
              <a:rPr lang="en-US" altLang="en-US" sz="2400" b="1">
                <a:solidFill>
                  <a:schemeClr val="accent4">
                    <a:lumMod val="60000"/>
                    <a:lumOff val="40000"/>
                  </a:schemeClr>
                </a:solidFill>
              </a:rPr>
              <a:t>Rationale for Using Entropy in DDoS Detection</a:t>
            </a:r>
            <a:endParaRPr lang="en-IN" altLang="en-US" sz="2400" b="1" dirty="0">
              <a:solidFill>
                <a:schemeClr val="accent4">
                  <a:lumMod val="60000"/>
                  <a:lumOff val="40000"/>
                </a:schemeClr>
              </a:solidFill>
            </a:endParaRPr>
          </a:p>
        </p:txBody>
      </p:sp>
      <p:sp>
        <p:nvSpPr>
          <p:cNvPr id="10" name="Content Placeholder 9"/>
          <p:cNvSpPr>
            <a:spLocks noGrp="1"/>
          </p:cNvSpPr>
          <p:nvPr>
            <p:ph sz="half" idx="1"/>
          </p:nvPr>
        </p:nvSpPr>
        <p:spPr>
          <a:xfrm>
            <a:off x="919316" y="2671200"/>
            <a:ext cx="10586884" cy="2974975"/>
          </a:xfrm>
        </p:spPr>
        <p:txBody>
          <a:bodyPr>
            <a:noAutofit/>
          </a:bodyPr>
          <a:lstStyle/>
          <a:p>
            <a:pPr marL="0" indent="0" algn="just">
              <a:buNone/>
            </a:pPr>
            <a:r>
              <a:rPr lang="en-US" sz="2400" dirty="0"/>
              <a:t>Using entropy in DDoS detection offers a robust approach by quantifying uncertainty, detecting abnormal patterns, enabling statistical analysis, adapting to evolving threats, ensuring efficiency and scalability, and integrating with machine learning for improved accuracy.</a:t>
            </a:r>
            <a:endParaRPr lang="en-IN" sz="2400" dirty="0"/>
          </a:p>
        </p:txBody>
      </p:sp>
      <p:sp>
        <p:nvSpPr>
          <p:cNvPr id="6" name="Slide Number Placeholder 5"/>
          <p:cNvSpPr>
            <a:spLocks noGrp="1"/>
          </p:cNvSpPr>
          <p:nvPr>
            <p:ph type="sldNum" sz="quarter" idx="12"/>
          </p:nvPr>
        </p:nvSpPr>
        <p:spPr/>
        <p:txBody>
          <a:bodyPr/>
          <a:lstStyle/>
          <a:p>
            <a:fld id="{E441653B-0A09-4A0B-84DA-FEF820747386}" type="slidenum">
              <a:rPr lang="en-IE" smtClean="0"/>
              <a:t>5</a:t>
            </a:fld>
            <a:endParaRPr lang="en-IE"/>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213317"/>
            <a:ext cx="8610600" cy="1293028"/>
          </a:xfrm>
        </p:spPr>
        <p:txBody>
          <a:bodyPr>
            <a:normAutofit/>
          </a:bodyPr>
          <a:lstStyle/>
          <a:p>
            <a:pPr algn="l"/>
            <a:r>
              <a:rPr lang="en-IN" altLang="en-US" sz="2400" b="1" dirty="0">
                <a:solidFill>
                  <a:schemeClr val="accent4">
                    <a:lumMod val="60000"/>
                    <a:lumOff val="40000"/>
                  </a:schemeClr>
                </a:solidFill>
              </a:rPr>
              <a:t>Explanation of Data Collection:</a:t>
            </a:r>
            <a:br>
              <a:rPr lang="en-IN" altLang="en-US" sz="2400" b="1" dirty="0">
                <a:solidFill>
                  <a:schemeClr val="accent4">
                    <a:lumMod val="60000"/>
                    <a:lumOff val="40000"/>
                  </a:schemeClr>
                </a:solidFill>
              </a:rPr>
            </a:br>
            <a:endParaRPr lang="en-IN" altLang="en-US" sz="2400" b="1" dirty="0">
              <a:solidFill>
                <a:schemeClr val="accent4">
                  <a:lumMod val="60000"/>
                  <a:lumOff val="40000"/>
                </a:schemeClr>
              </a:solidFill>
            </a:endParaRPr>
          </a:p>
        </p:txBody>
      </p:sp>
      <p:graphicFrame>
        <p:nvGraphicFramePr>
          <p:cNvPr id="12" name="Content Placeholder 9">
            <a:extLst>
              <a:ext uri="{FF2B5EF4-FFF2-40B4-BE49-F238E27FC236}">
                <a16:creationId xmlns:a16="http://schemas.microsoft.com/office/drawing/2014/main" id="{6151842A-D7EC-D5AA-995E-6FE4E91C0228}"/>
              </a:ext>
            </a:extLst>
          </p:cNvPr>
          <p:cNvGraphicFramePr>
            <a:graphicFrameLocks noGrp="1"/>
          </p:cNvGraphicFramePr>
          <p:nvPr>
            <p:ph sz="half" idx="1"/>
            <p:extLst>
              <p:ext uri="{D42A27DB-BD31-4B8C-83A1-F6EECF244321}">
                <p14:modId xmlns:p14="http://schemas.microsoft.com/office/powerpoint/2010/main" val="2745650337"/>
              </p:ext>
            </p:extLst>
          </p:nvPr>
        </p:nvGraphicFramePr>
        <p:xfrm>
          <a:off x="491613" y="1365803"/>
          <a:ext cx="11208773" cy="43516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p:cNvSpPr>
            <a:spLocks noGrp="1"/>
          </p:cNvSpPr>
          <p:nvPr>
            <p:ph type="sldNum" sz="quarter" idx="12"/>
          </p:nvPr>
        </p:nvSpPr>
        <p:spPr/>
        <p:txBody>
          <a:bodyPr/>
          <a:lstStyle/>
          <a:p>
            <a:fld id="{E441653B-0A09-4A0B-84DA-FEF820747386}" type="slidenum">
              <a:rPr lang="en-IE" smtClean="0"/>
              <a:t>6</a:t>
            </a:fld>
            <a:endParaRPr lang="en-IE"/>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ontent Placeholder 9">
            <a:extLst>
              <a:ext uri="{FF2B5EF4-FFF2-40B4-BE49-F238E27FC236}">
                <a16:creationId xmlns:a16="http://schemas.microsoft.com/office/drawing/2014/main" id="{3BAE66A5-3068-B009-B5AC-423457D93C00}"/>
              </a:ext>
            </a:extLst>
          </p:cNvPr>
          <p:cNvGraphicFramePr>
            <a:graphicFrameLocks noGrp="1"/>
          </p:cNvGraphicFramePr>
          <p:nvPr>
            <p:ph sz="half" idx="1"/>
          </p:nvPr>
        </p:nvGraphicFramePr>
        <p:xfrm>
          <a:off x="838200" y="1219201"/>
          <a:ext cx="10832690" cy="4958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p:cNvSpPr>
            <a:spLocks noGrp="1"/>
          </p:cNvSpPr>
          <p:nvPr>
            <p:ph type="sldNum" sz="quarter" idx="12"/>
          </p:nvPr>
        </p:nvSpPr>
        <p:spPr/>
        <p:txBody>
          <a:bodyPr/>
          <a:lstStyle/>
          <a:p>
            <a:fld id="{E441653B-0A09-4A0B-84DA-FEF820747386}" type="slidenum">
              <a:rPr lang="en-IE" smtClean="0"/>
              <a:t>7</a:t>
            </a:fld>
            <a:endParaRPr lang="en-IE"/>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altLang="en-US" dirty="0">
                <a:sym typeface="+mn-ea"/>
              </a:rPr>
              <a:t>Topology</a:t>
            </a:r>
            <a:endParaRPr lang="en-IN" altLang="en-US" sz="2000" dirty="0">
              <a:solidFill>
                <a:schemeClr val="bg1">
                  <a:lumMod val="85000"/>
                </a:schemeClr>
              </a:solidFill>
            </a:endParaRPr>
          </a:p>
        </p:txBody>
      </p:sp>
      <p:pic>
        <p:nvPicPr>
          <p:cNvPr id="9" name="Picture 9"/>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36395" y="1691005"/>
            <a:ext cx="8919210" cy="4351655"/>
          </a:xfrm>
          <a:prstGeom prst="rect">
            <a:avLst/>
          </a:prstGeom>
          <a:noFill/>
          <a:ln>
            <a:noFill/>
          </a:ln>
        </p:spPr>
      </p:pic>
      <p:sp>
        <p:nvSpPr>
          <p:cNvPr id="6" name="Slide Number Placeholder 5"/>
          <p:cNvSpPr>
            <a:spLocks noGrp="1"/>
          </p:cNvSpPr>
          <p:nvPr>
            <p:ph type="sldNum" sz="quarter" idx="12"/>
          </p:nvPr>
        </p:nvSpPr>
        <p:spPr/>
        <p:txBody>
          <a:bodyPr/>
          <a:lstStyle/>
          <a:p>
            <a:fld id="{E441653B-0A09-4A0B-84DA-FEF820747386}" type="slidenum">
              <a:rPr lang="en-IE" smtClean="0"/>
              <a:t>8</a:t>
            </a:fld>
            <a:endParaRPr lang="en-IE"/>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45" y="764373"/>
            <a:ext cx="11004755" cy="5528272"/>
          </a:xfrm>
        </p:spPr>
        <p:txBody>
          <a:bodyPr>
            <a:normAutofit fontScale="90000"/>
          </a:bodyPr>
          <a:lstStyle/>
          <a:p>
            <a:pPr algn="l"/>
            <a:r>
              <a:rPr lang="en-US" altLang="en-US" sz="2000" b="1" dirty="0">
                <a:solidFill>
                  <a:srgbClr val="FF0000"/>
                </a:solidFill>
              </a:rPr>
              <a:t>The role of Flask in your DDoS detection project can be summarized in the following key points:</a:t>
            </a:r>
            <a:br>
              <a:rPr lang="en-US" altLang="en-US" sz="2000" dirty="0">
                <a:solidFill>
                  <a:schemeClr val="accent4">
                    <a:lumMod val="60000"/>
                    <a:lumOff val="40000"/>
                  </a:schemeClr>
                </a:solidFill>
              </a:rPr>
            </a:br>
            <a:br>
              <a:rPr lang="en-US" altLang="en-US" sz="2000" dirty="0">
                <a:solidFill>
                  <a:schemeClr val="accent4">
                    <a:lumMod val="60000"/>
                    <a:lumOff val="40000"/>
                  </a:schemeClr>
                </a:solidFill>
              </a:rPr>
            </a:br>
            <a:r>
              <a:rPr lang="en-US" altLang="en-US" sz="2000" b="1" dirty="0">
                <a:solidFill>
                  <a:schemeClr val="accent1"/>
                </a:solidFill>
              </a:rPr>
              <a:t>1. Web Interface Development: </a:t>
            </a:r>
            <a:r>
              <a:rPr lang="en-US" altLang="en-US" sz="2000" dirty="0"/>
              <a:t>Flask allows you to create a user-friendly web interface for configuring DDoS detection parameters such as destination IP address, port, and detection threshold.</a:t>
            </a:r>
            <a:br>
              <a:rPr lang="en-US" altLang="en-US" sz="2000" dirty="0"/>
            </a:br>
            <a:br>
              <a:rPr lang="en-US" altLang="en-US" sz="2000" dirty="0"/>
            </a:br>
            <a:r>
              <a:rPr lang="en-US" altLang="en-US" sz="2000" b="1" dirty="0">
                <a:solidFill>
                  <a:schemeClr val="accent1"/>
                </a:solidFill>
              </a:rPr>
              <a:t>2. Request Handling: </a:t>
            </a:r>
            <a:r>
              <a:rPr lang="en-US" altLang="en-US" sz="2000" dirty="0"/>
              <a:t>Flask efficiently manages incoming HTTP requests from users, ensuring proper handling and processing of form submissions and other interactions with the web application.</a:t>
            </a:r>
            <a:br>
              <a:rPr lang="en-US" altLang="en-US" sz="2000" dirty="0"/>
            </a:br>
            <a:br>
              <a:rPr lang="en-US" altLang="en-US" sz="2000" dirty="0"/>
            </a:br>
            <a:r>
              <a:rPr lang="en-US" altLang="en-US" sz="2000" b="1" dirty="0">
                <a:solidFill>
                  <a:schemeClr val="accent1"/>
                </a:solidFill>
              </a:rPr>
              <a:t>3. Data Presentation: </a:t>
            </a:r>
            <a:r>
              <a:rPr lang="en-US" altLang="en-US" sz="2000" dirty="0"/>
              <a:t>Flask facilitates the presentation of DDoS detection results to users by rendering HTML templates dynamically. It ensures that the results are displayed in a clear and organized manner for easy understanding.</a:t>
            </a:r>
            <a:br>
              <a:rPr lang="en-US" altLang="en-US" sz="2000" dirty="0"/>
            </a:br>
            <a:br>
              <a:rPr lang="en-US" altLang="en-US" sz="2000" dirty="0"/>
            </a:br>
            <a:r>
              <a:rPr lang="en-US" altLang="en-US" sz="2000" b="1" dirty="0">
                <a:solidFill>
                  <a:schemeClr val="accent1"/>
                </a:solidFill>
              </a:rPr>
              <a:t>4. Integration with Backend: </a:t>
            </a:r>
            <a:r>
              <a:rPr lang="en-US" altLang="en-US" sz="2000" dirty="0"/>
              <a:t>Flask seamlessly integrates with the backend of the DDoS detection system, enabling communication between the user interface and the detection algorithm. It orchestrates the flow of data and commands between frontend and backend components.</a:t>
            </a:r>
            <a:br>
              <a:rPr lang="en-US" altLang="en-US" sz="2000" dirty="0"/>
            </a:br>
            <a:br>
              <a:rPr lang="en-US" altLang="en-US" sz="2000" dirty="0"/>
            </a:br>
            <a:r>
              <a:rPr lang="en-US" altLang="en-US" sz="2000" b="1" dirty="0">
                <a:solidFill>
                  <a:schemeClr val="accent1"/>
                </a:solidFill>
              </a:rPr>
              <a:t>5. Error Management: </a:t>
            </a:r>
            <a:r>
              <a:rPr lang="en-US" altLang="en-US" sz="2000" dirty="0"/>
              <a:t>Flask handles errors and exceptions gracefully, providing informative error messages to users when issues arise during the execution of the web application. This ensures a smooth and reliable user experience even in the event of errors.</a:t>
            </a:r>
            <a:endParaRPr lang="en-IN" altLang="en-US" sz="2000" dirty="0"/>
          </a:p>
        </p:txBody>
      </p:sp>
      <p:sp>
        <p:nvSpPr>
          <p:cNvPr id="6" name="Slide Number Placeholder 5"/>
          <p:cNvSpPr>
            <a:spLocks noGrp="1"/>
          </p:cNvSpPr>
          <p:nvPr>
            <p:ph type="sldNum" sz="quarter" idx="12"/>
          </p:nvPr>
        </p:nvSpPr>
        <p:spPr/>
        <p:txBody>
          <a:bodyPr/>
          <a:lstStyle/>
          <a:p>
            <a:fld id="{E441653B-0A09-4A0B-84DA-FEF820747386}" type="slidenum">
              <a:rPr lang="en-IE" smtClean="0"/>
              <a:t>9</a:t>
            </a:fld>
            <a:endParaRPr lang="en-IE"/>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50</TotalTime>
  <Words>862</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Century Gothic</vt:lpstr>
      <vt:lpstr>Vapor Trail</vt:lpstr>
      <vt:lpstr>PowerPoint Presentation</vt:lpstr>
      <vt:lpstr>Introduction</vt:lpstr>
      <vt:lpstr>Importance of Detection and Mitigation  </vt:lpstr>
      <vt:lpstr>Overview of Entropy Computing </vt:lpstr>
      <vt:lpstr>Rationale for Using Entropy in DDoS Detection</vt:lpstr>
      <vt:lpstr>Explanation of Data Collection: </vt:lpstr>
      <vt:lpstr>PowerPoint Presentation</vt:lpstr>
      <vt:lpstr>Topology</vt:lpstr>
      <vt:lpstr>The role of Flask in your DDoS detection project can be summarized in the following key points:  1. Web Interface Development: Flask allows you to create a user-friendly web interface for configuring DDoS detection parameters such as destination IP address, port, and detection threshold.  2. Request Handling: Flask efficiently manages incoming HTTP requests from users, ensuring proper handling and processing of form submissions and other interactions with the web application.  3. Data Presentation: Flask facilitates the presentation of DDoS detection results to users by rendering HTML templates dynamically. It ensures that the results are displayed in a clear and organized manner for easy understanding.  4. Integration with Backend: Flask seamlessly integrates with the backend of the DDoS detection system, enabling communication between the user interface and the detection algorithm. It orchestrates the flow of data and commands between frontend and backend components.  5. Error Management: Flask handles errors and exceptions gracefully, providing informative error messages to users when issues arise during the execution of the web application. This ensures a smooth and reliable user experience even in the event of errors.</vt:lpstr>
      <vt:lpstr>Emulation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upadhyay</dc:creator>
  <cp:lastModifiedBy>Keerthan Shetty</cp:lastModifiedBy>
  <cp:revision>24</cp:revision>
  <dcterms:created xsi:type="dcterms:W3CDTF">2020-12-05T09:54:00Z</dcterms:created>
  <dcterms:modified xsi:type="dcterms:W3CDTF">2024-02-27T16:47:55Z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DE254493AA034E1DA4EE9A15F2A61081</vt:lpwstr>
  </property>
  <property fmtid="{D5CDD505-2E9C-101B-9397-08002B2CF9AE}" pid="3" name="KSOProductBuildVer">
    <vt:lpwstr>1033-11.2.0.10382</vt:lpwstr>
  </property>
</Properties>
</file>