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0"/>
  </p:notesMasterIdLst>
  <p:sldIdLst>
    <p:sldId id="256" r:id="rId2"/>
    <p:sldId id="266" r:id="rId3"/>
    <p:sldId id="258" r:id="rId4"/>
    <p:sldId id="263" r:id="rId5"/>
    <p:sldId id="262" r:id="rId6"/>
    <p:sldId id="264" r:id="rId7"/>
    <p:sldId id="277" r:id="rId8"/>
    <p:sldId id="265" r:id="rId9"/>
    <p:sldId id="267" r:id="rId10"/>
    <p:sldId id="268" r:id="rId11"/>
    <p:sldId id="269" r:id="rId12"/>
    <p:sldId id="270" r:id="rId13"/>
    <p:sldId id="271" r:id="rId14"/>
    <p:sldId id="272"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96672" autoAdjust="0"/>
  </p:normalViewPr>
  <p:slideViewPr>
    <p:cSldViewPr>
      <p:cViewPr varScale="1">
        <p:scale>
          <a:sx n="76" d="100"/>
          <a:sy n="76" d="100"/>
        </p:scale>
        <p:origin x="-1206" y="-96"/>
      </p:cViewPr>
      <p:guideLst>
        <p:guide orient="horz" pos="2160"/>
        <p:guide pos="2880"/>
      </p:guideLst>
    </p:cSldViewPr>
  </p:slideViewPr>
  <p:outlineViewPr>
    <p:cViewPr>
      <p:scale>
        <a:sx n="33" d="100"/>
        <a:sy n="33" d="100"/>
      </p:scale>
      <p:origin x="54" y="46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22457F-C8D6-4331-96DB-3CE8FD5F4AC0}" type="datetimeFigureOut">
              <a:rPr lang="en-US" smtClean="0"/>
              <a:t>1/29/2021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C0BFC1-1486-45A2-BF2B-28792BA634C5}" type="slidenum">
              <a:rPr lang="en-US" smtClean="0"/>
              <a:t>‹#›</a:t>
            </a:fld>
            <a:endParaRPr lang="en-US"/>
          </a:p>
        </p:txBody>
      </p:sp>
    </p:spTree>
    <p:extLst>
      <p:ext uri="{BB962C8B-B14F-4D97-AF65-F5344CB8AC3E}">
        <p14:creationId xmlns:p14="http://schemas.microsoft.com/office/powerpoint/2010/main" val="3339413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lumMod val="95000"/>
                  </a:schemeClr>
                </a:solidFill>
              </a:rPr>
              <a:t>Both require </a:t>
            </a:r>
            <a:r>
              <a:rPr lang="en-US" sz="1200" dirty="0" err="1" smtClean="0">
                <a:solidFill>
                  <a:schemeClr val="bg1">
                    <a:lumMod val="95000"/>
                  </a:schemeClr>
                </a:solidFill>
              </a:rPr>
              <a:t>mcar</a:t>
            </a:r>
            <a:r>
              <a:rPr lang="en-US" sz="1200" dirty="0" smtClean="0">
                <a:solidFill>
                  <a:schemeClr val="bg1">
                    <a:lumMod val="95000"/>
                  </a:schemeClr>
                </a:solidFill>
              </a:rPr>
              <a:t> to be satisfied</a:t>
            </a:r>
          </a:p>
          <a:p>
            <a:endParaRPr lang="en-US" dirty="0"/>
          </a:p>
        </p:txBody>
      </p:sp>
      <p:sp>
        <p:nvSpPr>
          <p:cNvPr id="4" name="Slide Number Placeholder 3"/>
          <p:cNvSpPr>
            <a:spLocks noGrp="1"/>
          </p:cNvSpPr>
          <p:nvPr>
            <p:ph type="sldNum" sz="quarter" idx="10"/>
          </p:nvPr>
        </p:nvSpPr>
        <p:spPr/>
        <p:txBody>
          <a:bodyPr/>
          <a:lstStyle/>
          <a:p>
            <a:fld id="{1CC0BFC1-1486-45A2-BF2B-28792BA634C5}" type="slidenum">
              <a:rPr lang="en-US" smtClean="0"/>
              <a:t>6</a:t>
            </a:fld>
            <a:endParaRPr lang="en-US"/>
          </a:p>
        </p:txBody>
      </p:sp>
    </p:spTree>
    <p:extLst>
      <p:ext uri="{BB962C8B-B14F-4D97-AF65-F5344CB8AC3E}">
        <p14:creationId xmlns:p14="http://schemas.microsoft.com/office/powerpoint/2010/main" val="268676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5AAD262-31B7-4437-847F-1A19D40D5F57}" type="datetimeFigureOut">
              <a:rPr lang="en-US" smtClean="0"/>
              <a:t>1/29/2021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8F146E9-2800-4C72-8106-24DF45367B78}"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5AAD262-31B7-4437-847F-1A19D40D5F57}" type="datetimeFigureOut">
              <a:rPr lang="en-US" smtClean="0"/>
              <a:t>1/29/2021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F146E9-2800-4C72-8106-24DF45367B7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5AAD262-31B7-4437-847F-1A19D40D5F57}" type="datetimeFigureOut">
              <a:rPr lang="en-US" smtClean="0"/>
              <a:t>1/29/2021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F146E9-2800-4C72-8106-24DF45367B7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5AAD262-31B7-4437-847F-1A19D40D5F57}" type="datetimeFigureOut">
              <a:rPr lang="en-US" smtClean="0"/>
              <a:t>1/29/2021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F146E9-2800-4C72-8106-24DF45367B7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5AAD262-31B7-4437-847F-1A19D40D5F57}" type="datetimeFigureOut">
              <a:rPr lang="en-US" smtClean="0"/>
              <a:t>1/29/2021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F146E9-2800-4C72-8106-24DF45367B78}"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5AAD262-31B7-4437-847F-1A19D40D5F57}" type="datetimeFigureOut">
              <a:rPr lang="en-US" smtClean="0"/>
              <a:t>1/29/2021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F146E9-2800-4C72-8106-24DF45367B7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5AAD262-31B7-4437-847F-1A19D40D5F57}" type="datetimeFigureOut">
              <a:rPr lang="en-US" smtClean="0"/>
              <a:t>1/29/2021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8F146E9-2800-4C72-8106-24DF45367B7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5AAD262-31B7-4437-847F-1A19D40D5F57}" type="datetimeFigureOut">
              <a:rPr lang="en-US" smtClean="0"/>
              <a:t>1/29/2021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8F146E9-2800-4C72-8106-24DF45367B7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5AAD262-31B7-4437-847F-1A19D40D5F57}" type="datetimeFigureOut">
              <a:rPr lang="en-US" smtClean="0"/>
              <a:t>1/29/2021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8F146E9-2800-4C72-8106-24DF45367B78}"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5AAD262-31B7-4437-847F-1A19D40D5F57}" type="datetimeFigureOut">
              <a:rPr lang="en-US" smtClean="0"/>
              <a:t>1/29/2021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F146E9-2800-4C72-8106-24DF45367B7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5AAD262-31B7-4437-847F-1A19D40D5F57}" type="datetimeFigureOut">
              <a:rPr lang="en-US" smtClean="0"/>
              <a:t>1/29/2021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F146E9-2800-4C72-8106-24DF45367B78}"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5AAD262-31B7-4437-847F-1A19D40D5F57}" type="datetimeFigureOut">
              <a:rPr lang="en-US" smtClean="0"/>
              <a:t>1/29/2021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8F146E9-2800-4C72-8106-24DF45367B78}"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Imputation_(statistics)#cite_note-11" TargetMode="External"/><Relationship Id="rId2" Type="http://schemas.openxmlformats.org/officeDocument/2006/relationships/hyperlink" Target="https://en.wikipedia.org/wiki/Imputation_(statistics)#cite_note-10"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en.wikipedia.org/wiki/Imputation_(statistics)#cite_note-12"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analyticsvidhya.com/blog/2015/09/random-forest-algorithm-multiple-challeng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899279"/>
            <a:ext cx="5562600" cy="3139321"/>
          </a:xfrm>
          <a:prstGeom prst="rect">
            <a:avLst/>
          </a:prstGeom>
          <a:noFill/>
        </p:spPr>
        <p:txBody>
          <a:bodyPr wrap="square" rtlCol="0">
            <a:spAutoFit/>
          </a:bodyPr>
          <a:lstStyle/>
          <a:p>
            <a:r>
              <a:rPr lang="en-US" sz="6600" dirty="0" smtClean="0">
                <a:solidFill>
                  <a:schemeClr val="accent1">
                    <a:lumMod val="50000"/>
                  </a:schemeClr>
                </a:solidFill>
              </a:rPr>
              <a:t>Methods of </a:t>
            </a:r>
            <a:r>
              <a:rPr lang="en-US" sz="6600" dirty="0" smtClean="0">
                <a:solidFill>
                  <a:schemeClr val="accent1">
                    <a:lumMod val="50000"/>
                  </a:schemeClr>
                </a:solidFill>
              </a:rPr>
              <a:t>handling </a:t>
            </a:r>
            <a:r>
              <a:rPr lang="en-US" sz="6600" dirty="0" smtClean="0">
                <a:solidFill>
                  <a:schemeClr val="accent1">
                    <a:lumMod val="50000"/>
                  </a:schemeClr>
                </a:solidFill>
              </a:rPr>
              <a:t>missing data.</a:t>
            </a:r>
            <a:endParaRPr lang="en-US" sz="6600" dirty="0">
              <a:solidFill>
                <a:schemeClr val="accent1">
                  <a:lumMod val="50000"/>
                </a:schemeClr>
              </a:solidFill>
            </a:endParaRPr>
          </a:p>
        </p:txBody>
      </p:sp>
      <p:sp>
        <p:nvSpPr>
          <p:cNvPr id="3" name="TextBox 2"/>
          <p:cNvSpPr txBox="1"/>
          <p:nvPr/>
        </p:nvSpPr>
        <p:spPr>
          <a:xfrm>
            <a:off x="4267200" y="4343400"/>
            <a:ext cx="4724400" cy="1477328"/>
          </a:xfrm>
          <a:prstGeom prst="rect">
            <a:avLst/>
          </a:prstGeom>
          <a:noFill/>
        </p:spPr>
        <p:txBody>
          <a:bodyPr wrap="square" rtlCol="0">
            <a:spAutoFit/>
          </a:bodyPr>
          <a:lstStyle/>
          <a:p>
            <a:r>
              <a:rPr lang="en-US" dirty="0" smtClean="0"/>
              <a:t>Presented by: </a:t>
            </a:r>
            <a:r>
              <a:rPr lang="en-US" dirty="0" err="1" smtClean="0">
                <a:solidFill>
                  <a:srgbClr val="FF0000"/>
                </a:solidFill>
              </a:rPr>
              <a:t>Shreya</a:t>
            </a:r>
            <a:r>
              <a:rPr lang="en-US" dirty="0" smtClean="0">
                <a:solidFill>
                  <a:srgbClr val="FF0000"/>
                </a:solidFill>
              </a:rPr>
              <a:t> P Jain</a:t>
            </a:r>
          </a:p>
          <a:p>
            <a:r>
              <a:rPr lang="en-US" dirty="0" smtClean="0"/>
              <a:t>Roll No.: </a:t>
            </a:r>
            <a:r>
              <a:rPr lang="en-US" dirty="0" smtClean="0">
                <a:solidFill>
                  <a:srgbClr val="FF0000"/>
                </a:solidFill>
              </a:rPr>
              <a:t>20-PBD-003</a:t>
            </a:r>
          </a:p>
          <a:p>
            <a:r>
              <a:rPr lang="en-US" dirty="0" smtClean="0"/>
              <a:t>Date presented: </a:t>
            </a:r>
            <a:r>
              <a:rPr lang="en-US" dirty="0" smtClean="0">
                <a:solidFill>
                  <a:srgbClr val="FF0000"/>
                </a:solidFill>
              </a:rPr>
              <a:t>29 Jan 2021</a:t>
            </a:r>
          </a:p>
          <a:p>
            <a:r>
              <a:rPr lang="en-US" dirty="0" smtClean="0"/>
              <a:t>Subject: </a:t>
            </a:r>
            <a:r>
              <a:rPr lang="en-US" dirty="0" smtClean="0">
                <a:solidFill>
                  <a:srgbClr val="FF0000"/>
                </a:solidFill>
              </a:rPr>
              <a:t>1801-Basic Statistical Methods</a:t>
            </a:r>
          </a:p>
          <a:p>
            <a:r>
              <a:rPr lang="en-US" dirty="0" smtClean="0"/>
              <a:t>Presented for: </a:t>
            </a:r>
            <a:r>
              <a:rPr lang="en-US" dirty="0" smtClean="0">
                <a:solidFill>
                  <a:srgbClr val="FF0000"/>
                </a:solidFill>
              </a:rPr>
              <a:t>CIA-II</a:t>
            </a:r>
          </a:p>
        </p:txBody>
      </p:sp>
    </p:spTree>
    <p:extLst>
      <p:ext uri="{BB962C8B-B14F-4D97-AF65-F5344CB8AC3E}">
        <p14:creationId xmlns:p14="http://schemas.microsoft.com/office/powerpoint/2010/main" val="3560617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498080" cy="6019800"/>
          </a:xfrm>
        </p:spPr>
        <p:txBody>
          <a:bodyPr>
            <a:normAutofit/>
          </a:bodyPr>
          <a:lstStyle/>
          <a:p>
            <a:r>
              <a:rPr lang="en-US" dirty="0" smtClean="0"/>
              <a:t>Regression</a:t>
            </a:r>
          </a:p>
          <a:p>
            <a:endParaRPr lang="en-US" dirty="0" smtClean="0"/>
          </a:p>
          <a:p>
            <a:endParaRPr lang="en-US" dirty="0" smtClean="0"/>
          </a:p>
          <a:p>
            <a:endParaRPr lang="en-US" dirty="0"/>
          </a:p>
          <a:p>
            <a:endParaRPr lang="en-US" dirty="0" smtClean="0"/>
          </a:p>
          <a:p>
            <a:pPr marL="0" indent="0">
              <a:buNone/>
              <a:defRPr/>
            </a:pPr>
            <a:endParaRPr lang="en-US" sz="1900" dirty="0" smtClean="0"/>
          </a:p>
          <a:p>
            <a:pPr marL="0" indent="0">
              <a:buNone/>
              <a:defRPr/>
            </a:pPr>
            <a:r>
              <a:rPr lang="en-US" sz="1900" dirty="0" smtClean="0"/>
              <a:t>Advantage</a:t>
            </a:r>
            <a:r>
              <a:rPr lang="en-US" sz="1900" dirty="0"/>
              <a:t>: Uses information from the observed data, gives better results than previous ones</a:t>
            </a:r>
          </a:p>
          <a:p>
            <a:pPr marL="0" indent="0">
              <a:buNone/>
              <a:defRPr/>
            </a:pPr>
            <a:r>
              <a:rPr lang="en-US" sz="1900" dirty="0"/>
              <a:t>Disadvantage: over-estimates model fit and correlation estimates, weakens </a:t>
            </a:r>
            <a:r>
              <a:rPr lang="en-US" sz="1900" dirty="0" smtClean="0"/>
              <a:t>variance.</a:t>
            </a:r>
          </a:p>
          <a:p>
            <a:pPr marL="0" indent="0">
              <a:buNone/>
              <a:defRPr/>
            </a:pPr>
            <a:r>
              <a:rPr lang="en-US" sz="1900" dirty="0" smtClean="0"/>
              <a:t>Has predictable bias</a:t>
            </a:r>
            <a:endParaRPr lang="en-US" sz="1900" dirty="0"/>
          </a:p>
          <a:p>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57300"/>
            <a:ext cx="39147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57300"/>
            <a:ext cx="441198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230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dirty="0"/>
              <a:t>Stochastic </a:t>
            </a:r>
            <a:r>
              <a:rPr lang="en-US" dirty="0" smtClean="0"/>
              <a:t>regression</a:t>
            </a:r>
            <a:endParaRPr lang="en-US" dirty="0"/>
          </a:p>
        </p:txBody>
      </p:sp>
      <p:sp>
        <p:nvSpPr>
          <p:cNvPr id="3" name="Content Placeholder 2"/>
          <p:cNvSpPr>
            <a:spLocks noGrp="1"/>
          </p:cNvSpPr>
          <p:nvPr>
            <p:ph idx="1"/>
          </p:nvPr>
        </p:nvSpPr>
        <p:spPr>
          <a:xfrm>
            <a:off x="1219200" y="990600"/>
            <a:ext cx="7498080" cy="4800600"/>
          </a:xfrm>
        </p:spPr>
        <p:txBody>
          <a:bodyPr>
            <a:normAutofit/>
          </a:bodyPr>
          <a:lstStyle/>
          <a:p>
            <a:r>
              <a:rPr lang="en-US" sz="1800" dirty="0"/>
              <a:t>uses regression equations to predict the incomplete variables from the complete variables, </a:t>
            </a:r>
            <a:endParaRPr lang="en-US" sz="1800" dirty="0" smtClean="0"/>
          </a:p>
          <a:p>
            <a:r>
              <a:rPr lang="en-US" sz="1800" dirty="0" smtClean="0"/>
              <a:t>Then </a:t>
            </a:r>
            <a:r>
              <a:rPr lang="en-US" sz="1800" dirty="0"/>
              <a:t>augmenting each predicted score with a normally distributed residual </a:t>
            </a:r>
            <a:r>
              <a:rPr lang="en-US" sz="1800" dirty="0" smtClean="0"/>
              <a:t>term.</a:t>
            </a:r>
          </a:p>
          <a:p>
            <a:r>
              <a:rPr lang="en-US" sz="1800" dirty="0"/>
              <a:t>Adding residuals to the imputed values restores lost variability to the data and effectively eliminates the biases associated with standard regression imputation schemes. </a:t>
            </a:r>
            <a:endParaRPr lang="en-US" sz="1800" dirty="0" smtClean="0"/>
          </a:p>
          <a:p>
            <a:r>
              <a:rPr lang="en-US" sz="1800" dirty="0" smtClean="0"/>
              <a:t>Advantage: it is the only traditional method </a:t>
            </a:r>
            <a:r>
              <a:rPr lang="en-US" sz="1800" dirty="0"/>
              <a:t>that gives unbiased parameter estimates under an MAR missing </a:t>
            </a:r>
            <a:r>
              <a:rPr lang="en-US" sz="1800" dirty="0" smtClean="0"/>
              <a:t>data mechanism.</a:t>
            </a:r>
          </a:p>
          <a:p>
            <a:r>
              <a:rPr lang="en-US" sz="1800" dirty="0"/>
              <a:t>Disadvantage</a:t>
            </a:r>
            <a:r>
              <a:rPr lang="en-US" sz="1800" dirty="0" smtClean="0"/>
              <a:t>: standard </a:t>
            </a:r>
            <a:r>
              <a:rPr lang="en-US" sz="1800" dirty="0"/>
              <a:t>errors from a singly imputed data set will be inappropriately </a:t>
            </a:r>
            <a:r>
              <a:rPr lang="en-US" sz="1800" dirty="0" smtClean="0"/>
              <a:t>small which increases chances of type I error</a:t>
            </a:r>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0"/>
            <a:ext cx="456247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4092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r>
              <a:rPr lang="en-US" dirty="0" smtClean="0"/>
              <a:t>Some other SI methods</a:t>
            </a:r>
            <a:endParaRPr lang="en-US" dirty="0"/>
          </a:p>
        </p:txBody>
      </p:sp>
      <p:sp>
        <p:nvSpPr>
          <p:cNvPr id="3" name="Content Placeholder 2"/>
          <p:cNvSpPr>
            <a:spLocks noGrp="1"/>
          </p:cNvSpPr>
          <p:nvPr>
            <p:ph idx="1"/>
          </p:nvPr>
        </p:nvSpPr>
        <p:spPr>
          <a:xfrm>
            <a:off x="1295400" y="1828800"/>
            <a:ext cx="7498080" cy="4800600"/>
          </a:xfrm>
        </p:spPr>
        <p:txBody>
          <a:bodyPr>
            <a:normAutofit/>
          </a:bodyPr>
          <a:lstStyle/>
          <a:p>
            <a:r>
              <a:rPr lang="en-US" sz="2400" dirty="0" smtClean="0">
                <a:solidFill>
                  <a:schemeClr val="accent1">
                    <a:lumMod val="50000"/>
                  </a:schemeClr>
                </a:solidFill>
              </a:rPr>
              <a:t>Hot deck imputation</a:t>
            </a:r>
            <a:r>
              <a:rPr lang="en-US" sz="2400" dirty="0" smtClean="0"/>
              <a:t>: collection </a:t>
            </a:r>
            <a:r>
              <a:rPr lang="en-US" sz="2400" dirty="0"/>
              <a:t>of techniques that impute </a:t>
            </a:r>
            <a:r>
              <a:rPr lang="en-US" sz="2400" dirty="0" smtClean="0"/>
              <a:t>the </a:t>
            </a:r>
            <a:r>
              <a:rPr lang="en-US" sz="2400" dirty="0"/>
              <a:t>m</a:t>
            </a:r>
            <a:r>
              <a:rPr lang="en-US" sz="2400" dirty="0" smtClean="0"/>
              <a:t>issing </a:t>
            </a:r>
            <a:r>
              <a:rPr lang="en-US" sz="2400" dirty="0"/>
              <a:t>data </a:t>
            </a:r>
            <a:r>
              <a:rPr lang="en-US" sz="2400" dirty="0" smtClean="0"/>
              <a:t>point </a:t>
            </a:r>
            <a:r>
              <a:rPr lang="en-US" sz="2400" dirty="0"/>
              <a:t>with a value from a </a:t>
            </a:r>
            <a:r>
              <a:rPr lang="en-US" sz="2400" dirty="0" smtClean="0"/>
              <a:t>similar observation </a:t>
            </a:r>
            <a:r>
              <a:rPr lang="en-US" sz="2400" dirty="0"/>
              <a:t>in the current data set – also known as “</a:t>
            </a:r>
            <a:r>
              <a:rPr lang="en-US" sz="2400" dirty="0" smtClean="0"/>
              <a:t>matching.	</a:t>
            </a:r>
          </a:p>
          <a:p>
            <a:r>
              <a:rPr lang="en-US" sz="2400" dirty="0" smtClean="0">
                <a:solidFill>
                  <a:schemeClr val="accent1">
                    <a:lumMod val="50000"/>
                  </a:schemeClr>
                </a:solidFill>
              </a:rPr>
              <a:t>Cold deck imputation</a:t>
            </a:r>
            <a:r>
              <a:rPr lang="en-US" sz="2400" dirty="0" smtClean="0"/>
              <a:t>: similar to hot deck imputation, only </a:t>
            </a:r>
            <a:r>
              <a:rPr lang="en-US" sz="2400" dirty="0"/>
              <a:t>the data is taken </a:t>
            </a:r>
            <a:r>
              <a:rPr lang="en-US" sz="2400" dirty="0" smtClean="0"/>
              <a:t>from another </a:t>
            </a:r>
            <a:r>
              <a:rPr lang="en-US" sz="2400" dirty="0"/>
              <a:t>existing data source</a:t>
            </a:r>
            <a:endParaRPr lang="en-US" sz="2400" dirty="0" smtClean="0"/>
          </a:p>
          <a:p>
            <a:r>
              <a:rPr lang="en-US" sz="2400" dirty="0" smtClean="0">
                <a:solidFill>
                  <a:schemeClr val="accent1">
                    <a:lumMod val="50000"/>
                  </a:schemeClr>
                </a:solidFill>
              </a:rPr>
              <a:t>Last observation carried forward</a:t>
            </a:r>
          </a:p>
          <a:p>
            <a:r>
              <a:rPr lang="en-US" sz="2400" dirty="0" smtClean="0">
                <a:solidFill>
                  <a:schemeClr val="accent1">
                    <a:lumMod val="50000"/>
                  </a:schemeClr>
                </a:solidFill>
              </a:rPr>
              <a:t>K- nearest neighbors </a:t>
            </a:r>
            <a:endParaRPr lang="en-US" sz="2400" dirty="0">
              <a:solidFill>
                <a:schemeClr val="accent1">
                  <a:lumMod val="50000"/>
                </a:schemeClr>
              </a:solidFill>
            </a:endParaRPr>
          </a:p>
        </p:txBody>
      </p:sp>
      <p:sp>
        <p:nvSpPr>
          <p:cNvPr id="4" name="TextBox 3"/>
          <p:cNvSpPr txBox="1"/>
          <p:nvPr/>
        </p:nvSpPr>
        <p:spPr>
          <a:xfrm>
            <a:off x="4191000" y="1143000"/>
            <a:ext cx="4191000" cy="369332"/>
          </a:xfrm>
          <a:prstGeom prst="rect">
            <a:avLst/>
          </a:prstGeom>
          <a:noFill/>
        </p:spPr>
        <p:txBody>
          <a:bodyPr wrap="square" rtlCol="0">
            <a:spAutoFit/>
          </a:bodyPr>
          <a:lstStyle/>
          <a:p>
            <a:r>
              <a:rPr lang="en-US" dirty="0" smtClean="0"/>
              <a:t>(not really good, but often used methods)</a:t>
            </a:r>
            <a:endParaRPr lang="en-US" dirty="0"/>
          </a:p>
        </p:txBody>
      </p:sp>
    </p:spTree>
    <p:extLst>
      <p:ext uri="{BB962C8B-B14F-4D97-AF65-F5344CB8AC3E}">
        <p14:creationId xmlns:p14="http://schemas.microsoft.com/office/powerpoint/2010/main" val="1827728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likelihood </a:t>
            </a:r>
            <a:r>
              <a:rPr lang="en-US" dirty="0" err="1" smtClean="0"/>
              <a:t>estimatior</a:t>
            </a:r>
            <a:endParaRPr lang="en-US" dirty="0"/>
          </a:p>
        </p:txBody>
      </p:sp>
      <p:sp>
        <p:nvSpPr>
          <p:cNvPr id="3" name="Content Placeholder 2"/>
          <p:cNvSpPr>
            <a:spLocks noGrp="1"/>
          </p:cNvSpPr>
          <p:nvPr>
            <p:ph idx="1"/>
          </p:nvPr>
        </p:nvSpPr>
        <p:spPr>
          <a:xfrm>
            <a:off x="1435608" y="1447800"/>
            <a:ext cx="7498080" cy="4343400"/>
          </a:xfrm>
        </p:spPr>
        <p:txBody>
          <a:bodyPr>
            <a:normAutofit lnSpcReduction="10000"/>
          </a:bodyPr>
          <a:lstStyle/>
          <a:p>
            <a:r>
              <a:rPr lang="en-US" sz="1800" b="1" dirty="0"/>
              <a:t>Maximum likelihood estimation</a:t>
            </a:r>
            <a:r>
              <a:rPr lang="en-US" sz="1800" dirty="0"/>
              <a:t> (</a:t>
            </a:r>
            <a:r>
              <a:rPr lang="en-US" sz="1800" b="1" dirty="0"/>
              <a:t>MLE</a:t>
            </a:r>
            <a:r>
              <a:rPr lang="en-US" sz="1800" dirty="0"/>
              <a:t>) is </a:t>
            </a:r>
            <a:r>
              <a:rPr lang="en-US" sz="1800" dirty="0" smtClean="0"/>
              <a:t>a statistical </a:t>
            </a:r>
            <a:r>
              <a:rPr lang="en-US" sz="1800" dirty="0"/>
              <a:t>technique </a:t>
            </a:r>
            <a:r>
              <a:rPr lang="en-US" sz="1800" b="1" dirty="0"/>
              <a:t>used for estimating</a:t>
            </a:r>
            <a:r>
              <a:rPr lang="en-US" sz="1800" dirty="0"/>
              <a:t> the parameters of a given distribution, using some observed data</a:t>
            </a:r>
            <a:r>
              <a:rPr lang="en-US" sz="1800" dirty="0" smtClean="0"/>
              <a:t>.</a:t>
            </a:r>
          </a:p>
          <a:p>
            <a:pPr marL="285750" indent="-285750">
              <a:defRPr/>
            </a:pPr>
            <a:r>
              <a:rPr lang="en-US" sz="1800" dirty="0" smtClean="0"/>
              <a:t>The </a:t>
            </a:r>
            <a:r>
              <a:rPr lang="en-US" sz="1800" dirty="0"/>
              <a:t>parameter values are found such that they </a:t>
            </a:r>
            <a:r>
              <a:rPr lang="en-US" sz="1800" dirty="0" err="1"/>
              <a:t>maximise</a:t>
            </a:r>
            <a:r>
              <a:rPr lang="en-US" sz="1800" dirty="0"/>
              <a:t> the likelihood that the process described by the model produced the data that were actually observed.</a:t>
            </a:r>
          </a:p>
          <a:p>
            <a:pPr marL="285750" indent="-285750">
              <a:defRPr/>
            </a:pPr>
            <a:r>
              <a:rPr lang="en-US" sz="1800" dirty="0"/>
              <a:t>ML estimate: </a:t>
            </a:r>
            <a:r>
              <a:rPr lang="en-US" sz="1800" dirty="0" smtClean="0"/>
              <a:t>parameter value </a:t>
            </a:r>
            <a:r>
              <a:rPr lang="en-US" sz="1800" dirty="0"/>
              <a:t>that is most likely to have resulted in the observed data</a:t>
            </a:r>
            <a:r>
              <a:rPr lang="en-US" sz="1800" dirty="0" smtClean="0"/>
              <a:t>.</a:t>
            </a:r>
          </a:p>
          <a:p>
            <a:pPr marL="285750" indent="-285750">
              <a:defRPr/>
            </a:pPr>
            <a:r>
              <a:rPr lang="en-US" sz="1800" dirty="0" smtClean="0"/>
              <a:t>Using the parameters, and the underlying distribution, we estimate the missing values. </a:t>
            </a:r>
            <a:endParaRPr lang="en-US" sz="1800" dirty="0"/>
          </a:p>
          <a:p>
            <a:pPr marL="0" indent="0">
              <a:buNone/>
              <a:defRPr/>
            </a:pPr>
            <a:r>
              <a:rPr lang="en-US" sz="1800" dirty="0"/>
              <a:t>Advantage: uses full information (both complete and incomplete) to calculate the log-likelihood, unbiased parameter estimates with MCAR/MAR data</a:t>
            </a:r>
          </a:p>
          <a:p>
            <a:pPr marL="0" indent="0">
              <a:buNone/>
              <a:defRPr/>
            </a:pPr>
            <a:r>
              <a:rPr lang="en-US" sz="1800" dirty="0"/>
              <a:t>Disadvantage: Standard errors biased downward but this can be adjusted by using observed information </a:t>
            </a:r>
            <a:r>
              <a:rPr lang="en-US" sz="1800" dirty="0" smtClean="0"/>
              <a:t>matrix. We have to guess the underlying distribution the variable follows. </a:t>
            </a:r>
            <a:endParaRPr lang="en-US" sz="1800" dirty="0"/>
          </a:p>
          <a:p>
            <a:endParaRPr lang="en-US" sz="1800" dirty="0"/>
          </a:p>
        </p:txBody>
      </p:sp>
    </p:spTree>
    <p:extLst>
      <p:ext uri="{BB962C8B-B14F-4D97-AF65-F5344CB8AC3E}">
        <p14:creationId xmlns:p14="http://schemas.microsoft.com/office/powerpoint/2010/main" val="612527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normAutofit/>
          </a:bodyPr>
          <a:lstStyle/>
          <a:p>
            <a:r>
              <a:rPr lang="en-US" sz="2800" dirty="0" smtClean="0"/>
              <a:t>Expectation maximization(EM) Algorithm</a:t>
            </a:r>
            <a:endParaRPr lang="en-US" sz="28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98861"/>
            <a:ext cx="5486400" cy="41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83795" y="901700"/>
            <a:ext cx="8070607" cy="1477328"/>
          </a:xfrm>
          <a:prstGeom prst="rect">
            <a:avLst/>
          </a:prstGeom>
          <a:noFill/>
        </p:spPr>
        <p:txBody>
          <a:bodyPr wrap="none" rtlCol="0">
            <a:spAutoFit/>
          </a:bodyPr>
          <a:lstStyle/>
          <a:p>
            <a:pPr marL="285750" indent="-285750">
              <a:buFont typeface="Arial" pitchFamily="34" charset="0"/>
              <a:buChar char="•"/>
            </a:pPr>
            <a:r>
              <a:rPr lang="en-US" dirty="0" smtClean="0"/>
              <a:t>Uses Maximum likelihood as underlying method. </a:t>
            </a:r>
          </a:p>
          <a:p>
            <a:pPr marL="285750" indent="-285750">
              <a:buFont typeface="Arial" pitchFamily="34" charset="0"/>
              <a:buChar char="•"/>
            </a:pPr>
            <a:r>
              <a:rPr lang="en-US" dirty="0" smtClean="0"/>
              <a:t>EM algorithm utilizes relationships of missing observations, with the unknown </a:t>
            </a:r>
          </a:p>
          <a:p>
            <a:pPr marL="285750" indent="-285750">
              <a:buFont typeface="Arial" pitchFamily="34" charset="0"/>
              <a:buChar char="•"/>
            </a:pPr>
            <a:r>
              <a:rPr lang="en-US" dirty="0" smtClean="0"/>
              <a:t>parameters (</a:t>
            </a:r>
            <a:r>
              <a:rPr lang="en-US" dirty="0" smtClean="0">
                <a:sym typeface="Symbol"/>
              </a:rPr>
              <a:t></a:t>
            </a:r>
            <a:r>
              <a:rPr lang="en-US" dirty="0" smtClean="0"/>
              <a:t>)of the distribution.  The missing observation has information about</a:t>
            </a:r>
          </a:p>
          <a:p>
            <a:r>
              <a:rPr lang="en-US" dirty="0" smtClean="0"/>
              <a:t> </a:t>
            </a:r>
            <a:r>
              <a:rPr lang="en-US" dirty="0" smtClean="0">
                <a:sym typeface="Symbol"/>
              </a:rPr>
              <a:t> and  has information about the missing values</a:t>
            </a:r>
          </a:p>
          <a:p>
            <a:r>
              <a:rPr lang="en-US" dirty="0" smtClean="0">
                <a:sym typeface="Symbol"/>
              </a:rPr>
              <a:t>Thus, algorithm implements iteratively,  till the solution converges.</a:t>
            </a:r>
            <a:endParaRPr lang="en-US" dirty="0" smtClean="0"/>
          </a:p>
        </p:txBody>
      </p:sp>
    </p:spTree>
    <p:extLst>
      <p:ext uri="{BB962C8B-B14F-4D97-AF65-F5344CB8AC3E}">
        <p14:creationId xmlns:p14="http://schemas.microsoft.com/office/powerpoint/2010/main" val="2663838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498080" cy="1143000"/>
          </a:xfrm>
        </p:spPr>
        <p:txBody>
          <a:bodyPr/>
          <a:lstStyle/>
          <a:p>
            <a:r>
              <a:rPr lang="en-US" dirty="0" smtClean="0"/>
              <a:t>Multiple Imputations</a:t>
            </a:r>
            <a:endParaRPr lang="en-US" dirty="0"/>
          </a:p>
        </p:txBody>
      </p:sp>
      <p:sp>
        <p:nvSpPr>
          <p:cNvPr id="3" name="Content Placeholder 2"/>
          <p:cNvSpPr>
            <a:spLocks noGrp="1"/>
          </p:cNvSpPr>
          <p:nvPr>
            <p:ph idx="1"/>
          </p:nvPr>
        </p:nvSpPr>
        <p:spPr>
          <a:xfrm>
            <a:off x="1066800" y="792345"/>
            <a:ext cx="7498080" cy="4800600"/>
          </a:xfrm>
        </p:spPr>
        <p:txBody>
          <a:bodyPr>
            <a:normAutofit/>
          </a:bodyPr>
          <a:lstStyle/>
          <a:p>
            <a:pPr>
              <a:buFont typeface="Arial" panose="020B0604020202020204" pitchFamily="34" charset="0"/>
              <a:buChar char="•"/>
              <a:defRPr/>
            </a:pPr>
            <a:r>
              <a:rPr lang="en-US" sz="1800" dirty="0">
                <a:latin typeface="Arial" pitchFamily="34" charset="0"/>
                <a:cs typeface="Arial" pitchFamily="34" charset="0"/>
              </a:rPr>
              <a:t>Multiple imputation (MI) appears to be one of the most attractive methods for general- purpose handling of missing data in multivariate </a:t>
            </a:r>
            <a:r>
              <a:rPr lang="en-US" sz="1800" dirty="0" smtClean="0">
                <a:latin typeface="Arial" pitchFamily="34" charset="0"/>
                <a:cs typeface="Arial" pitchFamily="34" charset="0"/>
              </a:rPr>
              <a:t>analysis. The </a:t>
            </a:r>
            <a:r>
              <a:rPr lang="en-US" sz="1800" dirty="0" err="1" smtClean="0">
                <a:latin typeface="Arial" pitchFamily="34" charset="0"/>
                <a:cs typeface="Arial" pitchFamily="34" charset="0"/>
              </a:rPr>
              <a:t>baisc</a:t>
            </a:r>
            <a:r>
              <a:rPr lang="en-US" sz="1800" dirty="0" smtClean="0">
                <a:latin typeface="Arial" pitchFamily="34" charset="0"/>
                <a:cs typeface="Arial" pitchFamily="34" charset="0"/>
              </a:rPr>
              <a:t> idea:	 </a:t>
            </a:r>
          </a:p>
          <a:p>
            <a:r>
              <a:rPr lang="en-US" sz="1800" dirty="0"/>
              <a:t>Imputation – Similar to single imputation, missing values are imputed. However, the imputed values are drawn </a:t>
            </a:r>
            <a:r>
              <a:rPr lang="en-US" sz="1800" i="1" dirty="0"/>
              <a:t>m</a:t>
            </a:r>
            <a:r>
              <a:rPr lang="en-US" sz="1800" dirty="0"/>
              <a:t> times from a distribution rather than just once. At the end of this step, there should be </a:t>
            </a:r>
            <a:r>
              <a:rPr lang="en-US" sz="1800" i="1" dirty="0"/>
              <a:t>m</a:t>
            </a:r>
            <a:r>
              <a:rPr lang="en-US" sz="1800" dirty="0"/>
              <a:t> completed datasets.</a:t>
            </a:r>
          </a:p>
          <a:p>
            <a:r>
              <a:rPr lang="en-US" sz="1800" dirty="0"/>
              <a:t>Analysis – Each of the </a:t>
            </a:r>
            <a:r>
              <a:rPr lang="en-US" sz="1800" i="1" dirty="0"/>
              <a:t>m</a:t>
            </a:r>
            <a:r>
              <a:rPr lang="en-US" sz="1800" dirty="0"/>
              <a:t> datasets is analyzed. At the end of this step there should be </a:t>
            </a:r>
            <a:r>
              <a:rPr lang="en-US" sz="1800" i="1" dirty="0"/>
              <a:t>m</a:t>
            </a:r>
            <a:r>
              <a:rPr lang="en-US" sz="1800" dirty="0"/>
              <a:t> analyses.</a:t>
            </a:r>
          </a:p>
          <a:p>
            <a:r>
              <a:rPr lang="en-US" sz="1800" dirty="0"/>
              <a:t>Pooling – The </a:t>
            </a:r>
            <a:r>
              <a:rPr lang="en-US" sz="1800" i="1" dirty="0"/>
              <a:t>m</a:t>
            </a:r>
            <a:r>
              <a:rPr lang="en-US" sz="1800" dirty="0"/>
              <a:t> results are consolidated into one result by calculating the mean, variance, and confidence interval of the variable of concern</a:t>
            </a:r>
            <a:r>
              <a:rPr lang="en-US" sz="1800" baseline="30000" dirty="0">
                <a:hlinkClick r:id="rId2"/>
              </a:rPr>
              <a:t>[10]</a:t>
            </a:r>
            <a:r>
              <a:rPr lang="en-US" sz="1800" baseline="30000" dirty="0">
                <a:hlinkClick r:id="rId3"/>
              </a:rPr>
              <a:t>[11]</a:t>
            </a:r>
            <a:r>
              <a:rPr lang="en-US" sz="1800" dirty="0"/>
              <a:t> or by combining simulations from each separate model.</a:t>
            </a:r>
            <a:r>
              <a:rPr lang="en-US" sz="1800" baseline="30000" dirty="0">
                <a:hlinkClick r:id="rId4"/>
              </a:rPr>
              <a:t>[12]</a:t>
            </a:r>
            <a:endParaRPr lang="en-US" sz="1800" dirty="0"/>
          </a:p>
          <a:p>
            <a:pPr>
              <a:buFont typeface="Arial" panose="020B0604020202020204" pitchFamily="34" charset="0"/>
              <a:buChar char="•"/>
              <a:defRPr/>
            </a:pPr>
            <a:endParaRPr lang="en-US" sz="1800" dirty="0">
              <a:latin typeface="Arial" pitchFamily="34" charset="0"/>
              <a:cs typeface="Arial" pitchFamily="34" charset="0"/>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343400"/>
            <a:ext cx="5791200" cy="236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834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701" y="0"/>
            <a:ext cx="7403592" cy="715962"/>
          </a:xfrm>
        </p:spPr>
        <p:txBody>
          <a:bodyPr>
            <a:normAutofit fontScale="90000"/>
          </a:bodyPr>
          <a:lstStyle/>
          <a:p>
            <a:r>
              <a:rPr lang="en-US" dirty="0" smtClean="0"/>
              <a:t>Some methods using MI</a:t>
            </a:r>
            <a:endParaRPr lang="en-US" dirty="0"/>
          </a:p>
        </p:txBody>
      </p:sp>
      <p:sp>
        <p:nvSpPr>
          <p:cNvPr id="3" name="Content Placeholder 2"/>
          <p:cNvSpPr>
            <a:spLocks noGrp="1"/>
          </p:cNvSpPr>
          <p:nvPr>
            <p:ph idx="1"/>
          </p:nvPr>
        </p:nvSpPr>
        <p:spPr>
          <a:xfrm>
            <a:off x="1048512" y="629433"/>
            <a:ext cx="7498080" cy="1295400"/>
          </a:xfrm>
        </p:spPr>
        <p:txBody>
          <a:bodyPr>
            <a:noAutofit/>
          </a:bodyPr>
          <a:lstStyle/>
          <a:p>
            <a:r>
              <a:rPr lang="en-US" sz="1800" dirty="0" smtClean="0"/>
              <a:t>MICE procedure:- works very well with MAR data</a:t>
            </a:r>
          </a:p>
          <a:p>
            <a:r>
              <a:rPr lang="en-US" sz="1800" dirty="0" smtClean="0"/>
              <a:t>EM-MCMC algorithm: Expectation Maximization Markov Chain Monte-Carlo algorithm.</a:t>
            </a:r>
          </a:p>
          <a:p>
            <a:r>
              <a:rPr lang="en-US" sz="1800" dirty="0" smtClean="0"/>
              <a:t>Random sample</a:t>
            </a:r>
          </a:p>
        </p:txBody>
      </p:sp>
      <p:sp>
        <p:nvSpPr>
          <p:cNvPr id="4" name="Title 1"/>
          <p:cNvSpPr txBox="1">
            <a:spLocks/>
          </p:cNvSpPr>
          <p:nvPr/>
        </p:nvSpPr>
        <p:spPr>
          <a:xfrm>
            <a:off x="1143000" y="1905000"/>
            <a:ext cx="7403592" cy="715962"/>
          </a:xfrm>
          <a:prstGeom prst="rect">
            <a:avLst/>
          </a:prstGeom>
        </p:spPr>
        <p:txBody>
          <a:bodyPr anchor="ctr">
            <a:normAutofit fontScale="97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dirty="0" smtClean="0"/>
              <a:t>Some packages in R</a:t>
            </a:r>
            <a:endParaRPr lang="en-US" dirty="0"/>
          </a:p>
        </p:txBody>
      </p:sp>
      <p:sp>
        <p:nvSpPr>
          <p:cNvPr id="5" name="TextBox 4"/>
          <p:cNvSpPr txBox="1"/>
          <p:nvPr/>
        </p:nvSpPr>
        <p:spPr>
          <a:xfrm>
            <a:off x="1109597" y="2617721"/>
            <a:ext cx="7543800" cy="4247317"/>
          </a:xfrm>
          <a:prstGeom prst="rect">
            <a:avLst/>
          </a:prstGeom>
          <a:noFill/>
        </p:spPr>
        <p:txBody>
          <a:bodyPr wrap="square" rtlCol="0">
            <a:spAutoFit/>
          </a:bodyPr>
          <a:lstStyle/>
          <a:p>
            <a:pPr>
              <a:buFont typeface="Arial" panose="020B0604020202020204" pitchFamily="34" charset="0"/>
              <a:buChar char="•"/>
              <a:defRPr/>
            </a:pPr>
            <a:r>
              <a:rPr lang="en-US" b="1" dirty="0"/>
              <a:t>MICE </a:t>
            </a:r>
            <a:r>
              <a:rPr lang="en-US" dirty="0"/>
              <a:t>(Multivariate Imputation via Chained Equations): Creating multiple imputations as compared to a single imputation (such as mean) takes care of uncertainty in missing values. It assumes MAR </a:t>
            </a:r>
          </a:p>
          <a:p>
            <a:pPr>
              <a:buFont typeface="Arial" panose="020B0604020202020204" pitchFamily="34" charset="0"/>
              <a:buChar char="•"/>
              <a:defRPr/>
            </a:pPr>
            <a:r>
              <a:rPr lang="en-US" b="1" dirty="0" err="1" smtClean="0"/>
              <a:t>Amelia:</a:t>
            </a:r>
            <a:r>
              <a:rPr lang="en-US" dirty="0" err="1" smtClean="0"/>
              <a:t>This</a:t>
            </a:r>
            <a:r>
              <a:rPr lang="en-US" dirty="0" smtClean="0"/>
              <a:t> </a:t>
            </a:r>
            <a:r>
              <a:rPr lang="en-US" dirty="0"/>
              <a:t>package also performs multiple imputation to deal with missing values. It is enabled with bootstrap based EMB algorithm which makes it faster and robust to impute many variables including cross sectional, time series data etc. </a:t>
            </a:r>
            <a:r>
              <a:rPr lang="en-US" dirty="0" smtClean="0"/>
              <a:t>All </a:t>
            </a:r>
            <a:r>
              <a:rPr lang="en-US" dirty="0"/>
              <a:t>variables in a data set have Multivariate Normal Distribution (MVN) and MAR</a:t>
            </a:r>
          </a:p>
          <a:p>
            <a:pPr>
              <a:buFont typeface="Arial" panose="020B0604020202020204" pitchFamily="34" charset="0"/>
              <a:buChar char="•"/>
              <a:defRPr/>
            </a:pPr>
            <a:r>
              <a:rPr lang="it-IT" b="1" dirty="0" smtClean="0"/>
              <a:t>missForest</a:t>
            </a:r>
            <a:r>
              <a:rPr lang="it-IT" dirty="0" smtClean="0"/>
              <a:t>: </a:t>
            </a:r>
            <a:r>
              <a:rPr lang="en-US" dirty="0" smtClean="0"/>
              <a:t>an implementation of </a:t>
            </a:r>
            <a:r>
              <a:rPr lang="en-US" dirty="0" smtClean="0">
                <a:hlinkClick r:id="rId2"/>
              </a:rPr>
              <a:t>random forest</a:t>
            </a:r>
            <a:r>
              <a:rPr lang="en-US" dirty="0" smtClean="0"/>
              <a:t> algorithm. It’s a non parametric imputation method applicable to various variable types. It builds a random forest model for each variable. Then it uses the model to predict missing values in the variable with the help of observed values. It yield OOB (out of bag) imputation error estimate. Moreover, it provides high level of control on imputation process. </a:t>
            </a:r>
          </a:p>
          <a:p>
            <a:endParaRPr lang="en-US" dirty="0"/>
          </a:p>
        </p:txBody>
      </p:sp>
    </p:spTree>
    <p:extLst>
      <p:ext uri="{BB962C8B-B14F-4D97-AF65-F5344CB8AC3E}">
        <p14:creationId xmlns:p14="http://schemas.microsoft.com/office/powerpoint/2010/main" val="3735480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62088" cy="868362"/>
          </a:xfrm>
        </p:spPr>
        <p:txBody>
          <a:bodyPr>
            <a:normAutofit fontScale="90000"/>
          </a:bodyPr>
          <a:lstStyle/>
          <a:p>
            <a:r>
              <a:rPr lang="en-US" dirty="0" smtClean="0"/>
              <a:t>What if there are too many missing values in a variable?</a:t>
            </a:r>
            <a:endParaRPr lang="en-US" dirty="0"/>
          </a:p>
        </p:txBody>
      </p:sp>
      <p:sp>
        <p:nvSpPr>
          <p:cNvPr id="3" name="Content Placeholder 2"/>
          <p:cNvSpPr>
            <a:spLocks noGrp="1"/>
          </p:cNvSpPr>
          <p:nvPr>
            <p:ph idx="1"/>
          </p:nvPr>
        </p:nvSpPr>
        <p:spPr>
          <a:xfrm>
            <a:off x="1295400" y="1905000"/>
            <a:ext cx="7498080" cy="4800600"/>
          </a:xfrm>
        </p:spPr>
        <p:txBody>
          <a:bodyPr>
            <a:normAutofit/>
          </a:bodyPr>
          <a:lstStyle/>
          <a:p>
            <a:r>
              <a:rPr lang="en-US" sz="2400" dirty="0" smtClean="0"/>
              <a:t>If there are too many missing values for a variable, </a:t>
            </a:r>
            <a:r>
              <a:rPr lang="en-US" sz="2400" dirty="0" err="1" smtClean="0"/>
              <a:t>i.e</a:t>
            </a:r>
            <a:r>
              <a:rPr lang="en-US" sz="2400" dirty="0" smtClean="0"/>
              <a:t>, only very less data for the variable is available, we can take to dropping the variable, with some information loss. But this should be done, only after detailed analysis of the variable, and it must be made sure, no important information is lost. 	</a:t>
            </a:r>
            <a:endParaRPr lang="en-US" sz="2400" dirty="0"/>
          </a:p>
        </p:txBody>
      </p:sp>
    </p:spTree>
    <p:extLst>
      <p:ext uri="{BB962C8B-B14F-4D97-AF65-F5344CB8AC3E}">
        <p14:creationId xmlns:p14="http://schemas.microsoft.com/office/powerpoint/2010/main" val="3279821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3200"/>
            <a:ext cx="4584192" cy="808038"/>
          </a:xfrm>
        </p:spPr>
        <p:txBody>
          <a:bodyPr>
            <a:normAutofit/>
          </a:bodyPr>
          <a:lstStyle/>
          <a:p>
            <a:r>
              <a:rPr lang="en-US" dirty="0" smtClean="0"/>
              <a:t>Thank you!</a:t>
            </a:r>
            <a:endParaRPr lang="en-US" dirty="0"/>
          </a:p>
        </p:txBody>
      </p:sp>
    </p:spTree>
    <p:extLst>
      <p:ext uri="{BB962C8B-B14F-4D97-AF65-F5344CB8AC3E}">
        <p14:creationId xmlns:p14="http://schemas.microsoft.com/office/powerpoint/2010/main" val="70062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colorTemperature colorTemp="7200"/>
                    </a14:imgEffect>
                    <a14:imgEffect>
                      <a14:saturation sat="40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sz="2400" dirty="0" smtClean="0"/>
              <a:t>Introduction</a:t>
            </a:r>
          </a:p>
          <a:p>
            <a:pPr>
              <a:buFont typeface="Wingdings" pitchFamily="2" charset="2"/>
              <a:buChar char="Ø"/>
            </a:pPr>
            <a:r>
              <a:rPr lang="en-US" sz="2400" dirty="0" smtClean="0"/>
              <a:t>Nature of missing values</a:t>
            </a:r>
          </a:p>
          <a:p>
            <a:pPr>
              <a:buFont typeface="Wingdings" pitchFamily="2" charset="2"/>
              <a:buChar char="Ø"/>
            </a:pPr>
            <a:r>
              <a:rPr lang="en-US" sz="2400" dirty="0" smtClean="0"/>
              <a:t>Approach to Missing value</a:t>
            </a:r>
          </a:p>
          <a:p>
            <a:pPr lvl="1"/>
            <a:r>
              <a:rPr lang="en-US" dirty="0" smtClean="0"/>
              <a:t>Eliminate data objects</a:t>
            </a:r>
          </a:p>
          <a:p>
            <a:pPr lvl="1"/>
            <a:r>
              <a:rPr lang="en-US" dirty="0" smtClean="0"/>
              <a:t>Estimate data objects</a:t>
            </a:r>
          </a:p>
          <a:p>
            <a:pPr lvl="2"/>
            <a:r>
              <a:rPr lang="en-US" dirty="0" smtClean="0"/>
              <a:t>Single imputation</a:t>
            </a:r>
          </a:p>
          <a:p>
            <a:pPr lvl="2"/>
            <a:r>
              <a:rPr lang="en-US" dirty="0" smtClean="0"/>
              <a:t>Multiple imputation methods</a:t>
            </a:r>
          </a:p>
        </p:txBody>
      </p:sp>
    </p:spTree>
    <p:extLst>
      <p:ext uri="{BB962C8B-B14F-4D97-AF65-F5344CB8AC3E}">
        <p14:creationId xmlns:p14="http://schemas.microsoft.com/office/powerpoint/2010/main" val="4017496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457200"/>
            <a:ext cx="7391400" cy="2438400"/>
          </a:xfrm>
        </p:spPr>
        <p:txBody>
          <a:bodyPr>
            <a:normAutofit fontScale="70000" lnSpcReduction="20000"/>
          </a:bodyPr>
          <a:lstStyle/>
          <a:p>
            <a:pPr>
              <a:buFont typeface="Wingdings" pitchFamily="2" charset="2"/>
              <a:buChar char="Ø"/>
            </a:pPr>
            <a:r>
              <a:rPr lang="en-US" sz="4600" u="sng" dirty="0" smtClean="0">
                <a:solidFill>
                  <a:schemeClr val="accent2">
                    <a:lumMod val="50000"/>
                  </a:schemeClr>
                </a:solidFill>
              </a:rPr>
              <a:t>MCAR:</a:t>
            </a:r>
          </a:p>
          <a:p>
            <a:pPr marL="82296" indent="0">
              <a:buNone/>
            </a:pPr>
            <a:r>
              <a:rPr lang="en-US" sz="4600" dirty="0">
                <a:solidFill>
                  <a:schemeClr val="accent2">
                    <a:lumMod val="50000"/>
                  </a:schemeClr>
                </a:solidFill>
              </a:rPr>
              <a:t>	</a:t>
            </a:r>
            <a:r>
              <a:rPr lang="en-US" sz="4600" u="sng" dirty="0" smtClean="0">
                <a:solidFill>
                  <a:schemeClr val="accent2">
                    <a:lumMod val="50000"/>
                  </a:schemeClr>
                </a:solidFill>
              </a:rPr>
              <a:t>missing </a:t>
            </a:r>
            <a:r>
              <a:rPr lang="en-US" sz="4600" u="sng" dirty="0">
                <a:solidFill>
                  <a:schemeClr val="accent2">
                    <a:lumMod val="50000"/>
                  </a:schemeClr>
                </a:solidFill>
              </a:rPr>
              <a:t>completely at </a:t>
            </a:r>
            <a:r>
              <a:rPr lang="en-US" sz="4600" u="sng" dirty="0" smtClean="0">
                <a:solidFill>
                  <a:schemeClr val="accent2">
                    <a:lumMod val="50000"/>
                  </a:schemeClr>
                </a:solidFill>
              </a:rPr>
              <a:t>random</a:t>
            </a:r>
            <a:r>
              <a:rPr lang="en-US" sz="4600" dirty="0" smtClean="0">
                <a:solidFill>
                  <a:schemeClr val="accent2">
                    <a:lumMod val="50000"/>
                  </a:schemeClr>
                </a:solidFill>
              </a:rPr>
              <a:t>:</a:t>
            </a:r>
          </a:p>
          <a:p>
            <a:r>
              <a:rPr lang="en-US" dirty="0" smtClean="0"/>
              <a:t> </a:t>
            </a:r>
            <a:r>
              <a:rPr lang="en-US" dirty="0"/>
              <a:t>means that the missing </a:t>
            </a:r>
            <a:r>
              <a:rPr lang="en-US" dirty="0" smtClean="0"/>
              <a:t>data is </a:t>
            </a:r>
            <a:r>
              <a:rPr lang="en-US" dirty="0"/>
              <a:t>unrelated to the values of any </a:t>
            </a:r>
            <a:r>
              <a:rPr lang="en-US" dirty="0" smtClean="0"/>
              <a:t>variables, in the dataset.</a:t>
            </a:r>
          </a:p>
          <a:p>
            <a:r>
              <a:rPr lang="en-US" dirty="0" smtClean="0"/>
              <a:t> </a:t>
            </a:r>
            <a:r>
              <a:rPr lang="en-US" dirty="0"/>
              <a:t>One value is just as likely to be missing as another</a:t>
            </a:r>
          </a:p>
          <a:p>
            <a:r>
              <a:rPr lang="en-US" dirty="0" smtClean="0"/>
              <a:t>Probability </a:t>
            </a:r>
            <a:r>
              <a:rPr lang="en-US" dirty="0"/>
              <a:t>for missing data is the same </a:t>
            </a:r>
            <a:r>
              <a:rPr lang="en-US" dirty="0" smtClean="0"/>
              <a:t>across units .</a:t>
            </a:r>
            <a:endParaRPr lang="en-US" dirty="0"/>
          </a:p>
          <a:p>
            <a:pPr marL="0" indent="0">
              <a:buNone/>
            </a:pPr>
            <a:endParaRPr lang="en-US" dirty="0"/>
          </a:p>
        </p:txBody>
      </p:sp>
      <p:sp>
        <p:nvSpPr>
          <p:cNvPr id="4" name="Content Placeholder 2"/>
          <p:cNvSpPr txBox="1">
            <a:spLocks/>
          </p:cNvSpPr>
          <p:nvPr/>
        </p:nvSpPr>
        <p:spPr>
          <a:xfrm>
            <a:off x="981456" y="3137770"/>
            <a:ext cx="7638288" cy="1371600"/>
          </a:xfrm>
          <a:prstGeom prst="rect">
            <a:avLst/>
          </a:prstGeom>
        </p:spPr>
        <p:txBody>
          <a:bodyPr>
            <a:normAutofit fontScale="70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buFont typeface="Wingdings" pitchFamily="2" charset="2"/>
              <a:buChar char="Ø"/>
            </a:pPr>
            <a:r>
              <a:rPr lang="en-US" sz="4600" dirty="0" smtClean="0">
                <a:solidFill>
                  <a:schemeClr val="accent1">
                    <a:lumMod val="50000"/>
                  </a:schemeClr>
                </a:solidFill>
              </a:rPr>
              <a:t> </a:t>
            </a:r>
            <a:r>
              <a:rPr lang="en-US" sz="4600" u="sng" dirty="0" smtClean="0">
                <a:solidFill>
                  <a:schemeClr val="accent1">
                    <a:lumMod val="50000"/>
                  </a:schemeClr>
                </a:solidFill>
              </a:rPr>
              <a:t>MAR-missing at random</a:t>
            </a:r>
            <a:r>
              <a:rPr lang="en-US" sz="4600" dirty="0" smtClean="0">
                <a:solidFill>
                  <a:schemeClr val="accent1">
                    <a:lumMod val="50000"/>
                  </a:schemeClr>
                </a:solidFill>
              </a:rPr>
              <a:t>- </a:t>
            </a:r>
          </a:p>
          <a:p>
            <a:r>
              <a:rPr lang="en-US" dirty="0" err="1" smtClean="0"/>
              <a:t>Missingness</a:t>
            </a:r>
            <a:r>
              <a:rPr lang="en-US" dirty="0" smtClean="0"/>
              <a:t> is statistically unrelated to the variable itself, but it is related to some other variables in the data set.</a:t>
            </a:r>
          </a:p>
        </p:txBody>
      </p:sp>
      <p:sp>
        <p:nvSpPr>
          <p:cNvPr id="2" name="Rectangle 1"/>
          <p:cNvSpPr/>
          <p:nvPr/>
        </p:nvSpPr>
        <p:spPr>
          <a:xfrm>
            <a:off x="1143000" y="4398519"/>
            <a:ext cx="7772400" cy="1261884"/>
          </a:xfrm>
          <a:prstGeom prst="rect">
            <a:avLst/>
          </a:prstGeom>
        </p:spPr>
        <p:txBody>
          <a:bodyPr wrap="square">
            <a:spAutoFit/>
          </a:bodyPr>
          <a:lstStyle/>
          <a:p>
            <a:pPr marL="457200" indent="-457200">
              <a:buFont typeface="Wingdings" pitchFamily="2" charset="2"/>
              <a:buChar char="Ø"/>
            </a:pPr>
            <a:r>
              <a:rPr lang="en-US" sz="3200" dirty="0">
                <a:solidFill>
                  <a:schemeClr val="accent6">
                    <a:lumMod val="50000"/>
                  </a:schemeClr>
                </a:solidFill>
              </a:rPr>
              <a:t>MNAR </a:t>
            </a:r>
            <a:r>
              <a:rPr lang="en-US" sz="3200" dirty="0" smtClean="0">
                <a:solidFill>
                  <a:schemeClr val="accent6">
                    <a:lumMod val="50000"/>
                  </a:schemeClr>
                </a:solidFill>
              </a:rPr>
              <a:t>:missing </a:t>
            </a:r>
            <a:r>
              <a:rPr lang="en-US" sz="3200" dirty="0">
                <a:solidFill>
                  <a:schemeClr val="accent6">
                    <a:lumMod val="50000"/>
                  </a:schemeClr>
                </a:solidFill>
              </a:rPr>
              <a:t>not at </a:t>
            </a:r>
            <a:r>
              <a:rPr lang="en-US" sz="3200" dirty="0" smtClean="0">
                <a:solidFill>
                  <a:schemeClr val="accent6">
                    <a:lumMod val="50000"/>
                  </a:schemeClr>
                </a:solidFill>
              </a:rPr>
              <a:t>random</a:t>
            </a:r>
          </a:p>
          <a:p>
            <a:pPr marL="457200" indent="-457200">
              <a:buFont typeface="Arial" pitchFamily="34" charset="0"/>
              <a:buChar char="•"/>
            </a:pPr>
            <a:r>
              <a:rPr lang="en-US" sz="2200" dirty="0" smtClean="0"/>
              <a:t>when </a:t>
            </a:r>
            <a:r>
              <a:rPr lang="en-US" sz="2200" dirty="0"/>
              <a:t>the probability of missing data on a variable Y is related to the values of Y itself</a:t>
            </a:r>
          </a:p>
        </p:txBody>
      </p:sp>
    </p:spTree>
    <p:extLst>
      <p:ext uri="{BB962C8B-B14F-4D97-AF65-F5344CB8AC3E}">
        <p14:creationId xmlns:p14="http://schemas.microsoft.com/office/powerpoint/2010/main" val="1854328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553200" cy="457200"/>
          </a:xfrm>
        </p:spPr>
        <p:txBody>
          <a:bodyPr>
            <a:normAutofit fontScale="90000"/>
          </a:bodyPr>
          <a:lstStyle/>
          <a:p>
            <a:r>
              <a:rPr lang="en-US" sz="4400" dirty="0" smtClean="0"/>
              <a:t>Example:</a:t>
            </a:r>
            <a:endParaRPr lang="en-US" sz="4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990600"/>
            <a:ext cx="6975395" cy="5035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3279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a:xfrm>
            <a:off x="1435608" y="1447800"/>
            <a:ext cx="7098792" cy="3505200"/>
          </a:xfrm>
        </p:spPr>
        <p:txBody>
          <a:bodyPr>
            <a:normAutofit fontScale="77500" lnSpcReduction="20000"/>
          </a:bodyPr>
          <a:lstStyle/>
          <a:p>
            <a:r>
              <a:rPr lang="en-US" dirty="0"/>
              <a:t>We can only check for </a:t>
            </a:r>
            <a:r>
              <a:rPr lang="en-US" dirty="0" smtClean="0"/>
              <a:t>MCAR </a:t>
            </a:r>
            <a:r>
              <a:rPr lang="en-US" dirty="0"/>
              <a:t>using some available </a:t>
            </a:r>
            <a:r>
              <a:rPr lang="en-US" dirty="0" smtClean="0"/>
              <a:t>tests. </a:t>
            </a:r>
            <a:r>
              <a:rPr lang="en-US" dirty="0" err="1" smtClean="0"/>
              <a:t>eg</a:t>
            </a:r>
            <a:r>
              <a:rPr lang="en-US" dirty="0" smtClean="0"/>
              <a:t>: Little’s MCAR chi square </a:t>
            </a:r>
            <a:r>
              <a:rPr lang="en-US" dirty="0"/>
              <a:t>test, </a:t>
            </a:r>
          </a:p>
          <a:p>
            <a:r>
              <a:rPr lang="en-US" dirty="0"/>
              <a:t>For other </a:t>
            </a:r>
            <a:r>
              <a:rPr lang="en-US" dirty="0" smtClean="0"/>
              <a:t>two types, we can never know, or prove </a:t>
            </a:r>
            <a:r>
              <a:rPr lang="en-US" dirty="0" smtClean="0"/>
              <a:t>statistically </a:t>
            </a:r>
            <a:r>
              <a:rPr lang="en-US" dirty="0" smtClean="0"/>
              <a:t>what nature the missing values have, we have to look at it </a:t>
            </a:r>
            <a:r>
              <a:rPr lang="en-US" dirty="0" smtClean="0"/>
              <a:t>intuitively.</a:t>
            </a:r>
            <a:endParaRPr lang="en-US" dirty="0" smtClean="0"/>
          </a:p>
          <a:p>
            <a:r>
              <a:rPr lang="en-US" dirty="0" smtClean="0"/>
              <a:t> </a:t>
            </a:r>
            <a:r>
              <a:rPr lang="en-US" dirty="0"/>
              <a:t>T</a:t>
            </a:r>
            <a:r>
              <a:rPr lang="en-US" dirty="0" smtClean="0"/>
              <a:t>hey </a:t>
            </a:r>
            <a:r>
              <a:rPr lang="en-US" dirty="0"/>
              <a:t>are only literature and not really applied to real life data, because we are always unaware of what missing values </a:t>
            </a:r>
          </a:p>
          <a:p>
            <a:pPr marL="82296" indent="0">
              <a:buNone/>
            </a:pPr>
            <a:r>
              <a:rPr lang="en-US" dirty="0" smtClean="0"/>
              <a:t>   are</a:t>
            </a:r>
            <a:r>
              <a:rPr lang="en-US" dirty="0"/>
              <a:t>.</a:t>
            </a:r>
          </a:p>
          <a:p>
            <a:endParaRPr lang="en-US" dirty="0"/>
          </a:p>
        </p:txBody>
      </p:sp>
    </p:spTree>
    <p:extLst>
      <p:ext uri="{BB962C8B-B14F-4D97-AF65-F5344CB8AC3E}">
        <p14:creationId xmlns:p14="http://schemas.microsoft.com/office/powerpoint/2010/main" val="1827929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7498080" cy="4800600"/>
          </a:xfrm>
        </p:spPr>
        <p:txBody>
          <a:bodyPr/>
          <a:lstStyle/>
          <a:p>
            <a:pPr marL="0" indent="0">
              <a:buNone/>
            </a:pPr>
            <a:r>
              <a:rPr lang="en-US" b="1" dirty="0" smtClean="0"/>
              <a:t>Elimination </a:t>
            </a:r>
            <a:r>
              <a:rPr lang="en-US" b="1" dirty="0"/>
              <a:t>Techniques</a:t>
            </a:r>
          </a:p>
          <a:p>
            <a:pPr marL="82296" indent="0">
              <a:buNone/>
            </a:pPr>
            <a:r>
              <a:rPr lang="en-US" sz="2000" dirty="0" err="1" smtClean="0"/>
              <a:t>Listwise</a:t>
            </a:r>
            <a:r>
              <a:rPr lang="en-US" sz="2000" dirty="0" smtClean="0"/>
              <a:t> Deletion </a:t>
            </a:r>
            <a:r>
              <a:rPr lang="en-US" sz="2400" dirty="0" smtClean="0"/>
              <a:t>         		       Pairwise Deletion</a:t>
            </a: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29782416"/>
              </p:ext>
            </p:extLst>
          </p:nvPr>
        </p:nvGraphicFramePr>
        <p:xfrm>
          <a:off x="1066800" y="1143000"/>
          <a:ext cx="7772400" cy="5577840"/>
        </p:xfrm>
        <a:graphic>
          <a:graphicData uri="http://schemas.openxmlformats.org/drawingml/2006/table">
            <a:tbl>
              <a:tblPr firstRow="1" bandRow="1">
                <a:tableStyleId>{5C22544A-7EE6-4342-B048-85BDC9FD1C3A}</a:tableStyleId>
              </a:tblPr>
              <a:tblGrid>
                <a:gridCol w="3810000"/>
                <a:gridCol w="3962400"/>
              </a:tblGrid>
              <a:tr h="5560695">
                <a:tc>
                  <a:txBody>
                    <a:bodyPr/>
                    <a:lstStyle/>
                    <a:p>
                      <a:endParaRPr lang="en-US" sz="1400" dirty="0" smtClean="0">
                        <a:solidFill>
                          <a:srgbClr val="FF0000"/>
                        </a:solidFill>
                      </a:endParaRPr>
                    </a:p>
                    <a:p>
                      <a:endParaRPr lang="en-US" sz="1400" dirty="0" smtClean="0">
                        <a:solidFill>
                          <a:srgbClr val="FF0000"/>
                        </a:solidFill>
                      </a:endParaRPr>
                    </a:p>
                    <a:p>
                      <a:endParaRPr lang="en-US" sz="1400" dirty="0" smtClean="0">
                        <a:solidFill>
                          <a:srgbClr val="FF0000"/>
                        </a:solidFill>
                      </a:endParaRPr>
                    </a:p>
                    <a:p>
                      <a:endParaRPr lang="en-US" sz="1400" dirty="0" smtClean="0">
                        <a:solidFill>
                          <a:srgbClr val="FF0000"/>
                        </a:solidFill>
                      </a:endParaRPr>
                    </a:p>
                    <a:p>
                      <a:endParaRPr lang="en-US" sz="1400" dirty="0" smtClean="0">
                        <a:solidFill>
                          <a:srgbClr val="FF0000"/>
                        </a:solidFill>
                      </a:endParaRPr>
                    </a:p>
                    <a:p>
                      <a:endParaRPr lang="en-US" sz="1400" dirty="0" smtClean="0">
                        <a:solidFill>
                          <a:srgbClr val="FF0000"/>
                        </a:solidFill>
                      </a:endParaRPr>
                    </a:p>
                    <a:p>
                      <a:endParaRPr lang="en-US" sz="1400" dirty="0" smtClean="0">
                        <a:solidFill>
                          <a:srgbClr val="FF0000"/>
                        </a:solidFill>
                      </a:endParaRPr>
                    </a:p>
                    <a:p>
                      <a:endParaRPr lang="en-US" sz="1400" dirty="0" smtClean="0">
                        <a:solidFill>
                          <a:srgbClr val="FF0000"/>
                        </a:solidFill>
                      </a:endParaRPr>
                    </a:p>
                    <a:p>
                      <a:endParaRPr lang="en-US" sz="1400" dirty="0" smtClean="0">
                        <a:solidFill>
                          <a:srgbClr val="FF0000"/>
                        </a:solidFill>
                      </a:endParaRPr>
                    </a:p>
                    <a:p>
                      <a:endParaRPr lang="en-US" sz="1400" dirty="0" smtClean="0">
                        <a:solidFill>
                          <a:srgbClr val="FF0000"/>
                        </a:solidFill>
                      </a:endParaRPr>
                    </a:p>
                    <a:p>
                      <a:endParaRPr lang="en-US" sz="1400" dirty="0" smtClean="0">
                        <a:solidFill>
                          <a:srgbClr val="FF0000"/>
                        </a:solidFill>
                      </a:endParaRPr>
                    </a:p>
                    <a:p>
                      <a:endParaRPr lang="en-US" sz="1400" dirty="0" smtClean="0">
                        <a:solidFill>
                          <a:srgbClr val="FF0000"/>
                        </a:solidFill>
                      </a:endParaRPr>
                    </a:p>
                    <a:p>
                      <a:endParaRPr lang="en-US" sz="1400" dirty="0" smtClean="0">
                        <a:solidFill>
                          <a:srgbClr val="FF0000"/>
                        </a:solidFill>
                      </a:endParaRPr>
                    </a:p>
                    <a:p>
                      <a:endParaRPr lang="en-US" sz="1400" dirty="0" smtClean="0">
                        <a:solidFill>
                          <a:srgbClr val="FF0000"/>
                        </a:solidFill>
                      </a:endParaRPr>
                    </a:p>
                    <a:p>
                      <a:pPr marL="285750" indent="-285750">
                        <a:buFont typeface="Arial" pitchFamily="34" charset="0"/>
                        <a:buChar char="•"/>
                      </a:pPr>
                      <a:endParaRPr lang="en-US" sz="1400" dirty="0" smtClean="0">
                        <a:solidFill>
                          <a:schemeClr val="bg1">
                            <a:lumMod val="95000"/>
                          </a:schemeClr>
                        </a:solidFill>
                      </a:endParaRPr>
                    </a:p>
                    <a:p>
                      <a:pPr marL="285750" indent="-285750">
                        <a:buFont typeface="Arial" pitchFamily="34" charset="0"/>
                        <a:buChar char="•"/>
                      </a:pPr>
                      <a:endParaRPr lang="en-US" sz="1400" dirty="0" smtClean="0">
                        <a:solidFill>
                          <a:schemeClr val="bg1">
                            <a:lumMod val="95000"/>
                          </a:schemeClr>
                        </a:solidFill>
                      </a:endParaRPr>
                    </a:p>
                    <a:p>
                      <a:pPr marL="285750" indent="-285750">
                        <a:buFont typeface="Arial" pitchFamily="34" charset="0"/>
                        <a:buChar char="•"/>
                      </a:pPr>
                      <a:r>
                        <a:rPr lang="en-US" sz="1400" dirty="0" smtClean="0">
                          <a:solidFill>
                            <a:schemeClr val="bg1">
                              <a:lumMod val="95000"/>
                            </a:schemeClr>
                          </a:solidFill>
                        </a:rPr>
                        <a:t>Deletes entire cases/rows of data</a:t>
                      </a:r>
                    </a:p>
                    <a:p>
                      <a:pPr marL="285750" indent="-285750">
                        <a:buFont typeface="Arial" pitchFamily="34" charset="0"/>
                        <a:buChar char="•"/>
                      </a:pPr>
                      <a:r>
                        <a:rPr lang="en-US" sz="1400" dirty="0" smtClean="0">
                          <a:solidFill>
                            <a:schemeClr val="bg1">
                              <a:lumMod val="95000"/>
                            </a:schemeClr>
                          </a:solidFill>
                        </a:rPr>
                        <a:t>Requires large sample or important</a:t>
                      </a:r>
                      <a:r>
                        <a:rPr lang="en-US" sz="1400" baseline="0" dirty="0" smtClean="0">
                          <a:solidFill>
                            <a:schemeClr val="bg1">
                              <a:lumMod val="95000"/>
                            </a:schemeClr>
                          </a:solidFill>
                        </a:rPr>
                        <a:t> information is lost</a:t>
                      </a:r>
                    </a:p>
                    <a:p>
                      <a:pPr marL="0" indent="0">
                        <a:buFont typeface="Arial" pitchFamily="34" charset="0"/>
                        <a:buNone/>
                      </a:pPr>
                      <a:endParaRPr lang="en-US" sz="1400" dirty="0" smtClean="0">
                        <a:solidFill>
                          <a:schemeClr val="bg1">
                            <a:lumMod val="95000"/>
                          </a:schemeClr>
                        </a:solidFill>
                      </a:endParaRPr>
                    </a:p>
                  </a:txBody>
                  <a:tcPr>
                    <a:solidFill>
                      <a:schemeClr val="tx1">
                        <a:lumMod val="50000"/>
                        <a:lumOff val="50000"/>
                      </a:schemeClr>
                    </a:solidFill>
                  </a:tcPr>
                </a:tc>
                <a:tc>
                  <a:txBody>
                    <a:bodyPr/>
                    <a:lstStyle/>
                    <a:p>
                      <a:endParaRPr lang="en-US" dirty="0" smtClean="0">
                        <a:solidFill>
                          <a:srgbClr val="FF0000"/>
                        </a:solidFill>
                      </a:endParaRPr>
                    </a:p>
                    <a:p>
                      <a:endParaRPr kumimoji="0" lang="en-US" sz="1800" b="1" kern="1200" dirty="0" smtClean="0">
                        <a:solidFill>
                          <a:srgbClr val="FF0000"/>
                        </a:solidFill>
                        <a:effectLst/>
                        <a:latin typeface="+mn-lt"/>
                        <a:ea typeface="+mn-ea"/>
                        <a:cs typeface="+mn-cs"/>
                      </a:endParaRPr>
                    </a:p>
                    <a:p>
                      <a:endParaRPr kumimoji="0" lang="en-US" sz="1800" b="1" kern="1200" dirty="0" smtClean="0">
                        <a:solidFill>
                          <a:srgbClr val="FF0000"/>
                        </a:solidFill>
                        <a:effectLst/>
                        <a:latin typeface="+mn-lt"/>
                        <a:ea typeface="+mn-ea"/>
                        <a:cs typeface="+mn-cs"/>
                      </a:endParaRPr>
                    </a:p>
                    <a:p>
                      <a:endParaRPr kumimoji="0" lang="en-US" sz="1800" b="1" kern="1200" dirty="0" smtClean="0">
                        <a:solidFill>
                          <a:srgbClr val="FF0000"/>
                        </a:solidFill>
                        <a:effectLst/>
                        <a:latin typeface="+mn-lt"/>
                        <a:ea typeface="+mn-ea"/>
                        <a:cs typeface="+mn-cs"/>
                      </a:endParaRPr>
                    </a:p>
                    <a:p>
                      <a:endParaRPr kumimoji="0" lang="en-US" sz="1800" b="1" kern="1200" dirty="0" smtClean="0">
                        <a:solidFill>
                          <a:srgbClr val="FF0000"/>
                        </a:solidFill>
                        <a:effectLst/>
                        <a:latin typeface="+mn-lt"/>
                        <a:ea typeface="+mn-ea"/>
                        <a:cs typeface="+mn-cs"/>
                      </a:endParaRPr>
                    </a:p>
                    <a:p>
                      <a:endParaRPr kumimoji="0" lang="en-US" sz="1800" b="1" kern="1200" dirty="0" smtClean="0">
                        <a:solidFill>
                          <a:srgbClr val="FF0000"/>
                        </a:solidFill>
                        <a:effectLst/>
                        <a:latin typeface="+mn-lt"/>
                        <a:ea typeface="+mn-ea"/>
                        <a:cs typeface="+mn-cs"/>
                      </a:endParaRPr>
                    </a:p>
                    <a:p>
                      <a:endParaRPr kumimoji="0" lang="en-US" sz="1800" b="1" kern="1200" dirty="0" smtClean="0">
                        <a:solidFill>
                          <a:srgbClr val="FF0000"/>
                        </a:solidFill>
                        <a:effectLst/>
                        <a:latin typeface="+mn-lt"/>
                        <a:ea typeface="+mn-ea"/>
                        <a:cs typeface="+mn-cs"/>
                      </a:endParaRPr>
                    </a:p>
                    <a:p>
                      <a:endParaRPr kumimoji="0" lang="en-US" sz="1800" b="1" kern="1200" dirty="0" smtClean="0">
                        <a:solidFill>
                          <a:srgbClr val="FF0000"/>
                        </a:solidFill>
                        <a:effectLst/>
                        <a:latin typeface="+mn-lt"/>
                        <a:ea typeface="+mn-ea"/>
                        <a:cs typeface="+mn-cs"/>
                      </a:endParaRPr>
                    </a:p>
                    <a:p>
                      <a:endParaRPr kumimoji="0" lang="en-US" sz="1800" b="1" kern="1200" dirty="0" smtClean="0">
                        <a:solidFill>
                          <a:srgbClr val="FF0000"/>
                        </a:solidFill>
                        <a:effectLst/>
                        <a:latin typeface="+mn-lt"/>
                        <a:ea typeface="+mn-ea"/>
                        <a:cs typeface="+mn-cs"/>
                      </a:endParaRPr>
                    </a:p>
                    <a:p>
                      <a:endParaRPr kumimoji="0" lang="en-US" sz="1800" b="1" kern="1200" dirty="0" smtClean="0">
                        <a:solidFill>
                          <a:srgbClr val="FF0000"/>
                        </a:solidFill>
                        <a:effectLst/>
                        <a:latin typeface="+mn-lt"/>
                        <a:ea typeface="+mn-ea"/>
                        <a:cs typeface="+mn-cs"/>
                      </a:endParaRPr>
                    </a:p>
                    <a:p>
                      <a:endParaRPr kumimoji="0" lang="en-US" sz="1800" b="1" kern="1200" dirty="0" smtClean="0">
                        <a:solidFill>
                          <a:srgbClr val="FF0000"/>
                        </a:solidFill>
                        <a:effectLst/>
                        <a:latin typeface="+mn-lt"/>
                        <a:ea typeface="+mn-ea"/>
                        <a:cs typeface="+mn-cs"/>
                      </a:endParaRPr>
                    </a:p>
                    <a:p>
                      <a:endParaRPr kumimoji="0" lang="en-US" sz="1800" b="1" kern="1200" dirty="0" smtClean="0">
                        <a:solidFill>
                          <a:srgbClr val="FF0000"/>
                        </a:solidFill>
                        <a:effectLst/>
                        <a:latin typeface="+mn-lt"/>
                        <a:ea typeface="+mn-ea"/>
                        <a:cs typeface="+mn-cs"/>
                      </a:endParaRPr>
                    </a:p>
                    <a:p>
                      <a:pPr marL="285750" indent="-285750">
                        <a:buFont typeface="Arial" pitchFamily="34" charset="0"/>
                        <a:buChar char="•"/>
                      </a:pPr>
                      <a:r>
                        <a:rPr kumimoji="0" lang="en-US" sz="1400" b="0" kern="1200" dirty="0" smtClean="0">
                          <a:solidFill>
                            <a:srgbClr val="FF0000"/>
                          </a:solidFill>
                          <a:effectLst/>
                          <a:latin typeface="+mn-lt"/>
                          <a:ea typeface="+mn-ea"/>
                          <a:cs typeface="+mn-cs"/>
                        </a:rPr>
                        <a:t>Deletes only the missing</a:t>
                      </a:r>
                      <a:r>
                        <a:rPr kumimoji="0" lang="en-US" sz="1400" b="0" kern="1200" baseline="0" dirty="0" smtClean="0">
                          <a:solidFill>
                            <a:srgbClr val="FF0000"/>
                          </a:solidFill>
                          <a:effectLst/>
                          <a:latin typeface="+mn-lt"/>
                          <a:ea typeface="+mn-ea"/>
                          <a:cs typeface="+mn-cs"/>
                        </a:rPr>
                        <a:t> values. This leads to different sizes of different attributes.</a:t>
                      </a:r>
                      <a:endParaRPr kumimoji="0" lang="en-US" sz="1400" b="0" kern="1200" dirty="0" smtClean="0">
                        <a:solidFill>
                          <a:srgbClr val="FF0000"/>
                        </a:solidFill>
                        <a:effectLst/>
                        <a:latin typeface="+mn-lt"/>
                        <a:ea typeface="+mn-ea"/>
                        <a:cs typeface="+mn-cs"/>
                      </a:endParaRPr>
                    </a:p>
                    <a:p>
                      <a:pPr marL="285750" indent="-285750">
                        <a:buFont typeface="Arial" pitchFamily="34" charset="0"/>
                        <a:buChar char="•"/>
                      </a:pPr>
                      <a:r>
                        <a:rPr kumimoji="0" lang="en-US" sz="1400" b="0" kern="1200" dirty="0" smtClean="0">
                          <a:solidFill>
                            <a:srgbClr val="FF0000"/>
                          </a:solidFill>
                          <a:effectLst/>
                          <a:latin typeface="+mn-lt"/>
                          <a:ea typeface="+mn-ea"/>
                          <a:cs typeface="+mn-cs"/>
                        </a:rPr>
                        <a:t>The procedure cannot include a particular variable when it has a missing value, but it can still use the case when analyzing other variables with non-missing values.</a:t>
                      </a:r>
                    </a:p>
                    <a:p>
                      <a:pPr marL="285750" marR="0" lvl="2"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400" b="0" kern="1200" dirty="0" smtClean="0">
                          <a:solidFill>
                            <a:srgbClr val="FF0000"/>
                          </a:solidFill>
                          <a:effectLst/>
                          <a:latin typeface="+mn-lt"/>
                          <a:ea typeface="+mn-ea"/>
                          <a:cs typeface="+mn-cs"/>
                        </a:rPr>
                        <a:t> keeps as many cases as possible for each analysis, uses all information possible with each analysis</a:t>
                      </a:r>
                    </a:p>
                    <a:p>
                      <a:pPr marL="285750" indent="-285750">
                        <a:buFont typeface="Arial" pitchFamily="34" charset="0"/>
                        <a:buChar char="•"/>
                      </a:pPr>
                      <a:endParaRPr lang="en-US" dirty="0">
                        <a:solidFill>
                          <a:srgbClr val="FF0000"/>
                        </a:solidFill>
                      </a:endParaRPr>
                    </a:p>
                  </a:txBody>
                  <a:tcPr>
                    <a:solidFill>
                      <a:schemeClr val="bg1"/>
                    </a:solidFill>
                  </a:tcPr>
                </a:tc>
              </a:tr>
            </a:tbl>
          </a:graphicData>
        </a:graphic>
      </p:graphicFrame>
      <p:pic>
        <p:nvPicPr>
          <p:cNvPr id="7" name="Picture 6" descr="Image for post"/>
          <p:cNvPicPr/>
          <p:nvPr/>
        </p:nvPicPr>
        <p:blipFill>
          <a:blip r:embed="rId3">
            <a:extLst>
              <a:ext uri="{28A0092B-C50C-407E-A947-70E740481C1C}">
                <a14:useLocalDpi xmlns:a14="http://schemas.microsoft.com/office/drawing/2010/main" val="0"/>
              </a:ext>
            </a:extLst>
          </a:blip>
          <a:srcRect/>
          <a:stretch>
            <a:fillRect/>
          </a:stretch>
        </p:blipFill>
        <p:spPr bwMode="auto">
          <a:xfrm>
            <a:off x="1193800" y="1295400"/>
            <a:ext cx="3352800" cy="3187702"/>
          </a:xfrm>
          <a:prstGeom prst="rect">
            <a:avLst/>
          </a:prstGeom>
          <a:noFill/>
          <a:ln>
            <a:noFill/>
          </a:ln>
        </p:spPr>
      </p:pic>
      <p:pic>
        <p:nvPicPr>
          <p:cNvPr id="8" name="Picture 7" descr="Image for post"/>
          <p:cNvPicPr/>
          <p:nvPr/>
        </p:nvPicPr>
        <p:blipFill>
          <a:blip r:embed="rId4">
            <a:extLst>
              <a:ext uri="{28A0092B-C50C-407E-A947-70E740481C1C}">
                <a14:useLocalDpi xmlns:a14="http://schemas.microsoft.com/office/drawing/2010/main" val="0"/>
              </a:ext>
            </a:extLst>
          </a:blip>
          <a:srcRect/>
          <a:stretch>
            <a:fillRect/>
          </a:stretch>
        </p:blipFill>
        <p:spPr bwMode="auto">
          <a:xfrm>
            <a:off x="5143500" y="1142999"/>
            <a:ext cx="3505200" cy="3200403"/>
          </a:xfrm>
          <a:prstGeom prst="rect">
            <a:avLst/>
          </a:prstGeom>
          <a:noFill/>
          <a:ln>
            <a:noFill/>
          </a:ln>
        </p:spPr>
      </p:pic>
    </p:spTree>
    <p:extLst>
      <p:ext uri="{BB962C8B-B14F-4D97-AF65-F5344CB8AC3E}">
        <p14:creationId xmlns:p14="http://schemas.microsoft.com/office/powerpoint/2010/main" val="2444047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14600"/>
            <a:ext cx="7498080" cy="1143000"/>
          </a:xfrm>
        </p:spPr>
        <p:txBody>
          <a:bodyPr/>
          <a:lstStyle/>
          <a:p>
            <a:pPr marL="571500" indent="-571500">
              <a:buFont typeface="Wingdings" pitchFamily="2" charset="2"/>
              <a:buChar char="Ø"/>
            </a:pPr>
            <a:r>
              <a:rPr lang="en-US" dirty="0" smtClean="0"/>
              <a:t>Single Imputation techniques:</a:t>
            </a:r>
            <a:endParaRPr lang="en-US" dirty="0"/>
          </a:p>
        </p:txBody>
      </p:sp>
    </p:spTree>
    <p:extLst>
      <p:ext uri="{BB962C8B-B14F-4D97-AF65-F5344CB8AC3E}">
        <p14:creationId xmlns:p14="http://schemas.microsoft.com/office/powerpoint/2010/main" val="1492697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498080" cy="5867400"/>
          </a:xfrm>
        </p:spPr>
        <p:txBody>
          <a:bodyPr/>
          <a:lstStyle/>
          <a:p>
            <a:pPr marL="596646" indent="-514350">
              <a:buFont typeface="+mj-lt"/>
              <a:buAutoNum type="arabicPeriod"/>
            </a:pPr>
            <a:r>
              <a:rPr lang="en-US" dirty="0" smtClean="0"/>
              <a:t>Mean, Median, Mode imputation</a:t>
            </a:r>
          </a:p>
          <a:p>
            <a:pPr>
              <a:buFont typeface="Arial" pitchFamily="34" charset="0"/>
              <a:buChar char="•"/>
            </a:pPr>
            <a:r>
              <a:rPr lang="en-US" sz="1800" dirty="0" smtClean="0"/>
              <a:t>Various ways have  </a:t>
            </a:r>
            <a:r>
              <a:rPr lang="en-US" sz="1800" dirty="0"/>
              <a:t>a</a:t>
            </a:r>
            <a:r>
              <a:rPr lang="en-US" sz="1800" dirty="0" smtClean="0"/>
              <a:t>lready discussed in class</a:t>
            </a:r>
          </a:p>
          <a:p>
            <a:pPr>
              <a:buFont typeface="Arial" pitchFamily="34" charset="0"/>
              <a:buChar char="•"/>
            </a:pPr>
            <a:endParaRPr lang="en-US" sz="1800" dirty="0" smtClean="0"/>
          </a:p>
          <a:p>
            <a:pPr>
              <a:buFont typeface="Arial" pitchFamily="34" charset="0"/>
              <a:buChar char="•"/>
            </a:pPr>
            <a:endParaRPr lang="en-US" sz="1800" dirty="0"/>
          </a:p>
          <a:p>
            <a:pPr marL="82296" indent="0">
              <a:buNone/>
            </a:pPr>
            <a:endParaRPr lang="en-US" sz="2000" dirty="0" smtClean="0"/>
          </a:p>
          <a:p>
            <a:pPr marL="82296" indent="0">
              <a:buNone/>
            </a:pPr>
            <a:endParaRPr lang="en-US" sz="2000" dirty="0"/>
          </a:p>
          <a:p>
            <a:pPr marL="82296" indent="0">
              <a:buNone/>
            </a:pPr>
            <a:endParaRPr lang="en-US" sz="2000" dirty="0" smtClean="0"/>
          </a:p>
          <a:p>
            <a:pPr marL="82296" indent="0">
              <a:buNone/>
            </a:pPr>
            <a:endParaRPr lang="en-US" sz="2000" dirty="0"/>
          </a:p>
          <a:p>
            <a:pPr marL="82296" indent="0">
              <a:buNone/>
            </a:pP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19201"/>
            <a:ext cx="4572000" cy="22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676400" y="3886200"/>
            <a:ext cx="6248400" cy="646331"/>
          </a:xfrm>
          <a:prstGeom prst="rect">
            <a:avLst/>
          </a:prstGeom>
          <a:noFill/>
        </p:spPr>
        <p:txBody>
          <a:bodyPr wrap="square" rtlCol="0">
            <a:spAutoFit/>
          </a:bodyPr>
          <a:lstStyle/>
          <a:p>
            <a:pPr marL="285750" indent="-285750">
              <a:buFont typeface="Arial" pitchFamily="34" charset="0"/>
              <a:buChar char="•"/>
            </a:pPr>
            <a:r>
              <a:rPr lang="en-US" dirty="0" smtClean="0"/>
              <a:t>Worst possible method</a:t>
            </a:r>
          </a:p>
          <a:p>
            <a:pPr marL="285750" indent="-285750">
              <a:buFont typeface="Arial" pitchFamily="34" charset="0"/>
              <a:buChar char="•"/>
            </a:pP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209365"/>
            <a:ext cx="2914649" cy="231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1" y="4608399"/>
            <a:ext cx="3657600" cy="178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552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299128312"/>
              </p:ext>
            </p:extLst>
          </p:nvPr>
        </p:nvGraphicFramePr>
        <p:xfrm>
          <a:off x="1152395" y="3048000"/>
          <a:ext cx="6515100" cy="2884170"/>
        </p:xfrm>
        <a:graphic>
          <a:graphicData uri="http://schemas.openxmlformats.org/drawingml/2006/table">
            <a:tbl>
              <a:tblPr/>
              <a:tblGrid>
                <a:gridCol w="1638300"/>
                <a:gridCol w="609600"/>
                <a:gridCol w="609600"/>
                <a:gridCol w="609600"/>
                <a:gridCol w="609600"/>
                <a:gridCol w="609600"/>
                <a:gridCol w="609600"/>
                <a:gridCol w="609600"/>
                <a:gridCol w="609600"/>
              </a:tblGrid>
              <a:tr h="266700">
                <a:tc>
                  <a:txBody>
                    <a:bodyPr/>
                    <a:lstStyle/>
                    <a:p>
                      <a:pPr algn="l" fontAlgn="b"/>
                      <a:r>
                        <a:rPr lang="en-US" sz="1600" b="0" i="0" u="none" strike="noStrike" dirty="0">
                          <a:solidFill>
                            <a:srgbClr val="FF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600" b="0" i="0" u="none" strike="noStrike">
                          <a:solidFill>
                            <a:srgbClr val="FF0000"/>
                          </a:solidFill>
                          <a:effectLst/>
                          <a:latin typeface="Calibri"/>
                        </a:rPr>
                        <a:t>q1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600" b="0" i="0" u="none" strike="noStrike">
                          <a:solidFill>
                            <a:srgbClr val="FF0000"/>
                          </a:solidFill>
                          <a:effectLst/>
                          <a:latin typeface="Calibri"/>
                        </a:rPr>
                        <a:t>q2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600" b="0" i="0" u="none" strike="noStrike">
                          <a:solidFill>
                            <a:srgbClr val="FF0000"/>
                          </a:solidFill>
                          <a:effectLst/>
                          <a:latin typeface="Calibri"/>
                        </a:rPr>
                        <a:t>q3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600" b="0" i="0" u="none" strike="noStrike">
                          <a:solidFill>
                            <a:srgbClr val="FF0000"/>
                          </a:solidFill>
                          <a:effectLst/>
                          <a:latin typeface="Calibri"/>
                        </a:rPr>
                        <a:t>q4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600" b="0" i="0" u="none" strike="noStrike">
                          <a:solidFill>
                            <a:srgbClr val="FF0000"/>
                          </a:solidFill>
                          <a:effectLst/>
                          <a:latin typeface="Calibri"/>
                        </a:rPr>
                        <a:t>q5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r>
              <a:tr h="38100">
                <a:tc>
                  <a:txBody>
                    <a:bodyPr/>
                    <a:lstStyle/>
                    <a:p>
                      <a:pPr algn="l" fontAlgn="b"/>
                      <a:r>
                        <a:rPr lang="en-US" sz="1600" b="0" i="0" u="none" strike="noStrike">
                          <a:solidFill>
                            <a:srgbClr val="000000"/>
                          </a:solidFill>
                          <a:effectLst/>
                          <a:latin typeface="Calibri"/>
                        </a:rPr>
                        <a:t>participant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r>
              <a:tr h="266700">
                <a:tc>
                  <a:txBody>
                    <a:bodyPr/>
                    <a:lstStyle/>
                    <a:p>
                      <a:pPr algn="l" fontAlgn="b"/>
                      <a:r>
                        <a:rPr lang="en-US" sz="1600" b="0" i="0" u="none" strike="noStrike">
                          <a:solidFill>
                            <a:srgbClr val="000000"/>
                          </a:solidFill>
                          <a:effectLst/>
                          <a:latin typeface="Calibri"/>
                        </a:rPr>
                        <a:t>participant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r>
              <a:tr h="266700">
                <a:tc>
                  <a:txBody>
                    <a:bodyPr/>
                    <a:lstStyle/>
                    <a:p>
                      <a:pPr algn="l" fontAlgn="b"/>
                      <a:r>
                        <a:rPr lang="en-US" sz="1600" b="0" i="0" u="none" strike="noStrike">
                          <a:solidFill>
                            <a:srgbClr val="000000"/>
                          </a:solidFill>
                          <a:effectLst/>
                          <a:latin typeface="Calibri"/>
                        </a:rPr>
                        <a:t>participant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r>
              <a:tr h="266700">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r>
              <a:tr h="266700">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r>
              <a:tr h="266700">
                <a:tc>
                  <a:txBody>
                    <a:bodyPr/>
                    <a:lstStyle/>
                    <a:p>
                      <a:pPr algn="l" fontAlgn="b"/>
                      <a:r>
                        <a:rPr lang="en-US" sz="1600" b="0" i="0" u="none" strike="noStrike">
                          <a:solidFill>
                            <a:srgbClr val="FF0000"/>
                          </a:solidFill>
                          <a:effectLst/>
                          <a:latin typeface="Calibri"/>
                        </a:rPr>
                        <a:t>participant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600" b="0" i="0" u="none" strike="noStrike">
                          <a:solidFill>
                            <a:srgbClr val="FF0000"/>
                          </a:solidFill>
                          <a:effectLst/>
                          <a:latin typeface="Calibri"/>
                        </a:rPr>
                        <a:t>q1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600" b="0" i="0" u="none" strike="noStrike">
                          <a:solidFill>
                            <a:srgbClr val="FF0000"/>
                          </a:solidFill>
                          <a:effectLst/>
                          <a:latin typeface="Calibri"/>
                        </a:rPr>
                        <a:t>q2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600" b="0" i="0" u="none" strike="noStrike">
                          <a:solidFill>
                            <a:srgbClr val="FF0000"/>
                          </a:solidFill>
                          <a:effectLst/>
                          <a:latin typeface="Calibri"/>
                        </a:rPr>
                        <a:t>q3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600" b="0" i="0" u="none" strike="noStrike">
                          <a:solidFill>
                            <a:srgbClr val="FF0000"/>
                          </a:solidFill>
                          <a:effectLst/>
                          <a:latin typeface="Calibri"/>
                        </a:rPr>
                        <a:t>q4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r>
                        <a:rPr lang="en-US" sz="1600" b="0" i="0" u="none" strike="noStrike">
                          <a:solidFill>
                            <a:srgbClr val="FF0000"/>
                          </a:solidFill>
                          <a:effectLst/>
                          <a:latin typeface="Calibri"/>
                        </a:rPr>
                        <a:t>q5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l"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r>
              <a:tr h="266700">
                <a:tc>
                  <a:txBody>
                    <a:bodyPr/>
                    <a:lstStyle/>
                    <a:p>
                      <a:pPr algn="l" fontAlgn="b"/>
                      <a:r>
                        <a:rPr lang="en-US" sz="1600" b="0" i="0" u="none" strike="noStrike">
                          <a:solidFill>
                            <a:srgbClr val="000000"/>
                          </a:solidFill>
                          <a:effectLst/>
                          <a:latin typeface="Calibri"/>
                        </a:rPr>
                        <a:t>participant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r>
              <a:tr h="266700">
                <a:tc>
                  <a:txBody>
                    <a:bodyPr/>
                    <a:lstStyle/>
                    <a:p>
                      <a:pPr algn="l" fontAlgn="b"/>
                      <a:r>
                        <a:rPr lang="en-US" sz="1600" b="0" i="0" u="none" strike="noStrike">
                          <a:solidFill>
                            <a:srgbClr val="000000"/>
                          </a:solidFill>
                          <a:effectLst/>
                          <a:latin typeface="Calibri"/>
                        </a:rPr>
                        <a:t>participant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600" b="0" i="0" u="none" strike="noStrike">
                          <a:solidFill>
                            <a:srgbClr val="000000"/>
                          </a:solidFill>
                          <a:effectLst/>
                          <a:latin typeface="Calibri"/>
                        </a:rPr>
                        <a:t>6.75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r" fontAlgn="b"/>
                      <a:r>
                        <a:rPr lang="en-US" sz="16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6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6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gridSpan="3">
                  <a:txBody>
                    <a:bodyPr/>
                    <a:lstStyle/>
                    <a:p>
                      <a:pPr algn="l" fontAlgn="b"/>
                      <a:r>
                        <a:rPr lang="en-US" sz="1600" b="0" i="0" u="none" strike="noStrike">
                          <a:solidFill>
                            <a:srgbClr val="000000"/>
                          </a:solidFill>
                          <a:effectLst/>
                          <a:latin typeface="Calibri"/>
                        </a:rPr>
                        <a:t>&lt;-averaging across row</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r>
              <a:tr h="266700">
                <a:tc>
                  <a:txBody>
                    <a:bodyPr/>
                    <a:lstStyle/>
                    <a:p>
                      <a:pPr algn="l" fontAlgn="b"/>
                      <a:r>
                        <a:rPr lang="en-US" sz="1600" b="0" i="0" u="none" strike="noStrike">
                          <a:solidFill>
                            <a:srgbClr val="000000"/>
                          </a:solidFill>
                          <a:effectLst/>
                          <a:latin typeface="Calibri"/>
                        </a:rPr>
                        <a:t>participant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600" b="0" i="0" u="none" strike="noStrike">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6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600" b="0" i="0" u="none" strike="noStrike" dirty="0">
                          <a:solidFill>
                            <a:srgbClr val="000000"/>
                          </a:solidFill>
                          <a:effectLst/>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6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a:endParaRPr>
                    </a:p>
                  </a:txBody>
                  <a:tcPr marL="9525" marR="9525" marT="9525" marB="0" anchor="b">
                    <a:lnL>
                      <a:noFill/>
                    </a:lnL>
                    <a:lnR>
                      <a:noFill/>
                    </a:lnR>
                    <a:lnT>
                      <a:noFill/>
                    </a:lnT>
                    <a:lnB>
                      <a:noFill/>
                    </a:lnB>
                  </a:tcPr>
                </a:tc>
              </a:tr>
            </a:tbl>
          </a:graphicData>
        </a:graphic>
      </p:graphicFrame>
      <p:sp>
        <p:nvSpPr>
          <p:cNvPr id="9" name="TextBox 8"/>
          <p:cNvSpPr txBox="1"/>
          <p:nvPr/>
        </p:nvSpPr>
        <p:spPr>
          <a:xfrm>
            <a:off x="1143000" y="381000"/>
            <a:ext cx="6781800" cy="800219"/>
          </a:xfrm>
          <a:prstGeom prst="rect">
            <a:avLst/>
          </a:prstGeom>
          <a:noFill/>
        </p:spPr>
        <p:txBody>
          <a:bodyPr wrap="square" rtlCol="0">
            <a:spAutoFit/>
          </a:bodyPr>
          <a:lstStyle/>
          <a:p>
            <a:pPr marL="82296"/>
            <a:r>
              <a:rPr lang="en-US" sz="2800" dirty="0" smtClean="0"/>
              <a:t>2. AVERAGING </a:t>
            </a:r>
            <a:r>
              <a:rPr lang="en-US" sz="2800" dirty="0"/>
              <a:t>THE AVAILABLE ITEMS </a:t>
            </a:r>
          </a:p>
          <a:p>
            <a:pPr>
              <a:buFont typeface="Arial" pitchFamily="34" charset="0"/>
              <a:buChar char="•"/>
            </a:pPr>
            <a:r>
              <a:rPr lang="en-US" dirty="0"/>
              <a:t>Averages the available items across the </a:t>
            </a:r>
            <a:r>
              <a:rPr lang="en-US" dirty="0" smtClean="0"/>
              <a:t>rows.</a:t>
            </a:r>
            <a:endParaRPr lang="en-US" dirty="0"/>
          </a:p>
        </p:txBody>
      </p:sp>
      <p:sp>
        <p:nvSpPr>
          <p:cNvPr id="10" name="TextBox 9"/>
          <p:cNvSpPr txBox="1"/>
          <p:nvPr/>
        </p:nvSpPr>
        <p:spPr>
          <a:xfrm>
            <a:off x="1143000" y="1181219"/>
            <a:ext cx="6477000" cy="1754326"/>
          </a:xfrm>
          <a:prstGeom prst="rect">
            <a:avLst/>
          </a:prstGeom>
          <a:noFill/>
        </p:spPr>
        <p:txBody>
          <a:bodyPr wrap="square" rtlCol="0">
            <a:spAutoFit/>
          </a:bodyPr>
          <a:lstStyle/>
          <a:p>
            <a:pPr marL="285750" indent="-285750">
              <a:buFont typeface="Arial" pitchFamily="34" charset="0"/>
              <a:buChar char="•"/>
            </a:pPr>
            <a:r>
              <a:rPr lang="en-US" dirty="0" smtClean="0"/>
              <a:t>Not much research done about this method, so we do not have much details on how accurate this method is.</a:t>
            </a:r>
          </a:p>
          <a:p>
            <a:pPr marL="285750" indent="-285750">
              <a:buFont typeface="Arial" pitchFamily="34" charset="0"/>
              <a:buChar char="•"/>
            </a:pPr>
            <a:r>
              <a:rPr lang="en-US" dirty="0" smtClean="0"/>
              <a:t>It is mostly used in clinical questionnaires and company surveys </a:t>
            </a:r>
          </a:p>
          <a:p>
            <a:endParaRPr lang="en-US" dirty="0" smtClean="0"/>
          </a:p>
          <a:p>
            <a:pPr marL="285750" indent="-285750">
              <a:buFont typeface="Arial" pitchFamily="34" charset="0"/>
              <a:buChar char="•"/>
            </a:pPr>
            <a:r>
              <a:rPr lang="en-US" dirty="0" smtClean="0"/>
              <a:t>Disadvantage: this method can create heavy biases.</a:t>
            </a:r>
          </a:p>
          <a:p>
            <a:r>
              <a:rPr lang="en-US" dirty="0" smtClean="0"/>
              <a:t>	Also, meaning of scale is different for different participants</a:t>
            </a:r>
            <a:endParaRPr lang="en-US" dirty="0"/>
          </a:p>
        </p:txBody>
      </p:sp>
    </p:spTree>
    <p:extLst>
      <p:ext uri="{BB962C8B-B14F-4D97-AF65-F5344CB8AC3E}">
        <p14:creationId xmlns:p14="http://schemas.microsoft.com/office/powerpoint/2010/main" val="39444764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2551</TotalTime>
  <Words>799</Words>
  <Application>Microsoft Office PowerPoint</Application>
  <PresentationFormat>On-screen Show (4:3)</PresentationFormat>
  <Paragraphs>181</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PowerPoint Presentation</vt:lpstr>
      <vt:lpstr>Overview</vt:lpstr>
      <vt:lpstr>PowerPoint Presentation</vt:lpstr>
      <vt:lpstr>Example:</vt:lpstr>
      <vt:lpstr>Note:</vt:lpstr>
      <vt:lpstr>PowerPoint Presentation</vt:lpstr>
      <vt:lpstr>Single Imputation techniques:</vt:lpstr>
      <vt:lpstr>PowerPoint Presentation</vt:lpstr>
      <vt:lpstr>PowerPoint Presentation</vt:lpstr>
      <vt:lpstr>PowerPoint Presentation</vt:lpstr>
      <vt:lpstr>Stochastic regression</vt:lpstr>
      <vt:lpstr>Some other SI methods</vt:lpstr>
      <vt:lpstr>Maximum likelihood estimatior</vt:lpstr>
      <vt:lpstr>Expectation maximization(EM) Algorithm</vt:lpstr>
      <vt:lpstr>Multiple Imputations</vt:lpstr>
      <vt:lpstr>Some methods using MI</vt:lpstr>
      <vt:lpstr>What if there are too many missing values in a variable?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dc:creator>
  <cp:lastModifiedBy>PRAMOD</cp:lastModifiedBy>
  <cp:revision>52</cp:revision>
  <dcterms:created xsi:type="dcterms:W3CDTF">2021-01-23T05:31:23Z</dcterms:created>
  <dcterms:modified xsi:type="dcterms:W3CDTF">2021-01-29T11:43:36Z</dcterms:modified>
</cp:coreProperties>
</file>