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791F39"/>
    <a:srgbClr val="0E3E30"/>
    <a:srgbClr val="AAAA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3" autoAdjust="0"/>
    <p:restoredTop sz="85504" autoAdjust="0"/>
  </p:normalViewPr>
  <p:slideViewPr>
    <p:cSldViewPr snapToGrid="0">
      <p:cViewPr varScale="1">
        <p:scale>
          <a:sx n="96" d="100"/>
          <a:sy n="96" d="100"/>
        </p:scale>
        <p:origin x="8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30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Test Set Results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Weights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310</c:v>
                </c:pt>
                <c:pt idx="2">
                  <c:v>1240</c:v>
                </c:pt>
                <c:pt idx="3">
                  <c:v>138</c:v>
                </c:pt>
                <c:pt idx="4">
                  <c:v>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6096528"/>
        <c:axId val="646096920"/>
      </c:barChart>
      <c:lineChart>
        <c:grouping val="standard"/>
        <c:varyColors val="0"/>
        <c:ser>
          <c:idx val="0"/>
          <c:order val="0"/>
          <c:tx>
            <c:v>Min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(Sheet1!$A$2,Sheet1!$A$4,Sheet1!$A$6,Sheet1!$A$8,Sheet1!$A$10)</c:f>
              <c:numCache>
                <c:formatCode>General</c:formatCode>
                <c:ptCount val="5"/>
                <c:pt idx="0">
                  <c:v>3.4000000000000002E-2</c:v>
                </c:pt>
                <c:pt idx="1">
                  <c:v>1.2E-2</c:v>
                </c:pt>
                <c:pt idx="2">
                  <c:v>1.7000000000000001E-2</c:v>
                </c:pt>
                <c:pt idx="3">
                  <c:v>1.7000000000000001E-2</c:v>
                </c:pt>
                <c:pt idx="4">
                  <c:v>1.2E-2</c:v>
                </c:pt>
              </c:numCache>
            </c:numRef>
          </c:val>
          <c:smooth val="0"/>
        </c:ser>
        <c:ser>
          <c:idx val="1"/>
          <c:order val="1"/>
          <c:tx>
            <c:v>Avg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(Sheet1!$B$2,Sheet1!$B$4,Sheet1!$B$6,Sheet1!$B$8,Sheet1!$B$10)</c:f>
              <c:numCache>
                <c:formatCode>General</c:formatCode>
                <c:ptCount val="5"/>
                <c:pt idx="0">
                  <c:v>5.1999999999999998E-2</c:v>
                </c:pt>
                <c:pt idx="1">
                  <c:v>4.4999999999999998E-2</c:v>
                </c:pt>
                <c:pt idx="2">
                  <c:v>3.5999999999999997E-2</c:v>
                </c:pt>
                <c:pt idx="3">
                  <c:v>4.9000000000000002E-2</c:v>
                </c:pt>
                <c:pt idx="4">
                  <c:v>5.6000000000000001E-2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6105936"/>
        <c:axId val="646097312"/>
      </c:lineChart>
      <c:catAx>
        <c:axId val="646105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6097312"/>
        <c:crosses val="autoZero"/>
        <c:auto val="1"/>
        <c:lblAlgn val="ctr"/>
        <c:lblOffset val="100"/>
        <c:noMultiLvlLbl val="0"/>
      </c:catAx>
      <c:valAx>
        <c:axId val="64609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6105936"/>
        <c:crosses val="autoZero"/>
        <c:crossBetween val="between"/>
      </c:valAx>
      <c:valAx>
        <c:axId val="6460969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6096528"/>
        <c:crosses val="max"/>
        <c:crossBetween val="between"/>
      </c:valAx>
      <c:catAx>
        <c:axId val="646096528"/>
        <c:scaling>
          <c:orientation val="minMax"/>
        </c:scaling>
        <c:delete val="1"/>
        <c:axPos val="b"/>
        <c:majorTickMark val="out"/>
        <c:minorTickMark val="none"/>
        <c:tickLblPos val="nextTo"/>
        <c:crossAx val="646096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3BF25D3-4077-4F09-8299-266727C1111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3163CF-F6E9-42B4-A61B-FA0B1BBB4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8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970F9-8EF5-4612-A093-5EEDF3217FC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9A547-3432-402B-9832-048B08095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5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해외에서는 더욱 다양한 연구가 진행중임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MIT, IBM,</a:t>
            </a:r>
            <a:r>
              <a:rPr lang="en-US" altLang="ko-KR" baseline="0" dirty="0" smtClean="0"/>
              <a:t> Google</a:t>
            </a:r>
            <a:r>
              <a:rPr lang="ko-KR" altLang="en-US" baseline="0" dirty="0" smtClean="0"/>
              <a:t>등 </a:t>
            </a:r>
            <a:r>
              <a:rPr lang="en-US" altLang="ko-KR" baseline="0" dirty="0" smtClean="0"/>
              <a:t>AI </a:t>
            </a:r>
            <a:r>
              <a:rPr lang="ko-KR" altLang="en-US" baseline="0" dirty="0" smtClean="0"/>
              <a:t>를 연구하는 매우 다양한 업체에서 의료 블록체인 기술 </a:t>
            </a:r>
            <a:r>
              <a:rPr lang="ko-KR" altLang="en-US" baseline="0" dirty="0" err="1" smtClean="0"/>
              <a:t>연구수행중</a:t>
            </a:r>
            <a:r>
              <a:rPr lang="en-US" altLang="ko-KR" baseline="0" dirty="0" smtClean="0"/>
              <a:t>.  </a:t>
            </a:r>
            <a:r>
              <a:rPr lang="ko-KR" altLang="en-US" baseline="0" dirty="0" err="1" smtClean="0"/>
              <a:t>메디컬체인은</a:t>
            </a:r>
            <a:r>
              <a:rPr lang="ko-KR" altLang="en-US" baseline="0" dirty="0" smtClean="0"/>
              <a:t> 국내 </a:t>
            </a:r>
            <a:r>
              <a:rPr lang="ko-KR" altLang="en-US" baseline="0" dirty="0" err="1" smtClean="0"/>
              <a:t>메디블록과</a:t>
            </a:r>
            <a:r>
              <a:rPr lang="ko-KR" altLang="en-US" baseline="0" dirty="0" smtClean="0"/>
              <a:t> 유사한 형태로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오른쪽 그림과 같이 환자 중심으로 의사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 등 의료기록이 필요한 곳에서 환자의 </a:t>
            </a:r>
            <a:r>
              <a:rPr lang="ko-KR" altLang="en-US" baseline="0" dirty="0" err="1" smtClean="0"/>
              <a:t>승인하에</a:t>
            </a:r>
            <a:r>
              <a:rPr lang="ko-KR" altLang="en-US" baseline="0" dirty="0" smtClean="0"/>
              <a:t> 데이터 순환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B6A2-38F3-4C85-86DA-9FE5A06007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 (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0" y="4072128"/>
            <a:ext cx="12192000" cy="2785872"/>
            <a:chOff x="0" y="4072128"/>
            <a:chExt cx="12192000" cy="278587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4072128"/>
              <a:ext cx="12192000" cy="2785872"/>
            </a:xfrm>
            <a:prstGeom prst="rect">
              <a:avLst/>
            </a:prstGeom>
            <a:solidFill>
              <a:srgbClr val="0E3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0" y="4072128"/>
              <a:ext cx="540000" cy="540000"/>
              <a:chOff x="0" y="4072128"/>
              <a:chExt cx="540000" cy="540000"/>
            </a:xfrm>
          </p:grpSpPr>
          <p:sp>
            <p:nvSpPr>
              <p:cNvPr id="10" name="이등변 삼각형 9"/>
              <p:cNvSpPr/>
              <p:nvPr userDrawn="1"/>
            </p:nvSpPr>
            <p:spPr>
              <a:xfrm flipV="1">
                <a:off x="0" y="4072128"/>
                <a:ext cx="540000" cy="5400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 userDrawn="1"/>
            </p:nvSpPr>
            <p:spPr>
              <a:xfrm rot="10800000" flipV="1">
                <a:off x="0" y="4072128"/>
                <a:ext cx="540000" cy="540000"/>
              </a:xfrm>
              <a:prstGeom prst="triangle">
                <a:avLst>
                  <a:gd name="adj" fmla="val 0"/>
                </a:avLst>
              </a:prstGeom>
              <a:solidFill>
                <a:srgbClr val="727272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1524000" y="4392455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8ED6F6-331B-4041-9766-0FC7799ECED5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(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3A1D-6532-4776-804B-986B33D2A539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410346" y="473611"/>
            <a:ext cx="10316705" cy="766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32475" y="201478"/>
            <a:ext cx="1080000" cy="1080000"/>
          </a:xfrm>
          <a:prstGeom prst="rect">
            <a:avLst/>
          </a:prstGeom>
          <a:solidFill>
            <a:srgbClr val="79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410346" y="1239862"/>
            <a:ext cx="10306373" cy="0"/>
          </a:xfrm>
          <a:prstGeom prst="line">
            <a:avLst/>
          </a:prstGeom>
          <a:ln w="38100">
            <a:solidFill>
              <a:srgbClr val="791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5275" y="284278"/>
            <a:ext cx="914400" cy="9144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숫자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sz="half" idx="1"/>
          </p:nvPr>
        </p:nvSpPr>
        <p:spPr>
          <a:xfrm>
            <a:off x="315275" y="1460865"/>
            <a:ext cx="5704525" cy="47160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0865"/>
            <a:ext cx="5699502" cy="47160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2745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 (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02632"/>
            <a:ext cx="12192000" cy="2852737"/>
          </a:xfrm>
          <a:prstGeom prst="rect">
            <a:avLst/>
          </a:prstGeom>
          <a:solidFill>
            <a:srgbClr val="0E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 flipH="1">
            <a:off x="11652000" y="2002632"/>
            <a:ext cx="540000" cy="540000"/>
            <a:chOff x="0" y="4072128"/>
            <a:chExt cx="540000" cy="540000"/>
          </a:xfrm>
        </p:grpSpPr>
        <p:sp>
          <p:nvSpPr>
            <p:cNvPr id="9" name="이등변 삼각형 8"/>
            <p:cNvSpPr/>
            <p:nvPr userDrawn="1"/>
          </p:nvSpPr>
          <p:spPr>
            <a:xfrm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 userDrawn="1"/>
          </p:nvSpPr>
          <p:spPr>
            <a:xfrm rot="10800000"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rgbClr val="72727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040981"/>
            <a:ext cx="10515600" cy="2814388"/>
          </a:xfrm>
        </p:spPr>
        <p:txBody>
          <a:bodyPr anchor="ctr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855369"/>
            <a:ext cx="10515600" cy="12342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5F25-1E1A-403E-BB8F-4FCB6566105C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4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 (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2002632"/>
            <a:ext cx="12192001" cy="2852737"/>
          </a:xfrm>
          <a:prstGeom prst="rect">
            <a:avLst/>
          </a:prstGeom>
          <a:solidFill>
            <a:srgbClr val="79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 flipH="1">
            <a:off x="11652000" y="2002632"/>
            <a:ext cx="540000" cy="540000"/>
            <a:chOff x="0" y="4072128"/>
            <a:chExt cx="540000" cy="540000"/>
          </a:xfrm>
        </p:grpSpPr>
        <p:sp>
          <p:nvSpPr>
            <p:cNvPr id="9" name="이등변 삼각형 8"/>
            <p:cNvSpPr/>
            <p:nvPr userDrawn="1"/>
          </p:nvSpPr>
          <p:spPr>
            <a:xfrm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 userDrawn="1"/>
          </p:nvSpPr>
          <p:spPr>
            <a:xfrm rot="10800000"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rgbClr val="72727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040981"/>
            <a:ext cx="10515600" cy="2814388"/>
          </a:xfrm>
        </p:spPr>
        <p:txBody>
          <a:bodyPr anchor="ctr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855369"/>
            <a:ext cx="10515600" cy="12342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E87A-1ADB-419C-9510-4E2DD8B8A1BB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7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 (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574721" y="447424"/>
            <a:ext cx="3600000" cy="3600000"/>
          </a:xfrm>
          <a:prstGeom prst="rect">
            <a:avLst/>
          </a:prstGeom>
          <a:solidFill>
            <a:srgbClr val="0E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721" y="519424"/>
            <a:ext cx="3456000" cy="3456000"/>
          </a:xfrm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9492" y="519425"/>
            <a:ext cx="6705896" cy="53495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310" y="4235432"/>
            <a:ext cx="3598411" cy="16335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444A-CCC0-4E5A-B38A-8C9C262C800B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4406538" y="447424"/>
            <a:ext cx="0" cy="5612000"/>
          </a:xfrm>
          <a:prstGeom prst="line">
            <a:avLst/>
          </a:prstGeom>
          <a:ln w="38100">
            <a:solidFill>
              <a:srgbClr val="0E3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1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 (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574721" y="447424"/>
            <a:ext cx="3600000" cy="3600000"/>
          </a:xfrm>
          <a:prstGeom prst="rect">
            <a:avLst/>
          </a:prstGeom>
          <a:solidFill>
            <a:srgbClr val="79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721" y="519424"/>
            <a:ext cx="3456000" cy="3456000"/>
          </a:xfrm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9492" y="519425"/>
            <a:ext cx="6705896" cy="53495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310" y="4235432"/>
            <a:ext cx="3598411" cy="16335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C83-0A5E-4930-9629-0D1FC59E3652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4406538" y="447424"/>
            <a:ext cx="0" cy="5612000"/>
          </a:xfrm>
          <a:prstGeom prst="line">
            <a:avLst/>
          </a:prstGeom>
          <a:ln w="38100">
            <a:solidFill>
              <a:srgbClr val="791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7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289E-63A5-4182-9ABC-E988DB492F08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0B5-FD05-4D59-8F1E-051BB61FE69F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6F2F-3606-449B-8CC6-D775A32F3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0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 (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0" y="4072128"/>
            <a:ext cx="12192000" cy="2785872"/>
            <a:chOff x="0" y="4072128"/>
            <a:chExt cx="12192000" cy="278587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4072128"/>
              <a:ext cx="12192000" cy="2785872"/>
            </a:xfrm>
            <a:prstGeom prst="rect">
              <a:avLst/>
            </a:prstGeom>
            <a:solidFill>
              <a:srgbClr val="791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0" y="4072128"/>
              <a:ext cx="540000" cy="540000"/>
              <a:chOff x="0" y="4072128"/>
              <a:chExt cx="540000" cy="540000"/>
            </a:xfrm>
          </p:grpSpPr>
          <p:sp>
            <p:nvSpPr>
              <p:cNvPr id="10" name="이등변 삼각형 9"/>
              <p:cNvSpPr/>
              <p:nvPr userDrawn="1"/>
            </p:nvSpPr>
            <p:spPr>
              <a:xfrm flipV="1">
                <a:off x="0" y="4072128"/>
                <a:ext cx="540000" cy="5400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 userDrawn="1"/>
            </p:nvSpPr>
            <p:spPr>
              <a:xfrm rot="10800000" flipV="1">
                <a:off x="0" y="4072128"/>
                <a:ext cx="540000" cy="540000"/>
              </a:xfrm>
              <a:prstGeom prst="triangle">
                <a:avLst>
                  <a:gd name="adj" fmla="val 0"/>
                </a:avLst>
              </a:prstGeom>
              <a:solidFill>
                <a:srgbClr val="727272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1524000" y="4392455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0D3A482-6E52-4815-A6F1-E5284F0AD43D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" y="0"/>
            <a:ext cx="3766089" cy="6858000"/>
          </a:xfrm>
          <a:prstGeom prst="rect">
            <a:avLst/>
          </a:prstGeom>
          <a:solidFill>
            <a:srgbClr val="0E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02C2-F540-41E3-81F9-14B743F7EE5B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 flipH="1">
            <a:off x="3226088" y="0"/>
            <a:ext cx="540000" cy="540000"/>
            <a:chOff x="0" y="4072128"/>
            <a:chExt cx="540000" cy="540000"/>
          </a:xfrm>
        </p:grpSpPr>
        <p:sp>
          <p:nvSpPr>
            <p:cNvPr id="12" name="이등변 삼각형 11"/>
            <p:cNvSpPr/>
            <p:nvPr userDrawn="1"/>
          </p:nvSpPr>
          <p:spPr>
            <a:xfrm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 userDrawn="1"/>
          </p:nvSpPr>
          <p:spPr>
            <a:xfrm rot="10800000"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rgbClr val="72727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038599" y="1627321"/>
            <a:ext cx="7688452" cy="45496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038599" y="551105"/>
            <a:ext cx="7688452" cy="93673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1133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" y="0"/>
            <a:ext cx="3766089" cy="6858000"/>
          </a:xfrm>
          <a:prstGeom prst="rect">
            <a:avLst/>
          </a:prstGeom>
          <a:solidFill>
            <a:srgbClr val="79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7FBE-33D3-43D8-835D-B43E99BB9A87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 flipH="1">
            <a:off x="3226088" y="0"/>
            <a:ext cx="540000" cy="540000"/>
            <a:chOff x="0" y="4072128"/>
            <a:chExt cx="540000" cy="540000"/>
          </a:xfrm>
        </p:grpSpPr>
        <p:sp>
          <p:nvSpPr>
            <p:cNvPr id="12" name="이등변 삼각형 11"/>
            <p:cNvSpPr/>
            <p:nvPr userDrawn="1"/>
          </p:nvSpPr>
          <p:spPr>
            <a:xfrm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 userDrawn="1"/>
          </p:nvSpPr>
          <p:spPr>
            <a:xfrm rot="10800000"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rgbClr val="72727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038599" y="1627321"/>
            <a:ext cx="7688451" cy="454964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038599" y="551105"/>
            <a:ext cx="7688452" cy="93673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402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 rot="10800000" flipH="1">
            <a:off x="11187051" y="1456840"/>
            <a:ext cx="540000" cy="540000"/>
            <a:chOff x="0" y="4072128"/>
            <a:chExt cx="540000" cy="540000"/>
          </a:xfrm>
        </p:grpSpPr>
        <p:sp>
          <p:nvSpPr>
            <p:cNvPr id="15" name="이등변 삼각형 14"/>
            <p:cNvSpPr/>
            <p:nvPr userDrawn="1"/>
          </p:nvSpPr>
          <p:spPr>
            <a:xfrm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 userDrawn="1"/>
          </p:nvSpPr>
          <p:spPr>
            <a:xfrm rot="10800000"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rgbClr val="72727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1FFB-C73B-480F-8A57-579224A993C8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2475" y="201478"/>
            <a:ext cx="1080000" cy="1080000"/>
          </a:xfrm>
          <a:prstGeom prst="rect">
            <a:avLst/>
          </a:prstGeom>
          <a:solidFill>
            <a:srgbClr val="0E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5275" y="284278"/>
            <a:ext cx="914400" cy="9144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숫자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410346" y="1239862"/>
            <a:ext cx="10306373" cy="0"/>
          </a:xfrm>
          <a:prstGeom prst="line">
            <a:avLst/>
          </a:prstGeom>
          <a:ln w="38100">
            <a:solidFill>
              <a:srgbClr val="0E3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410346" y="473611"/>
            <a:ext cx="10316705" cy="766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4950" y="1456841"/>
            <a:ext cx="11262101" cy="472012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188365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 rot="10800000" flipH="1">
            <a:off x="11187051" y="1456840"/>
            <a:ext cx="540000" cy="540000"/>
            <a:chOff x="0" y="4072128"/>
            <a:chExt cx="540000" cy="540000"/>
          </a:xfrm>
        </p:grpSpPr>
        <p:sp>
          <p:nvSpPr>
            <p:cNvPr id="13" name="이등변 삼각형 12"/>
            <p:cNvSpPr/>
            <p:nvPr userDrawn="1"/>
          </p:nvSpPr>
          <p:spPr>
            <a:xfrm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 userDrawn="1"/>
          </p:nvSpPr>
          <p:spPr>
            <a:xfrm rot="10800000" flipV="1">
              <a:off x="0" y="4072128"/>
              <a:ext cx="540000" cy="540000"/>
            </a:xfrm>
            <a:prstGeom prst="triangle">
              <a:avLst>
                <a:gd name="adj" fmla="val 0"/>
              </a:avLst>
            </a:prstGeom>
            <a:solidFill>
              <a:srgbClr val="72727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0346" y="473611"/>
            <a:ext cx="10316705" cy="766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950" y="1456841"/>
            <a:ext cx="11262101" cy="472012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10A-E12F-4C13-A2C9-B967934F8887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2475" y="201478"/>
            <a:ext cx="1080000" cy="1080000"/>
          </a:xfrm>
          <a:prstGeom prst="rect">
            <a:avLst/>
          </a:prstGeom>
          <a:solidFill>
            <a:srgbClr val="79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10346" y="1239862"/>
            <a:ext cx="10306373" cy="0"/>
          </a:xfrm>
          <a:prstGeom prst="line">
            <a:avLst/>
          </a:prstGeom>
          <a:ln w="38100">
            <a:solidFill>
              <a:srgbClr val="791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5275" y="284278"/>
            <a:ext cx="914400" cy="9144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420920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(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724F-8AC5-48D0-ADAB-4CFD17F815A3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2475" y="201478"/>
            <a:ext cx="1080000" cy="1080000"/>
          </a:xfrm>
          <a:prstGeom prst="rect">
            <a:avLst/>
          </a:prstGeom>
          <a:solidFill>
            <a:srgbClr val="0E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5275" y="284278"/>
            <a:ext cx="914400" cy="9144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숫자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410346" y="1239862"/>
            <a:ext cx="10306373" cy="0"/>
          </a:xfrm>
          <a:prstGeom prst="line">
            <a:avLst/>
          </a:prstGeom>
          <a:ln w="38100">
            <a:solidFill>
              <a:srgbClr val="0E3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410346" y="473611"/>
            <a:ext cx="10316705" cy="766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59389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(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0346" y="473611"/>
            <a:ext cx="10316705" cy="766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C760-D0B0-4C4A-8E21-2E308D095F8E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2475" y="201478"/>
            <a:ext cx="1080000" cy="1080000"/>
          </a:xfrm>
          <a:prstGeom prst="rect">
            <a:avLst/>
          </a:prstGeom>
          <a:solidFill>
            <a:srgbClr val="79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10346" y="1239862"/>
            <a:ext cx="10306373" cy="0"/>
          </a:xfrm>
          <a:prstGeom prst="line">
            <a:avLst/>
          </a:prstGeom>
          <a:ln w="38100">
            <a:solidFill>
              <a:srgbClr val="791F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5275" y="284278"/>
            <a:ext cx="914400" cy="9144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23383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(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5275" y="1460865"/>
            <a:ext cx="5704525" cy="47160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0865"/>
            <a:ext cx="5699502" cy="47160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5A94-24D9-4519-9406-A23DFA59C868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32475" y="201478"/>
            <a:ext cx="1080000" cy="1080000"/>
          </a:xfrm>
          <a:prstGeom prst="rect">
            <a:avLst/>
          </a:prstGeom>
          <a:solidFill>
            <a:srgbClr val="0E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5275" y="284278"/>
            <a:ext cx="914400" cy="9144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4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숫자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10346" y="1239862"/>
            <a:ext cx="10306373" cy="0"/>
          </a:xfrm>
          <a:prstGeom prst="line">
            <a:avLst/>
          </a:prstGeom>
          <a:ln w="38100">
            <a:solidFill>
              <a:srgbClr val="0E3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410346" y="473611"/>
            <a:ext cx="10316705" cy="766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22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AB4F973-9188-4FEC-90F1-9D598C1E9C4E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6EB81A-1F3F-4C3C-B58E-D76C1D4B0D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65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6" r:id="rId3"/>
    <p:sldLayoutId id="2147483660" r:id="rId4"/>
    <p:sldLayoutId id="2147483661" r:id="rId5"/>
    <p:sldLayoutId id="2147483650" r:id="rId6"/>
    <p:sldLayoutId id="2147483668" r:id="rId7"/>
    <p:sldLayoutId id="2147483669" r:id="rId8"/>
    <p:sldLayoutId id="2147483652" r:id="rId9"/>
    <p:sldLayoutId id="2147483662" r:id="rId10"/>
    <p:sldLayoutId id="2147483665" r:id="rId11"/>
    <p:sldLayoutId id="2147483651" r:id="rId12"/>
    <p:sldLayoutId id="2147483663" r:id="rId13"/>
    <p:sldLayoutId id="2147483664" r:id="rId14"/>
    <p:sldLayoutId id="2147483655" r:id="rId15"/>
    <p:sldLayoutId id="214748367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72727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72727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72727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72727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72727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72727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멀티미디어 시스템 </a:t>
            </a:r>
            <a:r>
              <a:rPr lang="ko-KR" altLang="en-US" dirty="0" err="1" smtClean="0"/>
              <a:t>특론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텀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320160036</a:t>
            </a:r>
          </a:p>
          <a:p>
            <a:r>
              <a:rPr lang="ko-KR" altLang="en-US" dirty="0" smtClean="0"/>
              <a:t>류승형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4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배터리의 중요성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95" y="1711784"/>
            <a:ext cx="2521454" cy="2501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56" y="4440722"/>
            <a:ext cx="4580248" cy="2251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877" y="2203388"/>
            <a:ext cx="2771775" cy="1571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555" y="1503544"/>
            <a:ext cx="2962275" cy="1609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359" y="3429479"/>
            <a:ext cx="3175271" cy="1567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모서리가 둥근 직사각형 25"/>
          <p:cNvSpPr>
            <a:spLocks noChangeArrowheads="1"/>
          </p:cNvSpPr>
          <p:nvPr/>
        </p:nvSpPr>
        <p:spPr bwMode="auto">
          <a:xfrm>
            <a:off x="8173393" y="4769698"/>
            <a:ext cx="3249237" cy="1922688"/>
          </a:xfrm>
          <a:prstGeom prst="roundRect">
            <a:avLst>
              <a:gd name="adj" fmla="val 0"/>
            </a:avLst>
          </a:prstGeom>
          <a:blipFill dpi="0" rotWithShape="1">
            <a:blip r:embed="rId8"/>
            <a:srcRect/>
            <a:stretch>
              <a:fillRect/>
            </a:stretch>
          </a:blipFill>
          <a:ln w="1270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12000"/>
              </a:spcBef>
              <a:spcAft>
                <a:spcPct val="12000"/>
              </a:spcAft>
              <a:buClr>
                <a:srgbClr val="ABA69F"/>
              </a:buClr>
              <a:buSzPct val="80000"/>
              <a:buChar char="•"/>
              <a:defRPr kumimoji="1" sz="1400">
                <a:solidFill>
                  <a:srgbClr val="000000"/>
                </a:solidFill>
                <a:latin typeface="Tahoma" panose="020B0604030504040204" pitchFamily="34" charset="0"/>
                <a:ea typeface="가는각진제목체" charset="-127"/>
              </a:defRPr>
            </a:lvl1pPr>
            <a:lvl2pPr marL="742950" indent="-285750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Font typeface="Futura Bk" charset="0"/>
              <a:buChar char="–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가는각진제목체" charset="-127"/>
              </a:defRPr>
            </a:lvl2pPr>
            <a:lvl3pPr marL="1143000" indent="-228600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kumimoji="1" sz="2000">
                <a:solidFill>
                  <a:schemeClr val="tx1"/>
                </a:solidFill>
                <a:latin typeface="Futura Bk" charset="0"/>
                <a:ea typeface="HY울릉도M" pitchFamily="18" charset="-127"/>
              </a:defRPr>
            </a:lvl3pPr>
            <a:lvl4pPr marL="1600200" indent="-228600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charset="0"/>
              <a:buChar char="−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771" y="4330001"/>
            <a:ext cx="2889176" cy="1846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배터리 특성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636" y="6135663"/>
            <a:ext cx="858773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[1].-w. You, S. Park, D. Oh, Diagnosis of electric vehicle batteries using </a:t>
            </a:r>
            <a:r>
              <a:rPr lang="en-US" altLang="ko-KR" sz="1200" dirty="0" err="1" smtClean="0"/>
              <a:t>recurrentneural</a:t>
            </a:r>
            <a:r>
              <a:rPr lang="en-US" altLang="ko-KR" sz="1200" dirty="0" smtClean="0"/>
              <a:t> networks, IEEE Trans. Ind. Electron.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067289" y="1729409"/>
            <a:ext cx="6419267" cy="4313582"/>
            <a:chOff x="2466975" y="1477892"/>
            <a:chExt cx="7258050" cy="46291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6975" y="1477892"/>
              <a:ext cx="7258050" cy="4629150"/>
            </a:xfrm>
            <a:prstGeom prst="rect">
              <a:avLst/>
            </a:prstGeom>
          </p:spPr>
        </p:pic>
        <p:sp>
          <p:nvSpPr>
            <p:cNvPr id="9" name="왼쪽 화살표 8"/>
            <p:cNvSpPr/>
            <p:nvPr/>
          </p:nvSpPr>
          <p:spPr>
            <a:xfrm>
              <a:off x="4416136" y="2088573"/>
              <a:ext cx="1319646" cy="218209"/>
            </a:xfrm>
            <a:prstGeom prst="leftArrow">
              <a:avLst/>
            </a:prstGeom>
            <a:solidFill>
              <a:srgbClr val="F63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화살표 9"/>
            <p:cNvSpPr/>
            <p:nvPr/>
          </p:nvSpPr>
          <p:spPr>
            <a:xfrm>
              <a:off x="3901786" y="3807404"/>
              <a:ext cx="1319646" cy="218209"/>
            </a:xfrm>
            <a:prstGeom prst="leftArrow">
              <a:avLst/>
            </a:prstGeom>
            <a:solidFill>
              <a:srgbClr val="F63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2648" y="1868557"/>
            <a:ext cx="5070828" cy="3483134"/>
            <a:chOff x="5091481" y="3198221"/>
            <a:chExt cx="4399860" cy="295286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481" y="3198221"/>
              <a:ext cx="3935211" cy="2952862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5600700" y="5164282"/>
              <a:ext cx="326274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235548" y="4756703"/>
              <a:ext cx="125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End of life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9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연구 및 접근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기존연구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배터리의 수학적</a:t>
            </a:r>
            <a:r>
              <a:rPr lang="en-US" altLang="ko-KR" dirty="0"/>
              <a:t>/</a:t>
            </a:r>
            <a:r>
              <a:rPr lang="ko-KR" altLang="en-US" dirty="0"/>
              <a:t>화학적 모델링 기반한 배터리 용량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머신 러닝 기반 연구 초기 단계 </a:t>
            </a:r>
            <a:r>
              <a:rPr lang="en-US" altLang="ko-KR" dirty="0" smtClean="0"/>
              <a:t>/ SVM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2-Layred </a:t>
            </a:r>
            <a:r>
              <a:rPr lang="en-US" altLang="ko-KR" dirty="0" smtClean="0"/>
              <a:t>FNN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전압 데이터 기반 </a:t>
            </a:r>
            <a:r>
              <a:rPr lang="ko-KR" altLang="en-US" dirty="0" err="1" smtClean="0"/>
              <a:t>커패시티</a:t>
            </a:r>
            <a:r>
              <a:rPr lang="ko-KR" altLang="en-US" dirty="0" smtClean="0"/>
              <a:t> 예측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배터리 </a:t>
            </a:r>
            <a:r>
              <a:rPr lang="ko-KR" altLang="en-US" dirty="0" err="1"/>
              <a:t>셀별로</a:t>
            </a:r>
            <a:r>
              <a:rPr lang="ko-KR" altLang="en-US" dirty="0"/>
              <a:t> 용량 예측이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작은 칩에서도 동작 필요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ko-KR" altLang="en-US" dirty="0" smtClean="0"/>
              <a:t>접근 방법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전압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온도 데이터 활용 예측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충방전에</a:t>
            </a:r>
            <a:r>
              <a:rPr lang="ko-KR" altLang="en-US" dirty="0" smtClean="0"/>
              <a:t> 따른 패턴의 시간지연 발생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 패턴에 대한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필터 학습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전압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온도를 이미지의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채널 형식으로 쉽게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학습 가능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5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배터리 데이터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Data : </a:t>
                </a:r>
                <a:r>
                  <a:rPr lang="ko-KR" altLang="en-US" dirty="0" smtClean="0"/>
                  <a:t>전압 </a:t>
                </a:r>
                <a:r>
                  <a:rPr lang="en-US" altLang="ko-KR" dirty="0" smtClean="0"/>
                  <a:t>(V), </a:t>
                </a:r>
                <a:r>
                  <a:rPr lang="ko-KR" altLang="en-US" dirty="0" smtClean="0"/>
                  <a:t>전류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 I ), </a:t>
                </a:r>
                <a:r>
                  <a:rPr lang="ko-KR" altLang="en-US" dirty="0" smtClean="0"/>
                  <a:t>온도 </a:t>
                </a:r>
                <a:r>
                  <a:rPr lang="en-US" altLang="ko-KR" dirty="0" smtClean="0"/>
                  <a:t>(T)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Label : </a:t>
                </a:r>
                <a:r>
                  <a:rPr lang="ko-KR" altLang="en-US" dirty="0" err="1" smtClean="0"/>
                  <a:t>커패시티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(C)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dirty="0" smtClean="0"/>
                  <a:t>동일 규격의 배터리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 충전 데이터</a:t>
                </a:r>
                <a:endParaRPr lang="en-US" altLang="ko-KR" dirty="0" smtClean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630</a:t>
                </a:r>
                <a:r>
                  <a:rPr lang="ko-KR" altLang="en-US" dirty="0" smtClean="0"/>
                  <a:t>회 </a:t>
                </a:r>
                <a:r>
                  <a:rPr lang="ko-KR" altLang="en-US" dirty="0" err="1"/>
                  <a:t>초</a:t>
                </a:r>
                <a:r>
                  <a:rPr lang="ko-KR" altLang="en-US" dirty="0" err="1" smtClean="0"/>
                  <a:t>단위</a:t>
                </a:r>
                <a:r>
                  <a:rPr lang="ko-KR" altLang="en-US" dirty="0" smtClean="0"/>
                  <a:t> 충전 데이터 </a:t>
                </a:r>
                <a:r>
                  <a:rPr lang="en-US" altLang="ko-KR" dirty="0" smtClean="0"/>
                  <a:t>–</a:t>
                </a:r>
                <a:r>
                  <a:rPr lang="ko-KR" altLang="en-US" dirty="0" smtClean="0"/>
                  <a:t>구간 평균을 통한 차원 축소</a:t>
                </a:r>
                <a:endParaRPr lang="en-US" altLang="ko-KR" dirty="0" smtClean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dirty="0" err="1" smtClean="0"/>
                  <a:t>MinMax</a:t>
                </a:r>
                <a:r>
                  <a:rPr lang="en-US" altLang="ko-KR" dirty="0" smtClean="0"/>
                  <a:t> Normalization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3" t="-1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6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Linear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FNN x : Input – Hidden – Output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x = # of hidden neurons </a:t>
            </a:r>
          </a:p>
          <a:p>
            <a:pPr lvl="1"/>
            <a:r>
              <a:rPr lang="en-US" altLang="ko-KR" dirty="0" smtClean="0"/>
              <a:t># of weights : 310 (FNN 10), 1240 (FNN 40)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CNN 1 : Input – Conv1</a:t>
            </a:r>
            <a:r>
              <a:rPr lang="en-US" altLang="ko-KR" dirty="0"/>
              <a:t> – </a:t>
            </a:r>
            <a:r>
              <a:rPr lang="en-US" altLang="ko-KR" dirty="0" smtClean="0"/>
              <a:t>Conv2</a:t>
            </a:r>
            <a:r>
              <a:rPr lang="en-US" altLang="ko-KR" dirty="0"/>
              <a:t> – </a:t>
            </a:r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Filter : Conv1 (9@1x2), Conv2 (4@1x2), Output (12x1)</a:t>
            </a:r>
          </a:p>
          <a:p>
            <a:pPr lvl="1"/>
            <a:r>
              <a:rPr lang="en-US" altLang="ko-KR" dirty="0" smtClean="0"/>
              <a:t># of weights : 138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CNN 2 : Input – Conv1</a:t>
            </a:r>
            <a:r>
              <a:rPr lang="en-US" altLang="ko-KR" dirty="0"/>
              <a:t> – </a:t>
            </a:r>
            <a:r>
              <a:rPr lang="en-US" altLang="ko-KR" dirty="0" smtClean="0"/>
              <a:t>Conv2</a:t>
            </a:r>
            <a:r>
              <a:rPr lang="en-US" altLang="ko-KR" dirty="0"/>
              <a:t> – </a:t>
            </a:r>
            <a:r>
              <a:rPr lang="en-US" altLang="ko-KR" dirty="0" smtClean="0"/>
              <a:t>FC1</a:t>
            </a:r>
            <a:r>
              <a:rPr lang="en-US" altLang="ko-KR" dirty="0"/>
              <a:t> – </a:t>
            </a:r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Filter : Conv1 (9@1x2), Conv2 (3@1x2), FC1 (9x3), Output (3x1) </a:t>
            </a:r>
          </a:p>
          <a:p>
            <a:pPr lvl="1"/>
            <a:r>
              <a:rPr lang="en-US" altLang="ko-KR" dirty="0" smtClean="0"/>
              <a:t># of weights : 138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15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Set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36758"/>
              </p:ext>
            </p:extLst>
          </p:nvPr>
        </p:nvGraphicFramePr>
        <p:xfrm>
          <a:off x="465327" y="1854890"/>
          <a:ext cx="1088847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7373"/>
                <a:gridCol w="907373"/>
                <a:gridCol w="824884"/>
                <a:gridCol w="824884"/>
                <a:gridCol w="824884"/>
                <a:gridCol w="824884"/>
                <a:gridCol w="824884"/>
                <a:gridCol w="824884"/>
                <a:gridCol w="824884"/>
                <a:gridCol w="824884"/>
                <a:gridCol w="824884"/>
                <a:gridCol w="824884"/>
                <a:gridCol w="8248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Avg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0.089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0.031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0.036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0.061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0.111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0.162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0.076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0.113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0.083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0.082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0.084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FNN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0.015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0.019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0.075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FNN 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0.009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0.061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0.036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CNN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0.031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0.019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0.075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0.044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0.083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CNN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0.031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0.022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0.062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0.016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0.028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0.033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0.032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0.063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0.119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0.061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0.050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0.154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0.065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0.035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0.054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0.071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0.072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0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Set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9743"/>
              </p:ext>
            </p:extLst>
          </p:nvPr>
        </p:nvGraphicFramePr>
        <p:xfrm>
          <a:off x="465327" y="1854890"/>
          <a:ext cx="4289398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7373"/>
                <a:gridCol w="907373"/>
                <a:gridCol w="824884"/>
                <a:gridCol w="824884"/>
                <a:gridCol w="8248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Avg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0.092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FNN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0.077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FNN 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0.062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CNN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0.086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CNN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0.099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525290"/>
              </p:ext>
            </p:extLst>
          </p:nvPr>
        </p:nvGraphicFramePr>
        <p:xfrm>
          <a:off x="5300869" y="1888904"/>
          <a:ext cx="5943600" cy="4045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608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B81A-1F3F-4C3C-B58E-D76C1D4B0DC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dirty="0" smtClean="0"/>
                  <a:t>전압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전류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온도 데이터를 활용한 배터리 </a:t>
                </a:r>
                <a:r>
                  <a:rPr lang="ko-KR" altLang="en-US" dirty="0" err="1" smtClean="0"/>
                  <a:t>커패시티</a:t>
                </a:r>
                <a:r>
                  <a:rPr lang="ko-KR" altLang="en-US" dirty="0" smtClean="0"/>
                  <a:t> 예측 수행</a:t>
                </a:r>
                <a:endParaRPr lang="en-US" altLang="ko-KR" dirty="0" smtClean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dirty="0" smtClean="0"/>
                  <a:t>모델 복잡도와 예측 성능 사이의 트레이드 오프 확인</a:t>
                </a:r>
                <a:endParaRPr lang="en-US" altLang="ko-KR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CNN</a:t>
                </a:r>
                <a:r>
                  <a:rPr lang="ko-KR" altLang="en-US" dirty="0" smtClean="0"/>
                  <a:t>을 통한 예측 수행 및 모델 복잡도 대비 예측 오차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ko-KR" altLang="en-US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3" t="-1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531</Words>
  <Application>Microsoft Office PowerPoint</Application>
  <PresentationFormat>와이드스크린</PresentationFormat>
  <Paragraphs>243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가는각진제목체</vt:lpstr>
      <vt:lpstr>나눔바른고딕</vt:lpstr>
      <vt:lpstr>맑은 고딕</vt:lpstr>
      <vt:lpstr>Arial</vt:lpstr>
      <vt:lpstr>Cambria Math</vt:lpstr>
      <vt:lpstr>Tahoma</vt:lpstr>
      <vt:lpstr>Wingdings</vt:lpstr>
      <vt:lpstr>Office 테마</vt:lpstr>
      <vt:lpstr>멀티미디어 시스템 특론 텀 프로젝트</vt:lpstr>
      <vt:lpstr>배터리의 중요성</vt:lpstr>
      <vt:lpstr>배터리 특성</vt:lpstr>
      <vt:lpstr>기존 연구 및 접근 방법</vt:lpstr>
      <vt:lpstr>배터리 데이터</vt:lpstr>
      <vt:lpstr>모델 구조</vt:lpstr>
      <vt:lpstr>Validation Set 결과</vt:lpstr>
      <vt:lpstr>Test Set 결과</vt:lpstr>
      <vt:lpstr>결론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신광수</dc:creator>
  <cp:lastModifiedBy>유승형</cp:lastModifiedBy>
  <cp:revision>710</cp:revision>
  <cp:lastPrinted>2017-04-29T13:13:28Z</cp:lastPrinted>
  <dcterms:created xsi:type="dcterms:W3CDTF">2017-04-29T06:39:22Z</dcterms:created>
  <dcterms:modified xsi:type="dcterms:W3CDTF">2017-12-26T03:51:07Z</dcterms:modified>
</cp:coreProperties>
</file>