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83" r:id="rId4"/>
    <p:sldId id="286" r:id="rId5"/>
    <p:sldId id="287" r:id="rId6"/>
    <p:sldId id="288" r:id="rId7"/>
    <p:sldId id="289" r:id="rId8"/>
    <p:sldId id="290" r:id="rId9"/>
    <p:sldId id="291" r:id="rId10"/>
    <p:sldId id="285" r:id="rId11"/>
    <p:sldId id="292" r:id="rId12"/>
    <p:sldId id="293" r:id="rId13"/>
    <p:sldId id="295" r:id="rId14"/>
    <p:sldId id="294" r:id="rId15"/>
    <p:sldId id="299" r:id="rId16"/>
    <p:sldId id="300" r:id="rId17"/>
    <p:sldId id="296" r:id="rId18"/>
    <p:sldId id="297" r:id="rId19"/>
    <p:sldId id="298" r:id="rId20"/>
    <p:sldId id="302" r:id="rId21"/>
    <p:sldId id="301" r:id="rId22"/>
    <p:sldId id="260" r:id="rId23"/>
    <p:sldId id="304" r:id="rId24"/>
    <p:sldId id="303" r:id="rId25"/>
  </p:sldIdLst>
  <p:sldSz cx="18288000" cy="10287000"/>
  <p:notesSz cx="6858000" cy="9144000"/>
  <p:embeddedFontLst>
    <p:embeddedFont>
      <p:font typeface="SB 어그로 Bold" panose="02020603020101020101" pitchFamily="18" charset="-127"/>
      <p:regular r:id="rId26"/>
    </p:embeddedFont>
    <p:embeddedFont>
      <p:font typeface="레시피코리아 Medium" panose="02020603020101020101" pitchFamily="18" charset="-127"/>
      <p:regular r:id="rId27"/>
    </p:embeddedFont>
    <p:embeddedFont>
      <p:font typeface="Anek Bangla Expanded Bold" panose="020B0600000101010101" charset="0"/>
      <p:bold r:id="rId28"/>
    </p:embeddedFont>
    <p:embeddedFont>
      <p:font typeface="Anek Bangla Expanded Medium" panose="020B0600000101010101" charset="0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22" autoAdjust="0"/>
  </p:normalViewPr>
  <p:slideViewPr>
    <p:cSldViewPr>
      <p:cViewPr varScale="1">
        <p:scale>
          <a:sx n="52" d="100"/>
          <a:sy n="52" d="100"/>
        </p:scale>
        <p:origin x="79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5:39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86 24575,'-16'45'0,"15"-37"0,1 0 0,-1 0 0,2 0 0,-1 0 0,1 0 0,0 0 0,1 0 0,-1 0 0,2 0 0,-1-1 0,1 1 0,0-1 0,1 0 0,0 1 0,6 7 0,7 9 0,1 0 0,36 35 0,-53-58 0,26 28 0,36 28 0,-52-49 0,0 0 0,0-1 0,1 0 0,0-1 0,0 0 0,0 0 0,15 3 0,8-2 0,0-1 0,0-2 0,0-2 0,70-3 0,-46 0 0,-49 0 0,1 0 0,-1 0 0,0-1 0,0-1 0,0 0 0,0 0 0,-1-1 0,1 0 0,-1 0 0,0-1 0,0-1 0,0 1 0,-1-1 0,0-1 0,0 0 0,-1 0 0,1 0 0,11-17 0,-17 19 0,1-1 0,0 0 0,-1 0 0,0 0 0,-1 0 0,1-1 0,-1 1 0,0 0 0,-1-1 0,0 1 0,0 0 0,0-1 0,-1 1 0,1 0 0,-4-11 0,0 2 0,-1 0 0,-1 0 0,0 1 0,-1-1 0,-9-13 0,-54-76 0,65 98 0,0 0 0,-1 0 0,1 1 0,-1 0 0,0 0 0,0 1 0,-1 0 0,1 0 0,-1 0 0,0 1 0,-14-5 0,-9-2 0,-51-8 0,32 8 0,1 2 0,0 2 0,0 2 0,-87 5 0,54 0 0,60 1-195,1 1 0,0 1 0,0 1 0,0 1 0,1 0 0,-25 12 0,30-11-6631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25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24575,'0'92'0,"3"0"0,19 108 0,-8-129-51,-5-33-387,-2 0 0,3 62 0,-10-79-6388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26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 24575,'0'7'0,"0"10"0,0 5 0,0 6 0,0 6 0,0 0 0,0 3 0,0-3 0,0-3 0,0-3 0,0-3 0,0-5-8191</inkml:trace>
  <inkml:trace contextRef="#ctx0" brushRef="#br0" timeOffset="1">23 763 24575,'-3'7'0,"-2"10"0,0 8 0,1 12 0,1 3 0,2 1 0,0-2 0,0-4 0,1-5 0,1 0 0,-1-1 0,0-3 0,0-1 0,0-6-8191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26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24575,'0'7'0,"4"13"0,1 18 0,3 13 0,0 5 0,-1 4 0,2-1 0,-1-7 0,-1-5 0,-3-7 0,-1-7 0,-1-5 0,-2-4 0,0-3 0,0-4-8191</inkml:trace>
  <inkml:trace contextRef="#ctx0" brushRef="#br0" timeOffset="1">106 784 24575,'0'3'0,"4"6"0,1 4 0,-1 7 0,3 4 0,1 2 0,-2-1 0,-2 0 0,-1-1 0,-1-2 0,-1 4 0,2 0 0,2 4 0,-1-4-8191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1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24575,'4'0'0,"12"0"0,10 0 0,12 0 0,13 0 0,6 0 0,11 0 0,8 0 0,16 0 0,11 0 0,6 0 0,2 0 0,-6 0 0,-11 0 0,-18 0 0,-40 0 0,-25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1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 1 24575,'0'43'0,"-11"81"0,7-100 0,-2 0 0,0-1 0,-2 0 0,-20 43 0,-53 126 0,-8 16 0,78-187-1365,4-3-5461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2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24575,'4'0'0,"15"0"0,8 0 0,11 3 0,6 2 0,5 3 0,3 1 0,3-2 0,3 2 0,-6-1 0,-3-2 0,-7-1 0,-3-2 0,-5-2 0,-5 0 0,-3-1 0,-2-1 0,-6 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2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24575,'0'3'0,"0"6"0,0 7 0,0 9 0,0 4 0,4 3 0,1 1 0,-1-6-8191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4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24575,'0'7'0,"0"10"0,0 5 0,0 7 0,0 1 0,0 7 0,0 4 0,0 2 0,0-2 0,0-1 0,-3-4 0,-2-4 0,0-8-8191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4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24575,'0'3'0,"4"6"0,1 4 0,-1 3 0,4 7 0,-1 3 0,0 0 0,-3 0 0,-1-2 0,-1 0 0,-1-2 0,-1-3-8191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5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24575,'0'3'0,"0"6"0,0 4 0,0 3 0,0 3 0,0 6 0,0 1 0,0 5 0,0-5-8191</inkml:trace>
  <inkml:trace contextRef="#ctx0" brushRef="#br0" timeOffset="1">0 615 24575,'0'7'0,"0"10"0,0 5 0,0 6 0,0 2 0,0 0 0,0 2 0,0-2 0,0 3 0,0-2 0,0-2 0,0-3 0,0-5-8191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5:44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19 24575,'-3'0'0,"-1"1"0,1 0 0,-1 0 0,1 0 0,-1 0 0,1 0 0,0 1 0,0-1 0,0 1 0,0 0 0,-5 4 0,-33 29 0,29-24 0,5-4 0,0 0 0,0 0 0,1 1 0,0-1 0,1 1 0,0 1 0,0-1 0,0 1 0,1 0 0,0 0 0,1 0 0,0 0 0,1 0 0,0 1 0,-1 10 0,-5 18 0,6-31 0,0-1 0,0 0 0,1 0 0,0 1 0,0-1 0,0 1 0,1-1 0,0 1 0,1-1 0,-1 1 0,1-1 0,0 1 0,1-1 0,4 12 0,3 0 0,2 1 0,0-2 0,1 0 0,1 0 0,27 27 0,-33-37 0,1 0 0,-1-1 0,1-1 0,1 1 0,-1-1 0,1-1 0,-1 0 0,1 0 0,0 0 0,1-1 0,-1-1 0,1 1 0,-1-2 0,18 2 0,263-5 0,-279 1 0,0 0 0,0 0 0,1-1 0,-1-1 0,-1 0 0,19-7 0,62-35 0,-47 22 0,-35 19 0,-1 0 0,1-1 0,-1 0 0,0-1 0,0 0 0,11-11 0,-16 13 0,0 0 0,-1 0 0,1 0 0,-1 0 0,1 0 0,-1-1 0,0 1 0,-1-1 0,1 1 0,-1-1 0,0 0 0,0 0 0,-1 1 0,1-11 0,0 3 0,-1 0 0,0 0 0,-1 0 0,0 1 0,-1-1 0,0 0 0,-1 0 0,0 1 0,-1-1 0,0 1 0,-1 0 0,0 0 0,-1 1 0,0 0 0,-1 0 0,0 0 0,0 1 0,-1-1 0,-10-7 0,15 13 0,-4-3 0,1 0 0,-1 1 0,0 0 0,-1 0 0,0 1 0,0 0 0,0 0 0,0 0 0,-1 1 0,1 1 0,-12-4 0,-16-1 0,-138-27 0,134 27 0,36 6 0,0 1 0,-1-1 0,1 1 0,-1 0 0,1 0 0,-1 1 0,1-1 0,-1 1 0,0 0 0,1 0 0,-1 1 0,1-1 0,-1 1 0,1 0 0,-1 1 0,1-1 0,-1 1 0,-6 3 0,-16 11-1365,14-11-5461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5.3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24575,'0'7'0,"0"6"0,0 4 0,0 4 0,0 0 0,0 2 0,0 3 0,-3 5 0,-2 0 0,0 0 0,2 0 0,0-1 0,-2-2 0,-1-5-8191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5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 24575,'0'3'0,"0"6"0,0 4 0,0 3 0,0 4 0,0 0 0,0 6 0,0 1 0,0-1 0,0 0 0,-3-5 0,-2-3 0,0 3 0,2-2-8191</inkml:trace>
  <inkml:trace contextRef="#ctx0" brushRef="#br0" timeOffset="1">0 551 24575,'0'3'0,"0"9"0,0 6 0,0 7 0,0 3 0,0 0 0,0 3 0,0-1 0,0-1 0,0-3 0,0-5-8191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6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6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24575,'7'0'0,"14"0"0,13 3 0,16 2 0,17 3 0,15 1 0,8-2 0,4-2 0,3-2 0,-8-1 0,-11-1 0,-8 0 0,-13-2 0,-12 1 0,-14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7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24575,'0'4'0,"0"4"0,0 5 0,0 4 0,0 2 0,0 6 0,0 5 0,0 5 0,0 0 0,0-2 0,0 0 0,0-2 0,0-2 0,0 1 0,0-1 0,0-2 0,0-6-8191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39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24575,'4'0'0,"8"0"0,6 0 0,3 0 0,2 0 0,1 0 0,-1 0 0,-4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40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24575,'38'2'0,"0"2"0,48 11 0,-23-4 0,-50-9 0,72 15 0,-79-15 0,0 0 0,1 0 0,-1 0 0,-1 1 0,1 0 0,0 0 0,-1 1 0,1-1 0,-1 1 0,9 9 0,-13-12 0,0-1 0,0 1 0,0 0 0,0 0 0,0 0 0,0 1 0,0-1 0,-1 0 0,1 0 0,0 0 0,-1 1 0,1-1 0,-1 0 0,1 0 0,-1 1 0,0-1 0,1 1 0,-1-1 0,0 0 0,0 1 0,0-1 0,0 1 0,0-1 0,0 0 0,0 1 0,-1-1 0,1 0 0,-1 1 0,1-1 0,-1 0 0,1 1 0,-1-1 0,1 0 0,-1 0 0,0 0 0,0 1 0,0-1 0,0 0 0,0 0 0,0 0 0,0 0 0,0-1 0,0 1 0,0 0 0,0 0 0,-2 0 0,-7 4 0,0-1 0,0 0 0,-1-1 0,-20 5 0,10-3 0,11-2 0,0 1 0,0 1 0,-12 6 0,19-9 0,0 0 0,-1 0 0,1 0 0,0 0 0,0 1 0,1 0 0,-1-1 0,0 1 0,1 0 0,0 0 0,0 0 0,-3 5 0,5-7 0,0 0 0,0 0 0,0 0 0,-1 0 0,1 1 0,0-1 0,0 0 0,1 0 0,-1 0 0,0 1 0,0-1 0,0 0 0,1 0 0,-1 0 0,1 0 0,-1 0 0,1 0 0,-1 0 0,1 0 0,0 0 0,-1 0 0,1 0 0,0 0 0,0 0 0,0 0 0,-1-1 0,1 1 0,0 0 0,2 1 0,35 18 0,-32-18 0,29 12-195,1-1 0,0-2 0,1-1 0,1-3 0,-1 0 0,69 1 0,-82-7-6631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41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554 1 24575,'-3'7'0,"-9"14"0,-6 9 0,-3 12 0,-6 12 0,-5 12 0,-4 16 0,-11 15 0,-4 17 0,3 7 0,-6 5 0,1-6 0,5-11 0,7-14 0,10-20 0,11-18 0,9-20-8191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42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940 1 24575,'-8'13'0,"-1"-1"0,0 0 0,-1 0 0,0-1 0,-1 0 0,-18 14 0,-5 5 0,-105 101 0,-165 165 0,221-207 0,-106 145 0,102-102-1365,69-109-5461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42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960 1 24575,'-267'252'0,"84"-84"0,-240 253 0,358-355-1365,44-42-5461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5:47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 2 24575,'-27'2'0,"0"2"0,0 1 0,0 1 0,0 1 0,-45 19 0,66-24 0,-5 3 0,0 0 0,0 0 0,0 1 0,0 0 0,-13 12 0,20-15 0,0 0 0,0 0 0,0 1 0,1 0 0,0 0 0,0 0 0,0 0 0,0 0 0,0 0 0,1 1 0,0-1 0,0 1 0,0 0 0,0 0 0,-1 8 0,-1 68 0,4-72 0,1 1 0,0-1 0,0 0 0,1 0 0,0 0 0,5 15 0,-4-20 0,-1 0 0,1 0 0,0 0 0,0 0 0,0-1 0,1 0 0,-1 1 0,1-1 0,0 0 0,6 3 0,43 23 0,-7-9 0,2-2 0,96 22 0,-111-35 0,1-1 0,0-2 0,0-1 0,61-7 0,-82 3 0,0 0 0,0-1 0,0-1 0,0 0 0,-1-1 0,0 0 0,0-1 0,17-13 0,6-3 0,-28 19 0,0-1 0,0 0 0,-1-1 0,0 0 0,0 0 0,0 0 0,-1 0 0,0-1 0,0 0 0,-1 0 0,0 0 0,0-1 0,0 1 0,-1-1 0,-1 0 0,4-12 0,-4 8 0,0 0 0,0 0 0,-1 0 0,-1-1 0,0 1 0,0 0 0,-2 0 0,1-1 0,-1 1 0,-7-20 0,7 28 0,-1-1 0,1 1 0,-1 0 0,0 1 0,0-1 0,0 0 0,-1 1 0,1 0 0,-1 0 0,1 0 0,-1 0 0,0 0 0,-1 1 0,1-1 0,-7-2 0,-3 0 0,0-1 0,0 2 0,-27-6 0,-41-5 0,-108-15 0,126 28-1365,46 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43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553 1 24575,'-1'5'0,"-1"1"0,0-1 0,0 1 0,0-1 0,-1 0 0,1 0 0,-1 0 0,-1 0 0,1 0 0,-8 8 0,1 0 0,-71 93 0,-112 168 0,38-37-89,103-161-1187,26-36-5550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4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699 1 24575,'-7'11'0,"-6"10"0,-19 17 0,-15 12 0,-13 12 0,-8 7 0,-10 9 0,4-2 0,9-5 0,6-9 0,8-4 0,8-4 0,8-8 0,10-8 0,9-7 0,4-9 0,3-4 0,4-6-8191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46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324 5317 24575,'4'-12'0,"0"0"0,-1 0 0,0 0 0,-1 0 0,-1 0 0,0 0 0,0-20 0,-1 8 0,5-209 0,13-190 0,37-134 0,-12 143 0,-28 204 0,-8 95 0,0-31 0,-6 0 0,-7 0 0,-26-151 0,7 88 0,3-326 0,22-1107 0,1 1634 0,-1 0 0,-1-1 0,0 1 0,0 0 0,0 0 0,-1 0 0,0 0 0,-1 0 0,0 0 0,-5-8 0,8 15 0,-1 1 0,1-1 0,-1 1 0,1-1 0,-1 1 0,1-1 0,-1 1 0,0 0 0,1-1 0,-1 1 0,0 0 0,0-1 0,1 1 0,-1 0 0,0 0 0,1 0 0,-1 0 0,0 0 0,0 0 0,1 0 0,-1 0 0,0 0 0,0 0 0,1 0 0,-1 0 0,0 0 0,0 1 0,1-1 0,-1 0 0,0 0 0,1 1 0,-1-1 0,0 1 0,1-1 0,-1 1 0,0 0 0,-25 22 0,22-19 0,-40 44 0,3 3 0,-47 73 0,-17 23 0,98-139 0,1-1 0,-1 0 0,0 0 0,-15 10 0,16-15 44,10-8-1453,6-4-5417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4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24575,'4'0'0,"8"7"0,10 10 0,0 9 0,4 7 0,5 6 0,5 2 0,6 7 0,0 1 0,0-4 0,0-3 0,0 0 0,-3-5 0,-5-8 0,-9-5 0,-7-8-8191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48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24575,'0'17'0,"1"1"0,0 0 0,1-1 0,1 1 0,8 26 0,-7-34 0,0-1 0,0 0 0,1 0 0,0 0 0,0 0 0,1-1 0,0 0 0,1 0 0,0-1 0,0 0 0,10 8 0,-8-8 0,0-1 0,0 0 0,1 0 0,0-1 0,0 0 0,1-1 0,-1 0 0,1 0 0,0-1 0,0-1 0,0 0 0,0 0 0,0-1 0,0-1 0,17-1 0,-18 0 0,-1 0 0,0-1 0,0 0 0,0 0 0,0-1 0,0 0 0,0-1 0,-1 0 0,0-1 0,0 1 0,0-2 0,0 1 0,-1-1 0,0 0 0,0 0 0,0-1 0,-1 0 0,10-14 0,-12 14 0,0 0 0,0-1 0,-1 1 0,0-1 0,0 0 0,-1 0 0,0 0 0,0 0 0,0-11 0,-1 1 0,-1 0 0,0-1 0,-4-20 0,3 35 5,0 0-1,-1-1 1,1 1 0,-1 0-1,0 0 1,0 0-1,0 0 1,-1 0 0,1 1-1,-1-1 1,0 1 0,0-1-1,0 1 1,0 0-1,-1 0 1,1 0 0,-1 1-1,0-1 1,0 1-1,0 0 1,0 0 0,0 1-1,0-1 1,0 1-1,-8-2 1,2 1-140,0-1 0,0 2 0,0 0 0,0 0 0,0 1 0,-1 0 0,1 1 0,0 0 0,0 0 0,-15 5 0,12-1-6691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49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24575,'4'0'0,"1"3"0,3 6 0,0 4 0,-1 4 0,-1 2 0,-3 2 0,3-3 0,-1-1 0,0-3-8191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50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7 24575,'-1'0'0,"-1"1"0,1-1 0,-1 1 0,1 0 0,0-1 0,-1 1 0,1 0 0,0 0 0,-1 0 0,1 0 0,0 0 0,0 0 0,0 0 0,0 0 0,0 1 0,0-1 0,0 0 0,0 1 0,1-1 0,-1 0 0,1 1 0,-1-1 0,1 1 0,-1 1 0,-9 39 0,10-35 0,0 1 0,1 0 0,-1-1 0,2 1 0,-1-1 0,1 1 0,0-1 0,1 0 0,-1 0 0,1 0 0,1 0 0,-1 0 0,1-1 0,1 1 0,-1-1 0,1 0 0,0-1 0,0 1 0,10 7 0,-7-6 0,1 0 0,0-1 0,0 0 0,0 0 0,1-1 0,0 0 0,0 0 0,0-2 0,0 1 0,1-1 0,-1-1 0,1 1 0,13 0 0,-13-3 0,0 0 0,-1 0 0,1-1 0,0 0 0,-1 0 0,1-2 0,18-5 0,-24 6 0,-1 0 0,0-1 0,1 0 0,-1 1 0,0-1 0,0-1 0,0 1 0,-1-1 0,1 1 0,-1-1 0,0 0 0,0 0 0,0 0 0,0-1 0,-1 1 0,0-1 0,0 1 0,2-9 0,1-3 0,-1-1 0,4-34 0,-7 44 0,0-1 0,-1 0 0,0 0 0,-1 0 0,0 0 0,0 1 0,0-1 0,-5-13 0,5 19 3,0 0 1,-1 0-1,1 1 0,-1-1 0,1 0 0,-1 0 0,1 1 0,-1-1 1,0 1-1,0 0 0,0-1 0,0 1 0,0 0 0,0 0 0,0 0 1,0 0-1,0 1 0,0-1 0,0 1 0,-1-1 0,1 1 0,-3-1 1,-8 1-177,1-1 1,-25 4 0,20-2-749,-2 0-5905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50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24575,'4'0'0,"5"0"0,7 0 0,9 0 0,7 0 0,2 0 0,-1 0 0,-3 0 0,-3 0 0,-2 0 0,-6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51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1 24575,'-1'76'0,"3"82"0,-2-156 0,1 0 0,-1 0 0,1 0 0,0-1 0,-1 1 0,1 0 0,0 0 0,0-1 0,0 1 0,0-1 0,0 1 0,1-1 0,-1 1 0,0-1 0,1 0 0,-1 1 0,1-1 0,-1 0 0,1 0 0,0 0 0,-1 0 0,1-1 0,0 1 0,0 0 0,0-1 0,0 1 0,-1-1 0,1 1 0,0-1 0,0 0 0,0 0 0,3 0 0,10 0 0,0 0 0,1-1 0,17-3 0,-11 1 0,9 0 0,11-2 0,2 3 0,53 3 0,-94-1 0,1 1 0,-1-1 0,1 1 0,0 0 0,-1 0 0,0 0 0,1 0 0,-1 1 0,0-1 0,1 1 0,-1 0 0,0 0 0,0 0 0,0 1 0,-1-1 0,1 0 0,-1 1 0,1 0 0,-1 0 0,0 0 0,0 0 0,0 0 0,0 0 0,-1 0 0,2 4 0,-1-2 0,-1 0 0,0-1 0,0 1 0,-1 0 0,1 0 0,-1 0 0,0 0 0,0 0 0,-1-1 0,0 1 0,0 0 0,0 0 0,0-1 0,0 1 0,-1 0 0,0-1 0,0 1 0,-4 5 0,-5 8 0,-1 0 0,-1-1 0,-1 0 0,-28 28 0,36-40 0,-1 1 0,0-1 0,-1 0 0,1 0 0,-1-1 0,0 0 0,0 0 0,0-1 0,-1 0 0,1-1 0,-1 0 0,0 0 0,1-1 0,-14 1 0,-9-3 0,-1-2 0,1-2 0,-48-12 0,-17-2 0,83 17-273,0 0 0,0-1 0,1 0 0,-17-8 0,16 5-6553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41:44.7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509 1 24575,'-7'7'0,"-2"10"0,-7 15 0,-7 2 0,-7 10 0,-5 11 0,-11 3 0,-4 6 0,-8 6 0,6-3 0,5-11 0,11-10 0,3-11 0,9-6 0,0-7 0,5-8-8191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17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 24575,'1'119'0,"6"0"0,40 221 0,50 90 0,35 170 0,-117-512 0,2 107 0,-12 89 0,0-10 0,9 1035 0,-16-834 0,2 1611 0,-25-1286 0,12-517 0,-137 1017 0,109-1044 0,-7 275 0,38-371 0,-56 283 0,62-427-1365,2-9-5461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41:45.3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737 1 24575,'-8'14'0,"-2"0"0,1 0 0,-1-1 0,-23 23 0,3-5 0,-47 53 0,-71 86 0,-220 289 0,362-452-101,5-6 31,0 1 0,0-1 0,0 1-1,0-1 1,-1 1 0,1-1 0,0 0-1,-1 0 1,1 0 0,-1 0 0,1 0-1,-1 0 1,0 0 0,1 0 0,-1-1-1,0 1 1,-2 0 0,-5-5-6756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41:46.1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961 1 24575,'-252'287'0,"186"-194"0,43-58 0,-37 43 0,21-35 0,-1-1 0,-3-2 0,-1-2 0,-60 41 0,49-43 0,26-16 0,0-1 0,-59 27 0,79-42-111,1 1 0,-1 0 0,1 0 0,1 1 0,-1 0 0,-9 9 0,12-10-477,-13 11-6238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41:46.7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755 0 24575,'-65'68'0,"21"-21"0,-51 41 0,68-64 0,-26 30 0,10-9 0,-5 7 0,2 3 0,-55 87 0,-46 55 0,79-107-1365,50-69-5461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41:47.3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801 1 24575,'-118'132'0,"47"-55"0,12-11 0,-3-2 0,-125 99 0,157-141 0,-4 3 0,0-1 0,-2-2 0,-73 34 0,75-41-1365,7-2-5461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19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 24575,'620'-13'0,"1035"-16"0,-1137 60 0,-334-16 0,894 4 0,-719-21 0,-329 2 0,771 13 0,-286 1 0,-186-7 0,200 3 0,74 1 0,747 0 0,-824-13 0,1553 2-1365,-2089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23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6503 24575,'19'0'0,"0"-1"0,0-1 0,0-1 0,0-1 0,-1 0 0,1-1 0,-1-1 0,0-1 0,-1 0 0,0-1 0,0-1 0,-1-1 0,0-1 0,0 0 0,-1 0 0,-1-2 0,0 0 0,-1-1 0,0 0 0,-1 0 0,0-2 0,-2 1 0,10-19 0,2-14 0,-2-1 0,16-59 0,18-107 0,-35 134 0,7-28 0,77-300 0,-64 279 0,63-140 0,195-295 0,-260 501 0,348-669 0,-33-16 0,-282 597 0,49-173 0,-39 91 0,-37 142 0,3 1 0,88-128 0,-17 31 0,184-299 0,-98 189 0,99-118 0,-280 391 0,0 1 0,2 1 0,0 2 0,44-31 0,-54 43 0,1 1 0,1 0 0,0 2 0,0-1 0,32-6 0,89-12 0,-94 18 0,5 2 0,1 1 0,0 3 0,66 5 0,-102-2 0,-1-1 0,0 2 0,0 0 0,1 0 0,-2 1 0,1 0 0,18 10 0,-10-2 0,-1 1 0,0 1 0,20 19 0,-29-24 0,28 22 0,-3 1 0,0 2 0,-2 2 0,40 57 0,-23-18 0,103 170 0,-110-169 0,40 82 0,-11-17 0,9 20 0,97 213 0,-89-196 0,87 149 0,64 78 0,-66-124 0,91 129 0,-58-99 0,-107-154 0,127 149 0,-168-232 0,91 102 0,-89-117 0,3-3 0,136 92 0,3-15 0,368 220 0,-536-335 0,81 44 0,135 50 0,-125-61 0,77 25 0,-91-43 0,149 38 0,-138-52 0,-67-12 0,65 18 0,-20 6 0,-53-15 0,0-3 0,66 11 0,-38-14 0,55 5 0,211 54 0,-321-64 0,0-2 0,1 0 0,-1-1 0,0-1 0,25-2 0,-61-8-1365,-6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24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24575,'0'7'0,"0"6"0,0 5 0,0 2 0,0 2 0,0 4 0,0 1 0,0 4 0,0 3 0,0 0 0,0 1 0,0-2 0,0-2 0,0-4 0,0-2 0,0-3 0,0-4-8191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25.1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24575,'0'3'0,"0"9"0,0 6 0,0 7 0,0 6 0,4 2 0,1 2 0,-1 6 0,0 0 0,-2 0 0,0-3 0,-1-2 0,-1 1 0,0-2 0,0 0 0,0-2 0,0-8-8191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09:16:25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24575,'0'7'0,"0"6"0,0 8 0,0 4 0,0 5 0,0 1 0,0-1 0,0 1 0,0 3 0,4 3 0,1-5-8191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png"/><Relationship Id="rId21" Type="http://schemas.openxmlformats.org/officeDocument/2006/relationships/customXml" Target="../ink/ink9.xml"/><Relationship Id="rId42" Type="http://schemas.openxmlformats.org/officeDocument/2006/relationships/image" Target="../media/image42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55.png"/><Relationship Id="rId84" Type="http://schemas.openxmlformats.org/officeDocument/2006/relationships/image" Target="../media/image63.png"/><Relationship Id="rId89" Type="http://schemas.openxmlformats.org/officeDocument/2006/relationships/customXml" Target="../ink/ink43.xml"/><Relationship Id="rId16" Type="http://schemas.openxmlformats.org/officeDocument/2006/relationships/image" Target="../media/image29.png"/><Relationship Id="rId11" Type="http://schemas.openxmlformats.org/officeDocument/2006/relationships/customXml" Target="../ink/ink4.xml"/><Relationship Id="rId32" Type="http://schemas.openxmlformats.org/officeDocument/2006/relationships/image" Target="../media/image37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50.png"/><Relationship Id="rId74" Type="http://schemas.openxmlformats.org/officeDocument/2006/relationships/image" Target="../media/image58.png"/><Relationship Id="rId79" Type="http://schemas.openxmlformats.org/officeDocument/2006/relationships/customXml" Target="../ink/ink38.xml"/><Relationship Id="rId5" Type="http://schemas.openxmlformats.org/officeDocument/2006/relationships/customXml" Target="../ink/ink1.xml"/><Relationship Id="rId90" Type="http://schemas.openxmlformats.org/officeDocument/2006/relationships/image" Target="../media/image66.png"/><Relationship Id="rId14" Type="http://schemas.openxmlformats.org/officeDocument/2006/relationships/image" Target="../media/image28.png"/><Relationship Id="rId22" Type="http://schemas.openxmlformats.org/officeDocument/2006/relationships/image" Target="../media/image32.png"/><Relationship Id="rId27" Type="http://schemas.openxmlformats.org/officeDocument/2006/relationships/customXml" Target="../ink/ink12.xml"/><Relationship Id="rId30" Type="http://schemas.openxmlformats.org/officeDocument/2006/relationships/image" Target="../media/image3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45.png"/><Relationship Id="rId56" Type="http://schemas.openxmlformats.org/officeDocument/2006/relationships/image" Target="../media/image49.png"/><Relationship Id="rId64" Type="http://schemas.openxmlformats.org/officeDocument/2006/relationships/image" Target="../media/image53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25.png"/><Relationship Id="rId51" Type="http://schemas.openxmlformats.org/officeDocument/2006/relationships/customXml" Target="../ink/ink24.xml"/><Relationship Id="rId72" Type="http://schemas.openxmlformats.org/officeDocument/2006/relationships/image" Target="../media/image57.png"/><Relationship Id="rId80" Type="http://schemas.openxmlformats.org/officeDocument/2006/relationships/image" Target="../media/image61.png"/><Relationship Id="rId85" Type="http://schemas.openxmlformats.org/officeDocument/2006/relationships/customXml" Target="../ink/ink41.xml"/><Relationship Id="rId3" Type="http://schemas.openxmlformats.org/officeDocument/2006/relationships/image" Target="../media/image3.png"/><Relationship Id="rId12" Type="http://schemas.openxmlformats.org/officeDocument/2006/relationships/image" Target="../media/image2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40.png"/><Relationship Id="rId46" Type="http://schemas.openxmlformats.org/officeDocument/2006/relationships/image" Target="../media/image44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31.png"/><Relationship Id="rId41" Type="http://schemas.openxmlformats.org/officeDocument/2006/relationships/customXml" Target="../ink/ink19.xml"/><Relationship Id="rId54" Type="http://schemas.openxmlformats.org/officeDocument/2006/relationships/image" Target="../media/image48.png"/><Relationship Id="rId62" Type="http://schemas.openxmlformats.org/officeDocument/2006/relationships/image" Target="../media/image52.png"/><Relationship Id="rId70" Type="http://schemas.openxmlformats.org/officeDocument/2006/relationships/image" Target="../media/image56.png"/><Relationship Id="rId75" Type="http://schemas.openxmlformats.org/officeDocument/2006/relationships/customXml" Target="../ink/ink36.xml"/><Relationship Id="rId83" Type="http://schemas.openxmlformats.org/officeDocument/2006/relationships/customXml" Target="../ink/ink40.xml"/><Relationship Id="rId88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5.png"/><Relationship Id="rId36" Type="http://schemas.openxmlformats.org/officeDocument/2006/relationships/image" Target="../media/image39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26.png"/><Relationship Id="rId31" Type="http://schemas.openxmlformats.org/officeDocument/2006/relationships/customXml" Target="../ink/ink14.xml"/><Relationship Id="rId44" Type="http://schemas.openxmlformats.org/officeDocument/2006/relationships/image" Target="../media/image43.png"/><Relationship Id="rId52" Type="http://schemas.openxmlformats.org/officeDocument/2006/relationships/image" Target="../media/image47.png"/><Relationship Id="rId60" Type="http://schemas.openxmlformats.org/officeDocument/2006/relationships/image" Target="../media/image51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60.png"/><Relationship Id="rId81" Type="http://schemas.openxmlformats.org/officeDocument/2006/relationships/customXml" Target="../ink/ink39.xml"/><Relationship Id="rId86" Type="http://schemas.openxmlformats.org/officeDocument/2006/relationships/image" Target="../media/image64.png"/><Relationship Id="rId4" Type="http://schemas.openxmlformats.org/officeDocument/2006/relationships/image" Target="../media/image23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30.png"/><Relationship Id="rId39" Type="http://schemas.openxmlformats.org/officeDocument/2006/relationships/customXml" Target="../ink/ink18.xml"/><Relationship Id="rId34" Type="http://schemas.openxmlformats.org/officeDocument/2006/relationships/image" Target="../media/image38.png"/><Relationship Id="rId50" Type="http://schemas.openxmlformats.org/officeDocument/2006/relationships/image" Target="../media/image46.png"/><Relationship Id="rId55" Type="http://schemas.openxmlformats.org/officeDocument/2006/relationships/customXml" Target="../ink/ink26.xml"/><Relationship Id="rId76" Type="http://schemas.openxmlformats.org/officeDocument/2006/relationships/image" Target="../media/image59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1.png"/><Relationship Id="rId29" Type="http://schemas.openxmlformats.org/officeDocument/2006/relationships/customXml" Target="../ink/ink13.xml"/><Relationship Id="rId24" Type="http://schemas.openxmlformats.org/officeDocument/2006/relationships/image" Target="../media/image33.png"/><Relationship Id="rId40" Type="http://schemas.openxmlformats.org/officeDocument/2006/relationships/image" Target="../media/image41.png"/><Relationship Id="rId45" Type="http://schemas.openxmlformats.org/officeDocument/2006/relationships/customXml" Target="../ink/ink21.xml"/><Relationship Id="rId66" Type="http://schemas.openxmlformats.org/officeDocument/2006/relationships/image" Target="../media/image54.png"/><Relationship Id="rId87" Type="http://schemas.openxmlformats.org/officeDocument/2006/relationships/customXml" Target="../ink/ink42.xml"/><Relationship Id="rId61" Type="http://schemas.openxmlformats.org/officeDocument/2006/relationships/customXml" Target="../ink/ink29.xml"/><Relationship Id="rId82" Type="http://schemas.openxmlformats.org/officeDocument/2006/relationships/image" Target="../media/image62.png"/><Relationship Id="rId19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0" y="7531100"/>
            <a:ext cx="18542000" cy="2997200"/>
          </a:xfrm>
          <a:prstGeom prst="rect">
            <a:avLst/>
          </a:prstGeom>
          <a:effectLst>
            <a:outerShdw dist="230245" dir="5400000">
              <a:srgbClr val="D8D8D8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300" y="3556000"/>
            <a:ext cx="330200" cy="279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0" y="3479800"/>
            <a:ext cx="330200" cy="279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7924800"/>
            <a:ext cx="16002000" cy="1295400"/>
          </a:xfrm>
          <a:prstGeom prst="rect">
            <a:avLst/>
          </a:prstGeom>
          <a:effectLst>
            <a:outerShdw dist="119617" dir="5400000">
              <a:srgbClr val="D8D8D8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1257300"/>
            <a:ext cx="2286000" cy="622300"/>
          </a:xfrm>
          <a:prstGeom prst="rect">
            <a:avLst/>
          </a:prstGeom>
          <a:effectLst>
            <a:outerShdw dist="71225" dir="5400000">
              <a:srgbClr val="D8D8D8">
                <a:alpha val="100000"/>
              </a:srgbClr>
            </a:outerShdw>
          </a:effectLst>
        </p:spPr>
      </p:pic>
      <p:sp>
        <p:nvSpPr>
          <p:cNvPr id="9" name="TextBox 9"/>
          <p:cNvSpPr txBox="1"/>
          <p:nvPr/>
        </p:nvSpPr>
        <p:spPr>
          <a:xfrm>
            <a:off x="1397000" y="1384300"/>
            <a:ext cx="1778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spc="-100" dirty="0">
                <a:solidFill>
                  <a:srgbClr val="595959"/>
                </a:solidFill>
                <a:latin typeface="Anek Bangla Expanded Bold"/>
              </a:rPr>
              <a:t>2024.11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38500" y="4749800"/>
            <a:ext cx="11811000" cy="171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9600" b="0" i="0" u="none" strike="noStrike" spc="100" dirty="0">
                <a:solidFill>
                  <a:srgbClr val="00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분산 분석</a:t>
            </a:r>
            <a:endParaRPr lang="ko-KR" sz="9600" b="0" i="0" u="none" strike="noStrike" spc="100" dirty="0">
              <a:solidFill>
                <a:srgbClr val="000000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b="0" i="0" u="none" strike="noStrike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55400" y="1384300"/>
            <a:ext cx="56769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spc="-100">
                <a:solidFill>
                  <a:srgbClr val="595959"/>
                </a:solidFill>
                <a:latin typeface="Anek Bangla Expanded Medium"/>
              </a:rPr>
              <a:t>SIMPLE BUSINESS PRESENTATION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20080" y="3533775"/>
            <a:ext cx="4997040" cy="12382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72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기초 통계학</a:t>
            </a:r>
            <a:endParaRPr lang="ko-KR" sz="7200" b="0" i="0" u="none" strike="noStrike" dirty="0">
              <a:solidFill>
                <a:srgbClr val="00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FEE4B-0A91-D353-1362-B9268BE89D5D}"/>
              </a:ext>
            </a:extLst>
          </p:cNvPr>
          <p:cNvSpPr txBox="1"/>
          <p:nvPr/>
        </p:nvSpPr>
        <p:spPr>
          <a:xfrm>
            <a:off x="2679700" y="8099971"/>
            <a:ext cx="1287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Analysis of Variance</a:t>
            </a:r>
            <a:endParaRPr lang="ko-KR" altLang="en-US" sz="48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EA40E7-7D16-3C5A-92EC-CAE68EBE4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752E2F5-89BD-76D6-FE93-130EB79E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EE065DF-C867-C190-B06D-8F6E2C40C8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13499E42-3BDA-F9B8-AD63-D9A9DB096F4C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C9492-E418-9170-637D-A3CB529F951B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일원분산분석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6713A-8543-6E8C-75EE-FC7A8F8FF2ED}"/>
              </a:ext>
            </a:extLst>
          </p:cNvPr>
          <p:cNvSpPr txBox="1"/>
          <p:nvPr/>
        </p:nvSpPr>
        <p:spPr>
          <a:xfrm>
            <a:off x="7023100" y="1915791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검정통계량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A9F451-25E8-A059-7D6A-5A1D89E25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233" y="3114139"/>
            <a:ext cx="11407534" cy="17644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5BC8FC-B90E-EAA1-386F-33D46D6058DF}"/>
              </a:ext>
            </a:extLst>
          </p:cNvPr>
          <p:cNvSpPr txBox="1"/>
          <p:nvPr/>
        </p:nvSpPr>
        <p:spPr>
          <a:xfrm>
            <a:off x="2438400" y="4961743"/>
            <a:ext cx="1333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 때 이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통계량은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F(k-1,N-k)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분포를 따름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(k-1, N-k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자유도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이후 이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검정통계량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분포도에서의 위치를 찾아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값을 구한다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</a:p>
        </p:txBody>
      </p:sp>
      <p:pic>
        <p:nvPicPr>
          <p:cNvPr id="1026" name="Picture 2" descr="F분포 어디에 쓰일까?">
            <a:extLst>
              <a:ext uri="{FF2B5EF4-FFF2-40B4-BE49-F238E27FC236}">
                <a16:creationId xmlns:a16="http://schemas.microsoft.com/office/drawing/2014/main" id="{CB0B0006-5446-7D6B-79C2-A89EE568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6127218"/>
            <a:ext cx="8610600" cy="346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3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06969-0500-D72C-0872-198FC05A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9124BD7-8AD2-DB4E-77E4-8DA7DD52A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3CD6EC8-B2C9-FCC9-0353-3125DF1710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FC97B3DC-E396-B594-153C-738E3DB3D504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A2E2E-AF0E-DDB7-C5F6-E8239323F24F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F</a:t>
            </a:r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분포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887D1-FF09-8911-5B71-81138C076EE8}"/>
              </a:ext>
            </a:extLst>
          </p:cNvPr>
          <p:cNvSpPr txBox="1"/>
          <p:nvPr/>
        </p:nvSpPr>
        <p:spPr>
          <a:xfrm>
            <a:off x="1244600" y="2827585"/>
            <a:ext cx="1117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분포는 두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카이제곱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분포의 비율로 정의되며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두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카이제곱을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사용하므로 자연스럽게 따르게 되는 자유도 역시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개가 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4EC154-5002-BBA2-C06E-D3A47436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600" y="2026061"/>
            <a:ext cx="2937070" cy="23776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CE403D-93B8-D061-9B32-616FC852B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2603" y="4518825"/>
            <a:ext cx="9594187" cy="1557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E174FC-2980-2639-7473-17C7EAC865FC}"/>
              </a:ext>
            </a:extLst>
          </p:cNvPr>
          <p:cNvSpPr txBox="1"/>
          <p:nvPr/>
        </p:nvSpPr>
        <p:spPr>
          <a:xfrm>
            <a:off x="1244600" y="5166852"/>
            <a:ext cx="643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분포의 확률질량함수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AC0EE-C73B-29E3-2CBA-D30F65B1F266}"/>
              </a:ext>
            </a:extLst>
          </p:cNvPr>
          <p:cNvSpPr txBox="1"/>
          <p:nvPr/>
        </p:nvSpPr>
        <p:spPr>
          <a:xfrm>
            <a:off x="1244600" y="7554920"/>
            <a:ext cx="6438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분포표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</a:t>
            </a: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자유도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d1,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자유도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d2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찾아보면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현재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a = (0.05)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 맞는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값을 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알 수 있다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BC0F78-6E01-01BD-CC46-4807E1441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100" y="6189874"/>
            <a:ext cx="4741277" cy="33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AB6FB-9BF1-FCAE-784C-ECBC0FDF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BEC0794-6BB3-1578-6EF8-5FCDA712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AA2DAE6-04EB-401B-A76A-ED89A39818E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B790759F-93C0-D749-DE24-BE3070051C52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FA287-B398-AF22-7A7D-5B32036F60D2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일원분산분석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25EC1-4012-3F23-DE36-0081D02347E6}"/>
              </a:ext>
            </a:extLst>
          </p:cNvPr>
          <p:cNvSpPr txBox="1"/>
          <p:nvPr/>
        </p:nvSpPr>
        <p:spPr>
          <a:xfrm>
            <a:off x="7010400" y="191901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예시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BE0B-9BC4-41BA-5B4D-F9CA4C28D666}"/>
              </a:ext>
            </a:extLst>
          </p:cNvPr>
          <p:cNvSpPr txBox="1"/>
          <p:nvPr/>
        </p:nvSpPr>
        <p:spPr>
          <a:xfrm>
            <a:off x="6003925" y="4666759"/>
            <a:ext cx="6737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코드로 설명</a:t>
            </a:r>
            <a:endParaRPr lang="en-US" altLang="ko-KR" sz="9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B1E13-0B3A-6EA1-AA75-6EAD12154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856754-75CF-3103-F361-60B9CF08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F19E4EF-9FE0-FCAF-15DC-7CA3A0313A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6EF4484-1129-9FC2-6FFD-C1747D4E698A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F393B-9D0D-1E63-51A7-B86F02690A2E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일원분산분석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05220-09B0-E437-E53F-FC0786722647}"/>
              </a:ext>
            </a:extLst>
          </p:cNvPr>
          <p:cNvSpPr txBox="1"/>
          <p:nvPr/>
        </p:nvSpPr>
        <p:spPr>
          <a:xfrm>
            <a:off x="7010400" y="191901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분포표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2050" name="Picture 2" descr="F-table - Statistics By Jim">
            <a:extLst>
              <a:ext uri="{FF2B5EF4-FFF2-40B4-BE49-F238E27FC236}">
                <a16:creationId xmlns:a16="http://schemas.microsoft.com/office/drawing/2014/main" id="{3388ACAA-3F23-08D7-3064-C2ED0069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7" y="2506816"/>
            <a:ext cx="7781925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1DEEABF-4497-F768-C7C2-C858FE475D72}"/>
                  </a:ext>
                </a:extLst>
              </p14:cNvPr>
              <p14:cNvContentPartPr/>
              <p14:nvPr/>
            </p14:nvContentPartPr>
            <p14:xfrm>
              <a:off x="6564960" y="2872200"/>
              <a:ext cx="325800" cy="192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1DEEABF-4497-F768-C7C2-C858FE475D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8840" y="2866080"/>
                <a:ext cx="3380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B32D316-B956-7765-D783-994CE1752604}"/>
                  </a:ext>
                </a:extLst>
              </p14:cNvPr>
              <p14:cNvContentPartPr/>
              <p14:nvPr/>
            </p14:nvContentPartPr>
            <p14:xfrm>
              <a:off x="5715360" y="6881880"/>
              <a:ext cx="313920" cy="2059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B32D316-B956-7765-D783-994CE17526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9240" y="6875760"/>
                <a:ext cx="3261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C759EA9-2D41-F5A7-A7E1-F5EF973776DF}"/>
                  </a:ext>
                </a:extLst>
              </p14:cNvPr>
              <p14:cNvContentPartPr/>
              <p14:nvPr/>
            </p14:nvContentPartPr>
            <p14:xfrm>
              <a:off x="6574320" y="6880080"/>
              <a:ext cx="301320" cy="177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C759EA9-2D41-F5A7-A7E1-F5EF973776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8200" y="6873960"/>
                <a:ext cx="31356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4850D156-C8DE-A4EE-BF6D-E204B7DECC39}"/>
              </a:ext>
            </a:extLst>
          </p:cNvPr>
          <p:cNvGrpSpPr/>
          <p:nvPr/>
        </p:nvGrpSpPr>
        <p:grpSpPr>
          <a:xfrm>
            <a:off x="13426260" y="2720160"/>
            <a:ext cx="4066560" cy="3879720"/>
            <a:chOff x="13426260" y="2720160"/>
            <a:chExt cx="4066560" cy="38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5D6FA54-F4D4-C5D3-83AB-D14A6C2913EE}"/>
                    </a:ext>
                  </a:extLst>
                </p14:cNvPr>
                <p14:cNvContentPartPr/>
                <p14:nvPr/>
              </p14:nvContentPartPr>
              <p14:xfrm>
                <a:off x="13616700" y="2720160"/>
                <a:ext cx="130680" cy="3641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5D6FA54-F4D4-C5D3-83AB-D14A6C2913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610580" y="2714040"/>
                  <a:ext cx="142920" cy="36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6C8693E-FACC-FF04-C0CF-9A72AFE80723}"/>
                    </a:ext>
                  </a:extLst>
                </p14:cNvPr>
                <p14:cNvContentPartPr/>
                <p14:nvPr/>
              </p14:nvContentPartPr>
              <p14:xfrm>
                <a:off x="13426260" y="6050520"/>
                <a:ext cx="4023720" cy="46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6C8693E-FACC-FF04-C0CF-9A72AFE807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420140" y="6044400"/>
                  <a:ext cx="4035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C61CB01-DB2B-F749-6C5D-CE1E62837E23}"/>
                    </a:ext>
                  </a:extLst>
                </p14:cNvPr>
                <p14:cNvContentPartPr/>
                <p14:nvPr/>
              </p14:nvContentPartPr>
              <p14:xfrm>
                <a:off x="13776900" y="3579840"/>
                <a:ext cx="3715920" cy="23410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C61CB01-DB2B-F749-6C5D-CE1E62837E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770780" y="3573720"/>
                  <a:ext cx="3728160" cy="23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F348DA5-DD31-1AC9-0EC8-566CE02409B6}"/>
                    </a:ext>
                  </a:extLst>
                </p14:cNvPr>
                <p14:cNvContentPartPr/>
                <p14:nvPr/>
              </p14:nvContentPartPr>
              <p14:xfrm>
                <a:off x="15986580" y="3962160"/>
                <a:ext cx="360" cy="1526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F348DA5-DD31-1AC9-0EC8-566CE02409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980460" y="3956040"/>
                  <a:ext cx="12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1936BC7-73DF-83A6-0244-9BBC794F6398}"/>
                    </a:ext>
                  </a:extLst>
                </p14:cNvPr>
                <p14:cNvContentPartPr/>
                <p14:nvPr/>
              </p14:nvContentPartPr>
              <p14:xfrm>
                <a:off x="15986580" y="4274640"/>
                <a:ext cx="8280" cy="187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1936BC7-73DF-83A6-0244-9BBC794F63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980460" y="4268520"/>
                  <a:ext cx="20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DFC9FB2-7CF7-BFA3-8C02-0A3544DF47FA}"/>
                    </a:ext>
                  </a:extLst>
                </p14:cNvPr>
                <p14:cNvContentPartPr/>
                <p14:nvPr/>
              </p14:nvContentPartPr>
              <p14:xfrm>
                <a:off x="15994140" y="4587120"/>
                <a:ext cx="3600" cy="105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DFC9FB2-7CF7-BFA3-8C02-0A3544DF47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8020" y="4581000"/>
                  <a:ext cx="15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2C012D5-CF70-0A37-4171-B4C28E2D484E}"/>
                    </a:ext>
                  </a:extLst>
                </p14:cNvPr>
                <p14:cNvContentPartPr/>
                <p14:nvPr/>
              </p14:nvContentPartPr>
              <p14:xfrm>
                <a:off x="16001700" y="4830840"/>
                <a:ext cx="23760" cy="2350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2C012D5-CF70-0A37-4171-B4C28E2D48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995580" y="4824720"/>
                  <a:ext cx="360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84145A6-1FEA-089D-5E51-B21EF4AA8BB9}"/>
                    </a:ext>
                  </a:extLst>
                </p14:cNvPr>
                <p14:cNvContentPartPr/>
                <p14:nvPr/>
              </p14:nvContentPartPr>
              <p14:xfrm>
                <a:off x="15993780" y="5181480"/>
                <a:ext cx="31320" cy="418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84145A6-1FEA-089D-5E51-B21EF4AA8B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987660" y="5175360"/>
                  <a:ext cx="435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5663E942-7103-F4A1-20BE-1D416FF2FB05}"/>
                    </a:ext>
                  </a:extLst>
                </p14:cNvPr>
                <p14:cNvContentPartPr/>
                <p14:nvPr/>
              </p14:nvContentPartPr>
              <p14:xfrm>
                <a:off x="16009620" y="5707080"/>
                <a:ext cx="58680" cy="389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5663E942-7103-F4A1-20BE-1D416FF2FB0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003500" y="5700960"/>
                  <a:ext cx="709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0484B81-78E6-362E-CF21-863235294E9A}"/>
                    </a:ext>
                  </a:extLst>
                </p14:cNvPr>
                <p14:cNvContentPartPr/>
                <p14:nvPr/>
              </p14:nvContentPartPr>
              <p14:xfrm>
                <a:off x="15979020" y="6233040"/>
                <a:ext cx="38628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0484B81-78E6-362E-CF21-863235294E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972900" y="6226920"/>
                  <a:ext cx="398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4E6DD39-5CE9-F6DB-8A15-0CEF91757072}"/>
                    </a:ext>
                  </a:extLst>
                </p14:cNvPr>
                <p14:cNvContentPartPr/>
                <p14:nvPr/>
              </p14:nvContentPartPr>
              <p14:xfrm>
                <a:off x="15926460" y="6233040"/>
                <a:ext cx="90720" cy="2761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4E6DD39-5CE9-F6DB-8A15-0CEF9175707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920340" y="6226920"/>
                  <a:ext cx="102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6AF379F-3322-70BC-403A-232129CAF13C}"/>
                    </a:ext>
                  </a:extLst>
                </p14:cNvPr>
                <p14:cNvContentPartPr/>
                <p14:nvPr/>
              </p14:nvContentPartPr>
              <p14:xfrm>
                <a:off x="15940860" y="6370200"/>
                <a:ext cx="237240" cy="237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6AF379F-3322-70BC-403A-232129CAF13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934740" y="6364080"/>
                  <a:ext cx="249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90805C67-732F-00E0-A2E5-207C2C712ECE}"/>
                    </a:ext>
                  </a:extLst>
                </p14:cNvPr>
                <p14:cNvContentPartPr/>
                <p14:nvPr/>
              </p14:nvContentPartPr>
              <p14:xfrm>
                <a:off x="16169460" y="6461640"/>
                <a:ext cx="5040" cy="63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90805C67-732F-00E0-A2E5-207C2C712EC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163340" y="6455520"/>
                  <a:ext cx="17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1935CEE-7A14-D5AE-F8D4-D67E04A6194A}"/>
                    </a:ext>
                  </a:extLst>
                </p14:cNvPr>
                <p14:cNvContentPartPr/>
                <p14:nvPr/>
              </p14:nvContentPartPr>
              <p14:xfrm>
                <a:off x="16949580" y="4472640"/>
                <a:ext cx="5040" cy="144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1935CEE-7A14-D5AE-F8D4-D67E04A619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943460" y="4466520"/>
                  <a:ext cx="17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1B8497B3-AC9D-FAAA-5894-4062750DD56E}"/>
                    </a:ext>
                  </a:extLst>
                </p14:cNvPr>
                <p14:cNvContentPartPr/>
                <p14:nvPr/>
              </p14:nvContentPartPr>
              <p14:xfrm>
                <a:off x="16946700" y="4678560"/>
                <a:ext cx="16560" cy="835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1B8497B3-AC9D-FAAA-5894-4062750DD56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940580" y="4672440"/>
                  <a:ext cx="28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B11DEBD-5090-ECCF-233E-6898632795AC}"/>
                    </a:ext>
                  </a:extLst>
                </p14:cNvPr>
                <p14:cNvContentPartPr/>
                <p14:nvPr/>
              </p14:nvContentPartPr>
              <p14:xfrm>
                <a:off x="16977300" y="4914720"/>
                <a:ext cx="7920" cy="342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B11DEBD-5090-ECCF-233E-6898632795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971180" y="4908600"/>
                  <a:ext cx="201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2BA697C-6C1C-E437-CBB8-7B350BA9FFE3}"/>
                    </a:ext>
                  </a:extLst>
                </p14:cNvPr>
                <p14:cNvContentPartPr/>
                <p14:nvPr/>
              </p14:nvContentPartPr>
              <p14:xfrm>
                <a:off x="16958940" y="5364360"/>
                <a:ext cx="11160" cy="1202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2BA697C-6C1C-E437-CBB8-7B350BA9FF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952820" y="5358240"/>
                  <a:ext cx="23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6200A5F-7E24-7794-A18D-2650BDF7B8A6}"/>
                    </a:ext>
                  </a:extLst>
                </p14:cNvPr>
                <p14:cNvContentPartPr/>
                <p14:nvPr/>
              </p14:nvContentPartPr>
              <p14:xfrm>
                <a:off x="16916460" y="5608080"/>
                <a:ext cx="23040" cy="2887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6200A5F-7E24-7794-A18D-2650BDF7B8A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910340" y="5601960"/>
                  <a:ext cx="35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0E51EA3-82F9-F26D-BF38-5014F4EED383}"/>
                    </a:ext>
                  </a:extLst>
                </p14:cNvPr>
                <p14:cNvContentPartPr/>
                <p14:nvPr/>
              </p14:nvContentPartPr>
              <p14:xfrm>
                <a:off x="16931580" y="6111000"/>
                <a:ext cx="360" cy="18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0E51EA3-82F9-F26D-BF38-5014F4EED3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925460" y="6104880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CDFF4DB-9602-C45C-D66C-57CAEF73DF1C}"/>
                    </a:ext>
                  </a:extLst>
                </p14:cNvPr>
                <p14:cNvContentPartPr/>
                <p14:nvPr/>
              </p14:nvContentPartPr>
              <p14:xfrm>
                <a:off x="16779300" y="6286320"/>
                <a:ext cx="328320" cy="162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CDFF4DB-9602-C45C-D66C-57CAEF73DF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773180" y="6280200"/>
                  <a:ext cx="340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02E76C7-87ED-FB85-7FE5-3500C40284CA}"/>
                    </a:ext>
                  </a:extLst>
                </p14:cNvPr>
                <p14:cNvContentPartPr/>
                <p14:nvPr/>
              </p14:nvContentPartPr>
              <p14:xfrm>
                <a:off x="16885860" y="6316560"/>
                <a:ext cx="360" cy="1512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02E76C7-87ED-FB85-7FE5-3500C40284C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879740" y="6310440"/>
                  <a:ext cx="12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0CEDB60-177B-E965-1238-F7C685357BF5}"/>
                    </a:ext>
                  </a:extLst>
                </p14:cNvPr>
                <p14:cNvContentPartPr/>
                <p14:nvPr/>
              </p14:nvContentPartPr>
              <p14:xfrm>
                <a:off x="16908540" y="6415920"/>
                <a:ext cx="52200" cy="3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0CEDB60-177B-E965-1238-F7C685357BF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02420" y="6409800"/>
                  <a:ext cx="64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6CDA53B-91E4-C154-F9F3-0E0E0C7065D5}"/>
                    </a:ext>
                  </a:extLst>
                </p14:cNvPr>
                <p14:cNvContentPartPr/>
                <p14:nvPr/>
              </p14:nvContentPartPr>
              <p14:xfrm>
                <a:off x="17061180" y="6469200"/>
                <a:ext cx="221040" cy="1306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6CDA53B-91E4-C154-F9F3-0E0E0C7065D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055060" y="6463080"/>
                  <a:ext cx="233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D4F13B1-F9FB-56AA-93F9-26565157E767}"/>
                    </a:ext>
                  </a:extLst>
                </p14:cNvPr>
                <p14:cNvContentPartPr/>
                <p14:nvPr/>
              </p14:nvContentPartPr>
              <p14:xfrm>
                <a:off x="16183500" y="5265000"/>
                <a:ext cx="199440" cy="4518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D4F13B1-F9FB-56AA-93F9-26565157E7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177380" y="5258880"/>
                  <a:ext cx="2116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76AC17EE-C671-E1BA-2525-7E2897414BD5}"/>
                    </a:ext>
                  </a:extLst>
                </p14:cNvPr>
                <p14:cNvContentPartPr/>
                <p14:nvPr/>
              </p14:nvContentPartPr>
              <p14:xfrm>
                <a:off x="16410300" y="5516640"/>
                <a:ext cx="338760" cy="3715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76AC17EE-C671-E1BA-2525-7E2897414BD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404180" y="5510520"/>
                  <a:ext cx="3510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4826F7B2-F732-028E-3965-9068381F7ACE}"/>
                    </a:ext>
                  </a:extLst>
                </p14:cNvPr>
                <p14:cNvContentPartPr/>
                <p14:nvPr/>
              </p14:nvContentPartPr>
              <p14:xfrm>
                <a:off x="16547820" y="5630760"/>
                <a:ext cx="345600" cy="3358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4826F7B2-F732-028E-3965-9068381F7A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541700" y="5624640"/>
                  <a:ext cx="357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80CB7A9-CE92-20B4-2D10-3BE0C0903C1A}"/>
                    </a:ext>
                  </a:extLst>
                </p14:cNvPr>
                <p14:cNvContentPartPr/>
                <p14:nvPr/>
              </p14:nvContentPartPr>
              <p14:xfrm>
                <a:off x="17006820" y="5592960"/>
                <a:ext cx="199440" cy="2923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80CB7A9-CE92-20B4-2D10-3BE0C0903C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000700" y="5586840"/>
                  <a:ext cx="211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5F831BB6-F156-F49A-628F-2FFC3B115A81}"/>
                    </a:ext>
                  </a:extLst>
                </p14:cNvPr>
                <p14:cNvContentPartPr/>
                <p14:nvPr/>
              </p14:nvContentPartPr>
              <p14:xfrm>
                <a:off x="17182860" y="5714640"/>
                <a:ext cx="252000" cy="2944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5F831BB6-F156-F49A-628F-2FFC3B115A8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76740" y="5708520"/>
                  <a:ext cx="264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3EB6922-248D-140E-1C98-FA816221CD87}"/>
                    </a:ext>
                  </a:extLst>
                </p14:cNvPr>
                <p14:cNvContentPartPr/>
                <p14:nvPr/>
              </p14:nvContentPartPr>
              <p14:xfrm>
                <a:off x="16411020" y="3542040"/>
                <a:ext cx="177840" cy="19141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3EB6922-248D-140E-1C98-FA816221CD8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404900" y="3535920"/>
                  <a:ext cx="190080" cy="19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7C691896-746D-8588-B5BD-F54790D4084E}"/>
                    </a:ext>
                  </a:extLst>
                </p14:cNvPr>
                <p14:cNvContentPartPr/>
                <p14:nvPr/>
              </p14:nvContentPartPr>
              <p14:xfrm>
                <a:off x="16588500" y="3565800"/>
                <a:ext cx="172440" cy="178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7C691896-746D-8588-B5BD-F54790D4084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582380" y="3559680"/>
                  <a:ext cx="184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D4543C2-9532-9E65-9F6A-5F1E3BB1C03F}"/>
                    </a:ext>
                  </a:extLst>
                </p14:cNvPr>
                <p14:cNvContentPartPr/>
                <p14:nvPr/>
              </p14:nvContentPartPr>
              <p14:xfrm>
                <a:off x="16283940" y="3174840"/>
                <a:ext cx="169920" cy="13248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D4543C2-9532-9E65-9F6A-5F1E3BB1C03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277820" y="3168720"/>
                  <a:ext cx="182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EBEAE3E-3224-97D0-F667-985FB602B65A}"/>
                    </a:ext>
                  </a:extLst>
                </p14:cNvPr>
                <p14:cNvContentPartPr/>
                <p14:nvPr/>
              </p14:nvContentPartPr>
              <p14:xfrm>
                <a:off x="16504980" y="3291480"/>
                <a:ext cx="20880" cy="475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EBEAE3E-3224-97D0-F667-985FB602B65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6498860" y="3285360"/>
                  <a:ext cx="33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404B7A6-9A2B-8B08-30BF-F5D4B41B54BC}"/>
                    </a:ext>
                  </a:extLst>
                </p14:cNvPr>
                <p14:cNvContentPartPr/>
                <p14:nvPr/>
              </p14:nvContentPartPr>
              <p14:xfrm>
                <a:off x="16575180" y="3220920"/>
                <a:ext cx="146160" cy="10332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404B7A6-9A2B-8B08-30BF-F5D4B41B54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569060" y="3214800"/>
                  <a:ext cx="158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6F561A2-01A0-257B-2E9D-FF0BA7577111}"/>
                    </a:ext>
                  </a:extLst>
                </p14:cNvPr>
                <p14:cNvContentPartPr/>
                <p14:nvPr/>
              </p14:nvContentPartPr>
              <p14:xfrm>
                <a:off x="16817100" y="3223080"/>
                <a:ext cx="91800" cy="3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6F561A2-01A0-257B-2E9D-FF0BA75771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6810980" y="3216960"/>
                  <a:ext cx="104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0DFEED8-38C1-227B-2C81-43973E2C84E2}"/>
                    </a:ext>
                  </a:extLst>
                </p14:cNvPr>
                <p14:cNvContentPartPr/>
                <p14:nvPr/>
              </p14:nvContentPartPr>
              <p14:xfrm>
                <a:off x="16767420" y="3238200"/>
                <a:ext cx="217800" cy="206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0DFEED8-38C1-227B-2C81-43973E2C84E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761300" y="3232080"/>
                  <a:ext cx="23004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26E06E1-DCF1-A6DE-5347-8B6511575FF9}"/>
              </a:ext>
            </a:extLst>
          </p:cNvPr>
          <p:cNvGrpSpPr/>
          <p:nvPr/>
        </p:nvGrpSpPr>
        <p:grpSpPr>
          <a:xfrm>
            <a:off x="16895288" y="5574391"/>
            <a:ext cx="596520" cy="569880"/>
            <a:chOff x="16895288" y="5574391"/>
            <a:chExt cx="596520" cy="5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CF72E1A-1969-3851-DCEF-3E58DFE406AF}"/>
                    </a:ext>
                  </a:extLst>
                </p14:cNvPr>
                <p14:cNvContentPartPr/>
                <p14:nvPr/>
              </p14:nvContentPartPr>
              <p14:xfrm>
                <a:off x="16895288" y="5574391"/>
                <a:ext cx="183600" cy="2343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CF72E1A-1969-3851-DCEF-3E58DFE406A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889168" y="5568271"/>
                  <a:ext cx="195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82D5D51-32C7-4AED-740E-803B0093953C}"/>
                    </a:ext>
                  </a:extLst>
                </p14:cNvPr>
                <p14:cNvContentPartPr/>
                <p14:nvPr/>
              </p14:nvContentPartPr>
              <p14:xfrm>
                <a:off x="16960808" y="5604271"/>
                <a:ext cx="265320" cy="3106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82D5D51-32C7-4AED-740E-803B009395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954688" y="5598151"/>
                  <a:ext cx="2775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0D7244E-5D75-81C6-6ECB-7D4B49CAAE09}"/>
                    </a:ext>
                  </a:extLst>
                </p14:cNvPr>
                <p14:cNvContentPartPr/>
                <p14:nvPr/>
              </p14:nvContentPartPr>
              <p14:xfrm>
                <a:off x="16997888" y="5619031"/>
                <a:ext cx="346320" cy="3326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0D7244E-5D75-81C6-6ECB-7D4B49CAAE0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991768" y="5612911"/>
                  <a:ext cx="358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51F07F1-4F08-C558-FBED-779DEB4BCFEC}"/>
                    </a:ext>
                  </a:extLst>
                </p14:cNvPr>
                <p14:cNvContentPartPr/>
                <p14:nvPr/>
              </p14:nvContentPartPr>
              <p14:xfrm>
                <a:off x="17145848" y="5678431"/>
                <a:ext cx="272160" cy="3182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51F07F1-4F08-C558-FBED-779DEB4BCF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139728" y="5672311"/>
                  <a:ext cx="284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B3E6EE7-53FB-2885-F4F1-18A8CF791BF8}"/>
                    </a:ext>
                  </a:extLst>
                </p14:cNvPr>
                <p14:cNvContentPartPr/>
                <p14:nvPr/>
              </p14:nvContentPartPr>
              <p14:xfrm>
                <a:off x="17203088" y="5899111"/>
                <a:ext cx="288720" cy="2451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B3E6EE7-53FB-2885-F4F1-18A8CF791BF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196968" y="5892991"/>
                  <a:ext cx="300960" cy="25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132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94E34-BC8A-31F7-1156-A9833CA70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6231B79-50E4-CC45-1F33-AA5A63337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B5B40B7-1133-1CC4-AF45-0EBAEB0652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1D04714-F0E3-8CA2-D609-16257437A57E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21A5F-75EB-7E64-079E-F40CE1838865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이원분산분석</a:t>
            </a:r>
          </a:p>
        </p:txBody>
      </p:sp>
      <p:pic>
        <p:nvPicPr>
          <p:cNvPr id="1026" name="Picture 2" descr="이원 분산분석(Two-way ANOVA)">
            <a:extLst>
              <a:ext uri="{FF2B5EF4-FFF2-40B4-BE49-F238E27FC236}">
                <a16:creationId xmlns:a16="http://schemas.microsoft.com/office/drawing/2014/main" id="{2B441385-ECEE-51B1-DCAB-70E2D1185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478" y="5143500"/>
            <a:ext cx="8535044" cy="41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2E034E-B87F-367C-A25A-7789A1991019}"/>
              </a:ext>
            </a:extLst>
          </p:cNvPr>
          <p:cNvSpPr txBox="1"/>
          <p:nvPr/>
        </p:nvSpPr>
        <p:spPr>
          <a:xfrm>
            <a:off x="1066800" y="3131117"/>
            <a:ext cx="1546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요인변수가 하나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편의점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-&gt;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일원분산분석 사용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그러나 요인변수가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개라면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?? (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편의점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지역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-&gt;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이원분산분석 사용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요인변수가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개로 늘어나면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만족도라는 기준이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가지 변수에 의해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영향받게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되고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각 요인변수간 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상호작용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역시 고려해야 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8261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1F7040-A6F0-0C8D-6AED-5FB2B5DA0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BED0713-8ADD-4567-4845-468FA1E9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563A5BE-F571-21D4-F9FC-C88EE6CBB4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FBB0A00-B422-CFD9-2A15-A1D0790DDC0C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82C95-353A-0E02-1652-B9143A516824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이원분산분석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B3F89-E73C-617F-CA27-2BAF0747B332}"/>
              </a:ext>
            </a:extLst>
          </p:cNvPr>
          <p:cNvSpPr txBox="1"/>
          <p:nvPr/>
        </p:nvSpPr>
        <p:spPr>
          <a:xfrm>
            <a:off x="1066800" y="3319858"/>
            <a:ext cx="15468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사용 목적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두 요인의 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 효과와 상호작용 효과를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확인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요인별 효과 검정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각 독립 변수가 종속 변수에 미치는 개별적인 영향을 평가함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상호작용 효과 검정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두 독립 변수가 결합하여 종속 변수에 미치는 영향을 평가함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효율적 분석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한 번의 실험으로 여러 요인의 영향을 동시에 확인할 수 있음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전제 조건은 일원분산분석과 동일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FABF2-8F84-71EE-6E0C-4FC16260A06F}"/>
              </a:ext>
            </a:extLst>
          </p:cNvPr>
          <p:cNvSpPr txBox="1"/>
          <p:nvPr/>
        </p:nvSpPr>
        <p:spPr>
          <a:xfrm>
            <a:off x="6934200" y="1919019"/>
            <a:ext cx="261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검정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3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7B1569-FF3C-77BE-B65A-B0897C861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C96CBB-032A-952A-0350-ED44A5B34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F59B131-2284-9867-D058-BF76051703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C8306B46-88CC-20A3-8715-99430CCB164F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39B27-676F-FC85-4A93-33F1045E2A8A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이원분산분석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C7268-CA8A-F3E4-C652-CF08D039D2F4}"/>
              </a:ext>
            </a:extLst>
          </p:cNvPr>
          <p:cNvSpPr txBox="1"/>
          <p:nvPr/>
        </p:nvSpPr>
        <p:spPr>
          <a:xfrm>
            <a:off x="1066800" y="3319858"/>
            <a:ext cx="1546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234C2-5DF1-5CDB-8304-914B2E5D2B01}"/>
              </a:ext>
            </a:extLst>
          </p:cNvPr>
          <p:cNvSpPr txBox="1"/>
          <p:nvPr/>
        </p:nvSpPr>
        <p:spPr>
          <a:xfrm>
            <a:off x="6934200" y="1919019"/>
            <a:ext cx="261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모델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053DAD-7B36-7819-8CB3-EC979112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633" y="2975639"/>
            <a:ext cx="10698734" cy="58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6F47B-643D-7C60-0F5F-CF4238CB8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EEC9E96-3483-1A7C-A752-4F4D2C97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FAD78A5-D35E-377E-9204-615910A4B9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FA859A02-4570-9545-1EFE-84C6AD385C55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355D7-4CE7-9041-4E26-FADF96B2264A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이원분산분석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02FDA-375B-9B83-24E6-124E63A07CA5}"/>
              </a:ext>
            </a:extLst>
          </p:cNvPr>
          <p:cNvSpPr txBox="1"/>
          <p:nvPr/>
        </p:nvSpPr>
        <p:spPr>
          <a:xfrm>
            <a:off x="1066800" y="3131117"/>
            <a:ext cx="1546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가설설정 역시 변수가 늘어난 만큼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각 변수별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+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변수 간 상관관계까지 해서 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총 </a:t>
            </a:r>
            <a:r>
              <a:rPr lang="en-US" altLang="ko-KR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개의 가설설정을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해야 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427B8-10FE-DDFB-B6FD-103A059ECBAD}"/>
              </a:ext>
            </a:extLst>
          </p:cNvPr>
          <p:cNvSpPr txBox="1"/>
          <p:nvPr/>
        </p:nvSpPr>
        <p:spPr>
          <a:xfrm>
            <a:off x="7010400" y="191901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가설설정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29949-6F75-13E5-8E2B-A3EB4756E96B}"/>
              </a:ext>
            </a:extLst>
          </p:cNvPr>
          <p:cNvSpPr txBox="1"/>
          <p:nvPr/>
        </p:nvSpPr>
        <p:spPr>
          <a:xfrm>
            <a:off x="1039761" y="4420783"/>
            <a:ext cx="1546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편의점</a:t>
            </a:r>
            <a:r>
              <a:rPr lang="en-US" altLang="ko-KR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변수</a:t>
            </a:r>
            <a:r>
              <a:rPr lang="en-US" altLang="ko-KR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1)</a:t>
            </a:r>
            <a:r>
              <a:rPr lang="ko-KR" altLang="en-US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별</a:t>
            </a:r>
            <a:r>
              <a:rPr lang="en-US" altLang="ko-KR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H0: </a:t>
            </a:r>
            <a:r>
              <a:rPr lang="ko-KR" altLang="en-US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편의점별 평균 소비자 만족도에 차이가 없다</a:t>
            </a:r>
            <a:r>
              <a:rPr lang="en-US" altLang="ko-KR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3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지역별</a:t>
            </a:r>
            <a:r>
              <a:rPr lang="en-US" altLang="ko-KR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변수</a:t>
            </a:r>
            <a:r>
              <a:rPr lang="en-US" altLang="ko-KR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2)</a:t>
            </a:r>
            <a:r>
              <a:rPr lang="ko-KR" altLang="en-US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별</a:t>
            </a:r>
            <a:r>
              <a:rPr lang="en-US" altLang="ko-KR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H0: </a:t>
            </a:r>
            <a:r>
              <a:rPr lang="ko-KR" altLang="en-US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지역별 평균 소비자 만족도에 차이가 없다</a:t>
            </a:r>
            <a:r>
              <a:rPr lang="en-US" altLang="ko-KR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3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상호작용</a:t>
            </a:r>
            <a:r>
              <a:rPr lang="en-US" altLang="ko-KR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H0: </a:t>
            </a:r>
            <a:r>
              <a:rPr lang="ko-KR" altLang="en-US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상호작용에 의한 평균 소비자 만족도에 차이가 없다</a:t>
            </a:r>
            <a:r>
              <a:rPr lang="en-US" altLang="ko-KR" sz="3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</a:p>
          <a:p>
            <a:endParaRPr lang="en-US" altLang="ko-KR" sz="3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CD72DE-D3A5-2E75-568E-F9D1DF0CE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5039956"/>
            <a:ext cx="7630017" cy="7763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B0F50F-B34B-4589-D463-448C63DA5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897" y="6682940"/>
            <a:ext cx="6568783" cy="7763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A99C51-7EEF-E5C1-C2FB-00BDF4BA1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483" y="8393791"/>
            <a:ext cx="6570878" cy="8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EE172-9E10-0ADE-A1C3-A884DC35A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69D2E2-D838-9674-2790-F3F6744F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CF661C6-CEA2-B2F1-A1D1-88B769EE1E0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8377FEC5-78F2-9FF8-3AD9-DE173E10D15A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9E45-2DC8-6435-FFE0-32FB1C1D926D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이원분산분석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5A314-5F8A-FA58-B694-2F5AB54776CB}"/>
              </a:ext>
            </a:extLst>
          </p:cNvPr>
          <p:cNvSpPr txBox="1"/>
          <p:nvPr/>
        </p:nvSpPr>
        <p:spPr>
          <a:xfrm>
            <a:off x="5344636" y="8577589"/>
            <a:ext cx="8055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SST = SSB(</a:t>
            </a:r>
            <a:r>
              <a:rPr lang="en-US" altLang="ko-KR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i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+ SSB(j) + SSB(</a:t>
            </a:r>
            <a:r>
              <a:rPr lang="en-US" altLang="ko-KR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i,j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+ SSW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F965C-5A91-35E6-3082-7F313E87B371}"/>
              </a:ext>
            </a:extLst>
          </p:cNvPr>
          <p:cNvSpPr txBox="1"/>
          <p:nvPr/>
        </p:nvSpPr>
        <p:spPr>
          <a:xfrm>
            <a:off x="7010400" y="191901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가설설정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B5C4B3-5B56-35E4-D74E-9A26143E4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036" y="2519462"/>
            <a:ext cx="8055928" cy="578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9914D-956D-8002-2B07-5947E85EE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2409A62-C989-EE55-4887-D54AF0C9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CE32A80-64FA-85A4-7018-21354D0622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17CC7A17-C109-A155-11F5-8D3761124505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0A96F-C90B-00BF-1A45-C833EC177B44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이원분산분석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BD5F8-1657-B9DC-5CDC-753BA11F0DD0}"/>
              </a:ext>
            </a:extLst>
          </p:cNvPr>
          <p:cNvSpPr txBox="1"/>
          <p:nvPr/>
        </p:nvSpPr>
        <p:spPr>
          <a:xfrm>
            <a:off x="1625342" y="8163816"/>
            <a:ext cx="15037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 때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k =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요인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A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요소 개수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3 , m =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요인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B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요소 개수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3 , n =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상호작용 요소 개수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3</a:t>
            </a:r>
          </a:p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SS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제곱합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MS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평균제곱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8883B-191F-7720-CB83-1C2A54749076}"/>
              </a:ext>
            </a:extLst>
          </p:cNvPr>
          <p:cNvSpPr txBox="1"/>
          <p:nvPr/>
        </p:nvSpPr>
        <p:spPr>
          <a:xfrm>
            <a:off x="7010400" y="191901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통계량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FBF71A-77A9-00AE-5378-96500AB7E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343" y="3458358"/>
            <a:ext cx="15037313" cy="41621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D61FF9-1D25-348F-AC16-79626241BF1D}"/>
              </a:ext>
            </a:extLst>
          </p:cNvPr>
          <p:cNvSpPr txBox="1"/>
          <p:nvPr/>
        </p:nvSpPr>
        <p:spPr>
          <a:xfrm>
            <a:off x="5943600" y="65913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km(n-1)</a:t>
            </a:r>
            <a:endParaRPr lang="ko-KR" altLang="en-US" sz="1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3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6BD92-F959-BE42-4E45-7E00AEB5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2A0296-67E7-31C0-706C-780DFC6A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E6B8C63-9D5D-E71D-20EB-9F4C6678A5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70EA902B-AB51-42B5-5EDA-80AED072C3A5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AF7E5-1DB4-77A2-E33C-0851A5B11995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지금까지</a:t>
            </a:r>
            <a:r>
              <a:rPr lang="en-US" altLang="ko-KR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…</a:t>
            </a:r>
            <a:endParaRPr lang="ko-KR" altLang="en-US" sz="80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5C556-A446-8E06-B0EA-B9453FE54F4D}"/>
              </a:ext>
            </a:extLst>
          </p:cNvPr>
          <p:cNvSpPr txBox="1"/>
          <p:nvPr/>
        </p:nvSpPr>
        <p:spPr>
          <a:xfrm>
            <a:off x="1257299" y="5644159"/>
            <a:ext cx="1577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한 모집단에 대한 검정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Z-test, one-sample T-test …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두 모집단에 대한 검정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Chi-square, two-sample T-test…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그럼 비교하고 싶은 집단이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가지 이상이라면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?</a:t>
            </a:r>
          </a:p>
        </p:txBody>
      </p:sp>
      <p:pic>
        <p:nvPicPr>
          <p:cNvPr id="1026" name="Picture 2" descr="Basic Statistics : CH 7. 두 모집단 간의 추론 ] 두 모집단의 평균 차이에 대한 가설 검정 ( 대응 표본 / 독립  표본 ) , 두 모집단의 비율 차이에 대한 가설 검정">
            <a:extLst>
              <a:ext uri="{FF2B5EF4-FFF2-40B4-BE49-F238E27FC236}">
                <a16:creationId xmlns:a16="http://schemas.microsoft.com/office/drawing/2014/main" id="{2EA5085F-AABF-FCEB-B788-757CB8FB6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81" y="2125589"/>
            <a:ext cx="10891837" cy="287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7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241C7F-89D0-F8FB-013C-C4FEE9A85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EF07508-7622-435E-B6E4-47206E8B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C31F581-759E-D9EC-917E-F973D3C8B1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8ABE4962-AA60-CA90-89A9-76B72BE3372A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FDA6C-9E88-A7B5-193D-7D86B51B5423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이원분산분석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40E7F-28EA-B745-7883-57D18BC867C1}"/>
              </a:ext>
            </a:extLst>
          </p:cNvPr>
          <p:cNvSpPr txBox="1"/>
          <p:nvPr/>
        </p:nvSpPr>
        <p:spPr>
          <a:xfrm>
            <a:off x="7010400" y="191901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해석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5122" name="Picture 2" descr="이원 분산분석(Two-way ANOVA)">
            <a:extLst>
              <a:ext uri="{FF2B5EF4-FFF2-40B4-BE49-F238E27FC236}">
                <a16:creationId xmlns:a16="http://schemas.microsoft.com/office/drawing/2014/main" id="{FD6F6C5A-B14E-6F6F-1EBF-54A0BB570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06" y="2580739"/>
            <a:ext cx="14711188" cy="37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C1D3E79-CF3E-DCAB-127A-0918BCC94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6351989"/>
            <a:ext cx="9762036" cy="308702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CD34AF7-F021-4FAC-F277-5DD147748A25}"/>
              </a:ext>
            </a:extLst>
          </p:cNvPr>
          <p:cNvSpPr txBox="1"/>
          <p:nvPr/>
        </p:nvSpPr>
        <p:spPr>
          <a:xfrm>
            <a:off x="5410200" y="2580739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분포표를 활용한다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095BE8-E725-38BE-0DA4-B66107F80587}"/>
              </a:ext>
            </a:extLst>
          </p:cNvPr>
          <p:cNvSpPr txBox="1"/>
          <p:nvPr/>
        </p:nvSpPr>
        <p:spPr>
          <a:xfrm>
            <a:off x="10820400" y="6495405"/>
            <a:ext cx="64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편의점별로 만족도 차이가 있다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algn="l"/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어떻게 차이가 있는지는 모른다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 algn="l"/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l"/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지역별로는 만족도 차이가 없다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algn="l"/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algn="l"/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상호작용에 의한 만족도 차이 역시 없다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03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D6B2D-D250-CCD4-ACCC-890FE1257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461089D-1E90-15A7-2E94-B67ED21B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BA82BAD-B368-E884-76C8-28BECBEEB0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98AF101-F44D-FA65-80EA-AF9D2FD0B476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538AA-09A2-A3E6-82C8-EF413FB0D1B5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이원분산분석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D9401-5BEB-75E2-F740-F6AE236D8F42}"/>
              </a:ext>
            </a:extLst>
          </p:cNvPr>
          <p:cNvSpPr txBox="1"/>
          <p:nvPr/>
        </p:nvSpPr>
        <p:spPr>
          <a:xfrm>
            <a:off x="5994271" y="4666759"/>
            <a:ext cx="6756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코드로 설명</a:t>
            </a:r>
            <a:endParaRPr lang="en-US" altLang="ko-KR" sz="96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12EBF-0240-12F2-80E1-37CA097531EF}"/>
              </a:ext>
            </a:extLst>
          </p:cNvPr>
          <p:cNvSpPr txBox="1"/>
          <p:nvPr/>
        </p:nvSpPr>
        <p:spPr>
          <a:xfrm>
            <a:off x="7010400" y="191901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예시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56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1FA55-CDD9-DD7A-6887-FAEC48198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7C118F-BA2F-05BB-AD4A-EF0A5F20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57EA5AE-3D13-0D96-BC41-E7B326DE6F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B9938F0-1748-70F7-83BF-7C4F2EB61165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45263-A7EB-2CE9-3767-5AF707E1D52F}"/>
              </a:ext>
            </a:extLst>
          </p:cNvPr>
          <p:cNvSpPr txBox="1"/>
          <p:nvPr/>
        </p:nvSpPr>
        <p:spPr>
          <a:xfrm>
            <a:off x="4572000" y="861961"/>
            <a:ext cx="1059180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0B267-CECC-0BEE-0697-C7A91CD25597}"/>
              </a:ext>
            </a:extLst>
          </p:cNvPr>
          <p:cNvSpPr txBox="1"/>
          <p:nvPr/>
        </p:nvSpPr>
        <p:spPr>
          <a:xfrm>
            <a:off x="16313150" y="919624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(</a:t>
            </a:r>
            <a:r>
              <a:rPr lang="ko-KR" altLang="en-US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맞음</a:t>
            </a:r>
            <a:r>
              <a:rPr lang="en-US" altLang="ko-KR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)</a:t>
            </a:r>
            <a:endParaRPr lang="ko-KR" alt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452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7C6A3-A70B-E5A8-C949-2A567282E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F43264-A5D3-1DD1-962F-45E833E5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4154B1B-185F-7B94-FD56-F4ADA95248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F0F4323-D927-EC8E-E3F4-72CC96C444C6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9933C-9C74-D50E-D3BC-623FF899C8EE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다원분산분석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CEAA9-DC2D-631C-0EA0-9287D38E299E}"/>
              </a:ext>
            </a:extLst>
          </p:cNvPr>
          <p:cNvSpPr txBox="1"/>
          <p:nvPr/>
        </p:nvSpPr>
        <p:spPr>
          <a:xfrm>
            <a:off x="7010400" y="191901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간단설명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B43C12-4F7B-671A-CD33-B18643675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80" y="2580739"/>
            <a:ext cx="10137436" cy="6753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B0CFB-0A65-6BA2-D7C4-AC82B9E27F4E}"/>
              </a:ext>
            </a:extLst>
          </p:cNvPr>
          <p:cNvSpPr txBox="1"/>
          <p:nvPr/>
        </p:nvSpPr>
        <p:spPr>
          <a:xfrm>
            <a:off x="11083806" y="3009900"/>
            <a:ext cx="63020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변수가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개를 가정한 모델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변수가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개면 상호작용은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3C2 – 3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개가 발생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당연히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값도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6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 발생한다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변수가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4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5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개면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??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49E378-3DCC-C37F-E37F-F38DD9D53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1516" y="7202870"/>
            <a:ext cx="6083300" cy="189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21C01-6057-07AF-2047-9C89559D3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6F248A-B9AC-95AD-DF06-4E713C3E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82BA428-B962-9DE0-73B9-139950DFF0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8975888C-AF52-85DE-1358-1335AB4D0774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9CCB1-D7A3-B986-B464-9D2CA7F9EFCB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분산분석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856F5-2312-F208-0543-A3B00351F6C4}"/>
              </a:ext>
            </a:extLst>
          </p:cNvPr>
          <p:cNvSpPr txBox="1"/>
          <p:nvPr/>
        </p:nvSpPr>
        <p:spPr>
          <a:xfrm>
            <a:off x="5105400" y="1919019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사후검정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9F8C2-4F54-05C0-7B58-A968E4392055}"/>
              </a:ext>
            </a:extLst>
          </p:cNvPr>
          <p:cNvSpPr txBox="1"/>
          <p:nvPr/>
        </p:nvSpPr>
        <p:spPr>
          <a:xfrm>
            <a:off x="1066800" y="2852529"/>
            <a:ext cx="96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주로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튜키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본페로니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쉐페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세 가지 방법 중 하나를 쓴다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8B26177-2956-DD52-7710-7DD604DA4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49" y="3816404"/>
            <a:ext cx="7287642" cy="35533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6F92AB-6EAD-C308-6501-044B49A03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812" y="3647539"/>
            <a:ext cx="7249537" cy="21815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295740D-742E-E2F2-E5FA-9089AE3BD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720" y="5968972"/>
            <a:ext cx="6773220" cy="32389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DA4989-95B8-3F34-C715-BF1D15805040}"/>
              </a:ext>
            </a:extLst>
          </p:cNvPr>
          <p:cNvSpPr txBox="1"/>
          <p:nvPr/>
        </p:nvSpPr>
        <p:spPr>
          <a:xfrm>
            <a:off x="949549" y="8038442"/>
            <a:ext cx="7287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 중에서도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Tukey HSD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방식이 너무 보수적이지 않으면서 </a:t>
            </a:r>
            <a:r>
              <a:rPr lang="en-US" altLang="ko-KR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종 오류를 잘 컨트롤 하기 때문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 가장 널리 쓰인다 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3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31C6B-E8B0-8BF3-BD4F-0590A91B7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E95552F-003E-07BB-E094-7234514FA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D1AD7EB-6298-6F04-B9E8-2A9783BF29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592CC75-6815-2C69-3AFA-AB9557F5BDEF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628CD-CE0A-3747-C5C3-DFBDB1611D7B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예시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2841F-E3AE-08B3-9C31-7220707D6F6D}"/>
              </a:ext>
            </a:extLst>
          </p:cNvPr>
          <p:cNvSpPr txBox="1"/>
          <p:nvPr/>
        </p:nvSpPr>
        <p:spPr>
          <a:xfrm>
            <a:off x="1257300" y="6189267"/>
            <a:ext cx="1577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여러 야구 구단들의 평균 타율이 동일한지 알고 싶다면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어떻게 검정할까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?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현존하는 모든 집단에 대해 가능한 모든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T-test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검정을 진행한다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정확하기야 하겠지만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너무 오래 걸리고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복잡하다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6870FF-3B9D-DB72-8601-C09448367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2235459"/>
            <a:ext cx="3295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야구 - Wikiwand">
            <a:extLst>
              <a:ext uri="{FF2B5EF4-FFF2-40B4-BE49-F238E27FC236}">
                <a16:creationId xmlns:a16="http://schemas.microsoft.com/office/drawing/2014/main" id="{A1674494-C4F2-B92C-DE65-A22EFC3B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803" y="2235459"/>
            <a:ext cx="4859800" cy="32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50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EB99F-E51F-566F-97A3-7560472C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FDEAFF-CF25-2C7E-A1E5-63CF51BAA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A72B4B5-D50E-4FC2-0BC7-54A00B2BAD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C2111C29-13C4-F3E9-2B28-A9142BA38FD3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63C43-BDCC-1440-CF74-1C6D6DA4B1C7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분산분석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2087B-02C5-0936-D6FA-B3CE9B95E6CB}"/>
              </a:ext>
            </a:extLst>
          </p:cNvPr>
          <p:cNvSpPr txBox="1"/>
          <p:nvPr/>
        </p:nvSpPr>
        <p:spPr>
          <a:xfrm>
            <a:off x="1257300" y="2887538"/>
            <a:ext cx="157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이름은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분산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분석이지만 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귀무가설은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＇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 관한 것이다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AA396-13F7-F67F-80E4-59D2182F25F5}"/>
              </a:ext>
            </a:extLst>
          </p:cNvPr>
          <p:cNvSpPr txBox="1"/>
          <p:nvPr/>
        </p:nvSpPr>
        <p:spPr>
          <a:xfrm>
            <a:off x="1155905" y="6900970"/>
            <a:ext cx="159761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분산분석은 분산을 비교하여 평균의 차이를 검정한다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 = (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집단 간 변동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자유도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/ (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집단 내 변동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자유도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분산분석은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집단 간 편차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집단 내 편차를 비교하는 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분산비율 </a:t>
            </a:r>
            <a:r>
              <a:rPr lang="en-US" altLang="ko-KR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집단 간 평균 차이가 있는지를 검정하는 </a:t>
            </a:r>
            <a:r>
              <a:rPr lang="ko-KR" altLang="en-US" sz="2800" dirty="0" err="1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검정통계량으로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사용한다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3076" name="Picture 4" descr="3. 분산분석 - Must Learning with R">
            <a:extLst>
              <a:ext uri="{FF2B5EF4-FFF2-40B4-BE49-F238E27FC236}">
                <a16:creationId xmlns:a16="http://schemas.microsoft.com/office/drawing/2014/main" id="{EF15C858-5AF2-CF15-3EE1-78C6CBAC2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447" y="3480302"/>
            <a:ext cx="9083106" cy="326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1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DC98D1-8E90-6B29-C350-07051C18A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F2F003-C25B-BE3E-C21B-C5B0C2DFC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88A66A3-A720-5D51-D955-505F46234A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2AD5E512-BA18-D5F1-3FFA-129FF79AE9B3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7885D-C308-5436-84F7-7BEC057B00B8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분산분석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35983-A069-5965-EAD0-B9194FE2F11F}"/>
              </a:ext>
            </a:extLst>
          </p:cNvPr>
          <p:cNvSpPr txBox="1"/>
          <p:nvPr/>
        </p:nvSpPr>
        <p:spPr>
          <a:xfrm>
            <a:off x="5029200" y="190304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구분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4100" name="Picture 4" descr="분산분석의 종류 - 일원분산분석">
            <a:extLst>
              <a:ext uri="{FF2B5EF4-FFF2-40B4-BE49-F238E27FC236}">
                <a16:creationId xmlns:a16="http://schemas.microsoft.com/office/drawing/2014/main" id="{33F60652-20A5-FB04-3B1A-1292978C5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79510"/>
            <a:ext cx="12344400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5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7D9E4-BD9C-A52B-D895-1E65B5C5B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281C558-7687-B562-2DE5-8940FC52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83042DE-89E8-6913-825E-717E12550D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C6FF3CB8-720A-5E7D-8DD3-C7A87564F5A9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26A35-2049-9558-5822-44176A4EF1E8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분산분석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123E2-E340-03ED-6F18-94A68F0C1A4B}"/>
              </a:ext>
            </a:extLst>
          </p:cNvPr>
          <p:cNvSpPr txBox="1"/>
          <p:nvPr/>
        </p:nvSpPr>
        <p:spPr>
          <a:xfrm>
            <a:off x="5029200" y="190304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구분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5122" name="Picture 2" descr="Basic Statistics : CH 8 . 분산 분석] 분산 분석, 일원 분산분석, 이원 분산분석">
            <a:extLst>
              <a:ext uri="{FF2B5EF4-FFF2-40B4-BE49-F238E27FC236}">
                <a16:creationId xmlns:a16="http://schemas.microsoft.com/office/drawing/2014/main" id="{AE24544C-ACE0-0D92-9401-8D09E6208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90" y="2479794"/>
            <a:ext cx="10741819" cy="68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8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02B394-51F9-DF8D-D8BC-9CF4AB58C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D023B97-0C58-391C-58F4-5293B4E1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0235C06-90B4-A0D8-1898-4AE9364932A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7B8F0935-9417-ABCD-1FA1-2F82EE88D8A7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B5901-7406-B78C-3F5A-D9B55D204245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분산분석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4CCC7-4A4E-8E3E-6EB8-2171435E57DC}"/>
              </a:ext>
            </a:extLst>
          </p:cNvPr>
          <p:cNvSpPr txBox="1"/>
          <p:nvPr/>
        </p:nvSpPr>
        <p:spPr>
          <a:xfrm>
            <a:off x="5029200" y="1903042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가정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6FAFE-C499-5DD4-55BA-BE886A0AD863}"/>
              </a:ext>
            </a:extLst>
          </p:cNvPr>
          <p:cNvSpPr txBox="1"/>
          <p:nvPr/>
        </p:nvSpPr>
        <p:spPr>
          <a:xfrm>
            <a:off x="990600" y="2874170"/>
            <a:ext cx="1600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 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각 모집단은 정규분포를 이루어야 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– (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정규성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표본으로 모집단을 비교하기 때문에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위반 시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–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표본 크기가 작을 때 </a:t>
            </a:r>
            <a:r>
              <a:rPr lang="en-US" altLang="ko-KR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F-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검정의 유효성이 떨어질 수 있음</a:t>
            </a:r>
            <a:r>
              <a:rPr lang="en-US" altLang="ko-KR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 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각 집단은 등분산성을 띄어야 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– (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등분산성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분산분석 역시 집단 간 비교이므로 분산이 다르면 분포가 다르고 집단 간 구분이 어려워 집단은 </a:t>
            </a: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등분산성을 띄어야 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위반 시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– F-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검정의 유효성이 떨어지고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en-US" altLang="ko-KR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종 오류가 증가할 수 있음</a:t>
            </a:r>
            <a:r>
              <a:rPr lang="en-US" altLang="ko-KR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 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각 표본은 독립적이어야 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– (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독립성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표본의 구성 과정에서 다른 집단에 영향을 주면 안된다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   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위반 시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–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분석 결과가 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과대</a:t>
            </a:r>
            <a:r>
              <a:rPr lang="en-US" altLang="ko-KR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/</a:t>
            </a:r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과소평가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될 수 있음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집단의 크기가 크면 좋다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(&gt;=30)</a:t>
            </a:r>
          </a:p>
        </p:txBody>
      </p:sp>
    </p:spTree>
    <p:extLst>
      <p:ext uri="{BB962C8B-B14F-4D97-AF65-F5344CB8AC3E}">
        <p14:creationId xmlns:p14="http://schemas.microsoft.com/office/powerpoint/2010/main" val="12124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E0D282-EACE-032F-F79F-EF0B1A248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D97177E-6AE5-E5E5-61E1-78B1177B1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22AFCFD-7435-9ECD-78B4-0A19188C1F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6041E0F8-B4B6-5EC2-AED2-B0FDC5C9C17D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C66AB-F420-4E8D-80C2-FCB717792D68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일원분산분석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E822E9-79A6-4C58-A842-161F65898E7E}"/>
              </a:ext>
            </a:extLst>
          </p:cNvPr>
          <p:cNvSpPr txBox="1"/>
          <p:nvPr/>
        </p:nvSpPr>
        <p:spPr>
          <a:xfrm>
            <a:off x="1044677" y="3924300"/>
            <a:ext cx="1600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귀무가설</a:t>
            </a:r>
            <a:r>
              <a:rPr lang="en-US" altLang="ko-KR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(H₀):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모든 집단의 평균이 같다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즉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독립 변수가 종속 변수에 유의한 영향을 미치지 않는다</a:t>
            </a:r>
            <a:r>
              <a:rPr lang="en-US" altLang="ko-KR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대립가설</a:t>
            </a:r>
            <a:r>
              <a:rPr lang="en-US" altLang="ko-KR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(H₁):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적어도 하나의 집단의 평균이 다른 집단의 평균과 다르다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즉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독립 변수가 종속 변수에 유의한 영향을 미친다</a:t>
            </a:r>
            <a:r>
              <a:rPr lang="en-US" altLang="ko-KR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일원분산분석에서는 각 집단에 따른 분산의 차이로 평균 차이가 확인되는 과정을 이해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하는 것이 핵심이다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2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B22B6-DA88-2813-1EA5-EEE3D87D6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7EFD478-1B8B-936C-03EF-AA575F5D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C4D902E-0DC2-7B30-FECC-E2A5E9C86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D6B2C806-A14F-B2F6-F3B0-9295E50F9444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13A39-A5C3-FD30-3077-476FBB90A572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일원분산분석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6B07D-A21B-3D22-C033-76688445B5CB}"/>
              </a:ext>
            </a:extLst>
          </p:cNvPr>
          <p:cNvSpPr txBox="1"/>
          <p:nvPr/>
        </p:nvSpPr>
        <p:spPr>
          <a:xfrm>
            <a:off x="1219200" y="2933214"/>
            <a:ext cx="9753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총 편차</a:t>
            </a:r>
            <a:r>
              <a:rPr lang="en-US" altLang="ko-KR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(SST),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자유도는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N-1 (N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은 전체 데이터 수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집단 간 편차</a:t>
            </a:r>
            <a:r>
              <a:rPr lang="en-US" altLang="ko-KR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(SSB),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자유도는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K-1 (K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전체 집단 수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집단 내 편차</a:t>
            </a:r>
            <a:r>
              <a:rPr lang="en-US" altLang="ko-KR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(SSW), 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자유도는 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N-k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SST = SSB + SSW</a:t>
            </a: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MSB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(Mean Square Between): SSB / (k - 1)</a:t>
            </a:r>
          </a:p>
          <a:p>
            <a:r>
              <a:rPr lang="en-US" altLang="ko-KR" sz="2800" dirty="0"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MSW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(Mean Square Within): SSW / (N - k)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7F944E-1CF3-E635-07F8-8668FCC54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454733"/>
            <a:ext cx="7543796" cy="685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066406-5568-AACC-356E-4513EED79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673933"/>
            <a:ext cx="7086600" cy="6930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3B086E-482D-E2D1-8C54-A8946CC45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599" y="5900399"/>
            <a:ext cx="7911085" cy="693066"/>
          </a:xfrm>
          <a:prstGeom prst="rect">
            <a:avLst/>
          </a:prstGeom>
        </p:spPr>
      </p:pic>
      <p:pic>
        <p:nvPicPr>
          <p:cNvPr id="2050" name="Picture 2" descr="4. 여러 집단의 연속형 자료 비교: 분산분석, ANOVA, 일원분산분석, 사후검정, 다중비교보정, 이원분산분석, 반복측정 분산분석 -  Dr.Sue's EpiWorld">
            <a:extLst>
              <a:ext uri="{FF2B5EF4-FFF2-40B4-BE49-F238E27FC236}">
                <a16:creationId xmlns:a16="http://schemas.microsoft.com/office/drawing/2014/main" id="{1AD56823-CC19-03EE-5287-D096C1ED0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26" y="3332160"/>
            <a:ext cx="8165473" cy="337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8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dirty="0">
            <a:latin typeface="레시피코리아 Medium" panose="02020603020101020101" pitchFamily="18" charset="-127"/>
            <a:ea typeface="레시피코리아 Medium" panose="02020603020101020101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852</Words>
  <Application>Microsoft Office PowerPoint</Application>
  <PresentationFormat>사용자 지정</PresentationFormat>
  <Paragraphs>173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레시피코리아 Medium</vt:lpstr>
      <vt:lpstr>Anek Bangla Expanded Medium</vt:lpstr>
      <vt:lpstr>Anek Bangla Expanded Bold</vt:lpstr>
      <vt:lpstr>SB 어그로 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campus3 S031</dc:creator>
  <cp:lastModifiedBy>campus3 S031</cp:lastModifiedBy>
  <cp:revision>33</cp:revision>
  <dcterms:created xsi:type="dcterms:W3CDTF">2006-08-16T00:00:00Z</dcterms:created>
  <dcterms:modified xsi:type="dcterms:W3CDTF">2024-11-28T08:16:22Z</dcterms:modified>
</cp:coreProperties>
</file>