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8" r:id="rId6"/>
    <p:sldId id="263" r:id="rId7"/>
    <p:sldId id="266" r:id="rId8"/>
    <p:sldId id="269" r:id="rId9"/>
    <p:sldId id="267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0" r:id="rId20"/>
    <p:sldId id="281" r:id="rId21"/>
    <p:sldId id="282" r:id="rId22"/>
  </p:sldIdLst>
  <p:sldSz cx="18288000" cy="10287000"/>
  <p:notesSz cx="6858000" cy="9144000"/>
  <p:embeddedFontLst>
    <p:embeddedFont>
      <p:font typeface="SB 어그로 Bold" panose="02020603020101020101" pitchFamily="18" charset="-127"/>
      <p:regular r:id="rId23"/>
    </p:embeddedFont>
    <p:embeddedFont>
      <p:font typeface="레시피코리아 Medium" panose="02020603020101020101" pitchFamily="18" charset="-127"/>
      <p:regular r:id="rId24"/>
    </p:embeddedFont>
    <p:embeddedFont>
      <p:font typeface="Anek Bangla Expanded Bold" panose="020B0600000101010101" charset="0"/>
      <p:bold r:id="rId25"/>
    </p:embeddedFont>
    <p:embeddedFont>
      <p:font typeface="Anek Bangla Expanded Medium" panose="020B0600000101010101" charset="0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94622" autoAdjust="0"/>
  </p:normalViewPr>
  <p:slideViewPr>
    <p:cSldViewPr>
      <p:cViewPr varScale="1">
        <p:scale>
          <a:sx n="52" d="100"/>
          <a:sy n="52" d="100"/>
        </p:scale>
        <p:origin x="79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0" y="7531100"/>
            <a:ext cx="18542000" cy="2997200"/>
          </a:xfrm>
          <a:prstGeom prst="rect">
            <a:avLst/>
          </a:prstGeom>
          <a:effectLst>
            <a:outerShdw dist="230245" dir="5400000">
              <a:srgbClr val="D8D8D8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44300" y="3556000"/>
            <a:ext cx="330200" cy="279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0" y="3479800"/>
            <a:ext cx="330200" cy="279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7924800"/>
            <a:ext cx="16002000" cy="1295400"/>
          </a:xfrm>
          <a:prstGeom prst="rect">
            <a:avLst/>
          </a:prstGeom>
          <a:effectLst>
            <a:outerShdw dist="119617" dir="5400000">
              <a:srgbClr val="D8D8D8">
                <a:alpha val="10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" y="1257300"/>
            <a:ext cx="2286000" cy="622300"/>
          </a:xfrm>
          <a:prstGeom prst="rect">
            <a:avLst/>
          </a:prstGeom>
          <a:effectLst>
            <a:outerShdw dist="71225" dir="5400000">
              <a:srgbClr val="D8D8D8">
                <a:alpha val="100000"/>
              </a:srgbClr>
            </a:outerShdw>
          </a:effectLst>
        </p:spPr>
      </p:pic>
      <p:sp>
        <p:nvSpPr>
          <p:cNvPr id="9" name="TextBox 9"/>
          <p:cNvSpPr txBox="1"/>
          <p:nvPr/>
        </p:nvSpPr>
        <p:spPr>
          <a:xfrm>
            <a:off x="1397000" y="1384300"/>
            <a:ext cx="17780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spc="-100" dirty="0">
                <a:solidFill>
                  <a:srgbClr val="595959"/>
                </a:solidFill>
                <a:latin typeface="Anek Bangla Expanded Bold"/>
              </a:rPr>
              <a:t>2024.10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38500" y="4749800"/>
            <a:ext cx="11811000" cy="171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600" spc="100" dirty="0">
                <a:solidFill>
                  <a:srgbClr val="000000"/>
                </a:solidFill>
                <a:latin typeface="SB 어그로 Bold" panose="02020603020101020101" pitchFamily="18" charset="-127"/>
                <a:ea typeface="SB 어그로 Bold" panose="02020603020101020101" pitchFamily="18" charset="-127"/>
              </a:rPr>
              <a:t>확률 분포</a:t>
            </a:r>
            <a:endParaRPr lang="ko-KR" sz="9600" b="0" i="0" u="none" strike="noStrike" spc="100" dirty="0">
              <a:solidFill>
                <a:srgbClr val="000000"/>
              </a:solidFill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b="0" i="0" u="none" strike="noStrike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55400" y="1384300"/>
            <a:ext cx="56769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spc="-100">
                <a:solidFill>
                  <a:srgbClr val="595959"/>
                </a:solidFill>
                <a:latin typeface="Anek Bangla Expanded Medium"/>
              </a:rPr>
              <a:t>SIMPLE BUSINESS PRESENTATION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20080" y="3533775"/>
            <a:ext cx="4997040" cy="12382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7200" dirty="0">
                <a:solidFill>
                  <a:srgbClr val="00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기초 통계학</a:t>
            </a:r>
            <a:endParaRPr lang="ko-KR" sz="7200" b="0" i="0" u="none" strike="noStrike" dirty="0">
              <a:solidFill>
                <a:srgbClr val="00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FEE4B-0A91-D353-1362-B9268BE89D5D}"/>
              </a:ext>
            </a:extLst>
          </p:cNvPr>
          <p:cNvSpPr txBox="1"/>
          <p:nvPr/>
        </p:nvSpPr>
        <p:spPr>
          <a:xfrm>
            <a:off x="2679700" y="8099971"/>
            <a:ext cx="1287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Probability</a:t>
            </a:r>
            <a:r>
              <a:rPr lang="ko-KR" altLang="en-US" sz="4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</a:t>
            </a:r>
            <a:r>
              <a:rPr lang="en-US" altLang="ko-KR" sz="48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Distribution</a:t>
            </a:r>
            <a:endParaRPr lang="ko-KR" altLang="en-US" sz="48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3C1D7-FCD7-D902-FB9B-B94791F1C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EF04C8F-FB78-EBE2-377B-8C438E87C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1146FDB-B79E-EB53-AC2C-578FA8BE296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FB94BEBB-73FB-6192-4B10-89B332214901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165D9-DBD6-50FC-89FA-AB7ADEBF5168}"/>
              </a:ext>
            </a:extLst>
          </p:cNvPr>
          <p:cNvSpPr txBox="1"/>
          <p:nvPr/>
        </p:nvSpPr>
        <p:spPr>
          <a:xfrm>
            <a:off x="1066800" y="1257300"/>
            <a:ext cx="807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정규분포의 형태</a:t>
            </a:r>
            <a:endParaRPr lang="ko-KR" altLang="en-US" sz="80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32035D-B320-DB22-6611-C54182EE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530" y="2531948"/>
            <a:ext cx="8307593" cy="5212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9203E-CBA9-444F-26A1-4E11B826FE4C}"/>
              </a:ext>
            </a:extLst>
          </p:cNvPr>
          <p:cNvSpPr txBox="1"/>
          <p:nvPr/>
        </p:nvSpPr>
        <p:spPr>
          <a:xfrm>
            <a:off x="914400" y="3813741"/>
            <a:ext cx="8801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평균을 중심으로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+-</a:t>
            </a:r>
            <a:r>
              <a:rPr lang="el-GR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σ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들어갈 확률은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0.6827, a = 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평균을 중심으로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+-2</a:t>
            </a:r>
            <a:r>
              <a:rPr lang="el-GR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σ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들어갈 확률은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0.9545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평균을 중심으로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+-3</a:t>
            </a:r>
            <a:r>
              <a:rPr lang="el-GR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σ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들어갈 확률은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0.9973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0682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399AE-8D45-41B1-D9EB-248EBA4B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7692FA-A85F-16BF-BBB1-3F35EEAEC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1C64BE7-428D-B456-DCD1-99A08CA88C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330BA2C-63C4-B412-C7E5-D6ECAFD2BAB6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9CF9A-3D90-D24F-A6E5-4B96F1AEB9B0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정규분포표</a:t>
            </a:r>
          </a:p>
        </p:txBody>
      </p:sp>
      <p:pic>
        <p:nvPicPr>
          <p:cNvPr id="7170" name="Picture 2" descr="정규분포 / 68-95-99.7 규칙/ 표준정규분포 / R">
            <a:extLst>
              <a:ext uri="{FF2B5EF4-FFF2-40B4-BE49-F238E27FC236}">
                <a16:creationId xmlns:a16="http://schemas.microsoft.com/office/drawing/2014/main" id="{804A5A81-A91A-7405-021D-A6816BB6E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643" y="1259840"/>
            <a:ext cx="6428214" cy="809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506931-3BB9-AC77-D985-9B2182682CD2}"/>
              </a:ext>
            </a:extLst>
          </p:cNvPr>
          <p:cNvSpPr txBox="1"/>
          <p:nvPr/>
        </p:nvSpPr>
        <p:spPr>
          <a:xfrm>
            <a:off x="1447800" y="4762500"/>
            <a:ext cx="71628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z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0.005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=2.57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6</a:t>
            </a:r>
          </a:p>
          <a:p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z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0.01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=2.326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pl-PL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z 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pl-PL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0.025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pl-PL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=1.96</a:t>
            </a:r>
            <a:endParaRPr lang="en-US" altLang="ko-KR" sz="3200" dirty="0">
              <a:solidFill>
                <a:srgbClr val="FF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z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0.05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=1.645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z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0.10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pl-PL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=1.282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통계량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Z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값을 안다면 유의수준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a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정규분포표를 통해 알아낼 수 있다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53C826E-F860-D45F-1AA9-F49E78C538FF}"/>
              </a:ext>
            </a:extLst>
          </p:cNvPr>
          <p:cNvSpPr/>
          <p:nvPr/>
        </p:nvSpPr>
        <p:spPr>
          <a:xfrm>
            <a:off x="13830300" y="7124700"/>
            <a:ext cx="647700" cy="22860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0CF2FBC-5155-7241-AD99-0E7F565C67FD}"/>
              </a:ext>
            </a:extLst>
          </p:cNvPr>
          <p:cNvSpPr/>
          <p:nvPr/>
        </p:nvSpPr>
        <p:spPr>
          <a:xfrm>
            <a:off x="9982200" y="7124700"/>
            <a:ext cx="533400" cy="22860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29DBCAA-6679-05F8-1A32-CD36725AF64B}"/>
              </a:ext>
            </a:extLst>
          </p:cNvPr>
          <p:cNvSpPr/>
          <p:nvPr/>
        </p:nvSpPr>
        <p:spPr>
          <a:xfrm>
            <a:off x="13944600" y="3733800"/>
            <a:ext cx="533400" cy="228600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3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97F640-916F-9CEF-E214-F6FFB98D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A13557-D62A-E77E-83F5-24E89BCD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5365A14-266A-484F-3981-B42D06BB62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96CCD2C2-E205-3005-E587-FC3C6445C741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A88B3-BC8D-2EB0-B692-99E143BD33E1}"/>
              </a:ext>
            </a:extLst>
          </p:cNvPr>
          <p:cNvSpPr txBox="1"/>
          <p:nvPr/>
        </p:nvSpPr>
        <p:spPr>
          <a:xfrm>
            <a:off x="990600" y="1208488"/>
            <a:ext cx="8001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베르누이 시행과 이항분포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CD2BA-2E5D-AE86-6538-E0B91C938706}"/>
              </a:ext>
            </a:extLst>
          </p:cNvPr>
          <p:cNvSpPr txBox="1"/>
          <p:nvPr/>
        </p:nvSpPr>
        <p:spPr>
          <a:xfrm>
            <a:off x="1409700" y="4482539"/>
            <a:ext cx="15468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이항분포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2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개의 서로 다른 사건이 배타적으로 발생하는 경우를 나타내는 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</a:t>
            </a:r>
          </a:p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		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카드와 주사위를 비교해서 생각해보자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		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성공 또는 실패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베르누이 시행을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중심으로 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이항분포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베르누이 시행을 여러 번 하면 나오는 분포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37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AFBB6-96D0-4531-8C5E-3D8C0237F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378D6D-040B-2DCB-FAAA-C2B2D4B0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E256D23-E4C0-B29E-EAE9-697CC88D6F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1649FCC-0A30-0DB5-DAE9-8139D851FECA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185C8-58A2-C9C1-EA18-6B3EE663470E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베르누이 시행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C6177F-9F68-5B20-076C-684223AA176C}"/>
              </a:ext>
            </a:extLst>
          </p:cNvPr>
          <p:cNvSpPr txBox="1"/>
          <p:nvPr/>
        </p:nvSpPr>
        <p:spPr>
          <a:xfrm>
            <a:off x="1409700" y="7676287"/>
            <a:ext cx="1546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성공하거나 실패하거나 하는 실험을 단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회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시행했을때의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확률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np,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:p(1-p)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28CBA8-5946-B89E-D936-D401AF227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580739"/>
            <a:ext cx="10230683" cy="477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3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F102F-B8FD-5701-C1D9-68516C137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046297A-66DB-6ED5-0296-AF0C7E00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4A079D7-B5B8-8644-151A-D8EF5352C1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95296EC0-7A03-15FE-0383-60EDA3A3C506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155FF-A8EC-1ABA-2CFF-8DE65A263A36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이항분포</a:t>
            </a:r>
          </a:p>
        </p:txBody>
      </p:sp>
      <p:pic>
        <p:nvPicPr>
          <p:cNvPr id="8194" name="Picture 2" descr="이항분포의 확률 구하는 법">
            <a:extLst>
              <a:ext uri="{FF2B5EF4-FFF2-40B4-BE49-F238E27FC236}">
                <a16:creationId xmlns:a16="http://schemas.microsoft.com/office/drawing/2014/main" id="{F16C1F6C-A7FB-35F2-3F94-7B3C3DDE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1311298"/>
            <a:ext cx="6172200" cy="61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ACBF6-B996-A7CB-BBA9-975D5A5D20CD}"/>
              </a:ext>
            </a:extLst>
          </p:cNvPr>
          <p:cNvSpPr txBox="1"/>
          <p:nvPr/>
        </p:nvSpPr>
        <p:spPr>
          <a:xfrm>
            <a:off x="1409700" y="6670307"/>
            <a:ext cx="15468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 ~ Bin(</a:t>
            </a:r>
            <a:r>
              <a:rPr lang="en-US" altLang="ko-KR" sz="3200" dirty="0" err="1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n,p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n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은 시행 횟수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p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는 성공 확률이라는 두 개의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모수를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가진다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모형은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과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따라 달라진다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 커질수록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연속성이 높아진다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.(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정규근사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np,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np(1-p)</a:t>
            </a:r>
          </a:p>
        </p:txBody>
      </p:sp>
    </p:spTree>
    <p:extLst>
      <p:ext uri="{BB962C8B-B14F-4D97-AF65-F5344CB8AC3E}">
        <p14:creationId xmlns:p14="http://schemas.microsoft.com/office/powerpoint/2010/main" val="21282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F6439-7A57-0812-F8F5-6C777F8F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615D4F-C9AD-CB50-D7DF-5030AB30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C1F955D-90D0-A71A-D2A2-869B18C1D6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7E388EB-6C94-6EDB-D161-192C9512EC18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D69EE-B959-4F6F-9293-047F45BA34A4}"/>
              </a:ext>
            </a:extLst>
          </p:cNvPr>
          <p:cNvSpPr txBox="1"/>
          <p:nvPr/>
        </p:nvSpPr>
        <p:spPr>
          <a:xfrm>
            <a:off x="1066800" y="1257300"/>
            <a:ext cx="6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이항분포의 </a:t>
            </a:r>
            <a:r>
              <a:rPr lang="ko-KR" altLang="en-US" sz="80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정규근사</a:t>
            </a:r>
            <a:endParaRPr lang="ko-KR" altLang="en-US" sz="80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0D4A7-9693-3B7E-5765-60ACD55DC763}"/>
              </a:ext>
            </a:extLst>
          </p:cNvPr>
          <p:cNvSpPr txBox="1"/>
          <p:nvPr/>
        </p:nvSpPr>
        <p:spPr>
          <a:xfrm>
            <a:off x="1409700" y="8737312"/>
            <a:ext cx="1546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 커질수록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분포의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연속성이 높아진다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정규근사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~ CLT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유추 가능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664CED-4EF8-C974-89A5-44861BBB0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609" y="4088440"/>
            <a:ext cx="11166782" cy="37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16B9D-006B-BAED-CA51-E76E1AF5D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D072D7A-780B-33FE-1758-C5A03ACF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6297EF7-2EA4-CCEA-747A-5206D71DB6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44519D3C-B082-4718-E934-C2B100047096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4AC689-10FE-8387-8A98-F7290A260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322" y="2112249"/>
            <a:ext cx="9356652" cy="4975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282A01-279D-A6A4-E3BE-D40EFE7857E9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포아송분포</a:t>
            </a:r>
            <a:endParaRPr lang="ko-KR" altLang="en-US" sz="80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1D6F8-DCC6-CF44-11F1-CF8F76330AAE}"/>
              </a:ext>
            </a:extLst>
          </p:cNvPr>
          <p:cNvSpPr txBox="1"/>
          <p:nvPr/>
        </p:nvSpPr>
        <p:spPr>
          <a:xfrm>
            <a:off x="1409700" y="6579612"/>
            <a:ext cx="1546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일정한 단위시간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단위공간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단위거리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단위면적 등에서 발생하는 관심있는 사건의 발생 가능한 횟수를 변수 값으로 하는 확률변수의 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단위시간이나 공간에서의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사건 발생 수와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관련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단위시간당 평균 사건 발생 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람다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n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 구간에서 발생하는 사건 수로 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7997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531D4-DCCB-9C77-5635-CB608527C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DDF7AF9-9BC0-0921-3B15-10BF0D45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92164B6-CED6-660F-999D-F8329496CCA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D56EFEBD-C599-4F2C-7945-15AE9164CA4F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F06E0-9DEC-0EAE-093B-E1167E997A0F}"/>
              </a:ext>
            </a:extLst>
          </p:cNvPr>
          <p:cNvSpPr txBox="1"/>
          <p:nvPr/>
        </p:nvSpPr>
        <p:spPr>
          <a:xfrm>
            <a:off x="1066800" y="1257300"/>
            <a:ext cx="6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포아송분포의</a:t>
            </a:r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 특징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F0C9-DBE8-7695-649B-E3B0E9F8F9AF}"/>
              </a:ext>
            </a:extLst>
          </p:cNvPr>
          <p:cNvSpPr txBox="1"/>
          <p:nvPr/>
        </p:nvSpPr>
        <p:spPr>
          <a:xfrm>
            <a:off x="1409700" y="3811845"/>
            <a:ext cx="15468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=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일정한 구간에서 다음 조건을 만족하는 특정한 사건의 발생 횟수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;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아주 짧은 구간에서는 사건이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회 이상 발생할 확률이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가깝다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 sz="3200" dirty="0" err="1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비집락성</a:t>
            </a:r>
            <a:endParaRPr lang="en-US" altLang="ko-KR" sz="3200" dirty="0">
              <a:solidFill>
                <a:srgbClr val="FF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아주 짧은 구간에서는 사건이 발생할 확률이 구간의 길이에 비례한다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 sz="3200" dirty="0" err="1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비례성</a:t>
            </a:r>
            <a:endParaRPr lang="en-US" altLang="ko-KR" sz="3200" dirty="0">
              <a:solidFill>
                <a:srgbClr val="FF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서로 겹치지 않는 두 구간에서 발생하는 두 사건의 수는 독립이다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-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독립성</a:t>
            </a:r>
            <a:endParaRPr lang="en-US" altLang="ko-KR" sz="3200" dirty="0">
              <a:solidFill>
                <a:srgbClr val="FF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예시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119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구조대에 걸려오는 시간당 전화 수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lvl="3"/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프러시아 기병 중에서 매년 말에 치여 사망하는 병사의 수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포아송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pPr lvl="3"/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lvl="3"/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되게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연속확률분포일거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같은데 아님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349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6FF90-5C19-FB15-D33B-F87BF4E0F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A0E9F0-7DF7-ACC0-8E93-87744BE6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102BFB3-A783-6153-E143-D6907B153C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3561B224-A2DA-08DF-8E9C-22F6DE56E664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71C90-AA17-CC96-7126-A17C8F6A6F7E}"/>
              </a:ext>
            </a:extLst>
          </p:cNvPr>
          <p:cNvSpPr txBox="1"/>
          <p:nvPr/>
        </p:nvSpPr>
        <p:spPr>
          <a:xfrm>
            <a:off x="1066800" y="1257300"/>
            <a:ext cx="6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 err="1">
                <a:latin typeface="SB 어그로 Bold" panose="02020603020101020101" pitchFamily="18" charset="-127"/>
                <a:ea typeface="SB 어그로 Bold" panose="02020603020101020101" pitchFamily="18" charset="-127"/>
              </a:rPr>
              <a:t>포아송분포의유도</a:t>
            </a:r>
            <a:endParaRPr lang="ko-KR" altLang="en-US" sz="80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pic>
        <p:nvPicPr>
          <p:cNvPr id="9218" name="Picture 2" descr="이항 분포(Binomial distribution) &amp; 포아송 분포(Poisson distribution) : 네이버 블로그">
            <a:extLst>
              <a:ext uri="{FF2B5EF4-FFF2-40B4-BE49-F238E27FC236}">
                <a16:creationId xmlns:a16="http://schemas.microsoft.com/office/drawing/2014/main" id="{A64E2415-B542-B1AA-A815-141E40ED5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373" y="2534572"/>
            <a:ext cx="9695254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16E055-F29B-F4BB-D7AD-8FB420EB16F5}"/>
              </a:ext>
            </a:extLst>
          </p:cNvPr>
          <p:cNvSpPr txBox="1"/>
          <p:nvPr/>
        </p:nvSpPr>
        <p:spPr>
          <a:xfrm>
            <a:off x="1079090" y="9013549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실제론 그냥 </a:t>
            </a:r>
            <a:r>
              <a:rPr lang="ko-KR" altLang="en-US" sz="28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포아송</a:t>
            </a:r>
            <a:r>
              <a:rPr lang="ko-KR" altLang="en-US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분포표를 보거나 프로그램을 사용한다</a:t>
            </a:r>
            <a:r>
              <a:rPr lang="en-US" altLang="ko-KR" sz="28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28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47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1FA55-CDD9-DD7A-6887-FAEC48198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7C118F-BA2F-05BB-AD4A-EF0A5F20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57EA5AE-3D13-0D96-BC41-E7B326DE6F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B9938F0-1748-70F7-83BF-7C4F2EB6116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945263-A7EB-2CE9-3767-5AF707E1D52F}"/>
              </a:ext>
            </a:extLst>
          </p:cNvPr>
          <p:cNvSpPr txBox="1"/>
          <p:nvPr/>
        </p:nvSpPr>
        <p:spPr>
          <a:xfrm>
            <a:off x="4572000" y="861961"/>
            <a:ext cx="1059180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0B267-CECC-0BEE-0697-C7A91CD25597}"/>
              </a:ext>
            </a:extLst>
          </p:cNvPr>
          <p:cNvSpPr txBox="1"/>
          <p:nvPr/>
        </p:nvSpPr>
        <p:spPr>
          <a:xfrm>
            <a:off x="16313150" y="919624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(</a:t>
            </a:r>
            <a:r>
              <a:rPr lang="ko-KR" altLang="en-US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아님</a:t>
            </a:r>
            <a:r>
              <a:rPr lang="en-US" altLang="ko-KR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)</a:t>
            </a:r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4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6BD92-F959-BE42-4E45-7E00AEB5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E2A0296-67E7-31C0-706C-780DFC6A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E6B8C63-9D5D-E71D-20EB-9F4C6678A57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0EA902B-AB51-42B5-5EDA-80AED072C3A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AF7E5-1DB4-77A2-E33C-0851A5B11995}"/>
              </a:ext>
            </a:extLst>
          </p:cNvPr>
          <p:cNvSpPr txBox="1"/>
          <p:nvPr/>
        </p:nvSpPr>
        <p:spPr>
          <a:xfrm>
            <a:off x="1066800" y="1257300"/>
            <a:ext cx="6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확률변수와 확률분포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8260C-F755-139E-A379-45ADCDFC5E0B}"/>
              </a:ext>
            </a:extLst>
          </p:cNvPr>
          <p:cNvSpPr txBox="1"/>
          <p:nvPr/>
        </p:nvSpPr>
        <p:spPr>
          <a:xfrm>
            <a:off x="1066800" y="3820448"/>
            <a:ext cx="1577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/>
            <a:r>
              <a:rPr lang="ko-KR" altLang="en-US" sz="3200" b="1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“신성로마제국은 ‘</a:t>
            </a:r>
            <a:r>
              <a:rPr lang="ko-KR" altLang="en-US" sz="3200" b="1" i="0" dirty="0" err="1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신성’하지도</a:t>
            </a:r>
            <a:r>
              <a:rPr lang="ko-KR" altLang="en-US" sz="3200" b="1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않고 ‘</a:t>
            </a:r>
            <a:r>
              <a:rPr lang="ko-KR" altLang="en-US" sz="3200" b="1" i="0" dirty="0" err="1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로마’에</a:t>
            </a:r>
            <a:r>
              <a:rPr lang="ko-KR" altLang="en-US" sz="3200" b="1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있지도 않으며 ‘</a:t>
            </a:r>
            <a:r>
              <a:rPr lang="ko-KR" altLang="en-US" sz="3200" b="1" i="0" dirty="0" err="1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제국’도</a:t>
            </a:r>
            <a:r>
              <a:rPr lang="ko-KR" altLang="en-US" sz="3200" b="1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아니다</a:t>
            </a:r>
            <a:r>
              <a:rPr lang="en-US" altLang="ko-KR" sz="3200" b="1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.”</a:t>
            </a:r>
            <a:endParaRPr lang="ko-KR" altLang="en-US" sz="3200" b="0" i="0" dirty="0">
              <a:solidFill>
                <a:schemeClr val="bg1">
                  <a:lumMod val="75000"/>
                </a:schemeClr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pPr fontAlgn="base" latinLnBrk="1"/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“</a:t>
            </a:r>
            <a:r>
              <a:rPr lang="en-US" altLang="ko-KR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The Holy Roman Empire is neither holy, nor Roman, nor an empire.” – </a:t>
            </a:r>
            <a:r>
              <a:rPr lang="ko-KR" altLang="en-US" sz="3200" b="0" i="0" dirty="0">
                <a:solidFill>
                  <a:schemeClr val="bg1">
                    <a:lumMod val="75000"/>
                  </a:schemeClr>
                </a:solidFill>
                <a:effectLst/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철학자 볼테르</a:t>
            </a:r>
            <a:endParaRPr lang="en-US" altLang="ko-KR" sz="3200" b="0" i="0" dirty="0">
              <a:solidFill>
                <a:schemeClr val="bg1">
                  <a:lumMod val="75000"/>
                </a:schemeClr>
              </a:solidFill>
              <a:effectLst/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5C556-A446-8E06-B0EA-B9453FE54F4D}"/>
              </a:ext>
            </a:extLst>
          </p:cNvPr>
          <p:cNvSpPr txBox="1"/>
          <p:nvPr/>
        </p:nvSpPr>
        <p:spPr>
          <a:xfrm>
            <a:off x="1257300" y="5923508"/>
            <a:ext cx="1577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확률변수도 마찬가지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‘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도 아니고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‘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변수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’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도 아니다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확률변수는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표본공간의 각 결과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근원사건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실험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 실수 값을 대응시키는 </a:t>
            </a:r>
            <a:r>
              <a:rPr lang="ko-KR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함수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그리고 확률분포는 확률변수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 가질 수 있는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실수값과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그에 대응하는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을 나타낸 것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즉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일어날 수 있는 사건의 경우와 그에 맞는 확률을 의미한다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!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27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C5749E-B19E-0D83-ED4B-5D621CB67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8DC2C77-8591-1BB9-137D-509B19D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9F5C735-AB13-FF46-F321-532E7C8E6D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E007A619-C236-DDBD-AE02-8C7121A77A27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75139-D5B3-A7C2-FF93-0620A94C3D19}"/>
              </a:ext>
            </a:extLst>
          </p:cNvPr>
          <p:cNvSpPr txBox="1"/>
          <p:nvPr/>
        </p:nvSpPr>
        <p:spPr>
          <a:xfrm>
            <a:off x="1066800" y="1257300"/>
            <a:ext cx="6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자연로그의 밑 </a:t>
            </a:r>
            <a:r>
              <a:rPr lang="en-US" altLang="ko-KR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e</a:t>
            </a:r>
            <a:endParaRPr lang="ko-KR" altLang="en-US" sz="8000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C5C45-A318-E039-AD62-9429B1117EA8}"/>
              </a:ext>
            </a:extLst>
          </p:cNvPr>
          <p:cNvSpPr txBox="1"/>
          <p:nvPr/>
        </p:nvSpPr>
        <p:spPr>
          <a:xfrm>
            <a:off x="1086787" y="7911864"/>
            <a:ext cx="12553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복리 계산에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쓰인다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자연로그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ln()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밑 즉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log e^(a)</a:t>
            </a:r>
          </a:p>
          <a:p>
            <a:pPr marL="457200" indent="-457200">
              <a:buFontTx/>
              <a:buChar char="-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자연로그의 밑이기 때문에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ln(e) = 1</a:t>
            </a:r>
          </a:p>
        </p:txBody>
      </p:sp>
      <p:pic>
        <p:nvPicPr>
          <p:cNvPr id="10242" name="Picture 2" descr="수리물리학 이야기] Chapter 1. 오일러 공식과 테일러 급수 — Steemit">
            <a:extLst>
              <a:ext uri="{FF2B5EF4-FFF2-40B4-BE49-F238E27FC236}">
                <a16:creationId xmlns:a16="http://schemas.microsoft.com/office/drawing/2014/main" id="{0CF3EC43-05F6-E8A7-E7B1-F4D6627D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08535"/>
            <a:ext cx="9283700" cy="446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29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A4472A-D489-622F-D57A-503549C69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1D4273-E44B-19D3-39A9-E2D87CB9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5394C0C-1874-7C67-230C-6F2AB94744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67B62CEC-726B-72E9-BACB-B45912DA3F84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6938B-78D5-F560-F306-4BC3F07E6D0E}"/>
              </a:ext>
            </a:extLst>
          </p:cNvPr>
          <p:cNvSpPr txBox="1"/>
          <p:nvPr/>
        </p:nvSpPr>
        <p:spPr>
          <a:xfrm>
            <a:off x="4572000" y="861961"/>
            <a:ext cx="1059180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B0233-63A8-A393-4DDC-4E7477A10576}"/>
              </a:ext>
            </a:extLst>
          </p:cNvPr>
          <p:cNvSpPr txBox="1"/>
          <p:nvPr/>
        </p:nvSpPr>
        <p:spPr>
          <a:xfrm>
            <a:off x="16313150" y="9196242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(</a:t>
            </a:r>
            <a:r>
              <a:rPr lang="ko-KR" altLang="en-US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찐</a:t>
            </a:r>
            <a:r>
              <a:rPr lang="en-US" altLang="ko-KR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)</a:t>
            </a:r>
            <a:endParaRPr lang="ko-KR" altLang="en-US" dirty="0">
              <a:latin typeface="SB 어그로 Bold" panose="02020603020101020101" pitchFamily="18" charset="-127"/>
              <a:ea typeface="SB 어그로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30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E6EDD2-B0F6-2935-1B23-BD3ADCC6E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DC4DA8B-DC93-1910-55EF-FE402D3AF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4A3C7C0-37AE-6162-3631-9C7E56A52F0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AC2AFEA8-33EA-94FF-7FAD-6B4762F9BD1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9FCC6-0C5E-D649-0614-10295E577ACA}"/>
              </a:ext>
            </a:extLst>
          </p:cNvPr>
          <p:cNvSpPr txBox="1"/>
          <p:nvPr/>
        </p:nvSpPr>
        <p:spPr>
          <a:xfrm>
            <a:off x="1066800" y="1257300"/>
            <a:ext cx="6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확률변수와 확률분포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91A59-CD4C-89DE-BF8B-206C68CB7489}"/>
              </a:ext>
            </a:extLst>
          </p:cNvPr>
          <p:cNvSpPr txBox="1"/>
          <p:nvPr/>
        </p:nvSpPr>
        <p:spPr>
          <a:xfrm>
            <a:off x="1371600" y="4201039"/>
            <a:ext cx="1577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확률분포의 총합은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항상 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(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확률의 성질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이산확률변수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확률변수가 가질 수 있는 값이 유한하며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셀 수 있는 경우</a:t>
            </a:r>
            <a:endParaRPr lang="en-US" altLang="ko-KR" sz="3200" dirty="0">
              <a:solidFill>
                <a:srgbClr val="FF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예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주사위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2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개를 던졌을 때의 눈 조합의 확률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연속확률변수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확률변수가 어느 구간에 속하는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모든 값을 가질 수 있는 경우</a:t>
            </a:r>
            <a:endParaRPr lang="en-US" altLang="ko-KR" sz="3200" dirty="0">
              <a:solidFill>
                <a:srgbClr val="FF0000"/>
              </a:solidFill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예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새로운 신제품의 기대되는 수명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확률분포 역시 비슷한 성질로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이산확률분포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와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연속확률분포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로 나뉜다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1026" name="Picture 2" descr="확률분포 #1 - 이산확률분포">
            <a:extLst>
              <a:ext uri="{FF2B5EF4-FFF2-40B4-BE49-F238E27FC236}">
                <a16:creationId xmlns:a16="http://schemas.microsoft.com/office/drawing/2014/main" id="{C990D3E1-16B7-8EFC-4631-804ED599D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90" y="1409700"/>
            <a:ext cx="6891654" cy="255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7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692654-F58A-5E1A-A479-8510E9B49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9576BE5-8C74-E620-E06B-E18A01AA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FCEFE19-4623-BAC9-ED40-FD3C7DF7EE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50591102-4266-F438-FFDD-9C7370B54811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8B7D6A-F0F3-4FA8-F928-076A9491C4C0}"/>
              </a:ext>
            </a:extLst>
          </p:cNvPr>
          <p:cNvSpPr txBox="1"/>
          <p:nvPr/>
        </p:nvSpPr>
        <p:spPr>
          <a:xfrm>
            <a:off x="1066800" y="1257300"/>
            <a:ext cx="6616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확률변수와 확률분포</a:t>
            </a:r>
          </a:p>
        </p:txBody>
      </p:sp>
      <p:pic>
        <p:nvPicPr>
          <p:cNvPr id="1026" name="Picture 2" descr="확률분포 #1 - 이산확률분포">
            <a:extLst>
              <a:ext uri="{FF2B5EF4-FFF2-40B4-BE49-F238E27FC236}">
                <a16:creationId xmlns:a16="http://schemas.microsoft.com/office/drawing/2014/main" id="{FC61C8DB-24BA-065E-CC6F-BF84F77D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790" y="1409700"/>
            <a:ext cx="6891654" cy="255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이산균등분포 - 위키백과, 우리 모두의 백과사전">
            <a:extLst>
              <a:ext uri="{FF2B5EF4-FFF2-40B4-BE49-F238E27FC236}">
                <a16:creationId xmlns:a16="http://schemas.microsoft.com/office/drawing/2014/main" id="{74965C03-D306-5370-31A1-F5FEEB51FC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51485-7AAB-BF56-E6F8-4737EA865405}"/>
              </a:ext>
            </a:extLst>
          </p:cNvPr>
          <p:cNvSpPr txBox="1"/>
          <p:nvPr/>
        </p:nvSpPr>
        <p:spPr>
          <a:xfrm>
            <a:off x="1638300" y="4135835"/>
            <a:ext cx="14706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이산확률분포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이항분포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포아송분포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초기하분포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…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연속확률분포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: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균등분포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정규분포</a:t>
            </a:r>
            <a:endParaRPr lang="en-US" altLang="ko-KR" sz="3200" dirty="0">
              <a:solidFill>
                <a:srgbClr val="FF0000"/>
              </a:solidFill>
              <a:highlight>
                <a:srgbClr val="FFFF00"/>
              </a:highlight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solidFill>
                <a:srgbClr val="FF0000"/>
              </a:solidFill>
              <a:highlight>
                <a:srgbClr val="FFFF00"/>
              </a:highlight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solidFill>
                <a:srgbClr val="FF0000"/>
              </a:solidFill>
              <a:highlight>
                <a:srgbClr val="FFFF00"/>
              </a:highlight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확률질량함수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</a:t>
            </a:r>
            <a:r>
              <a:rPr lang="en-US" altLang="ko-KR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pmf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) :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이산확률변수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확률분포는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 가질 수 있는 값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xi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에서의 확률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P(X = xi)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를 함수로 나타내어 표현할 수 있다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- </a:t>
            </a:r>
            <a:r>
              <a:rPr lang="en-US" altLang="ko-KR" sz="3200" dirty="0" err="1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Barplot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확률밀도함수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(pdf) :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연속확률변수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의 확률분포는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X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 어느 구간에서 가질 수 있는 값의 확률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 P(X &lt; xi)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을 함수로 나타내어 표현한다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</a:t>
            </a: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즉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구간이 아닌 각 값에 대한 확률은 모두 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 - Line Plot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08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068BF-50FC-D77D-3922-05736A23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0FEB22-3AE9-082A-3077-4D2C198CD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724BFDC-7839-56A1-D217-7BFD3076C5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4EE110B0-6CE1-A165-42C2-CC8E3CAF1B85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A216B-9FA4-DA03-EB31-0077FF08D117}"/>
              </a:ext>
            </a:extLst>
          </p:cNvPr>
          <p:cNvSpPr txBox="1"/>
          <p:nvPr/>
        </p:nvSpPr>
        <p:spPr>
          <a:xfrm>
            <a:off x="1066800" y="1257300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확률밀도함수의 성질</a:t>
            </a:r>
          </a:p>
        </p:txBody>
      </p:sp>
      <p:sp>
        <p:nvSpPr>
          <p:cNvPr id="5" name="AutoShape 2" descr="이산균등분포 - 위키백과, 우리 모두의 백과사전">
            <a:extLst>
              <a:ext uri="{FF2B5EF4-FFF2-40B4-BE49-F238E27FC236}">
                <a16:creationId xmlns:a16="http://schemas.microsoft.com/office/drawing/2014/main" id="{AC41F5F8-E425-B356-FBB8-68DC2916CE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E06A9F-437D-D7F7-D229-FA5C9B2D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811845"/>
            <a:ext cx="14020800" cy="56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8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CBF0C-2DD6-CA12-3B91-6D0DD628A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1B1AB5C-6CC5-16D1-DDEE-C1EE6C05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6397510-1680-3804-A3AE-7A05997DC7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53A42C71-162B-E7AA-3EF9-3885B3A85E63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E4BA3-E64C-2AC2-EC65-66FD932B38D5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균등분포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C246C7-E6E3-4105-6E82-122AEA8185C4}"/>
              </a:ext>
            </a:extLst>
          </p:cNvPr>
          <p:cNvSpPr txBox="1"/>
          <p:nvPr/>
        </p:nvSpPr>
        <p:spPr>
          <a:xfrm>
            <a:off x="1257300" y="7810500"/>
            <a:ext cx="1577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가장 기본적인 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어떤 사건이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일어나든 모든 사건의 확률이 같은 분포를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뜻한다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2050" name="Picture 2" descr="연속균등분포 - 위키백과, 우리 모두의 백과사전">
            <a:extLst>
              <a:ext uri="{FF2B5EF4-FFF2-40B4-BE49-F238E27FC236}">
                <a16:creationId xmlns:a16="http://schemas.microsoft.com/office/drawing/2014/main" id="{4549BA93-3F8F-CC84-F977-DC71F0860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2714357"/>
            <a:ext cx="66167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86AD0-1678-84AA-D32D-D1AAB83CD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1" y="2714357"/>
            <a:ext cx="6717564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25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7EBFA-3FF3-744C-FF8B-B3661978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539A933-2750-1073-D3C5-6A931704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BEF183D-4F35-DCD5-A090-20719FFF5CC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19483456-9EAA-CD50-E53D-6B88591FF71E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6AED7-42EF-49AF-2F1D-A3CCFC4B07E4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균등분포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D3093-E9C3-4FFF-E4E8-87B94034C10C}"/>
              </a:ext>
            </a:extLst>
          </p:cNvPr>
          <p:cNvSpPr txBox="1"/>
          <p:nvPr/>
        </p:nvSpPr>
        <p:spPr>
          <a:xfrm>
            <a:off x="1257300" y="7810499"/>
            <a:ext cx="1577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가장 기본적인 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어떤 사건이 </a:t>
            </a:r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일어나든 모든 사건의 확률이 같은 분포를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뜻한다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122" name="Picture 2" descr="균일분포(Uniform Distribution)">
            <a:extLst>
              <a:ext uri="{FF2B5EF4-FFF2-40B4-BE49-F238E27FC236}">
                <a16:creationId xmlns:a16="http://schemas.microsoft.com/office/drawing/2014/main" id="{1C21BECF-6F0C-7C0B-333A-DEF647034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649" y="2747258"/>
            <a:ext cx="11292702" cy="452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79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450BB-01DF-3C1F-6EB1-8E34E46C4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A384528-0A37-7848-A5BA-D81FC7B4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BAD77D1-06F5-52F3-AE42-5BC38B1DF0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0E87014F-64CA-9DEB-00DA-05D06212B117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BE840-AFBE-B783-DAD4-3F49CB4281FC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정규분포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1EC0D-CBE7-EF20-352C-F6D65E96CFED}"/>
              </a:ext>
            </a:extLst>
          </p:cNvPr>
          <p:cNvSpPr txBox="1"/>
          <p:nvPr/>
        </p:nvSpPr>
        <p:spPr>
          <a:xfrm>
            <a:off x="1257300" y="6278334"/>
            <a:ext cx="1577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G.O.A.T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통계학에서 가장 많이 사용되는 분포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기본 중의 기본이 되는 분포</a:t>
            </a:r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대부분의 통계기법들은 정규분포를 가정하고 있다</a:t>
            </a:r>
            <a:r>
              <a:rPr lang="en-US" altLang="ko-KR" sz="3200" dirty="0">
                <a:solidFill>
                  <a:srgbClr val="FF0000"/>
                </a:solidFill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en-US" altLang="ko-KR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  <a:p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평균이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0,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분산이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일 경우 </a:t>
            </a:r>
            <a:r>
              <a:rPr lang="ko-KR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표준정규분포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가 된다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8FF75C-7918-B4D5-3740-BE3AA7E2A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79" y="1295400"/>
            <a:ext cx="8785514" cy="548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2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ADA45-A112-0ADC-040B-3DF8B3E9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318786-721F-896E-38D5-F7C1BCAB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A09DDE5-A9E6-519F-4A62-A77FB2ED8A5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533400"/>
            <a:ext cx="16941800" cy="92202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9388B11A-B80C-5D76-814E-0748699BE4FF}"/>
              </a:ext>
            </a:extLst>
          </p:cNvPr>
          <p:cNvSpPr txBox="1"/>
          <p:nvPr/>
        </p:nvSpPr>
        <p:spPr>
          <a:xfrm>
            <a:off x="7912100" y="660400"/>
            <a:ext cx="246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100" spc="-100" dirty="0">
                <a:solidFill>
                  <a:srgbClr val="000000"/>
                </a:solidFill>
                <a:latin typeface="Anek Bangla Expanded Bold"/>
              </a:rPr>
              <a:t>STATISTICS</a:t>
            </a:r>
            <a:endParaRPr lang="en-US" sz="2100" b="0" i="0" u="none" strike="noStrike" spc="-100" dirty="0">
              <a:solidFill>
                <a:srgbClr val="000000"/>
              </a:solidFill>
              <a:latin typeface="Anek Bangla Expanded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56885-05B4-850C-5D33-A01FC35E11CC}"/>
              </a:ext>
            </a:extLst>
          </p:cNvPr>
          <p:cNvSpPr txBox="1"/>
          <p:nvPr/>
        </p:nvSpPr>
        <p:spPr>
          <a:xfrm>
            <a:off x="1066800" y="1257300"/>
            <a:ext cx="6616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dirty="0">
                <a:latin typeface="SB 어그로 Bold" panose="02020603020101020101" pitchFamily="18" charset="-127"/>
                <a:ea typeface="SB 어그로 Bold" panose="02020603020101020101" pitchFamily="18" charset="-127"/>
              </a:rPr>
              <a:t>정규분포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E336FC-E8C8-E8E0-A41D-CA20AFB2B38F}"/>
              </a:ext>
            </a:extLst>
          </p:cNvPr>
          <p:cNvSpPr txBox="1"/>
          <p:nvPr/>
        </p:nvSpPr>
        <p:spPr>
          <a:xfrm>
            <a:off x="1257300" y="6455035"/>
            <a:ext cx="1577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평균에서 멀어질수록 확률밀도의 값은 점차 작아진다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분산이 클 수록 확률밀도함수의 꼬리가 두꺼워진다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곡선 아래의 면적은 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1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이다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pPr marL="514350" indent="-514350">
              <a:buAutoNum type="arabicPeriod"/>
            </a:pP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평균을 중심으로 좌우 대칭이며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, </a:t>
            </a:r>
            <a:r>
              <a:rPr lang="ko-KR" altLang="en-US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평균에서 확률밀도함수의 값이 가장 크다</a:t>
            </a:r>
            <a:r>
              <a:rPr lang="en-US" altLang="ko-KR" sz="3200" dirty="0">
                <a:latin typeface="레시피코리아 Medium" panose="02020603020101020101" pitchFamily="18" charset="-127"/>
                <a:ea typeface="레시피코리아 Medium" panose="02020603020101020101" pitchFamily="18" charset="-127"/>
              </a:rPr>
              <a:t>.</a:t>
            </a:r>
          </a:p>
          <a:p>
            <a:endParaRPr lang="ko-KR" altLang="en-US" sz="3200" dirty="0">
              <a:latin typeface="레시피코리아 Medium" panose="02020603020101020101" pitchFamily="18" charset="-127"/>
              <a:ea typeface="레시피코리아 Medium" panose="02020603020101020101" pitchFamily="18" charset="-127"/>
            </a:endParaRPr>
          </a:p>
        </p:txBody>
      </p:sp>
      <p:pic>
        <p:nvPicPr>
          <p:cNvPr id="6146" name="Picture 2" descr="정규 분포와 표준 정규 분포 - 타이거 알지브라 해결기">
            <a:extLst>
              <a:ext uri="{FF2B5EF4-FFF2-40B4-BE49-F238E27FC236}">
                <a16:creationId xmlns:a16="http://schemas.microsoft.com/office/drawing/2014/main" id="{A30955B6-211B-0C88-343F-050E58438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45" y="2262305"/>
            <a:ext cx="7597910" cy="398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4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750</Words>
  <Application>Microsoft Office PowerPoint</Application>
  <PresentationFormat>사용자 지정</PresentationFormat>
  <Paragraphs>141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Anek Bangla Expanded Medium</vt:lpstr>
      <vt:lpstr>레시피코리아 Medium</vt:lpstr>
      <vt:lpstr>Arial</vt:lpstr>
      <vt:lpstr>Calibri</vt:lpstr>
      <vt:lpstr>Anek Bangla Expanded Bold</vt:lpstr>
      <vt:lpstr>SB 어그로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campus3 S031</dc:creator>
  <cp:lastModifiedBy>campus3 S031</cp:lastModifiedBy>
  <cp:revision>11</cp:revision>
  <dcterms:created xsi:type="dcterms:W3CDTF">2006-08-16T00:00:00Z</dcterms:created>
  <dcterms:modified xsi:type="dcterms:W3CDTF">2024-10-31T00:09:47Z</dcterms:modified>
</cp:coreProperties>
</file>