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0Qu+8L5eUJXBblk4jvOBDKX8d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375e45d61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5375e45d61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t/>
            </a:r>
            <a:endParaRPr sz="1400">
              <a:latin typeface="Arial"/>
              <a:ea typeface="Arial"/>
              <a:cs typeface="Arial"/>
              <a:sym typeface="Arial"/>
            </a:endParaRPr>
          </a:p>
        </p:txBody>
      </p:sp>
      <p:sp>
        <p:nvSpPr>
          <p:cNvPr id="87" name="Google Shape;87;g15375e45d61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sz="1100">
                <a:solidFill>
                  <a:srgbClr val="444444"/>
                </a:solidFill>
                <a:latin typeface="Arial"/>
                <a:ea typeface="Arial"/>
                <a:cs typeface="Arial"/>
                <a:sym typeface="Arial"/>
              </a:rPr>
              <a:t>Combines the advantages of other algorithms for sparse gradients and non-stationary settings.  Good example is the demo Dr. Chung conducted in class with machine learning between the banana and the coin.  Adam allows for faster learning at a lower cost.  </a:t>
            </a:r>
            <a:endParaRPr sz="1100">
              <a:solidFill>
                <a:srgbClr val="3C4043"/>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en-US" sz="1100">
                <a:solidFill>
                  <a:srgbClr val="3C4043"/>
                </a:solidFill>
                <a:highlight>
                  <a:srgbClr val="FFFFFF"/>
                </a:highlight>
                <a:latin typeface="Roboto"/>
                <a:ea typeface="Roboto"/>
                <a:cs typeface="Roboto"/>
                <a:sym typeface="Roboto"/>
              </a:rPr>
              <a:t>In simpler terms, Adam is a smart optimization algorithm that tries to find the best set of parameters for a machine learning model by carefully considering the past gradients and adapting the learning rate accordingly.</a:t>
            </a:r>
            <a:endParaRPr sz="1100">
              <a:solidFill>
                <a:srgbClr val="3C4043"/>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400"/>
              <a:buNone/>
            </a:pPr>
            <a:r>
              <a:t/>
            </a:r>
            <a:endParaRPr>
              <a:solidFill>
                <a:srgbClr val="444444"/>
              </a:solidFill>
              <a:latin typeface="Arial"/>
              <a:ea typeface="Arial"/>
              <a:cs typeface="Arial"/>
              <a:sym typeface="Arial"/>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45926e39b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45926e39b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 optimizer updates with parameters (weights, biases) by which, learning rate is adapted. This</a:t>
            </a:r>
            <a:r>
              <a:rPr lang="en-US"/>
              <a:t> reduces an error in the model, basically finds global minimum.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Adam has combining advantages of AdaGrad &amp; RMSProp. </a:t>
            </a:r>
            <a:endParaRPr sz="10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03" name="Google Shape;103;g2045926e39b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45926e39b_5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45926e39b_5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Advantages: Computationally efficient, little memory, Suited for problems that have large data, Appropriate for non-stationary objectives &amp; Hyper-parameters values do well on most problems and require less tuning.</a:t>
            </a:r>
            <a:endParaRPr/>
          </a:p>
          <a:p>
            <a:pPr indent="0" lvl="0" marL="0" rtl="0" algn="l">
              <a:spcBef>
                <a:spcPts val="0"/>
              </a:spcBef>
              <a:spcAft>
                <a:spcPts val="0"/>
              </a:spcAft>
              <a:buNone/>
            </a:pPr>
            <a:r>
              <a:rPr lang="en-US"/>
              <a:t>Disadvantages- Does not converge to optimal solution, can suffer a weight decay problem.</a:t>
            </a:r>
            <a:endParaRPr/>
          </a:p>
        </p:txBody>
      </p:sp>
      <p:sp>
        <p:nvSpPr>
          <p:cNvPr id="112" name="Google Shape;112;g2045926e39b_5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45926e39b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45926e39b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These equations describe the main steps in the Adam optimization algorithm, which combines gradient descent (which finds local minimums) with an adaptive learning rate that takes into account the past gradients and squared gradients. By using these moving averages to adjust the lea</a:t>
            </a:r>
            <a:r>
              <a:rPr lang="en-US">
                <a:solidFill>
                  <a:srgbClr val="374151"/>
                </a:solidFill>
                <a:highlight>
                  <a:srgbClr val="F7F7F8"/>
                </a:highlight>
                <a:latin typeface="Roboto"/>
                <a:ea typeface="Roboto"/>
                <a:cs typeface="Roboto"/>
                <a:sym typeface="Roboto"/>
              </a:rPr>
              <a:t>rning rate </a:t>
            </a:r>
            <a:r>
              <a:rPr lang="en-US">
                <a:solidFill>
                  <a:srgbClr val="374151"/>
                </a:solidFill>
                <a:highlight>
                  <a:srgbClr val="F7F7F8"/>
                </a:highlight>
                <a:latin typeface="Roboto"/>
                <a:ea typeface="Roboto"/>
                <a:cs typeface="Roboto"/>
                <a:sym typeface="Roboto"/>
              </a:rPr>
              <a:t>for each parameter, Adam is able to achieve faster convergence and better accuracy compared to other optimization algorithms</a:t>
            </a:r>
            <a:endParaRPr/>
          </a:p>
        </p:txBody>
      </p:sp>
      <p:sp>
        <p:nvSpPr>
          <p:cNvPr id="120" name="Google Shape;120;g2045926e39b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45926e39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45926e39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This code uses a simple two-layer neural network to solve a binary classification problem. The data is loaded from a CSV file using Pandas and split into features (</a:t>
            </a:r>
            <a:r>
              <a:rPr lang="en-US" sz="950">
                <a:highlight>
                  <a:srgbClr val="F7F7F8"/>
                </a:highlight>
                <a:latin typeface="Arial"/>
                <a:ea typeface="Arial"/>
                <a:cs typeface="Arial"/>
                <a:sym typeface="Arial"/>
              </a:rPr>
              <a:t>X</a:t>
            </a:r>
            <a:r>
              <a:rPr lang="en-US">
                <a:solidFill>
                  <a:srgbClr val="374151"/>
                </a:solidFill>
                <a:highlight>
                  <a:srgbClr val="F7F7F8"/>
                </a:highlight>
                <a:latin typeface="Roboto"/>
                <a:ea typeface="Roboto"/>
                <a:cs typeface="Roboto"/>
                <a:sym typeface="Roboto"/>
              </a:rPr>
              <a:t>) and labels (</a:t>
            </a:r>
            <a:r>
              <a:rPr lang="en-US" sz="950">
                <a:highlight>
                  <a:srgbClr val="F7F7F8"/>
                </a:highlight>
                <a:latin typeface="Arial"/>
                <a:ea typeface="Arial"/>
                <a:cs typeface="Arial"/>
                <a:sym typeface="Arial"/>
              </a:rPr>
              <a:t>y</a:t>
            </a:r>
            <a:r>
              <a:rPr lang="en-US">
                <a:solidFill>
                  <a:srgbClr val="374151"/>
                </a:solidFill>
                <a:highlight>
                  <a:srgbClr val="F7F7F8"/>
                </a:highlight>
                <a:latin typeface="Roboto"/>
                <a:ea typeface="Roboto"/>
                <a:cs typeface="Roboto"/>
                <a:sym typeface="Roboto"/>
              </a:rPr>
              <a:t>). As a quick refresher, our features act as independent variables and the labels as dependent variables or what we are trying to predict. The data is then split into training and testing sets and loaded into TensorFlow datasets. The model is first defined using the sequential model in tensorflow. The sequential model is linear and uses one layer after another to optimize our </a:t>
            </a:r>
            <a:r>
              <a:rPr lang="en-US">
                <a:solidFill>
                  <a:srgbClr val="374151"/>
                </a:solidFill>
                <a:highlight>
                  <a:srgbClr val="F7F7F8"/>
                </a:highlight>
                <a:latin typeface="Roboto"/>
                <a:ea typeface="Roboto"/>
                <a:cs typeface="Roboto"/>
                <a:sym typeface="Roboto"/>
              </a:rPr>
              <a:t>prediction and minimize the loss function. T</a:t>
            </a:r>
            <a:r>
              <a:rPr lang="en-US">
                <a:solidFill>
                  <a:srgbClr val="374151"/>
                </a:solidFill>
                <a:highlight>
                  <a:srgbClr val="F7F7F8"/>
                </a:highlight>
                <a:latin typeface="Roboto"/>
                <a:ea typeface="Roboto"/>
                <a:cs typeface="Roboto"/>
                <a:sym typeface="Roboto"/>
              </a:rPr>
              <a:t>he Adam optimizer is used to </a:t>
            </a:r>
            <a:r>
              <a:rPr lang="en-US">
                <a:solidFill>
                  <a:srgbClr val="374151"/>
                </a:solidFill>
                <a:highlight>
                  <a:srgbClr val="F7F7F8"/>
                </a:highlight>
                <a:latin typeface="Roboto"/>
                <a:ea typeface="Roboto"/>
                <a:cs typeface="Roboto"/>
                <a:sym typeface="Roboto"/>
              </a:rPr>
              <a:t>compile</a:t>
            </a:r>
            <a:r>
              <a:rPr lang="en-US">
                <a:solidFill>
                  <a:srgbClr val="374151"/>
                </a:solidFill>
                <a:highlight>
                  <a:srgbClr val="F7F7F8"/>
                </a:highlight>
                <a:latin typeface="Roboto"/>
                <a:ea typeface="Roboto"/>
                <a:cs typeface="Roboto"/>
                <a:sym typeface="Roboto"/>
              </a:rPr>
              <a:t> the model and utilize the previous equations to slightly train the data as it passes through each </a:t>
            </a:r>
            <a:r>
              <a:rPr lang="en-US">
                <a:solidFill>
                  <a:srgbClr val="374151"/>
                </a:solidFill>
                <a:highlight>
                  <a:srgbClr val="F7F7F8"/>
                </a:highlight>
                <a:latin typeface="Roboto"/>
                <a:ea typeface="Roboto"/>
                <a:cs typeface="Roboto"/>
                <a:sym typeface="Roboto"/>
              </a:rPr>
              <a:t>epoch</a:t>
            </a:r>
            <a:r>
              <a:rPr lang="en-US">
                <a:solidFill>
                  <a:srgbClr val="374151"/>
                </a:solidFill>
                <a:highlight>
                  <a:srgbClr val="F7F7F8"/>
                </a:highlight>
                <a:latin typeface="Roboto"/>
                <a:ea typeface="Roboto"/>
                <a:cs typeface="Roboto"/>
                <a:sym typeface="Roboto"/>
              </a:rPr>
              <a:t> or quote on quote layer. Finally, the model is evaluated on the test set and the loss and accuracy are printed.</a:t>
            </a:r>
            <a:endParaRPr/>
          </a:p>
        </p:txBody>
      </p:sp>
      <p:sp>
        <p:nvSpPr>
          <p:cNvPr id="128" name="Google Shape;128;g2045926e39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45926e39b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45926e39b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045926e39b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98f2b6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598f2b6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0598f2b6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p:nvPr/>
        </p:nvSpPr>
        <p:spPr>
          <a:xfrm>
            <a:off x="0" y="0"/>
            <a:ext cx="12192000" cy="6858000"/>
          </a:xfrm>
          <a:prstGeom prst="rect">
            <a:avLst/>
          </a:prstGeom>
          <a:solidFill>
            <a:srgbClr val="1830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7" name="Google Shape;17;p10"/>
          <p:cNvPicPr preferRelativeResize="0"/>
          <p:nvPr/>
        </p:nvPicPr>
        <p:blipFill rotWithShape="1">
          <a:blip r:embed="rId2">
            <a:alphaModFix/>
          </a:blip>
          <a:srcRect b="38315" l="43815" r="1" t="0"/>
          <a:stretch/>
        </p:blipFill>
        <p:spPr>
          <a:xfrm>
            <a:off x="0" y="3549535"/>
            <a:ext cx="8655494" cy="3308465"/>
          </a:xfrm>
          <a:prstGeom prst="rect">
            <a:avLst/>
          </a:prstGeom>
          <a:noFill/>
          <a:ln>
            <a:noFill/>
          </a:ln>
        </p:spPr>
      </p:pic>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000"/>
              <a:buFont typeface="Quattrocento Sans"/>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800"/>
              <a:buNone/>
              <a:defRPr sz="28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0" name="Google Shape;20;p10"/>
          <p:cNvPicPr preferRelativeResize="0"/>
          <p:nvPr/>
        </p:nvPicPr>
        <p:blipFill rotWithShape="1">
          <a:blip r:embed="rId3">
            <a:alphaModFix/>
          </a:blip>
          <a:srcRect b="0" l="0" r="0" t="0"/>
          <a:stretch/>
        </p:blipFill>
        <p:spPr>
          <a:xfrm>
            <a:off x="5219267" y="56560"/>
            <a:ext cx="1753466" cy="10092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70588"/>
          </a:schemeClr>
        </a:solid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 name="Google Shape;25;p11"/>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26" name="Google Shape;26;p11"/>
          <p:cNvSpPr txBox="1"/>
          <p:nvPr>
            <p:ph idx="1" type="body"/>
          </p:nvPr>
        </p:nvSpPr>
        <p:spPr>
          <a:xfrm>
            <a:off x="829882" y="1816894"/>
            <a:ext cx="10523918" cy="4368800"/>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81000" lvl="1" marL="914400" algn="l">
              <a:lnSpc>
                <a:spcPct val="90000"/>
              </a:lnSpc>
              <a:spcBef>
                <a:spcPts val="500"/>
              </a:spcBef>
              <a:spcAft>
                <a:spcPts val="0"/>
              </a:spcAft>
              <a:buSzPts val="2400"/>
              <a:buFont typeface="Arial"/>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14"/>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38" name="Google Shape;3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2"/>
          <p:cNvSpPr/>
          <p:nvPr>
            <p:ph idx="2" type="pic"/>
          </p:nvPr>
        </p:nvSpPr>
        <p:spPr>
          <a:xfrm>
            <a:off x="6329045" y="0"/>
            <a:ext cx="5862955" cy="6858000"/>
          </a:xfrm>
          <a:prstGeom prst="rect">
            <a:avLst/>
          </a:prstGeom>
          <a:solidFill>
            <a:schemeClr val="lt1"/>
          </a:solidFill>
          <a:ln>
            <a:noFill/>
          </a:ln>
        </p:spPr>
      </p:sp>
      <p:pic>
        <p:nvPicPr>
          <p:cNvPr id="44" name="Google Shape;44;p12"/>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45" name="Google Shape;45;p12"/>
          <p:cNvSpPr txBox="1"/>
          <p:nvPr>
            <p:ph type="title"/>
          </p:nvPr>
        </p:nvSpPr>
        <p:spPr>
          <a:xfrm>
            <a:off x="839788" y="457200"/>
            <a:ext cx="5256212"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839788" y="2057400"/>
            <a:ext cx="5256212" cy="4202084"/>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183028"/>
              </a:buClr>
              <a:buSzPts val="1600"/>
              <a:buFont typeface="Arial"/>
              <a:buNone/>
              <a:defRPr sz="1600"/>
            </a:lvl1pPr>
            <a:lvl2pPr indent="-317500" lvl="1" marL="914400" marR="0" algn="l">
              <a:lnSpc>
                <a:spcPct val="90000"/>
              </a:lnSpc>
              <a:spcBef>
                <a:spcPts val="500"/>
              </a:spcBef>
              <a:spcAft>
                <a:spcPts val="0"/>
              </a:spcAft>
              <a:buClr>
                <a:srgbClr val="789D4A"/>
              </a:buClr>
              <a:buSzPts val="1400"/>
              <a:buFont typeface="Arial"/>
              <a:buChar char="•"/>
              <a:defRPr sz="1400"/>
            </a:lvl2pPr>
            <a:lvl3pPr indent="-304800" lvl="2" marL="1371600" marR="0" algn="l">
              <a:lnSpc>
                <a:spcPct val="90000"/>
              </a:lnSpc>
              <a:spcBef>
                <a:spcPts val="500"/>
              </a:spcBef>
              <a:spcAft>
                <a:spcPts val="0"/>
              </a:spcAft>
              <a:buClr>
                <a:srgbClr val="789D4A"/>
              </a:buClr>
              <a:buSzPts val="1200"/>
              <a:buFont typeface="Courier New"/>
              <a:buChar char="o"/>
              <a:defRPr sz="1200"/>
            </a:lvl3pPr>
            <a:lvl4pPr indent="-292100" lvl="3" marL="1828800" marR="0" algn="l">
              <a:lnSpc>
                <a:spcPct val="90000"/>
              </a:lnSpc>
              <a:spcBef>
                <a:spcPts val="500"/>
              </a:spcBef>
              <a:spcAft>
                <a:spcPts val="0"/>
              </a:spcAft>
              <a:buClr>
                <a:srgbClr val="789D4A"/>
              </a:buClr>
              <a:buSzPts val="1000"/>
              <a:buFont typeface="Calibri"/>
              <a:buChar char="−"/>
              <a:defRPr sz="1000"/>
            </a:lvl4pPr>
            <a:lvl5pPr indent="-292100" lvl="4" marL="2286000" marR="0" algn="l">
              <a:lnSpc>
                <a:spcPct val="90000"/>
              </a:lnSpc>
              <a:spcBef>
                <a:spcPts val="500"/>
              </a:spcBef>
              <a:spcAft>
                <a:spcPts val="0"/>
              </a:spcAft>
              <a:buClr>
                <a:srgbClr val="789D4A"/>
              </a:buClr>
              <a:buSzPts val="1000"/>
              <a:buFont typeface="Noto Sans Symbols"/>
              <a:buChar char="▪"/>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p:nvPr/>
        </p:nvSpPr>
        <p:spPr>
          <a:xfrm>
            <a:off x="794069" y="737553"/>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0" name="Shape 50"/>
        <p:cNvGrpSpPr/>
        <p:nvPr/>
      </p:nvGrpSpPr>
      <p:grpSpPr>
        <a:xfrm>
          <a:off x="0" y="0"/>
          <a:ext cx="0" cy="0"/>
          <a:chOff x="0" y="0"/>
          <a:chExt cx="0" cy="0"/>
        </a:xfrm>
      </p:grpSpPr>
      <p:pic>
        <p:nvPicPr>
          <p:cNvPr id="51" name="Google Shape;51;p15"/>
          <p:cNvPicPr preferRelativeResize="0"/>
          <p:nvPr/>
        </p:nvPicPr>
        <p:blipFill rotWithShape="1">
          <a:blip r:embed="rId2">
            <a:alphaModFix/>
          </a:blip>
          <a:srcRect b="38315" l="43815" r="1" t="0"/>
          <a:stretch/>
        </p:blipFill>
        <p:spPr>
          <a:xfrm>
            <a:off x="0" y="3549535"/>
            <a:ext cx="8655494" cy="3308465"/>
          </a:xfrm>
          <a:prstGeom prst="rect">
            <a:avLst/>
          </a:prstGeom>
          <a:noFill/>
          <a:ln>
            <a:noFill/>
          </a:ln>
        </p:spPr>
      </p:pic>
      <p:sp>
        <p:nvSpPr>
          <p:cNvPr id="52" name="Google Shape;5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83028"/>
              </a:buClr>
              <a:buSzPts val="5000"/>
              <a:buFont typeface="Quattrocento Sans"/>
              <a:buNone/>
              <a:defRPr sz="5000">
                <a:solidFill>
                  <a:srgbClr val="18302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89D4A"/>
              </a:buClr>
              <a:buSzPts val="2800"/>
              <a:buNone/>
              <a:defRPr sz="2800">
                <a:solidFill>
                  <a:srgbClr val="789D4A"/>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4" name="Google Shape;54;p15"/>
          <p:cNvPicPr preferRelativeResize="0"/>
          <p:nvPr/>
        </p:nvPicPr>
        <p:blipFill rotWithShape="1">
          <a:blip r:embed="rId3">
            <a:alphaModFix/>
          </a:blip>
          <a:srcRect b="0" l="0" r="0" t="0"/>
          <a:stretch/>
        </p:blipFill>
        <p:spPr>
          <a:xfrm>
            <a:off x="5219267" y="59629"/>
            <a:ext cx="1748131" cy="1006173"/>
          </a:xfrm>
          <a:prstGeom prst="rect">
            <a:avLst/>
          </a:prstGeom>
          <a:noFill/>
          <a:ln>
            <a:noFill/>
          </a:ln>
        </p:spPr>
      </p:pic>
      <p:sp>
        <p:nvSpPr>
          <p:cNvPr id="55" name="Google Shape;55;p15"/>
          <p:cNvSpPr/>
          <p:nvPr/>
        </p:nvSpPr>
        <p:spPr>
          <a:xfrm>
            <a:off x="10324769" y="6217920"/>
            <a:ext cx="1867231" cy="612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 name="Google Shape;56;p1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id="58" name="Google Shape;58;p16"/>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59" name="Google Shape;59;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6"/>
          <p:cNvSpPr txBox="1"/>
          <p:nvPr>
            <p:ph idx="2" type="body"/>
          </p:nvPr>
        </p:nvSpPr>
        <p:spPr>
          <a:xfrm>
            <a:off x="839788" y="2505075"/>
            <a:ext cx="5157787" cy="368458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6"/>
          <p:cNvSpPr txBox="1"/>
          <p:nvPr>
            <p:ph idx="4" type="body"/>
          </p:nvPr>
        </p:nvSpPr>
        <p:spPr>
          <a:xfrm>
            <a:off x="6172200" y="2505075"/>
            <a:ext cx="5183188" cy="3684588"/>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pic>
        <p:nvPicPr>
          <p:cNvPr id="71" name="Google Shape;71;p18"/>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72" name="Google Shape;72;p18"/>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 type="body"/>
          </p:nvPr>
        </p:nvSpPr>
        <p:spPr>
          <a:xfrm>
            <a:off x="5183188" y="987425"/>
            <a:ext cx="6172200" cy="4873625"/>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3200"/>
              <a:buNone/>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o"/>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8"/>
          <p:cNvSpPr txBox="1"/>
          <p:nvPr>
            <p:ph idx="2" type="body"/>
          </p:nvPr>
        </p:nvSpPr>
        <p:spPr>
          <a:xfrm>
            <a:off x="839788" y="2057400"/>
            <a:ext cx="3932237" cy="381158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p:nvPr/>
        </p:nvSpPr>
        <p:spPr>
          <a:xfrm>
            <a:off x="784163" y="782477"/>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1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83028"/>
              </a:buClr>
              <a:buSzPts val="4400"/>
              <a:buFont typeface="Quattrocento Sans"/>
              <a:buNone/>
              <a:defRPr b="0" i="0" sz="4400" u="none" cap="none" strike="noStrike">
                <a:solidFill>
                  <a:srgbClr val="18302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183028"/>
              </a:buClr>
              <a:buSzPts val="2800"/>
              <a:buFont typeface="Arial"/>
              <a:buNone/>
              <a:defRPr b="0" i="0" sz="2800" u="none" cap="none" strike="noStrike">
                <a:solidFill>
                  <a:srgbClr val="183028"/>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rgbClr val="789D4A"/>
              </a:buClr>
              <a:buSzPts val="2400"/>
              <a:buFont typeface="Arial"/>
              <a:buChar char="•"/>
              <a:defRPr b="0" i="0" sz="2400" u="none" cap="none" strike="noStrike">
                <a:solidFill>
                  <a:srgbClr val="183028"/>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rgbClr val="789D4A"/>
              </a:buClr>
              <a:buSzPts val="2000"/>
              <a:buFont typeface="Courier New"/>
              <a:buChar char="o"/>
              <a:defRPr b="0" i="0" sz="2000" u="none" cap="none" strike="noStrike">
                <a:solidFill>
                  <a:srgbClr val="183028"/>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rgbClr val="789D4A"/>
              </a:buClr>
              <a:buSzPts val="1800"/>
              <a:buFont typeface="Calibri"/>
              <a:buChar char="−"/>
              <a:defRPr b="0" i="0" sz="1800" u="none" cap="none" strike="noStrike">
                <a:solidFill>
                  <a:srgbClr val="183028"/>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rgbClr val="789D4A"/>
              </a:buClr>
              <a:buSzPts val="1800"/>
              <a:buFont typeface="Noto Sans Symbols"/>
              <a:buChar char="▪"/>
              <a:defRPr b="0" i="0" sz="1800" u="none" cap="none" strike="noStrike">
                <a:solidFill>
                  <a:srgbClr val="183028"/>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18302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id="13" name="Google Shape;13;p9"/>
          <p:cNvPicPr preferRelativeResize="0"/>
          <p:nvPr/>
        </p:nvPicPr>
        <p:blipFill rotWithShape="1">
          <a:blip r:embed="rId1">
            <a:alphaModFix/>
          </a:blip>
          <a:srcRect b="0" l="0" r="0" t="0"/>
          <a:stretch/>
        </p:blipFill>
        <p:spPr>
          <a:xfrm>
            <a:off x="10444368" y="6311900"/>
            <a:ext cx="1637640" cy="453056"/>
          </a:xfrm>
          <a:prstGeom prst="rect">
            <a:avLst/>
          </a:prstGeom>
          <a:noFill/>
          <a:ln>
            <a:noFill/>
          </a:ln>
        </p:spPr>
      </p:pic>
      <p:sp>
        <p:nvSpPr>
          <p:cNvPr id="14" name="Google Shape;14;p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tensorflow.org/api_docs/python/tf/keras/optimizers/Adam" TargetMode="External"/><Relationship Id="rId4" Type="http://schemas.openxmlformats.org/officeDocument/2006/relationships/hyperlink" Target="https://machinelearningmastery.com/adam-optimization-algorithm-for-deep-learning/#:~:text=What%20is%20the%20Adam%20optimization,iterative%20based%20in%20training%20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805132" y="1860639"/>
            <a:ext cx="10668000" cy="156189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Quattrocento Sans"/>
              <a:buNone/>
            </a:pPr>
            <a:r>
              <a:rPr lang="en-US"/>
              <a:t>Adam Optimizer</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None/>
            </a:pPr>
            <a:r>
              <a:rPr lang="en-US"/>
              <a:t>Durga TMC, Zach Tsakounis, Joseph Brailovsky,</a:t>
            </a:r>
            <a:r>
              <a:rPr lang="en-US"/>
              <a:t> S</a:t>
            </a:r>
            <a:r>
              <a:rPr lang="en-US">
                <a:latin typeface="Quattrocento Sans"/>
                <a:ea typeface="Quattrocento Sans"/>
                <a:cs typeface="Quattrocento Sans"/>
                <a:sym typeface="Quattrocento Sans"/>
              </a:rPr>
              <a:t>elena Smith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idx="1" type="subTitle"/>
          </p:nvPr>
        </p:nvSpPr>
        <p:spPr>
          <a:xfrm>
            <a:off x="1400550" y="1606975"/>
            <a:ext cx="9390900" cy="3399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a:t>References</a:t>
            </a:r>
            <a:endParaRPr/>
          </a:p>
          <a:p>
            <a:pPr indent="-381000" lvl="0" marL="457200" rtl="0" algn="l">
              <a:spcBef>
                <a:spcPts val="1000"/>
              </a:spcBef>
              <a:spcAft>
                <a:spcPts val="0"/>
              </a:spcAft>
              <a:buSzPts val="2400"/>
              <a:buChar char="●"/>
            </a:pPr>
            <a:r>
              <a:rPr lang="en-US" sz="2400" u="sng">
                <a:hlinkClick r:id="rId3"/>
              </a:rPr>
              <a:t>https://www.tensorflow.org/api_docs/python/tf/keras/optimizers/Adam</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u="sng">
                <a:hlinkClick r:id="rId4"/>
              </a:rPr>
              <a:t>https://machinelearningmastery.com/adam-optimization-algorithm-for-deep-learning/#:~:text=What%20is%20the%20Adam%20optimization,iterative%20based%20in%20training%20data.</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800"/>
          </a:p>
        </p:txBody>
      </p:sp>
      <p:sp>
        <p:nvSpPr>
          <p:cNvPr id="155" name="Google Shape;155;p7"/>
          <p:cNvSpPr txBox="1"/>
          <p:nvPr>
            <p:ph idx="4294967295" type="sldNum"/>
          </p:nvPr>
        </p:nvSpPr>
        <p:spPr>
          <a:xfrm>
            <a:off x="11353795" y="58539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US" sz="2000">
                <a:solidFill>
                  <a:schemeClr val="lt1"/>
                </a:solidFill>
              </a:rPr>
              <a:t>‹#›</a:t>
            </a:fld>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5375e45d61_1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Agenda</a:t>
            </a:r>
            <a:endParaRPr/>
          </a:p>
        </p:txBody>
      </p:sp>
      <p:sp>
        <p:nvSpPr>
          <p:cNvPr id="90" name="Google Shape;90;g15375e45d61_1_12"/>
          <p:cNvSpPr txBox="1"/>
          <p:nvPr>
            <p:ph idx="12" type="sldNum"/>
          </p:nvPr>
        </p:nvSpPr>
        <p:spPr>
          <a:xfrm>
            <a:off x="11353795" y="5868209"/>
            <a:ext cx="731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2000"/>
              <a:buFont typeface="Arial"/>
              <a:buNone/>
            </a:pPr>
            <a:r>
              <a:rPr lang="en-US" sz="1500">
                <a:solidFill>
                  <a:srgbClr val="000000"/>
                </a:solidFill>
                <a:latin typeface="Arial"/>
                <a:ea typeface="Arial"/>
                <a:cs typeface="Arial"/>
                <a:sym typeface="Arial"/>
              </a:rPr>
              <a:t>2</a:t>
            </a:r>
            <a:endParaRPr sz="1500">
              <a:solidFill>
                <a:srgbClr val="000000"/>
              </a:solidFill>
              <a:latin typeface="Arial"/>
              <a:ea typeface="Arial"/>
              <a:cs typeface="Arial"/>
              <a:sym typeface="Arial"/>
            </a:endParaRPr>
          </a:p>
          <a:p>
            <a:pPr indent="0" lvl="0" marL="0" rtl="0" algn="r">
              <a:spcBef>
                <a:spcPts val="0"/>
              </a:spcBef>
              <a:spcAft>
                <a:spcPts val="0"/>
              </a:spcAft>
              <a:buClr>
                <a:srgbClr val="000000"/>
              </a:buClr>
              <a:buSzPts val="1300"/>
              <a:buFont typeface="Arial"/>
              <a:buNone/>
            </a:pPr>
            <a:r>
              <a:t/>
            </a:r>
            <a:endParaRPr/>
          </a:p>
        </p:txBody>
      </p:sp>
      <p:sp>
        <p:nvSpPr>
          <p:cNvPr id="91" name="Google Shape;91;g15375e45d61_1_12"/>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4000"/>
              <a:t>Explanation, d</a:t>
            </a:r>
            <a:r>
              <a:rPr lang="en-US" sz="4000"/>
              <a:t>efinitions &amp; why they’re needed</a:t>
            </a:r>
            <a:endParaRPr sz="4000"/>
          </a:p>
          <a:p>
            <a:pPr indent="-419100" lvl="0" marL="457200" rtl="0" algn="l">
              <a:spcBef>
                <a:spcPts val="0"/>
              </a:spcBef>
              <a:spcAft>
                <a:spcPts val="0"/>
              </a:spcAft>
              <a:buSzPts val="3000"/>
              <a:buChar char="●"/>
            </a:pPr>
            <a:r>
              <a:rPr lang="en-US" sz="4000"/>
              <a:t>Math equations </a:t>
            </a:r>
            <a:endParaRPr sz="4000"/>
          </a:p>
          <a:p>
            <a:pPr indent="-482600" lvl="0" marL="457200" rtl="0" algn="l">
              <a:spcBef>
                <a:spcPts val="0"/>
              </a:spcBef>
              <a:spcAft>
                <a:spcPts val="0"/>
              </a:spcAft>
              <a:buSzPts val="4000"/>
              <a:buChar char="●"/>
            </a:pPr>
            <a:r>
              <a:rPr lang="en-US" sz="4000"/>
              <a:t>Code demo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83028"/>
              </a:buClr>
              <a:buSzPts val="4400"/>
              <a:buFont typeface="Quattrocento Sans"/>
              <a:buNone/>
            </a:pPr>
            <a:r>
              <a:rPr lang="en-US"/>
              <a:t>Adaptive Moment Estimation (Adam)</a:t>
            </a:r>
            <a:endParaRPr/>
          </a:p>
        </p:txBody>
      </p:sp>
      <p:sp>
        <p:nvSpPr>
          <p:cNvPr id="97" name="Google Shape;97;p3"/>
          <p:cNvSpPr txBox="1"/>
          <p:nvPr>
            <p:ph idx="1" type="body"/>
          </p:nvPr>
        </p:nvSpPr>
        <p:spPr>
          <a:xfrm>
            <a:off x="769525" y="1623700"/>
            <a:ext cx="5263200" cy="4368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202124"/>
              </a:buClr>
              <a:buSzPts val="1800"/>
              <a:buChar char="●"/>
            </a:pPr>
            <a:r>
              <a:rPr lang="en-US">
                <a:solidFill>
                  <a:srgbClr val="202124"/>
                </a:solidFill>
                <a:highlight>
                  <a:srgbClr val="FFFFFF"/>
                </a:highlight>
              </a:rPr>
              <a:t>Adam optimization is a stochastic gradient descent method that is based on adaptive estimation of first-order and second-order moments.</a:t>
            </a:r>
            <a:endParaRPr>
              <a:solidFill>
                <a:srgbClr val="202124"/>
              </a:solidFill>
              <a:highlight>
                <a:srgbClr val="FFFFFF"/>
              </a:highlight>
            </a:endParaRPr>
          </a:p>
          <a:p>
            <a:pPr indent="0" lvl="0" marL="457200" rtl="0" algn="l">
              <a:spcBef>
                <a:spcPts val="1000"/>
              </a:spcBef>
              <a:spcAft>
                <a:spcPts val="0"/>
              </a:spcAft>
              <a:buNone/>
            </a:pPr>
            <a:r>
              <a:t/>
            </a:r>
            <a:endParaRPr>
              <a:solidFill>
                <a:srgbClr val="202124"/>
              </a:solidFill>
              <a:highlight>
                <a:srgbClr val="FFFFFF"/>
              </a:highlight>
            </a:endParaRPr>
          </a:p>
          <a:p>
            <a:pPr indent="-342900" lvl="0" marL="457200" rtl="0" algn="l">
              <a:spcBef>
                <a:spcPts val="1000"/>
              </a:spcBef>
              <a:spcAft>
                <a:spcPts val="0"/>
              </a:spcAft>
              <a:buClr>
                <a:srgbClr val="202124"/>
              </a:buClr>
              <a:buSzPts val="1800"/>
              <a:buChar char="●"/>
            </a:pPr>
            <a:r>
              <a:rPr lang="en-US">
                <a:solidFill>
                  <a:srgbClr val="202124"/>
                </a:solidFill>
                <a:highlight>
                  <a:srgbClr val="FFFFFF"/>
                </a:highlight>
              </a:rPr>
              <a:t>Used for training deep learning models</a:t>
            </a:r>
            <a:r>
              <a:rPr lang="en-US" sz="3000">
                <a:solidFill>
                  <a:srgbClr val="202124"/>
                </a:solidFill>
                <a:highlight>
                  <a:srgbClr val="FFFFFF"/>
                </a:highlight>
              </a:rPr>
              <a:t>.</a:t>
            </a:r>
            <a:endParaRPr sz="3000">
              <a:solidFill>
                <a:srgbClr val="202124"/>
              </a:solidFill>
              <a:highlight>
                <a:srgbClr val="FFFFFF"/>
              </a:highlight>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p:txBody>
      </p:sp>
      <p:sp>
        <p:nvSpPr>
          <p:cNvPr id="98" name="Google Shape;98;p3"/>
          <p:cNvSpPr txBox="1"/>
          <p:nvPr>
            <p:ph idx="12" type="sldNum"/>
          </p:nvPr>
        </p:nvSpPr>
        <p:spPr>
          <a:xfrm>
            <a:off x="11353795" y="5808134"/>
            <a:ext cx="731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500">
                <a:solidFill>
                  <a:srgbClr val="000000"/>
                </a:solidFill>
                <a:latin typeface="Arial"/>
                <a:ea typeface="Arial"/>
                <a:cs typeface="Arial"/>
                <a:sym typeface="Arial"/>
              </a:rPr>
              <a:t>3</a:t>
            </a:r>
            <a:endParaRPr sz="1500">
              <a:solidFill>
                <a:srgbClr val="000000"/>
              </a:solidFill>
              <a:latin typeface="Arial"/>
              <a:ea typeface="Arial"/>
              <a:cs typeface="Arial"/>
              <a:sym typeface="Arial"/>
            </a:endParaRPr>
          </a:p>
          <a:p>
            <a:pPr indent="0" lvl="0" marL="0" rtl="0" algn="r">
              <a:spcBef>
                <a:spcPts val="0"/>
              </a:spcBef>
              <a:spcAft>
                <a:spcPts val="0"/>
              </a:spcAft>
              <a:buNone/>
            </a:pPr>
            <a:r>
              <a:t/>
            </a:r>
            <a:endParaRPr/>
          </a:p>
        </p:txBody>
      </p:sp>
      <p:pic>
        <p:nvPicPr>
          <p:cNvPr id="99" name="Google Shape;99;p3"/>
          <p:cNvPicPr preferRelativeResize="0"/>
          <p:nvPr/>
        </p:nvPicPr>
        <p:blipFill>
          <a:blip r:embed="rId3">
            <a:alphaModFix/>
          </a:blip>
          <a:stretch>
            <a:fillRect/>
          </a:stretch>
        </p:blipFill>
        <p:spPr>
          <a:xfrm>
            <a:off x="6179963" y="1623700"/>
            <a:ext cx="5859636" cy="329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045926e39b_5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Purpose</a:t>
            </a:r>
            <a:endParaRPr/>
          </a:p>
        </p:txBody>
      </p:sp>
      <p:sp>
        <p:nvSpPr>
          <p:cNvPr id="106" name="Google Shape;106;g2045926e39b_5_0"/>
          <p:cNvSpPr txBox="1"/>
          <p:nvPr>
            <p:ph idx="1" type="body"/>
          </p:nvPr>
        </p:nvSpPr>
        <p:spPr>
          <a:xfrm>
            <a:off x="829875" y="1816900"/>
            <a:ext cx="5682300" cy="4409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Clr>
                <a:srgbClr val="202124"/>
              </a:buClr>
              <a:buSzPts val="2800"/>
              <a:buFont typeface="Quattrocento Sans"/>
              <a:buChar char="●"/>
            </a:pPr>
            <a:r>
              <a:rPr lang="en-US">
                <a:solidFill>
                  <a:srgbClr val="202124"/>
                </a:solidFill>
                <a:highlight>
                  <a:srgbClr val="FFFFFF"/>
                </a:highlight>
              </a:rPr>
              <a:t>Adam Optimizer updates the model with parameters (weights, biases) by which the learning rate is adapted. This will reduce an error in the model.</a:t>
            </a:r>
            <a:endParaRPr>
              <a:solidFill>
                <a:srgbClr val="202124"/>
              </a:solidFill>
              <a:highlight>
                <a:srgbClr val="FFFFFF"/>
              </a:highlight>
            </a:endParaRPr>
          </a:p>
          <a:p>
            <a:pPr indent="0" lvl="0" marL="0" rtl="0" algn="l">
              <a:spcBef>
                <a:spcPts val="1000"/>
              </a:spcBef>
              <a:spcAft>
                <a:spcPts val="0"/>
              </a:spcAft>
              <a:buNone/>
            </a:pPr>
            <a:r>
              <a:t/>
            </a:r>
            <a:endParaRPr>
              <a:solidFill>
                <a:srgbClr val="202124"/>
              </a:solidFill>
              <a:highlight>
                <a:srgbClr val="FFFFFF"/>
              </a:highlight>
            </a:endParaRPr>
          </a:p>
          <a:p>
            <a:pPr indent="-419100" lvl="0" marL="457200" rtl="0" algn="l">
              <a:spcBef>
                <a:spcPts val="1000"/>
              </a:spcBef>
              <a:spcAft>
                <a:spcPts val="0"/>
              </a:spcAft>
              <a:buClr>
                <a:srgbClr val="202124"/>
              </a:buClr>
              <a:buSzPts val="3000"/>
              <a:buFont typeface="Quattrocento Sans"/>
              <a:buChar char="●"/>
            </a:pPr>
            <a:r>
              <a:rPr lang="en-US">
                <a:solidFill>
                  <a:srgbClr val="202124"/>
                </a:solidFill>
                <a:highlight>
                  <a:srgbClr val="FFFFFF"/>
                </a:highlight>
              </a:rPr>
              <a:t>Adam Optimizer assist in minimizing the loss</a:t>
            </a:r>
            <a:r>
              <a:rPr lang="en-US">
                <a:solidFill>
                  <a:srgbClr val="202124"/>
                </a:solidFill>
                <a:highlight>
                  <a:srgbClr val="FFFFFF"/>
                </a:highlight>
              </a:rPr>
              <a:t> </a:t>
            </a:r>
            <a:r>
              <a:rPr lang="en-US">
                <a:solidFill>
                  <a:srgbClr val="202124"/>
                </a:solidFill>
                <a:highlight>
                  <a:srgbClr val="FFFFFF"/>
                </a:highlight>
              </a:rPr>
              <a:t>function.</a:t>
            </a:r>
            <a:r>
              <a:rPr lang="en-US" sz="3000">
                <a:solidFill>
                  <a:srgbClr val="202124"/>
                </a:solidFill>
                <a:highlight>
                  <a:srgbClr val="FFFFFF"/>
                </a:highlight>
              </a:rPr>
              <a:t>            </a:t>
            </a:r>
            <a:endParaRPr sz="3000">
              <a:solidFill>
                <a:srgbClr val="202124"/>
              </a:solidFill>
              <a:highlight>
                <a:srgbClr val="FFFFFF"/>
              </a:highlight>
            </a:endParaRPr>
          </a:p>
          <a:p>
            <a:pPr indent="0" lvl="0" marL="0" rtl="0" algn="l">
              <a:spcBef>
                <a:spcPts val="1000"/>
              </a:spcBef>
              <a:spcAft>
                <a:spcPts val="0"/>
              </a:spcAft>
              <a:buNone/>
            </a:pPr>
            <a:r>
              <a:t/>
            </a:r>
            <a:endParaRPr sz="3000">
              <a:solidFill>
                <a:srgbClr val="202124"/>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30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2200"/>
              </a:spcAft>
              <a:buNone/>
            </a:pPr>
            <a:r>
              <a:t/>
            </a:r>
            <a:endParaRPr sz="3000">
              <a:solidFill>
                <a:srgbClr val="202124"/>
              </a:solidFill>
              <a:highlight>
                <a:srgbClr val="FFFFFF"/>
              </a:highlight>
              <a:latin typeface="Times New Roman"/>
              <a:ea typeface="Times New Roman"/>
              <a:cs typeface="Times New Roman"/>
              <a:sym typeface="Times New Roman"/>
            </a:endParaRPr>
          </a:p>
        </p:txBody>
      </p:sp>
      <p:sp>
        <p:nvSpPr>
          <p:cNvPr id="107" name="Google Shape;107;g2045926e39b_5_0"/>
          <p:cNvSpPr txBox="1"/>
          <p:nvPr>
            <p:ph idx="12" type="sldNum"/>
          </p:nvPr>
        </p:nvSpPr>
        <p:spPr>
          <a:xfrm>
            <a:off x="11409050" y="5849642"/>
            <a:ext cx="731700" cy="10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08" name="Google Shape;108;g2045926e39b_5_0"/>
          <p:cNvPicPr preferRelativeResize="0"/>
          <p:nvPr/>
        </p:nvPicPr>
        <p:blipFill>
          <a:blip r:embed="rId3">
            <a:alphaModFix/>
          </a:blip>
          <a:stretch>
            <a:fillRect/>
          </a:stretch>
        </p:blipFill>
        <p:spPr>
          <a:xfrm>
            <a:off x="6795325" y="1349225"/>
            <a:ext cx="4788075" cy="385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045926e39b_5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700"/>
              <a:t>Advantages:</a:t>
            </a:r>
            <a:endParaRPr sz="3700"/>
          </a:p>
        </p:txBody>
      </p:sp>
      <p:sp>
        <p:nvSpPr>
          <p:cNvPr id="115" name="Google Shape;115;g2045926e39b_5_7"/>
          <p:cNvSpPr txBox="1"/>
          <p:nvPr>
            <p:ph idx="1" type="body"/>
          </p:nvPr>
        </p:nvSpPr>
        <p:spPr>
          <a:xfrm>
            <a:off x="838275" y="1580750"/>
            <a:ext cx="10515600" cy="5096100"/>
          </a:xfrm>
          <a:prstGeom prst="rect">
            <a:avLst/>
          </a:prstGeom>
        </p:spPr>
        <p:txBody>
          <a:bodyPr anchorCtr="0" anchor="t" bIns="45700" lIns="91425" spcFirstLastPara="1" rIns="91425" wrap="square" tIns="45700">
            <a:noAutofit/>
          </a:bodyPr>
          <a:lstStyle/>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Computationally efficient.</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Little memory requirements.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Well suited for problems that are large in terms of data and/or parameters.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Appropriate for non-stationary objectives.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Hyper-parameters values do well on most problems and typically require little tuning.</a:t>
            </a:r>
            <a:endParaRPr sz="1800">
              <a:solidFill>
                <a:schemeClr val="dk1"/>
              </a:solidFill>
              <a:highlight>
                <a:srgbClr val="FFFFFF"/>
              </a:highlight>
            </a:endParaRPr>
          </a:p>
          <a:p>
            <a:pPr indent="0" lvl="0" marL="0" rtl="0" algn="l">
              <a:lnSpc>
                <a:spcPct val="95000"/>
              </a:lnSpc>
              <a:spcBef>
                <a:spcPts val="2200"/>
              </a:spcBef>
              <a:spcAft>
                <a:spcPts val="0"/>
              </a:spcAft>
              <a:buSzPts val="275"/>
              <a:buNone/>
            </a:pPr>
            <a:r>
              <a:rPr lang="en-US" sz="1800">
                <a:solidFill>
                  <a:schemeClr val="dk1"/>
                </a:solidFill>
                <a:highlight>
                  <a:srgbClr val="FFFFFF"/>
                </a:highlight>
              </a:rPr>
              <a:t>Disadvantages:</a:t>
            </a:r>
            <a:endParaRPr sz="1800">
              <a:solidFill>
                <a:schemeClr val="dk1"/>
              </a:solidFill>
              <a:highlight>
                <a:srgbClr val="FFFFFF"/>
              </a:highlight>
            </a:endParaRPr>
          </a:p>
          <a:p>
            <a:pPr indent="-342900" lvl="0" marL="914400" rtl="0" algn="l">
              <a:lnSpc>
                <a:spcPct val="95000"/>
              </a:lnSpc>
              <a:spcBef>
                <a:spcPts val="2200"/>
              </a:spcBef>
              <a:spcAft>
                <a:spcPts val="0"/>
              </a:spcAft>
              <a:buClr>
                <a:schemeClr val="dk1"/>
              </a:buClr>
              <a:buSzPts val="1800"/>
              <a:buFont typeface="Quattrocento Sans"/>
              <a:buChar char="●"/>
            </a:pPr>
            <a:r>
              <a:rPr lang="en-US" sz="1800">
                <a:solidFill>
                  <a:schemeClr val="dk1"/>
                </a:solidFill>
                <a:highlight>
                  <a:srgbClr val="FFFFFF"/>
                </a:highlight>
              </a:rPr>
              <a:t>Adam does not converge to an optimal solution in some areas.</a:t>
            </a:r>
            <a:endParaRPr sz="1800">
              <a:solidFill>
                <a:schemeClr val="dk1"/>
              </a:solidFill>
              <a:highlight>
                <a:srgbClr val="FFFFFF"/>
              </a:highlight>
            </a:endParaRPr>
          </a:p>
          <a:p>
            <a:pPr indent="-342900" lvl="0" marL="9144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Adam can suffer a weight decay problem (which is addressed in AdamW).</a:t>
            </a:r>
            <a:endParaRPr sz="1800">
              <a:solidFill>
                <a:schemeClr val="dk1"/>
              </a:solidFill>
              <a:highlight>
                <a:srgbClr val="FFFFFF"/>
              </a:highlight>
            </a:endParaRPr>
          </a:p>
          <a:p>
            <a:pPr indent="0" lvl="0" marL="914400" rtl="0" algn="l">
              <a:lnSpc>
                <a:spcPct val="95000"/>
              </a:lnSpc>
              <a:spcBef>
                <a:spcPts val="2200"/>
              </a:spcBef>
              <a:spcAft>
                <a:spcPts val="0"/>
              </a:spcAft>
              <a:buNone/>
            </a:pPr>
            <a:r>
              <a:t/>
            </a:r>
            <a:endParaRPr sz="1800">
              <a:solidFill>
                <a:schemeClr val="dk1"/>
              </a:solidFill>
              <a:highlight>
                <a:srgbClr val="FFFFFF"/>
              </a:highlight>
            </a:endParaRPr>
          </a:p>
          <a:p>
            <a:pPr indent="-342900" lvl="0" marL="457200" rtl="0" algn="l">
              <a:lnSpc>
                <a:spcPct val="95000"/>
              </a:lnSpc>
              <a:spcBef>
                <a:spcPts val="2200"/>
              </a:spcBef>
              <a:spcAft>
                <a:spcPts val="0"/>
              </a:spcAft>
              <a:buClr>
                <a:schemeClr val="dk1"/>
              </a:buClr>
              <a:buSzPts val="1800"/>
              <a:buFont typeface="Quattrocento Sans"/>
              <a:buChar char="❖"/>
            </a:pPr>
            <a:r>
              <a:rPr lang="en-US" sz="1800">
                <a:solidFill>
                  <a:schemeClr val="dk1"/>
                </a:solidFill>
                <a:highlight>
                  <a:srgbClr val="FFFFFF"/>
                </a:highlight>
              </a:rPr>
              <a:t>Applications- Natural Language processing &amp; Image Recognition applications.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2200"/>
              </a:spcBef>
              <a:spcAft>
                <a:spcPts val="0"/>
              </a:spcAft>
              <a:buSzPts val="275"/>
              <a:buNone/>
            </a:pPr>
            <a:r>
              <a:t/>
            </a:r>
            <a:endParaRPr sz="100">
              <a:solidFill>
                <a:schemeClr val="dk1"/>
              </a:solidFill>
              <a:highlight>
                <a:srgbClr val="FFFFFF"/>
              </a:highlight>
              <a:latin typeface="Arial"/>
              <a:ea typeface="Arial"/>
              <a:cs typeface="Arial"/>
              <a:sym typeface="Arial"/>
            </a:endParaRPr>
          </a:p>
          <a:p>
            <a:pPr indent="0" lvl="0" marL="0" rtl="0" algn="l">
              <a:lnSpc>
                <a:spcPct val="95000"/>
              </a:lnSpc>
              <a:spcBef>
                <a:spcPts val="2200"/>
              </a:spcBef>
              <a:spcAft>
                <a:spcPts val="0"/>
              </a:spcAft>
              <a:buSzPts val="275"/>
              <a:buNone/>
            </a:pPr>
            <a:r>
              <a:t/>
            </a:r>
            <a:endParaRPr sz="100">
              <a:solidFill>
                <a:schemeClr val="dk1"/>
              </a:solidFill>
              <a:highlight>
                <a:srgbClr val="FFFFFF"/>
              </a:highlight>
              <a:latin typeface="Arial"/>
              <a:ea typeface="Arial"/>
              <a:cs typeface="Arial"/>
              <a:sym typeface="Arial"/>
            </a:endParaRPr>
          </a:p>
          <a:p>
            <a:pPr indent="0" lvl="0" marL="0" rtl="0" algn="l">
              <a:lnSpc>
                <a:spcPct val="70000"/>
              </a:lnSpc>
              <a:spcBef>
                <a:spcPts val="2200"/>
              </a:spcBef>
              <a:spcAft>
                <a:spcPts val="0"/>
              </a:spcAft>
              <a:buSzPts val="275"/>
              <a:buNone/>
            </a:pPr>
            <a:r>
              <a:t/>
            </a:r>
            <a:endParaRPr sz="100">
              <a:solidFill>
                <a:schemeClr val="dk1"/>
              </a:solidFill>
            </a:endParaRPr>
          </a:p>
        </p:txBody>
      </p:sp>
      <p:sp>
        <p:nvSpPr>
          <p:cNvPr id="116" name="Google Shape;116;g2045926e39b_5_7"/>
          <p:cNvSpPr txBox="1"/>
          <p:nvPr>
            <p:ph idx="12" type="sldNum"/>
          </p:nvPr>
        </p:nvSpPr>
        <p:spPr>
          <a:xfrm>
            <a:off x="11409050" y="5965874"/>
            <a:ext cx="731700" cy="29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045926e39b_2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Math Equations</a:t>
            </a:r>
            <a:endParaRPr/>
          </a:p>
        </p:txBody>
      </p:sp>
      <p:sp>
        <p:nvSpPr>
          <p:cNvPr id="123" name="Google Shape;123;g2045926e39b_2_8"/>
          <p:cNvSpPr txBox="1"/>
          <p:nvPr>
            <p:ph idx="12" type="sldNum"/>
          </p:nvPr>
        </p:nvSpPr>
        <p:spPr>
          <a:xfrm>
            <a:off x="11409050" y="5791516"/>
            <a:ext cx="731700" cy="106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24" name="Google Shape;124;g2045926e39b_2_8"/>
          <p:cNvPicPr preferRelativeResize="0"/>
          <p:nvPr/>
        </p:nvPicPr>
        <p:blipFill>
          <a:blip r:embed="rId3">
            <a:alphaModFix/>
          </a:blip>
          <a:stretch>
            <a:fillRect/>
          </a:stretch>
        </p:blipFill>
        <p:spPr>
          <a:xfrm>
            <a:off x="838200" y="2038125"/>
            <a:ext cx="10707376" cy="280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045926e39b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Example</a:t>
            </a:r>
            <a:endParaRPr/>
          </a:p>
        </p:txBody>
      </p:sp>
      <p:sp>
        <p:nvSpPr>
          <p:cNvPr id="131" name="Google Shape;131;g2045926e39b_2_0"/>
          <p:cNvSpPr txBox="1"/>
          <p:nvPr>
            <p:ph idx="1" type="body"/>
          </p:nvPr>
        </p:nvSpPr>
        <p:spPr>
          <a:xfrm>
            <a:off x="834000" y="1690825"/>
            <a:ext cx="11197200" cy="5069700"/>
          </a:xfrm>
          <a:prstGeom prst="rect">
            <a:avLst/>
          </a:prstGeom>
        </p:spPr>
        <p:txBody>
          <a:bodyPr anchorCtr="0" anchor="t" bIns="45700" lIns="91425" spcFirstLastPara="1" rIns="91425" wrap="square" tIns="45700">
            <a:normAutofit fontScale="25000" lnSpcReduction="10000"/>
          </a:bodyPr>
          <a:lstStyle/>
          <a:p>
            <a:pPr indent="0" lvl="0" marL="0" rtl="0" algn="l">
              <a:lnSpc>
                <a:spcPct val="135714"/>
              </a:lnSpc>
              <a:spcBef>
                <a:spcPts val="0"/>
              </a:spcBef>
              <a:spcAft>
                <a:spcPts val="0"/>
              </a:spcAft>
              <a:buNone/>
            </a:pPr>
            <a:r>
              <a:rPr b="1" lang="en-US" sz="7200">
                <a:solidFill>
                  <a:srgbClr val="000000"/>
                </a:solidFill>
                <a:highlight>
                  <a:srgbClr val="FFFFFE"/>
                </a:highlight>
              </a:rPr>
              <a:t># Import packages</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import tensorflow as tf</a:t>
            </a:r>
            <a:endParaRPr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import pandas as pd</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Read data</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df = pd.read_csv(“data.csv”)</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Split the data into features (X) and labels (y)</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X = df.drop("target", axis=1)</a:t>
            </a:r>
            <a:endParaRPr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Y = df["target"]</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Train data</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X_train, X_test, y_train, y_test = train_test_split(X, Y, test_size=0.2)</a:t>
            </a:r>
            <a:endParaRPr sz="7200">
              <a:solidFill>
                <a:srgbClr val="000000"/>
              </a:solidFill>
              <a:highlight>
                <a:srgbClr val="FFFFFE"/>
              </a:highlight>
            </a:endParaRPr>
          </a:p>
          <a:p>
            <a:pPr indent="0" lvl="0" marL="0" rtl="0" algn="l">
              <a:lnSpc>
                <a:spcPct val="135714"/>
              </a:lnSpc>
              <a:spcBef>
                <a:spcPts val="0"/>
              </a:spcBef>
              <a:spcAft>
                <a:spcPts val="0"/>
              </a:spcAft>
              <a:buNone/>
            </a:pPr>
            <a:r>
              <a:t/>
            </a:r>
            <a:endParaRPr sz="3881">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5400">
              <a:solidFill>
                <a:srgbClr val="000000"/>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3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3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50">
              <a:solidFill>
                <a:srgbClr val="000000"/>
              </a:solidFill>
              <a:highlight>
                <a:srgbClr val="FFFFFE"/>
              </a:highlight>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132" name="Google Shape;132;g2045926e39b_2_0"/>
          <p:cNvSpPr txBox="1"/>
          <p:nvPr>
            <p:ph idx="12" type="sldNum"/>
          </p:nvPr>
        </p:nvSpPr>
        <p:spPr>
          <a:xfrm>
            <a:off x="11409050" y="5849642"/>
            <a:ext cx="731700" cy="10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045926e39b_1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Example (cont.)</a:t>
            </a:r>
            <a:endParaRPr/>
          </a:p>
        </p:txBody>
      </p:sp>
      <p:sp>
        <p:nvSpPr>
          <p:cNvPr id="139" name="Google Shape;139;g2045926e39b_1_5"/>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0" lvl="0" marL="0" rtl="0" algn="l">
              <a:lnSpc>
                <a:spcPct val="115714"/>
              </a:lnSpc>
              <a:spcBef>
                <a:spcPts val="0"/>
              </a:spcBef>
              <a:spcAft>
                <a:spcPts val="0"/>
              </a:spcAft>
              <a:buSzPts val="358"/>
              <a:buNone/>
            </a:pPr>
            <a:r>
              <a:rPr b="1" lang="en-US" sz="1800">
                <a:solidFill>
                  <a:srgbClr val="000000"/>
                </a:solidFill>
                <a:highlight>
                  <a:srgbClr val="FFFFFE"/>
                </a:highlight>
              </a:rPr>
              <a:t># Define a model</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model = tf.keras.Sequential([</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tf.keras.layers.Dense(32, activation='relu', input_shape=(X.shape[1],)),</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tf.keras.layers.Dense(1, activation='sigmoid'),])</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Compile the model with Adam optimizer</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model.compile(optimizer=tf.optimizers.Adam(),</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loss='binary_crossentropy',</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metrics=['accuracy'])</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Train the model</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history = model.fit(train_dataset.batch(32), epochs=10)</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Evaluate the model on the test set</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test_loss, test_accuracy = model.evaluate(test_dataset.batch(32))</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print("Test Loss: {:.4f}, Test Accuracy: {:.2f}%".format(test_loss, test_accuracy * 100))</a:t>
            </a:r>
            <a:endParaRPr sz="1800"/>
          </a:p>
        </p:txBody>
      </p:sp>
      <p:sp>
        <p:nvSpPr>
          <p:cNvPr id="140" name="Google Shape;140;g2045926e39b_1_5"/>
          <p:cNvSpPr txBox="1"/>
          <p:nvPr>
            <p:ph idx="12" type="sldNum"/>
          </p:nvPr>
        </p:nvSpPr>
        <p:spPr>
          <a:xfrm>
            <a:off x="11409050" y="5777002"/>
            <a:ext cx="731700" cy="108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0598f2b61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Poll</a:t>
            </a:r>
            <a:endParaRPr/>
          </a:p>
        </p:txBody>
      </p:sp>
      <p:sp>
        <p:nvSpPr>
          <p:cNvPr id="147" name="Google Shape;147;g20598f2b61d_0_0"/>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48" name="Google Shape;148;g20598f2b61d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49" name="Google Shape;149;g20598f2b61d_0_0"/>
          <p:cNvPicPr preferRelativeResize="0"/>
          <p:nvPr/>
        </p:nvPicPr>
        <p:blipFill>
          <a:blip r:embed="rId3">
            <a:alphaModFix/>
          </a:blip>
          <a:stretch>
            <a:fillRect/>
          </a:stretch>
        </p:blipFill>
        <p:spPr>
          <a:xfrm>
            <a:off x="3732400" y="1466850"/>
            <a:ext cx="4718950" cy="471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2019-08-08T14:49:13Z</dcterms:created>
  <dc:creator>T. Cody Watson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0x0101007F1BCEE4E5C42A47B73EF6234D414115</vt:lpwstr>
  </property>
</Properties>
</file>