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66" r:id="rId4"/>
    <p:sldId id="268" r:id="rId5"/>
    <p:sldId id="269" r:id="rId6"/>
    <p:sldId id="270" r:id="rId7"/>
    <p:sldId id="272" r:id="rId8"/>
    <p:sldId id="273" r:id="rId9"/>
    <p:sldId id="27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100" d="100"/>
          <a:sy n="100" d="100"/>
        </p:scale>
        <p:origin x="108" y="4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7/19/2021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/2014/file/5ca3e9b122f61f8f06494c97b1afccf3-Paper.pdf" TargetMode="External"/><Relationship Id="rId2" Type="http://schemas.openxmlformats.org/officeDocument/2006/relationships/hyperlink" Target="https://www.smartinsights.com/internet-marketing-statistics/happens-online-60-secon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pers.nips.cc/paper/2019/file/c9efe5f26cd17ba6216bbe2a7d26d490-Paper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CA" b="1" i="0" dirty="0">
                <a:effectLst/>
                <a:latin typeface="sohne"/>
              </a:rPr>
              <a:t>Synthetic Time-Series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Generative Adversarial Networks (GANs)</a:t>
            </a:r>
          </a:p>
          <a:p>
            <a:endParaRPr lang="en-CA" dirty="0"/>
          </a:p>
          <a:p>
            <a:r>
              <a:rPr lang="en-CA" dirty="0"/>
              <a:t>Shahram Sabzevari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BEBD-6015-4361-9FA4-F8126726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CA9A7-90FE-4B1C-98D8-108553435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https://www.smartinsights.com/internet-marketing-statistics/happens-online-60-seconds/</a:t>
            </a:r>
            <a:endParaRPr lang="en-CA" dirty="0"/>
          </a:p>
          <a:p>
            <a:r>
              <a:rPr lang="en-CA" dirty="0">
                <a:hlinkClick r:id="rId3"/>
              </a:rPr>
              <a:t>https://papers.nips.cc/paper/2014/file/5ca3e9b122f61f8f06494c97b1afccf3-Paper.pdf</a:t>
            </a:r>
            <a:endParaRPr lang="en-CA" dirty="0"/>
          </a:p>
          <a:p>
            <a:r>
              <a:rPr lang="en-CA" dirty="0">
                <a:hlinkClick r:id="rId4"/>
              </a:rPr>
              <a:t>https://papers.nips.cc/paper/2019/file/c9efe5f26cd17ba6216bbe2a7d26d490-Paper.pdf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066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synthetic data?</a:t>
            </a:r>
            <a:endParaRPr dirty="0"/>
          </a:p>
          <a:p>
            <a:r>
              <a:rPr lang="en-CA" dirty="0"/>
              <a:t>Generative Adversarial Networks (GANs)</a:t>
            </a:r>
          </a:p>
          <a:p>
            <a:r>
              <a:rPr lang="en-US" dirty="0" err="1"/>
              <a:t>TimeGAN</a:t>
            </a:r>
            <a:endParaRPr lang="en-US" dirty="0"/>
          </a:p>
          <a:p>
            <a:r>
              <a:rPr lang="en-US" dirty="0"/>
              <a:t>Runtime/Results</a:t>
            </a:r>
          </a:p>
          <a:p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Why synthetic data?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78D74-039C-4D1C-AAC9-024B81C9E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2020, the amount of data on the internet hit 40 </a:t>
            </a:r>
            <a:r>
              <a:rPr lang="en-US" dirty="0" err="1"/>
              <a:t>zetabytes</a:t>
            </a:r>
            <a:r>
              <a:rPr lang="en-US" dirty="0"/>
              <a:t>. A </a:t>
            </a:r>
            <a:r>
              <a:rPr lang="en-US" dirty="0" err="1"/>
              <a:t>zetabyte</a:t>
            </a:r>
            <a:r>
              <a:rPr lang="en-US" dirty="0"/>
              <a:t> is about a trillion gigabytes. So why we need synthetic data?</a:t>
            </a:r>
          </a:p>
          <a:p>
            <a:pPr marL="0" indent="0">
              <a:buNone/>
            </a:pPr>
            <a:r>
              <a:rPr lang="en-US" dirty="0"/>
              <a:t>There are many good reasons behind it. Here are some important ones:</a:t>
            </a:r>
          </a:p>
          <a:p>
            <a:pPr lvl="1"/>
            <a:r>
              <a:rPr lang="en-US" sz="2000" dirty="0"/>
              <a:t>Cost of preparing and labeling data</a:t>
            </a:r>
          </a:p>
          <a:p>
            <a:pPr lvl="1"/>
            <a:r>
              <a:rPr lang="en-US" sz="2000" dirty="0"/>
              <a:t>Prototype Development</a:t>
            </a:r>
          </a:p>
          <a:p>
            <a:pPr lvl="1"/>
            <a:r>
              <a:rPr lang="en-US" sz="2000" dirty="0"/>
              <a:t>Edge-case Simulation</a:t>
            </a:r>
          </a:p>
          <a:p>
            <a:pPr lvl="1"/>
            <a:r>
              <a:rPr lang="en-US" sz="2000" dirty="0"/>
              <a:t>Data Privacy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06B67-C48D-47D9-9438-14DAADD90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990600"/>
            <a:ext cx="5297488" cy="5297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FEF15C-21D3-44B9-B16F-56A012FE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0" y="1295400"/>
            <a:ext cx="4040187" cy="1828800"/>
          </a:xfrm>
        </p:spPr>
        <p:txBody>
          <a:bodyPr anchor="b">
            <a:normAutofit/>
          </a:bodyPr>
          <a:lstStyle/>
          <a:p>
            <a:r>
              <a:rPr lang="en-US" sz="3100" dirty="0"/>
              <a:t>How can we generate synthetic data?</a:t>
            </a:r>
            <a:endParaRPr lang="en-CA" sz="31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AFA3E-4FD1-4632-BA09-8BCEEA2E4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7600" y="3276600"/>
            <a:ext cx="4114799" cy="18288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Drawing numbers from a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Agent-based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Deep learning models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AD7FCE-C117-46D7-A56A-33ACDCA3E2FB}"/>
              </a:ext>
            </a:extLst>
          </p:cNvPr>
          <p:cNvSpPr/>
          <p:nvPr/>
        </p:nvSpPr>
        <p:spPr>
          <a:xfrm>
            <a:off x="2667000" y="1066800"/>
            <a:ext cx="2057400" cy="774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Generative Models</a:t>
            </a:r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1BFA0C-A8DB-4086-B90A-83EADE42CDE9}"/>
              </a:ext>
            </a:extLst>
          </p:cNvPr>
          <p:cNvSpPr/>
          <p:nvPr/>
        </p:nvSpPr>
        <p:spPr>
          <a:xfrm>
            <a:off x="4343400" y="2209801"/>
            <a:ext cx="2057400" cy="774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Explicit Density</a:t>
            </a:r>
            <a:endParaRPr lang="en-CA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9BD9AF-CDC3-4A27-851C-BFE94EF92567}"/>
              </a:ext>
            </a:extLst>
          </p:cNvPr>
          <p:cNvSpPr/>
          <p:nvPr/>
        </p:nvSpPr>
        <p:spPr>
          <a:xfrm>
            <a:off x="762000" y="2238896"/>
            <a:ext cx="2057400" cy="774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Implicit Density</a:t>
            </a:r>
            <a:endParaRPr lang="en-CA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FBDCE7-83E1-41C4-B3C7-84D44E5B7F70}"/>
              </a:ext>
            </a:extLst>
          </p:cNvPr>
          <p:cNvSpPr/>
          <p:nvPr/>
        </p:nvSpPr>
        <p:spPr>
          <a:xfrm>
            <a:off x="277091" y="3457247"/>
            <a:ext cx="1475509" cy="766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</a:t>
            </a:r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4594DC-8A8C-4395-8CE8-EE1A9BB01FA4}"/>
              </a:ext>
            </a:extLst>
          </p:cNvPr>
          <p:cNvSpPr/>
          <p:nvPr/>
        </p:nvSpPr>
        <p:spPr>
          <a:xfrm>
            <a:off x="1905000" y="3429000"/>
            <a:ext cx="1475509" cy="766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Markov Chains</a:t>
            </a:r>
            <a:endParaRPr lang="en-CA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C6BDF5-B336-4FDF-A64B-47B2ECB799D6}"/>
              </a:ext>
            </a:extLst>
          </p:cNvPr>
          <p:cNvSpPr/>
          <p:nvPr/>
        </p:nvSpPr>
        <p:spPr>
          <a:xfrm>
            <a:off x="3858491" y="3424948"/>
            <a:ext cx="1475509" cy="766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Markov Chains</a:t>
            </a:r>
            <a:endParaRPr lang="en-C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1AC23B-DA53-4111-9D54-9084A20FE021}"/>
              </a:ext>
            </a:extLst>
          </p:cNvPr>
          <p:cNvSpPr/>
          <p:nvPr/>
        </p:nvSpPr>
        <p:spPr>
          <a:xfrm>
            <a:off x="5486400" y="3424948"/>
            <a:ext cx="1475509" cy="766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Variational</a:t>
            </a:r>
            <a:endParaRPr lang="en-CA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9F60915-D0C6-4C74-B476-04341E9C50C0}"/>
              </a:ext>
            </a:extLst>
          </p:cNvPr>
          <p:cNvSpPr/>
          <p:nvPr/>
        </p:nvSpPr>
        <p:spPr>
          <a:xfrm>
            <a:off x="261851" y="4375699"/>
            <a:ext cx="1475509" cy="766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Generative Matching Moment Nets (GMM)</a:t>
            </a:r>
            <a:endParaRPr lang="en-CA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0F6499-52A1-4281-AE67-B7845A28B5C0}"/>
              </a:ext>
            </a:extLst>
          </p:cNvPr>
          <p:cNvSpPr/>
          <p:nvPr/>
        </p:nvSpPr>
        <p:spPr>
          <a:xfrm>
            <a:off x="1889760" y="4347452"/>
            <a:ext cx="1475509" cy="766052"/>
          </a:xfrm>
          <a:prstGeom prst="round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Generative Adversarial Networks (GAN)</a:t>
            </a:r>
            <a:endParaRPr lang="en-CA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BEFCAA-8E91-43BB-957F-C395D5376653}"/>
              </a:ext>
            </a:extLst>
          </p:cNvPr>
          <p:cNvSpPr/>
          <p:nvPr/>
        </p:nvSpPr>
        <p:spPr>
          <a:xfrm>
            <a:off x="3843251" y="4343400"/>
            <a:ext cx="1475509" cy="766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Boltzmann-machines (BM)</a:t>
            </a:r>
            <a:endParaRPr lang="en-CA" sz="1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EB9AE6-226A-4E4E-8743-FC57D370B013}"/>
              </a:ext>
            </a:extLst>
          </p:cNvPr>
          <p:cNvSpPr/>
          <p:nvPr/>
        </p:nvSpPr>
        <p:spPr>
          <a:xfrm>
            <a:off x="5471160" y="4343400"/>
            <a:ext cx="1475509" cy="766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Variational Autoencoder (VAE)</a:t>
            </a:r>
            <a:endParaRPr lang="en-CA" sz="12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CC694BC-EC9F-4F25-A913-C750365E94CA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4349686" y="1187386"/>
            <a:ext cx="368429" cy="1676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AF99242-E317-4F34-8D2C-92D200AE8DF0}"/>
              </a:ext>
            </a:extLst>
          </p:cNvPr>
          <p:cNvCxnSpPr>
            <a:cxnSpLocks/>
          </p:cNvCxnSpPr>
          <p:nvPr/>
        </p:nvCxnSpPr>
        <p:spPr>
          <a:xfrm rot="5400000">
            <a:off x="2544438" y="1075062"/>
            <a:ext cx="397524" cy="1905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E95A1D6-89B9-4053-8EDB-6DC8286997F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1180884" y="2847430"/>
            <a:ext cx="443779" cy="7758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7AB844D-E0F1-479D-B0B6-220ECBF4B6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17274" y="2813113"/>
            <a:ext cx="415532" cy="852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79E92B0-E34E-4A29-A656-E73A357283A3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5400000">
            <a:off x="4763886" y="2816733"/>
            <a:ext cx="440575" cy="7758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39F627A-C1DA-4096-ACD9-49A4D7D5C298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rot="16200000" flipH="1">
            <a:off x="5577840" y="2778632"/>
            <a:ext cx="440575" cy="852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46B779-FC4A-4072-9B9E-6019DDE6C932}"/>
              </a:ext>
            </a:extLst>
          </p:cNvPr>
          <p:cNvSpPr txBox="1"/>
          <p:nvPr/>
        </p:nvSpPr>
        <p:spPr>
          <a:xfrm>
            <a:off x="1832956" y="5558546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generative models' taxonomy</a:t>
            </a:r>
            <a:endParaRPr lang="en-CA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A6529A2-F4B2-4CAC-A51C-289E25AAE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378" y="4375699"/>
            <a:ext cx="22574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10B3E-7517-4C82-B312-80F51E60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 err="1"/>
              <a:t>TimeGAN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39582A-E4ED-442A-AEB4-BA5EA1FA3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TimeGAN</a:t>
            </a:r>
            <a:r>
              <a:rPr lang="en-US" dirty="0"/>
              <a:t> is proposed in 2019.</a:t>
            </a:r>
          </a:p>
          <a:p>
            <a:r>
              <a:rPr lang="en-US" dirty="0"/>
              <a:t>It is different from other GAN architecture. It has 4 components: </a:t>
            </a:r>
          </a:p>
          <a:p>
            <a:pPr lvl="1"/>
            <a:r>
              <a:rPr lang="en-US" dirty="0"/>
              <a:t>Generator</a:t>
            </a:r>
          </a:p>
          <a:p>
            <a:pPr lvl="1"/>
            <a:r>
              <a:rPr lang="en-US" dirty="0"/>
              <a:t>Discriminator</a:t>
            </a:r>
          </a:p>
          <a:p>
            <a:pPr lvl="1"/>
            <a:r>
              <a:rPr lang="en-US" dirty="0"/>
              <a:t>Recovery</a:t>
            </a:r>
          </a:p>
          <a:p>
            <a:pPr lvl="1"/>
            <a:r>
              <a:rPr lang="en-US" dirty="0"/>
              <a:t>Embedder</a:t>
            </a:r>
          </a:p>
          <a:p>
            <a:r>
              <a:rPr lang="en-US" dirty="0"/>
              <a:t>It introduced the concept of </a:t>
            </a:r>
            <a:r>
              <a:rPr lang="en-US" b="1" i="1" dirty="0"/>
              <a:t>supervised loss </a:t>
            </a:r>
            <a:r>
              <a:rPr lang="en-US" dirty="0"/>
              <a:t>and </a:t>
            </a:r>
            <a:r>
              <a:rPr lang="en-US" b="1" i="1" dirty="0"/>
              <a:t>embedding network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r>
              <a:rPr lang="en-US" b="1" i="1" dirty="0"/>
              <a:t>Supervised loss: </a:t>
            </a:r>
            <a:r>
              <a:rPr lang="en-US" dirty="0"/>
              <a:t>The model is capturing the time conditional distribution by using the original data as a supervision.</a:t>
            </a:r>
            <a:br>
              <a:rPr lang="en-US" dirty="0"/>
            </a:br>
            <a:br>
              <a:rPr lang="en-US" dirty="0"/>
            </a:br>
            <a:r>
              <a:rPr lang="en-US" b="1" i="1" dirty="0"/>
              <a:t>Embedding network: </a:t>
            </a:r>
            <a:r>
              <a:rPr lang="en-US" i="1" dirty="0"/>
              <a:t>It is reducing the adversarial learning space dimensionality.</a:t>
            </a:r>
          </a:p>
          <a:p>
            <a:r>
              <a:rPr lang="en-US" i="1" dirty="0"/>
              <a:t>It can generate both static (dimensions) and sequential data (TS) at the same time.</a:t>
            </a:r>
          </a:p>
          <a:p>
            <a:r>
              <a:rPr lang="en-US" i="1" dirty="0"/>
              <a:t>Less sensitive to hyperparameters.</a:t>
            </a:r>
          </a:p>
          <a:p>
            <a:r>
              <a:rPr lang="en-US" i="1" dirty="0"/>
              <a:t>The training process is more stable.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11551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10B3E-7517-4C82-B312-80F51E60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 err="1"/>
              <a:t>TimeGAN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FD7B2-E955-42A2-A4CF-03E4C9593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12" y="2007870"/>
            <a:ext cx="9206388" cy="39357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785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834A-D8BD-4A49-878F-43F3E74F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TimeGAN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4B0D-2C7C-40C4-9958-0026BFF55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i="1" dirty="0"/>
              <a:t>Reconstruction loss</a:t>
            </a:r>
            <a:r>
              <a:rPr lang="en-CA" dirty="0"/>
              <a:t>: </a:t>
            </a:r>
            <a:r>
              <a:rPr lang="en-US" dirty="0"/>
              <a:t> Compares the reconstruction of the encoded data compared to the original data.</a:t>
            </a:r>
            <a:endParaRPr lang="en-CA" dirty="0"/>
          </a:p>
          <a:p>
            <a:r>
              <a:rPr lang="en-CA" b="1" i="1" dirty="0"/>
              <a:t>Supervised loss</a:t>
            </a:r>
            <a:r>
              <a:rPr lang="en-CA" dirty="0"/>
              <a:t>: </a:t>
            </a:r>
            <a:r>
              <a:rPr lang="en-US" dirty="0"/>
              <a:t>Measures the quality of generator approximation of the next time step in the latent space.</a:t>
            </a:r>
            <a:endParaRPr lang="en-CA" dirty="0"/>
          </a:p>
          <a:p>
            <a:r>
              <a:rPr lang="en-CA" b="1" i="1" dirty="0"/>
              <a:t>Unsupervised loss</a:t>
            </a:r>
            <a:r>
              <a:rPr lang="en-CA" dirty="0"/>
              <a:t>: This is the familiar min-max game. </a:t>
            </a:r>
            <a:r>
              <a:rPr lang="en-US" dirty="0"/>
              <a:t>It shows the relation of the generator and discriminator networks.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619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834A-D8BD-4A49-878F-43F3E74F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TimeGAN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4B0D-2C7C-40C4-9958-0026BFF55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three training phases:</a:t>
            </a:r>
          </a:p>
          <a:p>
            <a:r>
              <a:rPr lang="en-US" dirty="0"/>
              <a:t>Phase I: Training the Autoencoder</a:t>
            </a:r>
          </a:p>
          <a:p>
            <a:r>
              <a:rPr lang="en-US" dirty="0"/>
              <a:t>Phase II: Training the supervisor to capture the temporal behavior.</a:t>
            </a:r>
          </a:p>
          <a:p>
            <a:r>
              <a:rPr lang="en-US" dirty="0"/>
              <a:t>Phase III: The combined  training of all components. We try to minimize all three loss functions in this phase.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622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10B3E-7517-4C82-B312-80F51E60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 err="1"/>
              <a:t>TimeGAN</a:t>
            </a: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818DB82-1E79-4550-ABB7-5C653EE53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simplicity I am using a 3 layers GRU network for all 4 components.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possible to change this and add/reduce the layers or use LSTMs instead of the GRU.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0CE060-41BC-44D1-AE77-43DCF50CB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238" y="1825625"/>
            <a:ext cx="3982124" cy="4270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95027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1749</TotalTime>
  <Words>433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Candara</vt:lpstr>
      <vt:lpstr>Consolas</vt:lpstr>
      <vt:lpstr>sohne</vt:lpstr>
      <vt:lpstr>Tech Computer 16x9</vt:lpstr>
      <vt:lpstr>Synthetic Time-Series Data</vt:lpstr>
      <vt:lpstr>Agenda</vt:lpstr>
      <vt:lpstr>Why synthetic data?</vt:lpstr>
      <vt:lpstr>How can we generate synthetic data?</vt:lpstr>
      <vt:lpstr>TimeGAN</vt:lpstr>
      <vt:lpstr>TimeGAN</vt:lpstr>
      <vt:lpstr>TimeGAN</vt:lpstr>
      <vt:lpstr>TimeGAN</vt:lpstr>
      <vt:lpstr>TimeGAN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Shahram Sabzevari</dc:creator>
  <cp:lastModifiedBy>Shahram Sabzevari</cp:lastModifiedBy>
  <cp:revision>24</cp:revision>
  <dcterms:created xsi:type="dcterms:W3CDTF">2021-07-19T20:04:33Z</dcterms:created>
  <dcterms:modified xsi:type="dcterms:W3CDTF">2021-07-21T01:14:15Z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