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0" r:id="rId2"/>
    <p:sldId id="261" r:id="rId3"/>
    <p:sldId id="262" r:id="rId4"/>
    <p:sldId id="264" r:id="rId5"/>
    <p:sldId id="267" r:id="rId6"/>
    <p:sldId id="274" r:id="rId7"/>
    <p:sldId id="277" r:id="rId8"/>
    <p:sldId id="275" r:id="rId9"/>
    <p:sldId id="27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CF"/>
    <a:srgbClr val="A0DAB0"/>
    <a:srgbClr val="3097EA"/>
    <a:srgbClr val="52F0EC"/>
    <a:srgbClr val="A8DEE4"/>
    <a:srgbClr val="55C3CF"/>
    <a:srgbClr val="6EC9CF"/>
    <a:srgbClr val="00CFCF"/>
    <a:srgbClr val="ABCF99"/>
    <a:srgbClr val="54C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/>
    <p:restoredTop sz="68293"/>
  </p:normalViewPr>
  <p:slideViewPr>
    <p:cSldViewPr snapToGrid="0" snapToObjects="1">
      <p:cViewPr varScale="1">
        <p:scale>
          <a:sx n="85" d="100"/>
          <a:sy n="85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C773B-C599-2B4E-A3AB-6871EAA35478}" type="doc">
      <dgm:prSet loTypeId="urn:microsoft.com/office/officeart/2005/8/layout/cycle2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44B0F5-2B78-7A47-9F03-689E959DB155}">
      <dgm:prSet phldrT="[Text]" custT="1"/>
      <dgm:spPr/>
      <dgm:t>
        <a:bodyPr/>
        <a:lstStyle/>
        <a:p>
          <a:r>
            <a:rPr lang="en-US" sz="1600" b="1" dirty="0" smtClean="0"/>
            <a:t>Compute the FFT </a:t>
          </a:r>
          <a:endParaRPr lang="en-US" sz="1600" b="1" dirty="0"/>
        </a:p>
      </dgm:t>
    </dgm:pt>
    <dgm:pt modelId="{0470FC48-4632-9844-AAAD-A82295DB1D44}" type="parTrans" cxnId="{AD7FE5B1-AA76-5046-8B01-A3FB3AC457DF}">
      <dgm:prSet/>
      <dgm:spPr/>
      <dgm:t>
        <a:bodyPr/>
        <a:lstStyle/>
        <a:p>
          <a:endParaRPr lang="en-US" sz="1600" b="1"/>
        </a:p>
      </dgm:t>
    </dgm:pt>
    <dgm:pt modelId="{1A2E0B2D-5F97-A944-9331-109AA7F96B41}" type="sibTrans" cxnId="{AD7FE5B1-AA76-5046-8B01-A3FB3AC457DF}">
      <dgm:prSet custT="1"/>
      <dgm:spPr/>
      <dgm:t>
        <a:bodyPr/>
        <a:lstStyle/>
        <a:p>
          <a:endParaRPr lang="en-US" sz="1600" b="1"/>
        </a:p>
      </dgm:t>
    </dgm:pt>
    <dgm:pt modelId="{35BC598D-48B8-C345-B18B-9873FAC9F1EC}">
      <dgm:prSet phldrT="[Text]" custT="1"/>
      <dgm:spPr/>
      <dgm:t>
        <a:bodyPr/>
        <a:lstStyle/>
        <a:p>
          <a:r>
            <a:rPr lang="en-US" sz="1600" b="1" dirty="0" smtClean="0"/>
            <a:t>Signal conditioning</a:t>
          </a:r>
          <a:endParaRPr lang="en-US" sz="1600" b="1" dirty="0"/>
        </a:p>
      </dgm:t>
    </dgm:pt>
    <dgm:pt modelId="{EAA9F0D6-7506-5744-93E0-82B0D443C10F}" type="parTrans" cxnId="{2F5C78F6-B7A9-8248-B9B2-8F10AC3B9BE5}">
      <dgm:prSet/>
      <dgm:spPr/>
      <dgm:t>
        <a:bodyPr/>
        <a:lstStyle/>
        <a:p>
          <a:endParaRPr lang="en-US" sz="1600" b="1"/>
        </a:p>
      </dgm:t>
    </dgm:pt>
    <dgm:pt modelId="{71694A79-BF84-804C-98C3-B37AB5FC5AA5}" type="sibTrans" cxnId="{2F5C78F6-B7A9-8248-B9B2-8F10AC3B9BE5}">
      <dgm:prSet custT="1"/>
      <dgm:spPr/>
      <dgm:t>
        <a:bodyPr/>
        <a:lstStyle/>
        <a:p>
          <a:endParaRPr lang="en-US" sz="1600" b="1"/>
        </a:p>
      </dgm:t>
    </dgm:pt>
    <dgm:pt modelId="{2671AED7-5037-644A-AF88-3B2298CDDF86}">
      <dgm:prSet phldrT="[Text]" custT="1"/>
      <dgm:spPr/>
      <dgm:t>
        <a:bodyPr/>
        <a:lstStyle/>
        <a:p>
          <a:r>
            <a:rPr lang="en-US" sz="1600" b="1" dirty="0" smtClean="0"/>
            <a:t>Bandwidth Extraction</a:t>
          </a:r>
          <a:endParaRPr lang="en-US" sz="1600" b="1" dirty="0"/>
        </a:p>
      </dgm:t>
    </dgm:pt>
    <dgm:pt modelId="{8BD557A5-3EF5-CF4A-8B4C-251E441358F1}" type="parTrans" cxnId="{1155538E-2306-C14C-BD90-2D272ECA451C}">
      <dgm:prSet/>
      <dgm:spPr/>
      <dgm:t>
        <a:bodyPr/>
        <a:lstStyle/>
        <a:p>
          <a:endParaRPr lang="en-US" sz="1600" b="1"/>
        </a:p>
      </dgm:t>
    </dgm:pt>
    <dgm:pt modelId="{5F7C9607-9296-A04F-A531-720725F6D9C5}" type="sibTrans" cxnId="{1155538E-2306-C14C-BD90-2D272ECA451C}">
      <dgm:prSet custT="1"/>
      <dgm:spPr/>
      <dgm:t>
        <a:bodyPr/>
        <a:lstStyle/>
        <a:p>
          <a:endParaRPr lang="en-US" sz="1600" b="1"/>
        </a:p>
      </dgm:t>
    </dgm:pt>
    <dgm:pt modelId="{A5739808-37B2-BB4F-B7EC-3C40C33743E6}">
      <dgm:prSet phldrT="[Text]" custT="1"/>
      <dgm:spPr/>
      <dgm:t>
        <a:bodyPr/>
        <a:lstStyle/>
        <a:p>
          <a:r>
            <a:rPr lang="en-US" sz="1600" b="1" dirty="0" smtClean="0"/>
            <a:t>Signals from microphone</a:t>
          </a:r>
          <a:endParaRPr lang="en-US" sz="1600" b="1" dirty="0"/>
        </a:p>
      </dgm:t>
    </dgm:pt>
    <dgm:pt modelId="{9828DE0D-8888-6648-AE92-E8853EC2F711}" type="parTrans" cxnId="{8B020A0A-B735-AB4C-A9B4-33F7AF6610CD}">
      <dgm:prSet/>
      <dgm:spPr/>
      <dgm:t>
        <a:bodyPr/>
        <a:lstStyle/>
        <a:p>
          <a:endParaRPr lang="en-US" sz="1600" b="1"/>
        </a:p>
      </dgm:t>
    </dgm:pt>
    <dgm:pt modelId="{B8638BFE-7BBB-604E-9133-BB04DF770DAE}" type="sibTrans" cxnId="{8B020A0A-B735-AB4C-A9B4-33F7AF6610CD}">
      <dgm:prSet custT="1"/>
      <dgm:spPr/>
      <dgm:t>
        <a:bodyPr/>
        <a:lstStyle/>
        <a:p>
          <a:endParaRPr lang="en-US" sz="1600" b="1"/>
        </a:p>
      </dgm:t>
    </dgm:pt>
    <dgm:pt modelId="{02CEC363-8099-F64A-B63A-D4E25A1150D6}">
      <dgm:prSet custT="1"/>
      <dgm:spPr/>
      <dgm:t>
        <a:bodyPr/>
        <a:lstStyle/>
        <a:p>
          <a:r>
            <a:rPr lang="en-US" sz="1600" b="1" dirty="0" smtClean="0"/>
            <a:t>Motion detection</a:t>
          </a:r>
          <a:endParaRPr lang="en-US" sz="1600" b="1" dirty="0"/>
        </a:p>
      </dgm:t>
    </dgm:pt>
    <dgm:pt modelId="{E836D91D-2032-1E44-963D-1A754BCD08B4}" type="parTrans" cxnId="{4DF2CB15-267F-6644-9EC1-F5F46441B2AC}">
      <dgm:prSet/>
      <dgm:spPr/>
      <dgm:t>
        <a:bodyPr/>
        <a:lstStyle/>
        <a:p>
          <a:endParaRPr lang="en-US" sz="1600" b="1"/>
        </a:p>
      </dgm:t>
    </dgm:pt>
    <dgm:pt modelId="{86AA5ACC-E3D8-4642-A6AF-874DD7B3AD6A}" type="sibTrans" cxnId="{4DF2CB15-267F-6644-9EC1-F5F46441B2AC}">
      <dgm:prSet custT="1"/>
      <dgm:spPr/>
      <dgm:t>
        <a:bodyPr/>
        <a:lstStyle/>
        <a:p>
          <a:endParaRPr lang="en-US" sz="1600" b="1"/>
        </a:p>
      </dgm:t>
    </dgm:pt>
    <dgm:pt modelId="{04F607C5-148D-FE40-9B38-654EEC20AB79}">
      <dgm:prSet phldrT="[Text]" custT="1"/>
      <dgm:spPr/>
      <dgm:t>
        <a:bodyPr/>
        <a:lstStyle/>
        <a:p>
          <a:r>
            <a:rPr lang="en-US" sz="1600" b="1" dirty="0" smtClean="0"/>
            <a:t>Buffer incoming time domain signal </a:t>
          </a:r>
          <a:endParaRPr lang="en-US" sz="1600" b="1" dirty="0"/>
        </a:p>
      </dgm:t>
    </dgm:pt>
    <dgm:pt modelId="{532FE7B1-73BC-2149-9D9E-E649B99486FB}" type="parTrans" cxnId="{120AEAA9-E449-8C49-8443-C8E2C4AFFF2C}">
      <dgm:prSet/>
      <dgm:spPr/>
      <dgm:t>
        <a:bodyPr/>
        <a:lstStyle/>
        <a:p>
          <a:endParaRPr lang="en-US" sz="1600" b="1"/>
        </a:p>
      </dgm:t>
    </dgm:pt>
    <dgm:pt modelId="{C42692DF-0A2E-5A44-801E-FBBFFFE8B2DC}" type="sibTrans" cxnId="{120AEAA9-E449-8C49-8443-C8E2C4AFFF2C}">
      <dgm:prSet custT="1"/>
      <dgm:spPr/>
      <dgm:t>
        <a:bodyPr/>
        <a:lstStyle/>
        <a:p>
          <a:endParaRPr lang="en-US" sz="1600" b="1"/>
        </a:p>
      </dgm:t>
    </dgm:pt>
    <dgm:pt modelId="{2A5AECC3-D3A8-5541-8F64-AA5CAA258B90}" type="pres">
      <dgm:prSet presAssocID="{FC1C773B-C599-2B4E-A3AB-6871EAA3547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5134E-991F-EF4D-BCC2-7A51F09F1567}" type="pres">
      <dgm:prSet presAssocID="{A5739808-37B2-BB4F-B7EC-3C40C33743E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0D134-5127-5946-9588-ABB5BBF82D28}" type="pres">
      <dgm:prSet presAssocID="{B8638BFE-7BBB-604E-9133-BB04DF770DAE}" presName="sibTrans" presStyleLbl="sibTrans2D1" presStyleIdx="0" presStyleCnt="6"/>
      <dgm:spPr/>
      <dgm:t>
        <a:bodyPr/>
        <a:lstStyle/>
        <a:p>
          <a:endParaRPr lang="en-US"/>
        </a:p>
      </dgm:t>
    </dgm:pt>
    <dgm:pt modelId="{4CB2EB96-BA22-4947-9B0B-FA064674CDC2}" type="pres">
      <dgm:prSet presAssocID="{B8638BFE-7BBB-604E-9133-BB04DF770DAE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7904751-9132-D444-A702-91BFCE87ABD0}" type="pres">
      <dgm:prSet presAssocID="{04F607C5-148D-FE40-9B38-654EEC20AB79}" presName="node" presStyleLbl="node1" presStyleIdx="1" presStyleCnt="6" custRadScaleRad="101933" custRadScaleInc="70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A7F9D-2BA7-CC4A-9F2A-784ACB4D0C72}" type="pres">
      <dgm:prSet presAssocID="{C42692DF-0A2E-5A44-801E-FBBFFFE8B2D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6607C56-671E-8545-BD62-36C493DE9547}" type="pres">
      <dgm:prSet presAssocID="{C42692DF-0A2E-5A44-801E-FBBFFFE8B2D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6D4B94E-19F1-D548-B309-D1C4ADAD29B8}" type="pres">
      <dgm:prSet presAssocID="{2E44B0F5-2B78-7A47-9F03-689E959DB155}" presName="node" presStyleLbl="node1" presStyleIdx="2" presStyleCnt="6" custRadScaleRad="99567" custRadScaleInc="2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B385D-4437-474B-B0EB-6433B1AA3A0A}" type="pres">
      <dgm:prSet presAssocID="{1A2E0B2D-5F97-A944-9331-109AA7F96B4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A5568FA-6A61-0146-A9A8-8FCC2D3EFFCE}" type="pres">
      <dgm:prSet presAssocID="{1A2E0B2D-5F97-A944-9331-109AA7F96B4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B860C0B-A2E2-B149-B64C-BBA629FE6BA3}" type="pres">
      <dgm:prSet presAssocID="{35BC598D-48B8-C345-B18B-9873FAC9F1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4F205-A440-FA4B-9CA6-E054D02FF9ED}" type="pres">
      <dgm:prSet presAssocID="{71694A79-BF84-804C-98C3-B37AB5FC5AA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AB2A3CF-B6C7-2D41-A057-58AFC066CAF2}" type="pres">
      <dgm:prSet presAssocID="{71694A79-BF84-804C-98C3-B37AB5FC5AA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19EBEDF-C983-2848-9F57-068AF6630AEA}" type="pres">
      <dgm:prSet presAssocID="{2671AED7-5037-644A-AF88-3B2298CDDF86}" presName="node" presStyleLbl="node1" presStyleIdx="4" presStyleCnt="6" custRadScaleRad="106359" custRadScaleInc="7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9D003-A6D4-EB49-BEE2-50F553CFED6E}" type="pres">
      <dgm:prSet presAssocID="{5F7C9607-9296-A04F-A531-720725F6D9C5}" presName="sibTrans" presStyleLbl="sibTrans2D1" presStyleIdx="4" presStyleCnt="6"/>
      <dgm:spPr/>
      <dgm:t>
        <a:bodyPr/>
        <a:lstStyle/>
        <a:p>
          <a:endParaRPr lang="en-US"/>
        </a:p>
      </dgm:t>
    </dgm:pt>
    <dgm:pt modelId="{384400BB-0D10-F745-AD9B-B44FA069737C}" type="pres">
      <dgm:prSet presAssocID="{5F7C9607-9296-A04F-A531-720725F6D9C5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DAB773B-C5A9-974C-9216-1B45E8E2034D}" type="pres">
      <dgm:prSet presAssocID="{02CEC363-8099-F64A-B63A-D4E25A1150D6}" presName="node" presStyleLbl="node1" presStyleIdx="5" presStyleCnt="6" custRadScaleRad="101907" custRadScaleInc="-11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D79BE-F570-F542-B9F0-D19BB904C5E3}" type="pres">
      <dgm:prSet presAssocID="{86AA5ACC-E3D8-4642-A6AF-874DD7B3AD6A}" presName="sibTrans" presStyleLbl="sibTrans2D1" presStyleIdx="5" presStyleCnt="6"/>
      <dgm:spPr/>
      <dgm:t>
        <a:bodyPr/>
        <a:lstStyle/>
        <a:p>
          <a:endParaRPr lang="en-US"/>
        </a:p>
      </dgm:t>
    </dgm:pt>
    <dgm:pt modelId="{0EE40C0C-30C8-7141-AF14-572CC053A281}" type="pres">
      <dgm:prSet presAssocID="{86AA5ACC-E3D8-4642-A6AF-874DD7B3AD6A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2B2455E-E69A-DD42-A561-AEE873E1A7BF}" type="presOf" srcId="{86AA5ACC-E3D8-4642-A6AF-874DD7B3AD6A}" destId="{0EE40C0C-30C8-7141-AF14-572CC053A281}" srcOrd="1" destOrd="0" presId="urn:microsoft.com/office/officeart/2005/8/layout/cycle2"/>
    <dgm:cxn modelId="{730D7A37-B264-0E4A-BD31-278E7D4898AB}" type="presOf" srcId="{35BC598D-48B8-C345-B18B-9873FAC9F1EC}" destId="{6B860C0B-A2E2-B149-B64C-BBA629FE6BA3}" srcOrd="0" destOrd="0" presId="urn:microsoft.com/office/officeart/2005/8/layout/cycle2"/>
    <dgm:cxn modelId="{717C4F3B-7762-CC44-8EE4-C07B658E64A0}" type="presOf" srcId="{C42692DF-0A2E-5A44-801E-FBBFFFE8B2DC}" destId="{6F9A7F9D-2BA7-CC4A-9F2A-784ACB4D0C72}" srcOrd="0" destOrd="0" presId="urn:microsoft.com/office/officeart/2005/8/layout/cycle2"/>
    <dgm:cxn modelId="{120AEAA9-E449-8C49-8443-C8E2C4AFFF2C}" srcId="{FC1C773B-C599-2B4E-A3AB-6871EAA35478}" destId="{04F607C5-148D-FE40-9B38-654EEC20AB79}" srcOrd="1" destOrd="0" parTransId="{532FE7B1-73BC-2149-9D9E-E649B99486FB}" sibTransId="{C42692DF-0A2E-5A44-801E-FBBFFFE8B2DC}"/>
    <dgm:cxn modelId="{37721B9F-198B-4843-9FB7-B3BBD441E3E1}" type="presOf" srcId="{C42692DF-0A2E-5A44-801E-FBBFFFE8B2DC}" destId="{46607C56-671E-8545-BD62-36C493DE9547}" srcOrd="1" destOrd="0" presId="urn:microsoft.com/office/officeart/2005/8/layout/cycle2"/>
    <dgm:cxn modelId="{4DF2CB15-267F-6644-9EC1-F5F46441B2AC}" srcId="{FC1C773B-C599-2B4E-A3AB-6871EAA35478}" destId="{02CEC363-8099-F64A-B63A-D4E25A1150D6}" srcOrd="5" destOrd="0" parTransId="{E836D91D-2032-1E44-963D-1A754BCD08B4}" sibTransId="{86AA5ACC-E3D8-4642-A6AF-874DD7B3AD6A}"/>
    <dgm:cxn modelId="{45FC5B58-F9C4-9749-BE9B-29940D2C4F8E}" type="presOf" srcId="{1A2E0B2D-5F97-A944-9331-109AA7F96B41}" destId="{965B385D-4437-474B-B0EB-6433B1AA3A0A}" srcOrd="0" destOrd="0" presId="urn:microsoft.com/office/officeart/2005/8/layout/cycle2"/>
    <dgm:cxn modelId="{51BFBC14-07C4-1F43-A377-5BC609843B0D}" type="presOf" srcId="{2E44B0F5-2B78-7A47-9F03-689E959DB155}" destId="{D6D4B94E-19F1-D548-B309-D1C4ADAD29B8}" srcOrd="0" destOrd="0" presId="urn:microsoft.com/office/officeart/2005/8/layout/cycle2"/>
    <dgm:cxn modelId="{2F5C78F6-B7A9-8248-B9B2-8F10AC3B9BE5}" srcId="{FC1C773B-C599-2B4E-A3AB-6871EAA35478}" destId="{35BC598D-48B8-C345-B18B-9873FAC9F1EC}" srcOrd="3" destOrd="0" parTransId="{EAA9F0D6-7506-5744-93E0-82B0D443C10F}" sibTransId="{71694A79-BF84-804C-98C3-B37AB5FC5AA5}"/>
    <dgm:cxn modelId="{064A9702-61F2-E64B-9871-2C09AAFA032D}" type="presOf" srcId="{FC1C773B-C599-2B4E-A3AB-6871EAA35478}" destId="{2A5AECC3-D3A8-5541-8F64-AA5CAA258B90}" srcOrd="0" destOrd="0" presId="urn:microsoft.com/office/officeart/2005/8/layout/cycle2"/>
    <dgm:cxn modelId="{5608C410-33E9-524B-84F3-A14B7C67DA5A}" type="presOf" srcId="{1A2E0B2D-5F97-A944-9331-109AA7F96B41}" destId="{1A5568FA-6A61-0146-A9A8-8FCC2D3EFFCE}" srcOrd="1" destOrd="0" presId="urn:microsoft.com/office/officeart/2005/8/layout/cycle2"/>
    <dgm:cxn modelId="{C92EC6AF-4FFE-A04B-AF0D-714756F27055}" type="presOf" srcId="{71694A79-BF84-804C-98C3-B37AB5FC5AA5}" destId="{EFB4F205-A440-FA4B-9CA6-E054D02FF9ED}" srcOrd="0" destOrd="0" presId="urn:microsoft.com/office/officeart/2005/8/layout/cycle2"/>
    <dgm:cxn modelId="{12EDF18B-B0D9-994E-8689-726418DB614A}" type="presOf" srcId="{02CEC363-8099-F64A-B63A-D4E25A1150D6}" destId="{EDAB773B-C5A9-974C-9216-1B45E8E2034D}" srcOrd="0" destOrd="0" presId="urn:microsoft.com/office/officeart/2005/8/layout/cycle2"/>
    <dgm:cxn modelId="{FCA1BA5F-101E-544C-96E8-C8190FFBC34A}" type="presOf" srcId="{B8638BFE-7BBB-604E-9133-BB04DF770DAE}" destId="{4CB2EB96-BA22-4947-9B0B-FA064674CDC2}" srcOrd="1" destOrd="0" presId="urn:microsoft.com/office/officeart/2005/8/layout/cycle2"/>
    <dgm:cxn modelId="{BABB796E-7C76-7245-8A93-F8C23DEEC4EC}" type="presOf" srcId="{5F7C9607-9296-A04F-A531-720725F6D9C5}" destId="{384400BB-0D10-F745-AD9B-B44FA069737C}" srcOrd="1" destOrd="0" presId="urn:microsoft.com/office/officeart/2005/8/layout/cycle2"/>
    <dgm:cxn modelId="{51D97027-A45F-AD4A-ACED-6A0A2C77888F}" type="presOf" srcId="{2671AED7-5037-644A-AF88-3B2298CDDF86}" destId="{719EBEDF-C983-2848-9F57-068AF6630AEA}" srcOrd="0" destOrd="0" presId="urn:microsoft.com/office/officeart/2005/8/layout/cycle2"/>
    <dgm:cxn modelId="{1155538E-2306-C14C-BD90-2D272ECA451C}" srcId="{FC1C773B-C599-2B4E-A3AB-6871EAA35478}" destId="{2671AED7-5037-644A-AF88-3B2298CDDF86}" srcOrd="4" destOrd="0" parTransId="{8BD557A5-3EF5-CF4A-8B4C-251E441358F1}" sibTransId="{5F7C9607-9296-A04F-A531-720725F6D9C5}"/>
    <dgm:cxn modelId="{CC3CB27D-B367-0440-924D-74BFBC723BDB}" type="presOf" srcId="{B8638BFE-7BBB-604E-9133-BB04DF770DAE}" destId="{BC50D134-5127-5946-9588-ABB5BBF82D28}" srcOrd="0" destOrd="0" presId="urn:microsoft.com/office/officeart/2005/8/layout/cycle2"/>
    <dgm:cxn modelId="{A2B271B3-8DDC-2D42-AFD5-F39EEC2BB083}" type="presOf" srcId="{71694A79-BF84-804C-98C3-B37AB5FC5AA5}" destId="{DAB2A3CF-B6C7-2D41-A057-58AFC066CAF2}" srcOrd="1" destOrd="0" presId="urn:microsoft.com/office/officeart/2005/8/layout/cycle2"/>
    <dgm:cxn modelId="{8B020A0A-B735-AB4C-A9B4-33F7AF6610CD}" srcId="{FC1C773B-C599-2B4E-A3AB-6871EAA35478}" destId="{A5739808-37B2-BB4F-B7EC-3C40C33743E6}" srcOrd="0" destOrd="0" parTransId="{9828DE0D-8888-6648-AE92-E8853EC2F711}" sibTransId="{B8638BFE-7BBB-604E-9133-BB04DF770DAE}"/>
    <dgm:cxn modelId="{AD7FE5B1-AA76-5046-8B01-A3FB3AC457DF}" srcId="{FC1C773B-C599-2B4E-A3AB-6871EAA35478}" destId="{2E44B0F5-2B78-7A47-9F03-689E959DB155}" srcOrd="2" destOrd="0" parTransId="{0470FC48-4632-9844-AAAD-A82295DB1D44}" sibTransId="{1A2E0B2D-5F97-A944-9331-109AA7F96B41}"/>
    <dgm:cxn modelId="{C7AB01B1-0D00-2341-9E30-406A629EABE7}" type="presOf" srcId="{A5739808-37B2-BB4F-B7EC-3C40C33743E6}" destId="{3655134E-991F-EF4D-BCC2-7A51F09F1567}" srcOrd="0" destOrd="0" presId="urn:microsoft.com/office/officeart/2005/8/layout/cycle2"/>
    <dgm:cxn modelId="{B5DFF1BD-40EF-BA4A-AA07-61A544366D3F}" type="presOf" srcId="{5F7C9607-9296-A04F-A531-720725F6D9C5}" destId="{8DE9D003-A6D4-EB49-BEE2-50F553CFED6E}" srcOrd="0" destOrd="0" presId="urn:microsoft.com/office/officeart/2005/8/layout/cycle2"/>
    <dgm:cxn modelId="{99BF9648-8BFA-C846-A33F-4B5160D26800}" type="presOf" srcId="{04F607C5-148D-FE40-9B38-654EEC20AB79}" destId="{C7904751-9132-D444-A702-91BFCE87ABD0}" srcOrd="0" destOrd="0" presId="urn:microsoft.com/office/officeart/2005/8/layout/cycle2"/>
    <dgm:cxn modelId="{A9FDE907-EBD0-C147-B594-DC34AF75269E}" type="presOf" srcId="{86AA5ACC-E3D8-4642-A6AF-874DD7B3AD6A}" destId="{F04D79BE-F570-F542-B9F0-D19BB904C5E3}" srcOrd="0" destOrd="0" presId="urn:microsoft.com/office/officeart/2005/8/layout/cycle2"/>
    <dgm:cxn modelId="{B33462C2-DAA8-DA4A-8A8C-E14192B19D1A}" type="presParOf" srcId="{2A5AECC3-D3A8-5541-8F64-AA5CAA258B90}" destId="{3655134E-991F-EF4D-BCC2-7A51F09F1567}" srcOrd="0" destOrd="0" presId="urn:microsoft.com/office/officeart/2005/8/layout/cycle2"/>
    <dgm:cxn modelId="{D0C43D1C-7237-9C42-8899-B1348BC2EBCA}" type="presParOf" srcId="{2A5AECC3-D3A8-5541-8F64-AA5CAA258B90}" destId="{BC50D134-5127-5946-9588-ABB5BBF82D28}" srcOrd="1" destOrd="0" presId="urn:microsoft.com/office/officeart/2005/8/layout/cycle2"/>
    <dgm:cxn modelId="{D8DB4155-F571-6B49-8A31-369885F1BCF7}" type="presParOf" srcId="{BC50D134-5127-5946-9588-ABB5BBF82D28}" destId="{4CB2EB96-BA22-4947-9B0B-FA064674CDC2}" srcOrd="0" destOrd="0" presId="urn:microsoft.com/office/officeart/2005/8/layout/cycle2"/>
    <dgm:cxn modelId="{11FEFFA2-0477-B54C-B677-AF07343C470C}" type="presParOf" srcId="{2A5AECC3-D3A8-5541-8F64-AA5CAA258B90}" destId="{C7904751-9132-D444-A702-91BFCE87ABD0}" srcOrd="2" destOrd="0" presId="urn:microsoft.com/office/officeart/2005/8/layout/cycle2"/>
    <dgm:cxn modelId="{51FD754B-AE28-A541-8366-92046B5CCA27}" type="presParOf" srcId="{2A5AECC3-D3A8-5541-8F64-AA5CAA258B90}" destId="{6F9A7F9D-2BA7-CC4A-9F2A-784ACB4D0C72}" srcOrd="3" destOrd="0" presId="urn:microsoft.com/office/officeart/2005/8/layout/cycle2"/>
    <dgm:cxn modelId="{63C10711-D536-5A44-9257-260117B91334}" type="presParOf" srcId="{6F9A7F9D-2BA7-CC4A-9F2A-784ACB4D0C72}" destId="{46607C56-671E-8545-BD62-36C493DE9547}" srcOrd="0" destOrd="0" presId="urn:microsoft.com/office/officeart/2005/8/layout/cycle2"/>
    <dgm:cxn modelId="{6EE9916E-2DE1-4D49-87E8-E6FBEC11C638}" type="presParOf" srcId="{2A5AECC3-D3A8-5541-8F64-AA5CAA258B90}" destId="{D6D4B94E-19F1-D548-B309-D1C4ADAD29B8}" srcOrd="4" destOrd="0" presId="urn:microsoft.com/office/officeart/2005/8/layout/cycle2"/>
    <dgm:cxn modelId="{6F3DE6D2-218F-F249-B103-7208693235FE}" type="presParOf" srcId="{2A5AECC3-D3A8-5541-8F64-AA5CAA258B90}" destId="{965B385D-4437-474B-B0EB-6433B1AA3A0A}" srcOrd="5" destOrd="0" presId="urn:microsoft.com/office/officeart/2005/8/layout/cycle2"/>
    <dgm:cxn modelId="{85273C43-D721-C948-805F-85F855208074}" type="presParOf" srcId="{965B385D-4437-474B-B0EB-6433B1AA3A0A}" destId="{1A5568FA-6A61-0146-A9A8-8FCC2D3EFFCE}" srcOrd="0" destOrd="0" presId="urn:microsoft.com/office/officeart/2005/8/layout/cycle2"/>
    <dgm:cxn modelId="{0946D0D4-FE5B-4544-8270-0A315569B590}" type="presParOf" srcId="{2A5AECC3-D3A8-5541-8F64-AA5CAA258B90}" destId="{6B860C0B-A2E2-B149-B64C-BBA629FE6BA3}" srcOrd="6" destOrd="0" presId="urn:microsoft.com/office/officeart/2005/8/layout/cycle2"/>
    <dgm:cxn modelId="{99BB527A-263C-D444-9C88-4253A86A628E}" type="presParOf" srcId="{2A5AECC3-D3A8-5541-8F64-AA5CAA258B90}" destId="{EFB4F205-A440-FA4B-9CA6-E054D02FF9ED}" srcOrd="7" destOrd="0" presId="urn:microsoft.com/office/officeart/2005/8/layout/cycle2"/>
    <dgm:cxn modelId="{67ED7D17-A3EB-0445-A5ED-276065FE2444}" type="presParOf" srcId="{EFB4F205-A440-FA4B-9CA6-E054D02FF9ED}" destId="{DAB2A3CF-B6C7-2D41-A057-58AFC066CAF2}" srcOrd="0" destOrd="0" presId="urn:microsoft.com/office/officeart/2005/8/layout/cycle2"/>
    <dgm:cxn modelId="{12CE08DA-B8D9-C348-8435-E82EE1089CC4}" type="presParOf" srcId="{2A5AECC3-D3A8-5541-8F64-AA5CAA258B90}" destId="{719EBEDF-C983-2848-9F57-068AF6630AEA}" srcOrd="8" destOrd="0" presId="urn:microsoft.com/office/officeart/2005/8/layout/cycle2"/>
    <dgm:cxn modelId="{E7DAFC2E-51F1-4A4D-ABDF-2497E3FF7804}" type="presParOf" srcId="{2A5AECC3-D3A8-5541-8F64-AA5CAA258B90}" destId="{8DE9D003-A6D4-EB49-BEE2-50F553CFED6E}" srcOrd="9" destOrd="0" presId="urn:microsoft.com/office/officeart/2005/8/layout/cycle2"/>
    <dgm:cxn modelId="{2D7B3567-391F-5D46-9D67-2C4CA185B4AA}" type="presParOf" srcId="{8DE9D003-A6D4-EB49-BEE2-50F553CFED6E}" destId="{384400BB-0D10-F745-AD9B-B44FA069737C}" srcOrd="0" destOrd="0" presId="urn:microsoft.com/office/officeart/2005/8/layout/cycle2"/>
    <dgm:cxn modelId="{E6E9EA64-598C-3D49-8169-5290F2605538}" type="presParOf" srcId="{2A5AECC3-D3A8-5541-8F64-AA5CAA258B90}" destId="{EDAB773B-C5A9-974C-9216-1B45E8E2034D}" srcOrd="10" destOrd="0" presId="urn:microsoft.com/office/officeart/2005/8/layout/cycle2"/>
    <dgm:cxn modelId="{7E140E83-9007-084A-B7C9-C67765E18924}" type="presParOf" srcId="{2A5AECC3-D3A8-5541-8F64-AA5CAA258B90}" destId="{F04D79BE-F570-F542-B9F0-D19BB904C5E3}" srcOrd="11" destOrd="0" presId="urn:microsoft.com/office/officeart/2005/8/layout/cycle2"/>
    <dgm:cxn modelId="{AFE7431E-73E8-5646-90B3-CB6E1EF0C9B0}" type="presParOf" srcId="{F04D79BE-F570-F542-B9F0-D19BB904C5E3}" destId="{0EE40C0C-30C8-7141-AF14-572CC053A2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09B0F-1F8E-E342-AC93-B4F69EE1DAA8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8411B8-193D-5941-A747-F0466D57FE69}">
      <dgm:prSet phldrT="[Text]"/>
      <dgm:spPr/>
      <dgm:t>
        <a:bodyPr/>
        <a:lstStyle/>
        <a:p>
          <a:r>
            <a:rPr lang="en-US" dirty="0" smtClean="0"/>
            <a:t>Hand motion towards the computer</a:t>
          </a:r>
          <a:endParaRPr lang="en-US" dirty="0"/>
        </a:p>
      </dgm:t>
    </dgm:pt>
    <dgm:pt modelId="{34D92727-0CD1-804E-A016-81AD27844318}" type="sibTrans" cxnId="{70162C91-6D81-4F4D-B19C-8DDAB2CD549F}">
      <dgm:prSet/>
      <dgm:spPr/>
      <dgm:t>
        <a:bodyPr/>
        <a:lstStyle/>
        <a:p>
          <a:endParaRPr lang="en-US"/>
        </a:p>
      </dgm:t>
    </dgm:pt>
    <dgm:pt modelId="{29AEE71D-4ADC-554F-BA63-37D69427194E}" type="parTrans" cxnId="{70162C91-6D81-4F4D-B19C-8DDAB2CD549F}">
      <dgm:prSet/>
      <dgm:spPr/>
      <dgm:t>
        <a:bodyPr/>
        <a:lstStyle/>
        <a:p>
          <a:endParaRPr lang="en-US"/>
        </a:p>
      </dgm:t>
    </dgm:pt>
    <dgm:pt modelId="{AC965C22-ACDF-064A-8564-DEA8A2B4A122}" type="pres">
      <dgm:prSet presAssocID="{C0009B0F-1F8E-E342-AC93-B4F69EE1DAA8}" presName="Name0" presStyleCnt="0">
        <dgm:presLayoutVars>
          <dgm:chMax val="7"/>
          <dgm:chPref val="5"/>
        </dgm:presLayoutVars>
      </dgm:prSet>
      <dgm:spPr/>
    </dgm:pt>
    <dgm:pt modelId="{256B2CE5-6315-F345-BF2B-EC23F6F69DD1}" type="pres">
      <dgm:prSet presAssocID="{C0009B0F-1F8E-E342-AC93-B4F69EE1DAA8}" presName="arrowNode" presStyleLbl="node1" presStyleIdx="0" presStyleCnt="1" custScaleX="68164" custScaleY="50517" custLinFactX="-9590" custLinFactNeighborX="-100000" custLinFactNeighborY="-30192"/>
      <dgm:spPr/>
    </dgm:pt>
    <dgm:pt modelId="{240A09A8-47CF-A944-B22C-AC5DC6FCEE35}" type="pres">
      <dgm:prSet presAssocID="{588411B8-193D-5941-A747-F0466D57FE69}" presName="txNode1" presStyleLbl="revTx" presStyleIdx="0" presStyleCnt="1" custScaleX="146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62C91-6D81-4F4D-B19C-8DDAB2CD549F}" srcId="{C0009B0F-1F8E-E342-AC93-B4F69EE1DAA8}" destId="{588411B8-193D-5941-A747-F0466D57FE69}" srcOrd="0" destOrd="0" parTransId="{29AEE71D-4ADC-554F-BA63-37D69427194E}" sibTransId="{34D92727-0CD1-804E-A016-81AD27844318}"/>
    <dgm:cxn modelId="{C48A38C8-C3B7-0746-A317-C0F47BEA23E0}" type="presOf" srcId="{C0009B0F-1F8E-E342-AC93-B4F69EE1DAA8}" destId="{AC965C22-ACDF-064A-8564-DEA8A2B4A122}" srcOrd="0" destOrd="0" presId="urn:microsoft.com/office/officeart/2009/3/layout/DescendingProcess"/>
    <dgm:cxn modelId="{BAD47E44-06B0-2641-BC2A-77AD38F2861B}" type="presOf" srcId="{588411B8-193D-5941-A747-F0466D57FE69}" destId="{240A09A8-47CF-A944-B22C-AC5DC6FCEE35}" srcOrd="0" destOrd="0" presId="urn:microsoft.com/office/officeart/2009/3/layout/DescendingProcess"/>
    <dgm:cxn modelId="{B15C345A-632F-E647-907D-EA9BF55274E4}" type="presParOf" srcId="{AC965C22-ACDF-064A-8564-DEA8A2B4A122}" destId="{256B2CE5-6315-F345-BF2B-EC23F6F69DD1}" srcOrd="0" destOrd="0" presId="urn:microsoft.com/office/officeart/2009/3/layout/DescendingProcess"/>
    <dgm:cxn modelId="{90880478-ED2E-D740-98FF-92D7B51927E7}" type="presParOf" srcId="{AC965C22-ACDF-064A-8564-DEA8A2B4A122}" destId="{240A09A8-47CF-A944-B22C-AC5DC6FCEE35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09B0F-1F8E-E342-AC93-B4F69EE1DAA8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8411B8-193D-5941-A747-F0466D57FE69}">
      <dgm:prSet phldrT="[Text]"/>
      <dgm:spPr/>
      <dgm:t>
        <a:bodyPr/>
        <a:lstStyle/>
        <a:p>
          <a:r>
            <a:rPr lang="en-US" dirty="0" smtClean="0"/>
            <a:t>Hand motion away from the computer</a:t>
          </a:r>
          <a:endParaRPr lang="en-US" dirty="0"/>
        </a:p>
      </dgm:t>
    </dgm:pt>
    <dgm:pt modelId="{34D92727-0CD1-804E-A016-81AD27844318}" type="sibTrans" cxnId="{70162C91-6D81-4F4D-B19C-8DDAB2CD549F}">
      <dgm:prSet/>
      <dgm:spPr/>
      <dgm:t>
        <a:bodyPr/>
        <a:lstStyle/>
        <a:p>
          <a:endParaRPr lang="en-US"/>
        </a:p>
      </dgm:t>
    </dgm:pt>
    <dgm:pt modelId="{29AEE71D-4ADC-554F-BA63-37D69427194E}" type="parTrans" cxnId="{70162C91-6D81-4F4D-B19C-8DDAB2CD549F}">
      <dgm:prSet/>
      <dgm:spPr/>
      <dgm:t>
        <a:bodyPr/>
        <a:lstStyle/>
        <a:p>
          <a:endParaRPr lang="en-US"/>
        </a:p>
      </dgm:t>
    </dgm:pt>
    <dgm:pt modelId="{AC965C22-ACDF-064A-8564-DEA8A2B4A122}" type="pres">
      <dgm:prSet presAssocID="{C0009B0F-1F8E-E342-AC93-B4F69EE1DAA8}" presName="Name0" presStyleCnt="0">
        <dgm:presLayoutVars>
          <dgm:chMax val="7"/>
          <dgm:chPref val="5"/>
        </dgm:presLayoutVars>
      </dgm:prSet>
      <dgm:spPr/>
    </dgm:pt>
    <dgm:pt modelId="{256B2CE5-6315-F345-BF2B-EC23F6F69DD1}" type="pres">
      <dgm:prSet presAssocID="{C0009B0F-1F8E-E342-AC93-B4F69EE1DAA8}" presName="arrowNode" presStyleLbl="node1" presStyleIdx="0" presStyleCnt="1" custAng="17689185" custScaleX="68164" custScaleY="50517" custLinFactNeighborX="-22434" custLinFactNeighborY="-28113"/>
      <dgm:spPr/>
    </dgm:pt>
    <dgm:pt modelId="{240A09A8-47CF-A944-B22C-AC5DC6FCEE35}" type="pres">
      <dgm:prSet presAssocID="{588411B8-193D-5941-A747-F0466D57FE69}" presName="txNode1" presStyleLbl="revTx" presStyleIdx="0" presStyleCnt="1" custScaleX="146724" custLinFactNeighborX="-47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62C91-6D81-4F4D-B19C-8DDAB2CD549F}" srcId="{C0009B0F-1F8E-E342-AC93-B4F69EE1DAA8}" destId="{588411B8-193D-5941-A747-F0466D57FE69}" srcOrd="0" destOrd="0" parTransId="{29AEE71D-4ADC-554F-BA63-37D69427194E}" sibTransId="{34D92727-0CD1-804E-A016-81AD27844318}"/>
    <dgm:cxn modelId="{E861045B-A328-B347-995E-8CE37662B282}" type="presOf" srcId="{588411B8-193D-5941-A747-F0466D57FE69}" destId="{240A09A8-47CF-A944-B22C-AC5DC6FCEE35}" srcOrd="0" destOrd="0" presId="urn:microsoft.com/office/officeart/2009/3/layout/DescendingProcess"/>
    <dgm:cxn modelId="{B5DD893F-BAE1-BF4E-B187-F44058A9031C}" type="presOf" srcId="{C0009B0F-1F8E-E342-AC93-B4F69EE1DAA8}" destId="{AC965C22-ACDF-064A-8564-DEA8A2B4A122}" srcOrd="0" destOrd="0" presId="urn:microsoft.com/office/officeart/2009/3/layout/DescendingProcess"/>
    <dgm:cxn modelId="{81BFECE9-B4B0-044D-BAFD-744EB245091D}" type="presParOf" srcId="{AC965C22-ACDF-064A-8564-DEA8A2B4A122}" destId="{256B2CE5-6315-F345-BF2B-EC23F6F69DD1}" srcOrd="0" destOrd="0" presId="urn:microsoft.com/office/officeart/2009/3/layout/DescendingProcess"/>
    <dgm:cxn modelId="{0279A9DA-89DB-664D-9978-195D2AB1679E}" type="presParOf" srcId="{AC965C22-ACDF-064A-8564-DEA8A2B4A122}" destId="{240A09A8-47CF-A944-B22C-AC5DC6FCEE35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5134E-991F-EF4D-BCC2-7A51F09F1567}">
      <dsp:nvSpPr>
        <dsp:cNvPr id="0" name=""/>
        <dsp:cNvSpPr/>
      </dsp:nvSpPr>
      <dsp:spPr>
        <a:xfrm>
          <a:off x="3163602" y="1765"/>
          <a:ext cx="1711328" cy="17113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Signals from microphone</a:t>
          </a:r>
          <a:endParaRPr lang="en-US" sz="1600" b="1" kern="1200" dirty="0"/>
        </a:p>
      </dsp:txBody>
      <dsp:txXfrm>
        <a:off x="3414220" y="252383"/>
        <a:ext cx="1210092" cy="1210092"/>
      </dsp:txXfrm>
    </dsp:sp>
    <dsp:sp modelId="{BC50D134-5127-5946-9588-ABB5BBF82D28}">
      <dsp:nvSpPr>
        <dsp:cNvPr id="0" name=""/>
        <dsp:cNvSpPr/>
      </dsp:nvSpPr>
      <dsp:spPr>
        <a:xfrm rot="1808923">
          <a:off x="4908651" y="1234223"/>
          <a:ext cx="513109" cy="5775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4919063" y="1311082"/>
        <a:ext cx="359176" cy="346543"/>
      </dsp:txXfrm>
    </dsp:sp>
    <dsp:sp modelId="{C7904751-9132-D444-A702-91BFCE87ABD0}">
      <dsp:nvSpPr>
        <dsp:cNvPr id="0" name=""/>
        <dsp:cNvSpPr/>
      </dsp:nvSpPr>
      <dsp:spPr>
        <a:xfrm>
          <a:off x="5480596" y="1347513"/>
          <a:ext cx="1711328" cy="1711328"/>
        </a:xfrm>
        <a:prstGeom prst="ellips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Buffer incoming time domain signal </a:t>
          </a:r>
          <a:endParaRPr lang="en-US" sz="1600" b="1" kern="1200" dirty="0"/>
        </a:p>
      </dsp:txBody>
      <dsp:txXfrm>
        <a:off x="5731214" y="1598131"/>
        <a:ext cx="1210092" cy="1210092"/>
      </dsp:txXfrm>
    </dsp:sp>
    <dsp:sp modelId="{6F9A7F9D-2BA7-CC4A-9F2A-784ACB4D0C72}">
      <dsp:nvSpPr>
        <dsp:cNvPr id="0" name=""/>
        <dsp:cNvSpPr/>
      </dsp:nvSpPr>
      <dsp:spPr>
        <a:xfrm rot="5555142">
          <a:off x="6061714" y="3167665"/>
          <a:ext cx="435897" cy="5775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6130048" y="3217862"/>
        <a:ext cx="305128" cy="346543"/>
      </dsp:txXfrm>
    </dsp:sp>
    <dsp:sp modelId="{D6D4B94E-19F1-D548-B309-D1C4ADAD29B8}">
      <dsp:nvSpPr>
        <dsp:cNvPr id="0" name=""/>
        <dsp:cNvSpPr/>
      </dsp:nvSpPr>
      <dsp:spPr>
        <a:xfrm>
          <a:off x="5366288" y="3878710"/>
          <a:ext cx="1711328" cy="1711328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Compute the FFT </a:t>
          </a:r>
          <a:endParaRPr lang="en-US" sz="1600" b="1" kern="1200" dirty="0"/>
        </a:p>
      </dsp:txBody>
      <dsp:txXfrm>
        <a:off x="5616906" y="4129328"/>
        <a:ext cx="1210092" cy="1210092"/>
      </dsp:txXfrm>
    </dsp:sp>
    <dsp:sp modelId="{965B385D-4437-474B-B0EB-6433B1AA3A0A}">
      <dsp:nvSpPr>
        <dsp:cNvPr id="0" name=""/>
        <dsp:cNvSpPr/>
      </dsp:nvSpPr>
      <dsp:spPr>
        <a:xfrm rot="9006475">
          <a:off x="4911615" y="5072486"/>
          <a:ext cx="439558" cy="5775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5034711" y="5155142"/>
        <a:ext cx="307691" cy="346543"/>
      </dsp:txXfrm>
    </dsp:sp>
    <dsp:sp modelId="{6B860C0B-A2E2-B149-B64C-BBA629FE6BA3}">
      <dsp:nvSpPr>
        <dsp:cNvPr id="0" name=""/>
        <dsp:cNvSpPr/>
      </dsp:nvSpPr>
      <dsp:spPr>
        <a:xfrm>
          <a:off x="3163602" y="5144906"/>
          <a:ext cx="1711328" cy="1711328"/>
        </a:xfrm>
        <a:prstGeom prst="ellips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Signal conditioning</a:t>
          </a:r>
          <a:endParaRPr lang="en-US" sz="1600" b="1" kern="1200" dirty="0"/>
        </a:p>
      </dsp:txBody>
      <dsp:txXfrm>
        <a:off x="3414220" y="5395524"/>
        <a:ext cx="1210092" cy="1210092"/>
      </dsp:txXfrm>
    </dsp:sp>
    <dsp:sp modelId="{EFB4F205-A440-FA4B-9CA6-E054D02FF9ED}">
      <dsp:nvSpPr>
        <dsp:cNvPr id="0" name=""/>
        <dsp:cNvSpPr/>
      </dsp:nvSpPr>
      <dsp:spPr>
        <a:xfrm rot="12494362">
          <a:off x="2546979" y="5068758"/>
          <a:ext cx="550051" cy="5775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2702174" y="5223312"/>
        <a:ext cx="385036" cy="346543"/>
      </dsp:txXfrm>
    </dsp:sp>
    <dsp:sp modelId="{719EBEDF-C983-2848-9F57-068AF6630AEA}">
      <dsp:nvSpPr>
        <dsp:cNvPr id="0" name=""/>
        <dsp:cNvSpPr/>
      </dsp:nvSpPr>
      <dsp:spPr>
        <a:xfrm>
          <a:off x="741650" y="3844123"/>
          <a:ext cx="1711328" cy="1711328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Bandwidth Extraction</a:t>
          </a:r>
          <a:endParaRPr lang="en-US" sz="1600" b="1" kern="1200" dirty="0"/>
        </a:p>
      </dsp:txBody>
      <dsp:txXfrm>
        <a:off x="992268" y="4094741"/>
        <a:ext cx="1210092" cy="1210092"/>
      </dsp:txXfrm>
    </dsp:sp>
    <dsp:sp modelId="{8DE9D003-A6D4-EB49-BEE2-50F553CFED6E}">
      <dsp:nvSpPr>
        <dsp:cNvPr id="0" name=""/>
        <dsp:cNvSpPr/>
      </dsp:nvSpPr>
      <dsp:spPr>
        <a:xfrm rot="16305738">
          <a:off x="1441944" y="3203559"/>
          <a:ext cx="385040" cy="5775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1497924" y="3376803"/>
        <a:ext cx="269528" cy="346543"/>
      </dsp:txXfrm>
    </dsp:sp>
    <dsp:sp modelId="{EDAB773B-C5A9-974C-9216-1B45E8E2034D}">
      <dsp:nvSpPr>
        <dsp:cNvPr id="0" name=""/>
        <dsp:cNvSpPr/>
      </dsp:nvSpPr>
      <dsp:spPr>
        <a:xfrm>
          <a:off x="816620" y="1407456"/>
          <a:ext cx="1711328" cy="1711328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Motion detection</a:t>
          </a:r>
          <a:endParaRPr lang="en-US" sz="1600" b="1" kern="1200" dirty="0"/>
        </a:p>
      </dsp:txBody>
      <dsp:txXfrm>
        <a:off x="1067238" y="1658074"/>
        <a:ext cx="1210092" cy="1210092"/>
      </dsp:txXfrm>
    </dsp:sp>
    <dsp:sp modelId="{F04D79BE-F570-F542-B9F0-D19BB904C5E3}">
      <dsp:nvSpPr>
        <dsp:cNvPr id="0" name=""/>
        <dsp:cNvSpPr/>
      </dsp:nvSpPr>
      <dsp:spPr>
        <a:xfrm rot="19744866">
          <a:off x="2561122" y="1279384"/>
          <a:ext cx="542940" cy="5775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572695" y="1436745"/>
        <a:ext cx="380058" cy="346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B2CE5-6315-F345-BF2B-EC23F6F69DD1}">
      <dsp:nvSpPr>
        <dsp:cNvPr id="0" name=""/>
        <dsp:cNvSpPr/>
      </dsp:nvSpPr>
      <dsp:spPr>
        <a:xfrm rot="4396374">
          <a:off x="478151" y="466929"/>
          <a:ext cx="2090901" cy="2553459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0A09A8-47CF-A944-B22C-AC5DC6FCEE35}">
      <dsp:nvSpPr>
        <dsp:cNvPr id="0" name=""/>
        <dsp:cNvSpPr/>
      </dsp:nvSpPr>
      <dsp:spPr>
        <a:xfrm>
          <a:off x="1718367" y="670329"/>
          <a:ext cx="323584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Hand motion towards the computer</a:t>
          </a:r>
          <a:endParaRPr lang="en-US" sz="2800" kern="1200" dirty="0"/>
        </a:p>
      </dsp:txBody>
      <dsp:txXfrm>
        <a:off x="1718367" y="670329"/>
        <a:ext cx="3235847" cy="866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B2CE5-6315-F345-BF2B-EC23F6F69DD1}">
      <dsp:nvSpPr>
        <dsp:cNvPr id="0" name=""/>
        <dsp:cNvSpPr/>
      </dsp:nvSpPr>
      <dsp:spPr>
        <a:xfrm rot="485559">
          <a:off x="2837690" y="579583"/>
          <a:ext cx="2090901" cy="2553459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0A09A8-47CF-A944-B22C-AC5DC6FCEE35}">
      <dsp:nvSpPr>
        <dsp:cNvPr id="0" name=""/>
        <dsp:cNvSpPr/>
      </dsp:nvSpPr>
      <dsp:spPr>
        <a:xfrm>
          <a:off x="666260" y="670329"/>
          <a:ext cx="323584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Hand motion away from the computer</a:t>
          </a:r>
          <a:endParaRPr lang="en-US" sz="2800" kern="1200" dirty="0"/>
        </a:p>
      </dsp:txBody>
      <dsp:txXfrm>
        <a:off x="666260" y="670329"/>
        <a:ext cx="3235847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CAD6F-DB72-594D-B31F-7BF7A9C9C855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F7F7E-A9E9-1040-8FB0-D92540272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7F7E-A9E9-1040-8FB0-D92540272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00"/>
                </a:solidFill>
                <a:ea typeface="Times New Roman" charset="0"/>
                <a:cs typeface="Minion-Bold" charset="0"/>
              </a:rPr>
              <a:t>As a wave source approaches, an observer encounters waves with a higher frequency. As the wave source moves away, an observer encounters waves with a lower frequency. 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This apparent change in frequency due to the motion of the source (or receiver) is called the </a:t>
            </a:r>
            <a:r>
              <a:rPr lang="en-US" altLang="en-US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Doppler effect</a:t>
            </a: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The greater the speed of the source, the greater will be the Doppler effect.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7F7E-A9E9-1040-8FB0-D92540272A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7F7E-A9E9-1040-8FB0-D92540272A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7F7E-A9E9-1040-8FB0-D92540272A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6DD4-D075-0048-B6E9-BD226559E3A9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CB09-4C80-9A45-A36E-5BC241BB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3.xml"/><Relationship Id="rId12" Type="http://schemas.openxmlformats.org/officeDocument/2006/relationships/diagramColors" Target="../diagrams/colors3.xml"/><Relationship Id="rId13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diagramData" Target="../diagrams/data3.xml"/><Relationship Id="rId10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409" y="1244183"/>
            <a:ext cx="6776804" cy="5246557"/>
          </a:xfrm>
          <a:ln w="476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Microphones </a:t>
            </a:r>
            <a:r>
              <a:rPr lang="en-US" dirty="0" smtClean="0"/>
              <a:t>are one of the most versatile sensors available in consumer electronics today.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Currently the main usage of microphones is in detection of sound in the vicinity, that needs to be transmitted to receiver.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propose using microphone for detecting motion using </a:t>
            </a:r>
            <a:r>
              <a:rPr lang="en-US" dirty="0" err="1" smtClean="0"/>
              <a:t>doppler</a:t>
            </a:r>
            <a:r>
              <a:rPr lang="en-US" dirty="0" smtClean="0"/>
              <a:t> effect.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41" y="1027908"/>
            <a:ext cx="2304211" cy="4888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309818"/>
            <a:ext cx="4362139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smtClean="0">
                <a:solidFill>
                  <a:schemeClr val="bg1"/>
                </a:solidFill>
                <a:latin typeface="Times New Roman" charset="0"/>
              </a:rPr>
              <a:t>           Motivation: </a:t>
            </a:r>
            <a:endParaRPr lang="en-US" altLang="en-US" sz="2800" dirty="0">
              <a:solidFill>
                <a:schemeClr val="bg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7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" y="14018"/>
            <a:ext cx="12188824" cy="84023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Emergency vehicle approaching </a:t>
            </a:r>
            <a:r>
              <a:rPr lang="en-US" dirty="0" err="1">
                <a:solidFill>
                  <a:schemeClr val="bg1"/>
                </a:solidFill>
              </a:rPr>
              <a:t>notifier</a:t>
            </a:r>
            <a:r>
              <a:rPr lang="en-US" dirty="0">
                <a:solidFill>
                  <a:schemeClr val="bg1"/>
                </a:solidFill>
              </a:rPr>
              <a:t> app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705" y="3247337"/>
            <a:ext cx="5246557" cy="3388994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5574" y="3247336"/>
            <a:ext cx="4736892" cy="3498237"/>
          </a:xfrm>
          <a:prstGeom prst="rect">
            <a:avLst/>
          </a:prstGeom>
        </p:spPr>
      </p:pic>
      <p:sp>
        <p:nvSpPr>
          <p:cNvPr id="17" name="Content Placeholder 10"/>
          <p:cNvSpPr>
            <a:spLocks noGrp="1"/>
          </p:cNvSpPr>
          <p:nvPr>
            <p:ph sz="half" idx="1"/>
          </p:nvPr>
        </p:nvSpPr>
        <p:spPr>
          <a:xfrm>
            <a:off x="449705" y="718367"/>
            <a:ext cx="11032761" cy="222550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600" b="0" dirty="0"/>
              <a:t>Using Doppler effect to identify if a vehicle that makes loud alarm noise is approaching</a:t>
            </a:r>
            <a:r>
              <a:rPr lang="en-US" sz="2600" b="0" dirty="0" smtClean="0"/>
              <a:t>.</a:t>
            </a:r>
            <a:endParaRPr lang="en-US" sz="2600" b="0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600" b="0" dirty="0"/>
              <a:t>Useful for people with hearing disabilities, who may rely on acoustic signals for navigation in the world.</a:t>
            </a:r>
          </a:p>
        </p:txBody>
      </p:sp>
    </p:spTree>
    <p:extLst>
      <p:ext uri="{BB962C8B-B14F-4D97-AF65-F5344CB8AC3E}">
        <p14:creationId xmlns:p14="http://schemas.microsoft.com/office/powerpoint/2010/main" val="13180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PPE-Ch25-9_p503-Sire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38" y="5074179"/>
            <a:ext cx="7786328" cy="168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195838" y="4301528"/>
            <a:ext cx="7996162" cy="705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dirty="0">
                <a:solidFill>
                  <a:schemeClr val="tx1"/>
                </a:solidFill>
                <a:ea typeface="Times New Roman" charset="0"/>
                <a:cs typeface="Minion-Regular" charset="0"/>
              </a:rPr>
              <a:t>The change in </a:t>
            </a:r>
            <a:r>
              <a:rPr lang="en-US" altLang="en-US" sz="2000" u="sng" dirty="0">
                <a:solidFill>
                  <a:schemeClr val="tx1"/>
                </a:solidFill>
                <a:ea typeface="Times New Roman" charset="0"/>
                <a:cs typeface="Minion-Regular" charset="0"/>
              </a:rPr>
              <a:t>loudness</a:t>
            </a:r>
            <a:r>
              <a:rPr lang="en-US" altLang="en-US" sz="2000" dirty="0">
                <a:solidFill>
                  <a:schemeClr val="tx1"/>
                </a:solidFill>
                <a:ea typeface="Times New Roman" charset="0"/>
                <a:cs typeface="Minion-Regular" charset="0"/>
              </a:rPr>
              <a:t> is not the Doppler Effect!  It is the shift in frequency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1" y="539460"/>
            <a:ext cx="5150540" cy="16503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" y="2594570"/>
            <a:ext cx="4931764" cy="154507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9008"/>
            <a:ext cx="12188824" cy="84023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/>
                </a:solidFill>
              </a:rPr>
              <a:t>Doppler Effect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6557" y="869239"/>
            <a:ext cx="6886946" cy="343228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ea typeface="Times New Roman" charset="0"/>
                <a:cs typeface="Minion-Regular" charset="0"/>
              </a:rPr>
              <a:t>When a Source approaches, the pitch sounds higher than normal because the sound wave crests arrive more frequently. </a:t>
            </a:r>
            <a:endParaRPr lang="en-US" altLang="en-US" sz="2200" dirty="0" smtClean="0">
              <a:solidFill>
                <a:srgbClr val="000000"/>
              </a:solidFill>
              <a:ea typeface="Times New Roman" charset="0"/>
              <a:cs typeface="Minion-Regular" charset="0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ea typeface="Times New Roman" charset="0"/>
                <a:cs typeface="Minion-Regular" charset="0"/>
              </a:rPr>
              <a:t>When the Source passes and moves away, a drop in pitch in observed because the wave crests are arriving less </a:t>
            </a:r>
            <a:r>
              <a:rPr lang="en-US" altLang="en-US" sz="2200" dirty="0" smtClean="0">
                <a:solidFill>
                  <a:srgbClr val="000000"/>
                </a:solidFill>
                <a:ea typeface="Times New Roman" charset="0"/>
                <a:cs typeface="Minion-Regular" charset="0"/>
              </a:rPr>
              <a:t>frequently</a:t>
            </a:r>
            <a:r>
              <a:rPr lang="en-US" altLang="en-US" sz="2200" dirty="0">
                <a:solidFill>
                  <a:srgbClr val="000000"/>
                </a:solidFill>
                <a:ea typeface="Times New Roman" charset="0"/>
                <a:cs typeface="Minion-Regular" charset="0"/>
              </a:rPr>
              <a:t/>
            </a:r>
            <a:br>
              <a:rPr lang="en-US" altLang="en-US" sz="2200" dirty="0">
                <a:solidFill>
                  <a:srgbClr val="000000"/>
                </a:solidFill>
                <a:ea typeface="Times New Roman" charset="0"/>
                <a:cs typeface="Minion-Regular" charset="0"/>
              </a:rPr>
            </a:br>
            <a:endParaRPr lang="en-US" sz="2200" dirty="0"/>
          </a:p>
        </p:txBody>
      </p:sp>
      <p:sp>
        <p:nvSpPr>
          <p:cNvPr id="17" name="Down Arrow Callout 16"/>
          <p:cNvSpPr/>
          <p:nvPr/>
        </p:nvSpPr>
        <p:spPr>
          <a:xfrm>
            <a:off x="74951" y="2265605"/>
            <a:ext cx="1678898" cy="717438"/>
          </a:xfrm>
          <a:prstGeom prst="downArrowCallout">
            <a:avLst>
              <a:gd name="adj1" fmla="val 17236"/>
              <a:gd name="adj2" fmla="val 16943"/>
              <a:gd name="adj3" fmla="val 21777"/>
              <a:gd name="adj4" fmla="val 6497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Long wavelength</a:t>
            </a:r>
          </a:p>
          <a:p>
            <a:pPr algn="ctr"/>
            <a:r>
              <a:rPr lang="en-US" sz="1600" dirty="0"/>
              <a:t>Low Frequency</a:t>
            </a:r>
            <a:endParaRPr lang="en-US" sz="1600" dirty="0"/>
          </a:p>
        </p:txBody>
      </p:sp>
      <p:sp>
        <p:nvSpPr>
          <p:cNvPr id="18" name="Down Arrow Callout 17"/>
          <p:cNvSpPr/>
          <p:nvPr/>
        </p:nvSpPr>
        <p:spPr>
          <a:xfrm>
            <a:off x="3315043" y="2265605"/>
            <a:ext cx="1706386" cy="838800"/>
          </a:xfrm>
          <a:prstGeom prst="downArrowCallout">
            <a:avLst>
              <a:gd name="adj1" fmla="val 17236"/>
              <a:gd name="adj2" fmla="val 16943"/>
              <a:gd name="adj3" fmla="val 26534"/>
              <a:gd name="adj4" fmla="val 6497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 wavelength</a:t>
            </a:r>
          </a:p>
          <a:p>
            <a:pPr algn="ctr"/>
            <a:r>
              <a:rPr lang="en-US" sz="1600" dirty="0"/>
              <a:t>High Frequency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92840" y="4017364"/>
            <a:ext cx="4102998" cy="2742076"/>
          </a:xfrm>
          <a:prstGeom prst="rect">
            <a:avLst/>
          </a:prstGeom>
          <a:solidFill>
            <a:srgbClr val="A8DEE4"/>
          </a:solidFill>
          <a:ln w="793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rgbClr val="0070C0"/>
                </a:solidFill>
                <a:ea typeface="Times New Roman" charset="0"/>
                <a:cs typeface="Minion-Regular" charset="0"/>
              </a:rPr>
              <a:t>The Doppler effect </a:t>
            </a:r>
            <a:r>
              <a:rPr lang="en-US" altLang="en-US" sz="2400" dirty="0" smtClean="0">
                <a:solidFill>
                  <a:srgbClr val="0070C0"/>
                </a:solidFill>
                <a:ea typeface="Times New Roman" charset="0"/>
                <a:cs typeface="Minion-Regular" charset="0"/>
              </a:rPr>
              <a:t>characterizes the frequency change of a a sound wave as the source or observer moves.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3415" y="49766"/>
            <a:ext cx="5261695" cy="6808234"/>
          </a:xfrm>
          <a:prstGeom prst="rect">
            <a:avLst/>
          </a:prstGeom>
          <a:solidFill>
            <a:srgbClr val="A8D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G16_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" y="288031"/>
            <a:ext cx="5915993" cy="4256088"/>
          </a:xfrm>
          <a:prstGeom prst="rect">
            <a:avLst/>
          </a:prstGeom>
          <a:noFill/>
          <a:ln w="60325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23514"/>
              </p:ext>
            </p:extLst>
          </p:nvPr>
        </p:nvGraphicFramePr>
        <p:xfrm>
          <a:off x="8503778" y="1507814"/>
          <a:ext cx="1730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5" imgW="761760" imgH="228600" progId="Equation.DSMT4">
                  <p:embed/>
                </p:oleObj>
              </mc:Choice>
              <mc:Fallback>
                <p:oleObj name="Equation" r:id="rId5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3778" y="1507814"/>
                        <a:ext cx="17303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97071"/>
              </p:ext>
            </p:extLst>
          </p:nvPr>
        </p:nvGraphicFramePr>
        <p:xfrm>
          <a:off x="7421625" y="2620884"/>
          <a:ext cx="4151419" cy="115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7" imgW="1549080" imgH="431640" progId="Equation.DSMT4">
                  <p:embed/>
                </p:oleObj>
              </mc:Choice>
              <mc:Fallback>
                <p:oleObj name="Equation" r:id="rId7" imgW="154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625" y="2620884"/>
                        <a:ext cx="4151419" cy="115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97698"/>
              </p:ext>
            </p:extLst>
          </p:nvPr>
        </p:nvGraphicFramePr>
        <p:xfrm>
          <a:off x="7265835" y="4160897"/>
          <a:ext cx="4465410" cy="184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9" imgW="1968480" imgH="812520" progId="Equation.DSMT4">
                  <p:embed/>
                </p:oleObj>
              </mc:Choice>
              <mc:Fallback>
                <p:oleObj name="Equation" r:id="rId9" imgW="19684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835" y="4160897"/>
                        <a:ext cx="4465410" cy="1843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916485" y="334486"/>
            <a:ext cx="3773574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 smtClean="0">
                <a:solidFill>
                  <a:schemeClr val="bg1"/>
                </a:solidFill>
                <a:latin typeface="Times New Roman" charset="0"/>
              </a:rPr>
              <a:t>Towards the Observer:</a:t>
            </a:r>
            <a:endParaRPr lang="en-US" altLang="en-US" sz="2800" dirty="0">
              <a:solidFill>
                <a:schemeClr val="bg1"/>
              </a:solidFill>
              <a:latin typeface="Times New Roman" charset="0"/>
            </a:endParaRP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48096" y="4807108"/>
            <a:ext cx="5632451" cy="1744667"/>
            <a:chOff x="-516" y="3351"/>
            <a:chExt cx="3548" cy="1099"/>
          </a:xfrm>
        </p:grpSpPr>
        <p:graphicFrame>
          <p:nvGraphicFramePr>
            <p:cNvPr id="51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7342"/>
                </p:ext>
              </p:extLst>
            </p:nvPr>
          </p:nvGraphicFramePr>
          <p:xfrm>
            <a:off x="1840" y="3423"/>
            <a:ext cx="1192" cy="1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3" name="Equation" r:id="rId11" imgW="914400" imgH="787320" progId="Equation.DSMT4">
                    <p:embed/>
                  </p:oleObj>
                </mc:Choice>
                <mc:Fallback>
                  <p:oleObj name="Equation" r:id="rId11" imgW="914400" imgH="787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3423"/>
                          <a:ext cx="1192" cy="10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-516" y="3351"/>
              <a:ext cx="2115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en-US" sz="2800" dirty="0" smtClean="0">
                  <a:solidFill>
                    <a:schemeClr val="bg1"/>
                  </a:solidFill>
                  <a:latin typeface="Times New Roman" charset="0"/>
                </a:rPr>
                <a:t>Away from Observer</a:t>
              </a:r>
              <a:r>
                <a:rPr lang="en-US" altLang="en-US" sz="2400" dirty="0" smtClean="0">
                  <a:solidFill>
                    <a:schemeClr val="bg1"/>
                  </a:solidFill>
                  <a:latin typeface="Times New Roman" charset="0"/>
                </a:rPr>
                <a:t>:</a:t>
              </a:r>
              <a:endParaRPr lang="en-US" altLang="en-US" sz="2400" dirty="0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Using Doppler Effect to Detect Motion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87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7" y="3010501"/>
            <a:ext cx="4324380" cy="368458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78" y="3106310"/>
            <a:ext cx="4302548" cy="368458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21488"/>
            <a:ext cx="3499341" cy="2969139"/>
          </a:xfrm>
          <a:prstGeom prst="rect">
            <a:avLst/>
          </a:prstGeom>
        </p:spPr>
      </p:pic>
      <p:sp>
        <p:nvSpPr>
          <p:cNvPr id="13" name="Down Arrow Callout 12"/>
          <p:cNvSpPr/>
          <p:nvPr/>
        </p:nvSpPr>
        <p:spPr>
          <a:xfrm>
            <a:off x="914891" y="1325687"/>
            <a:ext cx="2742709" cy="1810879"/>
          </a:xfrm>
          <a:prstGeom prst="downArrowCallout">
            <a:avLst>
              <a:gd name="adj1" fmla="val 17236"/>
              <a:gd name="adj2" fmla="val 16943"/>
              <a:gd name="adj3" fmla="val 17598"/>
              <a:gd name="adj4" fmla="val 6497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 in bandwidth on left, due to motion away from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7" name="Down Arrow Callout 16"/>
          <p:cNvSpPr/>
          <p:nvPr/>
        </p:nvSpPr>
        <p:spPr>
          <a:xfrm>
            <a:off x="8431979" y="1338414"/>
            <a:ext cx="2742709" cy="1810879"/>
          </a:xfrm>
          <a:prstGeom prst="downArrowCallout">
            <a:avLst>
              <a:gd name="adj1" fmla="val 17236"/>
              <a:gd name="adj2" fmla="val 16943"/>
              <a:gd name="adj3" fmla="val 17598"/>
              <a:gd name="adj4" fmla="val 6497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 in bandwidth on right, due to motion towards the 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9" name="Up Arrow Callout 18"/>
          <p:cNvSpPr/>
          <p:nvPr/>
        </p:nvSpPr>
        <p:spPr>
          <a:xfrm>
            <a:off x="5060862" y="3007440"/>
            <a:ext cx="1939212" cy="1079643"/>
          </a:xfrm>
          <a:prstGeom prst="upArrowCallout">
            <a:avLst/>
          </a:prstGeom>
          <a:solidFill>
            <a:srgbClr val="6EC9CF"/>
          </a:solidFill>
          <a:ln>
            <a:solidFill>
              <a:srgbClr val="00CFC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Pilot Tone with no motion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43694" y="99771"/>
            <a:ext cx="3613287" cy="2873603"/>
          </a:xfrm>
          <a:prstGeom prst="rect">
            <a:avLst/>
          </a:prstGeom>
          <a:noFill/>
          <a:ln w="50800">
            <a:solidFill>
              <a:srgbClr val="55C1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483" y="3149033"/>
            <a:ext cx="4437811" cy="3544424"/>
          </a:xfrm>
          <a:prstGeom prst="rect">
            <a:avLst/>
          </a:prstGeom>
          <a:noFill/>
          <a:ln w="50800">
            <a:solidFill>
              <a:srgbClr val="5A9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71769" y="3150649"/>
            <a:ext cx="4437811" cy="3544424"/>
          </a:xfrm>
          <a:prstGeom prst="rect">
            <a:avLst/>
          </a:prstGeom>
          <a:noFill/>
          <a:ln w="50800">
            <a:solidFill>
              <a:srgbClr val="ABC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136992" y="0"/>
          <a:ext cx="803853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nip Single Corner Rectangle 1"/>
          <p:cNvSpPr/>
          <p:nvPr/>
        </p:nvSpPr>
        <p:spPr>
          <a:xfrm rot="10800000">
            <a:off x="8938741" y="14995"/>
            <a:ext cx="3253259" cy="202367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11991" y="4931767"/>
            <a:ext cx="3342807" cy="194122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 rot="5400000">
            <a:off x="671560" y="-656563"/>
            <a:ext cx="2023673" cy="336678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 rot="16200000">
            <a:off x="9587263" y="4268254"/>
            <a:ext cx="1956219" cy="325326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8702" y="164892"/>
            <a:ext cx="31283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</a:rPr>
              <a:t>Any motion in proximity of  device, will cause shifts, that </a:t>
            </a:r>
          </a:p>
          <a:p>
            <a:pPr algn="r"/>
            <a:r>
              <a:rPr lang="en-US" sz="2200" dirty="0">
                <a:solidFill>
                  <a:schemeClr val="bg1"/>
                </a:solidFill>
              </a:rPr>
              <a:t>will be picked up by the microphone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42037" y="5072898"/>
            <a:ext cx="2803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</a:rPr>
              <a:t>FFT is computed </a:t>
            </a:r>
            <a:endParaRPr lang="en-US" sz="2200" dirty="0">
              <a:solidFill>
                <a:schemeClr val="bg1"/>
              </a:solidFill>
            </a:endParaRPr>
          </a:p>
          <a:p>
            <a:pPr algn="r"/>
            <a:r>
              <a:rPr lang="en-US" sz="2200" dirty="0">
                <a:solidFill>
                  <a:schemeClr val="bg1"/>
                </a:solidFill>
              </a:rPr>
              <a:t>with </a:t>
            </a:r>
            <a:r>
              <a:rPr lang="en-US" sz="2200" dirty="0">
                <a:solidFill>
                  <a:schemeClr val="bg1"/>
                </a:solidFill>
              </a:rPr>
              <a:t>2048 </a:t>
            </a:r>
            <a:r>
              <a:rPr lang="en-US" sz="2200" dirty="0">
                <a:solidFill>
                  <a:schemeClr val="bg1"/>
                </a:solidFill>
              </a:rPr>
              <a:t>point </a:t>
            </a:r>
            <a:r>
              <a:rPr lang="en-US" sz="2200" dirty="0">
                <a:solidFill>
                  <a:schemeClr val="bg1"/>
                </a:solidFill>
              </a:rPr>
              <a:t>vectors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spread equally over the </a:t>
            </a:r>
            <a:r>
              <a:rPr lang="en-US" sz="2200" dirty="0">
                <a:solidFill>
                  <a:schemeClr val="bg1"/>
                </a:solidFill>
              </a:rPr>
              <a:t>spectral width of 22.05 kHz</a:t>
            </a:r>
            <a:endParaRPr lang="en-US" sz="2200" dirty="0">
              <a:solidFill>
                <a:schemeClr val="bg1"/>
              </a:solidFill>
            </a:endParaRPr>
          </a:p>
          <a:p>
            <a:pPr algn="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" y="5072897"/>
            <a:ext cx="31929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Scan the frequency</a:t>
            </a:r>
          </a:p>
          <a:p>
            <a:r>
              <a:rPr lang="en-US" sz="2200" dirty="0">
                <a:solidFill>
                  <a:schemeClr val="bg1"/>
                </a:solidFill>
              </a:rPr>
              <a:t>bins on both sides independently until the amplitude drops below 10% of the pilot tone peak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2" y="9"/>
            <a:ext cx="3192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motion is registered if frequency shift bandwidth is of 4 or more bins. The left or right frequency shift determines the specific motion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994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" y="5566236"/>
            <a:ext cx="6790544" cy="144171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0" y="134915"/>
            <a:ext cx="8844197" cy="5391114"/>
          </a:xfrm>
          <a:ln w="47625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52" y="3838445"/>
            <a:ext cx="3552669" cy="2854712"/>
          </a:xfrm>
          <a:prstGeom prst="rect">
            <a:avLst/>
          </a:prstGeom>
          <a:solidFill>
            <a:schemeClr val="bg1"/>
          </a:solidFill>
          <a:ln w="76200">
            <a:solidFill>
              <a:srgbClr val="00CBCF"/>
            </a:solidFill>
          </a:ln>
        </p:spPr>
      </p:pic>
    </p:spTree>
    <p:extLst>
      <p:ext uri="{BB962C8B-B14F-4D97-AF65-F5344CB8AC3E}">
        <p14:creationId xmlns:p14="http://schemas.microsoft.com/office/powerpoint/2010/main" val="12406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" y="1034322"/>
            <a:ext cx="6500283" cy="224114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3432748"/>
            <a:ext cx="5351489" cy="27581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97" y="3672591"/>
            <a:ext cx="4940491" cy="2518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6" y="1183675"/>
            <a:ext cx="5997575" cy="1958773"/>
          </a:xfrm>
          <a:prstGeom prst="rect">
            <a:avLst/>
          </a:prstGeom>
        </p:spPr>
      </p:pic>
      <p:sp>
        <p:nvSpPr>
          <p:cNvPr id="14" name="Up Arrow Callout 13"/>
          <p:cNvSpPr/>
          <p:nvPr/>
        </p:nvSpPr>
        <p:spPr>
          <a:xfrm>
            <a:off x="7744058" y="5852925"/>
            <a:ext cx="4447943" cy="85445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3380"/>
            </a:avLst>
          </a:prstGeom>
          <a:solidFill>
            <a:srgbClr val="6EC9CF"/>
          </a:solidFill>
          <a:ln>
            <a:solidFill>
              <a:srgbClr val="00CFC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Shift in Frequency -&gt; Jump Action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" y="29008"/>
            <a:ext cx="12188824" cy="84023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Playing Google </a:t>
            </a:r>
            <a:r>
              <a:rPr lang="en-US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Trex</a:t>
            </a: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game using Gestures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531794"/>
              </p:ext>
            </p:extLst>
          </p:nvPr>
        </p:nvGraphicFramePr>
        <p:xfrm>
          <a:off x="65177" y="6334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Up Arrow Callout 13"/>
          <p:cNvSpPr/>
          <p:nvPr/>
        </p:nvSpPr>
        <p:spPr>
          <a:xfrm>
            <a:off x="6933174" y="5852925"/>
            <a:ext cx="4447943" cy="85445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3380"/>
            </a:avLst>
          </a:prstGeom>
          <a:solidFill>
            <a:srgbClr val="6EC9CF"/>
          </a:solidFill>
          <a:ln>
            <a:solidFill>
              <a:srgbClr val="00CFC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Page Scroll DOWN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" y="14018"/>
            <a:ext cx="12188824" cy="84023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Page Scrolling using </a:t>
            </a: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" y="3357774"/>
            <a:ext cx="5933419" cy="2357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9" y="3385955"/>
            <a:ext cx="5962139" cy="2216693"/>
          </a:xfrm>
          <a:prstGeom prst="rect">
            <a:avLst/>
          </a:prstGeom>
        </p:spPr>
      </p:pic>
      <p:sp>
        <p:nvSpPr>
          <p:cNvPr id="12" name="Up Arrow Callout 11"/>
          <p:cNvSpPr/>
          <p:nvPr/>
        </p:nvSpPr>
        <p:spPr>
          <a:xfrm>
            <a:off x="826413" y="5849975"/>
            <a:ext cx="4447943" cy="85445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3380"/>
            </a:avLst>
          </a:prstGeom>
          <a:solidFill>
            <a:srgbClr val="6EC9CF"/>
          </a:solidFill>
          <a:ln>
            <a:solidFill>
              <a:srgbClr val="00CFC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Page Scroll UP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76419323"/>
              </p:ext>
            </p:extLst>
          </p:nvPr>
        </p:nvGraphicFramePr>
        <p:xfrm>
          <a:off x="6778327" y="6158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2997</TotalTime>
  <Words>428</Words>
  <Application>Microsoft Macintosh PowerPoint</Application>
  <PresentationFormat>Widescreen</PresentationFormat>
  <Paragraphs>53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Minion-Bold</vt:lpstr>
      <vt:lpstr>Minion-Regular</vt:lpstr>
      <vt:lpstr>Times New Roman</vt:lpstr>
      <vt:lpstr>Arial</vt:lpstr>
      <vt:lpstr>Office Theme</vt:lpstr>
      <vt:lpstr>Equation</vt:lpstr>
      <vt:lpstr>PowerPoint Presentation</vt:lpstr>
      <vt:lpstr>PowerPoint Presentation</vt:lpstr>
      <vt:lpstr>PowerPoint Presentation</vt:lpstr>
      <vt:lpstr>Using Doppler Effect to Detect Motion</vt:lpstr>
      <vt:lpstr>PowerPoint Presentation</vt:lpstr>
      <vt:lpstr>PowerPoint Presentation</vt:lpstr>
      <vt:lpstr>PowerPoint Presentation</vt:lpstr>
      <vt:lpstr>Playing Google Trex game using Gestures</vt:lpstr>
      <vt:lpstr>Web Page Scrolling using Gestures</vt:lpstr>
      <vt:lpstr>Emergency vehicle approaching notifier app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Sahu</dc:creator>
  <cp:lastModifiedBy>Shweta Sahu</cp:lastModifiedBy>
  <cp:revision>53</cp:revision>
  <cp:lastPrinted>2017-12-08T05:09:41Z</cp:lastPrinted>
  <dcterms:created xsi:type="dcterms:W3CDTF">2017-12-06T03:30:23Z</dcterms:created>
  <dcterms:modified xsi:type="dcterms:W3CDTF">2017-12-08T06:55:28Z</dcterms:modified>
</cp:coreProperties>
</file>