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slide" Target="slides/slide9.xml"/><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fa13506b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fa13506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ffa13506b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ffa13506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121c997ac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121c997a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121c997ac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121c997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121c997a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121c997a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121c997ac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121c997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121c997a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121c997a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Assignment # 4:</a:t>
            </a:r>
            <a:br>
              <a:rPr lang="en"/>
            </a:br>
            <a:r>
              <a:rPr lang="en"/>
              <a:t>U</a:t>
            </a:r>
            <a:r>
              <a:rPr lang="en"/>
              <a:t>nderstanding of Next.js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 Sarfaraz Ahmed</a:t>
            </a:r>
            <a:endParaRPr/>
          </a:p>
          <a:p>
            <a:pPr indent="0" lvl="0" marL="0" rtl="0" algn="ctr">
              <a:spcBef>
                <a:spcPts val="0"/>
              </a:spcBef>
              <a:spcAft>
                <a:spcPts val="0"/>
              </a:spcAft>
              <a:buNone/>
            </a:pPr>
            <a:r>
              <a:rPr lang="en"/>
              <a:t>Roll # 00455501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What is the page.tsx file, and what is the layout.tsx file?</a:t>
            </a:r>
            <a:endParaRPr>
              <a:solidFill>
                <a:srgbClr val="FF0000"/>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400"/>
              </a:spcBef>
              <a:spcAft>
                <a:spcPts val="0"/>
              </a:spcAft>
              <a:buNone/>
            </a:pPr>
            <a:r>
              <a:rPr b="1" lang="en" sz="1300">
                <a:latin typeface="Roboto Mono"/>
                <a:ea typeface="Roboto Mono"/>
                <a:cs typeface="Roboto Mono"/>
                <a:sym typeface="Roboto Mono"/>
              </a:rPr>
              <a:t>page.tsx</a:t>
            </a:r>
            <a:endParaRPr b="1" sz="1300">
              <a:latin typeface="Roboto Mono"/>
              <a:ea typeface="Roboto Mono"/>
              <a:cs typeface="Roboto Mono"/>
              <a:sym typeface="Roboto Mono"/>
            </a:endParaRPr>
          </a:p>
          <a:p>
            <a:pPr indent="-274569" lvl="0" marL="457200" rtl="0" algn="l">
              <a:spcBef>
                <a:spcPts val="1200"/>
              </a:spcBef>
              <a:spcAft>
                <a:spcPts val="0"/>
              </a:spcAft>
              <a:buClr>
                <a:schemeClr val="lt2"/>
              </a:buClr>
              <a:buSzPct val="100000"/>
              <a:buChar char="●"/>
            </a:pPr>
            <a:r>
              <a:rPr b="1" lang="en" sz="1316"/>
              <a:t>Purpose: This file generally corresponds to a particular route or page within your application. It contains the component that will be rendered when a user accesses that route. </a:t>
            </a:r>
            <a:endParaRPr b="1" sz="1316"/>
          </a:p>
          <a:p>
            <a:pPr indent="0" lvl="0" marL="457200" rtl="0" algn="l">
              <a:spcBef>
                <a:spcPts val="1200"/>
              </a:spcBef>
              <a:spcAft>
                <a:spcPts val="0"/>
              </a:spcAft>
              <a:buNone/>
            </a:pPr>
            <a:r>
              <a:t/>
            </a:r>
            <a:endParaRPr b="1" sz="1583"/>
          </a:p>
          <a:p>
            <a:pPr indent="-274902" lvl="0" marL="457200" rtl="0" algn="l">
              <a:spcBef>
                <a:spcPts val="1200"/>
              </a:spcBef>
              <a:spcAft>
                <a:spcPts val="0"/>
              </a:spcAft>
              <a:buClr>
                <a:schemeClr val="lt2"/>
              </a:buClr>
              <a:buSzPct val="100000"/>
              <a:buChar char="●"/>
            </a:pPr>
            <a:r>
              <a:rPr b="1" lang="en" sz="1325"/>
              <a:t>Content: You specify the React component that will be presented, including any required hooks, state management, and data fetching logic. Each page.tsx file is automatically linked to a route based on its placement in the page’s directory.  </a:t>
            </a:r>
            <a:endParaRPr b="1" sz="1325"/>
          </a:p>
          <a:p>
            <a:pPr indent="0" lvl="0" marL="457200" rtl="0" algn="l">
              <a:spcBef>
                <a:spcPts val="1200"/>
              </a:spcBef>
              <a:spcAft>
                <a:spcPts val="0"/>
              </a:spcAft>
              <a:buNone/>
            </a:pPr>
            <a:r>
              <a:t/>
            </a:r>
            <a:endParaRPr b="1" sz="841"/>
          </a:p>
          <a:p>
            <a:pPr indent="0" lvl="0" marL="0" rtl="0" algn="l">
              <a:spcBef>
                <a:spcPts val="1400"/>
              </a:spcBef>
              <a:spcAft>
                <a:spcPts val="0"/>
              </a:spcAft>
              <a:buNone/>
            </a:pPr>
            <a:r>
              <a:rPr b="1" lang="en" sz="1300">
                <a:latin typeface="Roboto Mono"/>
                <a:ea typeface="Roboto Mono"/>
                <a:cs typeface="Roboto Mono"/>
                <a:sym typeface="Roboto Mono"/>
              </a:rPr>
              <a:t>layout.tsx</a:t>
            </a:r>
            <a:endParaRPr b="1" sz="1300">
              <a:latin typeface="Roboto Mono"/>
              <a:ea typeface="Roboto Mono"/>
              <a:cs typeface="Roboto Mono"/>
              <a:sym typeface="Roboto Mono"/>
            </a:endParaRPr>
          </a:p>
          <a:p>
            <a:pPr indent="-288171" lvl="0" marL="457200" rtl="0" algn="l">
              <a:spcBef>
                <a:spcPts val="1200"/>
              </a:spcBef>
              <a:spcAft>
                <a:spcPts val="0"/>
              </a:spcAft>
              <a:buClr>
                <a:schemeClr val="lt2"/>
              </a:buClr>
              <a:buSzPct val="100000"/>
              <a:buChar char="●"/>
            </a:pPr>
            <a:r>
              <a:rPr lang="en" sz="1705"/>
              <a:t>Purpose: This file is intended for establishing the layout of your application. It enables you to build a consistent framework that encompasses your pages, such as headers, footers, and navigation menus.</a:t>
            </a:r>
            <a:endParaRPr sz="1705"/>
          </a:p>
          <a:p>
            <a:pPr indent="0" lvl="0" marL="457200" rtl="0" algn="l">
              <a:spcBef>
                <a:spcPts val="1200"/>
              </a:spcBef>
              <a:spcAft>
                <a:spcPts val="0"/>
              </a:spcAft>
              <a:buNone/>
            </a:pPr>
            <a:r>
              <a:t/>
            </a:r>
            <a:endParaRPr sz="1761"/>
          </a:p>
          <a:p>
            <a:pPr indent="-290131" lvl="0" marL="457200" rtl="0" algn="l">
              <a:spcBef>
                <a:spcPts val="1200"/>
              </a:spcBef>
              <a:spcAft>
                <a:spcPts val="0"/>
              </a:spcAft>
              <a:buClr>
                <a:schemeClr val="lt2"/>
              </a:buClr>
              <a:buSzPct val="102920"/>
              <a:buChar char="●"/>
            </a:pPr>
            <a:r>
              <a:rPr lang="en" sz="1711"/>
              <a:t>Content: You can include common elements that should appear on multiple pages, control general styles, or perform functions specific to different layouts. Layouts help maintain a consistent design throughout your application.</a:t>
            </a:r>
            <a:endParaRPr sz="1711"/>
          </a:p>
          <a:p>
            <a:pPr indent="0" lvl="0" marL="0" rtl="0" algn="l">
              <a:spcBef>
                <a:spcPts val="1200"/>
              </a:spcBef>
              <a:spcAft>
                <a:spcPts val="1200"/>
              </a:spcAft>
              <a:buNone/>
            </a:pPr>
            <a:r>
              <a:t/>
            </a:r>
            <a:endParaRPr sz="246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rgbClr val="FF0000"/>
                </a:solidFill>
              </a:rPr>
              <a:t>What is the Link tag, why do we use this tag, and what is its purpose?</a:t>
            </a:r>
            <a:endParaRPr sz="2120">
              <a:solidFill>
                <a:srgbClr val="FF0000"/>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Link component in Next.js is utilized for navigating between various pages on the client-side within your application. It is essential in improving the user experience by offering smooth transitions without reloading the entire page. Here is an explanation of its intended function and how it is used.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68" name="Google Shape;68;p15"/>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rgbClr val="FF0000"/>
                </a:solidFill>
              </a:rPr>
              <a:t>How can we create nested pages in Next.js?</a:t>
            </a:r>
            <a:endParaRPr sz="2120">
              <a:solidFill>
                <a:srgbClr val="FF0000"/>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 sz="1100"/>
              <a:t>In Next.js, you can create nested pages by organizing your files in a specific folder structure within the </a:t>
            </a:r>
            <a:r>
              <a:rPr lang="en" sz="1100">
                <a:latin typeface="Roboto Mono"/>
                <a:ea typeface="Roboto Mono"/>
                <a:cs typeface="Roboto Mono"/>
                <a:sym typeface="Roboto Mono"/>
              </a:rPr>
              <a:t>pages</a:t>
            </a:r>
            <a:r>
              <a:rPr lang="en" sz="1100"/>
              <a:t> directory. Here’s how to do it:</a:t>
            </a:r>
            <a:endParaRPr sz="1100"/>
          </a:p>
          <a:p>
            <a:pPr indent="0" lvl="0" marL="0" rtl="0" algn="l">
              <a:spcBef>
                <a:spcPts val="1400"/>
              </a:spcBef>
              <a:spcAft>
                <a:spcPts val="0"/>
              </a:spcAft>
              <a:buNone/>
            </a:pPr>
            <a:r>
              <a:rPr b="1" lang="en" sz="1300"/>
              <a:t>Step-by-Step Guide to Creating Nested Pages</a:t>
            </a:r>
            <a:endParaRPr b="1" sz="1300"/>
          </a:p>
          <a:p>
            <a:pPr indent="-293211" lvl="0" marL="457200" rtl="0" algn="l">
              <a:spcBef>
                <a:spcPts val="1200"/>
              </a:spcBef>
              <a:spcAft>
                <a:spcPts val="0"/>
              </a:spcAft>
              <a:buClr>
                <a:schemeClr val="lt2"/>
              </a:buClr>
              <a:buSzPct val="100000"/>
              <a:buAutoNum type="arabicPeriod"/>
            </a:pPr>
            <a:r>
              <a:rPr b="1" lang="en" sz="1100"/>
              <a:t>Create a Folder Structure</a:t>
            </a:r>
            <a:r>
              <a:rPr lang="en" sz="1100"/>
              <a:t>: Inside the </a:t>
            </a:r>
            <a:r>
              <a:rPr lang="en" sz="1100">
                <a:latin typeface="Roboto Mono"/>
                <a:ea typeface="Roboto Mono"/>
                <a:cs typeface="Roboto Mono"/>
                <a:sym typeface="Roboto Mono"/>
              </a:rPr>
              <a:t>pages</a:t>
            </a:r>
            <a:r>
              <a:rPr lang="en" sz="1100"/>
              <a:t> directory, you can create folders that represent the nested routes. For example, if you want a nested route like </a:t>
            </a:r>
            <a:r>
              <a:rPr lang="en" sz="1100">
                <a:latin typeface="Roboto Mono"/>
                <a:ea typeface="Roboto Mono"/>
                <a:cs typeface="Roboto Mono"/>
                <a:sym typeface="Roboto Mono"/>
              </a:rPr>
              <a:t>/products/category/item</a:t>
            </a:r>
            <a:r>
              <a:rPr lang="en" sz="1100"/>
              <a:t>, you would create the following structure</a:t>
            </a:r>
            <a:endParaRPr sz="1100"/>
          </a:p>
          <a:p>
            <a:pPr indent="0" lvl="0" marL="0" rtl="0" algn="l">
              <a:spcBef>
                <a:spcPts val="1200"/>
              </a:spcBef>
              <a:spcAft>
                <a:spcPts val="0"/>
              </a:spcAft>
              <a:buNone/>
            </a:pPr>
            <a:r>
              <a:rPr lang="en" sz="1100"/>
              <a:t>   2.	</a:t>
            </a:r>
            <a:r>
              <a:rPr b="1" lang="en" sz="1100"/>
              <a:t>Define the Page Components</a:t>
            </a:r>
            <a:r>
              <a:rPr lang="en" sz="1100"/>
              <a:t>: Each </a:t>
            </a:r>
            <a:r>
              <a:rPr lang="en" sz="1100">
                <a:latin typeface="Roboto Mono"/>
                <a:ea typeface="Roboto Mono"/>
                <a:cs typeface="Roboto Mono"/>
                <a:sym typeface="Roboto Mono"/>
              </a:rPr>
              <a:t>*.tsx</a:t>
            </a:r>
            <a:r>
              <a:rPr lang="en" sz="1100"/>
              <a:t> file inside these folders will represent a different page. For instance:</a:t>
            </a:r>
            <a:endParaRPr sz="1100"/>
          </a:p>
          <a:p>
            <a:pPr indent="-293211" lvl="0" marL="457200" rtl="0" algn="l">
              <a:spcBef>
                <a:spcPts val="1200"/>
              </a:spcBef>
              <a:spcAft>
                <a:spcPts val="0"/>
              </a:spcAft>
              <a:buClr>
                <a:schemeClr val="lt2"/>
              </a:buClr>
              <a:buSzPct val="100000"/>
              <a:buChar char="●"/>
            </a:pPr>
            <a:r>
              <a:rPr b="1" lang="en" sz="1100">
                <a:latin typeface="Roboto Mono"/>
                <a:ea typeface="Roboto Mono"/>
                <a:cs typeface="Roboto Mono"/>
                <a:sym typeface="Roboto Mono"/>
              </a:rPr>
              <a:t>item.tsx</a:t>
            </a:r>
            <a:r>
              <a:rPr lang="en" sz="1100"/>
              <a:t>: This file will handle the </a:t>
            </a:r>
            <a:r>
              <a:rPr lang="en" sz="1100">
                <a:latin typeface="Roboto Mono"/>
                <a:ea typeface="Roboto Mono"/>
                <a:cs typeface="Roboto Mono"/>
                <a:sym typeface="Roboto Mono"/>
              </a:rPr>
              <a:t>/products/category/item</a:t>
            </a:r>
            <a:r>
              <a:rPr lang="en" sz="1100"/>
              <a:t> route.</a:t>
            </a:r>
            <a:endParaRPr sz="1100"/>
          </a:p>
          <a:p>
            <a:pPr indent="0" lvl="0" marL="0" rtl="0" algn="l">
              <a:spcBef>
                <a:spcPts val="1200"/>
              </a:spcBef>
              <a:spcAft>
                <a:spcPts val="0"/>
              </a:spcAft>
              <a:buNone/>
            </a:pPr>
            <a:r>
              <a:rPr b="1" lang="en" sz="1100"/>
              <a:t>    3.	Accessing Nested Routes</a:t>
            </a:r>
            <a:r>
              <a:rPr lang="en" sz="1100"/>
              <a:t>: Now, you can navigate to the nested pages using the URL paths:</a:t>
            </a:r>
            <a:endParaRPr sz="1100"/>
          </a:p>
          <a:p>
            <a:pPr indent="-293211" lvl="0" marL="457200" rtl="0" algn="l">
              <a:spcBef>
                <a:spcPts val="1200"/>
              </a:spcBef>
              <a:spcAft>
                <a:spcPts val="0"/>
              </a:spcAft>
              <a:buClr>
                <a:schemeClr val="lt2"/>
              </a:buClr>
              <a:buSzPct val="100000"/>
              <a:buChar char="●"/>
            </a:pPr>
            <a:r>
              <a:rPr lang="en" sz="1100">
                <a:latin typeface="Roboto Mono"/>
                <a:ea typeface="Roboto Mono"/>
                <a:cs typeface="Roboto Mono"/>
                <a:sym typeface="Roboto Mono"/>
              </a:rPr>
              <a:t>/products</a:t>
            </a:r>
            <a:r>
              <a:rPr lang="en" sz="1100"/>
              <a:t> will lead to the Products Page.</a:t>
            </a:r>
            <a:endParaRPr sz="1100"/>
          </a:p>
          <a:p>
            <a:pPr indent="-293211" lvl="0" marL="457200" rtl="0" algn="l">
              <a:spcBef>
                <a:spcPts val="0"/>
              </a:spcBef>
              <a:spcAft>
                <a:spcPts val="0"/>
              </a:spcAft>
              <a:buClr>
                <a:schemeClr val="lt2"/>
              </a:buClr>
              <a:buSzPct val="100000"/>
              <a:buChar char="●"/>
            </a:pPr>
            <a:r>
              <a:rPr lang="en" sz="1100">
                <a:latin typeface="Roboto Mono"/>
                <a:ea typeface="Roboto Mono"/>
                <a:cs typeface="Roboto Mono"/>
                <a:sym typeface="Roboto Mono"/>
              </a:rPr>
              <a:t>/products/category</a:t>
            </a:r>
            <a:r>
              <a:rPr lang="en" sz="1100"/>
              <a:t> will lead to the Category Page.</a:t>
            </a:r>
            <a:endParaRPr sz="1100"/>
          </a:p>
          <a:p>
            <a:pPr indent="-293211" lvl="0" marL="457200" rtl="0" algn="l">
              <a:spcBef>
                <a:spcPts val="0"/>
              </a:spcBef>
              <a:spcAft>
                <a:spcPts val="0"/>
              </a:spcAft>
              <a:buClr>
                <a:schemeClr val="lt2"/>
              </a:buClr>
              <a:buSzPct val="100000"/>
              <a:buChar char="●"/>
            </a:pPr>
            <a:r>
              <a:rPr lang="en" sz="1100">
                <a:latin typeface="Roboto Mono"/>
                <a:ea typeface="Roboto Mono"/>
                <a:cs typeface="Roboto Mono"/>
                <a:sym typeface="Roboto Mono"/>
              </a:rPr>
              <a:t>/products/category/item</a:t>
            </a:r>
            <a:r>
              <a:rPr lang="en" sz="1100"/>
              <a:t> will lead to the Item Page.</a:t>
            </a:r>
            <a:endParaRPr sz="1100"/>
          </a:p>
          <a:p>
            <a:pPr indent="0" lvl="0" marL="0" rtl="0" algn="l">
              <a:spcBef>
                <a:spcPts val="1200"/>
              </a:spcBef>
              <a:spcAft>
                <a:spcPts val="0"/>
              </a:spcAft>
              <a:buNone/>
            </a:pPr>
            <a:r>
              <a:rPr b="1" lang="en" sz="1100"/>
              <a:t>    4.	Using Link for Navigation</a:t>
            </a:r>
            <a:r>
              <a:rPr lang="en" sz="1100"/>
              <a:t>: To navigate between these nested pages, use the </a:t>
            </a:r>
            <a:r>
              <a:rPr lang="en" sz="1100">
                <a:latin typeface="Roboto Mono"/>
                <a:ea typeface="Roboto Mono"/>
                <a:cs typeface="Roboto Mono"/>
                <a:sym typeface="Roboto Mono"/>
              </a:rPr>
              <a:t>Link</a:t>
            </a:r>
            <a:r>
              <a:rPr lang="en" sz="1100"/>
              <a:t> component from Next.js:</a:t>
            </a:r>
            <a:endParaRPr sz="1100"/>
          </a:p>
          <a:p>
            <a:pPr indent="0" lvl="0" marL="0" rtl="0" algn="l">
              <a:spcBef>
                <a:spcPts val="0"/>
              </a:spcBef>
              <a:spcAft>
                <a:spcPts val="1200"/>
              </a:spcAft>
              <a:buNone/>
            </a:pPr>
            <a:r>
              <a:t/>
            </a:r>
            <a:endParaRPr/>
          </a:p>
        </p:txBody>
      </p:sp>
      <p:sp>
        <p:nvSpPr>
          <p:cNvPr id="75" name="Google Shape;75;p16"/>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rgbClr val="FF0000"/>
                </a:solidFill>
              </a:rPr>
              <a:t>What are components, and why do we use them?</a:t>
            </a:r>
            <a:endParaRPr sz="2120">
              <a:solidFill>
                <a:srgbClr val="FF0000"/>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75"/>
              <a:t>Using components in Next.js enhances development efficiency, improves maintainability, and enables a modular approach to building user interfaces. This is aligned with React's philosophy of component-based architecture, making it a powerful framework for modern web applications.</a:t>
            </a:r>
            <a:endParaRPr sz="1475"/>
          </a:p>
          <a:p>
            <a:pPr indent="0" lvl="0" marL="0" rtl="0" algn="l">
              <a:lnSpc>
                <a:spcPct val="95000"/>
              </a:lnSpc>
              <a:spcBef>
                <a:spcPts val="1200"/>
              </a:spcBef>
              <a:spcAft>
                <a:spcPts val="0"/>
              </a:spcAft>
              <a:buSzPts val="275"/>
              <a:buNone/>
            </a:pPr>
            <a:r>
              <a:rPr lang="en" sz="1475"/>
              <a:t>Following are main points of components:</a:t>
            </a:r>
            <a:endParaRPr sz="1475"/>
          </a:p>
          <a:p>
            <a:pPr indent="0" lvl="0" marL="0" rtl="0" algn="l">
              <a:lnSpc>
                <a:spcPct val="95000"/>
              </a:lnSpc>
              <a:spcBef>
                <a:spcPts val="1200"/>
              </a:spcBef>
              <a:spcAft>
                <a:spcPts val="0"/>
              </a:spcAft>
              <a:buSzPts val="275"/>
              <a:buNone/>
            </a:pPr>
            <a:r>
              <a:rPr lang="en" sz="1100"/>
              <a:t>1. </a:t>
            </a:r>
            <a:r>
              <a:rPr b="1" lang="en" sz="1100"/>
              <a:t>Reusable Code</a:t>
            </a:r>
            <a:endParaRPr b="1" sz="1100"/>
          </a:p>
          <a:p>
            <a:pPr indent="0" lvl="0" marL="0" rtl="0" algn="l">
              <a:lnSpc>
                <a:spcPct val="95000"/>
              </a:lnSpc>
              <a:spcBef>
                <a:spcPts val="1200"/>
              </a:spcBef>
              <a:spcAft>
                <a:spcPts val="0"/>
              </a:spcAft>
              <a:buSzPts val="275"/>
              <a:buNone/>
            </a:pPr>
            <a:r>
              <a:rPr b="1" lang="en" sz="1100"/>
              <a:t>2. Separation of Concerns</a:t>
            </a:r>
            <a:endParaRPr b="1" sz="1100"/>
          </a:p>
          <a:p>
            <a:pPr indent="0" lvl="0" marL="0" rtl="0" algn="l">
              <a:lnSpc>
                <a:spcPct val="95000"/>
              </a:lnSpc>
              <a:spcBef>
                <a:spcPts val="1200"/>
              </a:spcBef>
              <a:spcAft>
                <a:spcPts val="0"/>
              </a:spcAft>
              <a:buSzPts val="275"/>
              <a:buNone/>
            </a:pPr>
            <a:r>
              <a:rPr b="1" lang="en" sz="1100"/>
              <a:t>3. State Management</a:t>
            </a:r>
            <a:endParaRPr b="1" sz="1100"/>
          </a:p>
          <a:p>
            <a:pPr indent="0" lvl="0" marL="0" rtl="0" algn="l">
              <a:lnSpc>
                <a:spcPct val="95000"/>
              </a:lnSpc>
              <a:spcBef>
                <a:spcPts val="1200"/>
              </a:spcBef>
              <a:spcAft>
                <a:spcPts val="0"/>
              </a:spcAft>
              <a:buSzPts val="275"/>
              <a:buNone/>
            </a:pPr>
            <a:r>
              <a:rPr lang="en" sz="1100"/>
              <a:t>4. </a:t>
            </a:r>
            <a:r>
              <a:rPr b="1" lang="en" sz="1100"/>
              <a:t>Lifecycle Methods</a:t>
            </a:r>
            <a:endParaRPr b="1" sz="1100"/>
          </a:p>
          <a:p>
            <a:pPr indent="0" lvl="0" marL="0" rtl="0" algn="l">
              <a:lnSpc>
                <a:spcPct val="95000"/>
              </a:lnSpc>
              <a:spcBef>
                <a:spcPts val="1200"/>
              </a:spcBef>
              <a:spcAft>
                <a:spcPts val="0"/>
              </a:spcAft>
              <a:buSzPts val="275"/>
              <a:buNone/>
            </a:pPr>
            <a:r>
              <a:rPr lang="en" sz="1100"/>
              <a:t>5. </a:t>
            </a:r>
            <a:r>
              <a:rPr b="1" lang="en" sz="1100"/>
              <a:t>Improved Performance</a:t>
            </a:r>
            <a:endParaRPr b="1" sz="1100"/>
          </a:p>
          <a:p>
            <a:pPr indent="0" lvl="0" marL="0" rtl="0" algn="l">
              <a:lnSpc>
                <a:spcPct val="95000"/>
              </a:lnSpc>
              <a:spcBef>
                <a:spcPts val="1200"/>
              </a:spcBef>
              <a:spcAft>
                <a:spcPts val="0"/>
              </a:spcAft>
              <a:buSzPts val="275"/>
              <a:buNone/>
            </a:pPr>
            <a:r>
              <a:rPr lang="en" sz="1100"/>
              <a:t>6. </a:t>
            </a:r>
            <a:r>
              <a:rPr b="1" lang="en" sz="1100"/>
              <a:t>Custom Components</a:t>
            </a:r>
            <a:endParaRPr b="1" sz="1100"/>
          </a:p>
          <a:p>
            <a:pPr indent="0" lvl="0" marL="0" rtl="0" algn="l">
              <a:lnSpc>
                <a:spcPct val="95000"/>
              </a:lnSpc>
              <a:spcBef>
                <a:spcPts val="1200"/>
              </a:spcBef>
              <a:spcAft>
                <a:spcPts val="1200"/>
              </a:spcAft>
              <a:buSzPts val="275"/>
              <a:buNone/>
            </a:pPr>
            <a:r>
              <a:rPr lang="en" sz="1100"/>
              <a:t>7. </a:t>
            </a:r>
            <a:r>
              <a:rPr b="1" lang="en" sz="1100"/>
              <a:t>Integration with CSS and Styling</a:t>
            </a:r>
            <a:endParaRPr b="1" sz="1100"/>
          </a:p>
        </p:txBody>
      </p:sp>
      <p:sp>
        <p:nvSpPr>
          <p:cNvPr id="82" name="Google Shape;82;p17"/>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rgbClr val="FF0000"/>
                </a:solidFill>
              </a:rPr>
              <a:t>How can we apply CSS in Next.js?</a:t>
            </a:r>
            <a:endParaRPr sz="2120">
              <a:solidFill>
                <a:srgbClr val="FF0000"/>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475"/>
              <a:t>In Next.js, whether you prefer traditional CSS, scoped styles with CSS Modules, CSS-in-JS with styled-components, or utility-first frameworks like Tailwind CSS. You can choose the method that best fits your project requirements and personal preferences!</a:t>
            </a:r>
            <a:endParaRPr sz="1475"/>
          </a:p>
          <a:p>
            <a:pPr indent="0" lvl="0" marL="0" rtl="0" algn="l">
              <a:lnSpc>
                <a:spcPct val="95000"/>
              </a:lnSpc>
              <a:spcBef>
                <a:spcPts val="1200"/>
              </a:spcBef>
              <a:spcAft>
                <a:spcPts val="0"/>
              </a:spcAft>
              <a:buSzPts val="275"/>
              <a:buNone/>
            </a:pPr>
            <a:r>
              <a:rPr lang="en" sz="1100"/>
              <a:t>1. </a:t>
            </a:r>
            <a:r>
              <a:rPr b="1" lang="en" sz="1100"/>
              <a:t>Global CSS</a:t>
            </a:r>
            <a:endParaRPr b="1" sz="1100"/>
          </a:p>
          <a:p>
            <a:pPr indent="0" lvl="0" marL="0" rtl="0" algn="l">
              <a:lnSpc>
                <a:spcPct val="95000"/>
              </a:lnSpc>
              <a:spcBef>
                <a:spcPts val="1200"/>
              </a:spcBef>
              <a:spcAft>
                <a:spcPts val="0"/>
              </a:spcAft>
              <a:buSzPts val="275"/>
              <a:buNone/>
            </a:pPr>
            <a:r>
              <a:rPr lang="en" sz="1100"/>
              <a:t>2. </a:t>
            </a:r>
            <a:r>
              <a:rPr b="1" lang="en" sz="1100"/>
              <a:t>CSS Modules</a:t>
            </a:r>
            <a:endParaRPr b="1" sz="1100"/>
          </a:p>
          <a:p>
            <a:pPr indent="0" lvl="0" marL="0" rtl="0" algn="l">
              <a:lnSpc>
                <a:spcPct val="95000"/>
              </a:lnSpc>
              <a:spcBef>
                <a:spcPts val="1200"/>
              </a:spcBef>
              <a:spcAft>
                <a:spcPts val="0"/>
              </a:spcAft>
              <a:buSzPts val="275"/>
              <a:buNone/>
            </a:pPr>
            <a:r>
              <a:rPr lang="en" sz="1100"/>
              <a:t>3. </a:t>
            </a:r>
            <a:r>
              <a:rPr b="1" lang="en" sz="1100"/>
              <a:t>Styled Components</a:t>
            </a:r>
            <a:endParaRPr b="1" sz="1100"/>
          </a:p>
          <a:p>
            <a:pPr indent="0" lvl="0" marL="0" rtl="0" algn="l">
              <a:lnSpc>
                <a:spcPct val="95000"/>
              </a:lnSpc>
              <a:spcBef>
                <a:spcPts val="1200"/>
              </a:spcBef>
              <a:spcAft>
                <a:spcPts val="1200"/>
              </a:spcAft>
              <a:buSzPts val="275"/>
              <a:buNone/>
            </a:pPr>
            <a:r>
              <a:rPr lang="en" sz="1100"/>
              <a:t>4. </a:t>
            </a:r>
            <a:r>
              <a:rPr b="1" lang="en" sz="1100"/>
              <a:t>Tailwind CSS</a:t>
            </a:r>
            <a:endParaRPr b="1" sz="1100"/>
          </a:p>
        </p:txBody>
      </p:sp>
      <p:sp>
        <p:nvSpPr>
          <p:cNvPr id="89" name="Google Shape;89;p18"/>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solidFill>
                  <a:srgbClr val="FF0000"/>
                </a:solidFill>
              </a:rPr>
              <a:t>What is Tailwind CSS, and what are the differences between Tailwind CSS and standard CSS?</a:t>
            </a:r>
            <a:endParaRPr sz="1520">
              <a:solidFill>
                <a:srgbClr val="FF0000"/>
              </a:solidFill>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100"/>
              <a:t>Tailwind CSS</a:t>
            </a:r>
            <a:r>
              <a:rPr lang="en" sz="1100"/>
              <a:t> is a utility-first CSS framework that allows you to build designs directly in your markup. Instead of writing custom CSS styles for each component, you use predefined utility classes to apply styling directly to your HTML elements. This approach can streamline the development process and promote consistency across your application.</a:t>
            </a:r>
            <a:endParaRPr sz="1100"/>
          </a:p>
          <a:p>
            <a:pPr indent="0" lvl="0" marL="0" rtl="0" algn="l">
              <a:spcBef>
                <a:spcPts val="1400"/>
              </a:spcBef>
              <a:spcAft>
                <a:spcPts val="0"/>
              </a:spcAft>
              <a:buNone/>
            </a:pPr>
            <a:r>
              <a:rPr b="1" lang="en" sz="1300"/>
              <a:t>Differences Between Tailwind CSS and Standard CSS:</a:t>
            </a:r>
            <a:endParaRPr b="1" sz="1300"/>
          </a:p>
          <a:p>
            <a:pPr indent="-298450" lvl="0" marL="457200" rtl="0" algn="l">
              <a:spcBef>
                <a:spcPts val="1200"/>
              </a:spcBef>
              <a:spcAft>
                <a:spcPts val="0"/>
              </a:spcAft>
              <a:buClr>
                <a:schemeClr val="lt2"/>
              </a:buClr>
              <a:buSzPts val="1100"/>
              <a:buAutoNum type="arabicPeriod"/>
            </a:pPr>
            <a:r>
              <a:rPr b="1" lang="en" sz="1100"/>
              <a:t>Styling Approach</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Uses utility classes to apply styles directly in the HTML, promoting rapid development.</a:t>
            </a:r>
            <a:endParaRPr sz="1100"/>
          </a:p>
          <a:p>
            <a:pPr indent="-298450" lvl="1" marL="914400" rtl="0" algn="l">
              <a:spcBef>
                <a:spcPts val="0"/>
              </a:spcBef>
              <a:spcAft>
                <a:spcPts val="0"/>
              </a:spcAft>
              <a:buClr>
                <a:schemeClr val="lt2"/>
              </a:buClr>
              <a:buSzPts val="1100"/>
              <a:buChar char="○"/>
            </a:pPr>
            <a:r>
              <a:rPr b="1" lang="en" sz="1100"/>
              <a:t>Standard CSS</a:t>
            </a:r>
            <a:r>
              <a:rPr lang="en" sz="1100"/>
              <a:t>: Often involves writing separate CSS rules and classes, leading to more traditional CSS management and potential specificity issues.</a:t>
            </a:r>
            <a:endParaRPr sz="1100"/>
          </a:p>
          <a:p>
            <a:pPr indent="-298450" lvl="0" marL="457200" rtl="0" algn="l">
              <a:spcBef>
                <a:spcPts val="0"/>
              </a:spcBef>
              <a:spcAft>
                <a:spcPts val="0"/>
              </a:spcAft>
              <a:buClr>
                <a:schemeClr val="lt2"/>
              </a:buClr>
              <a:buSzPts val="1100"/>
              <a:buAutoNum type="arabicPeriod"/>
            </a:pPr>
            <a:r>
              <a:rPr b="1" lang="en" sz="1100"/>
              <a:t>File Structure</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Encourages a more component-based approach, where styles are tied closely to the HTML structure.</a:t>
            </a:r>
            <a:endParaRPr sz="1100"/>
          </a:p>
          <a:p>
            <a:pPr indent="-298450" lvl="1" marL="914400" rtl="0" algn="l">
              <a:spcBef>
                <a:spcPts val="0"/>
              </a:spcBef>
              <a:spcAft>
                <a:spcPts val="0"/>
              </a:spcAft>
              <a:buClr>
                <a:schemeClr val="lt2"/>
              </a:buClr>
              <a:buSzPts val="1100"/>
              <a:buChar char="○"/>
            </a:pPr>
            <a:r>
              <a:rPr b="1" lang="en" sz="1100"/>
              <a:t>Standard CSS</a:t>
            </a:r>
            <a:r>
              <a:rPr lang="en" sz="1100"/>
              <a:t>: Typically involves creating separate stylesheets, which can lead to more complex stylesheets and selectors.</a:t>
            </a:r>
            <a:endParaRPr sz="1100"/>
          </a:p>
          <a:p>
            <a:pPr indent="0" lvl="0" marL="0" rtl="0" algn="l">
              <a:lnSpc>
                <a:spcPct val="95000"/>
              </a:lnSpc>
              <a:spcBef>
                <a:spcPts val="1200"/>
              </a:spcBef>
              <a:spcAft>
                <a:spcPts val="1200"/>
              </a:spcAft>
              <a:buSzPts val="275"/>
              <a:buNone/>
            </a:pPr>
            <a:r>
              <a:t/>
            </a:r>
            <a:endParaRPr sz="1100"/>
          </a:p>
        </p:txBody>
      </p:sp>
      <p:sp>
        <p:nvSpPr>
          <p:cNvPr id="96" name="Google Shape;96;p19"/>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solidFill>
                  <a:srgbClr val="FF0000"/>
                </a:solidFill>
              </a:rPr>
              <a:t>What is Tailwind CSS, and what are the differences between Tailwind CSS and standard CSS?</a:t>
            </a:r>
            <a:endParaRPr sz="1520">
              <a:solidFill>
                <a:srgbClr val="FF0000"/>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lt2"/>
              </a:buClr>
              <a:buSzPts val="1100"/>
              <a:buAutoNum type="arabicPeriod"/>
            </a:pPr>
            <a:r>
              <a:rPr b="1" lang="en" sz="1100"/>
              <a:t>Learning Curve</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Requires learning its utility class names, which can initially be overwhelming but becomes intuitive with practice.</a:t>
            </a:r>
            <a:endParaRPr sz="1100"/>
          </a:p>
          <a:p>
            <a:pPr indent="-298450" lvl="1" marL="914400" rtl="0" algn="l">
              <a:spcBef>
                <a:spcPts val="0"/>
              </a:spcBef>
              <a:spcAft>
                <a:spcPts val="0"/>
              </a:spcAft>
              <a:buClr>
                <a:schemeClr val="lt2"/>
              </a:buClr>
              <a:buSzPts val="1100"/>
              <a:buChar char="○"/>
            </a:pPr>
            <a:r>
              <a:rPr b="1" lang="en" sz="1100"/>
              <a:t>Standard CSS</a:t>
            </a:r>
            <a:r>
              <a:rPr lang="en" sz="1100"/>
              <a:t>: Familiarity with CSS is often sufficient, but managing styles can become cumbersome as projects grow.</a:t>
            </a:r>
            <a:endParaRPr sz="1100"/>
          </a:p>
          <a:p>
            <a:pPr indent="-298450" lvl="0" marL="457200" rtl="0" algn="l">
              <a:spcBef>
                <a:spcPts val="0"/>
              </a:spcBef>
              <a:spcAft>
                <a:spcPts val="0"/>
              </a:spcAft>
              <a:buClr>
                <a:schemeClr val="lt2"/>
              </a:buClr>
              <a:buSzPts val="1100"/>
              <a:buAutoNum type="arabicPeriod"/>
            </a:pPr>
            <a:r>
              <a:rPr b="1" lang="en" sz="1100"/>
              <a:t>Development Speed</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Often accelerates development because you can see styles applied immediately in the markup without context switching to a separate stylesheet.</a:t>
            </a:r>
            <a:endParaRPr sz="1100"/>
          </a:p>
          <a:p>
            <a:pPr indent="-298450" lvl="1" marL="914400" rtl="0" algn="l">
              <a:spcBef>
                <a:spcPts val="0"/>
              </a:spcBef>
              <a:spcAft>
                <a:spcPts val="0"/>
              </a:spcAft>
              <a:buClr>
                <a:schemeClr val="lt2"/>
              </a:buClr>
              <a:buSzPts val="1100"/>
              <a:buChar char="○"/>
            </a:pPr>
            <a:r>
              <a:rPr b="1" lang="en" sz="1100"/>
              <a:t>Standard CSS</a:t>
            </a:r>
            <a:r>
              <a:rPr lang="en" sz="1100"/>
              <a:t>: May slow down development due to the need for context switching and writing custom styles for each component.</a:t>
            </a:r>
            <a:endParaRPr sz="1100"/>
          </a:p>
          <a:p>
            <a:pPr indent="-298450" lvl="0" marL="457200" rtl="0" algn="l">
              <a:spcBef>
                <a:spcPts val="0"/>
              </a:spcBef>
              <a:spcAft>
                <a:spcPts val="0"/>
              </a:spcAft>
              <a:buClr>
                <a:schemeClr val="lt2"/>
              </a:buClr>
              <a:buSzPts val="1100"/>
              <a:buAutoNum type="arabicPeriod"/>
            </a:pPr>
            <a:r>
              <a:rPr b="1" lang="en" sz="1100"/>
              <a:t>Responsiveness</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Built-in responsive utilities make it straightforward to apply responsive styles directly in your HTML.</a:t>
            </a:r>
            <a:endParaRPr sz="1100"/>
          </a:p>
          <a:p>
            <a:pPr indent="-298450" lvl="1" marL="914400" rtl="0" algn="l">
              <a:spcBef>
                <a:spcPts val="0"/>
              </a:spcBef>
              <a:spcAft>
                <a:spcPts val="0"/>
              </a:spcAft>
              <a:buClr>
                <a:schemeClr val="lt2"/>
              </a:buClr>
              <a:buSzPts val="1100"/>
              <a:buChar char="○"/>
            </a:pPr>
            <a:r>
              <a:rPr b="1" lang="en" sz="1100"/>
              <a:t>Standard CSS</a:t>
            </a:r>
            <a:r>
              <a:rPr lang="en" sz="1100"/>
              <a:t>: Requires media queries and more planning for responsive designs, which can add complexity.</a:t>
            </a:r>
            <a:endParaRPr sz="1100"/>
          </a:p>
          <a:p>
            <a:pPr indent="-298450" lvl="0" marL="457200" rtl="0" algn="l">
              <a:spcBef>
                <a:spcPts val="0"/>
              </a:spcBef>
              <a:spcAft>
                <a:spcPts val="0"/>
              </a:spcAft>
              <a:buClr>
                <a:schemeClr val="lt2"/>
              </a:buClr>
              <a:buSzPts val="1100"/>
              <a:buAutoNum type="arabicPeriod"/>
            </a:pPr>
            <a:r>
              <a:rPr b="1" lang="en" sz="1100"/>
              <a:t>File Size and Performance</a:t>
            </a:r>
            <a:r>
              <a:rPr lang="en" sz="1100"/>
              <a:t>:</a:t>
            </a:r>
            <a:endParaRPr sz="1100"/>
          </a:p>
          <a:p>
            <a:pPr indent="-298450" lvl="1" marL="914400" rtl="0" algn="l">
              <a:spcBef>
                <a:spcPts val="0"/>
              </a:spcBef>
              <a:spcAft>
                <a:spcPts val="0"/>
              </a:spcAft>
              <a:buClr>
                <a:schemeClr val="lt2"/>
              </a:buClr>
              <a:buSzPts val="1100"/>
              <a:buChar char="○"/>
            </a:pPr>
            <a:r>
              <a:rPr b="1" lang="en" sz="1100"/>
              <a:t>Tailwind CSS</a:t>
            </a:r>
            <a:r>
              <a:rPr lang="en" sz="1100"/>
              <a:t>: When configured with JIT mode and purging unused styles, it can lead to smaller file sizes.</a:t>
            </a:r>
            <a:endParaRPr sz="1100"/>
          </a:p>
          <a:p>
            <a:pPr indent="-298450" lvl="1" marL="914400" rtl="0" algn="l">
              <a:spcBef>
                <a:spcPts val="0"/>
              </a:spcBef>
              <a:spcAft>
                <a:spcPts val="0"/>
              </a:spcAft>
              <a:buClr>
                <a:schemeClr val="lt2"/>
              </a:buClr>
              <a:buSzPts val="1100"/>
              <a:buChar char="○"/>
            </a:pPr>
            <a:r>
              <a:rPr b="1" lang="en" sz="1100"/>
              <a:t>Standard CSS</a:t>
            </a:r>
            <a:r>
              <a:rPr lang="en" sz="1100"/>
              <a:t>: Depending on how styles are written and managed, it can result in larger CSS files if not optimized.</a:t>
            </a:r>
            <a:endParaRPr sz="1100"/>
          </a:p>
          <a:p>
            <a:pPr indent="0" lvl="0" marL="0" rtl="0" algn="l">
              <a:lnSpc>
                <a:spcPct val="95000"/>
              </a:lnSpc>
              <a:spcBef>
                <a:spcPts val="1200"/>
              </a:spcBef>
              <a:spcAft>
                <a:spcPts val="1200"/>
              </a:spcAft>
              <a:buSzPts val="275"/>
              <a:buNone/>
            </a:pPr>
            <a:r>
              <a:t/>
            </a:r>
            <a:endParaRPr b="1" sz="1100"/>
          </a:p>
        </p:txBody>
      </p:sp>
      <p:sp>
        <p:nvSpPr>
          <p:cNvPr id="103" name="Google Shape;103;p20"/>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520">
                <a:solidFill>
                  <a:srgbClr val="FF0000"/>
                </a:solidFill>
              </a:rPr>
              <a:t>What is Tailwind CSS, and what are the differences between Tailwind CSS and standard CSS?</a:t>
            </a:r>
            <a:endParaRPr sz="1520">
              <a:solidFill>
                <a:srgbClr val="FF0000"/>
              </a:solidFill>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t>Conclusion</a:t>
            </a:r>
            <a:endParaRPr b="1" sz="1300"/>
          </a:p>
          <a:p>
            <a:pPr indent="0" lvl="0" marL="0" rtl="0" algn="l">
              <a:spcBef>
                <a:spcPts val="1200"/>
              </a:spcBef>
              <a:spcAft>
                <a:spcPts val="1200"/>
              </a:spcAft>
              <a:buNone/>
            </a:pPr>
            <a:r>
              <a:rPr lang="en" sz="1100"/>
              <a:t>Tailwind CSS provides a modern approach to styling that emphasizes speed and flexibility. While it differs significantly from traditional CSS, it can lead to more maintainable and scalable projects, especially in larger applications. The choice between Tailwind and standard CSS often depends on project requirements and personal/team preferences.</a:t>
            </a:r>
            <a:endParaRPr b="1" sz="1100"/>
          </a:p>
        </p:txBody>
      </p:sp>
      <p:sp>
        <p:nvSpPr>
          <p:cNvPr id="110" name="Google Shape;110;p21"/>
          <p:cNvSpPr txBox="1"/>
          <p:nvPr/>
        </p:nvSpPr>
        <p:spPr>
          <a:xfrm>
            <a:off x="2789300" y="1475325"/>
            <a:ext cx="49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