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0A67C-58B0-45BA-9759-6ECDD7273786}" type="doc">
      <dgm:prSet loTypeId="urn:microsoft.com/office/officeart/2005/8/layout/h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0F15C-E5CF-475C-9799-9BC5F19E0C58}">
      <dgm:prSet phldrT="[Text]" phldr="0"/>
      <dgm:spPr/>
      <dgm:t>
        <a:bodyPr/>
        <a:lstStyle/>
        <a:p>
          <a:pPr rtl="0"/>
          <a:r>
            <a:rPr lang="en-IN" b="1" dirty="0"/>
            <a:t>DATA PRE-PROCESSING</a:t>
          </a:r>
          <a:r>
            <a:rPr lang="en-US" dirty="0">
              <a:latin typeface="Century Gothic" panose="02020404030301010803"/>
            </a:rPr>
            <a:t> </a:t>
          </a:r>
          <a:endParaRPr lang="en-US" dirty="0"/>
        </a:p>
      </dgm:t>
    </dgm:pt>
    <dgm:pt modelId="{228B58D6-C53D-4F58-83F1-59E53FD1A32C}" type="parTrans" cxnId="{1EB8D97D-7663-4E68-A540-A48F0FF58020}">
      <dgm:prSet/>
      <dgm:spPr/>
      <dgm:t>
        <a:bodyPr/>
        <a:lstStyle/>
        <a:p>
          <a:endParaRPr lang="en-US"/>
        </a:p>
      </dgm:t>
    </dgm:pt>
    <dgm:pt modelId="{1A99F1F6-D515-4861-8D98-39E1F82372E7}" type="sibTrans" cxnId="{1EB8D97D-7663-4E68-A540-A48F0FF58020}">
      <dgm:prSet/>
      <dgm:spPr/>
      <dgm:t>
        <a:bodyPr/>
        <a:lstStyle/>
        <a:p>
          <a:endParaRPr lang="en-US"/>
        </a:p>
      </dgm:t>
    </dgm:pt>
    <dgm:pt modelId="{3E7E65B6-4CC7-4837-B5EB-68CD5B5EC0D4}">
      <dgm:prSet phldrT="[Text]" phldr="0"/>
      <dgm:spPr/>
      <dgm:t>
        <a:bodyPr/>
        <a:lstStyle/>
        <a:p>
          <a:pPr rtl="0"/>
          <a:r>
            <a:rPr lang="en-IN" dirty="0"/>
            <a:t>Handling missing values</a:t>
          </a:r>
          <a:r>
            <a:rPr lang="en-US" dirty="0">
              <a:latin typeface="Century Gothic" panose="02020404030301010803"/>
            </a:rPr>
            <a:t> </a:t>
          </a:r>
          <a:endParaRPr lang="en-US" dirty="0"/>
        </a:p>
      </dgm:t>
    </dgm:pt>
    <dgm:pt modelId="{47A70909-DBAD-4894-BB6A-36DFE653058B}" type="parTrans" cxnId="{1B2F19F1-BDCB-48C5-9693-680C5BCC0A28}">
      <dgm:prSet/>
      <dgm:spPr/>
      <dgm:t>
        <a:bodyPr/>
        <a:lstStyle/>
        <a:p>
          <a:endParaRPr lang="en-US"/>
        </a:p>
      </dgm:t>
    </dgm:pt>
    <dgm:pt modelId="{B8F13C91-1962-4B68-AB7D-83739F87FE10}" type="sibTrans" cxnId="{1B2F19F1-BDCB-48C5-9693-680C5BCC0A28}">
      <dgm:prSet/>
      <dgm:spPr/>
      <dgm:t>
        <a:bodyPr/>
        <a:lstStyle/>
        <a:p>
          <a:endParaRPr lang="en-US"/>
        </a:p>
      </dgm:t>
    </dgm:pt>
    <dgm:pt modelId="{17F5AF7B-D7ED-4E21-BB7A-FA1ED0319803}">
      <dgm:prSet phldrT="[Text]" phldr="0"/>
      <dgm:spPr/>
      <dgm:t>
        <a:bodyPr/>
        <a:lstStyle/>
        <a:p>
          <a:pPr rtl="0"/>
          <a:r>
            <a:rPr lang="en-IN" b="1"/>
            <a:t>EXPLORATORY </a:t>
          </a:r>
          <a:r>
            <a:rPr lang="en-IN" b="1" dirty="0"/>
            <a:t>DATA ANALYSIS</a:t>
          </a:r>
        </a:p>
      </dgm:t>
    </dgm:pt>
    <dgm:pt modelId="{9618AA38-4E1B-4921-B0AF-FC3887B5A667}" type="parTrans" cxnId="{A069FB9A-703C-41EC-B19A-5AEA334D67ED}">
      <dgm:prSet/>
      <dgm:spPr/>
      <dgm:t>
        <a:bodyPr/>
        <a:lstStyle/>
        <a:p>
          <a:endParaRPr lang="en-US"/>
        </a:p>
      </dgm:t>
    </dgm:pt>
    <dgm:pt modelId="{D1EC9CE8-C097-4194-B4AE-B6F3EE001253}" type="sibTrans" cxnId="{A069FB9A-703C-41EC-B19A-5AEA334D67ED}">
      <dgm:prSet/>
      <dgm:spPr/>
      <dgm:t>
        <a:bodyPr/>
        <a:lstStyle/>
        <a:p>
          <a:endParaRPr lang="en-US"/>
        </a:p>
      </dgm:t>
    </dgm:pt>
    <dgm:pt modelId="{3FE58B0E-97EB-44D3-9D72-5378925DD4AB}">
      <dgm:prSet phldrT="[Text]" phldr="0"/>
      <dgm:spPr/>
      <dgm:t>
        <a:bodyPr/>
        <a:lstStyle/>
        <a:p>
          <a:pPr rtl="0"/>
          <a:r>
            <a:rPr lang="en-IN" dirty="0"/>
            <a:t>Handling outliers</a:t>
          </a:r>
          <a:endParaRPr lang="en-US" dirty="0"/>
        </a:p>
      </dgm:t>
    </dgm:pt>
    <dgm:pt modelId="{17743EFA-1EB3-402B-B383-C74AA2FED0BF}" type="parTrans" cxnId="{40019E32-A3F5-4A85-B275-7DCA1D0FD82A}">
      <dgm:prSet/>
      <dgm:spPr/>
      <dgm:t>
        <a:bodyPr/>
        <a:lstStyle/>
        <a:p>
          <a:endParaRPr lang="en-US"/>
        </a:p>
      </dgm:t>
    </dgm:pt>
    <dgm:pt modelId="{761E048B-7A31-4DFE-A3C5-93CA5725CC3B}" type="sibTrans" cxnId="{40019E32-A3F5-4A85-B275-7DCA1D0FD82A}">
      <dgm:prSet/>
      <dgm:spPr/>
      <dgm:t>
        <a:bodyPr/>
        <a:lstStyle/>
        <a:p>
          <a:endParaRPr lang="en-US"/>
        </a:p>
      </dgm:t>
    </dgm:pt>
    <dgm:pt modelId="{D2B47B42-5755-48A4-9573-79F698BEE037}">
      <dgm:prSet phldrT="[Text]" phldr="0"/>
      <dgm:spPr/>
      <dgm:t>
        <a:bodyPr/>
        <a:lstStyle/>
        <a:p>
          <a:pPr rtl="0"/>
          <a:r>
            <a:rPr lang="en-IN" dirty="0"/>
            <a:t>Data Visualization</a:t>
          </a:r>
          <a:endParaRPr lang="en-US" dirty="0"/>
        </a:p>
      </dgm:t>
    </dgm:pt>
    <dgm:pt modelId="{EEBD29AF-9E15-4AE1-8721-FF44E53A64C3}" type="parTrans" cxnId="{248B09E9-EBA4-44CA-80B5-E0C9567C70AD}">
      <dgm:prSet/>
      <dgm:spPr/>
      <dgm:t>
        <a:bodyPr/>
        <a:lstStyle/>
        <a:p>
          <a:endParaRPr lang="en-US"/>
        </a:p>
      </dgm:t>
    </dgm:pt>
    <dgm:pt modelId="{6CF7219A-2A37-4349-95B4-5076595C5BD6}" type="sibTrans" cxnId="{248B09E9-EBA4-44CA-80B5-E0C9567C70AD}">
      <dgm:prSet/>
      <dgm:spPr/>
      <dgm:t>
        <a:bodyPr/>
        <a:lstStyle/>
        <a:p>
          <a:endParaRPr lang="en-US"/>
        </a:p>
      </dgm:t>
    </dgm:pt>
    <dgm:pt modelId="{5BE02942-4E8D-440A-9669-A1A1B4871D3E}">
      <dgm:prSet phldrT="[Text]" phldr="0"/>
      <dgm:spPr/>
      <dgm:t>
        <a:bodyPr/>
        <a:lstStyle/>
        <a:p>
          <a:pPr rtl="0"/>
          <a:r>
            <a:rPr lang="en-US" dirty="0"/>
            <a:t>DATA MODELLING</a:t>
          </a:r>
        </a:p>
      </dgm:t>
    </dgm:pt>
    <dgm:pt modelId="{F827B6FF-CEC2-4D23-803E-CD2F43BCBD1C}" type="parTrans" cxnId="{DE3B8962-0513-4D4D-A378-69C25288556C}">
      <dgm:prSet/>
      <dgm:spPr/>
      <dgm:t>
        <a:bodyPr/>
        <a:lstStyle/>
        <a:p>
          <a:endParaRPr lang="en-US"/>
        </a:p>
      </dgm:t>
    </dgm:pt>
    <dgm:pt modelId="{ACD6C5D2-75BE-4DCD-84BA-617BF7EE8288}" type="sibTrans" cxnId="{DE3B8962-0513-4D4D-A378-69C25288556C}">
      <dgm:prSet/>
      <dgm:spPr/>
      <dgm:t>
        <a:bodyPr/>
        <a:lstStyle/>
        <a:p>
          <a:endParaRPr lang="en-US"/>
        </a:p>
      </dgm:t>
    </dgm:pt>
    <dgm:pt modelId="{17A1A945-32EC-493C-AA34-3ABAF6C23492}">
      <dgm:prSet phldrT="[Text]" phldr="0"/>
      <dgm:spPr/>
      <dgm:t>
        <a:bodyPr/>
        <a:lstStyle/>
        <a:p>
          <a:pPr rtl="0"/>
          <a:r>
            <a:rPr lang="en-IN" dirty="0"/>
            <a:t>Modelling using KNN, Logistic Regression, Decision Tree Classifier, SVM, Random Forest Classifier</a:t>
          </a:r>
        </a:p>
      </dgm:t>
    </dgm:pt>
    <dgm:pt modelId="{831158B7-C086-468D-B234-3320150AC28C}" type="parTrans" cxnId="{5A1284E0-2CFD-42DC-8551-EE54FFF6C155}">
      <dgm:prSet/>
      <dgm:spPr/>
      <dgm:t>
        <a:bodyPr/>
        <a:lstStyle/>
        <a:p>
          <a:endParaRPr lang="en-US"/>
        </a:p>
      </dgm:t>
    </dgm:pt>
    <dgm:pt modelId="{F17F1C6E-7BA2-400B-96AE-901C6B6A5E42}" type="sibTrans" cxnId="{5A1284E0-2CFD-42DC-8551-EE54FFF6C155}">
      <dgm:prSet/>
      <dgm:spPr/>
      <dgm:t>
        <a:bodyPr/>
        <a:lstStyle/>
        <a:p>
          <a:endParaRPr lang="en-US"/>
        </a:p>
      </dgm:t>
    </dgm:pt>
    <dgm:pt modelId="{DCF27528-F5AF-439E-BB6C-F730460BE5FC}" type="pres">
      <dgm:prSet presAssocID="{A3B0A67C-58B0-45BA-9759-6ECDD7273786}" presName="Name0" presStyleCnt="0">
        <dgm:presLayoutVars>
          <dgm:dir/>
          <dgm:animLvl val="lvl"/>
          <dgm:resizeHandles val="exact"/>
        </dgm:presLayoutVars>
      </dgm:prSet>
      <dgm:spPr/>
    </dgm:pt>
    <dgm:pt modelId="{8E851615-3A38-4EEB-AE40-04C811BD9461}" type="pres">
      <dgm:prSet presAssocID="{A3B0A67C-58B0-45BA-9759-6ECDD7273786}" presName="tSp" presStyleCnt="0"/>
      <dgm:spPr/>
    </dgm:pt>
    <dgm:pt modelId="{0DA63E7E-FA26-4D4B-AEC5-BB3AC2E0832A}" type="pres">
      <dgm:prSet presAssocID="{A3B0A67C-58B0-45BA-9759-6ECDD7273786}" presName="bSp" presStyleCnt="0"/>
      <dgm:spPr/>
    </dgm:pt>
    <dgm:pt modelId="{573EB2A2-DB90-415E-821E-A558CA410616}" type="pres">
      <dgm:prSet presAssocID="{A3B0A67C-58B0-45BA-9759-6ECDD7273786}" presName="process" presStyleCnt="0"/>
      <dgm:spPr/>
    </dgm:pt>
    <dgm:pt modelId="{A02A85E5-A2CF-4CCD-9649-B19C7A93E1D2}" type="pres">
      <dgm:prSet presAssocID="{EAF0F15C-E5CF-475C-9799-9BC5F19E0C58}" presName="composite1" presStyleCnt="0"/>
      <dgm:spPr/>
    </dgm:pt>
    <dgm:pt modelId="{A80E60AA-6655-4C83-AF79-6CB412EBA061}" type="pres">
      <dgm:prSet presAssocID="{EAF0F15C-E5CF-475C-9799-9BC5F19E0C58}" presName="dummyNode1" presStyleLbl="node1" presStyleIdx="0" presStyleCnt="3"/>
      <dgm:spPr/>
    </dgm:pt>
    <dgm:pt modelId="{31AEF38F-A84E-403A-84AA-42F88E6C23FA}" type="pres">
      <dgm:prSet presAssocID="{EAF0F15C-E5CF-475C-9799-9BC5F19E0C58}" presName="childNode1" presStyleLbl="bgAcc1" presStyleIdx="0" presStyleCnt="3">
        <dgm:presLayoutVars>
          <dgm:bulletEnabled val="1"/>
        </dgm:presLayoutVars>
      </dgm:prSet>
      <dgm:spPr/>
    </dgm:pt>
    <dgm:pt modelId="{24F5B73C-BC71-4762-8A97-B82F64A4EC08}" type="pres">
      <dgm:prSet presAssocID="{EAF0F15C-E5CF-475C-9799-9BC5F19E0C58}" presName="childNode1tx" presStyleLbl="bgAcc1" presStyleIdx="0" presStyleCnt="3">
        <dgm:presLayoutVars>
          <dgm:bulletEnabled val="1"/>
        </dgm:presLayoutVars>
      </dgm:prSet>
      <dgm:spPr/>
    </dgm:pt>
    <dgm:pt modelId="{8893F56F-646C-4B3A-A771-799F2E2515EE}" type="pres">
      <dgm:prSet presAssocID="{EAF0F15C-E5CF-475C-9799-9BC5F19E0C5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CF93877-82B2-405E-B239-9F1A5015DEED}" type="pres">
      <dgm:prSet presAssocID="{EAF0F15C-E5CF-475C-9799-9BC5F19E0C58}" presName="connSite1" presStyleCnt="0"/>
      <dgm:spPr/>
    </dgm:pt>
    <dgm:pt modelId="{C1AA285F-07D1-414A-8CD7-804C04BFA828}" type="pres">
      <dgm:prSet presAssocID="{1A99F1F6-D515-4861-8D98-39E1F82372E7}" presName="Name9" presStyleLbl="sibTrans2D1" presStyleIdx="0" presStyleCnt="2"/>
      <dgm:spPr/>
    </dgm:pt>
    <dgm:pt modelId="{A898F3DD-848E-4187-AD63-39A412698D2B}" type="pres">
      <dgm:prSet presAssocID="{17F5AF7B-D7ED-4E21-BB7A-FA1ED0319803}" presName="composite2" presStyleCnt="0"/>
      <dgm:spPr/>
    </dgm:pt>
    <dgm:pt modelId="{40E9AA88-8204-4493-A343-5345D6DA05DB}" type="pres">
      <dgm:prSet presAssocID="{17F5AF7B-D7ED-4E21-BB7A-FA1ED0319803}" presName="dummyNode2" presStyleLbl="node1" presStyleIdx="0" presStyleCnt="3"/>
      <dgm:spPr/>
    </dgm:pt>
    <dgm:pt modelId="{BE526F7D-C0DE-47AD-A098-86CBCB5D46E5}" type="pres">
      <dgm:prSet presAssocID="{17F5AF7B-D7ED-4E21-BB7A-FA1ED0319803}" presName="childNode2" presStyleLbl="bgAcc1" presStyleIdx="1" presStyleCnt="3">
        <dgm:presLayoutVars>
          <dgm:bulletEnabled val="1"/>
        </dgm:presLayoutVars>
      </dgm:prSet>
      <dgm:spPr/>
    </dgm:pt>
    <dgm:pt modelId="{E3FB15D4-2CF0-4E37-A869-FE91CCB522C0}" type="pres">
      <dgm:prSet presAssocID="{17F5AF7B-D7ED-4E21-BB7A-FA1ED0319803}" presName="childNode2tx" presStyleLbl="bgAcc1" presStyleIdx="1" presStyleCnt="3">
        <dgm:presLayoutVars>
          <dgm:bulletEnabled val="1"/>
        </dgm:presLayoutVars>
      </dgm:prSet>
      <dgm:spPr/>
    </dgm:pt>
    <dgm:pt modelId="{844CB022-A35D-4B0E-936A-02550524FBD6}" type="pres">
      <dgm:prSet presAssocID="{17F5AF7B-D7ED-4E21-BB7A-FA1ED031980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6329E9-72A8-41F1-9361-41B0EA73A446}" type="pres">
      <dgm:prSet presAssocID="{17F5AF7B-D7ED-4E21-BB7A-FA1ED0319803}" presName="connSite2" presStyleCnt="0"/>
      <dgm:spPr/>
    </dgm:pt>
    <dgm:pt modelId="{54C55B45-D55D-46E9-B52B-C3FB1BC88C4B}" type="pres">
      <dgm:prSet presAssocID="{D1EC9CE8-C097-4194-B4AE-B6F3EE001253}" presName="Name18" presStyleLbl="sibTrans2D1" presStyleIdx="1" presStyleCnt="2"/>
      <dgm:spPr/>
    </dgm:pt>
    <dgm:pt modelId="{850DDB3B-3E5E-44FB-8C3D-24CEAADFC1CC}" type="pres">
      <dgm:prSet presAssocID="{5BE02942-4E8D-440A-9669-A1A1B4871D3E}" presName="composite1" presStyleCnt="0"/>
      <dgm:spPr/>
    </dgm:pt>
    <dgm:pt modelId="{28D54F54-F1E9-4D66-B331-69315E2D2A2C}" type="pres">
      <dgm:prSet presAssocID="{5BE02942-4E8D-440A-9669-A1A1B4871D3E}" presName="dummyNode1" presStyleLbl="node1" presStyleIdx="1" presStyleCnt="3"/>
      <dgm:spPr/>
    </dgm:pt>
    <dgm:pt modelId="{12A03743-8211-4A6D-97C9-E53D24BAD7EC}" type="pres">
      <dgm:prSet presAssocID="{5BE02942-4E8D-440A-9669-A1A1B4871D3E}" presName="childNode1" presStyleLbl="bgAcc1" presStyleIdx="2" presStyleCnt="3">
        <dgm:presLayoutVars>
          <dgm:bulletEnabled val="1"/>
        </dgm:presLayoutVars>
      </dgm:prSet>
      <dgm:spPr/>
    </dgm:pt>
    <dgm:pt modelId="{6960C15C-5A44-4D77-A870-6B3C0830D32F}" type="pres">
      <dgm:prSet presAssocID="{5BE02942-4E8D-440A-9669-A1A1B4871D3E}" presName="childNode1tx" presStyleLbl="bgAcc1" presStyleIdx="2" presStyleCnt="3">
        <dgm:presLayoutVars>
          <dgm:bulletEnabled val="1"/>
        </dgm:presLayoutVars>
      </dgm:prSet>
      <dgm:spPr/>
    </dgm:pt>
    <dgm:pt modelId="{43F0C766-8C09-43BF-B0D1-FF4478479F60}" type="pres">
      <dgm:prSet presAssocID="{5BE02942-4E8D-440A-9669-A1A1B4871D3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AC8293F-FA00-4DDB-9C17-35D3F118AECF}" type="pres">
      <dgm:prSet presAssocID="{5BE02942-4E8D-440A-9669-A1A1B4871D3E}" presName="connSite1" presStyleCnt="0"/>
      <dgm:spPr/>
    </dgm:pt>
  </dgm:ptLst>
  <dgm:cxnLst>
    <dgm:cxn modelId="{6B756104-313B-470F-B2C5-47A79388333B}" type="presOf" srcId="{17A1A945-32EC-493C-AA34-3ABAF6C23492}" destId="{6960C15C-5A44-4D77-A870-6B3C0830D32F}" srcOrd="1" destOrd="0" presId="urn:microsoft.com/office/officeart/2005/8/layout/hProcess4"/>
    <dgm:cxn modelId="{A0287E0F-6E46-4216-AA95-C7AF5F38B433}" type="presOf" srcId="{EAF0F15C-E5CF-475C-9799-9BC5F19E0C58}" destId="{8893F56F-646C-4B3A-A771-799F2E2515EE}" srcOrd="0" destOrd="0" presId="urn:microsoft.com/office/officeart/2005/8/layout/hProcess4"/>
    <dgm:cxn modelId="{9ABF1B14-EEB0-4030-8746-B3F1E2A32916}" type="presOf" srcId="{5BE02942-4E8D-440A-9669-A1A1B4871D3E}" destId="{43F0C766-8C09-43BF-B0D1-FF4478479F60}" srcOrd="0" destOrd="0" presId="urn:microsoft.com/office/officeart/2005/8/layout/hProcess4"/>
    <dgm:cxn modelId="{5B7D7315-A0AC-4D02-9F41-9A8A4B4B3398}" type="presOf" srcId="{1A99F1F6-D515-4861-8D98-39E1F82372E7}" destId="{C1AA285F-07D1-414A-8CD7-804C04BFA828}" srcOrd="0" destOrd="0" presId="urn:microsoft.com/office/officeart/2005/8/layout/hProcess4"/>
    <dgm:cxn modelId="{8C1BCE17-E326-47DB-A4CE-3985441D00BD}" type="presOf" srcId="{3E7E65B6-4CC7-4837-B5EB-68CD5B5EC0D4}" destId="{24F5B73C-BC71-4762-8A97-B82F64A4EC08}" srcOrd="1" destOrd="0" presId="urn:microsoft.com/office/officeart/2005/8/layout/hProcess4"/>
    <dgm:cxn modelId="{8D2E7F1F-01EC-409C-9C8F-5570479AFFFB}" type="presOf" srcId="{D1EC9CE8-C097-4194-B4AE-B6F3EE001253}" destId="{54C55B45-D55D-46E9-B52B-C3FB1BC88C4B}" srcOrd="0" destOrd="0" presId="urn:microsoft.com/office/officeart/2005/8/layout/hProcess4"/>
    <dgm:cxn modelId="{40019E32-A3F5-4A85-B275-7DCA1D0FD82A}" srcId="{17F5AF7B-D7ED-4E21-BB7A-FA1ED0319803}" destId="{3FE58B0E-97EB-44D3-9D72-5378925DD4AB}" srcOrd="0" destOrd="0" parTransId="{17743EFA-1EB3-402B-B383-C74AA2FED0BF}" sibTransId="{761E048B-7A31-4DFE-A3C5-93CA5725CC3B}"/>
    <dgm:cxn modelId="{8C35683B-ED07-428B-A035-C8C5F98F50E9}" type="presOf" srcId="{D2B47B42-5755-48A4-9573-79F698BEE037}" destId="{E3FB15D4-2CF0-4E37-A869-FE91CCB522C0}" srcOrd="1" destOrd="1" presId="urn:microsoft.com/office/officeart/2005/8/layout/hProcess4"/>
    <dgm:cxn modelId="{DE3B8962-0513-4D4D-A378-69C25288556C}" srcId="{A3B0A67C-58B0-45BA-9759-6ECDD7273786}" destId="{5BE02942-4E8D-440A-9669-A1A1B4871D3E}" srcOrd="2" destOrd="0" parTransId="{F827B6FF-CEC2-4D23-803E-CD2F43BCBD1C}" sibTransId="{ACD6C5D2-75BE-4DCD-84BA-617BF7EE8288}"/>
    <dgm:cxn modelId="{004BEA6B-D86C-4A04-914C-4BB5375AC3B6}" type="presOf" srcId="{3FE58B0E-97EB-44D3-9D72-5378925DD4AB}" destId="{BE526F7D-C0DE-47AD-A098-86CBCB5D46E5}" srcOrd="0" destOrd="0" presId="urn:microsoft.com/office/officeart/2005/8/layout/hProcess4"/>
    <dgm:cxn modelId="{0789E44D-53C9-491C-97EA-EE4B69E38E6C}" type="presOf" srcId="{3FE58B0E-97EB-44D3-9D72-5378925DD4AB}" destId="{E3FB15D4-2CF0-4E37-A869-FE91CCB522C0}" srcOrd="1" destOrd="0" presId="urn:microsoft.com/office/officeart/2005/8/layout/hProcess4"/>
    <dgm:cxn modelId="{D8BB5754-557A-4FD0-A6F4-6C56D993BAA0}" type="presOf" srcId="{D2B47B42-5755-48A4-9573-79F698BEE037}" destId="{BE526F7D-C0DE-47AD-A098-86CBCB5D46E5}" srcOrd="0" destOrd="1" presId="urn:microsoft.com/office/officeart/2005/8/layout/hProcess4"/>
    <dgm:cxn modelId="{0361ED78-EA98-4D0B-88C5-11942ECED82C}" type="presOf" srcId="{A3B0A67C-58B0-45BA-9759-6ECDD7273786}" destId="{DCF27528-F5AF-439E-BB6C-F730460BE5FC}" srcOrd="0" destOrd="0" presId="urn:microsoft.com/office/officeart/2005/8/layout/hProcess4"/>
    <dgm:cxn modelId="{1EB8D97D-7663-4E68-A540-A48F0FF58020}" srcId="{A3B0A67C-58B0-45BA-9759-6ECDD7273786}" destId="{EAF0F15C-E5CF-475C-9799-9BC5F19E0C58}" srcOrd="0" destOrd="0" parTransId="{228B58D6-C53D-4F58-83F1-59E53FD1A32C}" sibTransId="{1A99F1F6-D515-4861-8D98-39E1F82372E7}"/>
    <dgm:cxn modelId="{A069FB9A-703C-41EC-B19A-5AEA334D67ED}" srcId="{A3B0A67C-58B0-45BA-9759-6ECDD7273786}" destId="{17F5AF7B-D7ED-4E21-BB7A-FA1ED0319803}" srcOrd="1" destOrd="0" parTransId="{9618AA38-4E1B-4921-B0AF-FC3887B5A667}" sibTransId="{D1EC9CE8-C097-4194-B4AE-B6F3EE001253}"/>
    <dgm:cxn modelId="{B9C582AC-97AE-455C-AF48-3886B6EE7F9E}" type="presOf" srcId="{3E7E65B6-4CC7-4837-B5EB-68CD5B5EC0D4}" destId="{31AEF38F-A84E-403A-84AA-42F88E6C23FA}" srcOrd="0" destOrd="0" presId="urn:microsoft.com/office/officeart/2005/8/layout/hProcess4"/>
    <dgm:cxn modelId="{16B29DB1-DB5A-4D0E-A0F9-3DF8038FF94C}" type="presOf" srcId="{17F5AF7B-D7ED-4E21-BB7A-FA1ED0319803}" destId="{844CB022-A35D-4B0E-936A-02550524FBD6}" srcOrd="0" destOrd="0" presId="urn:microsoft.com/office/officeart/2005/8/layout/hProcess4"/>
    <dgm:cxn modelId="{97411DB5-81FE-489D-A940-F88B133A578C}" type="presOf" srcId="{17A1A945-32EC-493C-AA34-3ABAF6C23492}" destId="{12A03743-8211-4A6D-97C9-E53D24BAD7EC}" srcOrd="0" destOrd="0" presId="urn:microsoft.com/office/officeart/2005/8/layout/hProcess4"/>
    <dgm:cxn modelId="{5A1284E0-2CFD-42DC-8551-EE54FFF6C155}" srcId="{5BE02942-4E8D-440A-9669-A1A1B4871D3E}" destId="{17A1A945-32EC-493C-AA34-3ABAF6C23492}" srcOrd="0" destOrd="0" parTransId="{831158B7-C086-468D-B234-3320150AC28C}" sibTransId="{F17F1C6E-7BA2-400B-96AE-901C6B6A5E42}"/>
    <dgm:cxn modelId="{248B09E9-EBA4-44CA-80B5-E0C9567C70AD}" srcId="{17F5AF7B-D7ED-4E21-BB7A-FA1ED0319803}" destId="{D2B47B42-5755-48A4-9573-79F698BEE037}" srcOrd="1" destOrd="0" parTransId="{EEBD29AF-9E15-4AE1-8721-FF44E53A64C3}" sibTransId="{6CF7219A-2A37-4349-95B4-5076595C5BD6}"/>
    <dgm:cxn modelId="{1B2F19F1-BDCB-48C5-9693-680C5BCC0A28}" srcId="{EAF0F15C-E5CF-475C-9799-9BC5F19E0C58}" destId="{3E7E65B6-4CC7-4837-B5EB-68CD5B5EC0D4}" srcOrd="0" destOrd="0" parTransId="{47A70909-DBAD-4894-BB6A-36DFE653058B}" sibTransId="{B8F13C91-1962-4B68-AB7D-83739F87FE10}"/>
    <dgm:cxn modelId="{0A551FC1-31D4-44E9-8515-47039B26162E}" type="presParOf" srcId="{DCF27528-F5AF-439E-BB6C-F730460BE5FC}" destId="{8E851615-3A38-4EEB-AE40-04C811BD9461}" srcOrd="0" destOrd="0" presId="urn:microsoft.com/office/officeart/2005/8/layout/hProcess4"/>
    <dgm:cxn modelId="{FA55B1B3-8B9E-4BED-BC90-FB19757D420F}" type="presParOf" srcId="{DCF27528-F5AF-439E-BB6C-F730460BE5FC}" destId="{0DA63E7E-FA26-4D4B-AEC5-BB3AC2E0832A}" srcOrd="1" destOrd="0" presId="urn:microsoft.com/office/officeart/2005/8/layout/hProcess4"/>
    <dgm:cxn modelId="{6E2EC216-4182-4644-86CB-68C697CAE55A}" type="presParOf" srcId="{DCF27528-F5AF-439E-BB6C-F730460BE5FC}" destId="{573EB2A2-DB90-415E-821E-A558CA410616}" srcOrd="2" destOrd="0" presId="urn:microsoft.com/office/officeart/2005/8/layout/hProcess4"/>
    <dgm:cxn modelId="{2A14334C-0ADB-4280-968C-30A3177FAEB7}" type="presParOf" srcId="{573EB2A2-DB90-415E-821E-A558CA410616}" destId="{A02A85E5-A2CF-4CCD-9649-B19C7A93E1D2}" srcOrd="0" destOrd="0" presId="urn:microsoft.com/office/officeart/2005/8/layout/hProcess4"/>
    <dgm:cxn modelId="{5BF006CF-DCC9-43FC-AE72-733EBCD75AF7}" type="presParOf" srcId="{A02A85E5-A2CF-4CCD-9649-B19C7A93E1D2}" destId="{A80E60AA-6655-4C83-AF79-6CB412EBA061}" srcOrd="0" destOrd="0" presId="urn:microsoft.com/office/officeart/2005/8/layout/hProcess4"/>
    <dgm:cxn modelId="{832ED570-6F1E-493B-B950-DE7796A2F83E}" type="presParOf" srcId="{A02A85E5-A2CF-4CCD-9649-B19C7A93E1D2}" destId="{31AEF38F-A84E-403A-84AA-42F88E6C23FA}" srcOrd="1" destOrd="0" presId="urn:microsoft.com/office/officeart/2005/8/layout/hProcess4"/>
    <dgm:cxn modelId="{58D05D7F-41C6-4969-A38B-22FD368E0031}" type="presParOf" srcId="{A02A85E5-A2CF-4CCD-9649-B19C7A93E1D2}" destId="{24F5B73C-BC71-4762-8A97-B82F64A4EC08}" srcOrd="2" destOrd="0" presId="urn:microsoft.com/office/officeart/2005/8/layout/hProcess4"/>
    <dgm:cxn modelId="{9A3DFAD0-22AA-445B-8C5A-457BC8DEBCDC}" type="presParOf" srcId="{A02A85E5-A2CF-4CCD-9649-B19C7A93E1D2}" destId="{8893F56F-646C-4B3A-A771-799F2E2515EE}" srcOrd="3" destOrd="0" presId="urn:microsoft.com/office/officeart/2005/8/layout/hProcess4"/>
    <dgm:cxn modelId="{D9518A34-131C-42C2-9E73-5D5018849696}" type="presParOf" srcId="{A02A85E5-A2CF-4CCD-9649-B19C7A93E1D2}" destId="{5CF93877-82B2-405E-B239-9F1A5015DEED}" srcOrd="4" destOrd="0" presId="urn:microsoft.com/office/officeart/2005/8/layout/hProcess4"/>
    <dgm:cxn modelId="{0F6260D1-288B-4D35-A202-113F8898E596}" type="presParOf" srcId="{573EB2A2-DB90-415E-821E-A558CA410616}" destId="{C1AA285F-07D1-414A-8CD7-804C04BFA828}" srcOrd="1" destOrd="0" presId="urn:microsoft.com/office/officeart/2005/8/layout/hProcess4"/>
    <dgm:cxn modelId="{5016A8CA-877A-44BC-8DFF-8B8AF81881C5}" type="presParOf" srcId="{573EB2A2-DB90-415E-821E-A558CA410616}" destId="{A898F3DD-848E-4187-AD63-39A412698D2B}" srcOrd="2" destOrd="0" presId="urn:microsoft.com/office/officeart/2005/8/layout/hProcess4"/>
    <dgm:cxn modelId="{5FAB81D3-D6D9-4821-800E-ECB9D156C175}" type="presParOf" srcId="{A898F3DD-848E-4187-AD63-39A412698D2B}" destId="{40E9AA88-8204-4493-A343-5345D6DA05DB}" srcOrd="0" destOrd="0" presId="urn:microsoft.com/office/officeart/2005/8/layout/hProcess4"/>
    <dgm:cxn modelId="{CF5D5F24-9CBC-47C1-9770-CF82E193FECC}" type="presParOf" srcId="{A898F3DD-848E-4187-AD63-39A412698D2B}" destId="{BE526F7D-C0DE-47AD-A098-86CBCB5D46E5}" srcOrd="1" destOrd="0" presId="urn:microsoft.com/office/officeart/2005/8/layout/hProcess4"/>
    <dgm:cxn modelId="{568BF4C5-B63B-4172-998C-74A25278C07A}" type="presParOf" srcId="{A898F3DD-848E-4187-AD63-39A412698D2B}" destId="{E3FB15D4-2CF0-4E37-A869-FE91CCB522C0}" srcOrd="2" destOrd="0" presId="urn:microsoft.com/office/officeart/2005/8/layout/hProcess4"/>
    <dgm:cxn modelId="{56FC63B1-7F0D-4E50-B60E-15C87B8F8B79}" type="presParOf" srcId="{A898F3DD-848E-4187-AD63-39A412698D2B}" destId="{844CB022-A35D-4B0E-936A-02550524FBD6}" srcOrd="3" destOrd="0" presId="urn:microsoft.com/office/officeart/2005/8/layout/hProcess4"/>
    <dgm:cxn modelId="{32B2DE26-CA1B-4782-A96C-218B0BB9EE6F}" type="presParOf" srcId="{A898F3DD-848E-4187-AD63-39A412698D2B}" destId="{CF6329E9-72A8-41F1-9361-41B0EA73A446}" srcOrd="4" destOrd="0" presId="urn:microsoft.com/office/officeart/2005/8/layout/hProcess4"/>
    <dgm:cxn modelId="{D78D73E6-D711-4A07-824D-DC778096DA66}" type="presParOf" srcId="{573EB2A2-DB90-415E-821E-A558CA410616}" destId="{54C55B45-D55D-46E9-B52B-C3FB1BC88C4B}" srcOrd="3" destOrd="0" presId="urn:microsoft.com/office/officeart/2005/8/layout/hProcess4"/>
    <dgm:cxn modelId="{C5DDD883-E416-41B3-968C-354472E855F2}" type="presParOf" srcId="{573EB2A2-DB90-415E-821E-A558CA410616}" destId="{850DDB3B-3E5E-44FB-8C3D-24CEAADFC1CC}" srcOrd="4" destOrd="0" presId="urn:microsoft.com/office/officeart/2005/8/layout/hProcess4"/>
    <dgm:cxn modelId="{ACE6697E-5ED8-4FB5-ADDE-A5D1D9F5F86B}" type="presParOf" srcId="{850DDB3B-3E5E-44FB-8C3D-24CEAADFC1CC}" destId="{28D54F54-F1E9-4D66-B331-69315E2D2A2C}" srcOrd="0" destOrd="0" presId="urn:microsoft.com/office/officeart/2005/8/layout/hProcess4"/>
    <dgm:cxn modelId="{6FC4D0D7-839C-4464-A791-E7B900050D8D}" type="presParOf" srcId="{850DDB3B-3E5E-44FB-8C3D-24CEAADFC1CC}" destId="{12A03743-8211-4A6D-97C9-E53D24BAD7EC}" srcOrd="1" destOrd="0" presId="urn:microsoft.com/office/officeart/2005/8/layout/hProcess4"/>
    <dgm:cxn modelId="{D201D5D0-C8C4-4A94-81A6-DD1BD7AB6910}" type="presParOf" srcId="{850DDB3B-3E5E-44FB-8C3D-24CEAADFC1CC}" destId="{6960C15C-5A44-4D77-A870-6B3C0830D32F}" srcOrd="2" destOrd="0" presId="urn:microsoft.com/office/officeart/2005/8/layout/hProcess4"/>
    <dgm:cxn modelId="{8C778D1C-61CE-4C20-B2FF-1FDA65CA8830}" type="presParOf" srcId="{850DDB3B-3E5E-44FB-8C3D-24CEAADFC1CC}" destId="{43F0C766-8C09-43BF-B0D1-FF4478479F60}" srcOrd="3" destOrd="0" presId="urn:microsoft.com/office/officeart/2005/8/layout/hProcess4"/>
    <dgm:cxn modelId="{BACFA0D6-B13E-45A2-ACF5-28F7DEB17FF2}" type="presParOf" srcId="{850DDB3B-3E5E-44FB-8C3D-24CEAADFC1CC}" destId="{DAC8293F-FA00-4DDB-9C17-35D3F118AEC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EF38F-A84E-403A-84AA-42F88E6C23FA}">
      <dsp:nvSpPr>
        <dsp:cNvPr id="0" name=""/>
        <dsp:cNvSpPr/>
      </dsp:nvSpPr>
      <dsp:spPr>
        <a:xfrm>
          <a:off x="714574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Handling missing values</a:t>
          </a:r>
          <a:r>
            <a:rPr lang="en-US" sz="1600" kern="1200" dirty="0">
              <a:latin typeface="Century Gothic" panose="02020404030301010803"/>
            </a:rPr>
            <a:t> </a:t>
          </a:r>
          <a:endParaRPr lang="en-US" sz="1600" kern="1200" dirty="0"/>
        </a:p>
      </dsp:txBody>
      <dsp:txXfrm>
        <a:off x="757983" y="1025063"/>
        <a:ext cx="2200205" cy="1395287"/>
      </dsp:txXfrm>
    </dsp:sp>
    <dsp:sp modelId="{C1AA285F-07D1-414A-8CD7-804C04BFA828}">
      <dsp:nvSpPr>
        <dsp:cNvPr id="0" name=""/>
        <dsp:cNvSpPr/>
      </dsp:nvSpPr>
      <dsp:spPr>
        <a:xfrm>
          <a:off x="1962290" y="1296118"/>
          <a:ext cx="2721297" cy="2721297"/>
        </a:xfrm>
        <a:prstGeom prst="leftCircularArrow">
          <a:avLst>
            <a:gd name="adj1" fmla="val 3881"/>
            <a:gd name="adj2" fmla="val 485962"/>
            <a:gd name="adj3" fmla="val 2261473"/>
            <a:gd name="adj4" fmla="val 9024489"/>
            <a:gd name="adj5" fmla="val 452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3F56F-646C-4B3A-A771-799F2E2515EE}">
      <dsp:nvSpPr>
        <dsp:cNvPr id="0" name=""/>
        <dsp:cNvSpPr/>
      </dsp:nvSpPr>
      <dsp:spPr>
        <a:xfrm>
          <a:off x="1222802" y="2463759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 PRE-PROCESSING</a:t>
          </a:r>
          <a:r>
            <a:rPr lang="en-US" sz="1800" kern="1200" dirty="0">
              <a:latin typeface="Century Gothic" panose="02020404030301010803"/>
            </a:rPr>
            <a:t> </a:t>
          </a:r>
          <a:endParaRPr lang="en-US" sz="1800" kern="1200" dirty="0"/>
        </a:p>
      </dsp:txBody>
      <dsp:txXfrm>
        <a:off x="1246480" y="2487437"/>
        <a:ext cx="1985553" cy="761065"/>
      </dsp:txXfrm>
    </dsp:sp>
    <dsp:sp modelId="{BE526F7D-C0DE-47AD-A098-86CBCB5D46E5}">
      <dsp:nvSpPr>
        <dsp:cNvPr id="0" name=""/>
        <dsp:cNvSpPr/>
      </dsp:nvSpPr>
      <dsp:spPr>
        <a:xfrm>
          <a:off x="3758631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Handling outliers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Visualization</a:t>
          </a:r>
          <a:endParaRPr lang="en-US" sz="1600" kern="1200" dirty="0"/>
        </a:p>
      </dsp:txBody>
      <dsp:txXfrm>
        <a:off x="3802040" y="1429273"/>
        <a:ext cx="2200205" cy="1395287"/>
      </dsp:txXfrm>
    </dsp:sp>
    <dsp:sp modelId="{54C55B45-D55D-46E9-B52B-C3FB1BC88C4B}">
      <dsp:nvSpPr>
        <dsp:cNvPr id="0" name=""/>
        <dsp:cNvSpPr/>
      </dsp:nvSpPr>
      <dsp:spPr>
        <a:xfrm>
          <a:off x="4987288" y="-241753"/>
          <a:ext cx="3013528" cy="3013528"/>
        </a:xfrm>
        <a:prstGeom prst="circularArrow">
          <a:avLst>
            <a:gd name="adj1" fmla="val 3505"/>
            <a:gd name="adj2" fmla="val 434893"/>
            <a:gd name="adj3" fmla="val 19389597"/>
            <a:gd name="adj4" fmla="val 12575511"/>
            <a:gd name="adj5" fmla="val 4089"/>
          </a:avLst>
        </a:prstGeom>
        <a:gradFill rotWithShape="0">
          <a:gsLst>
            <a:gs pos="0">
              <a:schemeClr val="accent2">
                <a:hueOff val="1121191"/>
                <a:satOff val="-50365"/>
                <a:lumOff val="6667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1191"/>
                <a:satOff val="-50365"/>
                <a:lumOff val="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1191"/>
                <a:satOff val="-50365"/>
                <a:lumOff val="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4CB022-A35D-4B0E-936A-02550524FBD6}">
      <dsp:nvSpPr>
        <dsp:cNvPr id="0" name=""/>
        <dsp:cNvSpPr/>
      </dsp:nvSpPr>
      <dsp:spPr>
        <a:xfrm>
          <a:off x="4266858" y="577443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60596"/>
                <a:satOff val="-25182"/>
                <a:lumOff val="3334"/>
                <a:alphaOff val="0"/>
                <a:satMod val="100000"/>
                <a:lumMod val="100000"/>
              </a:schemeClr>
            </a:gs>
            <a:gs pos="50000">
              <a:schemeClr val="accent2">
                <a:hueOff val="560596"/>
                <a:satOff val="-25182"/>
                <a:lumOff val="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0596"/>
                <a:satOff val="-25182"/>
                <a:lumOff val="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EXPLORATORY </a:t>
          </a:r>
          <a:r>
            <a:rPr lang="en-IN" sz="1800" b="1" kern="1200" dirty="0"/>
            <a:t>DATA ANALYSIS</a:t>
          </a:r>
        </a:p>
      </dsp:txBody>
      <dsp:txXfrm>
        <a:off x="4290536" y="601121"/>
        <a:ext cx="1985553" cy="761065"/>
      </dsp:txXfrm>
    </dsp:sp>
    <dsp:sp modelId="{12A03743-8211-4A6D-97C9-E53D24BAD7EC}">
      <dsp:nvSpPr>
        <dsp:cNvPr id="0" name=""/>
        <dsp:cNvSpPr/>
      </dsp:nvSpPr>
      <dsp:spPr>
        <a:xfrm>
          <a:off x="6802688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Modelling using KNN, Logistic Regression, Decision Tree Classifier, SVM, Random Forest Classifier</a:t>
          </a:r>
        </a:p>
      </dsp:txBody>
      <dsp:txXfrm>
        <a:off x="6846097" y="1025063"/>
        <a:ext cx="2200205" cy="1395287"/>
      </dsp:txXfrm>
    </dsp:sp>
    <dsp:sp modelId="{43F0C766-8C09-43BF-B0D1-FF4478479F60}">
      <dsp:nvSpPr>
        <dsp:cNvPr id="0" name=""/>
        <dsp:cNvSpPr/>
      </dsp:nvSpPr>
      <dsp:spPr>
        <a:xfrm>
          <a:off x="7310915" y="2463759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1191"/>
                <a:satOff val="-50365"/>
                <a:lumOff val="6667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1191"/>
                <a:satOff val="-50365"/>
                <a:lumOff val="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1191"/>
                <a:satOff val="-50365"/>
                <a:lumOff val="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MODELLING</a:t>
          </a:r>
        </a:p>
      </dsp:txBody>
      <dsp:txXfrm>
        <a:off x="7334593" y="2487437"/>
        <a:ext cx="1985553" cy="76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58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586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587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28" name="Straight Connector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04859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9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11/21/2020</a:t>
            </a:fld>
            <a:endParaRPr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11/21/2020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11/21/2020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727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728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729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8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46" name="Straight Connector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6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11/21/2020</a:t>
            </a:fld>
            <a:endParaRPr lang="en-US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11/21/2020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11/21/2020</a:t>
            </a:fld>
            <a:endParaRPr lang="en-US"/>
          </a:p>
        </p:txBody>
      </p:sp>
      <p:sp>
        <p:nvSpPr>
          <p:cNvPr id="10487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11/21/2020</a:t>
            </a:fld>
            <a:endParaRPr lang="en-US"/>
          </a:p>
        </p:txBody>
      </p:sp>
      <p:sp>
        <p:nvSpPr>
          <p:cNvPr id="10487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11/21/2020</a:t>
            </a:fld>
            <a:endParaRPr lang="en-US"/>
          </a:p>
        </p:txBody>
      </p:sp>
      <p:sp>
        <p:nvSpPr>
          <p:cNvPr id="104864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/>
          </a:lstStyle>
          <a:p>
            <a:endParaRPr lang="en-US"/>
          </a:p>
        </p:txBody>
      </p:sp>
      <p:sp>
        <p:nvSpPr>
          <p:cNvPr id="104864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48718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7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11/21/2020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rrhythm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4" name="Rectangle 1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5196" y="457199"/>
            <a:ext cx="11281609" cy="594360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5731" name="Straight Connector 1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752" y="685800"/>
            <a:ext cx="10826496" cy="548640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1101370" y="1106424"/>
            <a:ext cx="6571302" cy="4633289"/>
          </a:xfrm>
        </p:spPr>
        <p:txBody>
          <a:bodyPr>
            <a:normAutofit/>
          </a:bodyPr>
          <a:lstStyle/>
          <a:p>
            <a:pPr algn="r"/>
            <a:r>
              <a:rPr lang="en-US" sz="6500">
                <a:solidFill>
                  <a:schemeClr val="tx1"/>
                </a:solidFill>
              </a:rPr>
              <a:t>Classification</a:t>
            </a:r>
            <a:r>
              <a:rPr lang="en-US" sz="6600">
                <a:solidFill>
                  <a:schemeClr val="tx1"/>
                </a:solidFill>
              </a:rPr>
              <a:t> of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6600">
                <a:solidFill>
                  <a:schemeClr val="tx1"/>
                </a:solidFill>
              </a:rPr>
              <a:t>arrhythmia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using ecg data</a:t>
            </a:r>
            <a:endParaRPr lang="zh-CN" altLang="en-US"/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8454287" y="1158241"/>
            <a:ext cx="2834504" cy="458147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Group 15</a:t>
            </a:r>
          </a:p>
          <a:p>
            <a:pPr marL="342900" indent="-342900" algn="l">
              <a:buFont typeface="Arial" pitchFamily="18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Sachi Tripathi (181500598) 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Sarvesh Kumar Sharma (181500625) 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Satyam Kumar Jha (181500627) 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Shivani Chauhan (181500678) 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buClr>
                <a:srgbClr val="262626"/>
              </a:buClr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000" dirty="0"/>
              <a:t>Mentor-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Dr. Ashish Sharma 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65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56" name="Rectangle 1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57" name="Rectangle 1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140"/>
          <p:cNvGrpSpPr>
            <a:grpSpLocks noGrp="1" noRot="1" noChangeAspect="1" noMove="1" noResize="1"/>
          </p:cNvGrpSpPr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33" name="Straight Connector 141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42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43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8" name="Rectangle 1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59" name="Rectangle 1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48660" name="Rectangle 1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5353249" y="1887077"/>
            <a:ext cx="5716338" cy="2510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600" cap="all" spc="-100" dirty="0"/>
              <a:t>EXPLARATORY DATA ANALYSIS</a:t>
            </a:r>
            <a:r>
              <a:rPr lang="en-US" sz="4600" cap="all" spc="-100"/>
              <a:t>.....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3786" y="4136405"/>
            <a:ext cx="5355264" cy="1496631"/>
          </a:xfrm>
        </p:spPr>
        <p:txBody>
          <a:bodyPr vert="horz" lIns="91440" tIns="45720" rIns="91440" bIns="45720" rtlCol="0" anchor="t">
            <a:normAutofit fontScale="86944"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r>
              <a:rPr lang="en-GB" spc="80" dirty="0">
                <a:ea typeface="+mn-lt"/>
                <a:cs typeface="+mn-lt"/>
              </a:rPr>
              <a:t>To find the outliers, we visualized the pairwise distribution of a few features and handled those outliers using boxplots. </a:t>
            </a:r>
            <a:endParaRPr lang="en-US"/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r>
              <a:rPr lang="en-GB" spc="80" dirty="0">
                <a:ea typeface="+mn-lt"/>
                <a:cs typeface="+mn-lt"/>
              </a:rPr>
              <a:t>We then perform feature scaling and split our dataset using 80% as training dataset and 20% as testing data. </a:t>
            </a:r>
            <a:endParaRPr lang="en-GB" spc="80" dirty="0">
              <a:solidFill>
                <a:srgbClr val="000000"/>
              </a:solidFill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endParaRPr lang="en-GB" spc="80" dirty="0">
              <a:solidFill>
                <a:srgbClr val="000000"/>
              </a:solidFill>
            </a:endParaRPr>
          </a:p>
        </p:txBody>
      </p:sp>
      <p:sp>
        <p:nvSpPr>
          <p:cNvPr id="1048663" name="Rectangle 1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5736" name="Straight Connector 1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1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1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Picture 17" descr="Chart, pie chart  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43" y="1708105"/>
            <a:ext cx="4444983" cy="3338018"/>
          </a:xfrm>
          <a:prstGeom prst="rect">
            <a:avLst/>
          </a:prstGeom>
        </p:spPr>
      </p:pic>
      <p:sp>
        <p:nvSpPr>
          <p:cNvPr id="1048664" name="TextBox 17"/>
          <p:cNvSpPr txBox="1"/>
          <p:nvPr/>
        </p:nvSpPr>
        <p:spPr>
          <a:xfrm>
            <a:off x="1091853" y="5263040"/>
            <a:ext cx="2951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Percentage distribution of the counts using a pie chart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66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48667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/>
              <a:t>Data Modelling</a:t>
            </a:r>
          </a:p>
        </p:txBody>
      </p:sp>
      <p:cxnSp>
        <p:nvCxnSpPr>
          <p:cNvPr id="3145739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data is modelled using various algorithms: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K-nearest neighbours (KNN)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LOGISTIC REGRESSION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Decision tree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Random Forest 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SUPPORT VECTOR MACHINE(SVM)</a:t>
            </a:r>
          </a:p>
          <a:p>
            <a:pPr marL="274320" lvl="1" indent="0">
              <a:buNone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IMPLEMENTATION &amp; RESULT ANALYSIS 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679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4737"/>
          </a:bodyPr>
          <a:lstStyle/>
          <a:p>
            <a:r>
              <a:rPr lang="en-US" b="0" dirty="0">
                <a:ea typeface="+mn-lt"/>
                <a:cs typeface="+mn-lt"/>
              </a:rPr>
              <a:t>Before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0" dirty="0">
                <a:ea typeface="+mn-lt"/>
                <a:cs typeface="+mn-lt"/>
              </a:rPr>
              <a:t>performing Principal Component Analysis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trained over original data,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SVM</a:t>
            </a:r>
            <a:r>
              <a:rPr lang="en-US" dirty="0">
                <a:ea typeface="+mn-lt"/>
                <a:cs typeface="+mn-lt"/>
              </a:rPr>
              <a:t> proved to be the best among other classifiers in terms of recall value, with an accuracy percent of 79.12%.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Also, Logistic Regression showed better training accuracy. 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  <p:sp>
        <p:nvSpPr>
          <p:cNvPr id="1048681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4737"/>
          </a:bodyPr>
          <a:lstStyle/>
          <a:p>
            <a:r>
              <a:rPr lang="en-US" b="0" dirty="0"/>
              <a:t>After performing Principal Component Analysis</a:t>
            </a:r>
            <a:endParaRPr lang="en-US" dirty="0"/>
          </a:p>
        </p:txBody>
      </p:sp>
      <p:sp>
        <p:nvSpPr>
          <p:cNvPr id="1048682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bg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 improvement in KNN results.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Random Forest too did not yield better results.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However, we obtained improvised results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SVM model</a:t>
            </a:r>
            <a:r>
              <a:rPr lang="en-US" dirty="0">
                <a:ea typeface="+mn-lt"/>
                <a:cs typeface="+mn-lt"/>
              </a:rPr>
              <a:t> with an accuracy of </a:t>
            </a:r>
            <a:r>
              <a:rPr lang="en-US" b="1" dirty="0">
                <a:ea typeface="+mn-lt"/>
                <a:cs typeface="+mn-lt"/>
              </a:rPr>
              <a:t>80.21%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&amp; RESULT ANALYSIS 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11704"/>
            <a:ext cx="4663440" cy="95323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0" dirty="0"/>
          </a:p>
          <a:p>
            <a:r>
              <a:rPr lang="en-US" sz="1800" b="0" dirty="0"/>
              <a:t>Before</a:t>
            </a:r>
            <a:r>
              <a:rPr lang="en-US" sz="1800" dirty="0"/>
              <a:t> </a:t>
            </a:r>
            <a:r>
              <a:rPr lang="en-US" sz="1800" b="0" dirty="0"/>
              <a:t>performing Principal Component Analysis</a:t>
            </a:r>
            <a:endParaRPr lang="en-US" sz="1800" b="0" dirty="0">
              <a:ea typeface="+mn-lt"/>
              <a:cs typeface="+mn-lt"/>
            </a:endParaRPr>
          </a:p>
          <a:p>
            <a:endParaRPr lang="en-US" sz="1800" dirty="0"/>
          </a:p>
        </p:txBody>
      </p:sp>
      <p:pic>
        <p:nvPicPr>
          <p:cNvPr id="2097154" name="Picture 7" descr="Table  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2268" y="3317109"/>
            <a:ext cx="4038600" cy="2490330"/>
          </a:xfrm>
        </p:spPr>
      </p:pic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4737"/>
          </a:bodyPr>
          <a:lstStyle/>
          <a:p>
            <a:r>
              <a:rPr lang="en-US" b="0" dirty="0">
                <a:ea typeface="+mn-lt"/>
                <a:cs typeface="+mn-lt"/>
              </a:rPr>
              <a:t>After performing Principal Component Analysis</a:t>
            </a:r>
            <a:endParaRPr lang="en-US" dirty="0"/>
          </a:p>
        </p:txBody>
      </p:sp>
      <p:pic>
        <p:nvPicPr>
          <p:cNvPr id="2097155" name="Picture 8" descr="Table  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4741" y="2792471"/>
            <a:ext cx="4031382" cy="350897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68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88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89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8"/>
          <p:cNvGrpSpPr>
            <a:grpSpLocks noGrp="1" noRot="1" noChangeAspect="1" noMove="1" noResize="1"/>
          </p:cNvGrpSpPr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40" name="Straight Connector 39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40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41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90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1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92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241170" y="4381661"/>
            <a:ext cx="9732773" cy="1569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100" cap="all" spc="-100"/>
              <a:t>Visualization of final results</a:t>
            </a:r>
          </a:p>
        </p:txBody>
      </p:sp>
      <p:sp>
        <p:nvSpPr>
          <p:cNvPr id="1048694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5743" name="Straight Connector 5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Picture 4" descr="Chart, bar chart  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6" b="-1"/>
          <a:stretch>
            <a:fillRect/>
          </a:stretch>
        </p:blipFill>
        <p:spPr>
          <a:xfrm>
            <a:off x="856495" y="1175969"/>
            <a:ext cx="10677482" cy="33231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9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98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Conclusion</a:t>
            </a:r>
          </a:p>
        </p:txBody>
      </p:sp>
      <p:sp>
        <p:nvSpPr>
          <p:cNvPr id="1048700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01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This study proposes a method for classification of arrhythmia using ECG data by implementing various machine learning techniques.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After cleaning and pre-processing, the data is modelled using multiple machine learning algorithms.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To improve the accuracy of the model, Principal Component Analysis (PCA) is performed over the data to reduce its dimensions.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The results show that Kernelized SVM outperformed other classifiers.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The model predicts the absence or presence of cardiac arrhythmia and classifies it into one of the 16 classes with an </a:t>
            </a:r>
            <a:r>
              <a:rPr lang="en-US" sz="2800" b="1" dirty="0">
                <a:ea typeface="+mn-lt"/>
                <a:cs typeface="+mn-lt"/>
              </a:rPr>
              <a:t>accuracy of 80.21%. 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Our results suggest that Kernelized SVM model can be used to diagnose cardio-vascular diseases like arrhythmia in hospitals.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3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4024297"/>
          </a:xfrm>
        </p:spPr>
        <p:txBody>
          <a:bodyPr/>
          <a:lstStyle/>
          <a:p>
            <a:r>
              <a:t>Thank You</a:t>
            </a:r>
            <a:r>
              <a:rPr lang="en-US" dirty="0"/>
              <a:t>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To distinguish between the presence and absence of cardiac arrhythmia and classify it in one of the 16 groups. 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is Arrhythmia?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Cardiac Arrhythmia is a form of irregularity in heart rhythms and, in some cases, results in heart diseases.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is a type of disease that disturbs the smooth rhythm of heart’s electrical system.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causes the heart to beat either too slow or too fast, to race, and to skip beats.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causes nonsequential movement of heart signals. 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Candara"/>
              </a:rPr>
              <a:t>How it is identified?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Generally, arrhythmia is identified and analyzed from an ECG(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Electrocardiogram</a:t>
            </a:r>
            <a:r>
              <a:rPr lang="en-US" sz="2000" dirty="0">
                <a:ea typeface="+mn-lt"/>
                <a:cs typeface="+mn-lt"/>
              </a:rPr>
              <a:t>) recording.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Divided into two broad categories, that is,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Bradycardia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Tachycardia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Bradycardia causes the heart to beat too slow i.e. less than 60 beats per minute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(bpm)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Tachycardia makes the heart beat faster which could go up to 100 bpm.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Contribution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project proposes a diagnostic system built using Machine Learning. </a:t>
            </a: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/>
              <a:t>The data is reduced using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Principal Component Analysis (PCA)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Support Vector Machine (SVM) </a:t>
            </a:r>
            <a:r>
              <a:rPr lang="en-US" sz="2000" dirty="0">
                <a:ea typeface="+mn-lt"/>
                <a:cs typeface="+mn-lt"/>
              </a:rPr>
              <a:t>is used for training our model.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We have taken the dataset from UCI machine learning repository. </a:t>
            </a:r>
          </a:p>
          <a:p>
            <a:pPr>
              <a:buClr>
                <a:srgbClr val="262626"/>
              </a:buClr>
            </a:pPr>
            <a:r>
              <a:rPr lang="en-US" sz="2000" u="sng" dirty="0">
                <a:ea typeface="+mn-lt"/>
                <a:cs typeface="+mn-lt"/>
                <a:hlinkClick r:id="rId2"/>
              </a:rPr>
              <a:t>https://archive.ics.uci.edu/ml/datasets/Arrhythmia</a:t>
            </a:r>
            <a:r>
              <a:rPr lang="en-US" sz="2000" u="sng" dirty="0">
                <a:ea typeface="+mn-lt"/>
                <a:cs typeface="+mn-lt"/>
              </a:rPr>
              <a:t> </a:t>
            </a:r>
            <a:endParaRPr lang="en-US" sz="2000" dirty="0"/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Consists of 452 different training examples.</a:t>
            </a:r>
            <a:endParaRPr lang="en-US" sz="2000" u="sng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The 279 columns include the age, the sex, the height and the weight of the person as well as some ’workable’ information.</a:t>
            </a:r>
            <a:endParaRPr lang="en-US" sz="2000" u="sng" dirty="0"/>
          </a:p>
          <a:p>
            <a:pPr>
              <a:buClr>
                <a:srgbClr val="262626"/>
              </a:buClr>
            </a:pPr>
            <a:endParaRPr lang="en-US" sz="2000" u="sng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29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630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/>
              <a:t>Proposed Work</a:t>
            </a:r>
          </a:p>
        </p:txBody>
      </p:sp>
      <p:graphicFrame>
        <p:nvGraphicFramePr>
          <p:cNvPr id="4194304" name="Diagram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80603"/>
              </p:ext>
            </p:extLst>
          </p:nvPr>
        </p:nvGraphicFramePr>
        <p:xfrm>
          <a:off x="1066800" y="2284095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3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Data </a:t>
            </a:r>
            <a:br>
              <a:rPr lang="en-US" sz="4000"/>
            </a:br>
            <a:r>
              <a:rPr lang="en-US" sz="4000"/>
              <a:t>Preprocessing</a:t>
            </a:r>
          </a:p>
        </p:txBody>
      </p:sp>
      <p:cxnSp>
        <p:nvCxnSpPr>
          <p:cNvPr id="3145732" name="Straight Connector 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The first step is data cleaning.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We observed that out of 279 attributes, 5 of them contained missing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Upon digging the data further, we found that an attribute contained almost 350 missing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We dropped that column and imputed the other columns containing missing data using their mean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Replaced the column names with appropriates names to make the data more understandable.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Finally, we separated the target attribute from the features of our data.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45" name="Rectangle 1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6" name="Rectangle 10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647" name="Rectangle 1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864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6" descr="Chart, histogram  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96" b="4667"/>
          <a:stretch>
            <a:fillRect/>
          </a:stretch>
        </p:blipFill>
        <p:spPr>
          <a:xfrm>
            <a:off x="727654" y="1925884"/>
            <a:ext cx="5367165" cy="3019039"/>
          </a:xfrm>
          <a:prstGeom prst="rect">
            <a:avLst/>
          </a:prstGeom>
        </p:spPr>
      </p:pic>
      <p:sp>
        <p:nvSpPr>
          <p:cNvPr id="1048649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0" name="Rect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half" idx="2"/>
          </p:nvPr>
        </p:nvSpPr>
        <p:spPr>
          <a:xfrm>
            <a:off x="7064082" y="2385390"/>
            <a:ext cx="4472922" cy="3649649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Out of 452 samples, 245 were of class 1 which is for ‘normal people’.</a:t>
            </a:r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Also, Atrio-Ventricular block Arrhythmia is not available in the dataset. </a:t>
            </a:r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The samples of classes 7 and 8 are also very few, making our dataset highly imbalance.</a:t>
            </a:r>
          </a:p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</p:txBody>
      </p:sp>
      <p:sp>
        <p:nvSpPr>
          <p:cNvPr id="1048653" name="TextBox 2"/>
          <p:cNvSpPr txBox="1"/>
          <p:nvPr/>
        </p:nvSpPr>
        <p:spPr>
          <a:xfrm flipH="1">
            <a:off x="56368" y="5103128"/>
            <a:ext cx="7475949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82880" algn="l">
              <a:spcAft>
                <a:spcPts val="600"/>
              </a:spcAft>
              <a:buFont typeface="Garamond,Serif"/>
              <a:buChar char="◦"/>
            </a:pPr>
            <a:endParaRPr lang="en-US" dirty="0">
              <a:ea typeface="+mn-lt"/>
              <a:cs typeface="+mn-lt"/>
            </a:endParaRPr>
          </a:p>
          <a:p>
            <a:pPr marL="102870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The count of each class in our dataset is plotted using countplot.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Century Gothic</vt:lpstr>
      <vt:lpstr>Courier New</vt:lpstr>
      <vt:lpstr>Garamond</vt:lpstr>
      <vt:lpstr>Garamond,Serif</vt:lpstr>
      <vt:lpstr>Gill Sans MT</vt:lpstr>
      <vt:lpstr>SavonVTI</vt:lpstr>
      <vt:lpstr>Classification of arrhythmia using ecg data</vt:lpstr>
      <vt:lpstr>Objective</vt:lpstr>
      <vt:lpstr>Overview</vt:lpstr>
      <vt:lpstr>How it is identified?</vt:lpstr>
      <vt:lpstr>Contribution</vt:lpstr>
      <vt:lpstr>Dataset</vt:lpstr>
      <vt:lpstr>Proposed Work</vt:lpstr>
      <vt:lpstr>Data  Preprocessing</vt:lpstr>
      <vt:lpstr>EXPLORATORY DATA ANALYSIS</vt:lpstr>
      <vt:lpstr>EXPLARATORY DATA ANALYSIS.....</vt:lpstr>
      <vt:lpstr>Data Modelling</vt:lpstr>
      <vt:lpstr>IMPLEMENTATION &amp; RESULT ANALYSIS </vt:lpstr>
      <vt:lpstr>IMPLEMENTATION &amp; RESULT ANALYSIS </vt:lpstr>
      <vt:lpstr>Visualization of final results</vt:lpstr>
      <vt:lpstr>Conclusion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sarvesh kumar sharma</cp:lastModifiedBy>
  <cp:revision>3</cp:revision>
  <dcterms:created xsi:type="dcterms:W3CDTF">2014-09-11T04:14:24Z</dcterms:created>
  <dcterms:modified xsi:type="dcterms:W3CDTF">2020-11-21T06:15:02Z</dcterms:modified>
</cp:coreProperties>
</file>