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65" r:id="rId4"/>
    <p:sldId id="267" r:id="rId5"/>
    <p:sldId id="258" r:id="rId6"/>
    <p:sldId id="269" r:id="rId7"/>
    <p:sldId id="266" r:id="rId8"/>
    <p:sldId id="259" r:id="rId9"/>
    <p:sldId id="260" r:id="rId10"/>
    <p:sldId id="261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B54F-C3A5-44F6-B368-3DBC5A2CA23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6A3C-CB07-4BE4-B83D-E08954718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0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B54F-C3A5-44F6-B368-3DBC5A2CA23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6A3C-CB07-4BE4-B83D-E08954718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6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B54F-C3A5-44F6-B368-3DBC5A2CA23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6A3C-CB07-4BE4-B83D-E08954718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18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B54F-C3A5-44F6-B368-3DBC5A2CA23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6A3C-CB07-4BE4-B83D-E089547185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890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B54F-C3A5-44F6-B368-3DBC5A2CA23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6A3C-CB07-4BE4-B83D-E08954718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81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B54F-C3A5-44F6-B368-3DBC5A2CA23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6A3C-CB07-4BE4-B83D-E08954718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0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B54F-C3A5-44F6-B368-3DBC5A2CA23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6A3C-CB07-4BE4-B83D-E08954718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3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B54F-C3A5-44F6-B368-3DBC5A2CA23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6A3C-CB07-4BE4-B83D-E08954718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61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B54F-C3A5-44F6-B368-3DBC5A2CA23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6A3C-CB07-4BE4-B83D-E08954718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7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B54F-C3A5-44F6-B368-3DBC5A2CA23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6A3C-CB07-4BE4-B83D-E08954718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B54F-C3A5-44F6-B368-3DBC5A2CA23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6A3C-CB07-4BE4-B83D-E08954718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3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B54F-C3A5-44F6-B368-3DBC5A2CA23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6A3C-CB07-4BE4-B83D-E08954718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7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B54F-C3A5-44F6-B368-3DBC5A2CA23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6A3C-CB07-4BE4-B83D-E08954718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1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B54F-C3A5-44F6-B368-3DBC5A2CA23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6A3C-CB07-4BE4-B83D-E08954718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3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B54F-C3A5-44F6-B368-3DBC5A2CA23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6A3C-CB07-4BE4-B83D-E08954718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9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B54F-C3A5-44F6-B368-3DBC5A2CA23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6A3C-CB07-4BE4-B83D-E08954718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8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B54F-C3A5-44F6-B368-3DBC5A2CA23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6A3C-CB07-4BE4-B83D-E08954718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3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017B54F-C3A5-44F6-B368-3DBC5A2CA23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8A26A3C-CB07-4BE4-B83D-E08954718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04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Arrhythmi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1548408"/>
          </a:xfrm>
        </p:spPr>
        <p:txBody>
          <a:bodyPr>
            <a:normAutofit/>
          </a:bodyPr>
          <a:lstStyle/>
          <a:p>
            <a:pPr algn="ctr"/>
            <a:r>
              <a:rPr sz="7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GROUP </a:t>
            </a:r>
            <a:r>
              <a:rPr lang="en-US" sz="7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–</a:t>
            </a:r>
            <a:r>
              <a:rPr sz="7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15 </a:t>
            </a:r>
            <a:endParaRPr lang="en-US" sz="7200" dirty="0"/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149BF902-3903-481D-BBEF-44F4193C0B40}"/>
              </a:ext>
            </a:extLst>
          </p:cNvPr>
          <p:cNvSpPr txBox="1">
            <a:spLocks/>
          </p:cNvSpPr>
          <p:nvPr/>
        </p:nvSpPr>
        <p:spPr>
          <a:xfrm>
            <a:off x="1259632" y="3573016"/>
            <a:ext cx="7080026" cy="104986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u="sng" dirty="0">
                <a:solidFill>
                  <a:schemeClr val="bg2"/>
                </a:solidFill>
              </a:rPr>
              <a:t>Classification of Arrhythmia using ECG Data.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15616" y="1772816"/>
            <a:ext cx="7080026" cy="961430"/>
          </a:xfrm>
        </p:spPr>
        <p:txBody>
          <a:bodyPr/>
          <a:lstStyle/>
          <a:p>
            <a:r>
              <a:rPr dirty="0"/>
              <a:t>Expected Outcome: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solidFill>
            <a:schemeClr val="tx1">
              <a:lumMod val="85000"/>
            </a:schemeClr>
          </a:solidFill>
        </p:spPr>
        <p:txBody>
          <a:bodyPr>
            <a:normAutofit lnSpcReduction="10000"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Prediction and classification of Cardiac Arrhythmia with maximum accuracy.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31987" y="980728"/>
            <a:ext cx="7080026" cy="1105446"/>
          </a:xfrm>
        </p:spPr>
        <p:txBody>
          <a:bodyPr/>
          <a:lstStyle/>
          <a:p>
            <a:r>
              <a:rPr dirty="0"/>
              <a:t>Applications: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9100" y="2636912"/>
            <a:ext cx="8305800" cy="3015344"/>
          </a:xfrm>
          <a:solidFill>
            <a:schemeClr val="tx1">
              <a:lumMod val="85000"/>
            </a:schemeClr>
          </a:solidFill>
        </p:spPr>
        <p:txBody>
          <a:bodyPr>
            <a:normAutofit lnSpcReduction="10000"/>
          </a:bodyPr>
          <a:lstStyle/>
          <a:p>
            <a:pPr algn="just"/>
            <a:r>
              <a:rPr lang="en-US" sz="3200" dirty="0">
                <a:solidFill>
                  <a:schemeClr val="bg2"/>
                </a:solidFill>
              </a:rPr>
              <a:t>Theses Machine Learning Techniques can be deployed in hospitals where a large dataset is available and can help the doctors in Diagnosis of cardiac Arrhythmia and to cut down the number of causalities due to heart diseases in future.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3646" y="1700808"/>
            <a:ext cx="7765322" cy="970450"/>
          </a:xfrm>
        </p:spPr>
        <p:txBody>
          <a:bodyPr/>
          <a:lstStyle/>
          <a:p>
            <a:r>
              <a:rPr lang="en-US" dirty="0"/>
              <a:t>G</a:t>
            </a:r>
            <a:r>
              <a:rPr dirty="0"/>
              <a:t>roup  members: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936867"/>
              </p:ext>
            </p:extLst>
          </p:nvPr>
        </p:nvGraphicFramePr>
        <p:xfrm>
          <a:off x="703646" y="3212976"/>
          <a:ext cx="776446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88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marL="86272" marR="862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 </a:t>
                      </a:r>
                    </a:p>
                  </a:txBody>
                  <a:tcPr marL="86272" marR="862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No</a:t>
                      </a:r>
                    </a:p>
                  </a:txBody>
                  <a:tcPr marL="86272" marR="862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Shivani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Chauhan</a:t>
                      </a:r>
                      <a:endParaRPr lang="en-US" dirty="0"/>
                    </a:p>
                  </a:txBody>
                  <a:tcPr marL="86272" marR="86272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86272" marR="862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Times New Roman"/>
                          <a:cs typeface="Mangal"/>
                        </a:rPr>
                        <a:t>181500678</a:t>
                      </a:r>
                      <a:endParaRPr lang="en-US" sz="11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4704" marR="6470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Sachi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Tripathi</a:t>
                      </a:r>
                      <a:endParaRPr lang="en-US" dirty="0"/>
                    </a:p>
                  </a:txBody>
                  <a:tcPr marL="86272" marR="862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86272" marR="862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Times New Roman"/>
                          <a:cs typeface="Mangal"/>
                        </a:rPr>
                        <a:t>181500598</a:t>
                      </a:r>
                      <a:endParaRPr lang="en-US" sz="11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4704" marR="6470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Sarvesh Kumar Sharma</a:t>
                      </a:r>
                      <a:endParaRPr lang="en-US" dirty="0"/>
                    </a:p>
                  </a:txBody>
                  <a:tcPr marL="86272" marR="862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86272" marR="862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Times New Roman"/>
                          <a:cs typeface="Mangal"/>
                        </a:rPr>
                        <a:t>181500625</a:t>
                      </a:r>
                      <a:endParaRPr lang="en-US" sz="11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4704" marR="6470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Satyam Kumar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Jha</a:t>
                      </a:r>
                      <a:endParaRPr lang="en-US" dirty="0"/>
                    </a:p>
                  </a:txBody>
                  <a:tcPr marL="86272" marR="862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86272" marR="862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Times New Roman"/>
                          <a:cs typeface="Mangal"/>
                        </a:rPr>
                        <a:t>181500627</a:t>
                      </a:r>
                      <a:endParaRPr lang="en-US" sz="11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4704" marR="6470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33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87624" y="1412776"/>
            <a:ext cx="7080026" cy="820689"/>
          </a:xfrm>
        </p:spPr>
        <p:txBody>
          <a:bodyPr>
            <a:normAutofit fontScale="90000"/>
          </a:bodyPr>
          <a:lstStyle/>
          <a:p>
            <a:r>
              <a:rPr dirty="0"/>
              <a:t>OBJECTIVE: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6157DB-43B5-4577-BC33-3CB4199E8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13" y="3068961"/>
            <a:ext cx="7632848" cy="1555575"/>
          </a:xfrm>
          <a:solidFill>
            <a:schemeClr val="tx1">
              <a:lumMod val="85000"/>
            </a:schemeClr>
          </a:solidFill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Distinguish between the presence and absence of cardiac arrhythmia using ECG data.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Classify a patient into one of the Arrhythmia classes.</a:t>
            </a:r>
          </a:p>
          <a:p>
            <a:pPr algn="l"/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B56C-734D-40AF-8FBB-E61A4834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686" y="1515791"/>
            <a:ext cx="7765322" cy="97045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D35B-43F6-47FF-9DA6-AE84853F0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39" y="3034615"/>
            <a:ext cx="7765322" cy="2272614"/>
          </a:xfrm>
          <a:solidFill>
            <a:schemeClr val="tx1">
              <a:lumMod val="85000"/>
            </a:schemeClr>
          </a:solidFill>
        </p:spPr>
        <p:txBody>
          <a:bodyPr/>
          <a:lstStyle/>
          <a:p>
            <a:pPr algn="just"/>
            <a:r>
              <a:rPr lang="en-US" dirty="0">
                <a:solidFill>
                  <a:schemeClr val="bg1"/>
                </a:solidFill>
                <a:effectLst/>
              </a:rPr>
              <a:t>Cardiac Arrhythmia is a of a group of conditions in which the electrical activity of the heart is irregular or is faster or slower than normal. </a:t>
            </a:r>
          </a:p>
          <a:p>
            <a:pPr algn="just"/>
            <a:r>
              <a:rPr lang="en-US" dirty="0">
                <a:solidFill>
                  <a:schemeClr val="bg1"/>
                </a:solidFill>
                <a:effectLst/>
              </a:rPr>
              <a:t>it is the leading cause of death for both men and women in the world.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0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48272"/>
          </a:xfrm>
          <a:solidFill>
            <a:schemeClr val="tx1">
              <a:lumMod val="85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US" u="sng" dirty="0">
                <a:hlinkClick r:id="rId2"/>
              </a:rPr>
              <a:t>https://</a:t>
            </a:r>
            <a:r>
              <a:rPr lang="en-US" sz="3200" u="sng" dirty="0">
                <a:hlinkClick r:id="rId2"/>
              </a:rPr>
              <a:t>archive.ics.uci.edu/ml/datasets/Arrhythmia</a:t>
            </a:r>
            <a:endParaRPr lang="en-US" sz="3200" u="sng" dirty="0"/>
          </a:p>
          <a:p>
            <a:pPr algn="just"/>
            <a:r>
              <a:rPr lang="en-US" dirty="0">
                <a:solidFill>
                  <a:schemeClr val="bg2"/>
                </a:solidFill>
              </a:rPr>
              <a:t>Consists of 452 different training examples and spans 16 different classes.</a:t>
            </a:r>
          </a:p>
          <a:p>
            <a:pPr algn="just"/>
            <a:r>
              <a:rPr lang="en-US" dirty="0">
                <a:solidFill>
                  <a:schemeClr val="bg2"/>
                </a:solidFill>
              </a:rPr>
              <a:t>The 279 columns include the age, the sex, the height and the weight of the person as well as some ’workable’ information.</a:t>
            </a:r>
          </a:p>
          <a:p>
            <a:pPr algn="just"/>
            <a:r>
              <a:rPr lang="en-US" dirty="0">
                <a:solidFill>
                  <a:schemeClr val="bg2"/>
                </a:solidFill>
              </a:rPr>
              <a:t>Out of the 452 training examples, 245 is for normal people.</a:t>
            </a:r>
          </a:p>
          <a:p>
            <a:pPr algn="just"/>
            <a:r>
              <a:rPr lang="en-US" dirty="0">
                <a:solidFill>
                  <a:schemeClr val="bg2"/>
                </a:solidFill>
              </a:rPr>
              <a:t>We have examples of 12 different types of arrhythmia.</a:t>
            </a:r>
          </a:p>
          <a:p>
            <a:pPr algn="just"/>
            <a:r>
              <a:rPr lang="en-US" dirty="0">
                <a:solidFill>
                  <a:schemeClr val="bg2"/>
                </a:solidFill>
              </a:rPr>
              <a:t>Among these 12 types of arrhythmia, the most represented ones are classes 2 (coronary artery disease) and 10 (Right bundle branch block).</a:t>
            </a:r>
          </a:p>
          <a:p>
            <a:pPr algn="just"/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656449-5259-484F-B536-F9B21A9E2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619" y="1268760"/>
            <a:ext cx="8162762" cy="1458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4E6C46-EB0C-4E50-AF1C-56DA7ACA7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068960"/>
            <a:ext cx="5328592" cy="35184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7FA0D8-8CE3-410E-B08F-E7C311E505D5}"/>
              </a:ext>
            </a:extLst>
          </p:cNvPr>
          <p:cNvSpPr txBox="1"/>
          <p:nvPr/>
        </p:nvSpPr>
        <p:spPr>
          <a:xfrm flipH="1">
            <a:off x="2025431" y="502961"/>
            <a:ext cx="526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DATASET LOOK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48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4902-C7EB-4AE4-9918-A1C5B742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9A78F7-6D2D-432D-943A-A13BBB9ED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2204864"/>
            <a:ext cx="6264243" cy="4403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C9673C-0454-4BF0-9241-A7AC45083FFD}"/>
              </a:ext>
            </a:extLst>
          </p:cNvPr>
          <p:cNvSpPr txBox="1"/>
          <p:nvPr/>
        </p:nvSpPr>
        <p:spPr>
          <a:xfrm>
            <a:off x="1619671" y="1772816"/>
            <a:ext cx="626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Contains 408 missing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03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Visualization of class representation in dataset</a:t>
            </a:r>
          </a:p>
        </p:txBody>
      </p:sp>
      <p:pic>
        <p:nvPicPr>
          <p:cNvPr id="4" name="Content Placeholder 3" descr="Datase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1580050"/>
            <a:ext cx="5572164" cy="404715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3749" y="908720"/>
            <a:ext cx="8229600" cy="1219200"/>
          </a:xfrm>
        </p:spPr>
        <p:txBody>
          <a:bodyPr/>
          <a:lstStyle/>
          <a:p>
            <a:r>
              <a:rPr dirty="0"/>
              <a:t>Expected Algorithms: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429" y="2348880"/>
            <a:ext cx="8229600" cy="2852767"/>
          </a:xfrm>
          <a:solidFill>
            <a:schemeClr val="tx1">
              <a:lumMod val="8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Logistic Regression</a:t>
            </a:r>
          </a:p>
          <a:p>
            <a:r>
              <a:rPr lang="en-US" dirty="0">
                <a:solidFill>
                  <a:schemeClr val="bg2"/>
                </a:solidFill>
              </a:rPr>
              <a:t>Tree classifiers</a:t>
            </a:r>
          </a:p>
          <a:p>
            <a:r>
              <a:rPr lang="en-US" dirty="0">
                <a:solidFill>
                  <a:schemeClr val="bg2"/>
                </a:solidFill>
              </a:rPr>
              <a:t>Support Vector Machines (SVM)</a:t>
            </a:r>
          </a:p>
          <a:p>
            <a:r>
              <a:rPr lang="en-US" dirty="0">
                <a:solidFill>
                  <a:schemeClr val="bg2"/>
                </a:solidFill>
              </a:rPr>
              <a:t>Naive Bayes</a:t>
            </a:r>
          </a:p>
          <a:p>
            <a:r>
              <a:rPr lang="en-US" dirty="0">
                <a:solidFill>
                  <a:schemeClr val="bg2"/>
                </a:solidFill>
              </a:rPr>
              <a:t>Random Forest</a:t>
            </a:r>
          </a:p>
          <a:p>
            <a:r>
              <a:rPr lang="en-US" dirty="0">
                <a:solidFill>
                  <a:schemeClr val="bg2"/>
                </a:solidFill>
              </a:rPr>
              <a:t>• KNN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148</TotalTime>
  <Words>301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Calisto MT</vt:lpstr>
      <vt:lpstr>Times New Roman</vt:lpstr>
      <vt:lpstr>Wingdings</vt:lpstr>
      <vt:lpstr>Wingdings 2</vt:lpstr>
      <vt:lpstr>Slate</vt:lpstr>
      <vt:lpstr>GROUP – 15 </vt:lpstr>
      <vt:lpstr>Group  members:</vt:lpstr>
      <vt:lpstr>OBJECTIVE:</vt:lpstr>
      <vt:lpstr>Introduction</vt:lpstr>
      <vt:lpstr>Dataset:</vt:lpstr>
      <vt:lpstr>PowerPoint Presentation</vt:lpstr>
      <vt:lpstr>Missing Values</vt:lpstr>
      <vt:lpstr>Visualization of class representation in dataset</vt:lpstr>
      <vt:lpstr>Expected Algorithms:</vt:lpstr>
      <vt:lpstr>Expected Outcome:</vt:lpstr>
      <vt:lpstr>Applications: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– 15 : Classification of Arrhythmia using ECG Data.</dc:title>
  <dc:creator>HP</dc:creator>
  <cp:lastModifiedBy>sarvesh kumar sharma</cp:lastModifiedBy>
  <cp:revision>18</cp:revision>
  <dcterms:created xsi:type="dcterms:W3CDTF">2020-07-26T09:41:15Z</dcterms:created>
  <dcterms:modified xsi:type="dcterms:W3CDTF">2020-07-28T15:13:58Z</dcterms:modified>
</cp:coreProperties>
</file>