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2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795"/>
  </p:normalViewPr>
  <p:slideViewPr>
    <p:cSldViewPr snapToGrid="0">
      <p:cViewPr varScale="1">
        <p:scale>
          <a:sx n="104" d="100"/>
          <a:sy n="104" d="100"/>
        </p:scale>
        <p:origin x="232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4" Type="http://schemas.openxmlformats.org/officeDocument/2006/relationships/image" Target="../media/image16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4EC04A-074F-4181-9A7E-264D1B8E8C7D}" type="doc">
      <dgm:prSet loTypeId="urn:microsoft.com/office/officeart/2005/8/layout/chevron2" loCatId="process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68609A08-C9AD-4B5F-A209-9E3330E2AF05}">
      <dgm:prSet/>
      <dgm:spPr/>
      <dgm:t>
        <a:bodyPr/>
        <a:lstStyle/>
        <a:p>
          <a:r>
            <a:rPr lang="en-US" b="1" i="0"/>
            <a:t>Project Overview:</a:t>
          </a:r>
          <a:endParaRPr lang="en-US"/>
        </a:p>
      </dgm:t>
    </dgm:pt>
    <dgm:pt modelId="{779B8686-1C21-4016-A369-4CA1D0FB54BA}" type="parTrans" cxnId="{2CF6990C-90D2-472D-8CC2-4EAB9CF51176}">
      <dgm:prSet/>
      <dgm:spPr/>
      <dgm:t>
        <a:bodyPr/>
        <a:lstStyle/>
        <a:p>
          <a:endParaRPr lang="en-US"/>
        </a:p>
      </dgm:t>
    </dgm:pt>
    <dgm:pt modelId="{C05646C0-E174-4211-82D3-00A90D6DF73E}" type="sibTrans" cxnId="{2CF6990C-90D2-472D-8CC2-4EAB9CF51176}">
      <dgm:prSet/>
      <dgm:spPr/>
      <dgm:t>
        <a:bodyPr/>
        <a:lstStyle/>
        <a:p>
          <a:endParaRPr lang="en-US"/>
        </a:p>
      </dgm:t>
    </dgm:pt>
    <dgm:pt modelId="{0AAE27B9-42BD-453D-800E-BD61E72166FD}">
      <dgm:prSet/>
      <dgm:spPr/>
      <dgm:t>
        <a:bodyPr/>
        <a:lstStyle/>
        <a:p>
          <a:r>
            <a:rPr lang="en-US" b="0" i="0"/>
            <a:t>Analyzing the relationship between temperature variations and violent crime occurrences in Chicago (2010–2025).</a:t>
          </a:r>
          <a:endParaRPr lang="en-US"/>
        </a:p>
      </dgm:t>
    </dgm:pt>
    <dgm:pt modelId="{3B458046-2A89-4943-B638-11DD650AD219}" type="parTrans" cxnId="{F79D51F4-37D8-41BA-90CC-486015434AE0}">
      <dgm:prSet/>
      <dgm:spPr/>
      <dgm:t>
        <a:bodyPr/>
        <a:lstStyle/>
        <a:p>
          <a:endParaRPr lang="en-US"/>
        </a:p>
      </dgm:t>
    </dgm:pt>
    <dgm:pt modelId="{5C2807F6-B390-4F28-90AD-EFA7DC65456A}" type="sibTrans" cxnId="{F79D51F4-37D8-41BA-90CC-486015434AE0}">
      <dgm:prSet/>
      <dgm:spPr/>
      <dgm:t>
        <a:bodyPr/>
        <a:lstStyle/>
        <a:p>
          <a:endParaRPr lang="en-US"/>
        </a:p>
      </dgm:t>
    </dgm:pt>
    <dgm:pt modelId="{A212EF74-560B-4197-9A28-88053DCB6709}">
      <dgm:prSet/>
      <dgm:spPr/>
      <dgm:t>
        <a:bodyPr/>
        <a:lstStyle/>
        <a:p>
          <a:r>
            <a:rPr lang="en-US" b="0" i="0"/>
            <a:t>Leveraging historical crime and weather datasets to identify patterns and trends.</a:t>
          </a:r>
          <a:endParaRPr lang="en-US"/>
        </a:p>
      </dgm:t>
    </dgm:pt>
    <dgm:pt modelId="{F4ABA2FA-4147-4954-8536-8B5C3543C382}" type="parTrans" cxnId="{BF775B8E-A200-49EB-ADF9-745A83180D0F}">
      <dgm:prSet/>
      <dgm:spPr/>
      <dgm:t>
        <a:bodyPr/>
        <a:lstStyle/>
        <a:p>
          <a:endParaRPr lang="en-US"/>
        </a:p>
      </dgm:t>
    </dgm:pt>
    <dgm:pt modelId="{BE937588-593F-47D5-94D0-87A97039B9B5}" type="sibTrans" cxnId="{BF775B8E-A200-49EB-ADF9-745A83180D0F}">
      <dgm:prSet/>
      <dgm:spPr/>
      <dgm:t>
        <a:bodyPr/>
        <a:lstStyle/>
        <a:p>
          <a:endParaRPr lang="en-US"/>
        </a:p>
      </dgm:t>
    </dgm:pt>
    <dgm:pt modelId="{0D442256-A166-4180-901E-4D7CE2472FA9}">
      <dgm:prSet/>
      <dgm:spPr/>
      <dgm:t>
        <a:bodyPr/>
        <a:lstStyle/>
        <a:p>
          <a:r>
            <a:rPr lang="en-US" b="1" i="0"/>
            <a:t>Primary Objectives:</a:t>
          </a:r>
          <a:endParaRPr lang="en-US"/>
        </a:p>
      </dgm:t>
    </dgm:pt>
    <dgm:pt modelId="{766F7104-A3D3-4AC6-8D52-EAD0340C2EC4}" type="parTrans" cxnId="{FCB3653F-D163-4BAB-82A1-D726E6785FF5}">
      <dgm:prSet/>
      <dgm:spPr/>
      <dgm:t>
        <a:bodyPr/>
        <a:lstStyle/>
        <a:p>
          <a:endParaRPr lang="en-US"/>
        </a:p>
      </dgm:t>
    </dgm:pt>
    <dgm:pt modelId="{5A67359E-E3F8-4B96-9B16-8DF539A13ABC}" type="sibTrans" cxnId="{FCB3653F-D163-4BAB-82A1-D726E6785FF5}">
      <dgm:prSet/>
      <dgm:spPr/>
      <dgm:t>
        <a:bodyPr/>
        <a:lstStyle/>
        <a:p>
          <a:endParaRPr lang="en-US"/>
        </a:p>
      </dgm:t>
    </dgm:pt>
    <dgm:pt modelId="{6A30FB69-CEBD-45E6-A3C5-767563993913}">
      <dgm:prSet/>
      <dgm:spPr/>
      <dgm:t>
        <a:bodyPr/>
        <a:lstStyle/>
        <a:p>
          <a:r>
            <a:rPr lang="en-US" b="0" i="0"/>
            <a:t>Identify how temperature fluctuations influence violent crime rates, specifically assaults, batteries, homicides, and sex-related offenses.</a:t>
          </a:r>
          <a:endParaRPr lang="en-US"/>
        </a:p>
      </dgm:t>
    </dgm:pt>
    <dgm:pt modelId="{C745806F-F91A-450A-9D3D-99C73FB0623C}" type="parTrans" cxnId="{C7A7AE81-A6C7-4B63-B90C-95E9D73CB765}">
      <dgm:prSet/>
      <dgm:spPr/>
      <dgm:t>
        <a:bodyPr/>
        <a:lstStyle/>
        <a:p>
          <a:endParaRPr lang="en-US"/>
        </a:p>
      </dgm:t>
    </dgm:pt>
    <dgm:pt modelId="{D4BD0DCD-1BED-4728-980B-C7C86313CF36}" type="sibTrans" cxnId="{C7A7AE81-A6C7-4B63-B90C-95E9D73CB765}">
      <dgm:prSet/>
      <dgm:spPr/>
      <dgm:t>
        <a:bodyPr/>
        <a:lstStyle/>
        <a:p>
          <a:endParaRPr lang="en-US"/>
        </a:p>
      </dgm:t>
    </dgm:pt>
    <dgm:pt modelId="{CA4F30B4-080C-4246-B9BD-ABFA7204FE2C}">
      <dgm:prSet/>
      <dgm:spPr/>
      <dgm:t>
        <a:bodyPr/>
        <a:lstStyle/>
        <a:p>
          <a:r>
            <a:rPr lang="en-US" b="0" i="0"/>
            <a:t>Explore seasonal crime patterns and determine how weather conditions correlate with crime surges or reductions.</a:t>
          </a:r>
          <a:endParaRPr lang="en-US"/>
        </a:p>
      </dgm:t>
    </dgm:pt>
    <dgm:pt modelId="{57814CA9-337D-4744-A2B7-863C2F600D19}" type="parTrans" cxnId="{3965B2AB-A661-4C33-B5A3-E0C135750133}">
      <dgm:prSet/>
      <dgm:spPr/>
      <dgm:t>
        <a:bodyPr/>
        <a:lstStyle/>
        <a:p>
          <a:endParaRPr lang="en-US"/>
        </a:p>
      </dgm:t>
    </dgm:pt>
    <dgm:pt modelId="{AD0735C9-B725-42C9-8293-797469B7C0AF}" type="sibTrans" cxnId="{3965B2AB-A661-4C33-B5A3-E0C135750133}">
      <dgm:prSet/>
      <dgm:spPr/>
      <dgm:t>
        <a:bodyPr/>
        <a:lstStyle/>
        <a:p>
          <a:endParaRPr lang="en-US"/>
        </a:p>
      </dgm:t>
    </dgm:pt>
    <dgm:pt modelId="{11B1B88C-5B1F-42CF-BB53-D7F5E9998539}">
      <dgm:prSet/>
      <dgm:spPr/>
      <dgm:t>
        <a:bodyPr/>
        <a:lstStyle/>
        <a:p>
          <a:r>
            <a:rPr lang="en-US" b="0" i="0"/>
            <a:t>Provide actionable insights for crime prevention and public safety improvement.</a:t>
          </a:r>
          <a:endParaRPr lang="en-US"/>
        </a:p>
      </dgm:t>
    </dgm:pt>
    <dgm:pt modelId="{16FB0786-538E-4260-ABF8-3987DD2E619B}" type="parTrans" cxnId="{9287990A-23C9-425D-A3FF-6A214563B443}">
      <dgm:prSet/>
      <dgm:spPr/>
      <dgm:t>
        <a:bodyPr/>
        <a:lstStyle/>
        <a:p>
          <a:endParaRPr lang="en-US"/>
        </a:p>
      </dgm:t>
    </dgm:pt>
    <dgm:pt modelId="{89509053-4AEC-4B92-9400-127F374147A1}" type="sibTrans" cxnId="{9287990A-23C9-425D-A3FF-6A214563B443}">
      <dgm:prSet/>
      <dgm:spPr/>
      <dgm:t>
        <a:bodyPr/>
        <a:lstStyle/>
        <a:p>
          <a:endParaRPr lang="en-US"/>
        </a:p>
      </dgm:t>
    </dgm:pt>
    <dgm:pt modelId="{65ED753E-A7D9-6B4F-AEA0-1EB0DA1A8ED9}" type="pres">
      <dgm:prSet presAssocID="{904EC04A-074F-4181-9A7E-264D1B8E8C7D}" presName="linearFlow" presStyleCnt="0">
        <dgm:presLayoutVars>
          <dgm:dir/>
          <dgm:animLvl val="lvl"/>
          <dgm:resizeHandles val="exact"/>
        </dgm:presLayoutVars>
      </dgm:prSet>
      <dgm:spPr/>
    </dgm:pt>
    <dgm:pt modelId="{2B73787B-1031-1B40-91D9-B7B62E9B6013}" type="pres">
      <dgm:prSet presAssocID="{68609A08-C9AD-4B5F-A209-9E3330E2AF05}" presName="composite" presStyleCnt="0"/>
      <dgm:spPr/>
    </dgm:pt>
    <dgm:pt modelId="{9781DB51-22BF-5746-AF80-31C2B1FA17EE}" type="pres">
      <dgm:prSet presAssocID="{68609A08-C9AD-4B5F-A209-9E3330E2AF05}" presName="parentText" presStyleLbl="alignNode1" presStyleIdx="0" presStyleCnt="2">
        <dgm:presLayoutVars>
          <dgm:chMax val="1"/>
          <dgm:bulletEnabled val="1"/>
        </dgm:presLayoutVars>
      </dgm:prSet>
      <dgm:spPr/>
    </dgm:pt>
    <dgm:pt modelId="{3589D937-406D-1346-85EE-4053C2973C5A}" type="pres">
      <dgm:prSet presAssocID="{68609A08-C9AD-4B5F-A209-9E3330E2AF05}" presName="descendantText" presStyleLbl="alignAcc1" presStyleIdx="0" presStyleCnt="2">
        <dgm:presLayoutVars>
          <dgm:bulletEnabled val="1"/>
        </dgm:presLayoutVars>
      </dgm:prSet>
      <dgm:spPr/>
    </dgm:pt>
    <dgm:pt modelId="{714C8FA7-013D-0B4D-B39B-F0C3502CA685}" type="pres">
      <dgm:prSet presAssocID="{C05646C0-E174-4211-82D3-00A90D6DF73E}" presName="sp" presStyleCnt="0"/>
      <dgm:spPr/>
    </dgm:pt>
    <dgm:pt modelId="{A938BED8-9FAB-D142-9375-04E3B211A6C8}" type="pres">
      <dgm:prSet presAssocID="{0D442256-A166-4180-901E-4D7CE2472FA9}" presName="composite" presStyleCnt="0"/>
      <dgm:spPr/>
    </dgm:pt>
    <dgm:pt modelId="{B60FBA9D-1C1B-AB49-8DD6-8902588B369B}" type="pres">
      <dgm:prSet presAssocID="{0D442256-A166-4180-901E-4D7CE2472FA9}" presName="parentText" presStyleLbl="alignNode1" presStyleIdx="1" presStyleCnt="2">
        <dgm:presLayoutVars>
          <dgm:chMax val="1"/>
          <dgm:bulletEnabled val="1"/>
        </dgm:presLayoutVars>
      </dgm:prSet>
      <dgm:spPr/>
    </dgm:pt>
    <dgm:pt modelId="{2627F8CB-AC02-2542-BFEE-6961AE3EBDAC}" type="pres">
      <dgm:prSet presAssocID="{0D442256-A166-4180-901E-4D7CE2472FA9}" presName="descendantText" presStyleLbl="alignAcc1" presStyleIdx="1" presStyleCnt="2">
        <dgm:presLayoutVars>
          <dgm:bulletEnabled val="1"/>
        </dgm:presLayoutVars>
      </dgm:prSet>
      <dgm:spPr/>
    </dgm:pt>
  </dgm:ptLst>
  <dgm:cxnLst>
    <dgm:cxn modelId="{9287990A-23C9-425D-A3FF-6A214563B443}" srcId="{0D442256-A166-4180-901E-4D7CE2472FA9}" destId="{11B1B88C-5B1F-42CF-BB53-D7F5E9998539}" srcOrd="2" destOrd="0" parTransId="{16FB0786-538E-4260-ABF8-3987DD2E619B}" sibTransId="{89509053-4AEC-4B92-9400-127F374147A1}"/>
    <dgm:cxn modelId="{2CF6990C-90D2-472D-8CC2-4EAB9CF51176}" srcId="{904EC04A-074F-4181-9A7E-264D1B8E8C7D}" destId="{68609A08-C9AD-4B5F-A209-9E3330E2AF05}" srcOrd="0" destOrd="0" parTransId="{779B8686-1C21-4016-A369-4CA1D0FB54BA}" sibTransId="{C05646C0-E174-4211-82D3-00A90D6DF73E}"/>
    <dgm:cxn modelId="{BDD1D812-7979-FD45-B17C-942AFB4E1E9E}" type="presOf" srcId="{68609A08-C9AD-4B5F-A209-9E3330E2AF05}" destId="{9781DB51-22BF-5746-AF80-31C2B1FA17EE}" srcOrd="0" destOrd="0" presId="urn:microsoft.com/office/officeart/2005/8/layout/chevron2"/>
    <dgm:cxn modelId="{FCB3653F-D163-4BAB-82A1-D726E6785FF5}" srcId="{904EC04A-074F-4181-9A7E-264D1B8E8C7D}" destId="{0D442256-A166-4180-901E-4D7CE2472FA9}" srcOrd="1" destOrd="0" parTransId="{766F7104-A3D3-4AC6-8D52-EAD0340C2EC4}" sibTransId="{5A67359E-E3F8-4B96-9B16-8DF539A13ABC}"/>
    <dgm:cxn modelId="{F1137977-7A49-1745-84D4-16B7CC28AFC5}" type="presOf" srcId="{6A30FB69-CEBD-45E6-A3C5-767563993913}" destId="{2627F8CB-AC02-2542-BFEE-6961AE3EBDAC}" srcOrd="0" destOrd="0" presId="urn:microsoft.com/office/officeart/2005/8/layout/chevron2"/>
    <dgm:cxn modelId="{069CC97F-6FB8-264D-B9E6-C2AEA99898EE}" type="presOf" srcId="{CA4F30B4-080C-4246-B9BD-ABFA7204FE2C}" destId="{2627F8CB-AC02-2542-BFEE-6961AE3EBDAC}" srcOrd="0" destOrd="1" presId="urn:microsoft.com/office/officeart/2005/8/layout/chevron2"/>
    <dgm:cxn modelId="{C7A7AE81-A6C7-4B63-B90C-95E9D73CB765}" srcId="{0D442256-A166-4180-901E-4D7CE2472FA9}" destId="{6A30FB69-CEBD-45E6-A3C5-767563993913}" srcOrd="0" destOrd="0" parTransId="{C745806F-F91A-450A-9D3D-99C73FB0623C}" sibTransId="{D4BD0DCD-1BED-4728-980B-C7C86313CF36}"/>
    <dgm:cxn modelId="{488B6F84-636B-884A-A6A8-3051103A3862}" type="presOf" srcId="{11B1B88C-5B1F-42CF-BB53-D7F5E9998539}" destId="{2627F8CB-AC02-2542-BFEE-6961AE3EBDAC}" srcOrd="0" destOrd="2" presId="urn:microsoft.com/office/officeart/2005/8/layout/chevron2"/>
    <dgm:cxn modelId="{BF775B8E-A200-49EB-ADF9-745A83180D0F}" srcId="{68609A08-C9AD-4B5F-A209-9E3330E2AF05}" destId="{A212EF74-560B-4197-9A28-88053DCB6709}" srcOrd="1" destOrd="0" parTransId="{F4ABA2FA-4147-4954-8536-8B5C3543C382}" sibTransId="{BE937588-593F-47D5-94D0-87A97039B9B5}"/>
    <dgm:cxn modelId="{3965B2AB-A661-4C33-B5A3-E0C135750133}" srcId="{0D442256-A166-4180-901E-4D7CE2472FA9}" destId="{CA4F30B4-080C-4246-B9BD-ABFA7204FE2C}" srcOrd="1" destOrd="0" parTransId="{57814CA9-337D-4744-A2B7-863C2F600D19}" sibTransId="{AD0735C9-B725-42C9-8293-797469B7C0AF}"/>
    <dgm:cxn modelId="{F9D766BB-E9E5-A248-A19F-61BDC3696599}" type="presOf" srcId="{A212EF74-560B-4197-9A28-88053DCB6709}" destId="{3589D937-406D-1346-85EE-4053C2973C5A}" srcOrd="0" destOrd="1" presId="urn:microsoft.com/office/officeart/2005/8/layout/chevron2"/>
    <dgm:cxn modelId="{4FCC1FD1-8066-8B4E-94B6-D000F9234804}" type="presOf" srcId="{0AAE27B9-42BD-453D-800E-BD61E72166FD}" destId="{3589D937-406D-1346-85EE-4053C2973C5A}" srcOrd="0" destOrd="0" presId="urn:microsoft.com/office/officeart/2005/8/layout/chevron2"/>
    <dgm:cxn modelId="{107126DD-998A-0B42-B8D7-722A5A22AA46}" type="presOf" srcId="{904EC04A-074F-4181-9A7E-264D1B8E8C7D}" destId="{65ED753E-A7D9-6B4F-AEA0-1EB0DA1A8ED9}" srcOrd="0" destOrd="0" presId="urn:microsoft.com/office/officeart/2005/8/layout/chevron2"/>
    <dgm:cxn modelId="{A04651E5-0CD0-1447-9139-1E2B3AF97FEF}" type="presOf" srcId="{0D442256-A166-4180-901E-4D7CE2472FA9}" destId="{B60FBA9D-1C1B-AB49-8DD6-8902588B369B}" srcOrd="0" destOrd="0" presId="urn:microsoft.com/office/officeart/2005/8/layout/chevron2"/>
    <dgm:cxn modelId="{F79D51F4-37D8-41BA-90CC-486015434AE0}" srcId="{68609A08-C9AD-4B5F-A209-9E3330E2AF05}" destId="{0AAE27B9-42BD-453D-800E-BD61E72166FD}" srcOrd="0" destOrd="0" parTransId="{3B458046-2A89-4943-B638-11DD650AD219}" sibTransId="{5C2807F6-B390-4F28-90AD-EFA7DC65456A}"/>
    <dgm:cxn modelId="{9963D8F7-4D01-F944-8AF6-1D424C5D2424}" type="presParOf" srcId="{65ED753E-A7D9-6B4F-AEA0-1EB0DA1A8ED9}" destId="{2B73787B-1031-1B40-91D9-B7B62E9B6013}" srcOrd="0" destOrd="0" presId="urn:microsoft.com/office/officeart/2005/8/layout/chevron2"/>
    <dgm:cxn modelId="{35E3B72C-FF8E-104A-B3E2-119F3A8CA733}" type="presParOf" srcId="{2B73787B-1031-1B40-91D9-B7B62E9B6013}" destId="{9781DB51-22BF-5746-AF80-31C2B1FA17EE}" srcOrd="0" destOrd="0" presId="urn:microsoft.com/office/officeart/2005/8/layout/chevron2"/>
    <dgm:cxn modelId="{43CB45EE-D960-6743-A1ED-97C26EB99A84}" type="presParOf" srcId="{2B73787B-1031-1B40-91D9-B7B62E9B6013}" destId="{3589D937-406D-1346-85EE-4053C2973C5A}" srcOrd="1" destOrd="0" presId="urn:microsoft.com/office/officeart/2005/8/layout/chevron2"/>
    <dgm:cxn modelId="{DA0AD962-07CE-B04B-AD1B-0BB47A0B73EA}" type="presParOf" srcId="{65ED753E-A7D9-6B4F-AEA0-1EB0DA1A8ED9}" destId="{714C8FA7-013D-0B4D-B39B-F0C3502CA685}" srcOrd="1" destOrd="0" presId="urn:microsoft.com/office/officeart/2005/8/layout/chevron2"/>
    <dgm:cxn modelId="{703AD5EB-465D-CF40-BA34-A218F447A59E}" type="presParOf" srcId="{65ED753E-A7D9-6B4F-AEA0-1EB0DA1A8ED9}" destId="{A938BED8-9FAB-D142-9375-04E3B211A6C8}" srcOrd="2" destOrd="0" presId="urn:microsoft.com/office/officeart/2005/8/layout/chevron2"/>
    <dgm:cxn modelId="{1E3F06A7-D23F-5946-AD58-B18C5C5C67EB}" type="presParOf" srcId="{A938BED8-9FAB-D142-9375-04E3B211A6C8}" destId="{B60FBA9D-1C1B-AB49-8DD6-8902588B369B}" srcOrd="0" destOrd="0" presId="urn:microsoft.com/office/officeart/2005/8/layout/chevron2"/>
    <dgm:cxn modelId="{F1AC71B4-4137-C342-A594-536E4BE5E231}" type="presParOf" srcId="{A938BED8-9FAB-D142-9375-04E3B211A6C8}" destId="{2627F8CB-AC02-2542-BFEE-6961AE3EBDA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9721C94-C4D0-43DC-BF80-792E81AF1EA2}" type="doc">
      <dgm:prSet loTypeId="urn:microsoft.com/office/officeart/2016/7/layout/VerticalDownArrow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0607566-865B-40E8-B00A-CC609271FE6A}">
      <dgm:prSet/>
      <dgm:spPr/>
      <dgm:t>
        <a:bodyPr/>
        <a:lstStyle/>
        <a:p>
          <a:r>
            <a:rPr lang="en-US" b="1"/>
            <a:t>Data Mining Techniques:</a:t>
          </a:r>
          <a:endParaRPr lang="en-US"/>
        </a:p>
      </dgm:t>
    </dgm:pt>
    <dgm:pt modelId="{11F5CF1C-2637-42C4-8C67-9EE1A6429F8D}" type="parTrans" cxnId="{77D177A1-9732-4AF6-A09E-0788EAF40D2E}">
      <dgm:prSet/>
      <dgm:spPr/>
      <dgm:t>
        <a:bodyPr/>
        <a:lstStyle/>
        <a:p>
          <a:endParaRPr lang="en-US"/>
        </a:p>
      </dgm:t>
    </dgm:pt>
    <dgm:pt modelId="{C36258F0-45B5-497D-90AA-E5B36F7136EE}" type="sibTrans" cxnId="{77D177A1-9732-4AF6-A09E-0788EAF40D2E}">
      <dgm:prSet/>
      <dgm:spPr/>
      <dgm:t>
        <a:bodyPr/>
        <a:lstStyle/>
        <a:p>
          <a:endParaRPr lang="en-US"/>
        </a:p>
      </dgm:t>
    </dgm:pt>
    <dgm:pt modelId="{07E5C5A7-01A3-4DAA-BBD2-8C8C2AA5738A}">
      <dgm:prSet/>
      <dgm:spPr/>
      <dgm:t>
        <a:bodyPr/>
        <a:lstStyle/>
        <a:p>
          <a:r>
            <a:rPr lang="en-US" b="1"/>
            <a:t>Exploratory Data Analysis (EDA):</a:t>
          </a:r>
          <a:r>
            <a:rPr lang="en-US"/>
            <a:t> crime-by-type bar charts; TMAX vs. total-crime time series</a:t>
          </a:r>
        </a:p>
      </dgm:t>
    </dgm:pt>
    <dgm:pt modelId="{042850B5-C550-4535-BB07-841611544F2D}" type="parTrans" cxnId="{3CF50373-2DFD-4A41-931B-2E31E80C3916}">
      <dgm:prSet/>
      <dgm:spPr/>
      <dgm:t>
        <a:bodyPr/>
        <a:lstStyle/>
        <a:p>
          <a:endParaRPr lang="en-US"/>
        </a:p>
      </dgm:t>
    </dgm:pt>
    <dgm:pt modelId="{C5100FE1-88AE-4431-BE17-54BD0FBBD1E5}" type="sibTrans" cxnId="{3CF50373-2DFD-4A41-931B-2E31E80C3916}">
      <dgm:prSet/>
      <dgm:spPr/>
      <dgm:t>
        <a:bodyPr/>
        <a:lstStyle/>
        <a:p>
          <a:endParaRPr lang="en-US"/>
        </a:p>
      </dgm:t>
    </dgm:pt>
    <dgm:pt modelId="{2116961B-7796-4934-8E07-907CD438CD13}">
      <dgm:prSet/>
      <dgm:spPr/>
      <dgm:t>
        <a:bodyPr/>
        <a:lstStyle/>
        <a:p>
          <a:r>
            <a:rPr lang="en-US" b="1"/>
            <a:t>Clustering (K-Means):</a:t>
          </a:r>
          <a:r>
            <a:rPr lang="en-US"/>
            <a:t> group days into low/moderate/high-temperature crime patterns</a:t>
          </a:r>
        </a:p>
      </dgm:t>
    </dgm:pt>
    <dgm:pt modelId="{5C829D0D-70C5-4C20-9442-E955DC3D8531}" type="parTrans" cxnId="{CF273463-8411-4456-B60A-BE4E066F8F38}">
      <dgm:prSet/>
      <dgm:spPr/>
      <dgm:t>
        <a:bodyPr/>
        <a:lstStyle/>
        <a:p>
          <a:endParaRPr lang="en-US"/>
        </a:p>
      </dgm:t>
    </dgm:pt>
    <dgm:pt modelId="{B0B6070E-3C3B-4E05-8C8A-7F08D4A18FA0}" type="sibTrans" cxnId="{CF273463-8411-4456-B60A-BE4E066F8F38}">
      <dgm:prSet/>
      <dgm:spPr/>
      <dgm:t>
        <a:bodyPr/>
        <a:lstStyle/>
        <a:p>
          <a:endParaRPr lang="en-US"/>
        </a:p>
      </dgm:t>
    </dgm:pt>
    <dgm:pt modelId="{7E4540D6-04E2-4725-9A26-F6C6118F5030}">
      <dgm:prSet/>
      <dgm:spPr/>
      <dgm:t>
        <a:bodyPr/>
        <a:lstStyle/>
        <a:p>
          <a:r>
            <a:rPr lang="en-US" b="1"/>
            <a:t>Association Rule Mining (Apriori, FP-Growth):</a:t>
          </a:r>
          <a:r>
            <a:rPr lang="en-US"/>
            <a:t> find frequent “weather→crime” rules</a:t>
          </a:r>
        </a:p>
      </dgm:t>
    </dgm:pt>
    <dgm:pt modelId="{A6E3171A-0FC7-487F-B9C9-2AA322D33683}" type="parTrans" cxnId="{B099E79E-CE15-42B9-8A13-9293106343A6}">
      <dgm:prSet/>
      <dgm:spPr/>
      <dgm:t>
        <a:bodyPr/>
        <a:lstStyle/>
        <a:p>
          <a:endParaRPr lang="en-US"/>
        </a:p>
      </dgm:t>
    </dgm:pt>
    <dgm:pt modelId="{4C98AF84-1F3D-4845-9308-E161E3F971E3}" type="sibTrans" cxnId="{B099E79E-CE15-42B9-8A13-9293106343A6}">
      <dgm:prSet/>
      <dgm:spPr/>
      <dgm:t>
        <a:bodyPr/>
        <a:lstStyle/>
        <a:p>
          <a:endParaRPr lang="en-US"/>
        </a:p>
      </dgm:t>
    </dgm:pt>
    <dgm:pt modelId="{87AA6512-0F3E-4147-889F-A0999F76273B}">
      <dgm:prSet/>
      <dgm:spPr/>
      <dgm:t>
        <a:bodyPr/>
        <a:lstStyle/>
        <a:p>
          <a:r>
            <a:rPr lang="en-US" b="1"/>
            <a:t>Time-Series Forecasting (ARIMA, seasonal decomposition):</a:t>
          </a:r>
          <a:r>
            <a:rPr lang="en-US"/>
            <a:t> model crime rate trends</a:t>
          </a:r>
        </a:p>
      </dgm:t>
    </dgm:pt>
    <dgm:pt modelId="{950F0FEB-A4F6-42F3-B4AB-92A3D3EFCB09}" type="parTrans" cxnId="{4CF9BDBF-B462-41B8-A50C-56C30F350E88}">
      <dgm:prSet/>
      <dgm:spPr/>
      <dgm:t>
        <a:bodyPr/>
        <a:lstStyle/>
        <a:p>
          <a:endParaRPr lang="en-US"/>
        </a:p>
      </dgm:t>
    </dgm:pt>
    <dgm:pt modelId="{07B12CB2-5D04-4EAB-B4E1-3A6AB29600B6}" type="sibTrans" cxnId="{4CF9BDBF-B462-41B8-A50C-56C30F350E88}">
      <dgm:prSet/>
      <dgm:spPr/>
      <dgm:t>
        <a:bodyPr/>
        <a:lstStyle/>
        <a:p>
          <a:endParaRPr lang="en-US"/>
        </a:p>
      </dgm:t>
    </dgm:pt>
    <dgm:pt modelId="{7AAAB4FE-C834-453A-B1F7-79D8352F82E7}">
      <dgm:prSet/>
      <dgm:spPr/>
      <dgm:t>
        <a:bodyPr/>
        <a:lstStyle/>
        <a:p>
          <a:r>
            <a:rPr lang="en-US" b="1" dirty="0"/>
            <a:t>Tools &amp; Environment:</a:t>
          </a:r>
          <a:endParaRPr lang="en-US" dirty="0"/>
        </a:p>
      </dgm:t>
    </dgm:pt>
    <dgm:pt modelId="{0C4558FE-BD32-4A50-9BB7-62D285670990}" type="parTrans" cxnId="{90558AE2-077F-4566-9DD3-63DEB1469F06}">
      <dgm:prSet/>
      <dgm:spPr/>
      <dgm:t>
        <a:bodyPr/>
        <a:lstStyle/>
        <a:p>
          <a:endParaRPr lang="en-US"/>
        </a:p>
      </dgm:t>
    </dgm:pt>
    <dgm:pt modelId="{772B5A1F-83F9-4BF3-846A-F28E5DED358C}" type="sibTrans" cxnId="{90558AE2-077F-4566-9DD3-63DEB1469F06}">
      <dgm:prSet/>
      <dgm:spPr/>
      <dgm:t>
        <a:bodyPr/>
        <a:lstStyle/>
        <a:p>
          <a:endParaRPr lang="en-US"/>
        </a:p>
      </dgm:t>
    </dgm:pt>
    <dgm:pt modelId="{2E959A89-CF6B-49E2-ACD9-4877D97D1370}">
      <dgm:prSet/>
      <dgm:spPr/>
      <dgm:t>
        <a:bodyPr/>
        <a:lstStyle/>
        <a:p>
          <a:r>
            <a:rPr lang="en-US" b="1"/>
            <a:t>Visuals to include:</a:t>
          </a:r>
          <a:endParaRPr lang="en-US"/>
        </a:p>
      </dgm:t>
    </dgm:pt>
    <dgm:pt modelId="{17C449B9-9B51-4A24-9711-2FFA04378545}" type="parTrans" cxnId="{295A444F-8523-48BF-A89F-38E03EC255EB}">
      <dgm:prSet/>
      <dgm:spPr/>
      <dgm:t>
        <a:bodyPr/>
        <a:lstStyle/>
        <a:p>
          <a:endParaRPr lang="en-US"/>
        </a:p>
      </dgm:t>
    </dgm:pt>
    <dgm:pt modelId="{DFCA2169-999A-4FFE-95CA-6B0EA71BA9CE}" type="sibTrans" cxnId="{295A444F-8523-48BF-A89F-38E03EC255EB}">
      <dgm:prSet/>
      <dgm:spPr/>
      <dgm:t>
        <a:bodyPr/>
        <a:lstStyle/>
        <a:p>
          <a:endParaRPr lang="en-US"/>
        </a:p>
      </dgm:t>
    </dgm:pt>
    <dgm:pt modelId="{1CC99F2B-F5A8-4D60-A78C-CFFE0776FB9A}">
      <dgm:prSet/>
      <dgm:spPr/>
      <dgm:t>
        <a:bodyPr/>
        <a:lstStyle/>
        <a:p>
          <a:r>
            <a:rPr lang="en-US" b="1"/>
            <a:t>Schema &amp; Query:</a:t>
          </a:r>
          <a:r>
            <a:rPr lang="en-US"/>
            <a:t> outline of crime_weather_data table creation and LEFT JOIN SQL</a:t>
          </a:r>
        </a:p>
      </dgm:t>
    </dgm:pt>
    <dgm:pt modelId="{2476F385-57BF-4079-A92A-64BF234FD0C0}" type="parTrans" cxnId="{C95AFC72-A274-40E6-88D9-32E353FC37D6}">
      <dgm:prSet/>
      <dgm:spPr/>
      <dgm:t>
        <a:bodyPr/>
        <a:lstStyle/>
        <a:p>
          <a:endParaRPr lang="en-US"/>
        </a:p>
      </dgm:t>
    </dgm:pt>
    <dgm:pt modelId="{21F5D156-8342-41B0-9454-C77CDB7366D6}" type="sibTrans" cxnId="{C95AFC72-A274-40E6-88D9-32E353FC37D6}">
      <dgm:prSet/>
      <dgm:spPr/>
      <dgm:t>
        <a:bodyPr/>
        <a:lstStyle/>
        <a:p>
          <a:endParaRPr lang="en-US"/>
        </a:p>
      </dgm:t>
    </dgm:pt>
    <dgm:pt modelId="{23688BC8-B1AC-48BB-A208-B56C16A8B873}">
      <dgm:prSet/>
      <dgm:spPr/>
      <dgm:t>
        <a:bodyPr/>
        <a:lstStyle/>
        <a:p>
          <a:r>
            <a:rPr lang="en-US" b="1"/>
            <a:t>Bar Chart:</a:t>
          </a:r>
          <a:r>
            <a:rPr lang="en-US"/>
            <a:t> crime frequency by “Primary Type”</a:t>
          </a:r>
        </a:p>
      </dgm:t>
    </dgm:pt>
    <dgm:pt modelId="{6FD143F8-0FB7-4D26-BB62-C029AD89B351}" type="parTrans" cxnId="{28AB6003-1F77-4F96-A434-8E50BDCEFAE9}">
      <dgm:prSet/>
      <dgm:spPr/>
      <dgm:t>
        <a:bodyPr/>
        <a:lstStyle/>
        <a:p>
          <a:endParaRPr lang="en-US"/>
        </a:p>
      </dgm:t>
    </dgm:pt>
    <dgm:pt modelId="{E0B43627-500A-4DD5-96F9-21418635575C}" type="sibTrans" cxnId="{28AB6003-1F77-4F96-A434-8E50BDCEFAE9}">
      <dgm:prSet/>
      <dgm:spPr/>
      <dgm:t>
        <a:bodyPr/>
        <a:lstStyle/>
        <a:p>
          <a:endParaRPr lang="en-US"/>
        </a:p>
      </dgm:t>
    </dgm:pt>
    <dgm:pt modelId="{006587E5-8281-44EE-8B53-E2E0C7CCF4ED}">
      <dgm:prSet/>
      <dgm:spPr/>
      <dgm:t>
        <a:bodyPr/>
        <a:lstStyle/>
        <a:p>
          <a:r>
            <a:rPr lang="en-US" b="1"/>
            <a:t>Time Series:</a:t>
          </a:r>
          <a:r>
            <a:rPr lang="en-US"/>
            <a:t> daily TMAX vs. total violent-crime counts</a:t>
          </a:r>
        </a:p>
      </dgm:t>
    </dgm:pt>
    <dgm:pt modelId="{5773B2C3-FA4F-4E02-A0E4-A0AAC7F2BD33}" type="parTrans" cxnId="{145A5506-2BA7-47B3-B581-A1CCBF168364}">
      <dgm:prSet/>
      <dgm:spPr/>
      <dgm:t>
        <a:bodyPr/>
        <a:lstStyle/>
        <a:p>
          <a:endParaRPr lang="en-US"/>
        </a:p>
      </dgm:t>
    </dgm:pt>
    <dgm:pt modelId="{38143061-199C-464B-B1C9-B87C00BE807B}" type="sibTrans" cxnId="{145A5506-2BA7-47B3-B581-A1CCBF168364}">
      <dgm:prSet/>
      <dgm:spPr/>
      <dgm:t>
        <a:bodyPr/>
        <a:lstStyle/>
        <a:p>
          <a:endParaRPr lang="en-US"/>
        </a:p>
      </dgm:t>
    </dgm:pt>
    <dgm:pt modelId="{F9CDD857-2645-4A91-BE3C-081FE3A1009B}">
      <dgm:prSet/>
      <dgm:spPr/>
      <dgm:t>
        <a:bodyPr/>
        <a:lstStyle/>
        <a:p>
          <a:r>
            <a:rPr lang="en-US" b="1"/>
            <a:t>Smoothed Trend:</a:t>
          </a:r>
          <a:r>
            <a:rPr lang="en-US"/>
            <a:t> inverted-U relationship of TMAX bins vs. assaults</a:t>
          </a:r>
        </a:p>
      </dgm:t>
    </dgm:pt>
    <dgm:pt modelId="{DC762D2C-74B1-4DBB-A97B-4EBDBBD2E0FC}" type="parTrans" cxnId="{93694482-A0E0-4702-8587-C412BFC8286E}">
      <dgm:prSet/>
      <dgm:spPr/>
      <dgm:t>
        <a:bodyPr/>
        <a:lstStyle/>
        <a:p>
          <a:endParaRPr lang="en-US"/>
        </a:p>
      </dgm:t>
    </dgm:pt>
    <dgm:pt modelId="{3B0A4001-5AEF-4CE9-891A-B4FCDC177DA2}" type="sibTrans" cxnId="{93694482-A0E0-4702-8587-C412BFC8286E}">
      <dgm:prSet/>
      <dgm:spPr/>
      <dgm:t>
        <a:bodyPr/>
        <a:lstStyle/>
        <a:p>
          <a:endParaRPr lang="en-US"/>
        </a:p>
      </dgm:t>
    </dgm:pt>
    <dgm:pt modelId="{3C29CF80-F645-4F4B-A83B-4C88F29C202E}">
      <dgm:prSet/>
      <dgm:spPr/>
      <dgm:t>
        <a:bodyPr/>
        <a:lstStyle/>
        <a:p>
          <a:r>
            <a:rPr lang="en-US" b="1"/>
            <a:t>Heatmap:</a:t>
          </a:r>
          <a:r>
            <a:rPr lang="en-US"/>
            <a:t> Pearson correlation between TMAX/TMIN and each crime count</a:t>
          </a:r>
        </a:p>
      </dgm:t>
    </dgm:pt>
    <dgm:pt modelId="{E8C7034C-528F-4AAF-B51A-242E55FE41BC}" type="parTrans" cxnId="{23D7E523-DB53-4615-8B7A-AF844B1F4117}">
      <dgm:prSet/>
      <dgm:spPr/>
      <dgm:t>
        <a:bodyPr/>
        <a:lstStyle/>
        <a:p>
          <a:endParaRPr lang="en-US"/>
        </a:p>
      </dgm:t>
    </dgm:pt>
    <dgm:pt modelId="{5D0504FC-B48B-43EE-BB29-554108D52A74}" type="sibTrans" cxnId="{23D7E523-DB53-4615-8B7A-AF844B1F4117}">
      <dgm:prSet/>
      <dgm:spPr/>
      <dgm:t>
        <a:bodyPr/>
        <a:lstStyle/>
        <a:p>
          <a:endParaRPr lang="en-US"/>
        </a:p>
      </dgm:t>
    </dgm:pt>
    <dgm:pt modelId="{F1FA01CB-11FA-8F4E-93DD-B6F9895BF373}">
      <dgm:prSet/>
      <dgm:spPr/>
      <dgm:t>
        <a:bodyPr/>
        <a:lstStyle/>
        <a:p>
          <a:r>
            <a:rPr lang="en-US"/>
            <a:t>MySQL (Workbench), Python (pandas, NumPy, Matplotlib) in Jupyter Notebook</a:t>
          </a:r>
        </a:p>
      </dgm:t>
    </dgm:pt>
    <dgm:pt modelId="{247BF7C7-211E-4F47-8C10-6110DC1E5797}" type="parTrans" cxnId="{999986AB-2D3E-1446-BD1D-898F1B25CE66}">
      <dgm:prSet/>
      <dgm:spPr/>
      <dgm:t>
        <a:bodyPr/>
        <a:lstStyle/>
        <a:p>
          <a:endParaRPr lang="en-US"/>
        </a:p>
      </dgm:t>
    </dgm:pt>
    <dgm:pt modelId="{511B827B-B7E2-B748-8429-3581A6DDD38C}" type="sibTrans" cxnId="{999986AB-2D3E-1446-BD1D-898F1B25CE66}">
      <dgm:prSet/>
      <dgm:spPr/>
      <dgm:t>
        <a:bodyPr/>
        <a:lstStyle/>
        <a:p>
          <a:endParaRPr lang="en-US"/>
        </a:p>
      </dgm:t>
    </dgm:pt>
    <dgm:pt modelId="{96DB7F75-8CE7-EA4A-B50F-8865CC38969F}" type="pres">
      <dgm:prSet presAssocID="{C9721C94-C4D0-43DC-BF80-792E81AF1EA2}" presName="Name0" presStyleCnt="0">
        <dgm:presLayoutVars>
          <dgm:dir/>
          <dgm:animLvl val="lvl"/>
          <dgm:resizeHandles val="exact"/>
        </dgm:presLayoutVars>
      </dgm:prSet>
      <dgm:spPr/>
    </dgm:pt>
    <dgm:pt modelId="{D7F3B87D-869D-1941-B279-2386E7DF6F84}" type="pres">
      <dgm:prSet presAssocID="{2E959A89-CF6B-49E2-ACD9-4877D97D1370}" presName="boxAndChildren" presStyleCnt="0"/>
      <dgm:spPr/>
    </dgm:pt>
    <dgm:pt modelId="{6A47F2B8-3D60-254D-A069-955969F98A75}" type="pres">
      <dgm:prSet presAssocID="{2E959A89-CF6B-49E2-ACD9-4877D97D1370}" presName="parentTextBox" presStyleLbl="alignNode1" presStyleIdx="0" presStyleCnt="3"/>
      <dgm:spPr/>
    </dgm:pt>
    <dgm:pt modelId="{0E4782A4-9E68-6345-BA78-EA8BF573FF55}" type="pres">
      <dgm:prSet presAssocID="{2E959A89-CF6B-49E2-ACD9-4877D97D1370}" presName="descendantBox" presStyleLbl="bgAccFollowNode1" presStyleIdx="0" presStyleCnt="3"/>
      <dgm:spPr/>
    </dgm:pt>
    <dgm:pt modelId="{E59C3FA5-F502-0046-AA4F-9F35CF58DB57}" type="pres">
      <dgm:prSet presAssocID="{772B5A1F-83F9-4BF3-846A-F28E5DED358C}" presName="sp" presStyleCnt="0"/>
      <dgm:spPr/>
    </dgm:pt>
    <dgm:pt modelId="{6DA495AF-2439-5847-A78C-3CD99253D4D4}" type="pres">
      <dgm:prSet presAssocID="{7AAAB4FE-C834-453A-B1F7-79D8352F82E7}" presName="arrowAndChildren" presStyleCnt="0"/>
      <dgm:spPr/>
    </dgm:pt>
    <dgm:pt modelId="{4B07B77F-749F-D542-A47B-F8F5B07760AF}" type="pres">
      <dgm:prSet presAssocID="{7AAAB4FE-C834-453A-B1F7-79D8352F82E7}" presName="parentTextArrow" presStyleLbl="node1" presStyleIdx="0" presStyleCnt="0"/>
      <dgm:spPr/>
    </dgm:pt>
    <dgm:pt modelId="{2BC74DA3-66E3-6A42-B509-509B3E03242C}" type="pres">
      <dgm:prSet presAssocID="{7AAAB4FE-C834-453A-B1F7-79D8352F82E7}" presName="arrow" presStyleLbl="alignNode1" presStyleIdx="1" presStyleCnt="3"/>
      <dgm:spPr/>
    </dgm:pt>
    <dgm:pt modelId="{5E1664D1-9694-C246-9BAF-5985F511DE77}" type="pres">
      <dgm:prSet presAssocID="{7AAAB4FE-C834-453A-B1F7-79D8352F82E7}" presName="descendantArrow" presStyleLbl="bgAccFollowNode1" presStyleIdx="1" presStyleCnt="3"/>
      <dgm:spPr/>
    </dgm:pt>
    <dgm:pt modelId="{3366B0D2-C8CA-A54E-9158-8A366B992B34}" type="pres">
      <dgm:prSet presAssocID="{C36258F0-45B5-497D-90AA-E5B36F7136EE}" presName="sp" presStyleCnt="0"/>
      <dgm:spPr/>
    </dgm:pt>
    <dgm:pt modelId="{A08BA33C-DD9A-E747-B86E-402CC02D841E}" type="pres">
      <dgm:prSet presAssocID="{A0607566-865B-40E8-B00A-CC609271FE6A}" presName="arrowAndChildren" presStyleCnt="0"/>
      <dgm:spPr/>
    </dgm:pt>
    <dgm:pt modelId="{F413EAC0-6485-5444-90AE-D1F5EAFB965C}" type="pres">
      <dgm:prSet presAssocID="{A0607566-865B-40E8-B00A-CC609271FE6A}" presName="parentTextArrow" presStyleLbl="node1" presStyleIdx="0" presStyleCnt="0"/>
      <dgm:spPr/>
    </dgm:pt>
    <dgm:pt modelId="{38B8C5D6-AF0C-D043-8C8E-0E2CA177A898}" type="pres">
      <dgm:prSet presAssocID="{A0607566-865B-40E8-B00A-CC609271FE6A}" presName="arrow" presStyleLbl="alignNode1" presStyleIdx="2" presStyleCnt="3"/>
      <dgm:spPr/>
    </dgm:pt>
    <dgm:pt modelId="{E68FFC5F-8D95-6F46-9B26-8960EFD5891A}" type="pres">
      <dgm:prSet presAssocID="{A0607566-865B-40E8-B00A-CC609271FE6A}" presName="descendantArrow" presStyleLbl="bgAccFollowNode1" presStyleIdx="2" presStyleCnt="3"/>
      <dgm:spPr/>
    </dgm:pt>
  </dgm:ptLst>
  <dgm:cxnLst>
    <dgm:cxn modelId="{28AB6003-1F77-4F96-A434-8E50BDCEFAE9}" srcId="{2E959A89-CF6B-49E2-ACD9-4877D97D1370}" destId="{23688BC8-B1AC-48BB-A208-B56C16A8B873}" srcOrd="1" destOrd="0" parTransId="{6FD143F8-0FB7-4D26-BB62-C029AD89B351}" sibTransId="{E0B43627-500A-4DD5-96F9-21418635575C}"/>
    <dgm:cxn modelId="{145A5506-2BA7-47B3-B581-A1CCBF168364}" srcId="{2E959A89-CF6B-49E2-ACD9-4877D97D1370}" destId="{006587E5-8281-44EE-8B53-E2E0C7CCF4ED}" srcOrd="2" destOrd="0" parTransId="{5773B2C3-FA4F-4E02-A0E4-A0AAC7F2BD33}" sibTransId="{38143061-199C-464B-B1C9-B87C00BE807B}"/>
    <dgm:cxn modelId="{B8F5490F-0A8C-0D43-AE1E-0407B1DE23C9}" type="presOf" srcId="{1CC99F2B-F5A8-4D60-A78C-CFFE0776FB9A}" destId="{0E4782A4-9E68-6345-BA78-EA8BF573FF55}" srcOrd="0" destOrd="0" presId="urn:microsoft.com/office/officeart/2016/7/layout/VerticalDownArrowProcess"/>
    <dgm:cxn modelId="{23D7E523-DB53-4615-8B7A-AF844B1F4117}" srcId="{2E959A89-CF6B-49E2-ACD9-4877D97D1370}" destId="{3C29CF80-F645-4F4B-A83B-4C88F29C202E}" srcOrd="4" destOrd="0" parTransId="{E8C7034C-528F-4AAF-B51A-242E55FE41BC}" sibTransId="{5D0504FC-B48B-43EE-BB29-554108D52A74}"/>
    <dgm:cxn modelId="{61DA462D-8534-7A4F-954B-B4D76DF66281}" type="presOf" srcId="{07E5C5A7-01A3-4DAA-BBD2-8C8C2AA5738A}" destId="{E68FFC5F-8D95-6F46-9B26-8960EFD5891A}" srcOrd="0" destOrd="0" presId="urn:microsoft.com/office/officeart/2016/7/layout/VerticalDownArrowProcess"/>
    <dgm:cxn modelId="{1081933B-CEB7-D64E-990D-E3DF7712F247}" type="presOf" srcId="{23688BC8-B1AC-48BB-A208-B56C16A8B873}" destId="{0E4782A4-9E68-6345-BA78-EA8BF573FF55}" srcOrd="0" destOrd="1" presId="urn:microsoft.com/office/officeart/2016/7/layout/VerticalDownArrowProcess"/>
    <dgm:cxn modelId="{047DC644-0C26-9B44-BF64-64AC59D3CC5D}" type="presOf" srcId="{3C29CF80-F645-4F4B-A83B-4C88F29C202E}" destId="{0E4782A4-9E68-6345-BA78-EA8BF573FF55}" srcOrd="0" destOrd="4" presId="urn:microsoft.com/office/officeart/2016/7/layout/VerticalDownArrowProcess"/>
    <dgm:cxn modelId="{A348B94A-704F-AC45-9F5B-E0136F857483}" type="presOf" srcId="{2E959A89-CF6B-49E2-ACD9-4877D97D1370}" destId="{6A47F2B8-3D60-254D-A069-955969F98A75}" srcOrd="0" destOrd="0" presId="urn:microsoft.com/office/officeart/2016/7/layout/VerticalDownArrowProcess"/>
    <dgm:cxn modelId="{295A444F-8523-48BF-A89F-38E03EC255EB}" srcId="{C9721C94-C4D0-43DC-BF80-792E81AF1EA2}" destId="{2E959A89-CF6B-49E2-ACD9-4877D97D1370}" srcOrd="2" destOrd="0" parTransId="{17C449B9-9B51-4A24-9711-2FFA04378545}" sibTransId="{DFCA2169-999A-4FFE-95CA-6B0EA71BA9CE}"/>
    <dgm:cxn modelId="{D7ECD35C-5CEF-E749-8586-228BAB8A27A7}" type="presOf" srcId="{7AAAB4FE-C834-453A-B1F7-79D8352F82E7}" destId="{4B07B77F-749F-D542-A47B-F8F5B07760AF}" srcOrd="0" destOrd="0" presId="urn:microsoft.com/office/officeart/2016/7/layout/VerticalDownArrowProcess"/>
    <dgm:cxn modelId="{CF273463-8411-4456-B60A-BE4E066F8F38}" srcId="{A0607566-865B-40E8-B00A-CC609271FE6A}" destId="{2116961B-7796-4934-8E07-907CD438CD13}" srcOrd="1" destOrd="0" parTransId="{5C829D0D-70C5-4C20-9442-E955DC3D8531}" sibTransId="{B0B6070E-3C3B-4E05-8C8A-7F08D4A18FA0}"/>
    <dgm:cxn modelId="{C95AFC72-A274-40E6-88D9-32E353FC37D6}" srcId="{2E959A89-CF6B-49E2-ACD9-4877D97D1370}" destId="{1CC99F2B-F5A8-4D60-A78C-CFFE0776FB9A}" srcOrd="0" destOrd="0" parTransId="{2476F385-57BF-4079-A92A-64BF234FD0C0}" sibTransId="{21F5D156-8342-41B0-9454-C77CDB7366D6}"/>
    <dgm:cxn modelId="{3CF50373-2DFD-4A41-931B-2E31E80C3916}" srcId="{A0607566-865B-40E8-B00A-CC609271FE6A}" destId="{07E5C5A7-01A3-4DAA-BBD2-8C8C2AA5738A}" srcOrd="0" destOrd="0" parTransId="{042850B5-C550-4535-BB07-841611544F2D}" sibTransId="{C5100FE1-88AE-4431-BE17-54BD0FBBD1E5}"/>
    <dgm:cxn modelId="{93694482-A0E0-4702-8587-C412BFC8286E}" srcId="{2E959A89-CF6B-49E2-ACD9-4877D97D1370}" destId="{F9CDD857-2645-4A91-BE3C-081FE3A1009B}" srcOrd="3" destOrd="0" parTransId="{DC762D2C-74B1-4DBB-A97B-4EBDBBD2E0FC}" sibTransId="{3B0A4001-5AEF-4CE9-891A-B4FCDC177DA2}"/>
    <dgm:cxn modelId="{219D9682-5A9F-824E-8B67-B2C9EE3012EB}" type="presOf" srcId="{87AA6512-0F3E-4147-889F-A0999F76273B}" destId="{E68FFC5F-8D95-6F46-9B26-8960EFD5891A}" srcOrd="0" destOrd="3" presId="urn:microsoft.com/office/officeart/2016/7/layout/VerticalDownArrowProcess"/>
    <dgm:cxn modelId="{5AC5038C-B756-B142-9DE6-96B93A5B9217}" type="presOf" srcId="{F9CDD857-2645-4A91-BE3C-081FE3A1009B}" destId="{0E4782A4-9E68-6345-BA78-EA8BF573FF55}" srcOrd="0" destOrd="3" presId="urn:microsoft.com/office/officeart/2016/7/layout/VerticalDownArrowProcess"/>
    <dgm:cxn modelId="{B099E79E-CE15-42B9-8A13-9293106343A6}" srcId="{A0607566-865B-40E8-B00A-CC609271FE6A}" destId="{7E4540D6-04E2-4725-9A26-F6C6118F5030}" srcOrd="2" destOrd="0" parTransId="{A6E3171A-0FC7-487F-B9C9-2AA322D33683}" sibTransId="{4C98AF84-1F3D-4845-9308-E161E3F971E3}"/>
    <dgm:cxn modelId="{77D177A1-9732-4AF6-A09E-0788EAF40D2E}" srcId="{C9721C94-C4D0-43DC-BF80-792E81AF1EA2}" destId="{A0607566-865B-40E8-B00A-CC609271FE6A}" srcOrd="0" destOrd="0" parTransId="{11F5CF1C-2637-42C4-8C67-9EE1A6429F8D}" sibTransId="{C36258F0-45B5-497D-90AA-E5B36F7136EE}"/>
    <dgm:cxn modelId="{999986AB-2D3E-1446-BD1D-898F1B25CE66}" srcId="{7AAAB4FE-C834-453A-B1F7-79D8352F82E7}" destId="{F1FA01CB-11FA-8F4E-93DD-B6F9895BF373}" srcOrd="0" destOrd="0" parTransId="{247BF7C7-211E-4F47-8C10-6110DC1E5797}" sibTransId="{511B827B-B7E2-B748-8429-3581A6DDD38C}"/>
    <dgm:cxn modelId="{54DE6CB0-44EA-8349-969A-3E6F9405871A}" type="presOf" srcId="{2116961B-7796-4934-8E07-907CD438CD13}" destId="{E68FFC5F-8D95-6F46-9B26-8960EFD5891A}" srcOrd="0" destOrd="1" presId="urn:microsoft.com/office/officeart/2016/7/layout/VerticalDownArrowProcess"/>
    <dgm:cxn modelId="{D92BB7B5-5852-3D4E-80F2-AAD107ADEA13}" type="presOf" srcId="{A0607566-865B-40E8-B00A-CC609271FE6A}" destId="{F413EAC0-6485-5444-90AE-D1F5EAFB965C}" srcOrd="0" destOrd="0" presId="urn:microsoft.com/office/officeart/2016/7/layout/VerticalDownArrowProcess"/>
    <dgm:cxn modelId="{8D141FBA-1294-8148-B2EE-CE9724273BCF}" type="presOf" srcId="{7AAAB4FE-C834-453A-B1F7-79D8352F82E7}" destId="{2BC74DA3-66E3-6A42-B509-509B3E03242C}" srcOrd="1" destOrd="0" presId="urn:microsoft.com/office/officeart/2016/7/layout/VerticalDownArrowProcess"/>
    <dgm:cxn modelId="{4CF9BDBF-B462-41B8-A50C-56C30F350E88}" srcId="{A0607566-865B-40E8-B00A-CC609271FE6A}" destId="{87AA6512-0F3E-4147-889F-A0999F76273B}" srcOrd="3" destOrd="0" parTransId="{950F0FEB-A4F6-42F3-B4AB-92A3D3EFCB09}" sibTransId="{07B12CB2-5D04-4EAB-B4E1-3A6AB29600B6}"/>
    <dgm:cxn modelId="{A0695CCD-C741-2640-9AA0-3E5A212EA895}" type="presOf" srcId="{7E4540D6-04E2-4725-9A26-F6C6118F5030}" destId="{E68FFC5F-8D95-6F46-9B26-8960EFD5891A}" srcOrd="0" destOrd="2" presId="urn:microsoft.com/office/officeart/2016/7/layout/VerticalDownArrowProcess"/>
    <dgm:cxn modelId="{551356D1-6769-9245-8D88-A4652C5F2AC9}" type="presOf" srcId="{C9721C94-C4D0-43DC-BF80-792E81AF1EA2}" destId="{96DB7F75-8CE7-EA4A-B50F-8865CC38969F}" srcOrd="0" destOrd="0" presId="urn:microsoft.com/office/officeart/2016/7/layout/VerticalDownArrowProcess"/>
    <dgm:cxn modelId="{FF3768D9-B2C4-994D-BF45-4EE5C47F0A8B}" type="presOf" srcId="{006587E5-8281-44EE-8B53-E2E0C7CCF4ED}" destId="{0E4782A4-9E68-6345-BA78-EA8BF573FF55}" srcOrd="0" destOrd="2" presId="urn:microsoft.com/office/officeart/2016/7/layout/VerticalDownArrowProcess"/>
    <dgm:cxn modelId="{90558AE2-077F-4566-9DD3-63DEB1469F06}" srcId="{C9721C94-C4D0-43DC-BF80-792E81AF1EA2}" destId="{7AAAB4FE-C834-453A-B1F7-79D8352F82E7}" srcOrd="1" destOrd="0" parTransId="{0C4558FE-BD32-4A50-9BB7-62D285670990}" sibTransId="{772B5A1F-83F9-4BF3-846A-F28E5DED358C}"/>
    <dgm:cxn modelId="{7671C8EF-D01D-6A43-8CF5-F12640C2ACC8}" type="presOf" srcId="{A0607566-865B-40E8-B00A-CC609271FE6A}" destId="{38B8C5D6-AF0C-D043-8C8E-0E2CA177A898}" srcOrd="1" destOrd="0" presId="urn:microsoft.com/office/officeart/2016/7/layout/VerticalDownArrowProcess"/>
    <dgm:cxn modelId="{8AD051F9-3585-B241-A691-95160A72BADF}" type="presOf" srcId="{F1FA01CB-11FA-8F4E-93DD-B6F9895BF373}" destId="{5E1664D1-9694-C246-9BAF-5985F511DE77}" srcOrd="0" destOrd="0" presId="urn:microsoft.com/office/officeart/2016/7/layout/VerticalDownArrowProcess"/>
    <dgm:cxn modelId="{154868DD-5D9F-5244-B141-3AE7DDB8D814}" type="presParOf" srcId="{96DB7F75-8CE7-EA4A-B50F-8865CC38969F}" destId="{D7F3B87D-869D-1941-B279-2386E7DF6F84}" srcOrd="0" destOrd="0" presId="urn:microsoft.com/office/officeart/2016/7/layout/VerticalDownArrowProcess"/>
    <dgm:cxn modelId="{CB0C95B6-8286-D14E-9C60-E97479D43875}" type="presParOf" srcId="{D7F3B87D-869D-1941-B279-2386E7DF6F84}" destId="{6A47F2B8-3D60-254D-A069-955969F98A75}" srcOrd="0" destOrd="0" presId="urn:microsoft.com/office/officeart/2016/7/layout/VerticalDownArrowProcess"/>
    <dgm:cxn modelId="{F33D0FA4-ED9B-7E4D-84EC-48C22499B95C}" type="presParOf" srcId="{D7F3B87D-869D-1941-B279-2386E7DF6F84}" destId="{0E4782A4-9E68-6345-BA78-EA8BF573FF55}" srcOrd="1" destOrd="0" presId="urn:microsoft.com/office/officeart/2016/7/layout/VerticalDownArrowProcess"/>
    <dgm:cxn modelId="{263CAB5F-3ABC-0140-B546-22365343AF3A}" type="presParOf" srcId="{96DB7F75-8CE7-EA4A-B50F-8865CC38969F}" destId="{E59C3FA5-F502-0046-AA4F-9F35CF58DB57}" srcOrd="1" destOrd="0" presId="urn:microsoft.com/office/officeart/2016/7/layout/VerticalDownArrowProcess"/>
    <dgm:cxn modelId="{54B5FEB1-02B8-594A-9433-82E4ECAD6A26}" type="presParOf" srcId="{96DB7F75-8CE7-EA4A-B50F-8865CC38969F}" destId="{6DA495AF-2439-5847-A78C-3CD99253D4D4}" srcOrd="2" destOrd="0" presId="urn:microsoft.com/office/officeart/2016/7/layout/VerticalDownArrowProcess"/>
    <dgm:cxn modelId="{4CE18FC5-C401-6C4C-8DFD-6216477CA924}" type="presParOf" srcId="{6DA495AF-2439-5847-A78C-3CD99253D4D4}" destId="{4B07B77F-749F-D542-A47B-F8F5B07760AF}" srcOrd="0" destOrd="0" presId="urn:microsoft.com/office/officeart/2016/7/layout/VerticalDownArrowProcess"/>
    <dgm:cxn modelId="{524691A2-1D05-4943-8122-714D1AF28262}" type="presParOf" srcId="{6DA495AF-2439-5847-A78C-3CD99253D4D4}" destId="{2BC74DA3-66E3-6A42-B509-509B3E03242C}" srcOrd="1" destOrd="0" presId="urn:microsoft.com/office/officeart/2016/7/layout/VerticalDownArrowProcess"/>
    <dgm:cxn modelId="{1D5337FD-6FE8-A84B-83D7-C8637A08C641}" type="presParOf" srcId="{6DA495AF-2439-5847-A78C-3CD99253D4D4}" destId="{5E1664D1-9694-C246-9BAF-5985F511DE77}" srcOrd="2" destOrd="0" presId="urn:microsoft.com/office/officeart/2016/7/layout/VerticalDownArrowProcess"/>
    <dgm:cxn modelId="{00C278AE-52F1-E942-B381-41A9749783EE}" type="presParOf" srcId="{96DB7F75-8CE7-EA4A-B50F-8865CC38969F}" destId="{3366B0D2-C8CA-A54E-9158-8A366B992B34}" srcOrd="3" destOrd="0" presId="urn:microsoft.com/office/officeart/2016/7/layout/VerticalDownArrowProcess"/>
    <dgm:cxn modelId="{90E76601-D078-3148-A77F-706F2559E21B}" type="presParOf" srcId="{96DB7F75-8CE7-EA4A-B50F-8865CC38969F}" destId="{A08BA33C-DD9A-E747-B86E-402CC02D841E}" srcOrd="4" destOrd="0" presId="urn:microsoft.com/office/officeart/2016/7/layout/VerticalDownArrowProcess"/>
    <dgm:cxn modelId="{9512B02B-4BB4-E746-A537-960793170CC5}" type="presParOf" srcId="{A08BA33C-DD9A-E747-B86E-402CC02D841E}" destId="{F413EAC0-6485-5444-90AE-D1F5EAFB965C}" srcOrd="0" destOrd="0" presId="urn:microsoft.com/office/officeart/2016/7/layout/VerticalDownArrowProcess"/>
    <dgm:cxn modelId="{B0326496-113E-E944-85F5-204FF350F815}" type="presParOf" srcId="{A08BA33C-DD9A-E747-B86E-402CC02D841E}" destId="{38B8C5D6-AF0C-D043-8C8E-0E2CA177A898}" srcOrd="1" destOrd="0" presId="urn:microsoft.com/office/officeart/2016/7/layout/VerticalDownArrowProcess"/>
    <dgm:cxn modelId="{24B52475-45C8-E94E-B496-2C7D44C792C0}" type="presParOf" srcId="{A08BA33C-DD9A-E747-B86E-402CC02D841E}" destId="{E68FFC5F-8D95-6F46-9B26-8960EFD5891A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C9998BE-F95E-4486-824A-972DCE7A3029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CD8AB09B-A449-4566-BEE0-44E37CDEB7EB}">
      <dgm:prSet/>
      <dgm:spPr/>
      <dgm:t>
        <a:bodyPr/>
        <a:lstStyle/>
        <a:p>
          <a:pPr>
            <a:defRPr b="1"/>
          </a:pPr>
          <a:r>
            <a:rPr lang="en-US" b="1" i="0"/>
            <a:t>Crime Trends with Weather:</a:t>
          </a:r>
          <a:endParaRPr lang="en-US"/>
        </a:p>
      </dgm:t>
    </dgm:pt>
    <dgm:pt modelId="{3419DA9F-FBA2-4963-9901-7DA3840147A3}" type="parTrans" cxnId="{731DF34F-5850-46A0-84D4-EA73658F19BE}">
      <dgm:prSet/>
      <dgm:spPr/>
      <dgm:t>
        <a:bodyPr/>
        <a:lstStyle/>
        <a:p>
          <a:endParaRPr lang="en-US"/>
        </a:p>
      </dgm:t>
    </dgm:pt>
    <dgm:pt modelId="{73B06BA2-687B-4C32-893F-69789C78B514}" type="sibTrans" cxnId="{731DF34F-5850-46A0-84D4-EA73658F19BE}">
      <dgm:prSet/>
      <dgm:spPr/>
      <dgm:t>
        <a:bodyPr/>
        <a:lstStyle/>
        <a:p>
          <a:endParaRPr lang="en-US"/>
        </a:p>
      </dgm:t>
    </dgm:pt>
    <dgm:pt modelId="{A8D55308-A6ED-47AD-B4E6-00C7D4A03FC4}">
      <dgm:prSet/>
      <dgm:spPr/>
      <dgm:t>
        <a:bodyPr/>
        <a:lstStyle/>
        <a:p>
          <a:r>
            <a:rPr lang="en-US" b="0" i="0"/>
            <a:t>Violent crime rates notably increase during periods of moderate warmth (approx. 68°F to 83°F).</a:t>
          </a:r>
          <a:endParaRPr lang="en-US"/>
        </a:p>
      </dgm:t>
    </dgm:pt>
    <dgm:pt modelId="{B60546EF-2F7B-4D49-A771-AE1221FF94A5}" type="parTrans" cxnId="{6BD65C4D-D9C9-4F15-A3F9-52FF9FAF14CB}">
      <dgm:prSet/>
      <dgm:spPr/>
      <dgm:t>
        <a:bodyPr/>
        <a:lstStyle/>
        <a:p>
          <a:endParaRPr lang="en-US"/>
        </a:p>
      </dgm:t>
    </dgm:pt>
    <dgm:pt modelId="{1B8835FC-3358-4AD4-8407-A093CC8901B8}" type="sibTrans" cxnId="{6BD65C4D-D9C9-4F15-A3F9-52FF9FAF14CB}">
      <dgm:prSet/>
      <dgm:spPr/>
      <dgm:t>
        <a:bodyPr/>
        <a:lstStyle/>
        <a:p>
          <a:endParaRPr lang="en-US"/>
        </a:p>
      </dgm:t>
    </dgm:pt>
    <dgm:pt modelId="{8BEF6C88-902B-413F-8C72-698D460B8842}">
      <dgm:prSet/>
      <dgm:spPr/>
      <dgm:t>
        <a:bodyPr/>
        <a:lstStyle/>
        <a:p>
          <a:r>
            <a:rPr lang="en-US" b="0" i="0"/>
            <a:t>A noticeable decline in crime rates is observed during extreme heat conditions (above 85°F).</a:t>
          </a:r>
          <a:endParaRPr lang="en-US"/>
        </a:p>
      </dgm:t>
    </dgm:pt>
    <dgm:pt modelId="{260B0E29-4A50-45BA-831A-233B62635801}" type="parTrans" cxnId="{9FE4F6E2-13A9-40E5-9821-61A29B444197}">
      <dgm:prSet/>
      <dgm:spPr/>
      <dgm:t>
        <a:bodyPr/>
        <a:lstStyle/>
        <a:p>
          <a:endParaRPr lang="en-US"/>
        </a:p>
      </dgm:t>
    </dgm:pt>
    <dgm:pt modelId="{AEE8E503-6C16-4E43-9EF7-1BD1D47744CA}" type="sibTrans" cxnId="{9FE4F6E2-13A9-40E5-9821-61A29B444197}">
      <dgm:prSet/>
      <dgm:spPr/>
      <dgm:t>
        <a:bodyPr/>
        <a:lstStyle/>
        <a:p>
          <a:endParaRPr lang="en-US"/>
        </a:p>
      </dgm:t>
    </dgm:pt>
    <dgm:pt modelId="{B32E0EEC-D1DA-4155-8C72-D556B80816F6}">
      <dgm:prSet/>
      <dgm:spPr/>
      <dgm:t>
        <a:bodyPr/>
        <a:lstStyle/>
        <a:p>
          <a:r>
            <a:rPr lang="en-US" b="0" i="0"/>
            <a:t>Crime occurrences peak significantly on comfortable, warm days rather than on extremely hot or cold days.</a:t>
          </a:r>
          <a:endParaRPr lang="en-US"/>
        </a:p>
      </dgm:t>
    </dgm:pt>
    <dgm:pt modelId="{C5825179-5652-4140-B20D-C94E442F8A25}" type="parTrans" cxnId="{CF994F49-9241-4C56-87E0-7A5AD2EFB74C}">
      <dgm:prSet/>
      <dgm:spPr/>
      <dgm:t>
        <a:bodyPr/>
        <a:lstStyle/>
        <a:p>
          <a:endParaRPr lang="en-US"/>
        </a:p>
      </dgm:t>
    </dgm:pt>
    <dgm:pt modelId="{E328D13A-19FC-4C11-988B-C09F731A9D8E}" type="sibTrans" cxnId="{CF994F49-9241-4C56-87E0-7A5AD2EFB74C}">
      <dgm:prSet/>
      <dgm:spPr/>
      <dgm:t>
        <a:bodyPr/>
        <a:lstStyle/>
        <a:p>
          <a:endParaRPr lang="en-US"/>
        </a:p>
      </dgm:t>
    </dgm:pt>
    <dgm:pt modelId="{FC505CD3-4E42-4752-9F2D-049B8E89E763}">
      <dgm:prSet/>
      <dgm:spPr/>
      <dgm:t>
        <a:bodyPr/>
        <a:lstStyle/>
        <a:p>
          <a:pPr>
            <a:defRPr b="1"/>
          </a:pPr>
          <a:r>
            <a:rPr lang="en-US" b="1" i="0"/>
            <a:t>Methodology:</a:t>
          </a:r>
          <a:endParaRPr lang="en-US"/>
        </a:p>
      </dgm:t>
    </dgm:pt>
    <dgm:pt modelId="{39277D9E-65B8-498D-8E65-9BF133E0F4D4}" type="parTrans" cxnId="{EE72F3FC-F061-430F-84DE-C6A23E32CAFB}">
      <dgm:prSet/>
      <dgm:spPr/>
      <dgm:t>
        <a:bodyPr/>
        <a:lstStyle/>
        <a:p>
          <a:endParaRPr lang="en-US"/>
        </a:p>
      </dgm:t>
    </dgm:pt>
    <dgm:pt modelId="{0A409C30-6ABC-43A4-9ADB-F42120B161DD}" type="sibTrans" cxnId="{EE72F3FC-F061-430F-84DE-C6A23E32CAFB}">
      <dgm:prSet/>
      <dgm:spPr/>
      <dgm:t>
        <a:bodyPr/>
        <a:lstStyle/>
        <a:p>
          <a:endParaRPr lang="en-US"/>
        </a:p>
      </dgm:t>
    </dgm:pt>
    <dgm:pt modelId="{CC838F75-84C9-44F4-BD43-1D99EDBAF8DD}">
      <dgm:prSet/>
      <dgm:spPr/>
      <dgm:t>
        <a:bodyPr/>
        <a:lstStyle/>
        <a:p>
          <a:r>
            <a:rPr lang="en-US" b="0" i="0"/>
            <a:t>Data integrated crime counts and daily temperature TMAX using SQL joins.</a:t>
          </a:r>
          <a:endParaRPr lang="en-US"/>
        </a:p>
      </dgm:t>
    </dgm:pt>
    <dgm:pt modelId="{9EFF7E4D-09B4-4EF9-A888-B2CD79113138}" type="parTrans" cxnId="{36747FC3-BCEB-4EF6-B50C-CC8DB6F704FC}">
      <dgm:prSet/>
      <dgm:spPr/>
      <dgm:t>
        <a:bodyPr/>
        <a:lstStyle/>
        <a:p>
          <a:endParaRPr lang="en-US"/>
        </a:p>
      </dgm:t>
    </dgm:pt>
    <dgm:pt modelId="{CDC23E57-97CF-467D-970D-2A5E839F4EA8}" type="sibTrans" cxnId="{36747FC3-BCEB-4EF6-B50C-CC8DB6F704FC}">
      <dgm:prSet/>
      <dgm:spPr/>
      <dgm:t>
        <a:bodyPr/>
        <a:lstStyle/>
        <a:p>
          <a:endParaRPr lang="en-US"/>
        </a:p>
      </dgm:t>
    </dgm:pt>
    <dgm:pt modelId="{017759D6-FF7C-4644-A6A9-FEC4427822A0}">
      <dgm:prSet/>
      <dgm:spPr/>
      <dgm:t>
        <a:bodyPr/>
        <a:lstStyle/>
        <a:p>
          <a:r>
            <a:rPr lang="en-US" b="0" i="0"/>
            <a:t>Utilized correlation analysis and clustering techniques (K-Means) to identify distinct crime patterns linked to specific temperature ranges.</a:t>
          </a:r>
          <a:endParaRPr lang="en-US"/>
        </a:p>
      </dgm:t>
    </dgm:pt>
    <dgm:pt modelId="{6F7160E4-1377-410E-8247-C24969B41231}" type="parTrans" cxnId="{559CBD77-331C-49B9-BB26-34AC5179E42C}">
      <dgm:prSet/>
      <dgm:spPr/>
      <dgm:t>
        <a:bodyPr/>
        <a:lstStyle/>
        <a:p>
          <a:endParaRPr lang="en-US"/>
        </a:p>
      </dgm:t>
    </dgm:pt>
    <dgm:pt modelId="{D4E87DBB-037A-4C08-8719-6FA2D6C9D4FD}" type="sibTrans" cxnId="{559CBD77-331C-49B9-BB26-34AC5179E42C}">
      <dgm:prSet/>
      <dgm:spPr/>
      <dgm:t>
        <a:bodyPr/>
        <a:lstStyle/>
        <a:p>
          <a:endParaRPr lang="en-US"/>
        </a:p>
      </dgm:t>
    </dgm:pt>
    <dgm:pt modelId="{204F5BF9-FE71-4971-BB50-96E1C334EA60}">
      <dgm:prSet/>
      <dgm:spPr/>
      <dgm:t>
        <a:bodyPr/>
        <a:lstStyle/>
        <a:p>
          <a:r>
            <a:rPr lang="en-US" b="0" i="0"/>
            <a:t>Validated findings through visualizations like bar graphs and heatmaps, confirming higher crime rates during comfortable weather conditions.</a:t>
          </a:r>
          <a:endParaRPr lang="en-US"/>
        </a:p>
      </dgm:t>
    </dgm:pt>
    <dgm:pt modelId="{6B5FBC2D-93EC-4571-8B3C-91DD410CC255}" type="parTrans" cxnId="{7C607371-FCBF-4BBB-B47A-62DD7748F2BD}">
      <dgm:prSet/>
      <dgm:spPr/>
      <dgm:t>
        <a:bodyPr/>
        <a:lstStyle/>
        <a:p>
          <a:endParaRPr lang="en-US"/>
        </a:p>
      </dgm:t>
    </dgm:pt>
    <dgm:pt modelId="{EE8D9FD7-373F-4559-B2A7-BB48BB2A2B25}" type="sibTrans" cxnId="{7C607371-FCBF-4BBB-B47A-62DD7748F2BD}">
      <dgm:prSet/>
      <dgm:spPr/>
      <dgm:t>
        <a:bodyPr/>
        <a:lstStyle/>
        <a:p>
          <a:endParaRPr lang="en-US"/>
        </a:p>
      </dgm:t>
    </dgm:pt>
    <dgm:pt modelId="{906DCBE8-0EF3-443C-9C69-3E24345CD13B}" type="pres">
      <dgm:prSet presAssocID="{BC9998BE-F95E-4486-824A-972DCE7A3029}" presName="root" presStyleCnt="0">
        <dgm:presLayoutVars>
          <dgm:dir/>
          <dgm:resizeHandles val="exact"/>
        </dgm:presLayoutVars>
      </dgm:prSet>
      <dgm:spPr/>
    </dgm:pt>
    <dgm:pt modelId="{68DC946D-263B-479B-835D-BFF2B0CC2ADD}" type="pres">
      <dgm:prSet presAssocID="{CD8AB09B-A449-4566-BEE0-44E37CDEB7EB}" presName="compNode" presStyleCnt="0"/>
      <dgm:spPr/>
    </dgm:pt>
    <dgm:pt modelId="{7A688D08-23AD-46F4-AD53-54116D507FA0}" type="pres">
      <dgm:prSet presAssocID="{CD8AB09B-A449-4566-BEE0-44E37CDEB7EB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ning"/>
        </a:ext>
      </dgm:extLst>
    </dgm:pt>
    <dgm:pt modelId="{FB3235DE-25A2-40FA-ACD9-A1A7D30C9324}" type="pres">
      <dgm:prSet presAssocID="{CD8AB09B-A449-4566-BEE0-44E37CDEB7EB}" presName="iconSpace" presStyleCnt="0"/>
      <dgm:spPr/>
    </dgm:pt>
    <dgm:pt modelId="{CC9D76CE-1C4E-4682-968D-AA0E5D26FDDF}" type="pres">
      <dgm:prSet presAssocID="{CD8AB09B-A449-4566-BEE0-44E37CDEB7EB}" presName="parTx" presStyleLbl="revTx" presStyleIdx="0" presStyleCnt="4">
        <dgm:presLayoutVars>
          <dgm:chMax val="0"/>
          <dgm:chPref val="0"/>
        </dgm:presLayoutVars>
      </dgm:prSet>
      <dgm:spPr/>
    </dgm:pt>
    <dgm:pt modelId="{EB489DA7-52CF-43FF-830D-0465FB4A045B}" type="pres">
      <dgm:prSet presAssocID="{CD8AB09B-A449-4566-BEE0-44E37CDEB7EB}" presName="txSpace" presStyleCnt="0"/>
      <dgm:spPr/>
    </dgm:pt>
    <dgm:pt modelId="{93ED73F5-DA8B-4CC8-89EF-E5F61FDA5E8B}" type="pres">
      <dgm:prSet presAssocID="{CD8AB09B-A449-4566-BEE0-44E37CDEB7EB}" presName="desTx" presStyleLbl="revTx" presStyleIdx="1" presStyleCnt="4">
        <dgm:presLayoutVars/>
      </dgm:prSet>
      <dgm:spPr/>
    </dgm:pt>
    <dgm:pt modelId="{76EFC1CA-4EB2-4842-8EF0-9D15115BE1A4}" type="pres">
      <dgm:prSet presAssocID="{73B06BA2-687B-4C32-893F-69789C78B514}" presName="sibTrans" presStyleCnt="0"/>
      <dgm:spPr/>
    </dgm:pt>
    <dgm:pt modelId="{3659B461-4978-487C-A270-26437556239E}" type="pres">
      <dgm:prSet presAssocID="{FC505CD3-4E42-4752-9F2D-049B8E89E763}" presName="compNode" presStyleCnt="0"/>
      <dgm:spPr/>
    </dgm:pt>
    <dgm:pt modelId="{51D9FEE5-7C5B-4BB2-A5F2-CCCDBF40240C}" type="pres">
      <dgm:prSet presAssocID="{FC505CD3-4E42-4752-9F2D-049B8E89E763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3B19E763-B6DA-4D74-A951-84D6C28D6979}" type="pres">
      <dgm:prSet presAssocID="{FC505CD3-4E42-4752-9F2D-049B8E89E763}" presName="iconSpace" presStyleCnt="0"/>
      <dgm:spPr/>
    </dgm:pt>
    <dgm:pt modelId="{6ACD4153-4D63-4456-B1DA-559E9AE1ED47}" type="pres">
      <dgm:prSet presAssocID="{FC505CD3-4E42-4752-9F2D-049B8E89E763}" presName="parTx" presStyleLbl="revTx" presStyleIdx="2" presStyleCnt="4">
        <dgm:presLayoutVars>
          <dgm:chMax val="0"/>
          <dgm:chPref val="0"/>
        </dgm:presLayoutVars>
      </dgm:prSet>
      <dgm:spPr/>
    </dgm:pt>
    <dgm:pt modelId="{A18A9D42-B74A-48B6-AD18-1AC33755E624}" type="pres">
      <dgm:prSet presAssocID="{FC505CD3-4E42-4752-9F2D-049B8E89E763}" presName="txSpace" presStyleCnt="0"/>
      <dgm:spPr/>
    </dgm:pt>
    <dgm:pt modelId="{287545DB-B85C-4A4C-B203-CB54050A5D53}" type="pres">
      <dgm:prSet presAssocID="{FC505CD3-4E42-4752-9F2D-049B8E89E763}" presName="desTx" presStyleLbl="revTx" presStyleIdx="3" presStyleCnt="4">
        <dgm:presLayoutVars/>
      </dgm:prSet>
      <dgm:spPr/>
    </dgm:pt>
  </dgm:ptLst>
  <dgm:cxnLst>
    <dgm:cxn modelId="{6B075E10-95B4-48F3-A34E-4B17F44E1043}" type="presOf" srcId="{B32E0EEC-D1DA-4155-8C72-D556B80816F6}" destId="{93ED73F5-DA8B-4CC8-89EF-E5F61FDA5E8B}" srcOrd="0" destOrd="2" presId="urn:microsoft.com/office/officeart/2018/5/layout/CenteredIconLabelDescriptionList"/>
    <dgm:cxn modelId="{482B611D-066A-4F0E-BA61-C8CE0BD088AF}" type="presOf" srcId="{CC838F75-84C9-44F4-BD43-1D99EDBAF8DD}" destId="{287545DB-B85C-4A4C-B203-CB54050A5D53}" srcOrd="0" destOrd="0" presId="urn:microsoft.com/office/officeart/2018/5/layout/CenteredIconLabelDescriptionList"/>
    <dgm:cxn modelId="{CF994F49-9241-4C56-87E0-7A5AD2EFB74C}" srcId="{CD8AB09B-A449-4566-BEE0-44E37CDEB7EB}" destId="{B32E0EEC-D1DA-4155-8C72-D556B80816F6}" srcOrd="2" destOrd="0" parTransId="{C5825179-5652-4140-B20D-C94E442F8A25}" sibTransId="{E328D13A-19FC-4C11-988B-C09F731A9D8E}"/>
    <dgm:cxn modelId="{6BD65C4D-D9C9-4F15-A3F9-52FF9FAF14CB}" srcId="{CD8AB09B-A449-4566-BEE0-44E37CDEB7EB}" destId="{A8D55308-A6ED-47AD-B4E6-00C7D4A03FC4}" srcOrd="0" destOrd="0" parTransId="{B60546EF-2F7B-4D49-A771-AE1221FF94A5}" sibTransId="{1B8835FC-3358-4AD4-8407-A093CC8901B8}"/>
    <dgm:cxn modelId="{1E6FEC4E-496B-42A9-BEDD-6D38CC7F07CE}" type="presOf" srcId="{FC505CD3-4E42-4752-9F2D-049B8E89E763}" destId="{6ACD4153-4D63-4456-B1DA-559E9AE1ED47}" srcOrd="0" destOrd="0" presId="urn:microsoft.com/office/officeart/2018/5/layout/CenteredIconLabelDescriptionList"/>
    <dgm:cxn modelId="{731DF34F-5850-46A0-84D4-EA73658F19BE}" srcId="{BC9998BE-F95E-4486-824A-972DCE7A3029}" destId="{CD8AB09B-A449-4566-BEE0-44E37CDEB7EB}" srcOrd="0" destOrd="0" parTransId="{3419DA9F-FBA2-4963-9901-7DA3840147A3}" sibTransId="{73B06BA2-687B-4C32-893F-69789C78B514}"/>
    <dgm:cxn modelId="{645ED764-F96F-43B3-B220-3ED4D0741AAD}" type="presOf" srcId="{CD8AB09B-A449-4566-BEE0-44E37CDEB7EB}" destId="{CC9D76CE-1C4E-4682-968D-AA0E5D26FDDF}" srcOrd="0" destOrd="0" presId="urn:microsoft.com/office/officeart/2018/5/layout/CenteredIconLabelDescriptionList"/>
    <dgm:cxn modelId="{7C607371-FCBF-4BBB-B47A-62DD7748F2BD}" srcId="{FC505CD3-4E42-4752-9F2D-049B8E89E763}" destId="{204F5BF9-FE71-4971-BB50-96E1C334EA60}" srcOrd="2" destOrd="0" parTransId="{6B5FBC2D-93EC-4571-8B3C-91DD410CC255}" sibTransId="{EE8D9FD7-373F-4559-B2A7-BB48BB2A2B25}"/>
    <dgm:cxn modelId="{559CBD77-331C-49B9-BB26-34AC5179E42C}" srcId="{FC505CD3-4E42-4752-9F2D-049B8E89E763}" destId="{017759D6-FF7C-4644-A6A9-FEC4427822A0}" srcOrd="1" destOrd="0" parTransId="{6F7160E4-1377-410E-8247-C24969B41231}" sibTransId="{D4E87DBB-037A-4C08-8719-6FA2D6C9D4FD}"/>
    <dgm:cxn modelId="{D8DE7F88-4EED-4912-BF36-84251010022E}" type="presOf" srcId="{8BEF6C88-902B-413F-8C72-698D460B8842}" destId="{93ED73F5-DA8B-4CC8-89EF-E5F61FDA5E8B}" srcOrd="0" destOrd="1" presId="urn:microsoft.com/office/officeart/2018/5/layout/CenteredIconLabelDescriptionList"/>
    <dgm:cxn modelId="{36747FC3-BCEB-4EF6-B50C-CC8DB6F704FC}" srcId="{FC505CD3-4E42-4752-9F2D-049B8E89E763}" destId="{CC838F75-84C9-44F4-BD43-1D99EDBAF8DD}" srcOrd="0" destOrd="0" parTransId="{9EFF7E4D-09B4-4EF9-A888-B2CD79113138}" sibTransId="{CDC23E57-97CF-467D-970D-2A5E839F4EA8}"/>
    <dgm:cxn modelId="{9FE4F6E2-13A9-40E5-9821-61A29B444197}" srcId="{CD8AB09B-A449-4566-BEE0-44E37CDEB7EB}" destId="{8BEF6C88-902B-413F-8C72-698D460B8842}" srcOrd="1" destOrd="0" parTransId="{260B0E29-4A50-45BA-831A-233B62635801}" sibTransId="{AEE8E503-6C16-4E43-9EF7-1BD1D47744CA}"/>
    <dgm:cxn modelId="{16F94FE5-2CB3-441E-B15A-A951CC926C09}" type="presOf" srcId="{BC9998BE-F95E-4486-824A-972DCE7A3029}" destId="{906DCBE8-0EF3-443C-9C69-3E24345CD13B}" srcOrd="0" destOrd="0" presId="urn:microsoft.com/office/officeart/2018/5/layout/CenteredIconLabelDescriptionList"/>
    <dgm:cxn modelId="{94B5FFF6-09CE-431F-8147-5A11E8AE913D}" type="presOf" srcId="{204F5BF9-FE71-4971-BB50-96E1C334EA60}" destId="{287545DB-B85C-4A4C-B203-CB54050A5D53}" srcOrd="0" destOrd="2" presId="urn:microsoft.com/office/officeart/2018/5/layout/CenteredIconLabelDescriptionList"/>
    <dgm:cxn modelId="{968ACCF7-2176-4AB2-8CA3-C30F94E7016F}" type="presOf" srcId="{A8D55308-A6ED-47AD-B4E6-00C7D4A03FC4}" destId="{93ED73F5-DA8B-4CC8-89EF-E5F61FDA5E8B}" srcOrd="0" destOrd="0" presId="urn:microsoft.com/office/officeart/2018/5/layout/CenteredIconLabelDescriptionList"/>
    <dgm:cxn modelId="{45829FF9-844F-420E-83FE-6044F6740F61}" type="presOf" srcId="{017759D6-FF7C-4644-A6A9-FEC4427822A0}" destId="{287545DB-B85C-4A4C-B203-CB54050A5D53}" srcOrd="0" destOrd="1" presId="urn:microsoft.com/office/officeart/2018/5/layout/CenteredIconLabelDescriptionList"/>
    <dgm:cxn modelId="{EE72F3FC-F061-430F-84DE-C6A23E32CAFB}" srcId="{BC9998BE-F95E-4486-824A-972DCE7A3029}" destId="{FC505CD3-4E42-4752-9F2D-049B8E89E763}" srcOrd="1" destOrd="0" parTransId="{39277D9E-65B8-498D-8E65-9BF133E0F4D4}" sibTransId="{0A409C30-6ABC-43A4-9ADB-F42120B161DD}"/>
    <dgm:cxn modelId="{730D625F-9D61-4D5E-8D3C-F85FB1E52D85}" type="presParOf" srcId="{906DCBE8-0EF3-443C-9C69-3E24345CD13B}" destId="{68DC946D-263B-479B-835D-BFF2B0CC2ADD}" srcOrd="0" destOrd="0" presId="urn:microsoft.com/office/officeart/2018/5/layout/CenteredIconLabelDescriptionList"/>
    <dgm:cxn modelId="{BECCC112-A07A-4E53-B862-6A8660162840}" type="presParOf" srcId="{68DC946D-263B-479B-835D-BFF2B0CC2ADD}" destId="{7A688D08-23AD-46F4-AD53-54116D507FA0}" srcOrd="0" destOrd="0" presId="urn:microsoft.com/office/officeart/2018/5/layout/CenteredIconLabelDescriptionList"/>
    <dgm:cxn modelId="{D03A0FD0-69B5-4A7A-BF79-2446B2BE2A3C}" type="presParOf" srcId="{68DC946D-263B-479B-835D-BFF2B0CC2ADD}" destId="{FB3235DE-25A2-40FA-ACD9-A1A7D30C9324}" srcOrd="1" destOrd="0" presId="urn:microsoft.com/office/officeart/2018/5/layout/CenteredIconLabelDescriptionList"/>
    <dgm:cxn modelId="{22C66551-5CB0-4A0D-960C-6C1E49A2BC9F}" type="presParOf" srcId="{68DC946D-263B-479B-835D-BFF2B0CC2ADD}" destId="{CC9D76CE-1C4E-4682-968D-AA0E5D26FDDF}" srcOrd="2" destOrd="0" presId="urn:microsoft.com/office/officeart/2018/5/layout/CenteredIconLabelDescriptionList"/>
    <dgm:cxn modelId="{15AB358F-6DEF-43BE-B3FF-270EFC4DD0A6}" type="presParOf" srcId="{68DC946D-263B-479B-835D-BFF2B0CC2ADD}" destId="{EB489DA7-52CF-43FF-830D-0465FB4A045B}" srcOrd="3" destOrd="0" presId="urn:microsoft.com/office/officeart/2018/5/layout/CenteredIconLabelDescriptionList"/>
    <dgm:cxn modelId="{49F7DA5D-9C6E-4810-8A93-459C192695D9}" type="presParOf" srcId="{68DC946D-263B-479B-835D-BFF2B0CC2ADD}" destId="{93ED73F5-DA8B-4CC8-89EF-E5F61FDA5E8B}" srcOrd="4" destOrd="0" presId="urn:microsoft.com/office/officeart/2018/5/layout/CenteredIconLabelDescriptionList"/>
    <dgm:cxn modelId="{C5C8BCD8-772B-4E98-B008-41AE1E477989}" type="presParOf" srcId="{906DCBE8-0EF3-443C-9C69-3E24345CD13B}" destId="{76EFC1CA-4EB2-4842-8EF0-9D15115BE1A4}" srcOrd="1" destOrd="0" presId="urn:microsoft.com/office/officeart/2018/5/layout/CenteredIconLabelDescriptionList"/>
    <dgm:cxn modelId="{79D82F8E-46D3-4E4A-BFEC-879984C94584}" type="presParOf" srcId="{906DCBE8-0EF3-443C-9C69-3E24345CD13B}" destId="{3659B461-4978-487C-A270-26437556239E}" srcOrd="2" destOrd="0" presId="urn:microsoft.com/office/officeart/2018/5/layout/CenteredIconLabelDescriptionList"/>
    <dgm:cxn modelId="{88535782-F026-4303-8B0C-412AEA9D5D21}" type="presParOf" srcId="{3659B461-4978-487C-A270-26437556239E}" destId="{51D9FEE5-7C5B-4BB2-A5F2-CCCDBF40240C}" srcOrd="0" destOrd="0" presId="urn:microsoft.com/office/officeart/2018/5/layout/CenteredIconLabelDescriptionList"/>
    <dgm:cxn modelId="{AE2F8D84-F4D6-417F-811D-3239A5FA8ACF}" type="presParOf" srcId="{3659B461-4978-487C-A270-26437556239E}" destId="{3B19E763-B6DA-4D74-A951-84D6C28D6979}" srcOrd="1" destOrd="0" presId="urn:microsoft.com/office/officeart/2018/5/layout/CenteredIconLabelDescriptionList"/>
    <dgm:cxn modelId="{33A6521B-3008-4BB2-9484-64300224F514}" type="presParOf" srcId="{3659B461-4978-487C-A270-26437556239E}" destId="{6ACD4153-4D63-4456-B1DA-559E9AE1ED47}" srcOrd="2" destOrd="0" presId="urn:microsoft.com/office/officeart/2018/5/layout/CenteredIconLabelDescriptionList"/>
    <dgm:cxn modelId="{AC711EE5-1A28-44CE-A8A3-F79BB3366041}" type="presParOf" srcId="{3659B461-4978-487C-A270-26437556239E}" destId="{A18A9D42-B74A-48B6-AD18-1AC33755E624}" srcOrd="3" destOrd="0" presId="urn:microsoft.com/office/officeart/2018/5/layout/CenteredIconLabelDescriptionList"/>
    <dgm:cxn modelId="{2E265D2A-C9A8-4B48-ABFC-5B718C658EB6}" type="presParOf" srcId="{3659B461-4978-487C-A270-26437556239E}" destId="{287545DB-B85C-4A4C-B203-CB54050A5D53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2E8C72A-3CF5-4829-B0AE-E22772A31A78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A005EE5-D5E6-48ED-BCE6-E7BDFC5B895F}">
      <dgm:prSet/>
      <dgm:spPr/>
      <dgm:t>
        <a:bodyPr/>
        <a:lstStyle/>
        <a:p>
          <a:pPr>
            <a:defRPr b="1"/>
          </a:pPr>
          <a:r>
            <a:rPr lang="en-US" b="1" i="0"/>
            <a:t>Insights on Temperature and Crime:</a:t>
          </a:r>
          <a:endParaRPr lang="en-US"/>
        </a:p>
      </dgm:t>
    </dgm:pt>
    <dgm:pt modelId="{3EA18A68-A6EF-473E-9989-B16EF53BF730}" type="parTrans" cxnId="{27678C22-977D-4654-A8D2-D7C426CF41C5}">
      <dgm:prSet/>
      <dgm:spPr/>
      <dgm:t>
        <a:bodyPr/>
        <a:lstStyle/>
        <a:p>
          <a:endParaRPr lang="en-US"/>
        </a:p>
      </dgm:t>
    </dgm:pt>
    <dgm:pt modelId="{9A8F5DA9-BDDE-4244-8FDE-7B35783AF825}" type="sibTrans" cxnId="{27678C22-977D-4654-A8D2-D7C426CF41C5}">
      <dgm:prSet/>
      <dgm:spPr/>
      <dgm:t>
        <a:bodyPr/>
        <a:lstStyle/>
        <a:p>
          <a:endParaRPr lang="en-US"/>
        </a:p>
      </dgm:t>
    </dgm:pt>
    <dgm:pt modelId="{E989CBC7-2023-466F-B109-7CF922766E29}">
      <dgm:prSet/>
      <dgm:spPr/>
      <dgm:t>
        <a:bodyPr/>
        <a:lstStyle/>
        <a:p>
          <a:r>
            <a:rPr lang="en-US" b="0" i="0"/>
            <a:t>While TMAX provides a useful measure, it does not directly drive crime. Rather, nicer, more comfortable weather conditions are associated with increased crime activity.</a:t>
          </a:r>
          <a:endParaRPr lang="en-US"/>
        </a:p>
      </dgm:t>
    </dgm:pt>
    <dgm:pt modelId="{785407BA-1F5E-413B-9D5E-46C439876290}" type="parTrans" cxnId="{655FADCD-521F-4093-9F91-B6F301D36498}">
      <dgm:prSet/>
      <dgm:spPr/>
      <dgm:t>
        <a:bodyPr/>
        <a:lstStyle/>
        <a:p>
          <a:endParaRPr lang="en-US"/>
        </a:p>
      </dgm:t>
    </dgm:pt>
    <dgm:pt modelId="{395FF279-8C9F-4DC2-A778-F0814E1F5FBD}" type="sibTrans" cxnId="{655FADCD-521F-4093-9F91-B6F301D36498}">
      <dgm:prSet/>
      <dgm:spPr/>
      <dgm:t>
        <a:bodyPr/>
        <a:lstStyle/>
        <a:p>
          <a:endParaRPr lang="en-US"/>
        </a:p>
      </dgm:t>
    </dgm:pt>
    <dgm:pt modelId="{887AD016-FC68-4D6B-8884-543AADAC1B13}">
      <dgm:prSet/>
      <dgm:spPr/>
      <dgm:t>
        <a:bodyPr/>
        <a:lstStyle/>
        <a:p>
          <a:r>
            <a:rPr lang="en-US" b="0" i="0"/>
            <a:t>The correlation likely stems from increased social interactions and outdoor activity during pleasant weather conditions rather than the temperature itself.</a:t>
          </a:r>
          <a:endParaRPr lang="en-US"/>
        </a:p>
      </dgm:t>
    </dgm:pt>
    <dgm:pt modelId="{4B44DCF6-578E-4F4D-AF37-ADB67785C366}" type="parTrans" cxnId="{0D736A82-FFFB-40C6-AA99-965649717135}">
      <dgm:prSet/>
      <dgm:spPr/>
      <dgm:t>
        <a:bodyPr/>
        <a:lstStyle/>
        <a:p>
          <a:endParaRPr lang="en-US"/>
        </a:p>
      </dgm:t>
    </dgm:pt>
    <dgm:pt modelId="{EC2FE28F-73EA-4339-A849-C3C68F4958FF}" type="sibTrans" cxnId="{0D736A82-FFFB-40C6-AA99-965649717135}">
      <dgm:prSet/>
      <dgm:spPr/>
      <dgm:t>
        <a:bodyPr/>
        <a:lstStyle/>
        <a:p>
          <a:endParaRPr lang="en-US"/>
        </a:p>
      </dgm:t>
    </dgm:pt>
    <dgm:pt modelId="{DF2C196B-6A5A-4115-83E2-0D807E00FD38}">
      <dgm:prSet/>
      <dgm:spPr/>
      <dgm:t>
        <a:bodyPr/>
        <a:lstStyle/>
        <a:p>
          <a:pPr>
            <a:defRPr b="1"/>
          </a:pPr>
          <a:r>
            <a:rPr lang="en-US" b="1" i="0"/>
            <a:t>Data Mining Interpretation:</a:t>
          </a:r>
          <a:endParaRPr lang="en-US"/>
        </a:p>
      </dgm:t>
    </dgm:pt>
    <dgm:pt modelId="{96B79F7C-18A5-484E-9119-C825FE3F0DDE}" type="parTrans" cxnId="{CF8AE347-7A04-4766-B738-1DFF4B449FB8}">
      <dgm:prSet/>
      <dgm:spPr/>
      <dgm:t>
        <a:bodyPr/>
        <a:lstStyle/>
        <a:p>
          <a:endParaRPr lang="en-US"/>
        </a:p>
      </dgm:t>
    </dgm:pt>
    <dgm:pt modelId="{332092D3-4558-456C-9CCB-C6AF5309F288}" type="sibTrans" cxnId="{CF8AE347-7A04-4766-B738-1DFF4B449FB8}">
      <dgm:prSet/>
      <dgm:spPr/>
      <dgm:t>
        <a:bodyPr/>
        <a:lstStyle/>
        <a:p>
          <a:endParaRPr lang="en-US"/>
        </a:p>
      </dgm:t>
    </dgm:pt>
    <dgm:pt modelId="{6738F1D8-CE47-434C-A7AA-0EB117BC3BF6}">
      <dgm:prSet/>
      <dgm:spPr/>
      <dgm:t>
        <a:bodyPr/>
        <a:lstStyle/>
        <a:p>
          <a:r>
            <a:rPr lang="en-US" b="0" i="0"/>
            <a:t>Clustering analysis indicated higher crime groupings during moderate temperatures, likely reflecting periods of increased social interaction rather than direct temperature effects.</a:t>
          </a:r>
          <a:endParaRPr lang="en-US"/>
        </a:p>
      </dgm:t>
    </dgm:pt>
    <dgm:pt modelId="{7D2B0B90-5878-4FE1-942F-CFC1DC03CF62}" type="parTrans" cxnId="{3A96F819-8EE9-46FC-9E10-D93FC1B9EC2A}">
      <dgm:prSet/>
      <dgm:spPr/>
      <dgm:t>
        <a:bodyPr/>
        <a:lstStyle/>
        <a:p>
          <a:endParaRPr lang="en-US"/>
        </a:p>
      </dgm:t>
    </dgm:pt>
    <dgm:pt modelId="{613D92EB-00E5-45B7-95CD-2048AD47A1BC}" type="sibTrans" cxnId="{3A96F819-8EE9-46FC-9E10-D93FC1B9EC2A}">
      <dgm:prSet/>
      <dgm:spPr/>
      <dgm:t>
        <a:bodyPr/>
        <a:lstStyle/>
        <a:p>
          <a:endParaRPr lang="en-US"/>
        </a:p>
      </dgm:t>
    </dgm:pt>
    <dgm:pt modelId="{C3FE8CD6-BB96-40AF-8D9B-9605418C089B}">
      <dgm:prSet/>
      <dgm:spPr/>
      <dgm:t>
        <a:bodyPr/>
        <a:lstStyle/>
        <a:p>
          <a:r>
            <a:rPr lang="en-US" b="0" i="0"/>
            <a:t>Association rule mining highlighted frequent co-occurrences between moderate temperatures and violent crimes, reinforcing the presence-of-people hypothesis.</a:t>
          </a:r>
          <a:endParaRPr lang="en-US"/>
        </a:p>
      </dgm:t>
    </dgm:pt>
    <dgm:pt modelId="{D452581D-2C7E-45C6-AD1E-290541DDB064}" type="parTrans" cxnId="{79B4D9AB-8EA8-41E9-A205-069AEFE447BE}">
      <dgm:prSet/>
      <dgm:spPr/>
      <dgm:t>
        <a:bodyPr/>
        <a:lstStyle/>
        <a:p>
          <a:endParaRPr lang="en-US"/>
        </a:p>
      </dgm:t>
    </dgm:pt>
    <dgm:pt modelId="{594B693E-CE8E-4829-97D6-058A6BEBBAEF}" type="sibTrans" cxnId="{79B4D9AB-8EA8-41E9-A205-069AEFE447BE}">
      <dgm:prSet/>
      <dgm:spPr/>
      <dgm:t>
        <a:bodyPr/>
        <a:lstStyle/>
        <a:p>
          <a:endParaRPr lang="en-US"/>
        </a:p>
      </dgm:t>
    </dgm:pt>
    <dgm:pt modelId="{EED1BDEE-C3DF-4127-AAE4-E14047FC04B6}" type="pres">
      <dgm:prSet presAssocID="{C2E8C72A-3CF5-4829-B0AE-E22772A31A78}" presName="root" presStyleCnt="0">
        <dgm:presLayoutVars>
          <dgm:dir/>
          <dgm:resizeHandles val="exact"/>
        </dgm:presLayoutVars>
      </dgm:prSet>
      <dgm:spPr/>
    </dgm:pt>
    <dgm:pt modelId="{CF4FA7F3-4A83-456E-994E-3665BB27A8FB}" type="pres">
      <dgm:prSet presAssocID="{8A005EE5-D5E6-48ED-BCE6-E7BDFC5B895F}" presName="compNode" presStyleCnt="0"/>
      <dgm:spPr/>
    </dgm:pt>
    <dgm:pt modelId="{D5310557-5640-49AB-B533-474C3DA76B84}" type="pres">
      <dgm:prSet presAssocID="{8A005EE5-D5E6-48ED-BCE6-E7BDFC5B895F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16A62E34-7AE9-4F34-BD93-D49C7B277833}" type="pres">
      <dgm:prSet presAssocID="{8A005EE5-D5E6-48ED-BCE6-E7BDFC5B895F}" presName="iconSpace" presStyleCnt="0"/>
      <dgm:spPr/>
    </dgm:pt>
    <dgm:pt modelId="{D75C4864-29FF-4C3D-B2DE-9EEF4E2C6F29}" type="pres">
      <dgm:prSet presAssocID="{8A005EE5-D5E6-48ED-BCE6-E7BDFC5B895F}" presName="parTx" presStyleLbl="revTx" presStyleIdx="0" presStyleCnt="4">
        <dgm:presLayoutVars>
          <dgm:chMax val="0"/>
          <dgm:chPref val="0"/>
        </dgm:presLayoutVars>
      </dgm:prSet>
      <dgm:spPr/>
    </dgm:pt>
    <dgm:pt modelId="{79B78C1D-DD19-476E-941C-161F7313769D}" type="pres">
      <dgm:prSet presAssocID="{8A005EE5-D5E6-48ED-BCE6-E7BDFC5B895F}" presName="txSpace" presStyleCnt="0"/>
      <dgm:spPr/>
    </dgm:pt>
    <dgm:pt modelId="{16E5F7DD-EA62-48C8-8391-77199F241D3E}" type="pres">
      <dgm:prSet presAssocID="{8A005EE5-D5E6-48ED-BCE6-E7BDFC5B895F}" presName="desTx" presStyleLbl="revTx" presStyleIdx="1" presStyleCnt="4">
        <dgm:presLayoutVars/>
      </dgm:prSet>
      <dgm:spPr/>
    </dgm:pt>
    <dgm:pt modelId="{88D03E19-B12A-494C-B347-EAFCB9C9C187}" type="pres">
      <dgm:prSet presAssocID="{9A8F5DA9-BDDE-4244-8FDE-7B35783AF825}" presName="sibTrans" presStyleCnt="0"/>
      <dgm:spPr/>
    </dgm:pt>
    <dgm:pt modelId="{9CB30BA3-CEB0-4FCF-A9D1-5D6F5B9F6F86}" type="pres">
      <dgm:prSet presAssocID="{DF2C196B-6A5A-4115-83E2-0D807E00FD38}" presName="compNode" presStyleCnt="0"/>
      <dgm:spPr/>
    </dgm:pt>
    <dgm:pt modelId="{13D646ED-5771-4D52-8E3D-3A53BF93CE75}" type="pres">
      <dgm:prSet presAssocID="{DF2C196B-6A5A-4115-83E2-0D807E00FD38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78314E0B-B3F7-4240-B994-FDD3C3576EB1}" type="pres">
      <dgm:prSet presAssocID="{DF2C196B-6A5A-4115-83E2-0D807E00FD38}" presName="iconSpace" presStyleCnt="0"/>
      <dgm:spPr/>
    </dgm:pt>
    <dgm:pt modelId="{2086B348-96ED-4F80-BE51-24F0A9A5BED1}" type="pres">
      <dgm:prSet presAssocID="{DF2C196B-6A5A-4115-83E2-0D807E00FD38}" presName="parTx" presStyleLbl="revTx" presStyleIdx="2" presStyleCnt="4">
        <dgm:presLayoutVars>
          <dgm:chMax val="0"/>
          <dgm:chPref val="0"/>
        </dgm:presLayoutVars>
      </dgm:prSet>
      <dgm:spPr/>
    </dgm:pt>
    <dgm:pt modelId="{78409F3F-B714-4AA9-97FB-74300BE33AEF}" type="pres">
      <dgm:prSet presAssocID="{DF2C196B-6A5A-4115-83E2-0D807E00FD38}" presName="txSpace" presStyleCnt="0"/>
      <dgm:spPr/>
    </dgm:pt>
    <dgm:pt modelId="{D4501C19-F1B4-44C6-ACD5-0B7E27658C59}" type="pres">
      <dgm:prSet presAssocID="{DF2C196B-6A5A-4115-83E2-0D807E00FD38}" presName="desTx" presStyleLbl="revTx" presStyleIdx="3" presStyleCnt="4">
        <dgm:presLayoutVars/>
      </dgm:prSet>
      <dgm:spPr/>
    </dgm:pt>
  </dgm:ptLst>
  <dgm:cxnLst>
    <dgm:cxn modelId="{02EEBE17-3E0E-4765-8437-C071CC3FBC63}" type="presOf" srcId="{C2E8C72A-3CF5-4829-B0AE-E22772A31A78}" destId="{EED1BDEE-C3DF-4127-AAE4-E14047FC04B6}" srcOrd="0" destOrd="0" presId="urn:microsoft.com/office/officeart/2018/2/layout/IconLabelDescriptionList"/>
    <dgm:cxn modelId="{3A96F819-8EE9-46FC-9E10-D93FC1B9EC2A}" srcId="{DF2C196B-6A5A-4115-83E2-0D807E00FD38}" destId="{6738F1D8-CE47-434C-A7AA-0EB117BC3BF6}" srcOrd="0" destOrd="0" parTransId="{7D2B0B90-5878-4FE1-942F-CFC1DC03CF62}" sibTransId="{613D92EB-00E5-45B7-95CD-2048AD47A1BC}"/>
    <dgm:cxn modelId="{27678C22-977D-4654-A8D2-D7C426CF41C5}" srcId="{C2E8C72A-3CF5-4829-B0AE-E22772A31A78}" destId="{8A005EE5-D5E6-48ED-BCE6-E7BDFC5B895F}" srcOrd="0" destOrd="0" parTransId="{3EA18A68-A6EF-473E-9989-B16EF53BF730}" sibTransId="{9A8F5DA9-BDDE-4244-8FDE-7B35783AF825}"/>
    <dgm:cxn modelId="{EDC37226-3A04-40DD-BB3E-D3758ADFEAE8}" type="presOf" srcId="{C3FE8CD6-BB96-40AF-8D9B-9605418C089B}" destId="{D4501C19-F1B4-44C6-ACD5-0B7E27658C59}" srcOrd="0" destOrd="1" presId="urn:microsoft.com/office/officeart/2018/2/layout/IconLabelDescriptionList"/>
    <dgm:cxn modelId="{302C4A2B-E874-4D46-9BEB-B5097BFC4008}" type="presOf" srcId="{8A005EE5-D5E6-48ED-BCE6-E7BDFC5B895F}" destId="{D75C4864-29FF-4C3D-B2DE-9EEF4E2C6F29}" srcOrd="0" destOrd="0" presId="urn:microsoft.com/office/officeart/2018/2/layout/IconLabelDescriptionList"/>
    <dgm:cxn modelId="{CF8AE347-7A04-4766-B738-1DFF4B449FB8}" srcId="{C2E8C72A-3CF5-4829-B0AE-E22772A31A78}" destId="{DF2C196B-6A5A-4115-83E2-0D807E00FD38}" srcOrd="1" destOrd="0" parTransId="{96B79F7C-18A5-484E-9119-C825FE3F0DDE}" sibTransId="{332092D3-4558-456C-9CCB-C6AF5309F288}"/>
    <dgm:cxn modelId="{02441148-AE75-42C6-AEB4-1B84E8B0CF5A}" type="presOf" srcId="{6738F1D8-CE47-434C-A7AA-0EB117BC3BF6}" destId="{D4501C19-F1B4-44C6-ACD5-0B7E27658C59}" srcOrd="0" destOrd="0" presId="urn:microsoft.com/office/officeart/2018/2/layout/IconLabelDescriptionList"/>
    <dgm:cxn modelId="{AA55174B-4A5E-4493-B486-AA74C041E61E}" type="presOf" srcId="{DF2C196B-6A5A-4115-83E2-0D807E00FD38}" destId="{2086B348-96ED-4F80-BE51-24F0A9A5BED1}" srcOrd="0" destOrd="0" presId="urn:microsoft.com/office/officeart/2018/2/layout/IconLabelDescriptionList"/>
    <dgm:cxn modelId="{0D736A82-FFFB-40C6-AA99-965649717135}" srcId="{8A005EE5-D5E6-48ED-BCE6-E7BDFC5B895F}" destId="{887AD016-FC68-4D6B-8884-543AADAC1B13}" srcOrd="1" destOrd="0" parTransId="{4B44DCF6-578E-4F4D-AF37-ADB67785C366}" sibTransId="{EC2FE28F-73EA-4339-A849-C3C68F4958FF}"/>
    <dgm:cxn modelId="{C13F4794-8223-4B7C-BAAF-89D74DDEF432}" type="presOf" srcId="{E989CBC7-2023-466F-B109-7CF922766E29}" destId="{16E5F7DD-EA62-48C8-8391-77199F241D3E}" srcOrd="0" destOrd="0" presId="urn:microsoft.com/office/officeart/2018/2/layout/IconLabelDescriptionList"/>
    <dgm:cxn modelId="{79B4D9AB-8EA8-41E9-A205-069AEFE447BE}" srcId="{DF2C196B-6A5A-4115-83E2-0D807E00FD38}" destId="{C3FE8CD6-BB96-40AF-8D9B-9605418C089B}" srcOrd="1" destOrd="0" parTransId="{D452581D-2C7E-45C6-AD1E-290541DDB064}" sibTransId="{594B693E-CE8E-4829-97D6-058A6BEBBAEF}"/>
    <dgm:cxn modelId="{545444B7-AB68-403E-875C-A10BE2E613BD}" type="presOf" srcId="{887AD016-FC68-4D6B-8884-543AADAC1B13}" destId="{16E5F7DD-EA62-48C8-8391-77199F241D3E}" srcOrd="0" destOrd="1" presId="urn:microsoft.com/office/officeart/2018/2/layout/IconLabelDescriptionList"/>
    <dgm:cxn modelId="{655FADCD-521F-4093-9F91-B6F301D36498}" srcId="{8A005EE5-D5E6-48ED-BCE6-E7BDFC5B895F}" destId="{E989CBC7-2023-466F-B109-7CF922766E29}" srcOrd="0" destOrd="0" parTransId="{785407BA-1F5E-413B-9D5E-46C439876290}" sibTransId="{395FF279-8C9F-4DC2-A778-F0814E1F5FBD}"/>
    <dgm:cxn modelId="{1076B663-344A-491D-9E1E-CEFD2B961415}" type="presParOf" srcId="{EED1BDEE-C3DF-4127-AAE4-E14047FC04B6}" destId="{CF4FA7F3-4A83-456E-994E-3665BB27A8FB}" srcOrd="0" destOrd="0" presId="urn:microsoft.com/office/officeart/2018/2/layout/IconLabelDescriptionList"/>
    <dgm:cxn modelId="{224951A1-E294-4CFB-BB95-020E00B9E2E8}" type="presParOf" srcId="{CF4FA7F3-4A83-456E-994E-3665BB27A8FB}" destId="{D5310557-5640-49AB-B533-474C3DA76B84}" srcOrd="0" destOrd="0" presId="urn:microsoft.com/office/officeart/2018/2/layout/IconLabelDescriptionList"/>
    <dgm:cxn modelId="{50E25D4A-D6D3-4880-934B-C2243509F099}" type="presParOf" srcId="{CF4FA7F3-4A83-456E-994E-3665BB27A8FB}" destId="{16A62E34-7AE9-4F34-BD93-D49C7B277833}" srcOrd="1" destOrd="0" presId="urn:microsoft.com/office/officeart/2018/2/layout/IconLabelDescriptionList"/>
    <dgm:cxn modelId="{2E4F5AA1-111D-4B29-9496-61976B1337AE}" type="presParOf" srcId="{CF4FA7F3-4A83-456E-994E-3665BB27A8FB}" destId="{D75C4864-29FF-4C3D-B2DE-9EEF4E2C6F29}" srcOrd="2" destOrd="0" presId="urn:microsoft.com/office/officeart/2018/2/layout/IconLabelDescriptionList"/>
    <dgm:cxn modelId="{DFA4B3B5-E591-451C-BB0D-C3F671A86777}" type="presParOf" srcId="{CF4FA7F3-4A83-456E-994E-3665BB27A8FB}" destId="{79B78C1D-DD19-476E-941C-161F7313769D}" srcOrd="3" destOrd="0" presId="urn:microsoft.com/office/officeart/2018/2/layout/IconLabelDescriptionList"/>
    <dgm:cxn modelId="{68DFFAE8-F488-4DE9-8071-96E0DD43CC29}" type="presParOf" srcId="{CF4FA7F3-4A83-456E-994E-3665BB27A8FB}" destId="{16E5F7DD-EA62-48C8-8391-77199F241D3E}" srcOrd="4" destOrd="0" presId="urn:microsoft.com/office/officeart/2018/2/layout/IconLabelDescriptionList"/>
    <dgm:cxn modelId="{1D9FBD54-33FD-41AB-A51A-8AB00309F250}" type="presParOf" srcId="{EED1BDEE-C3DF-4127-AAE4-E14047FC04B6}" destId="{88D03E19-B12A-494C-B347-EAFCB9C9C187}" srcOrd="1" destOrd="0" presId="urn:microsoft.com/office/officeart/2018/2/layout/IconLabelDescriptionList"/>
    <dgm:cxn modelId="{022ED724-4929-4168-A0EF-2CE009B779C7}" type="presParOf" srcId="{EED1BDEE-C3DF-4127-AAE4-E14047FC04B6}" destId="{9CB30BA3-CEB0-4FCF-A9D1-5D6F5B9F6F86}" srcOrd="2" destOrd="0" presId="urn:microsoft.com/office/officeart/2018/2/layout/IconLabelDescriptionList"/>
    <dgm:cxn modelId="{BC0E681C-D632-445E-B821-B7B7AF7C79E1}" type="presParOf" srcId="{9CB30BA3-CEB0-4FCF-A9D1-5D6F5B9F6F86}" destId="{13D646ED-5771-4D52-8E3D-3A53BF93CE75}" srcOrd="0" destOrd="0" presId="urn:microsoft.com/office/officeart/2018/2/layout/IconLabelDescriptionList"/>
    <dgm:cxn modelId="{72AB9662-ACBE-4FC7-9022-4E507471693E}" type="presParOf" srcId="{9CB30BA3-CEB0-4FCF-A9D1-5D6F5B9F6F86}" destId="{78314E0B-B3F7-4240-B994-FDD3C3576EB1}" srcOrd="1" destOrd="0" presId="urn:microsoft.com/office/officeart/2018/2/layout/IconLabelDescriptionList"/>
    <dgm:cxn modelId="{4461170D-9C1F-48F8-802E-9C007B023D54}" type="presParOf" srcId="{9CB30BA3-CEB0-4FCF-A9D1-5D6F5B9F6F86}" destId="{2086B348-96ED-4F80-BE51-24F0A9A5BED1}" srcOrd="2" destOrd="0" presId="urn:microsoft.com/office/officeart/2018/2/layout/IconLabelDescriptionList"/>
    <dgm:cxn modelId="{22080808-FA29-4B91-83AC-00DA66149D65}" type="presParOf" srcId="{9CB30BA3-CEB0-4FCF-A9D1-5D6F5B9F6F86}" destId="{78409F3F-B714-4AA9-97FB-74300BE33AEF}" srcOrd="3" destOrd="0" presId="urn:microsoft.com/office/officeart/2018/2/layout/IconLabelDescriptionList"/>
    <dgm:cxn modelId="{85F87341-CAA9-44E0-9CCA-9D4EA62E3EE7}" type="presParOf" srcId="{9CB30BA3-CEB0-4FCF-A9D1-5D6F5B9F6F86}" destId="{D4501C19-F1B4-44C6-ACD5-0B7E27658C59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BFB66AA-A44C-4772-A607-D8F3D0C367A3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205A7BD-A5F2-45B0-B825-3A35862930CF}">
      <dgm:prSet/>
      <dgm:spPr/>
      <dgm:t>
        <a:bodyPr/>
        <a:lstStyle/>
        <a:p>
          <a:r>
            <a:rPr lang="en-US" b="1" i="0"/>
            <a:t>Recommendations &amp; Future Directions</a:t>
          </a:r>
          <a:endParaRPr lang="en-US"/>
        </a:p>
      </dgm:t>
    </dgm:pt>
    <dgm:pt modelId="{AAE5ADD4-ACBD-41F3-8A01-0DD330D82033}" type="parTrans" cxnId="{78C7DAD4-8A63-452A-8234-0A836A022827}">
      <dgm:prSet/>
      <dgm:spPr/>
      <dgm:t>
        <a:bodyPr/>
        <a:lstStyle/>
        <a:p>
          <a:endParaRPr lang="en-US"/>
        </a:p>
      </dgm:t>
    </dgm:pt>
    <dgm:pt modelId="{296BB367-5F3A-415F-8580-B2A789128271}" type="sibTrans" cxnId="{78C7DAD4-8A63-452A-8234-0A836A022827}">
      <dgm:prSet/>
      <dgm:spPr/>
      <dgm:t>
        <a:bodyPr/>
        <a:lstStyle/>
        <a:p>
          <a:endParaRPr lang="en-US"/>
        </a:p>
      </dgm:t>
    </dgm:pt>
    <dgm:pt modelId="{0CAA3F91-C0C5-4B36-94EE-7732B7077A21}">
      <dgm:prSet/>
      <dgm:spPr/>
      <dgm:t>
        <a:bodyPr/>
        <a:lstStyle/>
        <a:p>
          <a:r>
            <a:rPr lang="en-US" b="1" i="0"/>
            <a:t>Policy and Strategic Recommendations:</a:t>
          </a:r>
          <a:endParaRPr lang="en-US"/>
        </a:p>
      </dgm:t>
    </dgm:pt>
    <dgm:pt modelId="{8A80D8B8-E9F6-4AF5-BAA2-9B58BEF951C8}" type="parTrans" cxnId="{0B932803-8DCF-4294-AD5F-6BC02771C0E2}">
      <dgm:prSet/>
      <dgm:spPr/>
      <dgm:t>
        <a:bodyPr/>
        <a:lstStyle/>
        <a:p>
          <a:endParaRPr lang="en-US"/>
        </a:p>
      </dgm:t>
    </dgm:pt>
    <dgm:pt modelId="{AD04C4E2-82D3-4CAE-8A4E-75B65AD31D65}" type="sibTrans" cxnId="{0B932803-8DCF-4294-AD5F-6BC02771C0E2}">
      <dgm:prSet/>
      <dgm:spPr/>
      <dgm:t>
        <a:bodyPr/>
        <a:lstStyle/>
        <a:p>
          <a:endParaRPr lang="en-US"/>
        </a:p>
      </dgm:t>
    </dgm:pt>
    <dgm:pt modelId="{53B37D61-6413-45AD-8738-D6B216624FCE}">
      <dgm:prSet/>
      <dgm:spPr/>
      <dgm:t>
        <a:bodyPr/>
        <a:lstStyle/>
        <a:p>
          <a:r>
            <a:rPr lang="en-US" b="0" i="0"/>
            <a:t>Law enforcement should focus resources on moderately warm days when social interactions peak.</a:t>
          </a:r>
          <a:endParaRPr lang="en-US"/>
        </a:p>
      </dgm:t>
    </dgm:pt>
    <dgm:pt modelId="{530EEE57-134A-4BF4-AECA-ADB35CA25037}" type="parTrans" cxnId="{3D30B7C2-2EFB-4C37-A3BE-EE33FFF0306A}">
      <dgm:prSet/>
      <dgm:spPr/>
      <dgm:t>
        <a:bodyPr/>
        <a:lstStyle/>
        <a:p>
          <a:endParaRPr lang="en-US"/>
        </a:p>
      </dgm:t>
    </dgm:pt>
    <dgm:pt modelId="{63D14C5F-D42B-4DF4-9180-DAAA77E09A28}" type="sibTrans" cxnId="{3D30B7C2-2EFB-4C37-A3BE-EE33FFF0306A}">
      <dgm:prSet/>
      <dgm:spPr/>
      <dgm:t>
        <a:bodyPr/>
        <a:lstStyle/>
        <a:p>
          <a:endParaRPr lang="en-US"/>
        </a:p>
      </dgm:t>
    </dgm:pt>
    <dgm:pt modelId="{923CFB98-A0F8-4515-8FE2-62501E86A590}">
      <dgm:prSet/>
      <dgm:spPr/>
      <dgm:t>
        <a:bodyPr/>
        <a:lstStyle/>
        <a:p>
          <a:r>
            <a:rPr lang="en-US" b="0" i="0"/>
            <a:t>Community engagement programs should increase outreach during these identified high-risk periods.</a:t>
          </a:r>
          <a:endParaRPr lang="en-US"/>
        </a:p>
      </dgm:t>
    </dgm:pt>
    <dgm:pt modelId="{E4FC9F0D-B0C6-4048-8166-FCD0C9661DE8}" type="parTrans" cxnId="{46A73B13-5B6A-41CC-A5BE-427A6C42B5DA}">
      <dgm:prSet/>
      <dgm:spPr/>
      <dgm:t>
        <a:bodyPr/>
        <a:lstStyle/>
        <a:p>
          <a:endParaRPr lang="en-US"/>
        </a:p>
      </dgm:t>
    </dgm:pt>
    <dgm:pt modelId="{3BE9DDB4-9219-416A-A9C6-19A9020137D3}" type="sibTrans" cxnId="{46A73B13-5B6A-41CC-A5BE-427A6C42B5DA}">
      <dgm:prSet/>
      <dgm:spPr/>
      <dgm:t>
        <a:bodyPr/>
        <a:lstStyle/>
        <a:p>
          <a:endParaRPr lang="en-US"/>
        </a:p>
      </dgm:t>
    </dgm:pt>
    <dgm:pt modelId="{BD1522F4-A646-4D00-8033-C3594322534D}">
      <dgm:prSet/>
      <dgm:spPr/>
      <dgm:t>
        <a:bodyPr/>
        <a:lstStyle/>
        <a:p>
          <a:r>
            <a:rPr lang="en-US" b="0" i="0"/>
            <a:t>Urban planning initiatives could incorporate environmental designs aimed at reducing crowd-related violence during optimal outdoor conditions.</a:t>
          </a:r>
          <a:endParaRPr lang="en-US"/>
        </a:p>
      </dgm:t>
    </dgm:pt>
    <dgm:pt modelId="{C892E5E8-594C-4A1D-A7C7-DBDB5CB2D764}" type="parTrans" cxnId="{A2C84E96-673D-4A10-8DBC-C61E74D0F170}">
      <dgm:prSet/>
      <dgm:spPr/>
      <dgm:t>
        <a:bodyPr/>
        <a:lstStyle/>
        <a:p>
          <a:endParaRPr lang="en-US"/>
        </a:p>
      </dgm:t>
    </dgm:pt>
    <dgm:pt modelId="{C35F321F-7029-4565-B527-39A96B60EC0E}" type="sibTrans" cxnId="{A2C84E96-673D-4A10-8DBC-C61E74D0F170}">
      <dgm:prSet/>
      <dgm:spPr/>
      <dgm:t>
        <a:bodyPr/>
        <a:lstStyle/>
        <a:p>
          <a:endParaRPr lang="en-US"/>
        </a:p>
      </dgm:t>
    </dgm:pt>
    <dgm:pt modelId="{2BB81DE1-1C22-41F9-BBE6-733DD8DDA4F7}">
      <dgm:prSet/>
      <dgm:spPr/>
      <dgm:t>
        <a:bodyPr/>
        <a:lstStyle/>
        <a:p>
          <a:r>
            <a:rPr lang="en-US" b="1" i="0"/>
            <a:t>Future Research Directions:</a:t>
          </a:r>
          <a:endParaRPr lang="en-US"/>
        </a:p>
      </dgm:t>
    </dgm:pt>
    <dgm:pt modelId="{116A9FA9-6C90-4AB6-B0F5-4D19FFD8C00A}" type="parTrans" cxnId="{467559CA-AC34-4B5E-A782-46B2FDFF7275}">
      <dgm:prSet/>
      <dgm:spPr/>
      <dgm:t>
        <a:bodyPr/>
        <a:lstStyle/>
        <a:p>
          <a:endParaRPr lang="en-US"/>
        </a:p>
      </dgm:t>
    </dgm:pt>
    <dgm:pt modelId="{6D9EE833-04C7-45F6-A8CE-E877FD5444BC}" type="sibTrans" cxnId="{467559CA-AC34-4B5E-A782-46B2FDFF7275}">
      <dgm:prSet/>
      <dgm:spPr/>
      <dgm:t>
        <a:bodyPr/>
        <a:lstStyle/>
        <a:p>
          <a:endParaRPr lang="en-US"/>
        </a:p>
      </dgm:t>
    </dgm:pt>
    <dgm:pt modelId="{AD0B09A4-624C-4F15-8495-3A8D6C45672E}">
      <dgm:prSet/>
      <dgm:spPr/>
      <dgm:t>
        <a:bodyPr/>
        <a:lstStyle/>
        <a:p>
          <a:r>
            <a:rPr lang="en-US" b="0" i="0"/>
            <a:t>Incorporate additional factors such as humidity, events, holidays, and socioeconomic contexts to refine predictive crime models.</a:t>
          </a:r>
          <a:endParaRPr lang="en-US"/>
        </a:p>
      </dgm:t>
    </dgm:pt>
    <dgm:pt modelId="{A83129FA-414C-45ED-91BA-6DDAA58C8ADA}" type="parTrans" cxnId="{7AA4B987-23A4-4068-9B61-BC36465D0B91}">
      <dgm:prSet/>
      <dgm:spPr/>
      <dgm:t>
        <a:bodyPr/>
        <a:lstStyle/>
        <a:p>
          <a:endParaRPr lang="en-US"/>
        </a:p>
      </dgm:t>
    </dgm:pt>
    <dgm:pt modelId="{F8A811AB-405D-4C71-96DE-8B5953343461}" type="sibTrans" cxnId="{7AA4B987-23A4-4068-9B61-BC36465D0B91}">
      <dgm:prSet/>
      <dgm:spPr/>
      <dgm:t>
        <a:bodyPr/>
        <a:lstStyle/>
        <a:p>
          <a:endParaRPr lang="en-US"/>
        </a:p>
      </dgm:t>
    </dgm:pt>
    <dgm:pt modelId="{D3C47568-1549-4F22-8848-6F16A67858A1}">
      <dgm:prSet/>
      <dgm:spPr/>
      <dgm:t>
        <a:bodyPr/>
        <a:lstStyle/>
        <a:p>
          <a:r>
            <a:rPr lang="en-US" b="0" i="0"/>
            <a:t>Extend analysis to neighborhood-level data to identify localized crime patterns and targeted intervention opportunities.</a:t>
          </a:r>
          <a:endParaRPr lang="en-US"/>
        </a:p>
      </dgm:t>
    </dgm:pt>
    <dgm:pt modelId="{F1477EDD-1BF0-4BDA-853B-ACC66947DBEB}" type="parTrans" cxnId="{0392B3CE-6F85-4A70-869A-FE1AF71CF062}">
      <dgm:prSet/>
      <dgm:spPr/>
      <dgm:t>
        <a:bodyPr/>
        <a:lstStyle/>
        <a:p>
          <a:endParaRPr lang="en-US"/>
        </a:p>
      </dgm:t>
    </dgm:pt>
    <dgm:pt modelId="{65987E92-0DA8-4E0A-91DF-DF2BFEA3742F}" type="sibTrans" cxnId="{0392B3CE-6F85-4A70-869A-FE1AF71CF062}">
      <dgm:prSet/>
      <dgm:spPr/>
      <dgm:t>
        <a:bodyPr/>
        <a:lstStyle/>
        <a:p>
          <a:endParaRPr lang="en-US"/>
        </a:p>
      </dgm:t>
    </dgm:pt>
    <dgm:pt modelId="{25B362A5-1BDD-914B-A369-91C55CFF7B1C}" type="pres">
      <dgm:prSet presAssocID="{BBFB66AA-A44C-4772-A607-D8F3D0C367A3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34276BFD-EC56-8949-9AD1-720CB127AA24}" type="pres">
      <dgm:prSet presAssocID="{8205A7BD-A5F2-45B0-B825-3A35862930CF}" presName="root1" presStyleCnt="0"/>
      <dgm:spPr/>
    </dgm:pt>
    <dgm:pt modelId="{E61B1ABB-14F2-3847-920C-4D0AAAAA94D4}" type="pres">
      <dgm:prSet presAssocID="{8205A7BD-A5F2-45B0-B825-3A35862930CF}" presName="LevelOneTextNode" presStyleLbl="node0" presStyleIdx="0" presStyleCnt="3">
        <dgm:presLayoutVars>
          <dgm:chPref val="3"/>
        </dgm:presLayoutVars>
      </dgm:prSet>
      <dgm:spPr/>
    </dgm:pt>
    <dgm:pt modelId="{0791818D-86E4-D04E-A57F-52C924FA43F5}" type="pres">
      <dgm:prSet presAssocID="{8205A7BD-A5F2-45B0-B825-3A35862930CF}" presName="level2hierChild" presStyleCnt="0"/>
      <dgm:spPr/>
    </dgm:pt>
    <dgm:pt modelId="{F1911425-227C-504C-A09A-EEE778891F2F}" type="pres">
      <dgm:prSet presAssocID="{0CAA3F91-C0C5-4B36-94EE-7732B7077A21}" presName="root1" presStyleCnt="0"/>
      <dgm:spPr/>
    </dgm:pt>
    <dgm:pt modelId="{5D884BD6-8348-0543-BF05-A8433E16D424}" type="pres">
      <dgm:prSet presAssocID="{0CAA3F91-C0C5-4B36-94EE-7732B7077A21}" presName="LevelOneTextNode" presStyleLbl="node0" presStyleIdx="1" presStyleCnt="3">
        <dgm:presLayoutVars>
          <dgm:chPref val="3"/>
        </dgm:presLayoutVars>
      </dgm:prSet>
      <dgm:spPr/>
    </dgm:pt>
    <dgm:pt modelId="{9FCB2D3A-0E9D-7540-8DFC-0B1296FFF3D0}" type="pres">
      <dgm:prSet presAssocID="{0CAA3F91-C0C5-4B36-94EE-7732B7077A21}" presName="level2hierChild" presStyleCnt="0"/>
      <dgm:spPr/>
    </dgm:pt>
    <dgm:pt modelId="{103A61D1-A6DA-044A-A5CD-1ED3CB4B1061}" type="pres">
      <dgm:prSet presAssocID="{530EEE57-134A-4BF4-AECA-ADB35CA25037}" presName="conn2-1" presStyleLbl="parChTrans1D2" presStyleIdx="0" presStyleCnt="5"/>
      <dgm:spPr/>
    </dgm:pt>
    <dgm:pt modelId="{61E8AFD3-3F69-A648-BD2E-B00259204673}" type="pres">
      <dgm:prSet presAssocID="{530EEE57-134A-4BF4-AECA-ADB35CA25037}" presName="connTx" presStyleLbl="parChTrans1D2" presStyleIdx="0" presStyleCnt="5"/>
      <dgm:spPr/>
    </dgm:pt>
    <dgm:pt modelId="{8A34E5E5-5958-0346-99A7-F4BF87D97209}" type="pres">
      <dgm:prSet presAssocID="{53B37D61-6413-45AD-8738-D6B216624FCE}" presName="root2" presStyleCnt="0"/>
      <dgm:spPr/>
    </dgm:pt>
    <dgm:pt modelId="{6A4CABE9-673F-F846-877E-0F05991056EA}" type="pres">
      <dgm:prSet presAssocID="{53B37D61-6413-45AD-8738-D6B216624FCE}" presName="LevelTwoTextNode" presStyleLbl="node2" presStyleIdx="0" presStyleCnt="5">
        <dgm:presLayoutVars>
          <dgm:chPref val="3"/>
        </dgm:presLayoutVars>
      </dgm:prSet>
      <dgm:spPr/>
    </dgm:pt>
    <dgm:pt modelId="{0B953044-7476-5F45-A2A5-31FA56E0E31B}" type="pres">
      <dgm:prSet presAssocID="{53B37D61-6413-45AD-8738-D6B216624FCE}" presName="level3hierChild" presStyleCnt="0"/>
      <dgm:spPr/>
    </dgm:pt>
    <dgm:pt modelId="{9C536370-9CE0-244E-B488-17E85AB8BA4A}" type="pres">
      <dgm:prSet presAssocID="{E4FC9F0D-B0C6-4048-8166-FCD0C9661DE8}" presName="conn2-1" presStyleLbl="parChTrans1D2" presStyleIdx="1" presStyleCnt="5"/>
      <dgm:spPr/>
    </dgm:pt>
    <dgm:pt modelId="{2FD811BC-DC8C-A047-8359-8EB2EA71A8B7}" type="pres">
      <dgm:prSet presAssocID="{E4FC9F0D-B0C6-4048-8166-FCD0C9661DE8}" presName="connTx" presStyleLbl="parChTrans1D2" presStyleIdx="1" presStyleCnt="5"/>
      <dgm:spPr/>
    </dgm:pt>
    <dgm:pt modelId="{F487B3FE-33CB-574E-8ECF-65578C432A02}" type="pres">
      <dgm:prSet presAssocID="{923CFB98-A0F8-4515-8FE2-62501E86A590}" presName="root2" presStyleCnt="0"/>
      <dgm:spPr/>
    </dgm:pt>
    <dgm:pt modelId="{FD43CF79-7874-C246-B653-E21AB763D01B}" type="pres">
      <dgm:prSet presAssocID="{923CFB98-A0F8-4515-8FE2-62501E86A590}" presName="LevelTwoTextNode" presStyleLbl="node2" presStyleIdx="1" presStyleCnt="5">
        <dgm:presLayoutVars>
          <dgm:chPref val="3"/>
        </dgm:presLayoutVars>
      </dgm:prSet>
      <dgm:spPr/>
    </dgm:pt>
    <dgm:pt modelId="{A4A372FD-26D7-294F-A20F-23C0C00E815D}" type="pres">
      <dgm:prSet presAssocID="{923CFB98-A0F8-4515-8FE2-62501E86A590}" presName="level3hierChild" presStyleCnt="0"/>
      <dgm:spPr/>
    </dgm:pt>
    <dgm:pt modelId="{1F2D0D24-4BE8-1844-B9DE-5ADB79F12E63}" type="pres">
      <dgm:prSet presAssocID="{C892E5E8-594C-4A1D-A7C7-DBDB5CB2D764}" presName="conn2-1" presStyleLbl="parChTrans1D2" presStyleIdx="2" presStyleCnt="5"/>
      <dgm:spPr/>
    </dgm:pt>
    <dgm:pt modelId="{011593F2-57BB-044C-B4A2-5D1FD2BD4B34}" type="pres">
      <dgm:prSet presAssocID="{C892E5E8-594C-4A1D-A7C7-DBDB5CB2D764}" presName="connTx" presStyleLbl="parChTrans1D2" presStyleIdx="2" presStyleCnt="5"/>
      <dgm:spPr/>
    </dgm:pt>
    <dgm:pt modelId="{C6367C5D-4EB5-1E42-BB20-AB1707D47E4D}" type="pres">
      <dgm:prSet presAssocID="{BD1522F4-A646-4D00-8033-C3594322534D}" presName="root2" presStyleCnt="0"/>
      <dgm:spPr/>
    </dgm:pt>
    <dgm:pt modelId="{1947639B-2A61-4742-A0FD-A0466165EA69}" type="pres">
      <dgm:prSet presAssocID="{BD1522F4-A646-4D00-8033-C3594322534D}" presName="LevelTwoTextNode" presStyleLbl="node2" presStyleIdx="2" presStyleCnt="5">
        <dgm:presLayoutVars>
          <dgm:chPref val="3"/>
        </dgm:presLayoutVars>
      </dgm:prSet>
      <dgm:spPr/>
    </dgm:pt>
    <dgm:pt modelId="{CBAD2679-7CF3-5048-84F7-2C2B543F333F}" type="pres">
      <dgm:prSet presAssocID="{BD1522F4-A646-4D00-8033-C3594322534D}" presName="level3hierChild" presStyleCnt="0"/>
      <dgm:spPr/>
    </dgm:pt>
    <dgm:pt modelId="{F32E58F3-EE78-5145-90BA-10758328D683}" type="pres">
      <dgm:prSet presAssocID="{2BB81DE1-1C22-41F9-BBE6-733DD8DDA4F7}" presName="root1" presStyleCnt="0"/>
      <dgm:spPr/>
    </dgm:pt>
    <dgm:pt modelId="{2C4DB47A-E112-704F-97E1-3FF4569F3569}" type="pres">
      <dgm:prSet presAssocID="{2BB81DE1-1C22-41F9-BBE6-733DD8DDA4F7}" presName="LevelOneTextNode" presStyleLbl="node0" presStyleIdx="2" presStyleCnt="3">
        <dgm:presLayoutVars>
          <dgm:chPref val="3"/>
        </dgm:presLayoutVars>
      </dgm:prSet>
      <dgm:spPr/>
    </dgm:pt>
    <dgm:pt modelId="{7DAC4BA8-F1BD-3A40-94DB-28F1F342F881}" type="pres">
      <dgm:prSet presAssocID="{2BB81DE1-1C22-41F9-BBE6-733DD8DDA4F7}" presName="level2hierChild" presStyleCnt="0"/>
      <dgm:spPr/>
    </dgm:pt>
    <dgm:pt modelId="{F473DF2A-8908-1A4C-8E7A-B4AA4027B938}" type="pres">
      <dgm:prSet presAssocID="{A83129FA-414C-45ED-91BA-6DDAA58C8ADA}" presName="conn2-1" presStyleLbl="parChTrans1D2" presStyleIdx="3" presStyleCnt="5"/>
      <dgm:spPr/>
    </dgm:pt>
    <dgm:pt modelId="{C210BB11-0B0E-6A4B-A9B6-3DACA2C475D3}" type="pres">
      <dgm:prSet presAssocID="{A83129FA-414C-45ED-91BA-6DDAA58C8ADA}" presName="connTx" presStyleLbl="parChTrans1D2" presStyleIdx="3" presStyleCnt="5"/>
      <dgm:spPr/>
    </dgm:pt>
    <dgm:pt modelId="{DEDA5A64-A16F-5148-A1AA-14AF9015EF08}" type="pres">
      <dgm:prSet presAssocID="{AD0B09A4-624C-4F15-8495-3A8D6C45672E}" presName="root2" presStyleCnt="0"/>
      <dgm:spPr/>
    </dgm:pt>
    <dgm:pt modelId="{AFB5247C-23EB-EB41-A4CF-E47223536F47}" type="pres">
      <dgm:prSet presAssocID="{AD0B09A4-624C-4F15-8495-3A8D6C45672E}" presName="LevelTwoTextNode" presStyleLbl="node2" presStyleIdx="3" presStyleCnt="5">
        <dgm:presLayoutVars>
          <dgm:chPref val="3"/>
        </dgm:presLayoutVars>
      </dgm:prSet>
      <dgm:spPr/>
    </dgm:pt>
    <dgm:pt modelId="{D9AAC59B-027D-9242-81F8-DC773F2012AB}" type="pres">
      <dgm:prSet presAssocID="{AD0B09A4-624C-4F15-8495-3A8D6C45672E}" presName="level3hierChild" presStyleCnt="0"/>
      <dgm:spPr/>
    </dgm:pt>
    <dgm:pt modelId="{E190EC8D-72D1-0046-A40D-0E2B3586C960}" type="pres">
      <dgm:prSet presAssocID="{F1477EDD-1BF0-4BDA-853B-ACC66947DBEB}" presName="conn2-1" presStyleLbl="parChTrans1D2" presStyleIdx="4" presStyleCnt="5"/>
      <dgm:spPr/>
    </dgm:pt>
    <dgm:pt modelId="{CCA019E8-9BEE-264B-A31B-6472A35090AA}" type="pres">
      <dgm:prSet presAssocID="{F1477EDD-1BF0-4BDA-853B-ACC66947DBEB}" presName="connTx" presStyleLbl="parChTrans1D2" presStyleIdx="4" presStyleCnt="5"/>
      <dgm:spPr/>
    </dgm:pt>
    <dgm:pt modelId="{A60A2743-8918-3443-9000-F008C4673A25}" type="pres">
      <dgm:prSet presAssocID="{D3C47568-1549-4F22-8848-6F16A67858A1}" presName="root2" presStyleCnt="0"/>
      <dgm:spPr/>
    </dgm:pt>
    <dgm:pt modelId="{022AFA12-E727-7E42-B483-10D6876EBF78}" type="pres">
      <dgm:prSet presAssocID="{D3C47568-1549-4F22-8848-6F16A67858A1}" presName="LevelTwoTextNode" presStyleLbl="node2" presStyleIdx="4" presStyleCnt="5">
        <dgm:presLayoutVars>
          <dgm:chPref val="3"/>
        </dgm:presLayoutVars>
      </dgm:prSet>
      <dgm:spPr/>
    </dgm:pt>
    <dgm:pt modelId="{5CE86325-EF82-DC4C-86DD-C20A289460AA}" type="pres">
      <dgm:prSet presAssocID="{D3C47568-1549-4F22-8848-6F16A67858A1}" presName="level3hierChild" presStyleCnt="0"/>
      <dgm:spPr/>
    </dgm:pt>
  </dgm:ptLst>
  <dgm:cxnLst>
    <dgm:cxn modelId="{0B932803-8DCF-4294-AD5F-6BC02771C0E2}" srcId="{BBFB66AA-A44C-4772-A607-D8F3D0C367A3}" destId="{0CAA3F91-C0C5-4B36-94EE-7732B7077A21}" srcOrd="1" destOrd="0" parTransId="{8A80D8B8-E9F6-4AF5-BAA2-9B58BEF951C8}" sibTransId="{AD04C4E2-82D3-4CAE-8A4E-75B65AD31D65}"/>
    <dgm:cxn modelId="{46A73B13-5B6A-41CC-A5BE-427A6C42B5DA}" srcId="{0CAA3F91-C0C5-4B36-94EE-7732B7077A21}" destId="{923CFB98-A0F8-4515-8FE2-62501E86A590}" srcOrd="1" destOrd="0" parTransId="{E4FC9F0D-B0C6-4048-8166-FCD0C9661DE8}" sibTransId="{3BE9DDB4-9219-416A-A9C6-19A9020137D3}"/>
    <dgm:cxn modelId="{14008013-7F31-1C46-8811-F7EB69934532}" type="presOf" srcId="{0CAA3F91-C0C5-4B36-94EE-7732B7077A21}" destId="{5D884BD6-8348-0543-BF05-A8433E16D424}" srcOrd="0" destOrd="0" presId="urn:microsoft.com/office/officeart/2005/8/layout/hierarchy2"/>
    <dgm:cxn modelId="{56A52D14-E515-8149-8184-08F5B26ACACD}" type="presOf" srcId="{BBFB66AA-A44C-4772-A607-D8F3D0C367A3}" destId="{25B362A5-1BDD-914B-A369-91C55CFF7B1C}" srcOrd="0" destOrd="0" presId="urn:microsoft.com/office/officeart/2005/8/layout/hierarchy2"/>
    <dgm:cxn modelId="{4DB4DA24-FE88-564B-8A71-E84CF08CF23A}" type="presOf" srcId="{BD1522F4-A646-4D00-8033-C3594322534D}" destId="{1947639B-2A61-4742-A0FD-A0466165EA69}" srcOrd="0" destOrd="0" presId="urn:microsoft.com/office/officeart/2005/8/layout/hierarchy2"/>
    <dgm:cxn modelId="{D760532D-7843-C542-B08A-BFB73AD1D388}" type="presOf" srcId="{AD0B09A4-624C-4F15-8495-3A8D6C45672E}" destId="{AFB5247C-23EB-EB41-A4CF-E47223536F47}" srcOrd="0" destOrd="0" presId="urn:microsoft.com/office/officeart/2005/8/layout/hierarchy2"/>
    <dgm:cxn modelId="{E85BF82D-F0D5-644E-9E22-0A1B06B204B8}" type="presOf" srcId="{A83129FA-414C-45ED-91BA-6DDAA58C8ADA}" destId="{F473DF2A-8908-1A4C-8E7A-B4AA4027B938}" srcOrd="0" destOrd="0" presId="urn:microsoft.com/office/officeart/2005/8/layout/hierarchy2"/>
    <dgm:cxn modelId="{9C4DB23A-4EEC-C74C-9FE7-0DB565C76860}" type="presOf" srcId="{F1477EDD-1BF0-4BDA-853B-ACC66947DBEB}" destId="{CCA019E8-9BEE-264B-A31B-6472A35090AA}" srcOrd="1" destOrd="0" presId="urn:microsoft.com/office/officeart/2005/8/layout/hierarchy2"/>
    <dgm:cxn modelId="{77676E4C-2F4C-4D4C-901C-08C9033A1A15}" type="presOf" srcId="{923CFB98-A0F8-4515-8FE2-62501E86A590}" destId="{FD43CF79-7874-C246-B653-E21AB763D01B}" srcOrd="0" destOrd="0" presId="urn:microsoft.com/office/officeart/2005/8/layout/hierarchy2"/>
    <dgm:cxn modelId="{43FB595A-6956-B04A-9DCE-59FC27380FC9}" type="presOf" srcId="{E4FC9F0D-B0C6-4048-8166-FCD0C9661DE8}" destId="{9C536370-9CE0-244E-B488-17E85AB8BA4A}" srcOrd="0" destOrd="0" presId="urn:microsoft.com/office/officeart/2005/8/layout/hierarchy2"/>
    <dgm:cxn modelId="{7FCE736A-48C1-8A4A-8A43-16CAD6D77B3D}" type="presOf" srcId="{D3C47568-1549-4F22-8848-6F16A67858A1}" destId="{022AFA12-E727-7E42-B483-10D6876EBF78}" srcOrd="0" destOrd="0" presId="urn:microsoft.com/office/officeart/2005/8/layout/hierarchy2"/>
    <dgm:cxn modelId="{4B21B87D-E06C-4D4F-A488-319850101450}" type="presOf" srcId="{530EEE57-134A-4BF4-AECA-ADB35CA25037}" destId="{103A61D1-A6DA-044A-A5CD-1ED3CB4B1061}" srcOrd="0" destOrd="0" presId="urn:microsoft.com/office/officeart/2005/8/layout/hierarchy2"/>
    <dgm:cxn modelId="{B87C4F7E-B766-F843-B88A-7D5D12C88F97}" type="presOf" srcId="{53B37D61-6413-45AD-8738-D6B216624FCE}" destId="{6A4CABE9-673F-F846-877E-0F05991056EA}" srcOrd="0" destOrd="0" presId="urn:microsoft.com/office/officeart/2005/8/layout/hierarchy2"/>
    <dgm:cxn modelId="{21BAF780-5A53-8046-BF39-C365A419EFD8}" type="presOf" srcId="{8205A7BD-A5F2-45B0-B825-3A35862930CF}" destId="{E61B1ABB-14F2-3847-920C-4D0AAAAA94D4}" srcOrd="0" destOrd="0" presId="urn:microsoft.com/office/officeart/2005/8/layout/hierarchy2"/>
    <dgm:cxn modelId="{1551D285-2365-5748-939F-15C24AA5F25B}" type="presOf" srcId="{C892E5E8-594C-4A1D-A7C7-DBDB5CB2D764}" destId="{1F2D0D24-4BE8-1844-B9DE-5ADB79F12E63}" srcOrd="0" destOrd="0" presId="urn:microsoft.com/office/officeart/2005/8/layout/hierarchy2"/>
    <dgm:cxn modelId="{7AA4B987-23A4-4068-9B61-BC36465D0B91}" srcId="{2BB81DE1-1C22-41F9-BBE6-733DD8DDA4F7}" destId="{AD0B09A4-624C-4F15-8495-3A8D6C45672E}" srcOrd="0" destOrd="0" parTransId="{A83129FA-414C-45ED-91BA-6DDAA58C8ADA}" sibTransId="{F8A811AB-405D-4C71-96DE-8B5953343461}"/>
    <dgm:cxn modelId="{A2C84E96-673D-4A10-8DBC-C61E74D0F170}" srcId="{0CAA3F91-C0C5-4B36-94EE-7732B7077A21}" destId="{BD1522F4-A646-4D00-8033-C3594322534D}" srcOrd="2" destOrd="0" parTransId="{C892E5E8-594C-4A1D-A7C7-DBDB5CB2D764}" sibTransId="{C35F321F-7029-4565-B527-39A96B60EC0E}"/>
    <dgm:cxn modelId="{0C74C2A7-EC3E-B043-9299-8DCEE115E7B5}" type="presOf" srcId="{530EEE57-134A-4BF4-AECA-ADB35CA25037}" destId="{61E8AFD3-3F69-A648-BD2E-B00259204673}" srcOrd="1" destOrd="0" presId="urn:microsoft.com/office/officeart/2005/8/layout/hierarchy2"/>
    <dgm:cxn modelId="{546CBCAC-46E2-FA44-BC08-1F75A953C431}" type="presOf" srcId="{2BB81DE1-1C22-41F9-BBE6-733DD8DDA4F7}" destId="{2C4DB47A-E112-704F-97E1-3FF4569F3569}" srcOrd="0" destOrd="0" presId="urn:microsoft.com/office/officeart/2005/8/layout/hierarchy2"/>
    <dgm:cxn modelId="{EE4F80BD-0EEF-2D45-A683-0DFA8843AF6A}" type="presOf" srcId="{A83129FA-414C-45ED-91BA-6DDAA58C8ADA}" destId="{C210BB11-0B0E-6A4B-A9B6-3DACA2C475D3}" srcOrd="1" destOrd="0" presId="urn:microsoft.com/office/officeart/2005/8/layout/hierarchy2"/>
    <dgm:cxn modelId="{3D30B7C2-2EFB-4C37-A3BE-EE33FFF0306A}" srcId="{0CAA3F91-C0C5-4B36-94EE-7732B7077A21}" destId="{53B37D61-6413-45AD-8738-D6B216624FCE}" srcOrd="0" destOrd="0" parTransId="{530EEE57-134A-4BF4-AECA-ADB35CA25037}" sibTransId="{63D14C5F-D42B-4DF4-9180-DAAA77E09A28}"/>
    <dgm:cxn modelId="{467559CA-AC34-4B5E-A782-46B2FDFF7275}" srcId="{BBFB66AA-A44C-4772-A607-D8F3D0C367A3}" destId="{2BB81DE1-1C22-41F9-BBE6-733DD8DDA4F7}" srcOrd="2" destOrd="0" parTransId="{116A9FA9-6C90-4AB6-B0F5-4D19FFD8C00A}" sibTransId="{6D9EE833-04C7-45F6-A8CE-E877FD5444BC}"/>
    <dgm:cxn modelId="{62624CCB-CCCC-6C48-9035-DCB66C4E1010}" type="presOf" srcId="{E4FC9F0D-B0C6-4048-8166-FCD0C9661DE8}" destId="{2FD811BC-DC8C-A047-8359-8EB2EA71A8B7}" srcOrd="1" destOrd="0" presId="urn:microsoft.com/office/officeart/2005/8/layout/hierarchy2"/>
    <dgm:cxn modelId="{0392B3CE-6F85-4A70-869A-FE1AF71CF062}" srcId="{2BB81DE1-1C22-41F9-BBE6-733DD8DDA4F7}" destId="{D3C47568-1549-4F22-8848-6F16A67858A1}" srcOrd="1" destOrd="0" parTransId="{F1477EDD-1BF0-4BDA-853B-ACC66947DBEB}" sibTransId="{65987E92-0DA8-4E0A-91DF-DF2BFEA3742F}"/>
    <dgm:cxn modelId="{78C7DAD4-8A63-452A-8234-0A836A022827}" srcId="{BBFB66AA-A44C-4772-A607-D8F3D0C367A3}" destId="{8205A7BD-A5F2-45B0-B825-3A35862930CF}" srcOrd="0" destOrd="0" parTransId="{AAE5ADD4-ACBD-41F3-8A01-0DD330D82033}" sibTransId="{296BB367-5F3A-415F-8580-B2A789128271}"/>
    <dgm:cxn modelId="{01C159EB-4F31-214C-8158-2F1DA7B2A3D1}" type="presOf" srcId="{C892E5E8-594C-4A1D-A7C7-DBDB5CB2D764}" destId="{011593F2-57BB-044C-B4A2-5D1FD2BD4B34}" srcOrd="1" destOrd="0" presId="urn:microsoft.com/office/officeart/2005/8/layout/hierarchy2"/>
    <dgm:cxn modelId="{29B558ED-C529-0D4C-AD64-B80AB25050C3}" type="presOf" srcId="{F1477EDD-1BF0-4BDA-853B-ACC66947DBEB}" destId="{E190EC8D-72D1-0046-A40D-0E2B3586C960}" srcOrd="0" destOrd="0" presId="urn:microsoft.com/office/officeart/2005/8/layout/hierarchy2"/>
    <dgm:cxn modelId="{71035064-AD25-0146-B62E-9FB75549DB12}" type="presParOf" srcId="{25B362A5-1BDD-914B-A369-91C55CFF7B1C}" destId="{34276BFD-EC56-8949-9AD1-720CB127AA24}" srcOrd="0" destOrd="0" presId="urn:microsoft.com/office/officeart/2005/8/layout/hierarchy2"/>
    <dgm:cxn modelId="{BF2EFB72-68E0-3445-98C1-319FBC65BAD0}" type="presParOf" srcId="{34276BFD-EC56-8949-9AD1-720CB127AA24}" destId="{E61B1ABB-14F2-3847-920C-4D0AAAAA94D4}" srcOrd="0" destOrd="0" presId="urn:microsoft.com/office/officeart/2005/8/layout/hierarchy2"/>
    <dgm:cxn modelId="{80AEB90C-693E-BF4A-A6F5-B3293EB777C5}" type="presParOf" srcId="{34276BFD-EC56-8949-9AD1-720CB127AA24}" destId="{0791818D-86E4-D04E-A57F-52C924FA43F5}" srcOrd="1" destOrd="0" presId="urn:microsoft.com/office/officeart/2005/8/layout/hierarchy2"/>
    <dgm:cxn modelId="{7FEAB668-4B0D-3340-BF73-EBD1DF3B81D8}" type="presParOf" srcId="{25B362A5-1BDD-914B-A369-91C55CFF7B1C}" destId="{F1911425-227C-504C-A09A-EEE778891F2F}" srcOrd="1" destOrd="0" presId="urn:microsoft.com/office/officeart/2005/8/layout/hierarchy2"/>
    <dgm:cxn modelId="{5D281F55-9B5B-C14C-BBAE-49279FFDAB43}" type="presParOf" srcId="{F1911425-227C-504C-A09A-EEE778891F2F}" destId="{5D884BD6-8348-0543-BF05-A8433E16D424}" srcOrd="0" destOrd="0" presId="urn:microsoft.com/office/officeart/2005/8/layout/hierarchy2"/>
    <dgm:cxn modelId="{63814DA0-B934-E342-B768-0CAE6C0C7E8C}" type="presParOf" srcId="{F1911425-227C-504C-A09A-EEE778891F2F}" destId="{9FCB2D3A-0E9D-7540-8DFC-0B1296FFF3D0}" srcOrd="1" destOrd="0" presId="urn:microsoft.com/office/officeart/2005/8/layout/hierarchy2"/>
    <dgm:cxn modelId="{98B4D6D6-4FEF-8649-93A2-687424A10077}" type="presParOf" srcId="{9FCB2D3A-0E9D-7540-8DFC-0B1296FFF3D0}" destId="{103A61D1-A6DA-044A-A5CD-1ED3CB4B1061}" srcOrd="0" destOrd="0" presId="urn:microsoft.com/office/officeart/2005/8/layout/hierarchy2"/>
    <dgm:cxn modelId="{550D9AD7-EBDE-0345-A37F-5E52AAE77C68}" type="presParOf" srcId="{103A61D1-A6DA-044A-A5CD-1ED3CB4B1061}" destId="{61E8AFD3-3F69-A648-BD2E-B00259204673}" srcOrd="0" destOrd="0" presId="urn:microsoft.com/office/officeart/2005/8/layout/hierarchy2"/>
    <dgm:cxn modelId="{872D6AF6-60D1-BA4F-B8A8-1D622D80671A}" type="presParOf" srcId="{9FCB2D3A-0E9D-7540-8DFC-0B1296FFF3D0}" destId="{8A34E5E5-5958-0346-99A7-F4BF87D97209}" srcOrd="1" destOrd="0" presId="urn:microsoft.com/office/officeart/2005/8/layout/hierarchy2"/>
    <dgm:cxn modelId="{286A0FA2-951D-A94A-84DA-DF4F163DE3D1}" type="presParOf" srcId="{8A34E5E5-5958-0346-99A7-F4BF87D97209}" destId="{6A4CABE9-673F-F846-877E-0F05991056EA}" srcOrd="0" destOrd="0" presId="urn:microsoft.com/office/officeart/2005/8/layout/hierarchy2"/>
    <dgm:cxn modelId="{5C1B5DF6-0F02-C44A-BEB0-B50367D4C150}" type="presParOf" srcId="{8A34E5E5-5958-0346-99A7-F4BF87D97209}" destId="{0B953044-7476-5F45-A2A5-31FA56E0E31B}" srcOrd="1" destOrd="0" presId="urn:microsoft.com/office/officeart/2005/8/layout/hierarchy2"/>
    <dgm:cxn modelId="{F039824B-3730-0741-9712-74D475EABB19}" type="presParOf" srcId="{9FCB2D3A-0E9D-7540-8DFC-0B1296FFF3D0}" destId="{9C536370-9CE0-244E-B488-17E85AB8BA4A}" srcOrd="2" destOrd="0" presId="urn:microsoft.com/office/officeart/2005/8/layout/hierarchy2"/>
    <dgm:cxn modelId="{5A6EB48B-AA7D-DC49-85CB-42A76A407DD0}" type="presParOf" srcId="{9C536370-9CE0-244E-B488-17E85AB8BA4A}" destId="{2FD811BC-DC8C-A047-8359-8EB2EA71A8B7}" srcOrd="0" destOrd="0" presId="urn:microsoft.com/office/officeart/2005/8/layout/hierarchy2"/>
    <dgm:cxn modelId="{06C104F9-1C56-3F4D-8949-505749FC95EB}" type="presParOf" srcId="{9FCB2D3A-0E9D-7540-8DFC-0B1296FFF3D0}" destId="{F487B3FE-33CB-574E-8ECF-65578C432A02}" srcOrd="3" destOrd="0" presId="urn:microsoft.com/office/officeart/2005/8/layout/hierarchy2"/>
    <dgm:cxn modelId="{9F282E24-281D-1B45-83DC-E41B26FA5AF9}" type="presParOf" srcId="{F487B3FE-33CB-574E-8ECF-65578C432A02}" destId="{FD43CF79-7874-C246-B653-E21AB763D01B}" srcOrd="0" destOrd="0" presId="urn:microsoft.com/office/officeart/2005/8/layout/hierarchy2"/>
    <dgm:cxn modelId="{07277915-F80C-1A46-B76A-98F99B0D4FE4}" type="presParOf" srcId="{F487B3FE-33CB-574E-8ECF-65578C432A02}" destId="{A4A372FD-26D7-294F-A20F-23C0C00E815D}" srcOrd="1" destOrd="0" presId="urn:microsoft.com/office/officeart/2005/8/layout/hierarchy2"/>
    <dgm:cxn modelId="{1AC62D7F-2290-AC4D-A0DD-D47176669E17}" type="presParOf" srcId="{9FCB2D3A-0E9D-7540-8DFC-0B1296FFF3D0}" destId="{1F2D0D24-4BE8-1844-B9DE-5ADB79F12E63}" srcOrd="4" destOrd="0" presId="urn:microsoft.com/office/officeart/2005/8/layout/hierarchy2"/>
    <dgm:cxn modelId="{60DE730C-99E6-E54F-AFCE-E2129EBBE0FB}" type="presParOf" srcId="{1F2D0D24-4BE8-1844-B9DE-5ADB79F12E63}" destId="{011593F2-57BB-044C-B4A2-5D1FD2BD4B34}" srcOrd="0" destOrd="0" presId="urn:microsoft.com/office/officeart/2005/8/layout/hierarchy2"/>
    <dgm:cxn modelId="{C0982969-D7AE-F24B-AB34-B4E6DD28898E}" type="presParOf" srcId="{9FCB2D3A-0E9D-7540-8DFC-0B1296FFF3D0}" destId="{C6367C5D-4EB5-1E42-BB20-AB1707D47E4D}" srcOrd="5" destOrd="0" presId="urn:microsoft.com/office/officeart/2005/8/layout/hierarchy2"/>
    <dgm:cxn modelId="{CDB60F9D-6C02-A44F-B045-C810AC45A1D1}" type="presParOf" srcId="{C6367C5D-4EB5-1E42-BB20-AB1707D47E4D}" destId="{1947639B-2A61-4742-A0FD-A0466165EA69}" srcOrd="0" destOrd="0" presId="urn:microsoft.com/office/officeart/2005/8/layout/hierarchy2"/>
    <dgm:cxn modelId="{0594D38C-5E21-C040-B994-4AC8FEBC9D3E}" type="presParOf" srcId="{C6367C5D-4EB5-1E42-BB20-AB1707D47E4D}" destId="{CBAD2679-7CF3-5048-84F7-2C2B543F333F}" srcOrd="1" destOrd="0" presId="urn:microsoft.com/office/officeart/2005/8/layout/hierarchy2"/>
    <dgm:cxn modelId="{C488EC6C-F628-6E46-B7FD-2B5D3921E84D}" type="presParOf" srcId="{25B362A5-1BDD-914B-A369-91C55CFF7B1C}" destId="{F32E58F3-EE78-5145-90BA-10758328D683}" srcOrd="2" destOrd="0" presId="urn:microsoft.com/office/officeart/2005/8/layout/hierarchy2"/>
    <dgm:cxn modelId="{D9773344-214A-3943-9942-2131D64D01CD}" type="presParOf" srcId="{F32E58F3-EE78-5145-90BA-10758328D683}" destId="{2C4DB47A-E112-704F-97E1-3FF4569F3569}" srcOrd="0" destOrd="0" presId="urn:microsoft.com/office/officeart/2005/8/layout/hierarchy2"/>
    <dgm:cxn modelId="{B1870870-88A4-0C4E-8A43-0EA27B3F0F24}" type="presParOf" srcId="{F32E58F3-EE78-5145-90BA-10758328D683}" destId="{7DAC4BA8-F1BD-3A40-94DB-28F1F342F881}" srcOrd="1" destOrd="0" presId="urn:microsoft.com/office/officeart/2005/8/layout/hierarchy2"/>
    <dgm:cxn modelId="{8EFDCC3C-C82B-1D42-95A3-84022212F435}" type="presParOf" srcId="{7DAC4BA8-F1BD-3A40-94DB-28F1F342F881}" destId="{F473DF2A-8908-1A4C-8E7A-B4AA4027B938}" srcOrd="0" destOrd="0" presId="urn:microsoft.com/office/officeart/2005/8/layout/hierarchy2"/>
    <dgm:cxn modelId="{5B376FBA-6FD5-CA4D-BD84-D0C748E0BCF6}" type="presParOf" srcId="{F473DF2A-8908-1A4C-8E7A-B4AA4027B938}" destId="{C210BB11-0B0E-6A4B-A9B6-3DACA2C475D3}" srcOrd="0" destOrd="0" presId="urn:microsoft.com/office/officeart/2005/8/layout/hierarchy2"/>
    <dgm:cxn modelId="{8B282F71-9A22-7E4B-8363-D1F9EDE8FAA3}" type="presParOf" srcId="{7DAC4BA8-F1BD-3A40-94DB-28F1F342F881}" destId="{DEDA5A64-A16F-5148-A1AA-14AF9015EF08}" srcOrd="1" destOrd="0" presId="urn:microsoft.com/office/officeart/2005/8/layout/hierarchy2"/>
    <dgm:cxn modelId="{8125A177-76B9-454B-B15C-7E631DBB7962}" type="presParOf" srcId="{DEDA5A64-A16F-5148-A1AA-14AF9015EF08}" destId="{AFB5247C-23EB-EB41-A4CF-E47223536F47}" srcOrd="0" destOrd="0" presId="urn:microsoft.com/office/officeart/2005/8/layout/hierarchy2"/>
    <dgm:cxn modelId="{597A2DB4-FC4A-4340-BF20-67552E3E9253}" type="presParOf" srcId="{DEDA5A64-A16F-5148-A1AA-14AF9015EF08}" destId="{D9AAC59B-027D-9242-81F8-DC773F2012AB}" srcOrd="1" destOrd="0" presId="urn:microsoft.com/office/officeart/2005/8/layout/hierarchy2"/>
    <dgm:cxn modelId="{DF24AA61-2A9E-6047-8A62-3436AA6C5FFB}" type="presParOf" srcId="{7DAC4BA8-F1BD-3A40-94DB-28F1F342F881}" destId="{E190EC8D-72D1-0046-A40D-0E2B3586C960}" srcOrd="2" destOrd="0" presId="urn:microsoft.com/office/officeart/2005/8/layout/hierarchy2"/>
    <dgm:cxn modelId="{1467BF44-C8B8-1A41-8D47-490FE866D790}" type="presParOf" srcId="{E190EC8D-72D1-0046-A40D-0E2B3586C960}" destId="{CCA019E8-9BEE-264B-A31B-6472A35090AA}" srcOrd="0" destOrd="0" presId="urn:microsoft.com/office/officeart/2005/8/layout/hierarchy2"/>
    <dgm:cxn modelId="{99B6E150-B614-924A-B4B5-ABD55DFC11D2}" type="presParOf" srcId="{7DAC4BA8-F1BD-3A40-94DB-28F1F342F881}" destId="{A60A2743-8918-3443-9000-F008C4673A25}" srcOrd="3" destOrd="0" presId="urn:microsoft.com/office/officeart/2005/8/layout/hierarchy2"/>
    <dgm:cxn modelId="{58E0554A-337B-A245-A585-0B82626E2DB5}" type="presParOf" srcId="{A60A2743-8918-3443-9000-F008C4673A25}" destId="{022AFA12-E727-7E42-B483-10D6876EBF78}" srcOrd="0" destOrd="0" presId="urn:microsoft.com/office/officeart/2005/8/layout/hierarchy2"/>
    <dgm:cxn modelId="{91318E61-74B9-0C4F-A980-885DFA0E9D3A}" type="presParOf" srcId="{A60A2743-8918-3443-9000-F008C4673A25}" destId="{5CE86325-EF82-DC4C-86DD-C20A289460AA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81DB51-22BF-5746-AF80-31C2B1FA17EE}">
      <dsp:nvSpPr>
        <dsp:cNvPr id="0" name=""/>
        <dsp:cNvSpPr/>
      </dsp:nvSpPr>
      <dsp:spPr>
        <a:xfrm rot="5400000">
          <a:off x="-454341" y="458914"/>
          <a:ext cx="3028942" cy="2120259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1" i="0" kern="1200"/>
            <a:t>Project Overview:</a:t>
          </a:r>
          <a:endParaRPr lang="en-US" sz="3000" kern="1200"/>
        </a:p>
      </dsp:txBody>
      <dsp:txXfrm rot="-5400000">
        <a:off x="1" y="1064703"/>
        <a:ext cx="2120259" cy="908683"/>
      </dsp:txXfrm>
    </dsp:sp>
    <dsp:sp modelId="{3589D937-406D-1346-85EE-4053C2973C5A}">
      <dsp:nvSpPr>
        <dsp:cNvPr id="0" name=""/>
        <dsp:cNvSpPr/>
      </dsp:nvSpPr>
      <dsp:spPr>
        <a:xfrm rot="5400000">
          <a:off x="3550443" y="-1425610"/>
          <a:ext cx="1968812" cy="482918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0" i="0" kern="1200"/>
            <a:t>Analyzing the relationship between temperature variations and violent crime occurrences in Chicago (2010–2025).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0" i="0" kern="1200"/>
            <a:t>Leveraging historical crime and weather datasets to identify patterns and trends.</a:t>
          </a:r>
          <a:endParaRPr lang="en-US" sz="1500" kern="1200"/>
        </a:p>
      </dsp:txBody>
      <dsp:txXfrm rot="-5400000">
        <a:off x="2120260" y="100682"/>
        <a:ext cx="4733071" cy="1776594"/>
      </dsp:txXfrm>
    </dsp:sp>
    <dsp:sp modelId="{B60FBA9D-1C1B-AB49-8DD6-8902588B369B}">
      <dsp:nvSpPr>
        <dsp:cNvPr id="0" name=""/>
        <dsp:cNvSpPr/>
      </dsp:nvSpPr>
      <dsp:spPr>
        <a:xfrm rot="5400000">
          <a:off x="-454341" y="3207462"/>
          <a:ext cx="3028942" cy="2120259"/>
        </a:xfrm>
        <a:prstGeom prst="chevron">
          <a:avLst/>
        </a:prstGeom>
        <a:solidFill>
          <a:schemeClr val="accent5">
            <a:hueOff val="9114327"/>
            <a:satOff val="-4104"/>
            <a:lumOff val="-5097"/>
            <a:alphaOff val="0"/>
          </a:schemeClr>
        </a:solidFill>
        <a:ln w="12700" cap="flat" cmpd="sng" algn="ctr">
          <a:solidFill>
            <a:schemeClr val="accent5">
              <a:hueOff val="9114327"/>
              <a:satOff val="-4104"/>
              <a:lumOff val="-509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1" i="0" kern="1200"/>
            <a:t>Primary Objectives:</a:t>
          </a:r>
          <a:endParaRPr lang="en-US" sz="3000" kern="1200"/>
        </a:p>
      </dsp:txBody>
      <dsp:txXfrm rot="-5400000">
        <a:off x="1" y="3813251"/>
        <a:ext cx="2120259" cy="908683"/>
      </dsp:txXfrm>
    </dsp:sp>
    <dsp:sp modelId="{2627F8CB-AC02-2542-BFEE-6961AE3EBDAC}">
      <dsp:nvSpPr>
        <dsp:cNvPr id="0" name=""/>
        <dsp:cNvSpPr/>
      </dsp:nvSpPr>
      <dsp:spPr>
        <a:xfrm rot="5400000">
          <a:off x="3550443" y="1322937"/>
          <a:ext cx="1968812" cy="482918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9114327"/>
              <a:satOff val="-4104"/>
              <a:lumOff val="-509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0" i="0" kern="1200"/>
            <a:t>Identify how temperature fluctuations influence violent crime rates, specifically assaults, batteries, homicides, and sex-related offenses.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0" i="0" kern="1200"/>
            <a:t>Explore seasonal crime patterns and determine how weather conditions correlate with crime surges or reductions.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0" i="0" kern="1200"/>
            <a:t>Provide actionable insights for crime prevention and public safety improvement.</a:t>
          </a:r>
          <a:endParaRPr lang="en-US" sz="1500" kern="1200"/>
        </a:p>
      </dsp:txBody>
      <dsp:txXfrm rot="-5400000">
        <a:off x="2120260" y="2849230"/>
        <a:ext cx="4733071" cy="177659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47F2B8-3D60-254D-A069-955969F98A75}">
      <dsp:nvSpPr>
        <dsp:cNvPr id="0" name=""/>
        <dsp:cNvSpPr/>
      </dsp:nvSpPr>
      <dsp:spPr>
        <a:xfrm>
          <a:off x="0" y="3458017"/>
          <a:ext cx="2663394" cy="11349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9421" tIns="184912" rIns="189421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/>
            <a:t>Visuals to include:</a:t>
          </a:r>
          <a:endParaRPr lang="en-US" sz="2600" kern="1200"/>
        </a:p>
      </dsp:txBody>
      <dsp:txXfrm>
        <a:off x="0" y="3458017"/>
        <a:ext cx="2663394" cy="1134998"/>
      </dsp:txXfrm>
    </dsp:sp>
    <dsp:sp modelId="{0E4782A4-9E68-6345-BA78-EA8BF573FF55}">
      <dsp:nvSpPr>
        <dsp:cNvPr id="0" name=""/>
        <dsp:cNvSpPr/>
      </dsp:nvSpPr>
      <dsp:spPr>
        <a:xfrm>
          <a:off x="2663394" y="3458017"/>
          <a:ext cx="7990184" cy="113499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2079" tIns="139700" rIns="162079" bIns="13970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Schema &amp; Query:</a:t>
          </a:r>
          <a:r>
            <a:rPr lang="en-US" sz="1100" kern="1200"/>
            <a:t> outline of crime_weather_data table creation and LEFT JOIN SQL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Bar Chart:</a:t>
          </a:r>
          <a:r>
            <a:rPr lang="en-US" sz="1100" kern="1200"/>
            <a:t> crime frequency by “Primary Type”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Time Series:</a:t>
          </a:r>
          <a:r>
            <a:rPr lang="en-US" sz="1100" kern="1200"/>
            <a:t> daily TMAX vs. total violent-crime counts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Smoothed Trend:</a:t>
          </a:r>
          <a:r>
            <a:rPr lang="en-US" sz="1100" kern="1200"/>
            <a:t> inverted-U relationship of TMAX bins vs. assaults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Heatmap:</a:t>
          </a:r>
          <a:r>
            <a:rPr lang="en-US" sz="1100" kern="1200"/>
            <a:t> Pearson correlation between TMAX/TMIN and each crime count</a:t>
          </a:r>
        </a:p>
      </dsp:txBody>
      <dsp:txXfrm>
        <a:off x="2663394" y="3458017"/>
        <a:ext cx="7990184" cy="1134998"/>
      </dsp:txXfrm>
    </dsp:sp>
    <dsp:sp modelId="{2BC74DA3-66E3-6A42-B509-509B3E03242C}">
      <dsp:nvSpPr>
        <dsp:cNvPr id="0" name=""/>
        <dsp:cNvSpPr/>
      </dsp:nvSpPr>
      <dsp:spPr>
        <a:xfrm rot="10800000">
          <a:off x="0" y="1729414"/>
          <a:ext cx="2663394" cy="1745627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9421" tIns="184912" rIns="189421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 dirty="0"/>
            <a:t>Tools &amp; Environment:</a:t>
          </a:r>
          <a:endParaRPr lang="en-US" sz="2600" kern="1200" dirty="0"/>
        </a:p>
      </dsp:txBody>
      <dsp:txXfrm rot="-10800000">
        <a:off x="0" y="1729414"/>
        <a:ext cx="2663394" cy="1134658"/>
      </dsp:txXfrm>
    </dsp:sp>
    <dsp:sp modelId="{5E1664D1-9694-C246-9BAF-5985F511DE77}">
      <dsp:nvSpPr>
        <dsp:cNvPr id="0" name=""/>
        <dsp:cNvSpPr/>
      </dsp:nvSpPr>
      <dsp:spPr>
        <a:xfrm>
          <a:off x="2663394" y="1729414"/>
          <a:ext cx="7990184" cy="113465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2079" tIns="139700" rIns="162079" bIns="13970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MySQL (Workbench), Python (pandas, NumPy, Matplotlib) in Jupyter Notebook</a:t>
          </a:r>
        </a:p>
      </dsp:txBody>
      <dsp:txXfrm>
        <a:off x="2663394" y="1729414"/>
        <a:ext cx="7990184" cy="1134658"/>
      </dsp:txXfrm>
    </dsp:sp>
    <dsp:sp modelId="{38B8C5D6-AF0C-D043-8C8E-0E2CA177A898}">
      <dsp:nvSpPr>
        <dsp:cNvPr id="0" name=""/>
        <dsp:cNvSpPr/>
      </dsp:nvSpPr>
      <dsp:spPr>
        <a:xfrm rot="10800000">
          <a:off x="0" y="811"/>
          <a:ext cx="2663394" cy="1745627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9421" tIns="184912" rIns="189421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/>
            <a:t>Data Mining Techniques:</a:t>
          </a:r>
          <a:endParaRPr lang="en-US" sz="2600" kern="1200"/>
        </a:p>
      </dsp:txBody>
      <dsp:txXfrm rot="-10800000">
        <a:off x="0" y="811"/>
        <a:ext cx="2663394" cy="1134658"/>
      </dsp:txXfrm>
    </dsp:sp>
    <dsp:sp modelId="{E68FFC5F-8D95-6F46-9B26-8960EFD5891A}">
      <dsp:nvSpPr>
        <dsp:cNvPr id="0" name=""/>
        <dsp:cNvSpPr/>
      </dsp:nvSpPr>
      <dsp:spPr>
        <a:xfrm>
          <a:off x="2663394" y="811"/>
          <a:ext cx="7990184" cy="113465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2079" tIns="139700" rIns="162079" bIns="13970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Exploratory Data Analysis (EDA):</a:t>
          </a:r>
          <a:r>
            <a:rPr lang="en-US" sz="1100" kern="1200"/>
            <a:t> crime-by-type bar charts; TMAX vs. total-crime time series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Clustering (K-Means):</a:t>
          </a:r>
          <a:r>
            <a:rPr lang="en-US" sz="1100" kern="1200"/>
            <a:t> group days into low/moderate/high-temperature crime patterns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Association Rule Mining (Apriori, FP-Growth):</a:t>
          </a:r>
          <a:r>
            <a:rPr lang="en-US" sz="1100" kern="1200"/>
            <a:t> find frequent “weather→crime” rules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Time-Series Forecasting (ARIMA, seasonal decomposition):</a:t>
          </a:r>
          <a:r>
            <a:rPr lang="en-US" sz="1100" kern="1200"/>
            <a:t> model crime rate trends</a:t>
          </a:r>
        </a:p>
      </dsp:txBody>
      <dsp:txXfrm>
        <a:off x="2663394" y="811"/>
        <a:ext cx="7990184" cy="113465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688D08-23AD-46F4-AD53-54116D507FA0}">
      <dsp:nvSpPr>
        <dsp:cNvPr id="0" name=""/>
        <dsp:cNvSpPr/>
      </dsp:nvSpPr>
      <dsp:spPr>
        <a:xfrm>
          <a:off x="2184948" y="0"/>
          <a:ext cx="1509048" cy="139343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9D76CE-1C4E-4682-968D-AA0E5D26FDDF}">
      <dsp:nvSpPr>
        <dsp:cNvPr id="0" name=""/>
        <dsp:cNvSpPr/>
      </dsp:nvSpPr>
      <dsp:spPr>
        <a:xfrm>
          <a:off x="783689" y="1568535"/>
          <a:ext cx="4311566" cy="5971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500" b="1" i="0" kern="1200"/>
            <a:t>Crime Trends with Weather:</a:t>
          </a:r>
          <a:endParaRPr lang="en-US" sz="2500" kern="1200"/>
        </a:p>
      </dsp:txBody>
      <dsp:txXfrm>
        <a:off x="783689" y="1568535"/>
        <a:ext cx="4311566" cy="597185"/>
      </dsp:txXfrm>
    </dsp:sp>
    <dsp:sp modelId="{93ED73F5-DA8B-4CC8-89EF-E5F61FDA5E8B}">
      <dsp:nvSpPr>
        <dsp:cNvPr id="0" name=""/>
        <dsp:cNvSpPr/>
      </dsp:nvSpPr>
      <dsp:spPr>
        <a:xfrm>
          <a:off x="783689" y="2247163"/>
          <a:ext cx="4311566" cy="21671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Violent crime rates notably increase during periods of moderate warmth (approx. 68°F to 83°F).</a:t>
          </a:r>
          <a:endParaRPr lang="en-US" sz="1700" kern="1200"/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A noticeable decline in crime rates is observed during extreme heat conditions (above 85°F).</a:t>
          </a:r>
          <a:endParaRPr lang="en-US" sz="1700" kern="1200"/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Crime occurrences peak significantly on comfortable, warm days rather than on extremely hot or cold days.</a:t>
          </a:r>
          <a:endParaRPr lang="en-US" sz="1700" kern="1200"/>
        </a:p>
      </dsp:txBody>
      <dsp:txXfrm>
        <a:off x="783689" y="2247163"/>
        <a:ext cx="4311566" cy="2167190"/>
      </dsp:txXfrm>
    </dsp:sp>
    <dsp:sp modelId="{51D9FEE5-7C5B-4BB2-A5F2-CCCDBF40240C}">
      <dsp:nvSpPr>
        <dsp:cNvPr id="0" name=""/>
        <dsp:cNvSpPr/>
      </dsp:nvSpPr>
      <dsp:spPr>
        <a:xfrm>
          <a:off x="7251039" y="0"/>
          <a:ext cx="1509048" cy="139343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CD4153-4D63-4456-B1DA-559E9AE1ED47}">
      <dsp:nvSpPr>
        <dsp:cNvPr id="0" name=""/>
        <dsp:cNvSpPr/>
      </dsp:nvSpPr>
      <dsp:spPr>
        <a:xfrm>
          <a:off x="5849780" y="1568535"/>
          <a:ext cx="4311566" cy="5971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500" b="1" i="0" kern="1200"/>
            <a:t>Methodology:</a:t>
          </a:r>
          <a:endParaRPr lang="en-US" sz="2500" kern="1200"/>
        </a:p>
      </dsp:txBody>
      <dsp:txXfrm>
        <a:off x="5849780" y="1568535"/>
        <a:ext cx="4311566" cy="597185"/>
      </dsp:txXfrm>
    </dsp:sp>
    <dsp:sp modelId="{287545DB-B85C-4A4C-B203-CB54050A5D53}">
      <dsp:nvSpPr>
        <dsp:cNvPr id="0" name=""/>
        <dsp:cNvSpPr/>
      </dsp:nvSpPr>
      <dsp:spPr>
        <a:xfrm>
          <a:off x="5849780" y="2247163"/>
          <a:ext cx="4311566" cy="21671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Data integrated crime counts and daily temperature TMAX using SQL joins.</a:t>
          </a:r>
          <a:endParaRPr lang="en-US" sz="1700" kern="1200"/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Utilized correlation analysis and clustering techniques (K-Means) to identify distinct crime patterns linked to specific temperature ranges.</a:t>
          </a:r>
          <a:endParaRPr lang="en-US" sz="1700" kern="1200"/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Validated findings through visualizations like bar graphs and heatmaps, confirming higher crime rates during comfortable weather conditions.</a:t>
          </a:r>
          <a:endParaRPr lang="en-US" sz="1700" kern="1200"/>
        </a:p>
      </dsp:txBody>
      <dsp:txXfrm>
        <a:off x="5849780" y="2247163"/>
        <a:ext cx="4311566" cy="216719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310557-5640-49AB-B533-474C3DA76B84}">
      <dsp:nvSpPr>
        <dsp:cNvPr id="0" name=""/>
        <dsp:cNvSpPr/>
      </dsp:nvSpPr>
      <dsp:spPr>
        <a:xfrm>
          <a:off x="474262" y="39844"/>
          <a:ext cx="1510523" cy="138721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5C4864-29FF-4C3D-B2DE-9EEF4E2C6F29}">
      <dsp:nvSpPr>
        <dsp:cNvPr id="0" name=""/>
        <dsp:cNvSpPr/>
      </dsp:nvSpPr>
      <dsp:spPr>
        <a:xfrm>
          <a:off x="474262" y="1587644"/>
          <a:ext cx="4315781" cy="5945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b="1" i="0" kern="1200"/>
            <a:t>Insights on Temperature and Crime:</a:t>
          </a:r>
          <a:endParaRPr lang="en-US" sz="2000" kern="1200"/>
        </a:p>
      </dsp:txBody>
      <dsp:txXfrm>
        <a:off x="474262" y="1587644"/>
        <a:ext cx="4315781" cy="594521"/>
      </dsp:txXfrm>
    </dsp:sp>
    <dsp:sp modelId="{16E5F7DD-EA62-48C8-8391-77199F241D3E}">
      <dsp:nvSpPr>
        <dsp:cNvPr id="0" name=""/>
        <dsp:cNvSpPr/>
      </dsp:nvSpPr>
      <dsp:spPr>
        <a:xfrm>
          <a:off x="474262" y="2256856"/>
          <a:ext cx="4315781" cy="17697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/>
            <a:t>While TMAX provides a useful measure, it does not directly drive crime. Rather, nicer, more comfortable weather conditions are associated with increased crime activity.</a:t>
          </a:r>
          <a:endParaRPr lang="en-US" sz="1500" kern="1200"/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/>
            <a:t>The correlation likely stems from increased social interactions and outdoor activity during pleasant weather conditions rather than the temperature itself.</a:t>
          </a:r>
          <a:endParaRPr lang="en-US" sz="1500" kern="1200"/>
        </a:p>
      </dsp:txBody>
      <dsp:txXfrm>
        <a:off x="474262" y="2256856"/>
        <a:ext cx="4315781" cy="1769730"/>
      </dsp:txXfrm>
    </dsp:sp>
    <dsp:sp modelId="{13D646ED-5771-4D52-8E3D-3A53BF93CE75}">
      <dsp:nvSpPr>
        <dsp:cNvPr id="0" name=""/>
        <dsp:cNvSpPr/>
      </dsp:nvSpPr>
      <dsp:spPr>
        <a:xfrm>
          <a:off x="5545305" y="39844"/>
          <a:ext cx="1510523" cy="138721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86B348-96ED-4F80-BE51-24F0A9A5BED1}">
      <dsp:nvSpPr>
        <dsp:cNvPr id="0" name=""/>
        <dsp:cNvSpPr/>
      </dsp:nvSpPr>
      <dsp:spPr>
        <a:xfrm>
          <a:off x="5545305" y="1587644"/>
          <a:ext cx="4315781" cy="5945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b="1" i="0" kern="1200"/>
            <a:t>Data Mining Interpretation:</a:t>
          </a:r>
          <a:endParaRPr lang="en-US" sz="2000" kern="1200"/>
        </a:p>
      </dsp:txBody>
      <dsp:txXfrm>
        <a:off x="5545305" y="1587644"/>
        <a:ext cx="4315781" cy="594521"/>
      </dsp:txXfrm>
    </dsp:sp>
    <dsp:sp modelId="{D4501C19-F1B4-44C6-ACD5-0B7E27658C59}">
      <dsp:nvSpPr>
        <dsp:cNvPr id="0" name=""/>
        <dsp:cNvSpPr/>
      </dsp:nvSpPr>
      <dsp:spPr>
        <a:xfrm>
          <a:off x="5545305" y="2256856"/>
          <a:ext cx="4315781" cy="17697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/>
            <a:t>Clustering analysis indicated higher crime groupings during moderate temperatures, likely reflecting periods of increased social interaction rather than direct temperature effects.</a:t>
          </a:r>
          <a:endParaRPr lang="en-US" sz="1500" kern="1200"/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/>
            <a:t>Association rule mining highlighted frequent co-occurrences between moderate temperatures and violent crimes, reinforcing the presence-of-people hypothesis.</a:t>
          </a:r>
          <a:endParaRPr lang="en-US" sz="1500" kern="1200"/>
        </a:p>
      </dsp:txBody>
      <dsp:txXfrm>
        <a:off x="5545305" y="2256856"/>
        <a:ext cx="4315781" cy="176973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1B1ABB-14F2-3847-920C-4D0AAAAA94D4}">
      <dsp:nvSpPr>
        <dsp:cNvPr id="0" name=""/>
        <dsp:cNvSpPr/>
      </dsp:nvSpPr>
      <dsp:spPr>
        <a:xfrm>
          <a:off x="3359159" y="1345"/>
          <a:ext cx="1639691" cy="8198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i="0" kern="1200"/>
            <a:t>Recommendations &amp; Future Directions</a:t>
          </a:r>
          <a:endParaRPr lang="en-US" sz="900" kern="1200"/>
        </a:p>
      </dsp:txBody>
      <dsp:txXfrm>
        <a:off x="3383171" y="25357"/>
        <a:ext cx="1591667" cy="771821"/>
      </dsp:txXfrm>
    </dsp:sp>
    <dsp:sp modelId="{5D884BD6-8348-0543-BF05-A8433E16D424}">
      <dsp:nvSpPr>
        <dsp:cNvPr id="0" name=""/>
        <dsp:cNvSpPr/>
      </dsp:nvSpPr>
      <dsp:spPr>
        <a:xfrm>
          <a:off x="3359159" y="944168"/>
          <a:ext cx="1639691" cy="8198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i="0" kern="1200"/>
            <a:t>Policy and Strategic Recommendations:</a:t>
          </a:r>
          <a:endParaRPr lang="en-US" sz="900" kern="1200"/>
        </a:p>
      </dsp:txBody>
      <dsp:txXfrm>
        <a:off x="3383171" y="968180"/>
        <a:ext cx="1591667" cy="771821"/>
      </dsp:txXfrm>
    </dsp:sp>
    <dsp:sp modelId="{103A61D1-A6DA-044A-A5CD-1ED3CB4B1061}">
      <dsp:nvSpPr>
        <dsp:cNvPr id="0" name=""/>
        <dsp:cNvSpPr/>
      </dsp:nvSpPr>
      <dsp:spPr>
        <a:xfrm rot="18289469">
          <a:off x="4752531" y="866618"/>
          <a:ext cx="1148515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148515" y="1606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98076" y="853967"/>
        <a:ext cx="57425" cy="57425"/>
      </dsp:txXfrm>
    </dsp:sp>
    <dsp:sp modelId="{6A4CABE9-673F-F846-877E-0F05991056EA}">
      <dsp:nvSpPr>
        <dsp:cNvPr id="0" name=""/>
        <dsp:cNvSpPr/>
      </dsp:nvSpPr>
      <dsp:spPr>
        <a:xfrm>
          <a:off x="5654727" y="1345"/>
          <a:ext cx="1639691" cy="8198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0" i="0" kern="1200"/>
            <a:t>Law enforcement should focus resources on moderately warm days when social interactions peak.</a:t>
          </a:r>
          <a:endParaRPr lang="en-US" sz="900" kern="1200"/>
        </a:p>
      </dsp:txBody>
      <dsp:txXfrm>
        <a:off x="5678739" y="25357"/>
        <a:ext cx="1591667" cy="771821"/>
      </dsp:txXfrm>
    </dsp:sp>
    <dsp:sp modelId="{9C536370-9CE0-244E-B488-17E85AB8BA4A}">
      <dsp:nvSpPr>
        <dsp:cNvPr id="0" name=""/>
        <dsp:cNvSpPr/>
      </dsp:nvSpPr>
      <dsp:spPr>
        <a:xfrm>
          <a:off x="4998851" y="1338029"/>
          <a:ext cx="655876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655876" y="1606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310392" y="1337694"/>
        <a:ext cx="32793" cy="32793"/>
      </dsp:txXfrm>
    </dsp:sp>
    <dsp:sp modelId="{FD43CF79-7874-C246-B653-E21AB763D01B}">
      <dsp:nvSpPr>
        <dsp:cNvPr id="0" name=""/>
        <dsp:cNvSpPr/>
      </dsp:nvSpPr>
      <dsp:spPr>
        <a:xfrm>
          <a:off x="5654727" y="944168"/>
          <a:ext cx="1639691" cy="8198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0" i="0" kern="1200"/>
            <a:t>Community engagement programs should increase outreach during these identified high-risk periods.</a:t>
          </a:r>
          <a:endParaRPr lang="en-US" sz="900" kern="1200"/>
        </a:p>
      </dsp:txBody>
      <dsp:txXfrm>
        <a:off x="5678739" y="968180"/>
        <a:ext cx="1591667" cy="771821"/>
      </dsp:txXfrm>
    </dsp:sp>
    <dsp:sp modelId="{1F2D0D24-4BE8-1844-B9DE-5ADB79F12E63}">
      <dsp:nvSpPr>
        <dsp:cNvPr id="0" name=""/>
        <dsp:cNvSpPr/>
      </dsp:nvSpPr>
      <dsp:spPr>
        <a:xfrm rot="3310531">
          <a:off x="4752531" y="1809440"/>
          <a:ext cx="1148515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148515" y="1606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98076" y="1796789"/>
        <a:ext cx="57425" cy="57425"/>
      </dsp:txXfrm>
    </dsp:sp>
    <dsp:sp modelId="{1947639B-2A61-4742-A0FD-A0466165EA69}">
      <dsp:nvSpPr>
        <dsp:cNvPr id="0" name=""/>
        <dsp:cNvSpPr/>
      </dsp:nvSpPr>
      <dsp:spPr>
        <a:xfrm>
          <a:off x="5654727" y="1886991"/>
          <a:ext cx="1639691" cy="8198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0" i="0" kern="1200"/>
            <a:t>Urban planning initiatives could incorporate environmental designs aimed at reducing crowd-related violence during optimal outdoor conditions.</a:t>
          </a:r>
          <a:endParaRPr lang="en-US" sz="900" kern="1200"/>
        </a:p>
      </dsp:txBody>
      <dsp:txXfrm>
        <a:off x="5678739" y="1911003"/>
        <a:ext cx="1591667" cy="771821"/>
      </dsp:txXfrm>
    </dsp:sp>
    <dsp:sp modelId="{2C4DB47A-E112-704F-97E1-3FF4569F3569}">
      <dsp:nvSpPr>
        <dsp:cNvPr id="0" name=""/>
        <dsp:cNvSpPr/>
      </dsp:nvSpPr>
      <dsp:spPr>
        <a:xfrm>
          <a:off x="3359159" y="3301225"/>
          <a:ext cx="1639691" cy="8198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i="0" kern="1200"/>
            <a:t>Future Research Directions:</a:t>
          </a:r>
          <a:endParaRPr lang="en-US" sz="900" kern="1200"/>
        </a:p>
      </dsp:txBody>
      <dsp:txXfrm>
        <a:off x="3383171" y="3325237"/>
        <a:ext cx="1591667" cy="771821"/>
      </dsp:txXfrm>
    </dsp:sp>
    <dsp:sp modelId="{F473DF2A-8908-1A4C-8E7A-B4AA4027B938}">
      <dsp:nvSpPr>
        <dsp:cNvPr id="0" name=""/>
        <dsp:cNvSpPr/>
      </dsp:nvSpPr>
      <dsp:spPr>
        <a:xfrm rot="19457599">
          <a:off x="4922932" y="3459380"/>
          <a:ext cx="807714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807714" y="1606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306596" y="3455249"/>
        <a:ext cx="40385" cy="40385"/>
      </dsp:txXfrm>
    </dsp:sp>
    <dsp:sp modelId="{AFB5247C-23EB-EB41-A4CF-E47223536F47}">
      <dsp:nvSpPr>
        <dsp:cNvPr id="0" name=""/>
        <dsp:cNvSpPr/>
      </dsp:nvSpPr>
      <dsp:spPr>
        <a:xfrm>
          <a:off x="5654727" y="2829813"/>
          <a:ext cx="1639691" cy="8198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0" i="0" kern="1200"/>
            <a:t>Incorporate additional factors such as humidity, events, holidays, and socioeconomic contexts to refine predictive crime models.</a:t>
          </a:r>
          <a:endParaRPr lang="en-US" sz="900" kern="1200"/>
        </a:p>
      </dsp:txBody>
      <dsp:txXfrm>
        <a:off x="5678739" y="2853825"/>
        <a:ext cx="1591667" cy="771821"/>
      </dsp:txXfrm>
    </dsp:sp>
    <dsp:sp modelId="{E190EC8D-72D1-0046-A40D-0E2B3586C960}">
      <dsp:nvSpPr>
        <dsp:cNvPr id="0" name=""/>
        <dsp:cNvSpPr/>
      </dsp:nvSpPr>
      <dsp:spPr>
        <a:xfrm rot="2142401">
          <a:off x="4922932" y="3930791"/>
          <a:ext cx="807714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807714" y="1606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306596" y="3926660"/>
        <a:ext cx="40385" cy="40385"/>
      </dsp:txXfrm>
    </dsp:sp>
    <dsp:sp modelId="{022AFA12-E727-7E42-B483-10D6876EBF78}">
      <dsp:nvSpPr>
        <dsp:cNvPr id="0" name=""/>
        <dsp:cNvSpPr/>
      </dsp:nvSpPr>
      <dsp:spPr>
        <a:xfrm>
          <a:off x="5654727" y="3772636"/>
          <a:ext cx="1639691" cy="8198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0" i="0" kern="1200"/>
            <a:t>Extend analysis to neighborhood-level data to identify localized crime patterns and targeted intervention opportunities.</a:t>
          </a:r>
          <a:endParaRPr lang="en-US" sz="900" kern="1200"/>
        </a:p>
      </dsp:txBody>
      <dsp:txXfrm>
        <a:off x="5678739" y="3796648"/>
        <a:ext cx="1591667" cy="7718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FA71-3A18-48C0-980F-4B68F7F63042}" type="datetime1">
              <a:rPr lang="en-US" smtClean="0"/>
              <a:t>4/27/25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25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1680898"/>
            <a:ext cx="10515600" cy="44960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4EDB3-C0E8-45F8-9E1D-1B6C8D1880C0}" type="datetime1">
              <a:rPr lang="en-US" smtClean="0"/>
              <a:t>4/27/25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375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4888" y="578497"/>
            <a:ext cx="2047037" cy="55984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78497"/>
            <a:ext cx="8796688" cy="55984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0EC4B-54ED-4041-B552-9BA760FA3DBA}" type="datetime1">
              <a:rPr lang="en-US" smtClean="0"/>
              <a:t>4/27/25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565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210E-201E-4473-82AC-2466F5386C38}" type="datetime1">
              <a:rPr lang="en-US" smtClean="0"/>
              <a:t>4/27/25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647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</p:spPr>
        <p:txBody>
          <a:bodyPr anchor="t">
            <a:norm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EA198-6CAB-4B8F-B93F-1F9C8C4B6CE7}" type="datetime1">
              <a:rPr lang="en-US" smtClean="0"/>
              <a:t>4/27/25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988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6041F-4525-44D5-AA4F-332294BF1F56}" type="datetime1">
              <a:rPr lang="en-US" smtClean="0"/>
              <a:t>4/27/25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600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86894"/>
            <a:ext cx="5183189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7091-BBDF-4EB9-BA6B-2BB67AC4FC0F}" type="datetime1">
              <a:rPr lang="en-US" smtClean="0"/>
              <a:t>4/27/25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527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B226B-77A6-410C-9796-083F278E0125}" type="datetime1">
              <a:rPr lang="en-US" smtClean="0"/>
              <a:t>4/27/25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391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578B-D289-4C40-8593-3D356C49DA58}" type="datetime1">
              <a:rPr lang="en-US" smtClean="0"/>
              <a:t>4/27/25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159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6"/>
            <a:ext cx="627974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FAE3-14DB-48A7-A80F-80DDB072CE3D}" type="datetime1">
              <a:rPr lang="en-US" smtClean="0"/>
              <a:t>4/27/25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406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657103"/>
            <a:ext cx="6483687" cy="555590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5EAEF-6478-4102-8F5D-A5FE9FC97ACB}" type="datetime1">
              <a:rPr lang="en-US" smtClean="0"/>
              <a:t>4/27/25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470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7F45AC6-C491-4585-A584-9CE2AF7D5500}" type="datetime1">
              <a:rPr lang="en-US" smtClean="0"/>
              <a:t>4/27/25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887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0EECA69B-4C2A-7F31-8019-E90DB3BD49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pic>
        <p:nvPicPr>
          <p:cNvPr id="20" name="Picture 19" descr="Chicago cityscape against sky">
            <a:extLst>
              <a:ext uri="{FF2B5EF4-FFF2-40B4-BE49-F238E27FC236}">
                <a16:creationId xmlns:a16="http://schemas.microsoft.com/office/drawing/2014/main" id="{C9C576BA-1263-7AD5-CDE9-DF6F230D93C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091" t="233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495DEB6A-976D-98B6-8875-F4C240958B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14800"/>
            <a:ext cx="12192000" cy="2743202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43000">
                <a:schemeClr val="bg1">
                  <a:alpha val="25000"/>
                </a:schemeClr>
              </a:gs>
              <a:gs pos="59000">
                <a:schemeClr val="bg1">
                  <a:alpha val="35000"/>
                </a:schemeClr>
              </a:gs>
              <a:gs pos="100000">
                <a:schemeClr val="bg1">
                  <a:alpha val="4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AA5C58-C566-988B-AD9C-572FF9997F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041" y="5728447"/>
            <a:ext cx="8201790" cy="960120"/>
          </a:xfrm>
          <a:ln>
            <a:noFill/>
          </a:ln>
        </p:spPr>
        <p:txBody>
          <a:bodyPr anchor="ctr">
            <a:normAutofit/>
          </a:bodyPr>
          <a:lstStyle/>
          <a:p>
            <a:pPr algn="l"/>
            <a:r>
              <a:rPr lang="en-US" sz="3100"/>
              <a:t>Chicago Crime &amp; Max Temp</a:t>
            </a:r>
            <a:br>
              <a:rPr lang="en-US" sz="3100"/>
            </a:br>
            <a:r>
              <a:rPr lang="en-US" sz="3100" b="0">
                <a:ea typeface="+mn-ea"/>
                <a:cs typeface="+mn-cs"/>
              </a:rPr>
              <a:t>Data Mining</a:t>
            </a:r>
            <a:endParaRPr lang="en-US" sz="31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3F23AA-67B3-A110-3182-5BD0928E3C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87819" y="5728445"/>
            <a:ext cx="3409110" cy="950410"/>
          </a:xfrm>
        </p:spPr>
        <p:txBody>
          <a:bodyPr anchor="ctr">
            <a:normAutofit/>
          </a:bodyPr>
          <a:lstStyle/>
          <a:p>
            <a:pPr algn="r">
              <a:lnSpc>
                <a:spcPct val="110000"/>
              </a:lnSpc>
            </a:pPr>
            <a:r>
              <a:rPr lang="en-US" sz="1300"/>
              <a:t>CSPB 4502</a:t>
            </a:r>
            <a:br>
              <a:rPr lang="en-US" sz="1300"/>
            </a:br>
            <a:r>
              <a:rPr lang="en-US" sz="1300"/>
              <a:t>Team 1 :       </a:t>
            </a:r>
            <a:br>
              <a:rPr lang="en-US" sz="1300"/>
            </a:br>
            <a:r>
              <a:rPr lang="en-US" sz="1300"/>
              <a:t>Patrick Ridley</a:t>
            </a:r>
            <a:br>
              <a:rPr lang="en-US" sz="1300"/>
            </a:br>
            <a:r>
              <a:rPr lang="en-US" sz="1300"/>
              <a:t>Shrey Shah</a:t>
            </a:r>
          </a:p>
        </p:txBody>
      </p:sp>
    </p:spTree>
    <p:extLst>
      <p:ext uri="{BB962C8B-B14F-4D97-AF65-F5344CB8AC3E}">
        <p14:creationId xmlns:p14="http://schemas.microsoft.com/office/powerpoint/2010/main" val="42340203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B65277-82C6-6D08-6DCA-4A7DCC3B71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964735-EF63-6540-CBA5-7F7B4702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603504"/>
            <a:ext cx="5862396" cy="1527048"/>
          </a:xfrm>
        </p:spPr>
        <p:txBody>
          <a:bodyPr anchor="b">
            <a:normAutofit/>
          </a:bodyPr>
          <a:lstStyle/>
          <a:p>
            <a:r>
              <a:rPr lang="en-US" b="1" i="0" u="none" strike="noStrike">
                <a:effectLst/>
              </a:rPr>
              <a:t>Smoothed Assault Trends by Temperature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D46A56-CB32-D33B-90A9-FB6E4A1219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2212848"/>
            <a:ext cx="5862396" cy="4096512"/>
          </a:xfrm>
        </p:spPr>
        <p:txBody>
          <a:bodyPr>
            <a:normAutofit/>
          </a:bodyPr>
          <a:lstStyle/>
          <a:p>
            <a:r>
              <a:rPr lang="en-US" sz="1800" b="1" i="0" u="none" strike="noStrike">
                <a:effectLst/>
              </a:rPr>
              <a:t>Assault Trends:</a:t>
            </a:r>
            <a:endParaRPr lang="en-US" sz="1800" b="0" i="0" u="none" strike="noStrike">
              <a:effectLst/>
            </a:endParaRPr>
          </a:p>
          <a:p>
            <a:pPr lvl="1"/>
            <a:r>
              <a:rPr lang="en-US" b="0" i="0" u="none" strike="noStrike">
                <a:effectLst/>
              </a:rPr>
              <a:t>Assault incidents display a distinct inverted-U shape relationship with temperature.</a:t>
            </a:r>
          </a:p>
          <a:p>
            <a:pPr lvl="1"/>
            <a:r>
              <a:rPr lang="en-US" b="0" i="0" u="none" strike="noStrike">
                <a:effectLst/>
              </a:rPr>
              <a:t>Assaults peak within moderate temperature ranges (approximately 70°F to 80°F).</a:t>
            </a:r>
          </a:p>
          <a:p>
            <a:pPr lvl="1"/>
            <a:r>
              <a:rPr lang="en-US" b="0" i="0" u="none" strike="noStrike">
                <a:effectLst/>
              </a:rPr>
              <a:t>Incidents decrease noticeably during extreme heat or cold temperatures, likely due to reduced outdoor activity.</a:t>
            </a:r>
          </a:p>
          <a:p>
            <a:endParaRPr lang="en-US" sz="18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AD2D75-052E-8DF2-C0FA-FB7A87935F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1395" y="2179187"/>
            <a:ext cx="4681506" cy="2528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1940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B65277-82C6-6D08-6DCA-4A7DCC3B71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896B78-9ED7-370B-9286-F78BDB011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603504"/>
            <a:ext cx="5862396" cy="1527048"/>
          </a:xfrm>
        </p:spPr>
        <p:txBody>
          <a:bodyPr anchor="b">
            <a:normAutofit/>
          </a:bodyPr>
          <a:lstStyle/>
          <a:p>
            <a:r>
              <a:rPr lang="en-US" b="1" i="0" u="none" strike="noStrike">
                <a:effectLst/>
              </a:rPr>
              <a:t>Pearson Correlation Analysis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BE91B6-942A-18A4-19FC-87AC31400C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2212848"/>
            <a:ext cx="5862396" cy="4096512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500" b="1" i="0" u="none" strike="noStrike">
                <a:effectLst/>
              </a:rPr>
              <a:t>Correlation Between Crime Counts and Temperature:</a:t>
            </a:r>
            <a:endParaRPr lang="en-US" sz="1500" b="0" i="0" u="none" strike="noStrike">
              <a:effectLst/>
            </a:endParaRP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500" b="0" i="0" u="none" strike="noStrike">
                <a:effectLst/>
              </a:rPr>
              <a:t>Assault and battery incidents show strong positive correlations with daily maximum temperatures (TMAX).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500" b="0" i="0" u="none" strike="noStrike">
                <a:effectLst/>
              </a:rPr>
              <a:t>Moderate correlations exist between total crime counts and temperature.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500" b="0" i="0" u="none" strike="noStrike">
                <a:effectLst/>
              </a:rPr>
              <a:t>Minimal or weak correlations found for homicides and sex-related crimes, indicating these crime types are less sensitive to temperature variations.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500" b="0" i="0" u="none" strike="noStrike">
                <a:effectLst/>
              </a:rPr>
              <a:t>Pearson heatmap visually confirms the strength and direction of these relationships, highlighting areas for targeted preventive measures.</a:t>
            </a:r>
          </a:p>
          <a:p>
            <a:pPr>
              <a:lnSpc>
                <a:spcPct val="110000"/>
              </a:lnSpc>
            </a:pPr>
            <a:endParaRPr lang="en-US" sz="15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528C96-57DA-8D3C-7335-F8CA069BE3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1395" y="1728591"/>
            <a:ext cx="4681506" cy="3429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6678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1A22726-DA03-BCB0-F12E-98258FB7E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5BB4F1-1913-B210-C2C0-1AF38A540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548640"/>
            <a:ext cx="9160475" cy="1132258"/>
          </a:xfrm>
        </p:spPr>
        <p:txBody>
          <a:bodyPr anchor="ctr">
            <a:normAutofit/>
          </a:bodyPr>
          <a:lstStyle/>
          <a:p>
            <a:pPr algn="ctr"/>
            <a:r>
              <a:rPr lang="en-US" b="1" i="0" u="none" strike="noStrike">
                <a:effectLst/>
              </a:rPr>
              <a:t>Conclusion &amp; Interpretation</a:t>
            </a:r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F7B4C92-1BBA-F93E-7D57-E6C0EB14E3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8910847"/>
              </p:ext>
            </p:extLst>
          </p:nvPr>
        </p:nvGraphicFramePr>
        <p:xfrm>
          <a:off x="930876" y="2037806"/>
          <a:ext cx="10335350" cy="40664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732805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854EC-EEEA-74C9-ACEF-ACC3DE2C0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Recommendations &amp; Future Directions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BF55DBC-F065-0471-0BB3-0D74C7645C7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12647" y="1715532"/>
          <a:ext cx="10653579" cy="45938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71843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51922D2-D397-9EA4-A66D-55B0884D1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314597-F554-CAF5-C2C8-F2D6B7EE5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548639"/>
            <a:ext cx="3494314" cy="5786638"/>
          </a:xfrm>
        </p:spPr>
        <p:txBody>
          <a:bodyPr anchor="t">
            <a:normAutofit/>
          </a:bodyPr>
          <a:lstStyle/>
          <a:p>
            <a:r>
              <a:rPr lang="en-US" b="1" i="0" u="none" strike="noStrike">
                <a:effectLst/>
              </a:rPr>
              <a:t>Chicago Crime and Max Temp -</a:t>
            </a:r>
            <a:br>
              <a:rPr lang="en-US" b="1" i="0" u="none" strike="noStrike">
                <a:effectLst/>
              </a:rPr>
            </a:br>
            <a:r>
              <a:rPr lang="en-US" b="1" i="0" u="none" strike="noStrike">
                <a:effectLst/>
              </a:rPr>
              <a:t>Overview &amp; Objectives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8AE9014-06F0-F580-8FB1-D0312B1E3E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8143087"/>
              </p:ext>
            </p:extLst>
          </p:nvPr>
        </p:nvGraphicFramePr>
        <p:xfrm>
          <a:off x="4608246" y="548640"/>
          <a:ext cx="6949440" cy="57866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83201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B65277-82C6-6D08-6DCA-4A7DCC3B71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DE27F0-FFE0-E3CD-0EC9-2C837033B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603504"/>
            <a:ext cx="5862396" cy="1527048"/>
          </a:xfrm>
        </p:spPr>
        <p:txBody>
          <a:bodyPr anchor="b">
            <a:normAutofit/>
          </a:bodyPr>
          <a:lstStyle/>
          <a:p>
            <a:r>
              <a:rPr lang="en-US" sz="2800" b="1" i="0" u="none" strike="noStrike">
                <a:effectLst/>
              </a:rPr>
              <a:t>Chicago Crime and Max Temp -</a:t>
            </a:r>
            <a:br>
              <a:rPr lang="en-US" sz="2800" b="1" i="0" u="none" strike="noStrike">
                <a:effectLst/>
              </a:rPr>
            </a:br>
            <a:r>
              <a:rPr lang="en-US" sz="2800" b="1" i="0" u="none" strike="noStrike">
                <a:effectLst/>
              </a:rPr>
              <a:t>Importance for Policy &amp; Community</a:t>
            </a:r>
            <a:endParaRPr lang="en-US" sz="2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9899A5-106D-8231-EC78-842F67BC73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2212848"/>
            <a:ext cx="5862396" cy="4096512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500" b="1" i="0" u="none" strike="noStrike">
                <a:effectLst/>
              </a:rPr>
              <a:t>Why This Matters:</a:t>
            </a:r>
            <a:endParaRPr lang="en-US" sz="1500" b="0" i="0" u="none" strike="noStrike">
              <a:effectLst/>
            </a:endParaRPr>
          </a:p>
          <a:p>
            <a:pPr lvl="1">
              <a:lnSpc>
                <a:spcPct val="110000"/>
              </a:lnSpc>
            </a:pPr>
            <a:r>
              <a:rPr lang="en-US" sz="1500" b="0" i="0" u="none" strike="noStrike">
                <a:effectLst/>
              </a:rPr>
              <a:t>Enables law enforcement to strategically allocate resources based on predictable temperature-related crime spikes.</a:t>
            </a:r>
          </a:p>
          <a:p>
            <a:pPr lvl="1">
              <a:lnSpc>
                <a:spcPct val="110000"/>
              </a:lnSpc>
            </a:pPr>
            <a:r>
              <a:rPr lang="en-US" sz="1500" b="0" i="0" u="none" strike="noStrike">
                <a:effectLst/>
              </a:rPr>
              <a:t>Assists urban planners and policymakers in designing community safety initiatives and interventions tailored to seasonal crime patterns.</a:t>
            </a:r>
          </a:p>
          <a:p>
            <a:pPr lvl="1">
              <a:lnSpc>
                <a:spcPct val="110000"/>
              </a:lnSpc>
            </a:pPr>
            <a:r>
              <a:rPr lang="en-US" sz="1500" b="0" i="0" u="none" strike="noStrike">
                <a:effectLst/>
              </a:rPr>
              <a:t>Improves emergency response preparedness during identified high-risk temperature periods (moderate warmth, first warm days following colder seasons).</a:t>
            </a:r>
          </a:p>
          <a:p>
            <a:pPr lvl="1">
              <a:lnSpc>
                <a:spcPct val="110000"/>
              </a:lnSpc>
            </a:pPr>
            <a:r>
              <a:rPr lang="en-US" sz="1500" b="0" i="0" u="none" strike="noStrike">
                <a:effectLst/>
              </a:rPr>
              <a:t>Enhances public awareness regarding the environmental impact on community safety, promoting proactive community engagement and preventive measures.</a:t>
            </a:r>
          </a:p>
          <a:p>
            <a:pPr>
              <a:lnSpc>
                <a:spcPct val="110000"/>
              </a:lnSpc>
            </a:pPr>
            <a:endParaRPr lang="en-US" sz="1500"/>
          </a:p>
        </p:txBody>
      </p:sp>
      <p:pic>
        <p:nvPicPr>
          <p:cNvPr id="7" name="Graphic 6" descr="City">
            <a:extLst>
              <a:ext uri="{FF2B5EF4-FFF2-40B4-BE49-F238E27FC236}">
                <a16:creationId xmlns:a16="http://schemas.microsoft.com/office/drawing/2014/main" id="{E965317E-514C-7AA6-7420-9B833C2234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91395" y="1102440"/>
            <a:ext cx="4681506" cy="4681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271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BF8BE9A2-8956-141B-BFE6-C607C93D8A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3EECC7-28EF-9A6D-2A9D-47492F1D0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734" y="4837132"/>
            <a:ext cx="4705097" cy="1615684"/>
          </a:xfrm>
        </p:spPr>
        <p:txBody>
          <a:bodyPr>
            <a:normAutofit/>
          </a:bodyPr>
          <a:lstStyle/>
          <a:p>
            <a:r>
              <a:rPr lang="en-US" dirty="0"/>
              <a:t>Crime/Max Temp</a:t>
            </a:r>
            <a:br>
              <a:rPr lang="en-US" dirty="0"/>
            </a:br>
            <a:r>
              <a:rPr lang="en-US" dirty="0"/>
              <a:t>Data Sources: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3C847B-794E-D296-3230-146A8EC24C6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24478"/>
          <a:stretch/>
        </p:blipFill>
        <p:spPr>
          <a:xfrm>
            <a:off x="20" y="10"/>
            <a:ext cx="12191980" cy="455777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8D010-0D17-F0F6-EF5C-EF66A9DACA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9333" y="4837132"/>
            <a:ext cx="5753567" cy="1615684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Data Sources:</a:t>
            </a:r>
            <a:endParaRPr lang="en-US" sz="1800" dirty="0"/>
          </a:p>
          <a:p>
            <a:pPr lvl="1"/>
            <a:r>
              <a:rPr lang="en-US" dirty="0"/>
              <a:t>Chicago Crime (2010–2025, 1 M+ incident records)</a:t>
            </a:r>
          </a:p>
          <a:p>
            <a:pPr lvl="1"/>
            <a:r>
              <a:rPr lang="en-US" dirty="0"/>
              <a:t>NOAA Weather (daily TMAX, TMIN)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352893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7B65277-82C6-6D08-6DCA-4A7DCC3B71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D0087-D203-F80C-09B0-DB854A816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603504"/>
            <a:ext cx="5862396" cy="1527048"/>
          </a:xfrm>
        </p:spPr>
        <p:txBody>
          <a:bodyPr anchor="b">
            <a:normAutofit/>
          </a:bodyPr>
          <a:lstStyle/>
          <a:p>
            <a:r>
              <a:rPr lang="en-US" dirty="0"/>
              <a:t>Crime/Max Temp -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D6D7B-E0EA-2C82-3BD7-1A8967D03B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2212848"/>
            <a:ext cx="5862396" cy="4096512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b="1"/>
              <a:t>Preprocessing:</a:t>
            </a:r>
            <a:endParaRPr lang="en-US" sz="1800"/>
          </a:p>
          <a:p>
            <a:pPr lvl="1"/>
            <a:r>
              <a:rPr lang="en-US" b="1"/>
              <a:t>Crime:</a:t>
            </a:r>
            <a:endParaRPr lang="en-US"/>
          </a:p>
          <a:p>
            <a:pPr lvl="2"/>
            <a:r>
              <a:rPr lang="en-US" sz="1800"/>
              <a:t>Imported into MySQL; filtered to violent offenses only (Battery, Assault, Homicide, Sex-related)</a:t>
            </a:r>
          </a:p>
          <a:p>
            <a:pPr lvl="2"/>
            <a:r>
              <a:rPr lang="en-US" sz="1800"/>
              <a:t>Converted Arrest from text→Boolean; standardized date to adjDate (YYYY-MM-DD)</a:t>
            </a:r>
          </a:p>
          <a:p>
            <a:pPr lvl="1"/>
            <a:r>
              <a:rPr lang="en-US" b="1"/>
              <a:t>Weather:</a:t>
            </a:r>
            <a:endParaRPr lang="en-US"/>
          </a:p>
          <a:p>
            <a:pPr lvl="2"/>
            <a:r>
              <a:rPr lang="en-US" sz="1800"/>
              <a:t>Cleaned in pandas: dropped rows missing TMAX/TMIN; exported cleaned CSV for import</a:t>
            </a:r>
          </a:p>
          <a:p>
            <a:pPr marL="0" indent="0">
              <a:buNone/>
            </a:pPr>
            <a:endParaRPr lang="en-US" sz="18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B7CBE8-947B-867F-307D-07370B32785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0444" r="20436" b="1"/>
          <a:stretch/>
        </p:blipFill>
        <p:spPr>
          <a:xfrm>
            <a:off x="7091395" y="1285383"/>
            <a:ext cx="4681506" cy="4315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941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4C93A-F95C-B00D-FD46-0AAF9305F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3644042" cy="1132258"/>
          </a:xfrm>
        </p:spPr>
        <p:txBody>
          <a:bodyPr/>
          <a:lstStyle/>
          <a:p>
            <a:r>
              <a:rPr lang="en-US" dirty="0"/>
              <a:t>Crime/Max Temp -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657AA9-63FF-5C84-CE7C-9D36E1216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1715532"/>
            <a:ext cx="3286690" cy="4593828"/>
          </a:xfrm>
        </p:spPr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Integration &amp; Warehousing: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Aggregated daily counts by type in SQL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Joined</a:t>
            </a:r>
            <a:r>
              <a:rPr lang="en-US" dirty="0"/>
              <a:t> on </a:t>
            </a:r>
            <a:r>
              <a:rPr lang="en-US" dirty="0" err="1"/>
              <a:t>weather_data.Date</a:t>
            </a:r>
            <a:r>
              <a:rPr lang="en-US" dirty="0"/>
              <a:t> = </a:t>
            </a:r>
            <a:r>
              <a:rPr lang="en-US" dirty="0" err="1"/>
              <a:t>chi_crime.adjDate</a:t>
            </a:r>
            <a:r>
              <a:rPr lang="en-US" dirty="0"/>
              <a:t> → new table </a:t>
            </a:r>
            <a:r>
              <a:rPr lang="en-US" dirty="0" err="1"/>
              <a:t>crime_weather_data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Primary index on Date; secondary indexes on Primary Type &amp; severity for OLAP</a:t>
            </a:r>
          </a:p>
          <a:p>
            <a:pPr marL="0" indent="0">
              <a:buNone/>
            </a:pPr>
            <a:endParaRPr lang="en-US" dirty="0"/>
          </a:p>
        </p:txBody>
      </p:sp>
      <p:sp useBgFill="1">
        <p:nvSpPr>
          <p:cNvPr id="5" name="TextBox 4">
            <a:extLst>
              <a:ext uri="{FF2B5EF4-FFF2-40B4-BE49-F238E27FC236}">
                <a16:creationId xmlns:a16="http://schemas.microsoft.com/office/drawing/2014/main" id="{4FBDD8DC-2AF9-3D50-A80C-BAEA7ED76BF2}"/>
              </a:ext>
            </a:extLst>
          </p:cNvPr>
          <p:cNvSpPr txBox="1"/>
          <p:nvPr/>
        </p:nvSpPr>
        <p:spPr>
          <a:xfrm>
            <a:off x="4508938" y="672662"/>
            <a:ext cx="6757288" cy="59973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Date  TMAX  TMIN  </a:t>
            </a:r>
            <a:r>
              <a:rPr lang="en-US" dirty="0" err="1"/>
              <a:t>Crime_Count</a:t>
            </a:r>
            <a:r>
              <a:rPr lang="en-US" dirty="0"/>
              <a:t>  </a:t>
            </a:r>
            <a:r>
              <a:rPr lang="en-US" dirty="0" err="1"/>
              <a:t>Assault_Count</a:t>
            </a:r>
            <a:r>
              <a:rPr lang="en-US" dirty="0"/>
              <a:t>  </a:t>
            </a:r>
            <a:r>
              <a:rPr lang="en-US" dirty="0" err="1"/>
              <a:t>Battery_Count</a:t>
            </a:r>
            <a:r>
              <a:rPr lang="en-US" dirty="0"/>
              <a:t>  \</a:t>
            </a:r>
          </a:p>
          <a:p>
            <a:r>
              <a:rPr lang="en-US" dirty="0"/>
              <a:t>0  2008-01-01    31    10         1832             63            303   </a:t>
            </a:r>
          </a:p>
          <a:p>
            <a:r>
              <a:rPr lang="en-US" dirty="0"/>
              <a:t>1  2008-01-02    26     6          919             44            112   </a:t>
            </a:r>
          </a:p>
          <a:p>
            <a:r>
              <a:rPr lang="en-US" dirty="0"/>
              <a:t>2  2008-01-03    25     8          916             33            126   </a:t>
            </a:r>
          </a:p>
          <a:p>
            <a:r>
              <a:rPr lang="en-US" dirty="0"/>
              <a:t>3  2008-01-04    37    25         1099             57            154   </a:t>
            </a:r>
          </a:p>
          <a:p>
            <a:r>
              <a:rPr lang="en-US" dirty="0"/>
              <a:t>4  2008-01-05    45    37         1183             61            191   </a:t>
            </a:r>
          </a:p>
          <a:p>
            <a:endParaRPr lang="en-US" dirty="0"/>
          </a:p>
          <a:p>
            <a:r>
              <a:rPr lang="en-US" dirty="0"/>
              <a:t>   </a:t>
            </a:r>
            <a:r>
              <a:rPr lang="en-US" dirty="0" err="1"/>
              <a:t>Homicide_Count</a:t>
            </a:r>
            <a:r>
              <a:rPr lang="en-US" dirty="0"/>
              <a:t>  </a:t>
            </a:r>
            <a:r>
              <a:rPr lang="en-US" dirty="0" err="1"/>
              <a:t>Sex_Crime_Count</a:t>
            </a:r>
            <a:r>
              <a:rPr lang="en-US" dirty="0"/>
              <a:t>  </a:t>
            </a:r>
          </a:p>
          <a:p>
            <a:r>
              <a:rPr lang="en-US" dirty="0"/>
              <a:t>0               2              199  </a:t>
            </a:r>
          </a:p>
          <a:p>
            <a:r>
              <a:rPr lang="en-US" dirty="0"/>
              <a:t>1               1               13  </a:t>
            </a:r>
          </a:p>
          <a:p>
            <a:r>
              <a:rPr lang="en-US" dirty="0"/>
              <a:t>2               1               10  </a:t>
            </a:r>
          </a:p>
          <a:p>
            <a:r>
              <a:rPr lang="en-US" dirty="0"/>
              <a:t>3               1               16  </a:t>
            </a:r>
          </a:p>
          <a:p>
            <a:r>
              <a:rPr lang="en-US" dirty="0"/>
              <a:t>4               2               15  </a:t>
            </a:r>
          </a:p>
          <a:p>
            <a:r>
              <a:rPr lang="en-US" dirty="0"/>
              <a:t>/var/folders/</a:t>
            </a:r>
            <a:r>
              <a:rPr lang="en-US" dirty="0" err="1"/>
              <a:t>gl</a:t>
            </a:r>
            <a:r>
              <a:rPr lang="en-US" dirty="0"/>
              <a:t>/c9dr3r7j047d6wnxp52m68wr0000gn/T/ipykernel_24897/2305868975.py:27: </a:t>
            </a:r>
            <a:r>
              <a:rPr lang="en-US" dirty="0" err="1"/>
              <a:t>UserWarning</a:t>
            </a:r>
            <a:r>
              <a:rPr lang="en-US" dirty="0"/>
              <a:t>: pandas only supports </a:t>
            </a:r>
            <a:r>
              <a:rPr lang="en-US" dirty="0" err="1"/>
              <a:t>SQLAlchemy</a:t>
            </a:r>
            <a:r>
              <a:rPr lang="en-US" dirty="0"/>
              <a:t> connectable (engine/connection) or database string URI or sqlite3 DBAPI2 connection. Other DBAPI2 objects are not tested. Please consider using </a:t>
            </a:r>
            <a:r>
              <a:rPr lang="en-US" dirty="0" err="1"/>
              <a:t>SQLAlchemy</a:t>
            </a:r>
            <a:r>
              <a:rPr lang="en-US" dirty="0"/>
              <a:t>.</a:t>
            </a:r>
          </a:p>
          <a:p>
            <a:r>
              <a:rPr lang="en-US" dirty="0"/>
              <a:t>  </a:t>
            </a:r>
            <a:r>
              <a:rPr lang="en-US" dirty="0" err="1"/>
              <a:t>df</a:t>
            </a:r>
            <a:r>
              <a:rPr lang="en-US" dirty="0"/>
              <a:t> = </a:t>
            </a:r>
            <a:r>
              <a:rPr lang="en-US" dirty="0" err="1"/>
              <a:t>pd.read_sql</a:t>
            </a:r>
            <a:r>
              <a:rPr lang="en-US" dirty="0"/>
              <a:t>(query, conn)</a:t>
            </a:r>
          </a:p>
        </p:txBody>
      </p:sp>
    </p:spTree>
    <p:extLst>
      <p:ext uri="{BB962C8B-B14F-4D97-AF65-F5344CB8AC3E}">
        <p14:creationId xmlns:p14="http://schemas.microsoft.com/office/powerpoint/2010/main" val="762942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C117E-C27D-EA09-AD5D-2386DD74C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Crime/Max Temp - Data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CA90675-8889-9094-5C06-078EC41159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8263147"/>
              </p:ext>
            </p:extLst>
          </p:nvPr>
        </p:nvGraphicFramePr>
        <p:xfrm>
          <a:off x="612647" y="1715532"/>
          <a:ext cx="10653579" cy="45938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14034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53CF00F-82D0-0DBA-75D5-1D01B4526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62D812-F703-90F8-39F7-B0A5B8BFF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945037" cy="1133856"/>
          </a:xfrm>
        </p:spPr>
        <p:txBody>
          <a:bodyPr anchor="t">
            <a:normAutofit/>
          </a:bodyPr>
          <a:lstStyle/>
          <a:p>
            <a:r>
              <a:rPr lang="en-US" dirty="0"/>
              <a:t>Chicago Crime / TMAX</a:t>
            </a:r>
            <a:br>
              <a:rPr lang="en-US" dirty="0"/>
            </a:br>
            <a:r>
              <a:rPr lang="en-US" dirty="0"/>
              <a:t>Key Finding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FA58862-777A-ABD7-08FD-51D25A56FB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0183911"/>
              </p:ext>
            </p:extLst>
          </p:nvPr>
        </p:nvGraphicFramePr>
        <p:xfrm>
          <a:off x="612648" y="1881051"/>
          <a:ext cx="10945037" cy="44143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82449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BB0869A-0BE5-B3E9-F73D-2F3691E4D9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F95FFA-7149-71AD-108C-A1889B002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114923"/>
            <a:ext cx="4621553" cy="1360728"/>
          </a:xfrm>
        </p:spPr>
        <p:txBody>
          <a:bodyPr anchor="b">
            <a:normAutofit/>
          </a:bodyPr>
          <a:lstStyle/>
          <a:p>
            <a:r>
              <a:rPr lang="en-US" b="1" i="0" u="none" strike="noStrike">
                <a:effectLst/>
              </a:rPr>
              <a:t>Trend Line Analysis</a:t>
            </a:r>
            <a:br>
              <a:rPr lang="en-US" b="0" i="0" u="none" strike="noStrike">
                <a:effectLst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871853-8B55-FBF7-6811-976B38AB5A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2584058"/>
            <a:ext cx="4621553" cy="3159018"/>
          </a:xfrm>
        </p:spPr>
        <p:txBody>
          <a:bodyPr>
            <a:normAutofit/>
          </a:bodyPr>
          <a:lstStyle/>
          <a:p>
            <a:r>
              <a:rPr lang="en-US" sz="1700" b="1" i="0" u="none" strike="noStrike">
                <a:effectLst/>
              </a:rPr>
              <a:t>Crime Rate vs Temperature:</a:t>
            </a:r>
            <a:endParaRPr lang="en-US" sz="1700" b="0" i="0" u="none" strike="noStrike">
              <a:effectLst/>
            </a:endParaRPr>
          </a:p>
          <a:p>
            <a:pPr lvl="1"/>
            <a:r>
              <a:rPr lang="en-US" sz="1700" b="0" i="0" u="none" strike="noStrike">
                <a:effectLst/>
              </a:rPr>
              <a:t>The trend line analysis reveals a clear seasonal pattern.</a:t>
            </a:r>
          </a:p>
          <a:p>
            <a:pPr lvl="1"/>
            <a:r>
              <a:rPr lang="en-US" sz="1700" b="0" i="0" u="none" strike="noStrike">
                <a:effectLst/>
              </a:rPr>
              <a:t>Crime rates rise notably during warmer periods, with distinct peaks in the spring and early summer months.</a:t>
            </a:r>
          </a:p>
          <a:p>
            <a:pPr lvl="1"/>
            <a:r>
              <a:rPr lang="en-US" sz="1700" b="0" i="0" u="none" strike="noStrike">
                <a:effectLst/>
              </a:rPr>
              <a:t>Visual analysis supports the hypothesis that moderate weather conditions are conducive to higher crime rates.</a:t>
            </a:r>
          </a:p>
          <a:p>
            <a:endParaRPr lang="en-US" sz="17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1FC023-618F-2E26-FF29-D4C70914A3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1261" y="1838204"/>
            <a:ext cx="5837780" cy="3181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373178"/>
      </p:ext>
    </p:extLst>
  </p:cSld>
  <p:clrMapOvr>
    <a:masterClrMapping/>
  </p:clrMapOvr>
</p:sld>
</file>

<file path=ppt/theme/theme1.xml><?xml version="1.0" encoding="utf-8"?>
<a:theme xmlns:a="http://schemas.openxmlformats.org/drawingml/2006/main" name="VanillaVTI">
  <a:themeElements>
    <a:clrScheme name="Vanilla">
      <a:dk1>
        <a:sysClr val="windowText" lastClr="000000"/>
      </a:dk1>
      <a:lt1>
        <a:sysClr val="window" lastClr="FFFFFF"/>
      </a:lt1>
      <a:dk2>
        <a:srgbClr val="2C3932"/>
      </a:dk2>
      <a:lt2>
        <a:srgbClr val="FDF6EA"/>
      </a:lt2>
      <a:accent1>
        <a:srgbClr val="169C9A"/>
      </a:accent1>
      <a:accent2>
        <a:srgbClr val="FA9A42"/>
      </a:accent2>
      <a:accent3>
        <a:srgbClr val="E15C3D"/>
      </a:accent3>
      <a:accent4>
        <a:srgbClr val="E78A67"/>
      </a:accent4>
      <a:accent5>
        <a:srgbClr val="A74B40"/>
      </a:accent5>
      <a:accent6>
        <a:srgbClr val="3D9072"/>
      </a:accent6>
      <a:hlink>
        <a:srgbClr val="169C9A"/>
      </a:hlink>
      <a:folHlink>
        <a:srgbClr val="E15C3D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54D376C6-1C9B-4C6B-8F3C-483BB307BB05}" vid="{7690D8A9-C071-45EF-BA7A-F7FA9779B11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1081</TotalTime>
  <Words>1130</Words>
  <Application>Microsoft Macintosh PowerPoint</Application>
  <PresentationFormat>Widescreen</PresentationFormat>
  <Paragraphs>102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Neue Haas Grotesk Text Pro</vt:lpstr>
      <vt:lpstr>VanillaVTI</vt:lpstr>
      <vt:lpstr>Chicago Crime &amp; Max Temp Data Mining</vt:lpstr>
      <vt:lpstr>Chicago Crime and Max Temp - Overview &amp; Objectives</vt:lpstr>
      <vt:lpstr>Chicago Crime and Max Temp - Importance for Policy &amp; Community</vt:lpstr>
      <vt:lpstr>Crime/Max Temp Data Sources:</vt:lpstr>
      <vt:lpstr>Crime/Max Temp - Data</vt:lpstr>
      <vt:lpstr>Crime/Max Temp - Data</vt:lpstr>
      <vt:lpstr>Crime/Max Temp - Data</vt:lpstr>
      <vt:lpstr>Chicago Crime / TMAX Key Finding</vt:lpstr>
      <vt:lpstr>Trend Line Analysis </vt:lpstr>
      <vt:lpstr>Smoothed Assault Trends by Temperature</vt:lpstr>
      <vt:lpstr>Pearson Correlation Analysis</vt:lpstr>
      <vt:lpstr>Conclusion &amp; Interpretation</vt:lpstr>
      <vt:lpstr>Recommendations &amp; Future Directions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Patrick Ridley</dc:creator>
  <cp:lastModifiedBy>Shah, Shrey</cp:lastModifiedBy>
  <cp:revision>2</cp:revision>
  <dcterms:created xsi:type="dcterms:W3CDTF">2025-04-26T22:54:15Z</dcterms:created>
  <dcterms:modified xsi:type="dcterms:W3CDTF">2025-04-27T17:10:22Z</dcterms:modified>
</cp:coreProperties>
</file>