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2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17" r:id="rId25"/>
    <p:sldId id="309" r:id="rId26"/>
    <p:sldId id="318" r:id="rId27"/>
    <p:sldId id="310" r:id="rId28"/>
    <p:sldId id="319" r:id="rId29"/>
    <p:sldId id="311" r:id="rId30"/>
    <p:sldId id="320" r:id="rId31"/>
    <p:sldId id="312" r:id="rId32"/>
    <p:sldId id="313" r:id="rId33"/>
    <p:sldId id="315" r:id="rId34"/>
    <p:sldId id="316" r:id="rId35"/>
    <p:sldId id="314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20" userDrawn="1">
          <p15:clr>
            <a:srgbClr val="A4A3A4"/>
          </p15:clr>
        </p15:guide>
        <p15:guide id="4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09" autoAdjust="0"/>
  </p:normalViewPr>
  <p:slideViewPr>
    <p:cSldViewPr snapToGrid="0">
      <p:cViewPr varScale="1">
        <p:scale>
          <a:sx n="106" d="100"/>
          <a:sy n="106" d="100"/>
        </p:scale>
        <p:origin x="840" y="114"/>
      </p:cViewPr>
      <p:guideLst>
        <p:guide pos="3720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1210" y="1940944"/>
            <a:ext cx="4941771" cy="1735540"/>
          </a:xfrm>
        </p:spPr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 Tumor Detection and Categorization Using Deep Learning Techniques</a:t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210" y="3568308"/>
            <a:ext cx="4941771" cy="2146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By</a:t>
            </a:r>
          </a:p>
          <a:p>
            <a:endParaRPr lang="en-US" dirty="0"/>
          </a:p>
          <a:p>
            <a:r>
              <a:rPr lang="en-US" dirty="0"/>
              <a:t>Dr. S.M. Hasan Mahmud 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American International University-Bangladesh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D2E8E9-9FE6-98BD-5FB3-49594E529BCC}"/>
              </a:ext>
            </a:extLst>
          </p:cNvPr>
          <p:cNvSpPr/>
          <p:nvPr/>
        </p:nvSpPr>
        <p:spPr>
          <a:xfrm>
            <a:off x="146649" y="4934309"/>
            <a:ext cx="4865298" cy="1733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Rameen</a:t>
            </a:r>
            <a:r>
              <a:rPr lang="en-US" sz="1600" dirty="0">
                <a:solidFill>
                  <a:schemeClr val="tx1"/>
                </a:solidFill>
              </a:rPr>
              <a:t> Farhan (20-41981-1)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Raqibul</a:t>
            </a:r>
            <a:r>
              <a:rPr lang="en-US" sz="1600" dirty="0">
                <a:solidFill>
                  <a:schemeClr val="tx1"/>
                </a:solidFill>
              </a:rPr>
              <a:t> Alam (20-42692-1)</a:t>
            </a:r>
          </a:p>
          <a:p>
            <a:r>
              <a:rPr lang="en-US" sz="1600" dirty="0">
                <a:solidFill>
                  <a:schemeClr val="tx1"/>
                </a:solidFill>
              </a:rPr>
              <a:t>MD </a:t>
            </a:r>
            <a:r>
              <a:rPr lang="en-US" sz="1600" dirty="0" err="1">
                <a:solidFill>
                  <a:schemeClr val="tx1"/>
                </a:solidFill>
              </a:rPr>
              <a:t>Minhajul</a:t>
            </a:r>
            <a:r>
              <a:rPr lang="en-US" sz="1600" dirty="0">
                <a:solidFill>
                  <a:schemeClr val="tx1"/>
                </a:solidFill>
              </a:rPr>
              <a:t> Hoque Chowdhury (20-43086-1)</a:t>
            </a:r>
          </a:p>
          <a:p>
            <a:r>
              <a:rPr lang="en-US" sz="1600" dirty="0">
                <a:solidFill>
                  <a:schemeClr val="tx1"/>
                </a:solidFill>
              </a:rPr>
              <a:t>MD Shahadat </a:t>
            </a:r>
            <a:r>
              <a:rPr lang="en-US" sz="1600" dirty="0" err="1">
                <a:solidFill>
                  <a:schemeClr val="tx1"/>
                </a:solidFill>
              </a:rPr>
              <a:t>Hossen</a:t>
            </a:r>
            <a:r>
              <a:rPr lang="en-US" sz="1600" dirty="0">
                <a:solidFill>
                  <a:schemeClr val="tx1"/>
                </a:solidFill>
              </a:rPr>
              <a:t> (20-43083-1)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6FA6-A90E-E83B-07FD-D9B09DA5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92" y="493139"/>
            <a:ext cx="10836215" cy="888521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283FD-193C-7BF4-67F6-22B143E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2926-469D-0CE6-FC8C-073111C9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8A369-02B2-0F11-F201-10BEC39C43DB}"/>
              </a:ext>
            </a:extLst>
          </p:cNvPr>
          <p:cNvSpPr txBox="1">
            <a:spLocks/>
          </p:cNvSpPr>
          <p:nvPr/>
        </p:nvSpPr>
        <p:spPr>
          <a:xfrm rot="20682997">
            <a:off x="276492" y="250274"/>
            <a:ext cx="1949571" cy="6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Methods </a:t>
            </a:r>
          </a:p>
        </p:txBody>
      </p:sp>
      <p:pic>
        <p:nvPicPr>
          <p:cNvPr id="11" name="Content Placeholder 10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D91737-1826-8186-A429-9CD0AE4B21D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7" y="1381660"/>
            <a:ext cx="11255506" cy="48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44A-976F-22C5-9130-E1DCCF19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92C18-A211-F7C8-D900-6B25A80B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7DDD5-47C9-DCD1-3F7D-84DC8AD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23A7D-905E-C689-06A0-CAEFA168F73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multi-class classification dataset with four classes</a:t>
            </a:r>
          </a:p>
          <a:p>
            <a:r>
              <a:rPr lang="en-US" sz="1400" dirty="0"/>
              <a:t>gliomas, meningiomas, pituitary, and no tumor</a:t>
            </a:r>
          </a:p>
          <a:p>
            <a:r>
              <a:rPr lang="en-US" sz="1400" dirty="0"/>
              <a:t>The Glioma, Meningioma, and Pituitary datasets each have 1,168 MRI pictures, </a:t>
            </a:r>
          </a:p>
          <a:p>
            <a:r>
              <a:rPr lang="en-US" sz="1400" dirty="0"/>
              <a:t>whereas the No tumor dataset has 1,175 images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 descr="A mri of a brain&#10;&#10;Description automatically generated">
            <a:extLst>
              <a:ext uri="{FF2B5EF4-FFF2-40B4-BE49-F238E27FC236}">
                <a16:creationId xmlns:a16="http://schemas.microsoft.com/office/drawing/2014/main" id="{2422AA28-F818-3289-D747-25BECA396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72" y="3652044"/>
            <a:ext cx="1628775" cy="1628775"/>
          </a:xfrm>
          <a:prstGeom prst="rect">
            <a:avLst/>
          </a:prstGeom>
        </p:spPr>
      </p:pic>
      <p:pic>
        <p:nvPicPr>
          <p:cNvPr id="8" name="Picture 7" descr="A close-up of a brain scan&#10;&#10;Description automatically generated">
            <a:extLst>
              <a:ext uri="{FF2B5EF4-FFF2-40B4-BE49-F238E27FC236}">
                <a16:creationId xmlns:a16="http://schemas.microsoft.com/office/drawing/2014/main" id="{26C90D45-4B9D-94C2-2ADB-AF6752073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92" y="3652044"/>
            <a:ext cx="1700530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658-76AA-8F37-EFF4-1C7B64D2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6BDF-46F5-569D-3547-4D18651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59D-2025-0DC6-AE07-AF2FF50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4928-11DE-A9A7-A84D-FED0FFDC4C0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Unsharp mask :  enhance image sharpness by accentuating edges and fine details</a:t>
            </a:r>
          </a:p>
          <a:p>
            <a:endParaRPr lang="en-US" sz="1400" dirty="0"/>
          </a:p>
        </p:txBody>
      </p:sp>
      <p:pic>
        <p:nvPicPr>
          <p:cNvPr id="7" name="Picture 6" descr="A comparison of images of a brain&#10;&#10;Description automatically generated">
            <a:extLst>
              <a:ext uri="{FF2B5EF4-FFF2-40B4-BE49-F238E27FC236}">
                <a16:creationId xmlns:a16="http://schemas.microsoft.com/office/drawing/2014/main" id="{424EE9B5-DBA0-FA69-2D47-879F0D3E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50" y="2958843"/>
            <a:ext cx="4858109" cy="205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F0927-4A40-D833-7A36-ADC40140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99" y="136525"/>
            <a:ext cx="842540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658-76AA-8F37-EFF4-1C7B64D2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6BDF-46F5-569D-3547-4D18651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59D-2025-0DC6-AE07-AF2FF50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4928-11DE-A9A7-A84D-FED0FFDC4C0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Gaussian : image processing technique that uses a Gaussian function to blur or smooth a picture.</a:t>
            </a:r>
          </a:p>
          <a:p>
            <a:endParaRPr lang="en-US" sz="1400" dirty="0"/>
          </a:p>
        </p:txBody>
      </p:sp>
      <p:pic>
        <p:nvPicPr>
          <p:cNvPr id="8" name="Picture 7" descr="A comparison of images of a brain&#10;&#10;Description automatically generated">
            <a:extLst>
              <a:ext uri="{FF2B5EF4-FFF2-40B4-BE49-F238E27FC236}">
                <a16:creationId xmlns:a16="http://schemas.microsoft.com/office/drawing/2014/main" id="{D3B5623D-7D99-DECA-C857-2AE5BC3CC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84665"/>
            <a:ext cx="5076825" cy="267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55D40-E275-7BE1-EB79-7F7EF603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97" y="136525"/>
            <a:ext cx="842540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658-76AA-8F37-EFF4-1C7B64D2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6BDF-46F5-569D-3547-4D18651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59D-2025-0DC6-AE07-AF2FF50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4928-11DE-A9A7-A84D-FED0FFDC4C0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Laplacian: is a technique for image processing that uses the image's second derivative to enhance edges and detect features. </a:t>
            </a:r>
          </a:p>
          <a:p>
            <a:endParaRPr lang="en-US" sz="1400" dirty="0"/>
          </a:p>
        </p:txBody>
      </p:sp>
      <p:pic>
        <p:nvPicPr>
          <p:cNvPr id="7" name="Picture 6" descr="A close-up of a brain scan&#10;&#10;Description automatically generated">
            <a:extLst>
              <a:ext uri="{FF2B5EF4-FFF2-40B4-BE49-F238E27FC236}">
                <a16:creationId xmlns:a16="http://schemas.microsoft.com/office/drawing/2014/main" id="{06CABD96-85C0-1F6C-540B-81B2E21C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583342"/>
            <a:ext cx="50482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98D65-21FB-CDB1-CDE8-98BCB4E3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74" y="136525"/>
            <a:ext cx="842540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658-76AA-8F37-EFF4-1C7B64D2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00" y="560339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8F9CC1-0BD7-0F27-FF8D-A3FABCD4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373" y="2575433"/>
            <a:ext cx="2882475" cy="735296"/>
          </a:xfrm>
        </p:spPr>
        <p:txBody>
          <a:bodyPr/>
          <a:lstStyle/>
          <a:p>
            <a:r>
              <a:rPr lang="en-US" sz="1600" dirty="0"/>
              <a:t>Image Scaling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4928-11DE-A9A7-A84D-FED0FFDC4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All photos are scaled to 224*224 pixels.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</a:rPr>
              <a:t>normalize the images' pixel values by dividing them by 255.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 0 to 1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783340-823D-E34B-13B0-74BEA7FB9FE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665562"/>
            <a:ext cx="2882475" cy="935286"/>
          </a:xfrm>
        </p:spPr>
        <p:txBody>
          <a:bodyPr/>
          <a:lstStyle/>
          <a:p>
            <a:r>
              <a:rPr lang="en-US" sz="1600" dirty="0"/>
              <a:t>Data augmentation</a:t>
            </a:r>
          </a:p>
          <a:p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6BDF-46F5-569D-3547-4D18651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B16F7B-013D-CEFF-400B-ADDEB49402E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Width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59D-2025-0DC6-AE07-AF2FF50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3" name="Content Placeholder 12" descr="A diagram of a process&#10;&#10;Description automatically generated">
            <a:extLst>
              <a:ext uri="{FF2B5EF4-FFF2-40B4-BE49-F238E27FC236}">
                <a16:creationId xmlns:a16="http://schemas.microsoft.com/office/drawing/2014/main" id="{9089DAEC-280B-8645-AF11-3D85100B7CDA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25133"/>
            <a:ext cx="4249848" cy="20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658-76AA-8F37-EFF4-1C7B64D2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30" y="415279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8F9CC1-0BD7-0F27-FF8D-A3FABCD4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373" y="2575433"/>
            <a:ext cx="2882475" cy="735296"/>
          </a:xfrm>
        </p:spPr>
        <p:txBody>
          <a:bodyPr/>
          <a:lstStyle/>
          <a:p>
            <a:r>
              <a:rPr lang="en-US" sz="1600" dirty="0"/>
              <a:t>Train Test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4928-11DE-A9A7-A84D-FED0FFDC4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evaluate the performance of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divided into two 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for training the model, and the other for testing or validating its performance.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783340-823D-E34B-13B0-74BEA7FB9FE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665562"/>
            <a:ext cx="2882475" cy="935286"/>
          </a:xfrm>
        </p:spPr>
        <p:txBody>
          <a:bodyPr/>
          <a:lstStyle/>
          <a:p>
            <a:r>
              <a:rPr lang="en-US" sz="1600" dirty="0"/>
              <a:t>Label Encoder</a:t>
            </a:r>
          </a:p>
          <a:p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6BDF-46F5-569D-3547-4D18651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B16F7B-013D-CEFF-400B-ADDEB49402E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working with categorical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Categorical data consuming much memories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Label encoding is applied to convert these categorical labels into numerical values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59D-2025-0DC6-AE07-AF2FF50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8D147A8-4665-53AD-F84B-61E6BD91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269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1413DC-470B-8CC9-E341-B8981CE4412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70336" y="978830"/>
            <a:ext cx="2868263" cy="1035682"/>
          </a:xfrm>
        </p:spPr>
        <p:txBody>
          <a:bodyPr/>
          <a:lstStyle/>
          <a:p>
            <a:r>
              <a:rPr lang="en-US" dirty="0"/>
              <a:t>Scratched CNN Model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E621254-4AF8-9A3E-B205-D9DC255258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053420" y="1029148"/>
            <a:ext cx="1856232" cy="1108144"/>
          </a:xfrm>
        </p:spPr>
        <p:txBody>
          <a:bodyPr/>
          <a:lstStyle/>
          <a:p>
            <a:r>
              <a:rPr lang="en-US" dirty="0"/>
              <a:t>VGG19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A64F4D-71B8-6740-3E0A-0699179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A81234-064F-CF04-7643-28F5362B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4BDE487-49A3-008A-A385-5FE1B725D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56840"/>
              </p:ext>
            </p:extLst>
          </p:nvPr>
        </p:nvGraphicFramePr>
        <p:xfrm>
          <a:off x="6426679" y="2171251"/>
          <a:ext cx="5230959" cy="1785430"/>
        </p:xfrm>
        <a:graphic>
          <a:graphicData uri="http://schemas.openxmlformats.org/drawingml/2006/table">
            <a:tbl>
              <a:tblPr firstRow="1" bandRow="1"/>
              <a:tblGrid>
                <a:gridCol w="1743653">
                  <a:extLst>
                    <a:ext uri="{9D8B030D-6E8A-4147-A177-3AD203B41FA5}">
                      <a16:colId xmlns:a16="http://schemas.microsoft.com/office/drawing/2014/main" val="3742703715"/>
                    </a:ext>
                  </a:extLst>
                </a:gridCol>
                <a:gridCol w="1743653">
                  <a:extLst>
                    <a:ext uri="{9D8B030D-6E8A-4147-A177-3AD203B41FA5}">
                      <a16:colId xmlns:a16="http://schemas.microsoft.com/office/drawing/2014/main" val="140487126"/>
                    </a:ext>
                  </a:extLst>
                </a:gridCol>
                <a:gridCol w="1743653">
                  <a:extLst>
                    <a:ext uri="{9D8B030D-6E8A-4147-A177-3AD203B41FA5}">
                      <a16:colId xmlns:a16="http://schemas.microsoft.com/office/drawing/2014/main" val="556853218"/>
                    </a:ext>
                  </a:extLst>
                </a:gridCol>
              </a:tblGrid>
              <a:tr h="35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Layer(type)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Shape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 #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69639"/>
                  </a:ext>
                </a:extLst>
              </a:tr>
              <a:tr h="35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vgg19 (Functional)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7, 7, 512)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20024384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81451"/>
                  </a:ext>
                </a:extLst>
              </a:tr>
              <a:tr h="35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Flatten(Flatten)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25088)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08085"/>
                  </a:ext>
                </a:extLst>
              </a:tr>
              <a:tr h="35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128)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3211392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89090"/>
                  </a:ext>
                </a:extLst>
              </a:tr>
              <a:tr h="35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dense_1(Dense)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4)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1147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41000E4-3F10-4793-21DB-EAC7143A8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46593"/>
              </p:ext>
            </p:extLst>
          </p:nvPr>
        </p:nvGraphicFramePr>
        <p:xfrm>
          <a:off x="74581" y="2171251"/>
          <a:ext cx="5368686" cy="3957514"/>
        </p:xfrm>
        <a:graphic>
          <a:graphicData uri="http://schemas.openxmlformats.org/drawingml/2006/table">
            <a:tbl>
              <a:tblPr firstRow="1" bandRow="1"/>
              <a:tblGrid>
                <a:gridCol w="1789562">
                  <a:extLst>
                    <a:ext uri="{9D8B030D-6E8A-4147-A177-3AD203B41FA5}">
                      <a16:colId xmlns:a16="http://schemas.microsoft.com/office/drawing/2014/main" val="186099755"/>
                    </a:ext>
                  </a:extLst>
                </a:gridCol>
                <a:gridCol w="1789562">
                  <a:extLst>
                    <a:ext uri="{9D8B030D-6E8A-4147-A177-3AD203B41FA5}">
                      <a16:colId xmlns:a16="http://schemas.microsoft.com/office/drawing/2014/main" val="450356722"/>
                    </a:ext>
                  </a:extLst>
                </a:gridCol>
                <a:gridCol w="1789562">
                  <a:extLst>
                    <a:ext uri="{9D8B030D-6E8A-4147-A177-3AD203B41FA5}">
                      <a16:colId xmlns:a16="http://schemas.microsoft.com/office/drawing/2014/main" val="2593535806"/>
                    </a:ext>
                  </a:extLst>
                </a:gridCol>
              </a:tblGrid>
              <a:tr h="2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Layer(type)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Output Shape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Param #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68843"/>
                  </a:ext>
                </a:extLst>
              </a:tr>
              <a:tr h="384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conv2d (Conv2D)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222, 222, 32)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896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55623"/>
                  </a:ext>
                </a:extLst>
              </a:tr>
              <a:tr h="4776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max_pooling2d (MaxPooling2D)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111, 111, 32)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80795"/>
                  </a:ext>
                </a:extLst>
              </a:tr>
              <a:tr h="384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conv2d_1 (Conv2D)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109, 109, 64)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18496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611694"/>
                  </a:ext>
                </a:extLst>
              </a:tr>
              <a:tr h="549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max_pooling2d_1 (MaxPooling2D)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54, 54, 64)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58625"/>
                  </a:ext>
                </a:extLst>
              </a:tr>
              <a:tr h="384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conv2d_2 (Conv2D)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52, 52, 128)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73856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3390"/>
                  </a:ext>
                </a:extLst>
              </a:tr>
              <a:tr h="4776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max_pooling2d_2 (MaxPooling2D)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26, 26, 128)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410441"/>
                  </a:ext>
                </a:extLst>
              </a:tr>
              <a:tr h="2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flatten (Flatten)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86528)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46271"/>
                  </a:ext>
                </a:extLst>
              </a:tr>
              <a:tr h="2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dense (Dense)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128)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11075712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06495"/>
                  </a:ext>
                </a:extLst>
              </a:tr>
              <a:tr h="2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dense_1 (Dense)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ptos" panose="02110004020202020204"/>
                          <a:ea typeface="+mn-ea"/>
                          <a:cs typeface="+mn-cs"/>
                        </a:rPr>
                        <a:t>(None, 4)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516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91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8D147A8-4665-53AD-F84B-61E6BD91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269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1413DC-470B-8CC9-E341-B8981CE4412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1684" y="1051292"/>
            <a:ext cx="2868263" cy="1035682"/>
          </a:xfrm>
        </p:spPr>
        <p:txBody>
          <a:bodyPr/>
          <a:lstStyle/>
          <a:p>
            <a:r>
              <a:rPr lang="en-US" dirty="0"/>
              <a:t>MobileNetV2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E621254-4AF8-9A3E-B205-D9DC255258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927675" y="1051292"/>
            <a:ext cx="2982641" cy="1035682"/>
          </a:xfrm>
        </p:spPr>
        <p:txBody>
          <a:bodyPr/>
          <a:lstStyle/>
          <a:p>
            <a:r>
              <a:rPr lang="en-US" dirty="0"/>
              <a:t>ResNet50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A64F4D-71B8-6740-3E0A-0699179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A81234-064F-CF04-7643-28F5362B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D8ECAD-B14B-24F9-07DF-82C675D40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92560"/>
              </p:ext>
            </p:extLst>
          </p:nvPr>
        </p:nvGraphicFramePr>
        <p:xfrm>
          <a:off x="431322" y="2676892"/>
          <a:ext cx="4666893" cy="2411397"/>
        </p:xfrm>
        <a:graphic>
          <a:graphicData uri="http://schemas.openxmlformats.org/drawingml/2006/table">
            <a:tbl>
              <a:tblPr firstRow="1" bandRow="1"/>
              <a:tblGrid>
                <a:gridCol w="1555631">
                  <a:extLst>
                    <a:ext uri="{9D8B030D-6E8A-4147-A177-3AD203B41FA5}">
                      <a16:colId xmlns:a16="http://schemas.microsoft.com/office/drawing/2014/main" val="3742703715"/>
                    </a:ext>
                  </a:extLst>
                </a:gridCol>
                <a:gridCol w="1555631">
                  <a:extLst>
                    <a:ext uri="{9D8B030D-6E8A-4147-A177-3AD203B41FA5}">
                      <a16:colId xmlns:a16="http://schemas.microsoft.com/office/drawing/2014/main" val="140487126"/>
                    </a:ext>
                  </a:extLst>
                </a:gridCol>
                <a:gridCol w="1555631">
                  <a:extLst>
                    <a:ext uri="{9D8B030D-6E8A-4147-A177-3AD203B41FA5}">
                      <a16:colId xmlns:a16="http://schemas.microsoft.com/office/drawing/2014/main" val="556853218"/>
                    </a:ext>
                  </a:extLst>
                </a:gridCol>
              </a:tblGrid>
              <a:tr h="31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Layer(type)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Shape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 #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69639"/>
                  </a:ext>
                </a:extLst>
              </a:tr>
              <a:tr h="4515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mobilenetv2_1.00_224 (Functional)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7, 7, 1280)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2257984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81451"/>
                  </a:ext>
                </a:extLst>
              </a:tr>
              <a:tr h="722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global_average_pooling2d(GlobalAveragePooling2D)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1280)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08085"/>
                  </a:ext>
                </a:extLst>
              </a:tr>
              <a:tr h="31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128)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163968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89090"/>
                  </a:ext>
                </a:extLst>
              </a:tr>
              <a:tr h="316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dense_1 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4)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114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3B8640-6CCE-2052-7AA8-B8836DFA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76803"/>
              </p:ext>
            </p:extLst>
          </p:nvPr>
        </p:nvGraphicFramePr>
        <p:xfrm>
          <a:off x="6193766" y="2676891"/>
          <a:ext cx="5236233" cy="2453996"/>
        </p:xfrm>
        <a:graphic>
          <a:graphicData uri="http://schemas.openxmlformats.org/drawingml/2006/table">
            <a:tbl>
              <a:tblPr firstRow="1" bandRow="1"/>
              <a:tblGrid>
                <a:gridCol w="1745411">
                  <a:extLst>
                    <a:ext uri="{9D8B030D-6E8A-4147-A177-3AD203B41FA5}">
                      <a16:colId xmlns:a16="http://schemas.microsoft.com/office/drawing/2014/main" val="3742703715"/>
                    </a:ext>
                  </a:extLst>
                </a:gridCol>
                <a:gridCol w="1745411">
                  <a:extLst>
                    <a:ext uri="{9D8B030D-6E8A-4147-A177-3AD203B41FA5}">
                      <a16:colId xmlns:a16="http://schemas.microsoft.com/office/drawing/2014/main" val="140487126"/>
                    </a:ext>
                  </a:extLst>
                </a:gridCol>
                <a:gridCol w="1745411">
                  <a:extLst>
                    <a:ext uri="{9D8B030D-6E8A-4147-A177-3AD203B41FA5}">
                      <a16:colId xmlns:a16="http://schemas.microsoft.com/office/drawing/2014/main" val="556853218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dirty="0"/>
                        <a:t>Layer(type)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Shape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 # 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69639"/>
                  </a:ext>
                </a:extLst>
              </a:tr>
              <a:tr h="518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 (Functional)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7, 7, 2048)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23587712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ysClr val="windowText" lastClr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81451"/>
                  </a:ext>
                </a:extLst>
              </a:tr>
              <a:tr h="7559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global_average_pooling2d_1(GlobalAveragePooling2D)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2048)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08085"/>
                  </a:ext>
                </a:extLst>
              </a:tr>
              <a:tr h="4070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Dense_2 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128)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262272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89090"/>
                  </a:ext>
                </a:extLst>
              </a:tr>
              <a:tr h="4070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dense_3(Dense)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(None, 4)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1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4C47-F088-5F4F-A2E7-0E0CFF5E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381" y="198437"/>
            <a:ext cx="5994063" cy="1325563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F1681-3A4F-0928-BF0D-20CFC110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1D32-CBF2-BED9-B74E-E3848F3F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0EE2E-55EC-6F5C-EB46-80B7F03BBDC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9472" y="2136775"/>
            <a:ext cx="3666226" cy="3697288"/>
          </a:xfrm>
        </p:spPr>
        <p:txBody>
          <a:bodyPr>
            <a:normAutofit/>
          </a:bodyPr>
          <a:lstStyle/>
          <a:p>
            <a:r>
              <a:rPr lang="en-US" sz="1600" dirty="0"/>
              <a:t>Random Forest</a:t>
            </a:r>
          </a:p>
          <a:p>
            <a:r>
              <a:rPr lang="en-US" sz="1600" dirty="0"/>
              <a:t>K-Nearest Neighbors (KNN)</a:t>
            </a:r>
          </a:p>
          <a:p>
            <a:r>
              <a:rPr lang="en-US" sz="1600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1600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363" y="892176"/>
            <a:ext cx="8423275" cy="781350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1887" y="1975448"/>
            <a:ext cx="5305245" cy="3795683"/>
          </a:xfrm>
        </p:spPr>
        <p:txBody>
          <a:bodyPr/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Introduction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Literature Review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Methods-Flowchart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Methods-Diagram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Data Preprocessing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Feature Extraction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Analysis of CNN Models for Original Dataset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Analysis of CNN Models for Unsharp Mask Filter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Analysis of CNN Models for Gaussian Filter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Analysis of CNN Models for Laplacian Filter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Results or Findings</a:t>
            </a:r>
          </a:p>
          <a:p>
            <a:pPr marL="469900" indent="-342900" algn="l"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Discussion &amp; Conclusion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Representation of predictions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Limitations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Future work</a:t>
            </a:r>
          </a:p>
          <a:p>
            <a:pPr algn="l"/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of CNN Models for Original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E41C028-926A-6495-AFB9-ACB4BF6C060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3" y="1524000"/>
            <a:ext cx="11597489" cy="4652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3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CNN Models for Original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64D5B-2446-0640-3909-7B3555B5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74714"/>
              </p:ext>
            </p:extLst>
          </p:nvPr>
        </p:nvGraphicFramePr>
        <p:xfrm>
          <a:off x="2738925" y="2056461"/>
          <a:ext cx="6939230" cy="3013566"/>
        </p:xfrm>
        <a:graphic>
          <a:graphicData uri="http://schemas.openxmlformats.org/drawingml/2006/table">
            <a:tbl>
              <a:tblPr firstRow="1" bandRow="1"/>
              <a:tblGrid>
                <a:gridCol w="3201928">
                  <a:extLst>
                    <a:ext uri="{9D8B030D-6E8A-4147-A177-3AD203B41FA5}">
                      <a16:colId xmlns:a16="http://schemas.microsoft.com/office/drawing/2014/main" val="56887930"/>
                    </a:ext>
                  </a:extLst>
                </a:gridCol>
                <a:gridCol w="1067310">
                  <a:extLst>
                    <a:ext uri="{9D8B030D-6E8A-4147-A177-3AD203B41FA5}">
                      <a16:colId xmlns:a16="http://schemas.microsoft.com/office/drawing/2014/main" val="2119948453"/>
                    </a:ext>
                  </a:extLst>
                </a:gridCol>
                <a:gridCol w="1257706">
                  <a:extLst>
                    <a:ext uri="{9D8B030D-6E8A-4147-A177-3AD203B41FA5}">
                      <a16:colId xmlns:a16="http://schemas.microsoft.com/office/drawing/2014/main" val="1652320305"/>
                    </a:ext>
                  </a:extLst>
                </a:gridCol>
                <a:gridCol w="1412286">
                  <a:extLst>
                    <a:ext uri="{9D8B030D-6E8A-4147-A177-3AD203B41FA5}">
                      <a16:colId xmlns:a16="http://schemas.microsoft.com/office/drawing/2014/main" val="3172467762"/>
                    </a:ext>
                  </a:extLst>
                </a:gridCol>
              </a:tblGrid>
              <a:tr h="480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Ada.B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7741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73.4%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73.4%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957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VGG19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90.8%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9166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96.3%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96.0%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96.0%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1345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MobileNetV2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9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of CNN Models for gaussian 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Content Placeholder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8963EC6-6D17-BFF0-9902-F132D96776F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0" y="1457608"/>
            <a:ext cx="11860039" cy="503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4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CNN Models for gaussian filter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64D5B-2446-0640-3909-7B3555B5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01702"/>
              </p:ext>
            </p:extLst>
          </p:nvPr>
        </p:nvGraphicFramePr>
        <p:xfrm>
          <a:off x="2738925" y="2056461"/>
          <a:ext cx="6939230" cy="3013566"/>
        </p:xfrm>
        <a:graphic>
          <a:graphicData uri="http://schemas.openxmlformats.org/drawingml/2006/table">
            <a:tbl>
              <a:tblPr firstRow="1" bandRow="1"/>
              <a:tblGrid>
                <a:gridCol w="3201928">
                  <a:extLst>
                    <a:ext uri="{9D8B030D-6E8A-4147-A177-3AD203B41FA5}">
                      <a16:colId xmlns:a16="http://schemas.microsoft.com/office/drawing/2014/main" val="56887930"/>
                    </a:ext>
                  </a:extLst>
                </a:gridCol>
                <a:gridCol w="1067310">
                  <a:extLst>
                    <a:ext uri="{9D8B030D-6E8A-4147-A177-3AD203B41FA5}">
                      <a16:colId xmlns:a16="http://schemas.microsoft.com/office/drawing/2014/main" val="2119948453"/>
                    </a:ext>
                  </a:extLst>
                </a:gridCol>
                <a:gridCol w="1257706">
                  <a:extLst>
                    <a:ext uri="{9D8B030D-6E8A-4147-A177-3AD203B41FA5}">
                      <a16:colId xmlns:a16="http://schemas.microsoft.com/office/drawing/2014/main" val="1652320305"/>
                    </a:ext>
                  </a:extLst>
                </a:gridCol>
                <a:gridCol w="1412286">
                  <a:extLst>
                    <a:ext uri="{9D8B030D-6E8A-4147-A177-3AD203B41FA5}">
                      <a16:colId xmlns:a16="http://schemas.microsoft.com/office/drawing/2014/main" val="3172467762"/>
                    </a:ext>
                  </a:extLst>
                </a:gridCol>
              </a:tblGrid>
              <a:tr h="480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Ada.B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7741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957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VGG19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90.7%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9166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97.1%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97.1%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97.0%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1345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MobileNetV2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92.9%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of CNN Models for Laplacian 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Content Placeholder 7" descr="A graph of different colors and sizes&#10;&#10;Description automatically generated">
            <a:extLst>
              <a:ext uri="{FF2B5EF4-FFF2-40B4-BE49-F238E27FC236}">
                <a16:creationId xmlns:a16="http://schemas.microsoft.com/office/drawing/2014/main" id="{A45DB13A-221D-1C9B-81D3-E01EE66DFE9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2" y="1421394"/>
            <a:ext cx="11905307" cy="493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1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CNN Models for </a:t>
            </a:r>
            <a:r>
              <a:rPr lang="en-US" dirty="0" err="1"/>
              <a:t>laplacian</a:t>
            </a:r>
            <a:r>
              <a:rPr lang="en-US" dirty="0"/>
              <a:t> filter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64D5B-2446-0640-3909-7B3555B5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85583"/>
              </p:ext>
            </p:extLst>
          </p:nvPr>
        </p:nvGraphicFramePr>
        <p:xfrm>
          <a:off x="2738925" y="2056461"/>
          <a:ext cx="6939230" cy="3013566"/>
        </p:xfrm>
        <a:graphic>
          <a:graphicData uri="http://schemas.openxmlformats.org/drawingml/2006/table">
            <a:tbl>
              <a:tblPr firstRow="1" bandRow="1"/>
              <a:tblGrid>
                <a:gridCol w="3201928">
                  <a:extLst>
                    <a:ext uri="{9D8B030D-6E8A-4147-A177-3AD203B41FA5}">
                      <a16:colId xmlns:a16="http://schemas.microsoft.com/office/drawing/2014/main" val="56887930"/>
                    </a:ext>
                  </a:extLst>
                </a:gridCol>
                <a:gridCol w="1067310">
                  <a:extLst>
                    <a:ext uri="{9D8B030D-6E8A-4147-A177-3AD203B41FA5}">
                      <a16:colId xmlns:a16="http://schemas.microsoft.com/office/drawing/2014/main" val="2119948453"/>
                    </a:ext>
                  </a:extLst>
                </a:gridCol>
                <a:gridCol w="1257706">
                  <a:extLst>
                    <a:ext uri="{9D8B030D-6E8A-4147-A177-3AD203B41FA5}">
                      <a16:colId xmlns:a16="http://schemas.microsoft.com/office/drawing/2014/main" val="1652320305"/>
                    </a:ext>
                  </a:extLst>
                </a:gridCol>
                <a:gridCol w="1412286">
                  <a:extLst>
                    <a:ext uri="{9D8B030D-6E8A-4147-A177-3AD203B41FA5}">
                      <a16:colId xmlns:a16="http://schemas.microsoft.com/office/drawing/2014/main" val="3172467762"/>
                    </a:ext>
                  </a:extLst>
                </a:gridCol>
              </a:tblGrid>
              <a:tr h="480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Ada.B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7741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75.7%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957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VGG19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91.4%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9166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89.9%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89.2%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83.5%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1345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MobileNetV2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89.6%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3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of CNN Models for unsharp mask filter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69D2B-359E-E604-4F2E-627F5F7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Content Placeholder 8" descr="A graph of a mask filter&#10;&#10;Description automatically generated">
            <a:extLst>
              <a:ext uri="{FF2B5EF4-FFF2-40B4-BE49-F238E27FC236}">
                <a16:creationId xmlns:a16="http://schemas.microsoft.com/office/drawing/2014/main" id="{C89D11E5-0D56-5B84-7DC6-1D839804819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0" y="1611517"/>
            <a:ext cx="11144816" cy="4881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6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CNN Models for unsharp mask filter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64D5B-2446-0640-3909-7B3555B5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09470"/>
              </p:ext>
            </p:extLst>
          </p:nvPr>
        </p:nvGraphicFramePr>
        <p:xfrm>
          <a:off x="2738925" y="2056461"/>
          <a:ext cx="6939230" cy="3013566"/>
        </p:xfrm>
        <a:graphic>
          <a:graphicData uri="http://schemas.openxmlformats.org/drawingml/2006/table">
            <a:tbl>
              <a:tblPr firstRow="1" bandRow="1"/>
              <a:tblGrid>
                <a:gridCol w="3201928">
                  <a:extLst>
                    <a:ext uri="{9D8B030D-6E8A-4147-A177-3AD203B41FA5}">
                      <a16:colId xmlns:a16="http://schemas.microsoft.com/office/drawing/2014/main" val="56887930"/>
                    </a:ext>
                  </a:extLst>
                </a:gridCol>
                <a:gridCol w="1067310">
                  <a:extLst>
                    <a:ext uri="{9D8B030D-6E8A-4147-A177-3AD203B41FA5}">
                      <a16:colId xmlns:a16="http://schemas.microsoft.com/office/drawing/2014/main" val="2119948453"/>
                    </a:ext>
                  </a:extLst>
                </a:gridCol>
                <a:gridCol w="1257706">
                  <a:extLst>
                    <a:ext uri="{9D8B030D-6E8A-4147-A177-3AD203B41FA5}">
                      <a16:colId xmlns:a16="http://schemas.microsoft.com/office/drawing/2014/main" val="1652320305"/>
                    </a:ext>
                  </a:extLst>
                </a:gridCol>
                <a:gridCol w="1412286">
                  <a:extLst>
                    <a:ext uri="{9D8B030D-6E8A-4147-A177-3AD203B41FA5}">
                      <a16:colId xmlns:a16="http://schemas.microsoft.com/office/drawing/2014/main" val="3172467762"/>
                    </a:ext>
                  </a:extLst>
                </a:gridCol>
              </a:tblGrid>
              <a:tr h="4806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Ada.B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7741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957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VGG19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90.9%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91660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1345"/>
                  </a:ext>
                </a:extLst>
              </a:tr>
              <a:tr h="63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MobileNetV2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90.2%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90.1%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70.3%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7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32C-23D1-35F2-5E74-C26309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or findings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4DF9-B377-EC69-3619-3AF4240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69D2B-359E-E604-4F2E-627F5F7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88FA-518C-42F8-5585-C139D61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CE0CD5-52A6-EA7F-75B2-CEEA05ECA7FB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940370805"/>
              </p:ext>
            </p:extLst>
          </p:nvPr>
        </p:nvGraphicFramePr>
        <p:xfrm>
          <a:off x="1946494" y="2260121"/>
          <a:ext cx="8854288" cy="312669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213572">
                  <a:extLst>
                    <a:ext uri="{9D8B030D-6E8A-4147-A177-3AD203B41FA5}">
                      <a16:colId xmlns:a16="http://schemas.microsoft.com/office/drawing/2014/main" val="501498683"/>
                    </a:ext>
                  </a:extLst>
                </a:gridCol>
                <a:gridCol w="2213572">
                  <a:extLst>
                    <a:ext uri="{9D8B030D-6E8A-4147-A177-3AD203B41FA5}">
                      <a16:colId xmlns:a16="http://schemas.microsoft.com/office/drawing/2014/main" val="1936371109"/>
                    </a:ext>
                  </a:extLst>
                </a:gridCol>
                <a:gridCol w="2213572">
                  <a:extLst>
                    <a:ext uri="{9D8B030D-6E8A-4147-A177-3AD203B41FA5}">
                      <a16:colId xmlns:a16="http://schemas.microsoft.com/office/drawing/2014/main" val="1076163423"/>
                    </a:ext>
                  </a:extLst>
                </a:gridCol>
                <a:gridCol w="2213572">
                  <a:extLst>
                    <a:ext uri="{9D8B030D-6E8A-4147-A177-3AD203B41FA5}">
                      <a16:colId xmlns:a16="http://schemas.microsoft.com/office/drawing/2014/main" val="3728599348"/>
                    </a:ext>
                  </a:extLst>
                </a:gridCol>
              </a:tblGrid>
              <a:tr h="390836"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Best Model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Best Classifier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Best Accuracy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738341"/>
                  </a:ext>
                </a:extLst>
              </a:tr>
              <a:tr h="390836"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Original Dataset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ResNet50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Random Forest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96.3%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2966"/>
                  </a:ext>
                </a:extLst>
              </a:tr>
              <a:tr h="781673"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Gaussian Filter Dataset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ResNet50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Random Forest/KNN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97.1%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91005"/>
                  </a:ext>
                </a:extLst>
              </a:tr>
              <a:tr h="781673"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Laplacian Filter Dataset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vgg19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Random Forest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91.7%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850036"/>
                  </a:ext>
                </a:extLst>
              </a:tr>
              <a:tr h="781673"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Unsharp mask Filter Dataset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ResNet50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>
                          <a:effectLst/>
                        </a:rPr>
                        <a:t>Random Forest/KNN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195"/>
                        </a:spcBef>
                        <a:spcAft>
                          <a:spcPts val="0"/>
                        </a:spcAft>
                        <a:tabLst>
                          <a:tab pos="586105" algn="l"/>
                          <a:tab pos="586740" algn="l"/>
                        </a:tabLst>
                      </a:pPr>
                      <a:r>
                        <a:rPr lang="en-US" sz="1200" dirty="0">
                          <a:effectLst/>
                        </a:rPr>
                        <a:t>96%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16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5598-53F2-22F2-863A-7FED933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521" cy="1325563"/>
          </a:xfrm>
        </p:spPr>
        <p:txBody>
          <a:bodyPr>
            <a:normAutofit/>
          </a:bodyPr>
          <a:lstStyle/>
          <a:p>
            <a:r>
              <a:rPr lang="en" dirty="0"/>
              <a:t>Discussion &amp; Conclusion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7EE-C89D-2F5F-1DD2-0F28806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9E744-847F-8AF7-DB85-88BD362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3120-0E54-186F-3F9E-148737D59B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81555" y="2136775"/>
            <a:ext cx="4848045" cy="369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Based on the highest overall accuracy, the Gaussian Filter Dataset with the ResNet50 model and the Random Forest classifier stands out as the most favorable choice.</a:t>
            </a:r>
          </a:p>
        </p:txBody>
      </p:sp>
    </p:spTree>
    <p:extLst>
      <p:ext uri="{BB962C8B-B14F-4D97-AF65-F5344CB8AC3E}">
        <p14:creationId xmlns:p14="http://schemas.microsoft.com/office/powerpoint/2010/main" val="30075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EE4C-0089-D2B4-42AB-F69EF91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535" y="31271"/>
            <a:ext cx="4461078" cy="5857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4B18-927B-5845-5B2E-EAA1048B4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/>
              <a:t>Brain tumors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831B12-5E4E-5CD7-D71B-D93F6B81B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332" y="2557463"/>
            <a:ext cx="2355807" cy="514350"/>
          </a:xfrm>
        </p:spPr>
        <p:txBody>
          <a:bodyPr/>
          <a:lstStyle/>
          <a:p>
            <a:pPr algn="l"/>
            <a:r>
              <a:rPr lang="en-US" dirty="0"/>
              <a:t>Tumor classification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DF296F-84D4-B308-1C5F-182918EC0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33788"/>
            <a:ext cx="2624364" cy="514350"/>
          </a:xfrm>
        </p:spPr>
        <p:txBody>
          <a:bodyPr/>
          <a:lstStyle/>
          <a:p>
            <a:pPr algn="l"/>
            <a:r>
              <a:rPr lang="en-US" dirty="0"/>
              <a:t>Diagnostic tools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C2ACB2-1059-BB3C-66D6-171D7BD0EA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/>
            <a:r>
              <a:rPr lang="en-US" dirty="0"/>
              <a:t>MRI advantages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990086-67A3-5365-CE08-77BBC17C40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Common and dangerous diseases with various types.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39A79E1-35E3-E6B6-44EF-7117A9ADF2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7917" y="2360438"/>
            <a:ext cx="5539095" cy="1010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gliomas(cancerous)- Gliomas are tumors that arise from glial cells in the brain or spinal cord, meningiomas(non-cancerous)-re usually benign tumors that arise from the meninges, the protective layers surrounding the brain and spinal cord. They are often slow-growing, pituitary(non-cancerous)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7E1A4ED-FB14-C6DE-F515-08F2D8E805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CT scans, MRI, and X-rays which are used by doctors.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F15482-9E77-93F1-ECC6-6DEFF16582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Versatile imaging technique for evaluating soft tissues like brain tumors.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A68C-D320-6D59-F1AD-FD2ED52A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53C3-D71D-591F-8E4B-F40C9C8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5598-53F2-22F2-863A-7FED933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521" cy="1325563"/>
          </a:xfrm>
        </p:spPr>
        <p:txBody>
          <a:bodyPr>
            <a:normAutofit/>
          </a:bodyPr>
          <a:lstStyle/>
          <a:p>
            <a:r>
              <a:rPr lang="en-US" dirty="0"/>
              <a:t>Representation of predictions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7EE-C89D-2F5F-1DD2-0F28806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9E744-847F-8AF7-DB85-88BD362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65C9B9-C4E5-83A7-836A-5AB5B5768FC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3" y="1997723"/>
            <a:ext cx="1795636" cy="179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673E3-AADE-7FD4-CD0F-DC300069A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06" y="1997723"/>
            <a:ext cx="1790700" cy="179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-up of a brain mri&#10;&#10;Description automatically generated">
            <a:extLst>
              <a:ext uri="{FF2B5EF4-FFF2-40B4-BE49-F238E27FC236}">
                <a16:creationId xmlns:a16="http://schemas.microsoft.com/office/drawing/2014/main" id="{91860F01-DC0D-7DD2-9914-A433D9F14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71" y="4132282"/>
            <a:ext cx="1829435" cy="17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-up of a brain scan&#10;&#10;Description automatically generated">
            <a:extLst>
              <a:ext uri="{FF2B5EF4-FFF2-40B4-BE49-F238E27FC236}">
                <a16:creationId xmlns:a16="http://schemas.microsoft.com/office/drawing/2014/main" id="{231704F8-3363-F35E-EB32-1276AD5795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07" y="1997723"/>
            <a:ext cx="1799590" cy="179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close-up of a brain mri&#10;&#10;Description automatically generated">
            <a:extLst>
              <a:ext uri="{FF2B5EF4-FFF2-40B4-BE49-F238E27FC236}">
                <a16:creationId xmlns:a16="http://schemas.microsoft.com/office/drawing/2014/main" id="{F15BD77D-B456-DD7D-4F66-1C07CBD8F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98" y="1997723"/>
            <a:ext cx="1838325" cy="179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close-up of a brain mri&#10;&#10;Description automatically generated">
            <a:extLst>
              <a:ext uri="{FF2B5EF4-FFF2-40B4-BE49-F238E27FC236}">
                <a16:creationId xmlns:a16="http://schemas.microsoft.com/office/drawing/2014/main" id="{3C4E11F1-3E24-8DF0-7E54-AAC53CB3C0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23" y="4132282"/>
            <a:ext cx="17526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5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5598-53F2-22F2-863A-7FED933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521" cy="1325563"/>
          </a:xfrm>
        </p:spPr>
        <p:txBody>
          <a:bodyPr>
            <a:normAutofit/>
          </a:bodyPr>
          <a:lstStyle/>
          <a:p>
            <a:r>
              <a:rPr lang="en" dirty="0"/>
              <a:t>Limitations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7EE-C89D-2F5F-1DD2-0F28806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9E744-847F-8AF7-DB85-88BD362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3120-0E54-186F-3F9E-148737D59B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81555" y="2136775"/>
            <a:ext cx="4848045" cy="3697288"/>
          </a:xfrm>
        </p:spPr>
        <p:txBody>
          <a:bodyPr>
            <a:normAutofit/>
          </a:bodyPr>
          <a:lstStyle/>
          <a:p>
            <a:r>
              <a:rPr lang="en-US" sz="1400" dirty="0"/>
              <a:t>Limited dataset</a:t>
            </a:r>
          </a:p>
          <a:p>
            <a:r>
              <a:rPr lang="en-US" sz="1400" dirty="0"/>
              <a:t>Limited types of tumors</a:t>
            </a:r>
          </a:p>
          <a:p>
            <a:r>
              <a:rPr lang="en-US" sz="1400" dirty="0"/>
              <a:t>Limited clinical validation</a:t>
            </a:r>
          </a:p>
          <a:p>
            <a:r>
              <a:rPr lang="en-US" sz="1400" dirty="0"/>
              <a:t>Limited comparisons between models</a:t>
            </a:r>
          </a:p>
          <a:p>
            <a:r>
              <a:rPr lang="en-US" sz="1400" dirty="0"/>
              <a:t>Hardware and computational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350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5598-53F2-22F2-863A-7FED933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521" cy="1325563"/>
          </a:xfrm>
        </p:spPr>
        <p:txBody>
          <a:bodyPr>
            <a:normAutofit/>
          </a:bodyPr>
          <a:lstStyle/>
          <a:p>
            <a:r>
              <a:rPr lang="en" dirty="0"/>
              <a:t>Future Work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7EE-C89D-2F5F-1DD2-0F28806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9E744-847F-8AF7-DB85-88BD362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3120-0E54-186F-3F9E-148737D59B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81555" y="2136775"/>
            <a:ext cx="4848045" cy="3892833"/>
          </a:xfrm>
        </p:spPr>
        <p:txBody>
          <a:bodyPr>
            <a:normAutofit/>
          </a:bodyPr>
          <a:lstStyle/>
          <a:p>
            <a:r>
              <a:rPr lang="en-US" sz="1400" dirty="0"/>
              <a:t>improve brain tumor classification accuracy</a:t>
            </a:r>
          </a:p>
          <a:p>
            <a:r>
              <a:rPr lang="en-US" sz="1400" dirty="0"/>
              <a:t>will focus on specific tumor datasets such as meningioma, pituitary adenoma, and craniopharyngioma</a:t>
            </a:r>
          </a:p>
          <a:p>
            <a:r>
              <a:rPr lang="en-US" sz="1400" dirty="0"/>
              <a:t>intend to work on other medical imaging, such as CT scans and X-rays</a:t>
            </a:r>
          </a:p>
          <a:p>
            <a:r>
              <a:rPr lang="en-US" sz="1400" dirty="0"/>
              <a:t>aims to help clinicians make informed judgements about their patients' ultimate treatment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2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EE4C-0089-D2B4-42AB-F69EF91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535" y="31271"/>
            <a:ext cx="4461078" cy="5857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4B18-927B-5845-5B2E-EAA1048B4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Early detection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831B12-5E4E-5CD7-D71B-D93F6B81B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318" y="2557463"/>
            <a:ext cx="3017576" cy="514350"/>
          </a:xfrm>
        </p:spPr>
        <p:txBody>
          <a:bodyPr/>
          <a:lstStyle/>
          <a:p>
            <a:pPr algn="l"/>
            <a:r>
              <a:rPr lang="en-US" dirty="0"/>
              <a:t>Brain tumor statistics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DF296F-84D4-B308-1C5F-182918EC0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33788"/>
            <a:ext cx="2624364" cy="514350"/>
          </a:xfrm>
        </p:spPr>
        <p:txBody>
          <a:bodyPr/>
          <a:lstStyle/>
          <a:p>
            <a:pPr algn="l"/>
            <a:r>
              <a:rPr lang="en-US" dirty="0"/>
              <a:t>Medical Images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C2ACB2-1059-BB3C-66D6-171D7BD0EA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6377" y="4710114"/>
            <a:ext cx="3270387" cy="514350"/>
          </a:xfrm>
        </p:spPr>
        <p:txBody>
          <a:bodyPr/>
          <a:lstStyle/>
          <a:p>
            <a:pPr algn="l"/>
            <a:r>
              <a:rPr lang="en-US" dirty="0"/>
              <a:t>Medical Images Analysis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990086-67A3-5365-CE08-77BBC17C40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302589"/>
            <a:ext cx="5539095" cy="13027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Crucial for effective treatment and patient survival.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39A79E1-35E3-E6B6-44EF-7117A9ADF2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0471" y="2446823"/>
            <a:ext cx="5717491" cy="1010842"/>
          </a:xfrm>
        </p:spPr>
        <p:txBody>
          <a:bodyPr/>
          <a:lstStyle/>
          <a:p>
            <a:r>
              <a:rPr lang="en-US" dirty="0"/>
              <a:t>The American Brain Tumor Association (ABTA) estimates that about 80% of malignant brain tumors are gliomas which is cancerous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7E1A4ED-FB14-C6DE-F515-08F2D8E805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299168"/>
            <a:ext cx="5539095" cy="1337236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X-rays detect fractures, </a:t>
            </a:r>
          </a:p>
          <a:p>
            <a:r>
              <a:rPr lang="en-US" sz="5600" dirty="0"/>
              <a:t>CT scans provide detailed body images; </a:t>
            </a:r>
          </a:p>
          <a:p>
            <a:r>
              <a:rPr lang="en-US" sz="5600" dirty="0"/>
              <a:t>MRI captures organs and soft tissues; </a:t>
            </a:r>
          </a:p>
          <a:p>
            <a:r>
              <a:rPr lang="en-US" sz="5600" dirty="0"/>
              <a:t>ultrasound generates real-time images; </a:t>
            </a:r>
          </a:p>
          <a:p>
            <a:r>
              <a:rPr lang="en-US" sz="5600" dirty="0"/>
              <a:t>PET scans visualize metabolic activity; </a:t>
            </a: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F15482-9E77-93F1-ECC6-6DEFF16582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59618" y="4831585"/>
            <a:ext cx="5539095" cy="1010842"/>
          </a:xfrm>
        </p:spPr>
        <p:txBody>
          <a:bodyPr/>
          <a:lstStyle/>
          <a:p>
            <a:r>
              <a:rPr lang="en-US" dirty="0"/>
              <a:t>diagnosis, </a:t>
            </a:r>
          </a:p>
          <a:p>
            <a:r>
              <a:rPr lang="en-US" dirty="0"/>
              <a:t>treatment planning</a:t>
            </a:r>
          </a:p>
          <a:p>
            <a:r>
              <a:rPr lang="en-US" dirty="0"/>
              <a:t>progress monitoring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A68C-D320-6D59-F1AD-FD2ED52A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53C3-D71D-591F-8E4B-F40C9C8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EE4C-0089-D2B4-42AB-F69EF91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535" y="31271"/>
            <a:ext cx="4461078" cy="5857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4B18-927B-5845-5B2E-EAA1048B4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Advancements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831B12-5E4E-5CD7-D71B-D93F6B81B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332" y="2557463"/>
            <a:ext cx="2355807" cy="514350"/>
          </a:xfrm>
        </p:spPr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DF296F-84D4-B308-1C5F-182918EC0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64" y="3633788"/>
            <a:ext cx="3623094" cy="514350"/>
          </a:xfrm>
        </p:spPr>
        <p:txBody>
          <a:bodyPr/>
          <a:lstStyle/>
          <a:p>
            <a:pPr algn="l"/>
            <a:r>
              <a:rPr lang="en-US" dirty="0"/>
              <a:t>Benefits of early detection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C2ACB2-1059-BB3C-66D6-171D7BD0EA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3564" y="4710114"/>
            <a:ext cx="2743200" cy="514350"/>
          </a:xfrm>
        </p:spPr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990086-67A3-5365-CE08-77BBC17C40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learning, computer vision and image processing enable automated analysis, improving accuracy and efficiency in diagnosis and treatment.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39A79E1-35E3-E6B6-44EF-7117A9ADF2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458528"/>
            <a:ext cx="5539095" cy="1234878"/>
          </a:xfrm>
        </p:spPr>
        <p:txBody>
          <a:bodyPr>
            <a:noAutofit/>
          </a:bodyPr>
          <a:lstStyle/>
          <a:p>
            <a:r>
              <a:rPr lang="en-US" dirty="0"/>
              <a:t>The aim is to detect brain tumors early using image processing and machine learning algorithms to support the medical industry in improving diagnostic capabilities and providing timely interventions.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7E1A4ED-FB14-C6DE-F515-08F2D8E805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633788"/>
            <a:ext cx="5539095" cy="1132447"/>
          </a:xfrm>
        </p:spPr>
        <p:txBody>
          <a:bodyPr/>
          <a:lstStyle/>
          <a:p>
            <a:r>
              <a:rPr lang="en-US" dirty="0"/>
              <a:t>Early detection enhances treatment success rates, reduces the overall burden on affected individuals, and improves their chances of recovery.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F15482-9E77-93F1-ECC6-6DEFF16582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Create a model to identify brain tumors and improve the model’s accuracy.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A68C-D320-6D59-F1AD-FD2ED52A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53C3-D71D-591F-8E4B-F40C9C8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BD43FB5-5BE6-1352-AE29-69651688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32675" cy="1109992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37C11D-AB30-C240-7646-A6596EC6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9099F2-51E8-E784-1D1E-F9FC5A60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2CDC2CD-2E24-AA40-1DA9-127CF2F2DF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H. Khan et al., propose a novel approach for categorizing brain MRI scan images as cancerous or noncancerous using a convolutional neural network (CNN) combined with Data Augmentation and Image Processing. They compare their CNN model with pre-trained VGG-16, ResNet-50, and Inception-v3 models using transfer learning. Despite the small dataset used, their model achieves exceptional accuracy of 100%, outperforming VGG-16 (96%), ResNet-50 (89%), and Inception-v3 (75%). Furthermore, their model exhibits low complexity and computational requirements, making it highly efficient and accurate compared to existing pre-trained models.</a:t>
            </a:r>
          </a:p>
          <a:p>
            <a:r>
              <a:rPr lang="en-US" sz="1400" dirty="0"/>
              <a:t>Ahmet </a:t>
            </a:r>
            <a:r>
              <a:rPr lang="en-US" sz="1400" dirty="0" err="1"/>
              <a:t>Çinar</a:t>
            </a:r>
            <a:r>
              <a:rPr lang="en-US" sz="1400" dirty="0"/>
              <a:t> developed a brain tumor diagnosis system using CNN models and MRI images. They utilized the ResNet50 architecture as the base model, modifying it by removing the last 5 layers and adding 8 new ones. The developed model achieved an impressive accuracy of 97.2%. Additionally, they compared the performance of other models such as </a:t>
            </a:r>
            <a:r>
              <a:rPr lang="en-US" sz="1400" dirty="0" err="1"/>
              <a:t>AlexNet</a:t>
            </a:r>
            <a:r>
              <a:rPr lang="en-US" sz="1400" dirty="0"/>
              <a:t>, ResNet50, DenseNet201, InceptionV3, and </a:t>
            </a:r>
            <a:r>
              <a:rPr lang="en-US" sz="1400" dirty="0" err="1"/>
              <a:t>GoogLeNet</a:t>
            </a:r>
            <a:r>
              <a:rPr lang="en-US" sz="1400" dirty="0"/>
              <a:t>, with the highest performing model accurately classifying brain tumor images. The method showcased effectiveness and potential for utilization in computer-aided systems for brain tumor detection, as supported by previous literature studies.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8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BD43FB5-5BE6-1352-AE29-69651688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32675" cy="1109992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37C11D-AB30-C240-7646-A6596EC6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9099F2-51E8-E784-1D1E-F9FC5A60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2CDC2CD-2E24-AA40-1DA9-127CF2F2DF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Zahid Rasheed and his team proposed an algorithm that was evaluated using benchmarked data and compared with the performance of pre-trained VGG16, VGG19, ResNet50, MobileNetV2, and InceptionV3 algorithms. The experimental findings revealed a significant classification accuracy of 98.04%.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Tonmoy</a:t>
            </a:r>
            <a:r>
              <a:rPr lang="en-US" sz="1400" dirty="0"/>
              <a:t> Hossain et al., for instance, employed six traditional classifiers, namely Support Vector Machine (SVM), K-Nearest Neighbor (KNN), Multilayer Perceptron (MLP), Logistic Regression, Naive Bayes, and Random Forest, using the Sci-kit-learn implementation. Subsequently, they experimented with Convolutional Neural Network (CNN) and achieved an impressive accuracy of 97.87%, highlighting its compelling performance.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3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BD43FB5-5BE6-1352-AE29-69651688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32675" cy="1109992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37C11D-AB30-C240-7646-A6596EC6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9099F2-51E8-E784-1D1E-F9FC5A60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2CDC2CD-2E24-AA40-1DA9-127CF2F2DF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Aryan Sagar </a:t>
            </a:r>
            <a:r>
              <a:rPr lang="en-US" sz="1400" dirty="0" err="1"/>
              <a:t>Methil</a:t>
            </a:r>
            <a:r>
              <a:rPr lang="en-US" sz="1400" dirty="0"/>
              <a:t> proposed an approach that involved conducting experimental research on a dataset consisting of tumors with diverse sizes, shapes, textures, and locations. The classification task was performed using Convolutional Neural Network (CNN). The CNN model achieved a recall rate of 98.55% on the training set and an impressive 99.73% on the validation set, demonstrating its highly convincing performance.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A. Deshpande et al., introduced a brain tumor classification framework utilizing artificial intelligence and Convolutional Neural Network (CNN) algorithms. The effectiveness of the framework was evaluated both with and without super-resolution techniques. The combination of super-resolution and the ResNet50 architecture achieved an impressive accuracy of 98.14%. Experimental results using MRI images demonstrated that the proposed super-resolution framework, which incorporates discrete cosine transform (DCT), CNN, and ResNet50, effectively enhances the accuracy of tumor classification.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6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6FA6-A90E-E83B-07FD-D9B09DA5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539" y="295864"/>
            <a:ext cx="10016876" cy="888521"/>
          </a:xfrm>
        </p:spPr>
        <p:txBody>
          <a:bodyPr>
            <a:normAutofit/>
          </a:bodyPr>
          <a:lstStyle/>
          <a:p>
            <a:r>
              <a:rPr lang="en-US" dirty="0"/>
              <a:t>Flowchart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283FD-193C-7BF4-67F6-22B143E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2926-469D-0CE6-FC8C-073111C9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8A369-02B2-0F11-F201-10BEC39C43DB}"/>
              </a:ext>
            </a:extLst>
          </p:cNvPr>
          <p:cNvSpPr txBox="1">
            <a:spLocks/>
          </p:cNvSpPr>
          <p:nvPr/>
        </p:nvSpPr>
        <p:spPr>
          <a:xfrm rot="20682997">
            <a:off x="276492" y="250274"/>
            <a:ext cx="1949571" cy="6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Methods </a:t>
            </a:r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E4459D-B0F7-4F87-E3AE-9246A90DF93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8" y="977773"/>
            <a:ext cx="11244404" cy="52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1577</TotalTime>
  <Words>1791</Words>
  <Application>Microsoft Office PowerPoint</Application>
  <PresentationFormat>Widescreen</PresentationFormat>
  <Paragraphs>387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Tenorite</vt:lpstr>
      <vt:lpstr>Times New Roman</vt:lpstr>
      <vt:lpstr>Wingdings</vt:lpstr>
      <vt:lpstr>Monoline</vt:lpstr>
      <vt:lpstr>Brain Tumor Detection and Categorization Using Deep Learning Techniques </vt:lpstr>
      <vt:lpstr>CONTENT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Flowchart  </vt:lpstr>
      <vt:lpstr>Diagram  </vt:lpstr>
      <vt:lpstr>Dataset</vt:lpstr>
      <vt:lpstr>Filter</vt:lpstr>
      <vt:lpstr>Filter</vt:lpstr>
      <vt:lpstr>Filter</vt:lpstr>
      <vt:lpstr>Data Preprocessing</vt:lpstr>
      <vt:lpstr>Data Preprocessing</vt:lpstr>
      <vt:lpstr>Feature extraction</vt:lpstr>
      <vt:lpstr>Feature extraction</vt:lpstr>
      <vt:lpstr>Classifier</vt:lpstr>
      <vt:lpstr>Histogram of CNN Models for Original Dataset</vt:lpstr>
      <vt:lpstr>Analysis of CNN Models for Original Dataset</vt:lpstr>
      <vt:lpstr>Histogram of CNN Models for gaussian filter</vt:lpstr>
      <vt:lpstr>Analysis of CNN Models for gaussian filter Dataset</vt:lpstr>
      <vt:lpstr>Histogram of CNN Models for Laplacian filter</vt:lpstr>
      <vt:lpstr>Analysis of CNN Models for laplacian filter Dataset</vt:lpstr>
      <vt:lpstr>histogram of CNN Models for unsharp mask filter</vt:lpstr>
      <vt:lpstr>Analysis of CNN Models for unsharp mask filter Dataset</vt:lpstr>
      <vt:lpstr>Results or findings</vt:lpstr>
      <vt:lpstr>Discussion &amp; Conclusion</vt:lpstr>
      <vt:lpstr>Representation of predictions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and Categorization Using Deep Learning Techniques </dc:title>
  <dc:creator>RAMEEN FARHAN</dc:creator>
  <cp:lastModifiedBy>RAMEEN FARHAN</cp:lastModifiedBy>
  <cp:revision>21</cp:revision>
  <dcterms:created xsi:type="dcterms:W3CDTF">2024-02-20T13:23:37Z</dcterms:created>
  <dcterms:modified xsi:type="dcterms:W3CDTF">2024-02-22T10:18:49Z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