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62" r:id="rId1"/>
  </p:sldMasterIdLst>
  <p:sldIdLst>
    <p:sldId id="256" r:id="rId2"/>
    <p:sldId id="257" r:id="rId3"/>
    <p:sldId id="265" r:id="rId4"/>
    <p:sldId id="266" r:id="rId5"/>
    <p:sldId id="267" r:id="rId6"/>
    <p:sldId id="259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1456"/>
    <p:restoredTop sz="90000"/>
  </p:normalViewPr>
  <p:slideViewPr>
    <p:cSldViewPr snapToGrid="0" snapToObjects="1">
      <p:cViewPr>
        <p:scale>
          <a:sx n="90" d="100"/>
          <a:sy n="9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ndb796/Deep-Learning-Paper-Review-and-Practice/tree/master/code_practices" TargetMode="External" /><Relationship Id="rId3" Type="http://schemas.openxmlformats.org/officeDocument/2006/relationships/hyperlink" Target="https:\\github.com\kuangliu\pytorch-cifar,%20%20(2020.09.18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KoPubWorld돋움체 Medium"/>
                <a:ea typeface="KoPubWorld돋움체 Medium"/>
              </a:rPr>
              <a:t>ResNet</a:t>
            </a:r>
            <a:endParaRPr lang="en-US" altLang="ko-KR">
              <a:latin typeface="KoPubWorld돋움체 Medium"/>
              <a:ea typeface="KoPubWorld돋움체 Medium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KoPubWorld돋움체 Medium"/>
                <a:ea typeface="KoPubWorld돋움체 Medium"/>
              </a:rPr>
              <a:t>20176359 </a:t>
            </a:r>
            <a:r>
              <a:rPr lang="ko-KR" altLang="en-US">
                <a:latin typeface="KoPubWorld돋움체 Medium"/>
                <a:ea typeface="KoPubWorld돋움체 Medium"/>
              </a:rPr>
              <a:t>신수현</a:t>
            </a:r>
            <a:endParaRPr lang="ko-KR" altLang="en-US">
              <a:latin typeface="KoPubWorld돋움체 Medium"/>
              <a:ea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09738" y="306388"/>
            <a:ext cx="8772523" cy="1143000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KoPubWorld돋움체 Medium"/>
                <a:ea typeface="KoPubWorld돋움체 Medium"/>
              </a:rPr>
              <a:t>Bottle Neck</a:t>
            </a:r>
            <a:endParaRPr lang="en-US" altLang="ko-KR">
              <a:latin typeface="KoPubWorld돋움체 Medium"/>
              <a:ea typeface="KoPubWorld돋움체 Medium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7920" y="1862137"/>
            <a:ext cx="4210538" cy="3625422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4748458" y="2625669"/>
            <a:ext cx="7096126" cy="209835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2200">
                <a:latin typeface="KoPubWorld돋움체 Medium"/>
                <a:ea typeface="KoPubWorld돋움체 Medium"/>
              </a:rPr>
              <a:t>복잡도를 증가시키지 않기 위해 사용된 것</a:t>
            </a:r>
            <a:endParaRPr lang="ko-KR" altLang="en-US" sz="2200">
              <a:latin typeface="KoPubWorld돋움체 Medium"/>
              <a:ea typeface="KoPubWorld돋움체 Medium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2200">
                <a:latin typeface="KoPubWorld돋움체 Medium"/>
                <a:ea typeface="KoPubWorld돋움체 Medium"/>
              </a:rPr>
              <a:t>초반에 </a:t>
            </a:r>
            <a:r>
              <a:rPr lang="en-US" altLang="ko-KR" sz="2200">
                <a:latin typeface="KoPubWorld돋움체 Medium"/>
                <a:ea typeface="KoPubWorld돋움체 Medium"/>
              </a:rPr>
              <a:t>1x1</a:t>
            </a:r>
            <a:r>
              <a:rPr lang="ko-KR" altLang="en-US" sz="2200">
                <a:latin typeface="KoPubWorld돋움체 Medium"/>
                <a:ea typeface="KoPubWorld돋움체 Medium"/>
              </a:rPr>
              <a:t> </a:t>
            </a:r>
            <a:r>
              <a:rPr lang="en-US" altLang="ko-KR" sz="2200">
                <a:latin typeface="KoPubWorld돋움체 Medium"/>
                <a:ea typeface="KoPubWorld돋움체 Medium"/>
              </a:rPr>
              <a:t>filter</a:t>
            </a:r>
            <a:r>
              <a:rPr lang="ko-KR" altLang="en-US" sz="2200">
                <a:latin typeface="KoPubWorld돋움체 Medium"/>
                <a:ea typeface="KoPubWorld돋움체 Medium"/>
              </a:rPr>
              <a:t>를 </a:t>
            </a:r>
            <a:r>
              <a:rPr lang="en-US" altLang="ko-KR" sz="2200">
                <a:latin typeface="KoPubWorld돋움체 Medium"/>
                <a:ea typeface="KoPubWorld돋움체 Medium"/>
              </a:rPr>
              <a:t>64</a:t>
            </a:r>
            <a:r>
              <a:rPr lang="ko-KR" altLang="en-US" sz="2200">
                <a:latin typeface="KoPubWorld돋움체 Medium"/>
                <a:ea typeface="KoPubWorld돋움체 Medium"/>
              </a:rPr>
              <a:t>개 사용하고 중간에는 </a:t>
            </a:r>
            <a:r>
              <a:rPr lang="en-US" altLang="ko-KR" sz="2200">
                <a:latin typeface="KoPubWorld돋움체 Medium"/>
                <a:ea typeface="KoPubWorld돋움체 Medium"/>
              </a:rPr>
              <a:t>3x3</a:t>
            </a:r>
            <a:r>
              <a:rPr lang="ko-KR" altLang="en-US" sz="2200">
                <a:latin typeface="KoPubWorld돋움체 Medium"/>
                <a:ea typeface="KoPubWorld돋움체 Medium"/>
              </a:rPr>
              <a:t> </a:t>
            </a:r>
            <a:r>
              <a:rPr lang="en-US" altLang="ko-KR" sz="2200">
                <a:latin typeface="KoPubWorld돋움체 Medium"/>
                <a:ea typeface="KoPubWorld돋움체 Medium"/>
              </a:rPr>
              <a:t>filter</a:t>
            </a:r>
            <a:r>
              <a:rPr lang="ko-KR" altLang="en-US" sz="2200">
                <a:latin typeface="KoPubWorld돋움체 Medium"/>
                <a:ea typeface="KoPubWorld돋움체 Medium"/>
              </a:rPr>
              <a:t> </a:t>
            </a:r>
            <a:r>
              <a:rPr lang="en-US" altLang="ko-KR" sz="2200">
                <a:latin typeface="KoPubWorld돋움체 Medium"/>
                <a:ea typeface="KoPubWorld돋움체 Medium"/>
              </a:rPr>
              <a:t>64</a:t>
            </a:r>
            <a:r>
              <a:rPr lang="ko-KR" altLang="en-US" sz="2200">
                <a:latin typeface="KoPubWorld돋움체 Medium"/>
                <a:ea typeface="KoPubWorld돋움체 Medium"/>
              </a:rPr>
              <a:t>개</a:t>
            </a:r>
            <a:r>
              <a:rPr lang="en-US" altLang="ko-KR" sz="2200">
                <a:latin typeface="KoPubWorld돋움체 Medium"/>
                <a:ea typeface="KoPubWorld돋움체 Medium"/>
              </a:rPr>
              <a:t>,</a:t>
            </a:r>
            <a:r>
              <a:rPr lang="ko-KR" altLang="en-US" sz="2200">
                <a:latin typeface="KoPubWorld돋움체 Medium"/>
                <a:ea typeface="KoPubWorld돋움체 Medium"/>
              </a:rPr>
              <a:t> 마지막에 </a:t>
            </a:r>
            <a:r>
              <a:rPr lang="en-US" altLang="ko-KR" sz="2200">
                <a:latin typeface="KoPubWorld돋움체 Medium"/>
                <a:ea typeface="KoPubWorld돋움체 Medium"/>
              </a:rPr>
              <a:t>1x1 filter 64</a:t>
            </a:r>
            <a:r>
              <a:rPr lang="ko-KR" altLang="en-US" sz="2200">
                <a:latin typeface="KoPubWorld돋움체 Medium"/>
                <a:ea typeface="KoPubWorld돋움체 Medium"/>
              </a:rPr>
              <a:t>개 사용</a:t>
            </a:r>
            <a:endParaRPr lang="en-US" altLang="ko-KR" sz="2200">
              <a:latin typeface="KoPubWorld돋움체 Medium"/>
              <a:ea typeface="KoPubWorld돋움체 Medium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2200">
                <a:latin typeface="KoPubWorld돋움체 Medium"/>
                <a:ea typeface="KoPubWorld돋움체 Medium"/>
              </a:rPr>
              <a:t>작은 커널을 사용함으로써 파라미터 수를 감소시킨다</a:t>
            </a:r>
            <a:endParaRPr lang="en-US" altLang="ko-KR" sz="2200">
              <a:latin typeface="KoPubWorld돋움체 Medium"/>
              <a:ea typeface="KoPubWorld돋움체 Medium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200">
                <a:latin typeface="KoPubWorld돋움체 Medium"/>
                <a:ea typeface="KoPubWorld돋움체 Medium"/>
              </a:rPr>
              <a:t>identity short cut </a:t>
            </a:r>
            <a:r>
              <a:rPr lang="ko-KR" altLang="en-US" sz="2200">
                <a:latin typeface="KoPubWorld돋움체 Medium"/>
                <a:ea typeface="KoPubWorld돋움체 Medium"/>
              </a:rPr>
              <a:t>이 더욱 효과적</a:t>
            </a:r>
            <a:endParaRPr lang="ko-KR" altLang="en-US" sz="2200">
              <a:latin typeface="KoPubWorld돋움체 Medium"/>
              <a:ea typeface="KoPubWorld돋움체 Medium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2200">
                <a:latin typeface="KoPubWorld돋움체 Medium"/>
                <a:ea typeface="KoPubWorld돋움체 Medium"/>
              </a:rPr>
              <a:t>깊이가 </a:t>
            </a:r>
            <a:r>
              <a:rPr lang="en-US" altLang="ko-KR" sz="2200">
                <a:latin typeface="KoPubWorld돋움체 Medium"/>
                <a:ea typeface="KoPubWorld돋움체 Medium"/>
              </a:rPr>
              <a:t>50</a:t>
            </a:r>
            <a:r>
              <a:rPr lang="ko-KR" altLang="en-US" sz="2200">
                <a:latin typeface="KoPubWorld돋움체 Medium"/>
                <a:ea typeface="KoPubWorld돋움체 Medium"/>
              </a:rPr>
              <a:t> 이상인 </a:t>
            </a:r>
            <a:r>
              <a:rPr lang="en-US" altLang="ko-KR" sz="2200">
                <a:latin typeface="KoPubWorld돋움체 Medium"/>
                <a:ea typeface="KoPubWorld돋움체 Medium"/>
              </a:rPr>
              <a:t>Resnet</a:t>
            </a:r>
            <a:r>
              <a:rPr lang="ko-KR" altLang="en-US" sz="2200">
                <a:latin typeface="KoPubWorld돋움체 Medium"/>
                <a:ea typeface="KoPubWorld돋움체 Medium"/>
              </a:rPr>
              <a:t> 더욱더 좋은 성능을 보임</a:t>
            </a:r>
            <a:endParaRPr lang="ko-KR" altLang="en-US" sz="2200">
              <a:latin typeface="KoPubWorld돋움체 Medium"/>
              <a:ea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6667" y="285221"/>
            <a:ext cx="6061998" cy="601027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90087" y="285221"/>
            <a:ext cx="4210538" cy="3625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23948" y="274638"/>
            <a:ext cx="8772523" cy="1143000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KoPubWorld돋움체 Medium"/>
                <a:ea typeface="KoPubWorld돋움체 Medium"/>
              </a:rPr>
              <a:t>Implementation</a:t>
            </a:r>
            <a:endParaRPr lang="en-US" altLang="ko-KR">
              <a:latin typeface="KoPubWorld돋움체 Medium"/>
              <a:ea typeface="KoPubWorld돋움체 Medium"/>
            </a:endParaRPr>
          </a:p>
        </p:txBody>
      </p:sp>
      <p:sp>
        <p:nvSpPr>
          <p:cNvPr id="8" name=""/>
          <p:cNvSpPr/>
          <p:nvPr/>
        </p:nvSpPr>
        <p:spPr>
          <a:xfrm>
            <a:off x="8299138" y="2165183"/>
            <a:ext cx="926534" cy="291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8" name=""/>
          <p:cNvSpPr txBox="1"/>
          <p:nvPr/>
        </p:nvSpPr>
        <p:spPr>
          <a:xfrm>
            <a:off x="599763" y="1392580"/>
            <a:ext cx="10779124" cy="184401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 typeface="Arial"/>
              <a:buNone/>
              <a:defRPr/>
            </a:pPr>
            <a:r>
              <a:rPr lang="en-US" altLang="ko-KR" sz="2300">
                <a:latin typeface="KoPubWorld돋움체 Medium"/>
                <a:ea typeface="KoPubWorld돋움체 Medium"/>
              </a:rPr>
              <a:t>※</a:t>
            </a:r>
            <a:r>
              <a:rPr lang="ko-KR" altLang="en-US" sz="2300">
                <a:latin typeface="KoPubWorld돋움체 Medium"/>
                <a:ea typeface="KoPubWorld돋움체 Medium"/>
              </a:rPr>
              <a:t> 입력값 출력값 서로 다른 차원</a:t>
            </a:r>
            <a:r>
              <a:rPr lang="en-US" altLang="ko-KR" sz="2300">
                <a:latin typeface="KoPubWorld돋움체 Medium"/>
                <a:ea typeface="KoPubWorld돋움체 Medium"/>
              </a:rPr>
              <a:t>?</a:t>
            </a:r>
            <a:endParaRPr lang="en-US" altLang="ko-KR" sz="2300">
              <a:latin typeface="KoPubWorld돋움체 Medium"/>
              <a:ea typeface="KoPubWorld돋움체 Medium"/>
            </a:endParaRPr>
          </a:p>
          <a:p>
            <a:pPr marL="0" indent="0">
              <a:buFont typeface="Arial"/>
              <a:buNone/>
              <a:defRPr/>
            </a:pPr>
            <a:endParaRPr lang="en-US" altLang="ko-KR" sz="2300">
              <a:latin typeface="KoPubWorld돋움체 Medium"/>
              <a:ea typeface="KoPubWorld돋움체 Medium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2300">
                <a:latin typeface="KoPubWorld돋움체 Medium"/>
                <a:ea typeface="KoPubWorld돋움체 Medium"/>
              </a:rPr>
              <a:t>(A) </a:t>
            </a:r>
            <a:r>
              <a:rPr lang="ko-KR" altLang="en-US" sz="2300">
                <a:latin typeface="KoPubWorld돋움체 Medium"/>
                <a:ea typeface="KoPubWorld돋움체 Medium"/>
              </a:rPr>
              <a:t>사이드에 </a:t>
            </a:r>
            <a:r>
              <a:rPr lang="en-US" altLang="ko-KR" sz="2300">
                <a:latin typeface="KoPubWorld돋움체 Medium"/>
                <a:ea typeface="KoPubWorld돋움체 Medium"/>
              </a:rPr>
              <a:t>zero padding</a:t>
            </a:r>
            <a:r>
              <a:rPr lang="ko-KR" altLang="en-US" sz="2300">
                <a:latin typeface="KoPubWorld돋움체 Medium"/>
                <a:ea typeface="KoPubWorld돋움체 Medium"/>
              </a:rPr>
              <a:t> 한 후 </a:t>
            </a:r>
            <a:r>
              <a:rPr lang="en-US" altLang="ko-KR" sz="2300">
                <a:latin typeface="KoPubWorld돋움체 Medium"/>
                <a:ea typeface="KoPubWorld돋움체 Medium"/>
              </a:rPr>
              <a:t>dim</a:t>
            </a:r>
            <a:r>
              <a:rPr lang="ko-KR" altLang="en-US" sz="2300">
                <a:latin typeface="KoPubWorld돋움체 Medium"/>
                <a:ea typeface="KoPubWorld돋움체 Medium"/>
              </a:rPr>
              <a:t>늘린 후 </a:t>
            </a:r>
            <a:r>
              <a:rPr lang="en-US" altLang="ko-KR" sz="2300">
                <a:latin typeface="KoPubWorld돋움체 Medium"/>
                <a:ea typeface="KoPubWorld돋움체 Medium"/>
              </a:rPr>
              <a:t>identity mapping</a:t>
            </a:r>
            <a:r>
              <a:rPr lang="ko-KR" altLang="en-US" sz="2300">
                <a:latin typeface="KoPubWorld돋움체 Medium"/>
                <a:ea typeface="KoPubWorld돋움체 Medium"/>
              </a:rPr>
              <a:t> 사용</a:t>
            </a:r>
            <a:endParaRPr lang="ko-KR" altLang="en-US" sz="2300">
              <a:latin typeface="KoPubWorld돋움체 Medium"/>
              <a:ea typeface="KoPubWorld돋움체 Medium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2300">
                <a:latin typeface="KoPubWorld돋움체 Medium"/>
                <a:ea typeface="KoPubWorld돋움체 Medium"/>
              </a:rPr>
              <a:t>(B) projection </a:t>
            </a:r>
            <a:r>
              <a:rPr lang="ko-KR" altLang="en-US" sz="2300">
                <a:latin typeface="KoPubWorld돋움체 Medium"/>
                <a:ea typeface="KoPubWorld돋움체 Medium"/>
              </a:rPr>
              <a:t>연산을 활용한 </a:t>
            </a:r>
            <a:r>
              <a:rPr lang="en-US" altLang="ko-KR" sz="2300">
                <a:latin typeface="KoPubWorld돋움체 Medium"/>
                <a:ea typeface="KoPubWorld돋움체 Medium"/>
              </a:rPr>
              <a:t>short cut connection </a:t>
            </a:r>
            <a:r>
              <a:rPr lang="ko-KR" altLang="en-US" sz="2300">
                <a:latin typeface="KoPubWorld돋움체 Medium"/>
                <a:ea typeface="KoPubWorld돋움체 Medium"/>
              </a:rPr>
              <a:t>이용</a:t>
            </a:r>
            <a:r>
              <a:rPr lang="en-US" altLang="ko-KR" sz="2300">
                <a:latin typeface="KoPubWorld돋움체 Medium"/>
                <a:ea typeface="KoPubWorld돋움체 Medium"/>
              </a:rPr>
              <a:t> (dim</a:t>
            </a:r>
            <a:r>
              <a:rPr lang="ko-KR" altLang="en-US" sz="2300">
                <a:latin typeface="KoPubWorld돋움체 Medium"/>
                <a:ea typeface="KoPubWorld돋움체 Medium"/>
              </a:rPr>
              <a:t>이 증가할때만</a:t>
            </a:r>
            <a:r>
              <a:rPr lang="en-US" altLang="ko-KR" sz="2300">
                <a:latin typeface="KoPubWorld돋움체 Medium"/>
                <a:ea typeface="KoPubWorld돋움체 Medium"/>
              </a:rPr>
              <a:t>)</a:t>
            </a:r>
            <a:endParaRPr lang="en-US" altLang="ko-KR" sz="2300">
              <a:latin typeface="KoPubWorld돋움체 Medium"/>
              <a:ea typeface="KoPubWorld돋움체 Medium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2300">
                <a:latin typeface="KoPubWorld돋움체 Medium"/>
                <a:ea typeface="KoPubWorld돋움체 Medium"/>
              </a:rPr>
              <a:t>(C)</a:t>
            </a:r>
            <a:r>
              <a:rPr lang="ko-KR" altLang="en-US" sz="2300">
                <a:latin typeface="KoPubWorld돋움체 Medium"/>
                <a:ea typeface="KoPubWorld돋움체 Medium"/>
              </a:rPr>
              <a:t>모든 조건에 대해 항상 </a:t>
            </a:r>
            <a:r>
              <a:rPr lang="en-US" altLang="ko-KR" sz="2300">
                <a:latin typeface="KoPubWorld돋움체 Medium"/>
                <a:ea typeface="KoPubWorld돋움체 Medium"/>
              </a:rPr>
              <a:t>projection </a:t>
            </a:r>
            <a:r>
              <a:rPr lang="ko-KR" altLang="en-US" sz="2300">
                <a:latin typeface="KoPubWorld돋움체 Medium"/>
                <a:ea typeface="KoPubWorld돋움체 Medium"/>
              </a:rPr>
              <a:t>사용 </a:t>
            </a:r>
            <a:r>
              <a:rPr lang="en-US" altLang="ko-KR" sz="2300">
                <a:latin typeface="KoPubWorld돋움체 Medium"/>
                <a:ea typeface="KoPubWorld돋움체 Medium"/>
              </a:rPr>
              <a:t>(</a:t>
            </a:r>
            <a:r>
              <a:rPr lang="ko-KR" altLang="en-US" sz="2300">
                <a:latin typeface="KoPubWorld돋움체 Medium"/>
                <a:ea typeface="KoPubWorld돋움체 Medium"/>
              </a:rPr>
              <a:t>필수일만큼 높은 개선은 아님</a:t>
            </a:r>
            <a:r>
              <a:rPr lang="en-US" altLang="ko-KR" sz="2300">
                <a:latin typeface="KoPubWorld돋움체 Medium"/>
                <a:ea typeface="KoPubWorld돋움체 Medium"/>
              </a:rPr>
              <a:t>!)</a:t>
            </a:r>
            <a:endParaRPr lang="en-US" altLang="ko-KR" sz="2300">
              <a:latin typeface="KoPubWorld돋움체 Medium"/>
              <a:ea typeface="KoPubWorld돋움체 Medium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30249" y="3429000"/>
            <a:ext cx="827087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599763" y="3429000"/>
            <a:ext cx="6096000" cy="2884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 typeface="Arial"/>
              <a:buNone/>
              <a:defRPr/>
            </a:pPr>
            <a:r>
              <a:rPr lang="en-US" altLang="ko-KR" sz="2300">
                <a:latin typeface="KoPubWorld돋움체 Medium"/>
                <a:ea typeface="KoPubWorld돋움체 Medium"/>
              </a:rPr>
              <a:t>※</a:t>
            </a:r>
            <a:r>
              <a:rPr lang="ko-KR" altLang="en-US" sz="2300">
                <a:latin typeface="KoPubWorld돋움체 Medium"/>
                <a:ea typeface="KoPubWorld돋움체 Medium"/>
              </a:rPr>
              <a:t> 구현</a:t>
            </a:r>
            <a:endParaRPr lang="ko-KR" altLang="en-US" sz="2300">
              <a:latin typeface="KoPubWorld돋움체 Medium"/>
              <a:ea typeface="KoPubWorld돋움체 Medium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2300">
              <a:latin typeface="KoPubWorld돋움체 Medium"/>
              <a:ea typeface="KoPubWorld돋움체 Medium"/>
            </a:endParaRPr>
          </a:p>
          <a:p>
            <a:pPr marL="328440" indent="-328440">
              <a:buFont typeface="Arial"/>
              <a:buChar char="•"/>
              <a:defRPr/>
            </a:pPr>
            <a:r>
              <a:rPr lang="en-US" altLang="ko-KR" sz="2300">
                <a:latin typeface="KoPubWorld돋움체 Medium"/>
                <a:ea typeface="KoPubWorld돋움체 Medium"/>
              </a:rPr>
              <a:t>random crop (224x224), horizontal flip</a:t>
            </a:r>
            <a:r>
              <a:rPr lang="ko-KR" altLang="en-US" sz="2300">
                <a:latin typeface="KoPubWorld돋움체 Medium"/>
                <a:ea typeface="KoPubWorld돋움체 Medium"/>
              </a:rPr>
              <a:t> 사용</a:t>
            </a:r>
            <a:endParaRPr lang="ko-KR" altLang="en-US" sz="2300">
              <a:latin typeface="KoPubWorld돋움체 Medium"/>
              <a:ea typeface="KoPubWorld돋움체 Medium"/>
            </a:endParaRPr>
          </a:p>
          <a:p>
            <a:pPr marL="328440" indent="-328440">
              <a:buFont typeface="Arial"/>
              <a:buChar char="•"/>
              <a:defRPr/>
            </a:pPr>
            <a:r>
              <a:rPr lang="ko-KR" altLang="en-US" sz="2300">
                <a:latin typeface="KoPubWorld돋움체 Medium"/>
                <a:ea typeface="KoPubWorld돋움체 Medium"/>
              </a:rPr>
              <a:t>매 </a:t>
            </a:r>
            <a:r>
              <a:rPr lang="en-US" altLang="ko-KR" sz="2300">
                <a:latin typeface="KoPubWorld돋움체 Medium"/>
                <a:ea typeface="KoPubWorld돋움체 Medium"/>
              </a:rPr>
              <a:t>conv layer </a:t>
            </a:r>
            <a:r>
              <a:rPr lang="ko-KR" altLang="en-US" sz="2300">
                <a:latin typeface="KoPubWorld돋움체 Medium"/>
                <a:ea typeface="KoPubWorld돋움체 Medium"/>
              </a:rPr>
              <a:t>거칠때마다 </a:t>
            </a:r>
            <a:r>
              <a:rPr lang="en-US" altLang="ko-KR" sz="2300">
                <a:latin typeface="KoPubWorld돋움체 Medium"/>
                <a:ea typeface="KoPubWorld돋움체 Medium"/>
              </a:rPr>
              <a:t>batch </a:t>
            </a:r>
            <a:r>
              <a:rPr lang="ko-KR" altLang="en-US" sz="2300">
                <a:latin typeface="KoPubWorld돋움체 Medium"/>
                <a:ea typeface="KoPubWorld돋움체 Medium"/>
              </a:rPr>
              <a:t>정규화 이용</a:t>
            </a:r>
            <a:endParaRPr lang="ko-KR" altLang="en-US" sz="2300">
              <a:latin typeface="KoPubWorld돋움체 Medium"/>
              <a:ea typeface="KoPubWorld돋움체 Medium"/>
            </a:endParaRPr>
          </a:p>
          <a:p>
            <a:pPr marL="328440" indent="-328440">
              <a:buFont typeface="Arial"/>
              <a:buChar char="•"/>
              <a:defRPr/>
            </a:pPr>
            <a:r>
              <a:rPr lang="en-US" altLang="ko-KR" sz="2300">
                <a:latin typeface="KoPubWorld돋움체 Medium"/>
                <a:ea typeface="KoPubWorld돋움체 Medium"/>
              </a:rPr>
              <a:t>learning rate</a:t>
            </a:r>
            <a:r>
              <a:rPr lang="ko-KR" altLang="en-US" sz="2300">
                <a:latin typeface="KoPubWorld돋움체 Medium"/>
                <a:ea typeface="KoPubWorld돋움체 Medium"/>
              </a:rPr>
              <a:t> 점진적으로 줄여나가기</a:t>
            </a:r>
            <a:endParaRPr lang="ko-KR" altLang="en-US" sz="2300">
              <a:latin typeface="KoPubWorld돋움체 Medium"/>
              <a:ea typeface="KoPubWorld돋움체 Medium"/>
            </a:endParaRPr>
          </a:p>
          <a:p>
            <a:pPr marL="328440" indent="-328440">
              <a:buFont typeface="Arial"/>
              <a:buChar char="•"/>
              <a:defRPr/>
            </a:pPr>
            <a:r>
              <a:rPr lang="en-US" altLang="ko-KR" sz="2300">
                <a:latin typeface="KoPubWorld돋움체 Medium"/>
                <a:ea typeface="KoPubWorld돋움체 Medium"/>
              </a:rPr>
              <a:t>weight decay 0.0001</a:t>
            </a:r>
            <a:endParaRPr lang="en-US" altLang="ko-KR" sz="2300">
              <a:latin typeface="KoPubWorld돋움체 Medium"/>
              <a:ea typeface="KoPubWorld돋움체 Medium"/>
            </a:endParaRPr>
          </a:p>
          <a:p>
            <a:pPr marL="328440" indent="-328440">
              <a:buFont typeface="Arial"/>
              <a:buChar char="•"/>
              <a:defRPr/>
            </a:pPr>
            <a:r>
              <a:rPr lang="en-US" altLang="ko-KR" sz="2300">
                <a:latin typeface="KoPubWorld돋움체 Medium"/>
                <a:ea typeface="KoPubWorld돋움체 Medium"/>
              </a:rPr>
              <a:t>momentum 0.9</a:t>
            </a:r>
            <a:endParaRPr lang="en-US" altLang="ko-KR" sz="2300">
              <a:latin typeface="KoPubWorld돋움체 Medium"/>
              <a:ea typeface="KoPubWorld돋움체 Medium"/>
            </a:endParaRPr>
          </a:p>
          <a:p>
            <a:pPr marL="328440" indent="-328440">
              <a:buFont typeface="Arial"/>
              <a:buChar char="•"/>
              <a:defRPr/>
            </a:pPr>
            <a:r>
              <a:rPr lang="en-US" altLang="ko-KR" sz="2300">
                <a:latin typeface="KoPubWorld돋움체 Medium"/>
                <a:ea typeface="KoPubWorld돋움체 Medium"/>
              </a:rPr>
              <a:t>Dropout </a:t>
            </a:r>
            <a:r>
              <a:rPr lang="ko-KR" altLang="en-US" sz="2300">
                <a:latin typeface="KoPubWorld돋움체 Medium"/>
                <a:ea typeface="KoPubWorld돋움체 Medium"/>
              </a:rPr>
              <a:t>사용하지 않음</a:t>
            </a:r>
            <a:endParaRPr lang="ko-KR" altLang="en-US" sz="2300">
              <a:latin typeface="KoPubWorld돋움체 Medium"/>
              <a:ea typeface="KoPubWorld돋움체 Medium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30096" y="3704272"/>
            <a:ext cx="3828513" cy="1684972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14960" y="5389245"/>
            <a:ext cx="6343650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KoPubWorld돋움체 Medium"/>
                <a:ea typeface="KoPubWorld돋움체 Medium"/>
              </a:rPr>
              <a:t>ResNet with CIFAR-10</a:t>
            </a:r>
            <a:endParaRPr lang="en-US" altLang="ko-KR">
              <a:latin typeface="KoPubWorld돋움체 Medium"/>
              <a:ea typeface="KoPubWorld돋움체 Mediu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683192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입력 이미지 크기가 작은 </a:t>
            </a:r>
            <a:r>
              <a:rPr lang="en-US" altLang="ko-KR" sz="2600">
                <a:latin typeface="KoPubWorld돋움체 Medium"/>
                <a:ea typeface="KoPubWorld돋움체 Medium"/>
              </a:rPr>
              <a:t>cifar10</a:t>
            </a:r>
            <a:r>
              <a:rPr lang="ko-KR" altLang="en-US" sz="2600">
                <a:latin typeface="KoPubWorld돋움체 Medium"/>
                <a:ea typeface="KoPubWorld돋움체 Medium"/>
              </a:rPr>
              <a:t> 에 맞게 파라미터 수를 줄여서 별도의 </a:t>
            </a:r>
            <a:r>
              <a:rPr lang="en-US" altLang="ko-KR" sz="2600">
                <a:latin typeface="KoPubWorld돋움체 Medium"/>
                <a:ea typeface="KoPubWorld돋움체 Medium"/>
              </a:rPr>
              <a:t>Resnet</a:t>
            </a:r>
            <a:r>
              <a:rPr lang="ko-KR" altLang="en-US" sz="2600">
                <a:latin typeface="KoPubWorld돋움체 Medium"/>
                <a:ea typeface="KoPubWorld돋움체 Medium"/>
              </a:rPr>
              <a:t>을 사용</a:t>
            </a:r>
            <a:endParaRPr lang="en-US" altLang="ko-KR" sz="2600">
              <a:latin typeface="KoPubWorld돋움체 Medium"/>
              <a:ea typeface="KoPubWorld돋움체 Medium"/>
            </a:endParaRPr>
          </a:p>
          <a:p>
            <a:pPr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파라미터 수는 더 적지만 성능은 좋은 것을</a:t>
            </a:r>
            <a:endParaRPr lang="ko-KR" altLang="en-US" sz="2600">
              <a:latin typeface="KoPubWorld돋움체 Medium"/>
              <a:ea typeface="KoPubWorld돋움체 Medium"/>
            </a:endParaRPr>
          </a:p>
          <a:p>
            <a:pPr marL="0" indent="0">
              <a:buNone/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 볼 수 있다</a:t>
            </a:r>
            <a:r>
              <a:rPr lang="en-US" altLang="ko-KR" sz="2600">
                <a:latin typeface="KoPubWorld돋움체 Medium"/>
                <a:ea typeface="KoPubWorld돋움체 Medium"/>
              </a:rPr>
              <a:t>.</a:t>
            </a:r>
            <a:endParaRPr lang="en-US" altLang="ko-KR" sz="2600">
              <a:latin typeface="KoPubWorld돋움체 Medium"/>
              <a:ea typeface="KoPubWorld돋움체 Medium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97661" y="2593974"/>
            <a:ext cx="5106987" cy="361518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28348" y="3429000"/>
            <a:ext cx="3789901" cy="2789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KoPubWorld돋움체 Medium"/>
                <a:ea typeface="KoPubWorld돋움체 Medium"/>
              </a:rPr>
              <a:t>참고 자료</a:t>
            </a:r>
            <a:endParaRPr lang="ko-KR" altLang="en-US">
              <a:latin typeface="KoPubWorld돋움체 Medium"/>
              <a:ea typeface="KoPubWorld돋움체 Mediu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200">
                <a:latin typeface="KoPubWorld돋움체 Medium"/>
                <a:ea typeface="KoPubWorld돋움체 Medium"/>
              </a:rPr>
              <a:t>ndb796 github, “vgg.py </a:t>
            </a:r>
            <a:r>
              <a:rPr lang="ko-KR" altLang="en-US" sz="2200">
                <a:latin typeface="KoPubWorld돋움체 Medium"/>
                <a:ea typeface="KoPubWorld돋움체 Medium"/>
              </a:rPr>
              <a:t>코드</a:t>
            </a:r>
            <a:r>
              <a:rPr lang="en-US" altLang="ko-KR" sz="2200">
                <a:latin typeface="KoPubWorld돋움체 Medium"/>
                <a:ea typeface="KoPubWorld돋움체 Medium"/>
              </a:rPr>
              <a:t> &amp; </a:t>
            </a:r>
            <a:r>
              <a:rPr lang="ko-KR" altLang="en-US" sz="2200">
                <a:latin typeface="KoPubWorld돋움체 Medium"/>
                <a:ea typeface="KoPubWorld돋움체 Medium"/>
              </a:rPr>
              <a:t>논문 리뷰 참고</a:t>
            </a:r>
            <a:r>
              <a:rPr lang="en-US" altLang="ko-KR" sz="2200">
                <a:latin typeface="KoPubWorld돋움체 Medium"/>
                <a:ea typeface="KoPubWorld돋움체 Medium"/>
              </a:rPr>
              <a:t>”, </a:t>
            </a:r>
            <a:r>
              <a:rPr lang="en-US" altLang="ko-KR" sz="2200">
                <a:latin typeface="KoPubWorld돋움체 Medium"/>
                <a:ea typeface="KoPubWorld돋움체 Medium"/>
                <a:hlinkClick r:id="rId2"/>
              </a:rPr>
              <a:t>https://github.com/ndb796/Deep-Learning-Paper-Review-and-Practice/tree/master/code_practices</a:t>
            </a:r>
            <a:r>
              <a:rPr lang="en-US" altLang="ko-KR" sz="2200">
                <a:latin typeface="KoPubWorld돋움체 Medium"/>
                <a:ea typeface="KoPubWorld돋움체 Medium"/>
              </a:rPr>
              <a:t> (2021.10.1)</a:t>
            </a:r>
            <a:endParaRPr lang="en-US" altLang="ko-KR" sz="2200">
              <a:latin typeface="KoPubWorld돋움체 Medium"/>
              <a:ea typeface="KoPubWorld돋움체 Medium"/>
            </a:endParaRPr>
          </a:p>
          <a:p>
            <a:pPr>
              <a:defRPr/>
            </a:pPr>
            <a:r>
              <a:rPr lang="en-US" altLang="ko-KR" sz="2200">
                <a:latin typeface="KoPubWorld돋움체 Medium"/>
                <a:ea typeface="KoPubWorld돋움체 Medium"/>
              </a:rPr>
              <a:t>kuangliu github, “vgg.py,</a:t>
            </a:r>
            <a:r>
              <a:rPr lang="ko-KR" altLang="en-US" sz="2200">
                <a:latin typeface="KoPubWorld돋움체 Medium"/>
                <a:ea typeface="KoPubWorld돋움체 Medium"/>
              </a:rPr>
              <a:t> </a:t>
            </a:r>
            <a:r>
              <a:rPr lang="en-US" altLang="ko-KR" sz="2200">
                <a:latin typeface="KoPubWorld돋움체 Medium"/>
                <a:ea typeface="KoPubWorld돋움체 Medium"/>
              </a:rPr>
              <a:t>main.py </a:t>
            </a:r>
            <a:r>
              <a:rPr lang="ko-KR" altLang="en-US" sz="2200">
                <a:latin typeface="KoPubWorld돋움체 Medium"/>
                <a:ea typeface="KoPubWorld돋움체 Medium"/>
              </a:rPr>
              <a:t>코드 참고</a:t>
            </a:r>
            <a:r>
              <a:rPr lang="en-US" altLang="ko-KR" sz="2200">
                <a:latin typeface="KoPubWorld돋움체 Medium"/>
                <a:ea typeface="KoPubWorld돋움체 Medium"/>
              </a:rPr>
              <a:t>”,</a:t>
            </a:r>
            <a:r>
              <a:rPr lang="ko-KR" altLang="en-US" sz="2200">
                <a:latin typeface="KoPubWorld돋움체 Medium"/>
                <a:ea typeface="KoPubWorld돋움체 Medium"/>
              </a:rPr>
              <a:t> </a:t>
            </a:r>
            <a:r>
              <a:rPr lang="en-US" altLang="ko-KR" sz="2200">
                <a:latin typeface="KoPubWorld돋움체 Medium"/>
                <a:ea typeface="KoPubWorld돋움체 Medium"/>
                <a:hlinkClick r:id="rId3"/>
              </a:rPr>
              <a:t>https://github.com/kuangliu/pytorch-cifar,</a:t>
            </a:r>
            <a:r>
              <a:rPr lang="ko-KR" altLang="en-US" sz="2200">
                <a:latin typeface="KoPubWorld돋움체 Medium"/>
                <a:ea typeface="KoPubWorld돋움체 Medium"/>
                <a:hlinkClick r:id="rId3"/>
              </a:rPr>
              <a:t> </a:t>
            </a:r>
            <a:r>
              <a:rPr lang="en-US" altLang="ko-KR" sz="2200">
                <a:latin typeface="KoPubWorld돋움체 Medium"/>
                <a:ea typeface="KoPubWorld돋움체 Medium"/>
              </a:rPr>
              <a:t>(2021.9.25)</a:t>
            </a:r>
            <a:endParaRPr lang="en-US" altLang="ko-KR" sz="2200">
              <a:latin typeface="KoPubWorld돋움체 Medium"/>
              <a:ea typeface="KoPubWorld돋움체 Medium"/>
            </a:endParaRPr>
          </a:p>
          <a:p>
            <a:pPr marL="0" indent="0">
              <a:buFont typeface="Arial"/>
              <a:buNone/>
              <a:defRPr/>
            </a:pPr>
            <a:endParaRPr lang="en-US" altLang="ko-KR" sz="2200">
              <a:latin typeface="KoPubWorld돋움체 Medium"/>
              <a:ea typeface="KoPubWorld돋움체 Medium"/>
            </a:endParaRPr>
          </a:p>
          <a:p>
            <a:pPr marL="0" indent="0">
              <a:buNone/>
              <a:defRPr/>
            </a:pPr>
            <a:endParaRPr lang="en-US" altLang="ko-KR" sz="2600">
              <a:latin typeface="KoPubWorld돋움체 Medium"/>
              <a:ea typeface="KoPubWorld돋움체 Medium"/>
            </a:endParaRPr>
          </a:p>
          <a:p>
            <a:pPr>
              <a:defRPr/>
            </a:pPr>
            <a:endParaRPr lang="en-US" altLang="ko-KR" sz="2600">
              <a:latin typeface="KoPubWorld돋움체 Medium"/>
              <a:ea typeface="KoPubWorld돋움체 Medium"/>
            </a:endParaRPr>
          </a:p>
          <a:p>
            <a:pPr>
              <a:defRPr/>
            </a:pPr>
            <a:endParaRPr lang="en-US" altLang="ko-KR" sz="2600">
              <a:latin typeface="KoPubWorld돋움체 Medium"/>
              <a:ea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41313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 sz="4300">
                <a:latin typeface="KoPubWorld돋움체 Medium"/>
                <a:ea typeface="KoPubWorld돋움체 Medium"/>
              </a:rPr>
              <a:t>ResNet</a:t>
            </a:r>
            <a:r>
              <a:rPr lang="ko-KR" altLang="en-US" sz="4300">
                <a:latin typeface="KoPubWorld돋움체 Medium"/>
                <a:ea typeface="KoPubWorld돋움체 Medium"/>
              </a:rPr>
              <a:t>에서 알고자 하는 것</a:t>
            </a:r>
            <a:endParaRPr lang="ko-KR" altLang="en-US" sz="4300">
              <a:latin typeface="KoPubWorld돋움체 Medium"/>
              <a:ea typeface="KoPubWorld돋움체 Mediu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66875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더 많은 레이어를 쌓은 것 만큼 </a:t>
            </a:r>
            <a:r>
              <a:rPr lang="en-US" altLang="ko-KR" sz="2600">
                <a:latin typeface="KoPubWorld돋움체 Medium"/>
                <a:ea typeface="KoPubWorld돋움체 Medium"/>
              </a:rPr>
              <a:t>Network</a:t>
            </a:r>
            <a:r>
              <a:rPr lang="ko-KR" altLang="en-US" sz="2600">
                <a:latin typeface="KoPubWorld돋움체 Medium"/>
                <a:ea typeface="KoPubWorld돋움체 Medium"/>
              </a:rPr>
              <a:t>의 성능이 좋아질까</a:t>
            </a:r>
            <a:r>
              <a:rPr lang="en-US" altLang="ko-KR" sz="2600">
                <a:latin typeface="KoPubWorld돋움체 Medium"/>
                <a:ea typeface="KoPubWorld돋움체 Medium"/>
              </a:rPr>
              <a:t>?</a:t>
            </a:r>
            <a:endParaRPr lang="en-US" altLang="ko-KR" sz="2600">
              <a:latin typeface="KoPubWorld돋움체 Medium"/>
              <a:ea typeface="KoPubWorld돋움체 Medium"/>
            </a:endParaRPr>
          </a:p>
          <a:p>
            <a:pPr>
              <a:defRPr/>
            </a:pPr>
            <a:r>
              <a:rPr lang="en-US" altLang="ko-KR" sz="2600">
                <a:latin typeface="KoPubWorld돋움체 Medium"/>
                <a:ea typeface="KoPubWorld돋움체 Medium"/>
              </a:rPr>
              <a:t>Vanishing/exploding gradients </a:t>
            </a:r>
            <a:r>
              <a:rPr lang="ko-KR" altLang="en-US" sz="2600">
                <a:latin typeface="KoPubWorld돋움체 Medium"/>
                <a:ea typeface="KoPubWorld돋움체 Medium"/>
              </a:rPr>
              <a:t>으로 인해 </a:t>
            </a:r>
            <a:r>
              <a:rPr lang="en-US" altLang="ko-KR" sz="2600">
                <a:latin typeface="KoPubWorld돋움체 Medium"/>
                <a:ea typeface="KoPubWorld돋움체 Medium"/>
              </a:rPr>
              <a:t>Degradation Problem</a:t>
            </a:r>
            <a:r>
              <a:rPr lang="ko-KR" altLang="en-US" sz="2600">
                <a:latin typeface="KoPubWorld돋움체 Medium"/>
                <a:ea typeface="KoPubWorld돋움체 Medium"/>
              </a:rPr>
              <a:t> 발생</a:t>
            </a:r>
            <a:endParaRPr lang="ko-KR" altLang="en-US" sz="2600">
              <a:latin typeface="KoPubWorld돋움체 Medium"/>
              <a:ea typeface="KoPubWorld돋움체 Medium"/>
            </a:endParaRPr>
          </a:p>
          <a:p>
            <a:pPr>
              <a:defRPr/>
            </a:pPr>
            <a:r>
              <a:rPr lang="en-US" altLang="ko-KR" sz="2600">
                <a:latin typeface="KoPubWorld돋움체 Medium"/>
                <a:ea typeface="KoPubWorld돋움체 Medium"/>
              </a:rPr>
              <a:t>Degradation Probelm ( Degradation : network</a:t>
            </a:r>
            <a:r>
              <a:rPr lang="ko-KR" altLang="en-US" sz="2600">
                <a:latin typeface="KoPubWorld돋움체 Medium"/>
                <a:ea typeface="KoPubWorld돋움체 Medium"/>
              </a:rPr>
              <a:t> 가 깊어질수록 </a:t>
            </a:r>
            <a:r>
              <a:rPr lang="en-US" altLang="ko-KR" sz="2600">
                <a:latin typeface="KoPubWorld돋움체 Medium"/>
                <a:ea typeface="KoPubWorld돋움체 Medium"/>
              </a:rPr>
              <a:t>accuracy</a:t>
            </a:r>
            <a:r>
              <a:rPr lang="ko-KR" altLang="en-US" sz="2600">
                <a:latin typeface="KoPubWorld돋움체 Medium"/>
                <a:ea typeface="KoPubWorld돋움체 Medium"/>
              </a:rPr>
              <a:t>가 떨어지는 현상 </a:t>
            </a:r>
            <a:r>
              <a:rPr lang="en-US" altLang="ko-KR" sz="2600">
                <a:latin typeface="KoPubWorld돋움체 Medium"/>
                <a:ea typeface="KoPubWorld돋움체 Medium"/>
              </a:rPr>
              <a:t>)  </a:t>
            </a:r>
            <a:r>
              <a:rPr lang="ko-KR" altLang="en-US" sz="2600">
                <a:latin typeface="KoPubWorld돋움체 Medium"/>
                <a:ea typeface="KoPubWorld돋움체 Medium"/>
              </a:rPr>
              <a:t>해소하기 </a:t>
            </a:r>
            <a:r>
              <a:rPr lang="en-US" altLang="ko-KR" sz="2600">
                <a:latin typeface="KoPubWorld돋움체 Medium"/>
                <a:ea typeface="KoPubWorld돋움체 Medium"/>
              </a:rPr>
              <a:t>      </a:t>
            </a:r>
            <a:r>
              <a:rPr lang="ko-KR" altLang="en-US" sz="2600">
                <a:latin typeface="KoPubWorld돋움체 Medium"/>
                <a:ea typeface="KoPubWorld돋움체 Medium"/>
              </a:rPr>
              <a:t> </a:t>
            </a:r>
            <a:r>
              <a:rPr lang="en-US" altLang="ko-KR" sz="2600">
                <a:latin typeface="KoPubWorld돋움체 Medium"/>
                <a:ea typeface="KoPubWorld돋움체 Medium"/>
              </a:rPr>
              <a:t>deep residual learning </a:t>
            </a:r>
            <a:r>
              <a:rPr lang="ko-KR" altLang="en-US" sz="2600">
                <a:latin typeface="KoPubWorld돋움체 Medium"/>
                <a:ea typeface="KoPubWorld돋움체 Medium"/>
              </a:rPr>
              <a:t>제안</a:t>
            </a:r>
            <a:endParaRPr lang="ko-KR" altLang="en-US" sz="2600">
              <a:latin typeface="KoPubWorld돋움체 Medium"/>
              <a:ea typeface="KoPubWorld돋움체 Medium"/>
            </a:endParaRPr>
          </a:p>
        </p:txBody>
      </p:sp>
      <p:sp>
        <p:nvSpPr>
          <p:cNvPr id="4" name=""/>
          <p:cNvSpPr/>
          <p:nvPr/>
        </p:nvSpPr>
        <p:spPr>
          <a:xfrm>
            <a:off x="4619624" y="3097212"/>
            <a:ext cx="301625" cy="246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>
                <a:latin typeface="KoPubWorld돋움체 Medium"/>
                <a:ea typeface="KoPubWorld돋움체 Medium"/>
              </a:rPr>
              <a:t>논문의 핵심 아이디어 </a:t>
            </a:r>
            <a:r>
              <a:rPr lang="en-US" altLang="ko-KR">
                <a:latin typeface="KoPubWorld돋움체 Medium"/>
                <a:ea typeface="KoPubWorld돋움체 Medium"/>
              </a:rPr>
              <a:t>:</a:t>
            </a:r>
            <a:r>
              <a:rPr lang="ko-KR" altLang="en-US">
                <a:latin typeface="KoPubWorld돋움체 Medium"/>
                <a:ea typeface="KoPubWorld돋움체 Medium"/>
              </a:rPr>
              <a:t> 잔여 블록 </a:t>
            </a:r>
            <a:r>
              <a:rPr lang="en-US" altLang="ko-KR">
                <a:latin typeface="KoPubWorld돋움체 Medium"/>
                <a:ea typeface="KoPubWorld돋움체 Medium"/>
              </a:rPr>
              <a:t>(Residual Block)</a:t>
            </a:r>
            <a:endParaRPr lang="en-US" altLang="ko-KR">
              <a:latin typeface="KoPubWorld돋움체 Medium"/>
              <a:ea typeface="KoPubWorld돋움체 Mediu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1342582"/>
          </a:xfrm>
        </p:spPr>
        <p:txBody>
          <a:bodyPr/>
          <a:lstStyle/>
          <a:p>
            <a:pPr>
              <a:defRPr/>
            </a:pPr>
            <a:r>
              <a:rPr lang="en-US" altLang="ko-KR" sz="2400">
                <a:latin typeface="KoPubWorld돋움체 Medium"/>
                <a:ea typeface="KoPubWorld돋움체 Medium"/>
              </a:rPr>
              <a:t>Residual block</a:t>
            </a:r>
            <a:r>
              <a:rPr lang="ko-KR" altLang="en-US" sz="2400">
                <a:latin typeface="KoPubWorld돋움체 Medium"/>
                <a:ea typeface="KoPubWorld돋움체 Medium"/>
              </a:rPr>
              <a:t>을 이용해 네트워크의 최적화</a:t>
            </a:r>
            <a:r>
              <a:rPr lang="en-US" altLang="ko-KR" sz="2400">
                <a:latin typeface="KoPubWorld돋움체 Medium"/>
                <a:ea typeface="KoPubWorld돋움체 Medium"/>
              </a:rPr>
              <a:t>(optimization)</a:t>
            </a:r>
            <a:r>
              <a:rPr lang="ko-KR" altLang="en-US" sz="2400">
                <a:latin typeface="KoPubWorld돋움체 Medium"/>
                <a:ea typeface="KoPubWorld돋움체 Medium"/>
              </a:rPr>
              <a:t> 난이도를 낮춘다</a:t>
            </a:r>
            <a:endParaRPr lang="ko-KR" altLang="en-US" sz="2400">
              <a:latin typeface="KoPubWorld돋움체 Medium"/>
              <a:ea typeface="KoPubWorld돋움체 Medium"/>
            </a:endParaRPr>
          </a:p>
          <a:p>
            <a:pPr>
              <a:defRPr/>
            </a:pPr>
            <a:r>
              <a:rPr lang="ko-KR" altLang="en-US" sz="2400">
                <a:latin typeface="KoPubWorld돋움체 Medium"/>
                <a:ea typeface="KoPubWorld돋움체 Medium"/>
              </a:rPr>
              <a:t>실제 내재된 </a:t>
            </a:r>
            <a:r>
              <a:rPr lang="en-US" altLang="ko-KR" sz="2400">
                <a:latin typeface="KoPubWorld돋움체 Medium"/>
                <a:ea typeface="KoPubWorld돋움체 Medium"/>
              </a:rPr>
              <a:t>mapping</a:t>
            </a:r>
            <a:r>
              <a:rPr lang="ko-KR" altLang="en-US" sz="2400">
                <a:latin typeface="KoPubWorld돋움체 Medium"/>
                <a:ea typeface="KoPubWorld돋움체 Medium"/>
              </a:rPr>
              <a:t> </a:t>
            </a:r>
            <a:r>
              <a:rPr lang="en-US" altLang="ko-KR" sz="2400">
                <a:latin typeface="KoPubWorld돋움체 Medium"/>
                <a:ea typeface="KoPubWorld돋움체 Medium"/>
              </a:rPr>
              <a:t>H(x) </a:t>
            </a:r>
            <a:r>
              <a:rPr lang="ko-KR" altLang="en-US" sz="2400">
                <a:latin typeface="KoPubWorld돋움체 Medium"/>
                <a:ea typeface="KoPubWorld돋움체 Medium"/>
              </a:rPr>
              <a:t>를 곧바로 학습하기 어려우므로 </a:t>
            </a:r>
            <a:r>
              <a:rPr lang="en-US" altLang="ko-KR" sz="2400">
                <a:latin typeface="KoPubWorld돋움체 Medium"/>
                <a:ea typeface="KoPubWorld돋움체 Medium"/>
              </a:rPr>
              <a:t>F(x) = H(x)-x</a:t>
            </a:r>
            <a:r>
              <a:rPr lang="ko-KR" altLang="en-US" sz="2400">
                <a:latin typeface="KoPubWorld돋움체 Medium"/>
                <a:ea typeface="KoPubWorld돋움체 Medium"/>
              </a:rPr>
              <a:t>를 대신 학습한다</a:t>
            </a:r>
            <a:r>
              <a:rPr lang="en-US" altLang="ko-KR" sz="2400">
                <a:latin typeface="KoPubWorld돋움체 Medium"/>
                <a:ea typeface="KoPubWorld돋움체 Medium"/>
              </a:rPr>
              <a:t>.</a:t>
            </a:r>
            <a:endParaRPr lang="en-US" altLang="ko-KR" sz="2400">
              <a:latin typeface="KoPubWorld돋움체 Medium"/>
              <a:ea typeface="KoPubWorld돋움체 Medium"/>
            </a:endParaRPr>
          </a:p>
          <a:p>
            <a:pPr marL="0" indent="0">
              <a:buNone/>
              <a:defRPr/>
            </a:pPr>
            <a:endParaRPr lang="en-US" altLang="ko-KR" sz="2400">
              <a:latin typeface="KoPubWorld돋움체 Medium"/>
              <a:ea typeface="KoPubWorld돋움체 Medium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609599" y="3190432"/>
            <a:ext cx="5678862" cy="16122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>
                <a:latin typeface="KoPubWorld돋움체 Medium"/>
                <a:ea typeface="KoPubWorld돋움체 Medium"/>
              </a:rPr>
              <a:t>※</a:t>
            </a:r>
            <a:r>
              <a:rPr lang="ko-KR" altLang="en-US" sz="2000">
                <a:latin typeface="KoPubWorld돋움체 Medium"/>
                <a:ea typeface="KoPubWorld돋움체 Medium"/>
              </a:rPr>
              <a:t> </a:t>
            </a:r>
            <a:r>
              <a:rPr lang="en-US" altLang="ko-KR" sz="2000">
                <a:latin typeface="KoPubWorld돋움체 Medium"/>
                <a:ea typeface="KoPubWorld돋움체 Medium"/>
              </a:rPr>
              <a:t>Building Block</a:t>
            </a:r>
            <a:endParaRPr lang="en-US" altLang="ko-KR" sz="2000">
              <a:latin typeface="KoPubWorld돋움체 Medium"/>
              <a:ea typeface="KoPubWorld돋움체 Medium"/>
            </a:endParaRPr>
          </a:p>
          <a:p>
            <a:pPr>
              <a:defRPr/>
            </a:pPr>
            <a:endParaRPr lang="en-US" altLang="ko-KR" sz="2000">
              <a:latin typeface="KoPubWorld돋움체 Medium"/>
              <a:ea typeface="KoPubWorld돋움체 Medium"/>
            </a:endParaRPr>
          </a:p>
          <a:p>
            <a:pPr>
              <a:defRPr/>
            </a:pPr>
            <a:r>
              <a:rPr lang="en-US" altLang="ko-KR" sz="2000">
                <a:latin typeface="KoPubWorld돋움체 Medium"/>
                <a:ea typeface="KoPubWorld돋움체 Medium"/>
              </a:rPr>
              <a:t>x 는 input / Model 인 F(x)</a:t>
            </a:r>
            <a:r>
              <a:rPr lang="ko-KR" altLang="en-US" sz="2000">
                <a:latin typeface="KoPubWorld돋움체 Medium"/>
                <a:ea typeface="KoPubWorld돋움체 Medium"/>
              </a:rPr>
              <a:t> </a:t>
            </a:r>
            <a:r>
              <a:rPr lang="en-US" altLang="ko-KR" sz="2000">
                <a:latin typeface="KoPubWorld돋움체 Medium"/>
                <a:ea typeface="KoPubWorld돋움체 Medium"/>
              </a:rPr>
              <a:t>(</a:t>
            </a:r>
            <a:r>
              <a:rPr lang="ko-KR" altLang="en-US" sz="2000">
                <a:latin typeface="KoPubWorld돋움체 Medium"/>
                <a:ea typeface="KoPubWorld돋움체 Medium"/>
              </a:rPr>
              <a:t>잔여 정보</a:t>
            </a:r>
            <a:r>
              <a:rPr lang="en-US" altLang="ko-KR" sz="2000">
                <a:latin typeface="KoPubWorld돋움체 Medium"/>
                <a:ea typeface="KoPubWorld돋움체 Medium"/>
              </a:rPr>
              <a:t>)</a:t>
            </a:r>
            <a:r>
              <a:rPr lang="ko-KR" altLang="en-US" sz="2000">
                <a:latin typeface="KoPubWorld돋움체 Medium"/>
                <a:ea typeface="KoPubWorld돋움체 Medium"/>
              </a:rPr>
              <a:t> </a:t>
            </a:r>
            <a:r>
              <a:rPr lang="en-US" altLang="ko-KR" sz="2000">
                <a:latin typeface="KoPubWorld돋움체 Medium"/>
                <a:ea typeface="KoPubWorld돋움체 Medium"/>
              </a:rPr>
              <a:t>라는 일련의 과정을 거치면서 자신(identity)인 x가 더해져서 output으로 F(x) + x 가 나오는 구조</a:t>
            </a:r>
            <a:endParaRPr lang="en-US" altLang="ko-KR" sz="2000">
              <a:latin typeface="KoPubWorld돋움체 Medium"/>
              <a:ea typeface="KoPubWorld돋움체 Medium"/>
            </a:endParaRPr>
          </a:p>
        </p:txBody>
      </p:sp>
      <p:grpSp>
        <p:nvGrpSpPr>
          <p:cNvPr id="9" name=""/>
          <p:cNvGrpSpPr/>
          <p:nvPr/>
        </p:nvGrpSpPr>
        <p:grpSpPr>
          <a:xfrm rot="0">
            <a:off x="6096000" y="2942782"/>
            <a:ext cx="5727291" cy="2507922"/>
            <a:chOff x="6288461" y="2609220"/>
            <a:chExt cx="5727291" cy="2507922"/>
          </a:xfrm>
        </p:grpSpPr>
        <p:pic>
          <p:nvPicPr>
            <p:cNvPr id="7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288461" y="2609220"/>
              <a:ext cx="4787852" cy="2507922"/>
            </a:xfrm>
            <a:prstGeom prst="rect">
              <a:avLst/>
            </a:prstGeom>
          </p:spPr>
        </p:pic>
        <p:sp>
          <p:nvSpPr>
            <p:cNvPr id="8" name=""/>
            <p:cNvSpPr txBox="1"/>
            <p:nvPr/>
          </p:nvSpPr>
          <p:spPr>
            <a:xfrm>
              <a:off x="9941472" y="4371384"/>
              <a:ext cx="2074280" cy="36735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/>
                <a:t>앞서 학습된 정보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3613" y="1208088"/>
            <a:ext cx="8944774" cy="37578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>
                <a:latin typeface="KoPubWorld돋움체 Medium"/>
                <a:ea typeface="KoPubWorld돋움체 Medium"/>
              </a:rPr>
              <a:t>Plain layers VS Residual Block</a:t>
            </a:r>
            <a:endParaRPr lang="en-US" altLang="ko-KR">
              <a:latin typeface="KoPubWorld돋움체 Medium"/>
              <a:ea typeface="KoPubWorld돋움체 Medium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6096000" y="4798919"/>
            <a:ext cx="4280918" cy="176631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>
                <a:latin typeface="KoPubWorld돋움체 Medium"/>
                <a:ea typeface="KoPubWorld돋움체 Medium"/>
              </a:rPr>
              <a:t>Residual Block </a:t>
            </a:r>
            <a:r>
              <a:rPr lang="ko-KR" altLang="en-US" sz="2200">
                <a:latin typeface="KoPubWorld돋움체 Medium"/>
                <a:ea typeface="KoPubWorld돋움체 Medium"/>
              </a:rPr>
              <a:t>에서</a:t>
            </a:r>
            <a:r>
              <a:rPr lang="en-US" altLang="ko-KR" sz="2200">
                <a:latin typeface="KoPubWorld돋움체 Medium"/>
                <a:ea typeface="KoPubWorld돋움체 Medium"/>
              </a:rPr>
              <a:t>,</a:t>
            </a:r>
            <a:r>
              <a:rPr lang="ko-KR" altLang="en-US" sz="2200">
                <a:latin typeface="KoPubWorld돋움체 Medium"/>
                <a:ea typeface="KoPubWorld돋움체 Medium"/>
              </a:rPr>
              <a:t> 기존 학습 정보 </a:t>
            </a:r>
            <a:r>
              <a:rPr lang="en-US" altLang="ko-KR" sz="2200">
                <a:latin typeface="KoPubWorld돋움체 Medium"/>
                <a:ea typeface="KoPubWorld돋움체 Medium"/>
              </a:rPr>
              <a:t>x</a:t>
            </a:r>
            <a:r>
              <a:rPr lang="ko-KR" altLang="en-US" sz="2200">
                <a:latin typeface="KoPubWorld돋움체 Medium"/>
                <a:ea typeface="KoPubWorld돋움체 Medium"/>
              </a:rPr>
              <a:t>는 그대로 가져오고 잔여정보인 </a:t>
            </a:r>
            <a:r>
              <a:rPr lang="en-US" altLang="ko-KR" sz="2200">
                <a:latin typeface="KoPubWorld돋움체 Medium"/>
                <a:ea typeface="KoPubWorld돋움체 Medium"/>
              </a:rPr>
              <a:t>F(x)</a:t>
            </a:r>
            <a:r>
              <a:rPr lang="ko-KR" altLang="en-US" sz="2200">
                <a:latin typeface="KoPubWorld돋움체 Medium"/>
                <a:ea typeface="KoPubWorld돋움체 Medium"/>
              </a:rPr>
              <a:t>만 추가적으로 더해준다</a:t>
            </a:r>
            <a:r>
              <a:rPr lang="en-US" altLang="ko-KR" sz="2200">
                <a:latin typeface="KoPubWorld돋움체 Medium"/>
                <a:ea typeface="KoPubWorld돋움체 Medium"/>
              </a:rPr>
              <a:t>.</a:t>
            </a:r>
            <a:r>
              <a:rPr lang="ko-KR" altLang="en-US" sz="2200">
                <a:latin typeface="KoPubWorld돋움체 Medium"/>
                <a:ea typeface="KoPubWorld돋움체 Medium"/>
              </a:rPr>
              <a:t> 전체를 학습하는거보다 쉬워 학습이 더 빠르고 높은 성능을 보여준다</a:t>
            </a:r>
            <a:r>
              <a:rPr lang="en-US" altLang="ko-KR" sz="2200">
                <a:latin typeface="KoPubWorld돋움체 Medium"/>
                <a:ea typeface="KoPubWorld돋움체 Medium"/>
              </a:rPr>
              <a:t>.</a:t>
            </a:r>
            <a:endParaRPr lang="en-US" altLang="ko-KR" sz="2200">
              <a:latin typeface="KoPubWorld돋움체 Medium"/>
              <a:ea typeface="KoPubWorld돋움체 Medium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373437" y="4798919"/>
            <a:ext cx="4294606" cy="183542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300">
                <a:latin typeface="KoPubWorld돋움체 Medium"/>
                <a:ea typeface="KoPubWorld돋움체 Medium"/>
              </a:rPr>
              <a:t>Plain layers</a:t>
            </a:r>
            <a:r>
              <a:rPr lang="ko-KR" altLang="en-US" sz="2300">
                <a:latin typeface="KoPubWorld돋움체 Medium"/>
                <a:ea typeface="KoPubWorld돋움체 Medium"/>
              </a:rPr>
              <a:t>에서는 </a:t>
            </a:r>
            <a:r>
              <a:rPr lang="en-US" altLang="ko-KR" sz="2300">
                <a:latin typeface="KoPubWorld돋움체 Medium"/>
                <a:ea typeface="KoPubWorld돋움체 Medium"/>
              </a:rPr>
              <a:t>weight layer</a:t>
            </a:r>
            <a:r>
              <a:rPr lang="ko-KR" altLang="en-US" sz="2300">
                <a:latin typeface="KoPubWorld돋움체 Medium"/>
                <a:ea typeface="KoPubWorld돋움체 Medium"/>
              </a:rPr>
              <a:t>가 각각 분리되어</a:t>
            </a:r>
            <a:r>
              <a:rPr lang="en-US" altLang="ko-KR" sz="2300">
                <a:latin typeface="KoPubWorld돋움체 Medium"/>
                <a:ea typeface="KoPubWorld돋움체 Medium"/>
              </a:rPr>
              <a:t>,</a:t>
            </a:r>
            <a:r>
              <a:rPr lang="ko-KR" altLang="en-US" sz="2300">
                <a:latin typeface="KoPubWorld돋움체 Medium"/>
                <a:ea typeface="KoPubWorld돋움체 Medium"/>
              </a:rPr>
              <a:t> 가중치가 개별적으로 학습되어야한다</a:t>
            </a:r>
            <a:r>
              <a:rPr lang="en-US" altLang="ko-KR" sz="2300">
                <a:latin typeface="KoPubWorld돋움체 Medium"/>
                <a:ea typeface="KoPubWorld돋움체 Medium"/>
              </a:rPr>
              <a:t>.</a:t>
            </a:r>
            <a:r>
              <a:rPr lang="ko-KR" altLang="en-US" sz="2300">
                <a:latin typeface="KoPubWorld돋움체 Medium"/>
                <a:ea typeface="KoPubWorld돋움체 Medium"/>
              </a:rPr>
              <a:t> 따라서 난이도가 증가하고 층이 깊어질수록 심하게 발생하게된다</a:t>
            </a:r>
            <a:r>
              <a:rPr lang="en-US" altLang="ko-KR" sz="2300">
                <a:latin typeface="KoPubWorld돋움체 Medium"/>
                <a:ea typeface="KoPubWorld돋움체 Medium"/>
              </a:rPr>
              <a:t>.</a:t>
            </a:r>
            <a:r>
              <a:rPr lang="ko-KR" altLang="en-US" sz="2300">
                <a:latin typeface="KoPubWorld돋움체 Medium"/>
                <a:ea typeface="KoPubWorld돋움체 Medium"/>
              </a:rPr>
              <a:t> </a:t>
            </a:r>
            <a:endParaRPr lang="ko-KR" altLang="en-US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KoPubWorld돋움체 Medium"/>
                <a:ea typeface="KoPubWorld돋움체 Medium"/>
              </a:rPr>
              <a:t>Basic Block</a:t>
            </a:r>
            <a:endParaRPr lang="en-US" altLang="ko-KR">
              <a:latin typeface="KoPubWorld돋움체 Medium"/>
              <a:ea typeface="KoPubWorld돋움체 Medium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863282"/>
            <a:ext cx="6633633" cy="412432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45541" y="1863282"/>
            <a:ext cx="3936856" cy="2062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KoPubWorld돋움체 Medium"/>
                <a:ea typeface="KoPubWorld돋움체 Medium"/>
              </a:rPr>
              <a:t>Residual Block</a:t>
            </a:r>
            <a:endParaRPr lang="en-US" altLang="ko-KR">
              <a:latin typeface="KoPubWorld돋움체 Medium"/>
              <a:ea typeface="KoPubWorld돋움체 Medium"/>
            </a:endParaRPr>
          </a:p>
        </p:txBody>
      </p:sp>
      <p:pic>
        <p:nvPicPr>
          <p:cNvPr id="7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287903" y="1198563"/>
            <a:ext cx="7616194" cy="302980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8299138" y="2165183"/>
            <a:ext cx="926534" cy="291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676631" y="4322102"/>
            <a:ext cx="11124488" cy="2324443"/>
          </a:xfrm>
          <a:prstGeom prst="rect">
            <a:avLst/>
          </a:prstGeom>
        </p:spPr>
        <p:txBody>
          <a:bodyPr wrap="square">
            <a:spAutoFit/>
          </a:bodyPr>
          <a:p>
            <a:pPr marL="314160" indent="-314160">
              <a:buFont typeface="Arial"/>
              <a:buChar char="•"/>
              <a:defRPr/>
            </a:pPr>
            <a:r>
              <a:rPr lang="en-US" altLang="ko-KR" sz="2100">
                <a:latin typeface="KoPubWorld돋움체 Medium"/>
                <a:ea typeface="KoPubWorld돋움체 Medium"/>
              </a:rPr>
              <a:t>F(x) </a:t>
            </a:r>
            <a:r>
              <a:rPr lang="ko-KR" altLang="en-US" sz="2100">
                <a:latin typeface="KoPubWorld돋움체 Medium"/>
                <a:ea typeface="KoPubWorld돋움체 Medium"/>
              </a:rPr>
              <a:t>함수를 오른쪽 식과 같이 정의했는데</a:t>
            </a:r>
            <a:r>
              <a:rPr lang="en-US" altLang="ko-KR" sz="2100">
                <a:latin typeface="KoPubWorld돋움체 Medium"/>
                <a:ea typeface="KoPubWorld돋움체 Medium"/>
              </a:rPr>
              <a:t>,</a:t>
            </a:r>
            <a:r>
              <a:rPr lang="ko-KR" altLang="en-US" sz="2100">
                <a:latin typeface="KoPubWorld돋움체 Medium"/>
                <a:ea typeface="KoPubWorld돋움체 Medium"/>
              </a:rPr>
              <a:t> 입력 </a:t>
            </a:r>
            <a:r>
              <a:rPr lang="en-US" altLang="ko-KR" sz="2100">
                <a:latin typeface="KoPubWorld돋움체 Medium"/>
                <a:ea typeface="KoPubWorld돋움체 Medium"/>
              </a:rPr>
              <a:t>x</a:t>
            </a:r>
            <a:r>
              <a:rPr lang="ko-KR" altLang="en-US" sz="2100">
                <a:latin typeface="KoPubWorld돋움체 Medium"/>
                <a:ea typeface="KoPubWorld돋움체 Medium"/>
              </a:rPr>
              <a:t> 가 들어왔을때 </a:t>
            </a:r>
            <a:r>
              <a:rPr lang="en-US" altLang="ko-KR" sz="2100">
                <a:latin typeface="KoPubWorld돋움체 Medium"/>
                <a:ea typeface="KoPubWorld돋움체 Medium"/>
              </a:rPr>
              <a:t>first weight W1</a:t>
            </a:r>
            <a:r>
              <a:rPr lang="ko-KR" altLang="en-US" sz="2100">
                <a:latin typeface="KoPubWorld돋움체 Medium"/>
                <a:ea typeface="KoPubWorld돋움체 Medium"/>
              </a:rPr>
              <a:t>을 곱한 후</a:t>
            </a:r>
            <a:r>
              <a:rPr lang="en-US" altLang="ko-KR" sz="2100">
                <a:latin typeface="KoPubWorld돋움체 Medium"/>
                <a:ea typeface="KoPubWorld돋움체 Medium"/>
              </a:rPr>
              <a:t>activation </a:t>
            </a:r>
            <a:r>
              <a:rPr lang="ko-KR" altLang="en-US" sz="2100">
                <a:latin typeface="KoPubWorld돋움체 Medium"/>
                <a:ea typeface="KoPubWorld돋움체 Medium"/>
              </a:rPr>
              <a:t>함수 즉 </a:t>
            </a:r>
            <a:r>
              <a:rPr lang="en-US" altLang="ko-KR" sz="2100">
                <a:latin typeface="KoPubWorld돋움체 Medium"/>
                <a:ea typeface="KoPubWorld돋움체 Medium"/>
              </a:rPr>
              <a:t>relu</a:t>
            </a:r>
            <a:r>
              <a:rPr lang="ko-KR" altLang="en-US" sz="2100">
                <a:latin typeface="KoPubWorld돋움체 Medium"/>
                <a:ea typeface="KoPubWorld돋움체 Medium"/>
              </a:rPr>
              <a:t>함수를 적용하고</a:t>
            </a:r>
            <a:r>
              <a:rPr lang="en-US" altLang="ko-KR" sz="2100">
                <a:latin typeface="KoPubWorld돋움체 Medium"/>
                <a:ea typeface="KoPubWorld돋움체 Medium"/>
              </a:rPr>
              <a:t>,</a:t>
            </a:r>
            <a:r>
              <a:rPr lang="ko-KR" altLang="en-US" sz="2100">
                <a:latin typeface="KoPubWorld돋움체 Medium"/>
                <a:ea typeface="KoPubWorld돋움체 Medium"/>
              </a:rPr>
              <a:t> </a:t>
            </a:r>
            <a:r>
              <a:rPr lang="en-US" altLang="ko-KR" sz="2100">
                <a:latin typeface="KoPubWorld돋움체 Medium"/>
                <a:ea typeface="KoPubWorld돋움체 Medium"/>
              </a:rPr>
              <a:t>second weight</a:t>
            </a:r>
            <a:r>
              <a:rPr lang="ko-KR" altLang="en-US" sz="2100">
                <a:latin typeface="KoPubWorld돋움체 Medium"/>
                <a:ea typeface="KoPubWorld돋움체 Medium"/>
              </a:rPr>
              <a:t> </a:t>
            </a:r>
            <a:r>
              <a:rPr lang="en-US" altLang="ko-KR" sz="2100">
                <a:latin typeface="KoPubWorld돋움체 Medium"/>
                <a:ea typeface="KoPubWorld돋움체 Medium"/>
              </a:rPr>
              <a:t>W2</a:t>
            </a:r>
            <a:r>
              <a:rPr lang="ko-KR" altLang="en-US" sz="2100">
                <a:latin typeface="KoPubWorld돋움체 Medium"/>
                <a:ea typeface="KoPubWorld돋움체 Medium"/>
              </a:rPr>
              <a:t> 값을 곱해준다</a:t>
            </a:r>
            <a:r>
              <a:rPr lang="en-US" altLang="ko-KR" sz="2100">
                <a:latin typeface="KoPubWorld돋움체 Medium"/>
                <a:ea typeface="KoPubWorld돋움체 Medium"/>
              </a:rPr>
              <a:t>. </a:t>
            </a:r>
            <a:endParaRPr lang="ko-KR" altLang="en-US" sz="2100">
              <a:latin typeface="KoPubWorld돋움체 Medium"/>
              <a:ea typeface="KoPubWorld돋움체 Medium"/>
            </a:endParaRPr>
          </a:p>
          <a:p>
            <a:pPr marL="314160" indent="-314160">
              <a:buFont typeface="Arial"/>
              <a:buChar char="•"/>
              <a:defRPr/>
            </a:pPr>
            <a:r>
              <a:rPr lang="ko-KR" altLang="en-US" sz="2100">
                <a:latin typeface="KoPubWorld돋움체 Medium"/>
                <a:ea typeface="KoPubWorld돋움체 Medium"/>
              </a:rPr>
              <a:t>마지막에 추가적으로 </a:t>
            </a:r>
            <a:r>
              <a:rPr lang="en-US" altLang="ko-KR" sz="2100">
                <a:latin typeface="KoPubWorld돋움체 Medium"/>
                <a:ea typeface="KoPubWorld돋움체 Medium"/>
              </a:rPr>
              <a:t>x</a:t>
            </a:r>
            <a:r>
              <a:rPr lang="ko-KR" altLang="en-US" sz="2100">
                <a:latin typeface="KoPubWorld돋움체 Medium"/>
                <a:ea typeface="KoPubWorld돋움체 Medium"/>
              </a:rPr>
              <a:t>가 더해진다</a:t>
            </a:r>
            <a:r>
              <a:rPr lang="en-US" altLang="ko-KR" sz="2100">
                <a:latin typeface="KoPubWorld돋움체 Medium"/>
                <a:ea typeface="KoPubWorld돋움체 Medium"/>
              </a:rPr>
              <a:t>.</a:t>
            </a:r>
            <a:r>
              <a:rPr lang="ko-KR" altLang="en-US" sz="2100">
                <a:latin typeface="KoPubWorld돋움체 Medium"/>
                <a:ea typeface="KoPubWorld돋움체 Medium"/>
              </a:rPr>
              <a:t> </a:t>
            </a:r>
            <a:endParaRPr lang="en-US" altLang="ko-KR" sz="2100">
              <a:latin typeface="KoPubWorld돋움체 Medium"/>
              <a:ea typeface="KoPubWorld돋움체 Medium"/>
            </a:endParaRPr>
          </a:p>
          <a:p>
            <a:pPr marL="314160" indent="-314160">
              <a:buFont typeface="Arial"/>
              <a:buChar char="•"/>
              <a:defRPr/>
            </a:pPr>
            <a:r>
              <a:rPr lang="en-US" altLang="ko-KR" sz="2100">
                <a:latin typeface="KoPubWorld돋움체 Medium"/>
                <a:ea typeface="KoPubWorld돋움체 Medium"/>
              </a:rPr>
              <a:t>Weight</a:t>
            </a:r>
            <a:r>
              <a:rPr lang="ko-KR" altLang="en-US" sz="2100">
                <a:latin typeface="KoPubWorld돋움체 Medium"/>
                <a:ea typeface="KoPubWorld돋움체 Medium"/>
              </a:rPr>
              <a:t>값을 단순히 </a:t>
            </a:r>
            <a:r>
              <a:rPr lang="en-US" altLang="ko-KR" sz="2100">
                <a:latin typeface="KoPubWorld돋움체 Medium"/>
                <a:ea typeface="KoPubWorld돋움체 Medium"/>
              </a:rPr>
              <a:t>2</a:t>
            </a:r>
            <a:r>
              <a:rPr lang="ko-KR" altLang="en-US" sz="2100">
                <a:latin typeface="KoPubWorld돋움체 Medium"/>
                <a:ea typeface="KoPubWorld돋움체 Medium"/>
              </a:rPr>
              <a:t>번이 아니라 여러번 사용할 수 있다고 가정하고 </a:t>
            </a:r>
            <a:r>
              <a:rPr lang="en-US" altLang="ko-KR" sz="2100">
                <a:latin typeface="KoPubWorld돋움체 Medium"/>
                <a:ea typeface="KoPubWorld돋움체 Medium"/>
              </a:rPr>
              <a:t>(=</a:t>
            </a:r>
            <a:r>
              <a:rPr lang="ko-KR" altLang="en-US" sz="2100">
                <a:latin typeface="KoPubWorld돋움체 Medium"/>
                <a:ea typeface="KoPubWorld돋움체 Medium"/>
              </a:rPr>
              <a:t> </a:t>
            </a:r>
            <a:r>
              <a:rPr lang="en-US" altLang="ko-KR" sz="2100">
                <a:latin typeface="KoPubWorld돋움체 Medium"/>
                <a:ea typeface="KoPubWorld돋움체 Medium"/>
              </a:rPr>
              <a:t>multiple convolutional layers),</a:t>
            </a:r>
            <a:r>
              <a:rPr lang="ko-KR" altLang="en-US" sz="2100">
                <a:latin typeface="KoPubWorld돋움체 Medium"/>
                <a:ea typeface="KoPubWorld돋움체 Medium"/>
              </a:rPr>
              <a:t> 추가적으로 </a:t>
            </a:r>
            <a:r>
              <a:rPr lang="en-US" altLang="ko-KR" sz="2100">
                <a:latin typeface="KoPubWorld돋움체 Medium"/>
                <a:ea typeface="KoPubWorld돋움체 Medium"/>
              </a:rPr>
              <a:t>shortcut</a:t>
            </a:r>
            <a:r>
              <a:rPr lang="ko-KR" altLang="en-US" sz="2100">
                <a:latin typeface="KoPubWorld돋움체 Medium"/>
                <a:ea typeface="KoPubWorld돋움체 Medium"/>
              </a:rPr>
              <a:t> </a:t>
            </a:r>
            <a:r>
              <a:rPr lang="en-US" altLang="ko-KR" sz="2100">
                <a:latin typeface="KoPubWorld돋움체 Medium"/>
                <a:ea typeface="KoPubWorld돋움체 Medium"/>
              </a:rPr>
              <a:t>connection</a:t>
            </a:r>
            <a:r>
              <a:rPr lang="ko-KR" altLang="en-US" sz="2100">
                <a:latin typeface="KoPubWorld돋움체 Medium"/>
                <a:ea typeface="KoPubWorld돋움체 Medium"/>
              </a:rPr>
              <a:t>을 이용해 기존의 입력값을 그대로 가져와서 더해준다</a:t>
            </a:r>
            <a:r>
              <a:rPr lang="en-US" altLang="ko-KR" sz="2100">
                <a:latin typeface="KoPubWorld돋움체 Medium"/>
                <a:ea typeface="KoPubWorld돋움체 Medium"/>
              </a:rPr>
              <a:t>.</a:t>
            </a:r>
            <a:r>
              <a:rPr lang="ko-KR" altLang="en-US" sz="2100">
                <a:latin typeface="KoPubWorld돋움체 Medium"/>
                <a:ea typeface="KoPubWorld돋움체 Medium"/>
              </a:rPr>
              <a:t> </a:t>
            </a:r>
            <a:endParaRPr lang="en-US" altLang="ko-KR" sz="2100">
              <a:latin typeface="KoPubWorld돋움체 Medium"/>
              <a:ea typeface="KoPubWorld돋움체 Medium"/>
            </a:endParaRPr>
          </a:p>
          <a:p>
            <a:pPr marL="314160" indent="-314160">
              <a:buFont typeface="Arial"/>
              <a:buChar char="•"/>
              <a:defRPr/>
            </a:pPr>
            <a:r>
              <a:rPr lang="ko-KR" altLang="en-US" sz="2100">
                <a:latin typeface="KoPubWorld돋움체 Medium"/>
                <a:ea typeface="KoPubWorld돋움체 Medium"/>
              </a:rPr>
              <a:t>입력값의 차원과 </a:t>
            </a:r>
            <a:r>
              <a:rPr lang="en-US" altLang="ko-KR" sz="2100">
                <a:latin typeface="KoPubWorld돋움체 Medium"/>
                <a:ea typeface="KoPubWorld돋움체 Medium"/>
              </a:rPr>
              <a:t>output</a:t>
            </a:r>
            <a:r>
              <a:rPr lang="ko-KR" altLang="en-US" sz="2100">
                <a:latin typeface="KoPubWorld돋움체 Medium"/>
                <a:ea typeface="KoPubWorld돋움체 Medium"/>
              </a:rPr>
              <a:t> 차원이 동일시 </a:t>
            </a:r>
            <a:r>
              <a:rPr lang="en-US" altLang="ko-KR" sz="2100">
                <a:latin typeface="KoPubWorld돋움체 Medium"/>
                <a:ea typeface="KoPubWorld돋움체 Medium"/>
              </a:rPr>
              <a:t>identity mapping </a:t>
            </a:r>
            <a:r>
              <a:rPr lang="ko-KR" altLang="en-US" sz="2100">
                <a:latin typeface="KoPubWorld돋움체 Medium"/>
                <a:ea typeface="KoPubWorld돋움체 Medium"/>
              </a:rPr>
              <a:t>적용 가능하다</a:t>
            </a:r>
            <a:r>
              <a:rPr lang="en-US" altLang="ko-KR" sz="2100">
                <a:latin typeface="KoPubWorld돋움체 Medium"/>
                <a:ea typeface="KoPubWorld돋움체 Medium"/>
              </a:rPr>
              <a:t>.</a:t>
            </a:r>
            <a:endParaRPr lang="en-US" altLang="ko-KR" sz="2100">
              <a:latin typeface="KoPubWorld돋움체 Medium"/>
              <a:ea typeface="KoPubWorld돋움체 Medium"/>
            </a:endParaRPr>
          </a:p>
          <a:p>
            <a:pPr marL="314160" indent="-314160">
              <a:buFont typeface="Arial"/>
              <a:buChar char="•"/>
              <a:defRPr/>
            </a:pPr>
            <a:r>
              <a:rPr lang="ko-KR" altLang="en-US" sz="2100">
                <a:latin typeface="KoPubWorld돋움체 Medium"/>
                <a:ea typeface="KoPubWorld돋움체 Medium"/>
              </a:rPr>
              <a:t>다르다면</a:t>
            </a:r>
            <a:r>
              <a:rPr lang="en-US" altLang="ko-KR" sz="2100">
                <a:latin typeface="KoPubWorld돋움체 Medium"/>
                <a:ea typeface="KoPubWorld돋움체 Medium"/>
              </a:rPr>
              <a:t>,</a:t>
            </a:r>
            <a:r>
              <a:rPr lang="ko-KR" altLang="en-US" sz="2100">
                <a:latin typeface="KoPubWorld돋움체 Medium"/>
                <a:ea typeface="KoPubWorld돋움체 Medium"/>
              </a:rPr>
              <a:t> </a:t>
            </a:r>
            <a:r>
              <a:rPr lang="en-US" altLang="ko-KR" sz="2100">
                <a:latin typeface="KoPubWorld돋움체 Medium"/>
                <a:ea typeface="KoPubWorld돋움체 Medium"/>
              </a:rPr>
              <a:t>linear </a:t>
            </a:r>
            <a:r>
              <a:rPr lang="ko-KR" altLang="en-US" sz="2100">
                <a:latin typeface="KoPubWorld돋움체 Medium"/>
                <a:ea typeface="KoPubWorld돋움체 Medium"/>
              </a:rPr>
              <a:t>하게 </a:t>
            </a:r>
            <a:r>
              <a:rPr lang="en-US" altLang="ko-KR" sz="2100">
                <a:latin typeface="KoPubWorld돋움체 Medium"/>
                <a:ea typeface="KoPubWorld돋움체 Medium"/>
              </a:rPr>
              <a:t>projection </a:t>
            </a:r>
            <a:r>
              <a:rPr lang="ko-KR" altLang="en-US" sz="2100">
                <a:latin typeface="KoPubWorld돋움체 Medium"/>
                <a:ea typeface="KoPubWorld돋움체 Medium"/>
              </a:rPr>
              <a:t>을 시켜서 </a:t>
            </a:r>
            <a:r>
              <a:rPr lang="en-US" altLang="ko-KR" sz="2100">
                <a:latin typeface="KoPubWorld돋움체 Medium"/>
                <a:ea typeface="KoPubWorld돋움체 Medium"/>
              </a:rPr>
              <a:t>mapping</a:t>
            </a:r>
            <a:r>
              <a:rPr lang="ko-KR" altLang="en-US" sz="2100">
                <a:latin typeface="KoPubWorld돋움체 Medium"/>
                <a:ea typeface="KoPubWorld돋움체 Medium"/>
              </a:rPr>
              <a:t> 가능하다고한다</a:t>
            </a:r>
            <a:r>
              <a:rPr lang="en-US" altLang="ko-KR" sz="2100">
                <a:latin typeface="KoPubWorld돋움체 Medium"/>
                <a:ea typeface="KoPubWorld돋움체 Medium"/>
              </a:rPr>
              <a:t>.</a:t>
            </a:r>
            <a:endParaRPr lang="en-US" altLang="ko-KR" sz="2100">
              <a:latin typeface="KoPubWorld돋움체 Medium"/>
              <a:ea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KoPubWorld돋움체 Medium"/>
                <a:ea typeface="KoPubWorld돋움체 Medium"/>
              </a:rPr>
              <a:t>Residual Block</a:t>
            </a:r>
            <a:r>
              <a:rPr lang="ko-KR" altLang="en-US">
                <a:latin typeface="KoPubWorld돋움체 Medium"/>
                <a:ea typeface="KoPubWorld돋움체 Medium"/>
              </a:rPr>
              <a:t> 사용한 결과</a:t>
            </a:r>
            <a:endParaRPr lang="ko-KR" altLang="en-US">
              <a:latin typeface="KoPubWorld돋움체 Medium"/>
              <a:ea typeface="KoPubWorld돋움체 Medium"/>
            </a:endParaRPr>
          </a:p>
        </p:txBody>
      </p:sp>
      <p:sp>
        <p:nvSpPr>
          <p:cNvPr id="8" name=""/>
          <p:cNvSpPr/>
          <p:nvPr/>
        </p:nvSpPr>
        <p:spPr>
          <a:xfrm>
            <a:off x="8299138" y="2165183"/>
            <a:ext cx="926534" cy="291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2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992041" y="1531938"/>
            <a:ext cx="4608003" cy="1371684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68688" y="1550988"/>
            <a:ext cx="5587434" cy="3533775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1785626" y="5566726"/>
            <a:ext cx="8969372" cy="4511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>
                <a:latin typeface="KoPubWorld돋움체 Medium"/>
                <a:ea typeface="KoPubWorld돋움체 Medium"/>
              </a:rPr>
              <a:t>Residual Block </a:t>
            </a:r>
            <a:r>
              <a:rPr lang="ko-KR" altLang="en-US" sz="2400">
                <a:latin typeface="KoPubWorld돋움체 Medium"/>
                <a:ea typeface="KoPubWorld돋움체 Medium"/>
              </a:rPr>
              <a:t>을 사용하여 돌린 결과가 더 나은 것을 확인할 수 있다</a:t>
            </a:r>
            <a:r>
              <a:rPr lang="en-US" altLang="ko-KR" sz="2400">
                <a:latin typeface="KoPubWorld돋움체 Medium"/>
                <a:ea typeface="KoPubWorld돋움체 Medium"/>
              </a:rPr>
              <a:t>.</a:t>
            </a:r>
            <a:endParaRPr lang="en-US" altLang="ko-KR" sz="2400">
              <a:latin typeface="KoPubWorld돋움체 Medium"/>
              <a:ea typeface="KoPubWorld돋움체 Medium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92041" y="3159126"/>
            <a:ext cx="4606314" cy="1906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23948" y="274638"/>
            <a:ext cx="8772523" cy="1143000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KoPubWorld돋움체 Medium"/>
                <a:ea typeface="KoPubWorld돋움체 Medium"/>
              </a:rPr>
              <a:t>34-layer residual</a:t>
            </a:r>
            <a:endParaRPr lang="en-US" altLang="ko-KR">
              <a:latin typeface="KoPubWorld돋움체 Medium"/>
              <a:ea typeface="KoPubWorld돋움체 Medium"/>
            </a:endParaRPr>
          </a:p>
        </p:txBody>
      </p:sp>
      <p:sp>
        <p:nvSpPr>
          <p:cNvPr id="8" name=""/>
          <p:cNvSpPr/>
          <p:nvPr/>
        </p:nvSpPr>
        <p:spPr>
          <a:xfrm>
            <a:off x="8299138" y="2165183"/>
            <a:ext cx="926534" cy="291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8" name=""/>
          <p:cNvSpPr txBox="1"/>
          <p:nvPr/>
        </p:nvSpPr>
        <p:spPr>
          <a:xfrm>
            <a:off x="3397248" y="1296979"/>
            <a:ext cx="7540625" cy="173640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>
                <a:latin typeface="KoPubWorld돋움체 Medium"/>
                <a:ea typeface="KoPubWorld돋움체 Medium"/>
              </a:rPr>
              <a:t>3x3 convolutional filter </a:t>
            </a:r>
            <a:r>
              <a:rPr lang="ko-KR" altLang="en-US">
                <a:latin typeface="KoPubWorld돋움체 Medium"/>
                <a:ea typeface="KoPubWorld돋움체 Medium"/>
              </a:rPr>
              <a:t>사용</a:t>
            </a:r>
            <a:endParaRPr lang="en-US" altLang="ko-KR">
              <a:latin typeface="KoPubWorld돋움체 Medium"/>
              <a:ea typeface="KoPubWorld돋움체 Medium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latin typeface="KoPubWorld돋움체 Medium"/>
                <a:ea typeface="KoPubWorld돋움체 Medium"/>
              </a:rPr>
              <a:t>이 필터를 </a:t>
            </a:r>
            <a:r>
              <a:rPr lang="en-US" altLang="ko-KR">
                <a:latin typeface="KoPubWorld돋움체 Medium"/>
                <a:ea typeface="KoPubWorld돋움체 Medium"/>
              </a:rPr>
              <a:t>2</a:t>
            </a:r>
            <a:r>
              <a:rPr lang="ko-KR" altLang="en-US">
                <a:latin typeface="KoPubWorld돋움체 Medium"/>
                <a:ea typeface="KoPubWorld돋움체 Medium"/>
              </a:rPr>
              <a:t>개씩 묶어서</a:t>
            </a:r>
            <a:r>
              <a:rPr lang="en-US" altLang="ko-KR">
                <a:latin typeface="KoPubWorld돋움체 Medium"/>
                <a:ea typeface="KoPubWorld돋움체 Medium"/>
              </a:rPr>
              <a:t> residual function </a:t>
            </a:r>
            <a:r>
              <a:rPr lang="ko-KR" altLang="en-US">
                <a:latin typeface="KoPubWorld돋움체 Medium"/>
                <a:ea typeface="KoPubWorld돋움체 Medium"/>
              </a:rPr>
              <a:t>형태로 학습 진행</a:t>
            </a:r>
            <a:endParaRPr lang="ko-KR" altLang="en-US">
              <a:latin typeface="KoPubWorld돋움체 Medium"/>
              <a:ea typeface="KoPubWorld돋움체 Medium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latin typeface="KoPubWorld돋움체 Medium"/>
                <a:ea typeface="KoPubWorld돋움체 Medium"/>
              </a:rPr>
              <a:t>점선은 입력값과 출력값의 </a:t>
            </a:r>
            <a:r>
              <a:rPr lang="en-US" altLang="ko-KR">
                <a:latin typeface="KoPubWorld돋움체 Medium"/>
                <a:ea typeface="KoPubWorld돋움체 Medium"/>
              </a:rPr>
              <a:t>dim</a:t>
            </a:r>
            <a:r>
              <a:rPr lang="ko-KR" altLang="en-US">
                <a:latin typeface="KoPubWorld돋움체 Medium"/>
                <a:ea typeface="KoPubWorld돋움체 Medium"/>
              </a:rPr>
              <a:t>이 일치하지않아서 맞춰주는 </a:t>
            </a:r>
            <a:r>
              <a:rPr lang="en-US" altLang="ko-KR">
                <a:latin typeface="KoPubWorld돋움체 Medium"/>
                <a:ea typeface="KoPubWorld돋움체 Medium"/>
              </a:rPr>
              <a:t>short cut connection</a:t>
            </a:r>
            <a:r>
              <a:rPr lang="ko-KR" altLang="en-US">
                <a:latin typeface="KoPubWorld돋움체 Medium"/>
                <a:ea typeface="KoPubWorld돋움체 Medium"/>
              </a:rPr>
              <a:t>을 이용한 것</a:t>
            </a:r>
            <a:endParaRPr lang="ko-KR" altLang="en-US">
              <a:latin typeface="KoPubWorld돋움체 Medium"/>
              <a:ea typeface="KoPubWorld돋움체 Medium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>
                <a:latin typeface="KoPubWorld돋움체 Medium"/>
                <a:ea typeface="KoPubWorld돋움체 Medium"/>
              </a:rPr>
              <a:t>2</a:t>
            </a:r>
            <a:r>
              <a:rPr lang="ko-KR" altLang="en-US">
                <a:latin typeface="KoPubWorld돋움체 Medium"/>
                <a:ea typeface="KoPubWorld돋움체 Medium"/>
              </a:rPr>
              <a:t>개씩 묶는것을 </a:t>
            </a:r>
            <a:r>
              <a:rPr lang="en-US" altLang="ko-KR">
                <a:latin typeface="KoPubWorld돋움체 Medium"/>
                <a:ea typeface="KoPubWorld돋움체 Medium"/>
              </a:rPr>
              <a:t>3</a:t>
            </a:r>
            <a:r>
              <a:rPr lang="ko-KR" altLang="en-US">
                <a:latin typeface="KoPubWorld돋움체 Medium"/>
                <a:ea typeface="KoPubWorld돋움체 Medium"/>
              </a:rPr>
              <a:t>번 반복하고 크기를 바꿔서 </a:t>
            </a:r>
            <a:r>
              <a:rPr lang="en-US" altLang="ko-KR">
                <a:latin typeface="KoPubWorld돋움체 Medium"/>
                <a:ea typeface="KoPubWorld돋움체 Medium"/>
              </a:rPr>
              <a:t>4</a:t>
            </a:r>
            <a:r>
              <a:rPr lang="ko-KR" altLang="en-US">
                <a:latin typeface="KoPubWorld돋움체 Medium"/>
                <a:ea typeface="KoPubWorld돋움체 Medium"/>
              </a:rPr>
              <a:t>번 반복하고</a:t>
            </a:r>
            <a:r>
              <a:rPr lang="en-US" altLang="ko-KR">
                <a:latin typeface="KoPubWorld돋움체 Medium"/>
                <a:ea typeface="KoPubWorld돋움체 Medium"/>
              </a:rPr>
              <a:t>,</a:t>
            </a:r>
            <a:r>
              <a:rPr lang="ko-KR" altLang="en-US">
                <a:latin typeface="KoPubWorld돋움체 Medium"/>
                <a:ea typeface="KoPubWorld돋움체 Medium"/>
              </a:rPr>
              <a:t> 크기 바꿔서 </a:t>
            </a:r>
            <a:r>
              <a:rPr lang="en-US" altLang="ko-KR">
                <a:latin typeface="KoPubWorld돋움체 Medium"/>
                <a:ea typeface="KoPubWorld돋움체 Medium"/>
              </a:rPr>
              <a:t>6</a:t>
            </a:r>
            <a:r>
              <a:rPr lang="ko-KR" altLang="en-US">
                <a:latin typeface="KoPubWorld돋움체 Medium"/>
                <a:ea typeface="KoPubWorld돋움체 Medium"/>
              </a:rPr>
              <a:t>번 반복 그리고 마지막으로 크기 바꿔서 </a:t>
            </a:r>
            <a:r>
              <a:rPr lang="en-US" altLang="ko-KR">
                <a:latin typeface="KoPubWorld돋움체 Medium"/>
                <a:ea typeface="KoPubWorld돋움체 Medium"/>
              </a:rPr>
              <a:t>3</a:t>
            </a:r>
            <a:r>
              <a:rPr lang="ko-KR" altLang="en-US">
                <a:latin typeface="KoPubWorld돋움체 Medium"/>
                <a:ea typeface="KoPubWorld돋움체 Medium"/>
              </a:rPr>
              <a:t>번 반복한 것을 볼 수 있다</a:t>
            </a:r>
            <a:r>
              <a:rPr lang="en-US" altLang="ko-KR">
                <a:latin typeface="KoPubWorld돋움체 Medium"/>
                <a:ea typeface="KoPubWorld돋움체 Medium"/>
              </a:rPr>
              <a:t>.</a:t>
            </a:r>
            <a:endParaRPr lang="en-US" altLang="ko-KR">
              <a:latin typeface="KoPubWorld돋움체 Medium"/>
              <a:ea typeface="KoPubWorld돋움체 Medium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248223" cy="6858000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97248" y="3132537"/>
            <a:ext cx="7668695" cy="3362794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7696199" y="757392"/>
            <a:ext cx="3790950" cy="32989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>
                <a:latin typeface="KoPubWorld돋움체 Medium"/>
                <a:ea typeface="KoPubWorld돋움체 Medium"/>
              </a:rPr>
              <a:t>※ FLOP</a:t>
            </a:r>
            <a:r>
              <a:rPr lang="ko-KR" altLang="en-US" sz="1600">
                <a:latin typeface="KoPubWorld돋움체 Medium"/>
                <a:ea typeface="KoPubWorld돋움체 Medium"/>
              </a:rPr>
              <a:t>의 감소 </a:t>
            </a:r>
            <a:r>
              <a:rPr lang="en-US" altLang="ko-KR" sz="1600">
                <a:latin typeface="KoPubWorld돋움체 Medium"/>
                <a:ea typeface="KoPubWorld돋움체 Medium"/>
              </a:rPr>
              <a:t>(</a:t>
            </a:r>
            <a:r>
              <a:rPr lang="ko-KR" altLang="en-US" sz="1600">
                <a:latin typeface="KoPubWorld돋움체 Medium"/>
                <a:ea typeface="KoPubWorld돋움체 Medium"/>
              </a:rPr>
              <a:t>계산 복잡도</a:t>
            </a:r>
            <a:r>
              <a:rPr lang="en-US" altLang="ko-KR" sz="1600">
                <a:latin typeface="KoPubWorld돋움체 Medium"/>
                <a:ea typeface="KoPubWorld돋움체 Medium"/>
              </a:rPr>
              <a:t>)</a:t>
            </a:r>
            <a:endParaRPr lang="en-US" altLang="ko-KR" sz="1600">
              <a:latin typeface="KoPubWorld돋움체 Medium"/>
              <a:ea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4431" y="274638"/>
            <a:ext cx="7829550" cy="622935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85807" y="5833005"/>
            <a:ext cx="3178174" cy="67098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10083" y="0"/>
            <a:ext cx="324822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411</ep:Words>
  <ep:PresentationFormat>화면 슬라이드 쇼(4:3)</ep:PresentationFormat>
  <ep:Paragraphs>54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ResNet</vt:lpstr>
      <vt:lpstr>ResNet에서 알고자 하는 것</vt:lpstr>
      <vt:lpstr>논문의 핵심 아이디어 : 잔여 블록 (Residual Block)</vt:lpstr>
      <vt:lpstr>Plain layers VS Residual Block</vt:lpstr>
      <vt:lpstr>Basic Block</vt:lpstr>
      <vt:lpstr>Residual Block</vt:lpstr>
      <vt:lpstr>Residual Block 사용한 결과</vt:lpstr>
      <vt:lpstr>34-layer residual</vt:lpstr>
      <vt:lpstr>슬라이드 9</vt:lpstr>
      <vt:lpstr>Bottle Neck</vt:lpstr>
      <vt:lpstr>슬라이드 11</vt:lpstr>
      <vt:lpstr>Implementation</vt:lpstr>
      <vt:lpstr>ResNet with CIFAR-10</vt:lpstr>
      <vt:lpstr>참고 자료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2021-09-22T04:30:01.415</dcterms:created>
  <dc:creator>queenSSH</dc:creator>
  <cp:lastModifiedBy>queenSSH</cp:lastModifiedBy>
  <dcterms:modified xsi:type="dcterms:W3CDTF">2021-10-06T12:38:12.417</dcterms:modified>
  <cp:revision>62</cp:revision>
  <dc:title>VGGnet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