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chengyangfu/pytorch-vgg-cifar10/blob/master/vgg.py,%20%20(2021.09.18" TargetMode="External" /><Relationship Id="rId3" Type="http://schemas.openxmlformats.org/officeDocument/2006/relationships/hyperlink" Target="https://github.com/kuangliu/pytorch-cifar,%20%20(2020.09.18" TargetMode="External" /><Relationship Id="rId4" Type="http://schemas.openxmlformats.org/officeDocument/2006/relationships/hyperlink" Target="https://blogofth-lee.tistory.com/265,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KoPubWorld돋움체 Medium"/>
                <a:ea typeface="KoPubWorld돋움체 Medium"/>
              </a:rPr>
              <a:t>VGGnet</a:t>
            </a:r>
            <a:endParaRPr lang="en-US" altLang="ko-KR">
              <a:latin typeface="KoPubWorld돋움체 Medium"/>
              <a:ea typeface="KoPubWorld돋움체 Medium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KoPubWorld돋움체 Medium"/>
                <a:ea typeface="KoPubWorld돋움체 Medium"/>
              </a:rPr>
              <a:t>20176359 </a:t>
            </a:r>
            <a:r>
              <a:rPr lang="ko-KR" altLang="en-US">
                <a:latin typeface="KoPubWorld돋움체 Medium"/>
                <a:ea typeface="KoPubWorld돋움체 Medium"/>
              </a:rPr>
              <a:t>신수현</a:t>
            </a:r>
            <a:endParaRPr lang="ko-KR" altLang="en-US">
              <a:latin typeface="KoPubWorld돋움체 Medium"/>
              <a:ea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341313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 sz="4300">
                <a:latin typeface="KoPubWorld돋움체 Medium"/>
                <a:ea typeface="KoPubWorld돋움체 Medium"/>
              </a:rPr>
              <a:t>VGGnet에서는 무엇을 다르게 하였나?</a:t>
            </a:r>
            <a:endParaRPr lang="ko-KR" altLang="en-US" sz="4300">
              <a:latin typeface="KoPubWorld돋움체 Medium"/>
              <a:ea typeface="KoPubWorld돋움체 Mediu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66875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이전 AlexNet(2012)의 8 layers 모델보다 2배 이상 깊은 네트워크 학습에 성공한 VGGnet</a:t>
            </a:r>
            <a:endParaRPr lang="ko-KR" altLang="en-US" sz="2600">
              <a:latin typeface="KoPubWorld돋움체 Medium"/>
              <a:ea typeface="KoPubWorld돋움체 Medium"/>
            </a:endParaRPr>
          </a:p>
          <a:p>
            <a:pPr>
              <a:defRPr/>
            </a:pPr>
            <a:endParaRPr lang="ko-KR" altLang="en-US" sz="2600">
              <a:latin typeface="KoPubWorld돋움체 Medium"/>
              <a:ea typeface="KoPubWorld돋움체 Medium"/>
            </a:endParaRPr>
          </a:p>
          <a:p>
            <a:pPr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VGG 모델이 16-19 layer에 달하는 깊은 신경망을 학습할 수 있었던 것은 모든 합성곱 레이어에서 3x3 필터를 사용했지 때문이다.</a:t>
            </a:r>
            <a:endParaRPr lang="ko-KR" altLang="en-US" sz="2600">
              <a:latin typeface="KoPubWorld돋움체 Medium"/>
              <a:ea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70427" y="2831893"/>
            <a:ext cx="5321573" cy="40261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KoPubWorld돋움체 Medium"/>
                <a:ea typeface="KoPubWorld돋움체 Medium"/>
              </a:rPr>
              <a:t>VGGnet</a:t>
            </a:r>
            <a:r>
              <a:rPr lang="ko-KR" altLang="en-US">
                <a:latin typeface="KoPubWorld돋움체 Medium"/>
                <a:ea typeface="KoPubWorld돋움체 Medium"/>
              </a:rPr>
              <a:t>의 강점</a:t>
            </a:r>
            <a:endParaRPr lang="ko-KR" altLang="en-US">
              <a:latin typeface="KoPubWorld돋움체 Medium"/>
              <a:ea typeface="KoPubWorld돋움체 Mediu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VGGNet에서는 3x3 크기의 필터를 사용함으로써, 여러개의 ReLU non-linearity의 사용을 증가시킬 수 있다. 그리고 기존의 7x7 사이즈보다 작은 크기의 필터를 사용함으로써 상당수의 파라미터를 줄일 수 있었다.</a:t>
            </a:r>
            <a:endParaRPr lang="ko-KR" altLang="en-US" sz="2600">
              <a:latin typeface="KoPubWorld돋움체 Medium"/>
              <a:ea typeface="KoPubWorld돋움체 Medium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936670" y="3092609"/>
            <a:ext cx="5678862" cy="25538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KoPubWorld돋움체 Medium"/>
                <a:ea typeface="KoPubWorld돋움체 Medium"/>
              </a:rPr>
              <a:t>※</a:t>
            </a:r>
            <a:r>
              <a:rPr lang="ko-KR" altLang="en-US">
                <a:latin typeface="KoPubWorld돋움체 Medium"/>
                <a:ea typeface="KoPubWorld돋움체 Medium"/>
              </a:rPr>
              <a:t> 결정 함수의 비선형성 증가</a:t>
            </a:r>
            <a:r>
              <a:rPr lang="en-US" altLang="ko-KR">
                <a:latin typeface="KoPubWorld돋움체 Medium"/>
                <a:ea typeface="KoPubWorld돋움체 Medium"/>
              </a:rPr>
              <a:t>?</a:t>
            </a:r>
            <a:endParaRPr lang="en-US" altLang="ko-KR">
              <a:latin typeface="KoPubWorld돋움체 Medium"/>
              <a:ea typeface="KoPubWorld돋움체 Medium"/>
            </a:endParaRPr>
          </a:p>
          <a:p>
            <a:pPr>
              <a:defRPr/>
            </a:pPr>
            <a:endParaRPr lang="en-US" altLang="ko-KR">
              <a:latin typeface="KoPubWorld돋움체 Medium"/>
              <a:ea typeface="KoPubWorld돋움체 Medium"/>
            </a:endParaRPr>
          </a:p>
          <a:p>
            <a:pPr>
              <a:defRPr/>
            </a:pPr>
            <a:r>
              <a:rPr lang="en-US" altLang="ko-KR">
                <a:latin typeface="KoPubWorld돋움체 Medium"/>
                <a:ea typeface="KoPubWorld돋움체 Medium"/>
              </a:rPr>
              <a:t>각 Convolution 연산은 ReLU 함수를 포함한다. 다시 말해, 1-layer 7x7 필터링의 경우 한 번의 비선형 함수가 적용되는 반면 3-layer 3x3 필터링은 세 번의 비선형 함수가 적용된다. 따라서, 레이어가 증가함에 따라 비선형성이 증가하게 되고 이것은 모델의 특징 식별성 증가로 이어진다.</a:t>
            </a:r>
            <a:r>
              <a:rPr lang="ko-KR" altLang="en-US">
                <a:latin typeface="KoPubWorld돋움체 Medium"/>
                <a:ea typeface="KoPubWorld돋움체 Medium"/>
              </a:rPr>
              <a:t> </a:t>
            </a:r>
            <a:r>
              <a:rPr lang="en-US" altLang="ko-KR">
                <a:latin typeface="KoPubWorld돋움체 Medium"/>
                <a:ea typeface="KoPubWorld돋움체 Medium"/>
              </a:rPr>
              <a:t>(Stride가 1일 때, 3차례의 3x3 Conv 필터링을 반복한 특징맵은 한 픽셀이 원본 이미지의 7x7 Receptive field의 효과를 볼 수 있다.)</a:t>
            </a:r>
            <a:endParaRPr lang="en-US" altLang="ko-KR">
              <a:latin typeface="KoPubWorld돋움체 Medium"/>
              <a:ea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KoPubWorld돋움체 Medium"/>
                <a:ea typeface="KoPubWorld돋움체 Medium"/>
              </a:rPr>
              <a:t>VGGnet</a:t>
            </a:r>
            <a:r>
              <a:rPr lang="ko-KR" altLang="en-US">
                <a:latin typeface="KoPubWorld돋움체 Medium"/>
                <a:ea typeface="KoPubWorld돋움체 Medium"/>
              </a:rPr>
              <a:t>의 구성</a:t>
            </a:r>
            <a:endParaRPr lang="ko-KR" altLang="en-US">
              <a:latin typeface="KoPubWorld돋움체 Medium"/>
              <a:ea typeface="KoPubWorld돋움체 Mediu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964860"/>
            <a:ext cx="9374040" cy="4525963"/>
          </a:xfrm>
        </p:spPr>
        <p:txBody>
          <a:bodyPr/>
          <a:lstStyle/>
          <a:p>
            <a:pPr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13 Convolution Layers + 3 Fully-connected Layers</a:t>
            </a:r>
            <a:endParaRPr lang="ko-KR" altLang="en-US" sz="2600">
              <a:latin typeface="KoPubWorld돋움체 Medium"/>
              <a:ea typeface="KoPubWorld돋움체 Medium"/>
            </a:endParaRPr>
          </a:p>
          <a:p>
            <a:pPr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3x3 convolution filters</a:t>
            </a:r>
            <a:endParaRPr lang="ko-KR" altLang="en-US" sz="2600">
              <a:latin typeface="KoPubWorld돋움체 Medium"/>
              <a:ea typeface="KoPubWorld돋움체 Medium"/>
            </a:endParaRPr>
          </a:p>
          <a:p>
            <a:pPr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stride : 1 &amp; padding: 1</a:t>
            </a:r>
            <a:endParaRPr lang="ko-KR" altLang="en-US" sz="2600">
              <a:latin typeface="KoPubWorld돋움체 Medium"/>
              <a:ea typeface="KoPubWorld돋움체 Medium"/>
            </a:endParaRPr>
          </a:p>
          <a:p>
            <a:pPr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2x2 max pooling (stride : 2)</a:t>
            </a:r>
            <a:endParaRPr lang="ko-KR" altLang="en-US" sz="2600">
              <a:latin typeface="KoPubWorld돋움체 Medium"/>
              <a:ea typeface="KoPubWorld돋움체 Medium"/>
            </a:endParaRPr>
          </a:p>
          <a:p>
            <a:pPr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ReLU</a:t>
            </a:r>
            <a:endParaRPr lang="ko-KR" altLang="en-US" sz="2600">
              <a:latin typeface="KoPubWorld돋움체 Medium"/>
              <a:ea typeface="KoPubWorld돋움체 Medium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83653" y="2571635"/>
            <a:ext cx="6352079" cy="271286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90775" y="5461980"/>
            <a:ext cx="7944958" cy="102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KoPubWorld돋움체 Medium"/>
                <a:ea typeface="KoPubWorld돋움체 Medium"/>
                <a:cs typeface="Calibri"/>
              </a:rPr>
              <a:t>학습</a:t>
            </a:r>
            <a:endParaRPr lang="ko-KR" altLang="en-US">
              <a:latin typeface="KoPubWorld돋움체 Medium"/>
              <a:ea typeface="KoPubWorld돋움체 Medium"/>
              <a:cs typeface="Calibri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학습 시 다음과 같은 최적화 알고리즘을 사용하였다</a:t>
            </a:r>
            <a:endParaRPr lang="ko-KR" altLang="en-US" sz="2600">
              <a:latin typeface="KoPubWorld돋움체 Medium"/>
              <a:ea typeface="KoPubWorld돋움체 Medium"/>
            </a:endParaRPr>
          </a:p>
          <a:p>
            <a:pPr marL="0" indent="0">
              <a:buNone/>
              <a:defRPr/>
            </a:pPr>
            <a:endParaRPr lang="ko-KR" altLang="en-US" sz="2600">
              <a:latin typeface="KoPubWorld돋움체 Medium"/>
              <a:ea typeface="KoPubWorld돋움체 Medium"/>
            </a:endParaRPr>
          </a:p>
          <a:p>
            <a:pPr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Momentum(0.9)</a:t>
            </a:r>
            <a:endParaRPr lang="ko-KR" altLang="en-US" sz="2600">
              <a:latin typeface="KoPubWorld돋움체 Medium"/>
              <a:ea typeface="KoPubWorld돋움체 Medium"/>
            </a:endParaRPr>
          </a:p>
          <a:p>
            <a:pPr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Weight Decay(L2 Norm)</a:t>
            </a:r>
            <a:endParaRPr lang="ko-KR" altLang="en-US" sz="2600">
              <a:latin typeface="KoPubWorld돋움체 Medium"/>
              <a:ea typeface="KoPubWorld돋움체 Medium"/>
            </a:endParaRPr>
          </a:p>
          <a:p>
            <a:pPr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Dropout(0.5)</a:t>
            </a:r>
            <a:endParaRPr lang="ko-KR" altLang="en-US" sz="2600">
              <a:latin typeface="KoPubWorld돋움체 Medium"/>
              <a:ea typeface="KoPubWorld돋움체 Medium"/>
            </a:endParaRPr>
          </a:p>
          <a:p>
            <a:pPr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Learning rate 0.01로 초기화 후 서서히 줄임</a:t>
            </a:r>
            <a:endParaRPr lang="ko-KR" altLang="en-US" sz="2600">
              <a:latin typeface="KoPubWorld돋움체 Medium"/>
              <a:ea typeface="KoPubWorld돋움체 Medium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3110"/>
          <a:stretch>
            <a:fillRect/>
          </a:stretch>
        </p:blipFill>
        <p:spPr>
          <a:xfrm>
            <a:off x="4889797" y="5379132"/>
            <a:ext cx="7108030" cy="114229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81940" y="2261738"/>
            <a:ext cx="4215886" cy="2813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KoPubWorld돋움체 Medium"/>
                <a:ea typeface="KoPubWorld돋움체 Medium"/>
              </a:rPr>
              <a:t>학습 이미지 크기</a:t>
            </a:r>
            <a:endParaRPr lang="ko-KR" altLang="en-US">
              <a:latin typeface="KoPubWorld돋움체 Medium"/>
              <a:ea typeface="KoPubWorld돋움체 Mediu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VGGNet에서는 training scale을 ‘S’로 표시하며, single-scale training과 multi-scaling training을 지원한다. Single scale에서는 AlexNet과 마찬가지로 S = 256, 또는 S = 384 두개의 scale 고정을 지원한다.</a:t>
            </a:r>
            <a:endParaRPr lang="ko-KR" altLang="en-US" sz="2600">
              <a:latin typeface="KoPubWorld돋움체 Medium"/>
              <a:ea typeface="KoPubWorld돋움체 Medium"/>
            </a:endParaRPr>
          </a:p>
          <a:p>
            <a:pPr>
              <a:defRPr/>
            </a:pPr>
            <a:endParaRPr lang="ko-KR" altLang="en-US" sz="2600">
              <a:latin typeface="KoPubWorld돋움체 Medium"/>
              <a:ea typeface="KoPubWorld돋움체 Medium"/>
            </a:endParaRPr>
          </a:p>
          <a:p>
            <a:pPr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Multi-scale의 경우는 S를 Smin과 Smax 범위에서 무작위로 선택할 수 있게 하였으며, Smin은 256이고 Smax는 512이다. 즉, 256과 512 범위에서 무작위로 scale을 정할 수 있기 때문에 다양한 크기에 대한 대응이 가능하여 정확도가 올라간다. Multi-scale 학습은 S = 384로 미리 학습 시킨 후 S를 무작위로 선택해가며 fine tuning을 한다. S를 무작위로 바꿔 가면서 학습을 시킨다고 하여, 이것을 scale jittering이라고 하였다.</a:t>
            </a:r>
            <a:endParaRPr lang="ko-KR" altLang="en-US" sz="2600">
              <a:latin typeface="KoPubWorld돋움체 Medium"/>
              <a:ea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342940"/>
            <a:ext cx="4978655" cy="329581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98925" y="1327064"/>
            <a:ext cx="5283471" cy="3327571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09599" y="5137329"/>
            <a:ext cx="5178380" cy="64244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KoPubWorld돋움체 Medium"/>
                <a:ea typeface="KoPubWorld돋움체 Medium"/>
              </a:rPr>
              <a:t>이미지를 256x256 크기로 변환 후 </a:t>
            </a:r>
            <a:endParaRPr lang="ko-KR" altLang="en-US">
              <a:latin typeface="KoPubWorld돋움체 Medium"/>
              <a:ea typeface="KoPubWorld돋움체 Medium"/>
            </a:endParaRPr>
          </a:p>
          <a:p>
            <a:pPr algn="ctr">
              <a:defRPr/>
            </a:pPr>
            <a:r>
              <a:rPr lang="ko-KR" altLang="en-US">
                <a:latin typeface="KoPubWorld돋움체 Medium"/>
                <a:ea typeface="KoPubWorld돋움체 Medium"/>
              </a:rPr>
              <a:t>224x224 크기를 샘플링한 경우</a:t>
            </a:r>
            <a:endParaRPr lang="ko-KR" altLang="en-US">
              <a:latin typeface="KoPubWorld돋움체 Medium"/>
              <a:ea typeface="KoPubWorld돋움체 Medium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6298925" y="5137329"/>
            <a:ext cx="5178380" cy="642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KoPubWorld돋움체 Medium"/>
                <a:ea typeface="KoPubWorld돋움체 Medium"/>
              </a:rPr>
              <a:t>이미지를 </a:t>
            </a:r>
            <a:r>
              <a:rPr lang="en-US" altLang="ko-KR">
                <a:latin typeface="KoPubWorld돋움체 Medium"/>
                <a:ea typeface="KoPubWorld돋움체 Medium"/>
              </a:rPr>
              <a:t>512x512 </a:t>
            </a:r>
            <a:r>
              <a:rPr lang="ko-KR" altLang="en-US">
                <a:latin typeface="KoPubWorld돋움체 Medium"/>
                <a:ea typeface="KoPubWorld돋움체 Medium"/>
              </a:rPr>
              <a:t>크기로 변환 후 </a:t>
            </a:r>
            <a:endParaRPr lang="ko-KR" altLang="en-US">
              <a:latin typeface="KoPubWorld돋움체 Medium"/>
              <a:ea typeface="KoPubWorld돋움체 Medium"/>
            </a:endParaRPr>
          </a:p>
          <a:p>
            <a:pPr algn="ctr">
              <a:defRPr/>
            </a:pPr>
            <a:r>
              <a:rPr lang="ko-KR" altLang="en-US">
                <a:latin typeface="KoPubWorld돋움체 Medium"/>
                <a:ea typeface="KoPubWorld돋움체 Medium"/>
              </a:rPr>
              <a:t>224x224 크기를 샘플링한 경우</a:t>
            </a:r>
            <a:endParaRPr lang="ko-KR" altLang="en-US">
              <a:latin typeface="KoPubWorld돋움체 Medium"/>
              <a:ea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KoPubWorld돋움체 Medium"/>
                <a:ea typeface="KoPubWorld돋움체 Medium"/>
              </a:rPr>
              <a:t>학습 이미지</a:t>
            </a:r>
            <a:endParaRPr lang="ko-KR" altLang="en-US">
              <a:latin typeface="KoPubWorld돋움체 Medium"/>
              <a:ea typeface="KoPubWorld돋움체 Mediu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이처럼 학습 데이터를 다양한 크기로 변환하고 그 중 일부분을 샘플링해 사용함으로써 몇 가지 효과를 얻을 수 있다.</a:t>
            </a:r>
            <a:endParaRPr lang="ko-KR" altLang="en-US" sz="2600">
              <a:latin typeface="KoPubWorld돋움체 Medium"/>
              <a:ea typeface="KoPubWorld돋움체 Medium"/>
            </a:endParaRPr>
          </a:p>
          <a:p>
            <a:pPr>
              <a:defRPr/>
            </a:pPr>
            <a:endParaRPr lang="ko-KR" altLang="en-US" sz="2600">
              <a:latin typeface="KoPubWorld돋움체 Medium"/>
              <a:ea typeface="KoPubWorld돋움체 Medium"/>
            </a:endParaRPr>
          </a:p>
          <a:p>
            <a:pPr>
              <a:defRPr/>
            </a:pPr>
            <a:r>
              <a:rPr lang="ko-KR" altLang="en-US" sz="2600">
                <a:latin typeface="KoPubWorld돋움체 Medium"/>
                <a:ea typeface="KoPubWorld돋움체 Medium"/>
              </a:rPr>
              <a:t>한정적인 데이터의 수를 늘릴 수 있다. — Data augmentation 하나의 오브젝트에 대한 다양한 측면을 학습 시 반영시킬 수 있다. 변환된 이미지가 작을수록 개체의 전체적인 측면을 학습할 수 있고, 변환된 이미지가 클수록 개체의 특정한 부분을 학습에 반영할 수 있다. </a:t>
            </a:r>
            <a:r>
              <a:rPr lang="ko-KR" altLang="en-US" sz="2600">
                <a:solidFill>
                  <a:srgbClr val="800080"/>
                </a:solidFill>
                <a:latin typeface="KoPubWorld돋움체 Medium"/>
                <a:ea typeface="KoPubWorld돋움체 Medium"/>
              </a:rPr>
              <a:t>두 가지 모두 Overfitting을 방지하는 데 도움</a:t>
            </a:r>
            <a:r>
              <a:rPr lang="ko-KR" altLang="en-US" sz="2600">
                <a:latin typeface="KoPubWorld돋움체 Medium"/>
                <a:ea typeface="KoPubWorld돋움체 Medium"/>
              </a:rPr>
              <a:t>이 된다.</a:t>
            </a:r>
            <a:endParaRPr lang="ko-KR" altLang="en-US" sz="2600">
              <a:latin typeface="KoPubWorld돋움체 Medium"/>
              <a:ea typeface="KoPubWorld돋움체 Medium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2474" y="4926901"/>
            <a:ext cx="7070980" cy="1358836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7866846" y="5642418"/>
            <a:ext cx="3850247" cy="6433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 trainset에 대해서 mean과 std </a:t>
            </a:r>
            <a:endParaRPr lang="ko-KR" altLang="en-US"/>
          </a:p>
          <a:p>
            <a:pPr>
              <a:defRPr/>
            </a:pPr>
            <a:r>
              <a:rPr lang="ko-KR" altLang="en-US"/>
              <a:t>이용하여 </a:t>
            </a:r>
            <a:r>
              <a:rPr lang="en-US" altLang="ko-KR"/>
              <a:t>Normalize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KoPubWorld돋움체 Medium"/>
                <a:ea typeface="KoPubWorld돋움체 Medium"/>
              </a:rPr>
              <a:t>참고 자료</a:t>
            </a:r>
            <a:endParaRPr lang="ko-KR" altLang="en-US">
              <a:latin typeface="KoPubWorld돋움체 Medium"/>
              <a:ea typeface="KoPubWorld돋움체 Mediu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200">
                <a:latin typeface="KoPubWorld돋움체 Medium"/>
                <a:ea typeface="KoPubWorld돋움체 Medium"/>
              </a:rPr>
              <a:t>chengyangfu github, “vgg.py </a:t>
            </a:r>
            <a:r>
              <a:rPr lang="ko-KR" altLang="en-US" sz="2200">
                <a:latin typeface="KoPubWorld돋움체 Medium"/>
                <a:ea typeface="KoPubWorld돋움체 Medium"/>
              </a:rPr>
              <a:t>코드 참고</a:t>
            </a:r>
            <a:r>
              <a:rPr lang="en-US" altLang="ko-KR" sz="2200">
                <a:latin typeface="KoPubWorld돋움체 Medium"/>
                <a:ea typeface="KoPubWorld돋움체 Medium"/>
              </a:rPr>
              <a:t>”, </a:t>
            </a:r>
            <a:r>
              <a:rPr lang="en-US" altLang="ko-KR" sz="2200">
                <a:latin typeface="KoPubWorld돋움체 Medium"/>
                <a:ea typeface="KoPubWorld돋움체 Medium"/>
                <a:hlinkClick r:id="rId2"/>
              </a:rPr>
              <a:t>https://github.com/chengyangfu/pytorch-vgg-cifar10/blob/master/vgg.py, </a:t>
            </a:r>
            <a:r>
              <a:rPr lang="ko-KR" altLang="en-US" sz="2200">
                <a:latin typeface="KoPubWorld돋움체 Medium"/>
                <a:ea typeface="KoPubWorld돋움체 Medium"/>
                <a:hlinkClick r:id="rId2"/>
              </a:rPr>
              <a:t> </a:t>
            </a:r>
            <a:r>
              <a:rPr lang="en-US" altLang="ko-KR" sz="2200">
                <a:latin typeface="KoPubWorld돋움체 Medium"/>
                <a:ea typeface="KoPubWorld돋움체 Medium"/>
              </a:rPr>
              <a:t>(2020.09.18)</a:t>
            </a:r>
            <a:endParaRPr lang="en-US" altLang="ko-KR" sz="2200">
              <a:latin typeface="KoPubWorld돋움체 Medium"/>
              <a:ea typeface="KoPubWorld돋움체 Medium"/>
            </a:endParaRPr>
          </a:p>
          <a:p>
            <a:pPr>
              <a:defRPr/>
            </a:pPr>
            <a:r>
              <a:rPr lang="en-US" altLang="ko-KR" sz="2200">
                <a:latin typeface="KoPubWorld돋움체 Medium"/>
                <a:ea typeface="KoPubWorld돋움체 Medium"/>
              </a:rPr>
              <a:t>kuangliu github, “vgg.py,</a:t>
            </a:r>
            <a:r>
              <a:rPr lang="ko-KR" altLang="en-US" sz="2200">
                <a:latin typeface="KoPubWorld돋움체 Medium"/>
                <a:ea typeface="KoPubWorld돋움체 Medium"/>
              </a:rPr>
              <a:t> </a:t>
            </a:r>
            <a:r>
              <a:rPr lang="en-US" altLang="ko-KR" sz="2200">
                <a:latin typeface="KoPubWorld돋움체 Medium"/>
                <a:ea typeface="KoPubWorld돋움체 Medium"/>
              </a:rPr>
              <a:t>main.py </a:t>
            </a:r>
            <a:r>
              <a:rPr lang="ko-KR" altLang="en-US" sz="2200">
                <a:latin typeface="KoPubWorld돋움체 Medium"/>
                <a:ea typeface="KoPubWorld돋움체 Medium"/>
              </a:rPr>
              <a:t>코드 참고</a:t>
            </a:r>
            <a:r>
              <a:rPr lang="en-US" altLang="ko-KR" sz="2200">
                <a:latin typeface="KoPubWorld돋움체 Medium"/>
                <a:ea typeface="KoPubWorld돋움체 Medium"/>
              </a:rPr>
              <a:t>”,</a:t>
            </a:r>
            <a:r>
              <a:rPr lang="ko-KR" altLang="en-US" sz="2200">
                <a:latin typeface="KoPubWorld돋움체 Medium"/>
                <a:ea typeface="KoPubWorld돋움체 Medium"/>
              </a:rPr>
              <a:t> </a:t>
            </a:r>
            <a:r>
              <a:rPr lang="en-US" altLang="ko-KR" sz="2200">
                <a:latin typeface="KoPubWorld돋움체 Medium"/>
                <a:ea typeface="KoPubWorld돋움체 Medium"/>
                <a:hlinkClick r:id="rId3"/>
              </a:rPr>
              <a:t>https://github.com/kuangliu/pytorch-cifar,</a:t>
            </a:r>
            <a:r>
              <a:rPr lang="ko-KR" altLang="en-US" sz="2200">
                <a:latin typeface="KoPubWorld돋움체 Medium"/>
                <a:ea typeface="KoPubWorld돋움체 Medium"/>
                <a:hlinkClick r:id="rId3"/>
              </a:rPr>
              <a:t> </a:t>
            </a:r>
            <a:r>
              <a:rPr lang="en-US" altLang="ko-KR" sz="2200">
                <a:latin typeface="KoPubWorld돋움체 Medium"/>
                <a:ea typeface="KoPubWorld돋움체 Medium"/>
              </a:rPr>
              <a:t>(2020.09.18)</a:t>
            </a:r>
            <a:endParaRPr lang="en-US" altLang="ko-KR" sz="2200">
              <a:latin typeface="KoPubWorld돋움체 Medium"/>
              <a:ea typeface="KoPubWorld돋움체 Medium"/>
            </a:endParaRPr>
          </a:p>
          <a:p>
            <a:pPr marL="342900" indent="-342900">
              <a:buFont typeface="Arial"/>
              <a:defRPr/>
            </a:pPr>
            <a:r>
              <a:rPr lang="ko-KR" altLang="en-US" sz="2200">
                <a:latin typeface="KoPubWorld돋움체 Medium"/>
                <a:ea typeface="KoPubWorld돋움체 Medium"/>
              </a:rPr>
              <a:t>적자 생존의 법칙</a:t>
            </a:r>
            <a:r>
              <a:rPr lang="en-US" altLang="ko-KR" sz="2200">
                <a:latin typeface="KoPubWorld돋움체 Medium"/>
                <a:ea typeface="KoPubWorld돋움체 Medium"/>
              </a:rPr>
              <a:t>,</a:t>
            </a:r>
            <a:r>
              <a:rPr lang="ko-KR" altLang="en-US" sz="2200">
                <a:latin typeface="KoPubWorld돋움체 Medium"/>
                <a:ea typeface="KoPubWorld돋움체 Medium"/>
              </a:rPr>
              <a:t> </a:t>
            </a:r>
            <a:r>
              <a:rPr lang="en-US" altLang="ko-KR" sz="2200">
                <a:latin typeface="KoPubWorld돋움체 Medium"/>
                <a:ea typeface="KoPubWorld돋움체 Medium"/>
              </a:rPr>
              <a:t>“VGGnet</a:t>
            </a:r>
            <a:r>
              <a:rPr lang="ko-KR" altLang="en-US" sz="2200">
                <a:latin typeface="KoPubWorld돋움체 Medium"/>
                <a:ea typeface="KoPubWorld돋움체 Medium"/>
              </a:rPr>
              <a:t> 코드</a:t>
            </a:r>
            <a:r>
              <a:rPr lang="en-US" altLang="ko-KR" sz="2200">
                <a:latin typeface="KoPubWorld돋움체 Medium"/>
                <a:ea typeface="KoPubWorld돋움체 Medium"/>
              </a:rPr>
              <a:t>”</a:t>
            </a:r>
            <a:r>
              <a:rPr lang="ko-KR" altLang="en-US" sz="2200">
                <a:latin typeface="KoPubWorld돋움체 Medium"/>
                <a:ea typeface="KoPubWorld돋움체 Medium"/>
              </a:rPr>
              <a:t> </a:t>
            </a:r>
            <a:r>
              <a:rPr lang="en-US" altLang="ko-KR" sz="2200">
                <a:latin typeface="KoPubWorld돋움체 Medium"/>
                <a:ea typeface="KoPubWorld돋움체 Medium"/>
              </a:rPr>
              <a:t>,</a:t>
            </a:r>
            <a:r>
              <a:rPr lang="ko-KR" altLang="en-US" sz="2200">
                <a:latin typeface="KoPubWorld돋움체 Medium"/>
                <a:ea typeface="KoPubWorld돋움체 Medium"/>
              </a:rPr>
              <a:t> </a:t>
            </a:r>
            <a:r>
              <a:rPr lang="en-US" altLang="ko-KR" sz="2200">
                <a:latin typeface="KoPubWorld돋움체 Medium"/>
                <a:ea typeface="KoPubWorld돋움체 Medium"/>
                <a:hlinkClick r:id="rId4"/>
              </a:rPr>
              <a:t>https://blogofth-lee.tistory.com/265,</a:t>
            </a:r>
            <a:r>
              <a:rPr lang="ko-KR" altLang="en-US" sz="2200">
                <a:latin typeface="KoPubWorld돋움체 Medium"/>
                <a:ea typeface="KoPubWorld돋움체 Medium"/>
              </a:rPr>
              <a:t> </a:t>
            </a:r>
            <a:r>
              <a:rPr lang="en-US" altLang="ko-KR" sz="2200">
                <a:latin typeface="KoPubWorld돋움체 Medium"/>
                <a:ea typeface="KoPubWorld돋움체 Medium"/>
              </a:rPr>
              <a:t>(2020.09.18)</a:t>
            </a:r>
            <a:endParaRPr lang="en-US" altLang="ko-KR" sz="2600">
              <a:latin typeface="KoPubWorld돋움체 Medium"/>
              <a:ea typeface="KoPubWorld돋움체 Medium"/>
            </a:endParaRPr>
          </a:p>
          <a:p>
            <a:pPr marL="0" indent="0">
              <a:buNone/>
              <a:defRPr/>
            </a:pPr>
            <a:endParaRPr lang="en-US" altLang="ko-KR" sz="2600">
              <a:latin typeface="KoPubWorld돋움체 Medium"/>
              <a:ea typeface="KoPubWorld돋움체 Medium"/>
            </a:endParaRPr>
          </a:p>
          <a:p>
            <a:pPr>
              <a:defRPr/>
            </a:pPr>
            <a:endParaRPr lang="en-US" altLang="ko-KR" sz="2600">
              <a:latin typeface="KoPubWorld돋움체 Medium"/>
              <a:ea typeface="KoPubWorld돋움체 Medium"/>
            </a:endParaRPr>
          </a:p>
          <a:p>
            <a:pPr>
              <a:defRPr/>
            </a:pPr>
            <a:endParaRPr lang="en-US" altLang="ko-KR" sz="2600">
              <a:latin typeface="KoPubWorld돋움체 Medium"/>
              <a:ea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359</ep:Words>
  <ep:PresentationFormat>화면 슬라이드 쇼(4:3)</ep:PresentationFormat>
  <ep:Paragraphs>37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VGGnet</vt:lpstr>
      <vt:lpstr>VGGnet에서는 무엇을 다르게 하였나?</vt:lpstr>
      <vt:lpstr>VGGnet의 강점</vt:lpstr>
      <vt:lpstr>VGGnet의 구성</vt:lpstr>
      <vt:lpstr>학습</vt:lpstr>
      <vt:lpstr>학습 이미지 크기</vt:lpstr>
      <vt:lpstr>슬라이드 7</vt:lpstr>
      <vt:lpstr>학습 이미지</vt:lpstr>
      <vt:lpstr>참고 자료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2021-09-22T04:30:01.415</dcterms:created>
  <dc:creator>queenSSH</dc:creator>
  <cp:lastModifiedBy>queenSSH</cp:lastModifiedBy>
  <dcterms:modified xsi:type="dcterms:W3CDTF">2021-09-22T07:56:27.732</dcterms:modified>
  <cp:revision>9</cp:revision>
  <dc:title>VGGnet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