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86" r:id="rId4"/>
    <p:sldId id="285" r:id="rId5"/>
    <p:sldId id="258" r:id="rId6"/>
    <p:sldId id="273" r:id="rId7"/>
    <p:sldId id="290" r:id="rId8"/>
    <p:sldId id="288" r:id="rId9"/>
    <p:sldId id="271" r:id="rId10"/>
    <p:sldId id="267" r:id="rId11"/>
    <p:sldId id="269" r:id="rId12"/>
    <p:sldId id="265" r:id="rId13"/>
    <p:sldId id="260" r:id="rId14"/>
    <p:sldId id="262" r:id="rId15"/>
    <p:sldId id="268" r:id="rId16"/>
    <p:sldId id="280" r:id="rId17"/>
    <p:sldId id="274" r:id="rId18"/>
    <p:sldId id="281" r:id="rId19"/>
    <p:sldId id="282" r:id="rId20"/>
    <p:sldId id="283" r:id="rId21"/>
    <p:sldId id="292" r:id="rId22"/>
    <p:sldId id="294" r:id="rId23"/>
    <p:sldId id="295" r:id="rId24"/>
    <p:sldId id="264" r:id="rId25"/>
    <p:sldId id="287" r:id="rId26"/>
    <p:sldId id="261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705"/>
    <a:srgbClr val="FBE5D6"/>
    <a:srgbClr val="000000"/>
    <a:srgbClr val="74AA9C"/>
    <a:srgbClr val="4A8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2B79E-A540-4F2D-A161-D52A40BE9B52}" v="565" dt="2023-12-14T15:34:09.778"/>
    <p1510:client id="{413FC8C3-5035-48FA-8346-0DA0D0ED6554}" v="35" dt="2023-12-14T17:55:27.696"/>
    <p1510:client id="{4481757C-516B-4DDB-97E9-3741334DDAD1}" v="311" dt="2023-12-14T14:45:29.638"/>
    <p1510:client id="{6B1AF562-B592-4956-BF75-2786E4559740}" v="1" dt="2023-12-14T13:33:43.035"/>
    <p1510:client id="{7E88D8EE-66E1-45DD-9A26-274740E451D5}" v="1010" dt="2023-12-14T14:19:25.293"/>
    <p1510:client id="{9832909E-8114-4FC3-AD32-BB6AE7B22918}" v="565" dt="2023-12-14T18:20:13.498"/>
    <p1510:client id="{CDF7C016-DCE1-4180-A6CE-0ACA59B85B38}" v="298" dt="2023-12-14T15:10:01.306"/>
    <p1510:client id="{E6495999-055E-484F-B49F-FDF1885B3772}" v="28" dt="2023-12-14T17:15:03.805"/>
    <p1510:client id="{F19205FD-6703-4A09-8A21-43EDC4D54F6A}" v="10" dt="2023-12-14T14:32:14.613"/>
    <p1510:client id="{F2368B8B-34FA-4744-99B2-8F03083D8350}" v="240" dt="2023-12-14T14:53:01.015"/>
    <p1510:client id="{FCEC8095-FCA3-4A64-9E5C-30B95E344F75}" v="24" dt="2023-12-14T17:13:49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B265-1D2A-4B25-9471-8A52BD1185AC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50C5A-5FA1-459E-9672-397A7E05B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2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</a:t>
            </a:r>
            <a:r>
              <a:rPr lang="en-US" altLang="ko-KR"/>
              <a:t>, </a:t>
            </a:r>
            <a:r>
              <a:rPr lang="ko-KR" altLang="en-US"/>
              <a:t>사용자 친화적인 호텔 추천 챗봇 시스템에 대하여 발표하겠습니다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3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테이블 열 설명</a:t>
            </a:r>
          </a:p>
          <a:p>
            <a:pPr algn="l">
              <a:lnSpc>
                <a:spcPct val="130000"/>
              </a:lnSpc>
            </a:pP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HOTEL_ID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 :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호텔 고유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id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번호</a:t>
            </a:r>
          </a:p>
          <a:p>
            <a:pPr algn="l">
              <a:lnSpc>
                <a:spcPct val="130000"/>
              </a:lnSpc>
            </a:pPr>
            <a:r>
              <a:rPr lang="en-US" altLang="ko-KR" sz="12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REVIEW_ID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 :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리뷰 고유 번호</a:t>
            </a:r>
          </a:p>
          <a:p>
            <a:pPr algn="l">
              <a:lnSpc>
                <a:spcPct val="13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RARING : 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리뷰 평점</a:t>
            </a:r>
          </a:p>
          <a:p>
            <a:pPr algn="l">
              <a:lnSpc>
                <a:spcPct val="130000"/>
              </a:lnSpc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COMMENT :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리뷰 텍스트</a:t>
            </a:r>
          </a:p>
          <a:p>
            <a:pPr algn="l">
              <a:lnSpc>
                <a:spcPct val="130000"/>
              </a:lnSpc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행 개수 </a:t>
            </a: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/>
                <a:ea typeface="나눔스퀘어 네오 Heavy"/>
              </a:rPr>
              <a:t>: 199946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7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lt"/>
              </a:rPr>
              <a:t>리뷰의 평점(</a:t>
            </a:r>
            <a:r>
              <a:rPr lang="ko-KR" altLang="ko-KR" sz="120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lt"/>
              </a:rPr>
              <a:t>RATING</a:t>
            </a:r>
            <a:r>
              <a:rPr lang="ko-KR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lt"/>
              </a:rPr>
              <a:t>)이 4 이상이면 긍정적(1), 그렇지 않으면 부정적(0)</a:t>
            </a:r>
            <a:r>
              <a:rPr lang="ko-KR" altLang="ko-KR" sz="120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lt"/>
              </a:rPr>
              <a:t>으로</a:t>
            </a:r>
            <a:r>
              <a:rPr lang="ko-KR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lt"/>
              </a:rPr>
              <a:t> </a:t>
            </a:r>
            <a:r>
              <a:rPr lang="ko-KR" altLang="ko-KR" sz="120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lt"/>
              </a:rPr>
              <a:t>레이블링합니다</a:t>
            </a:r>
            <a:r>
              <a:rPr lang="ko-KR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lt"/>
              </a:rPr>
              <a:t>.</a:t>
            </a:r>
          </a:p>
          <a:p>
            <a:r>
              <a:rPr lang="ko-KR" altLang="en-US"/>
              <a:t>리뷰 데이터를 토큰화 한 후 텍스트 데이터를 입력으로 받아 감성 레이블을 예측합니다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7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호텔 추천 시스템은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76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호텔 추천 시스템은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4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공식을 보며</a:t>
            </a:r>
            <a:r>
              <a:rPr lang="en-US" altLang="ko-KR"/>
              <a:t>, </a:t>
            </a:r>
            <a:r>
              <a:rPr lang="ko-KR" altLang="en-US"/>
              <a:t>추천 스코어에 대해 </a:t>
            </a:r>
            <a:r>
              <a:rPr lang="ko-KR" altLang="en-US" err="1"/>
              <a:t>설명드리겠습니다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0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0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17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24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8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2021 </a:t>
            </a:r>
            <a:r>
              <a:rPr lang="en-US" altLang="ko-KR" sz="120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O2O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서비스 산업 시장 조사에 따르면 최근 몇 년 동안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숙박 서비스 시장은 지속적으로 성장하는 트렌드를 보이고 있다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특히 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2021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년에는 약 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 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천억 원의 규모를 기록하며 전년 대비 약 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14%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성장률을 보였다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이러한 거대한 시장 규모는 새로운 기회와 도전을 제시하고 있다</a:t>
            </a:r>
            <a:r>
              <a:rPr lang="en-US" altLang="ko-KR"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03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2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21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다음은 프로젝트 전체 디렉토리 구조입니다. 우리의 프로젝트 디렉토리는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크롤링</a:t>
            </a:r>
            <a:r>
              <a:rPr lang="ko-KR" altLang="en-US">
                <a:latin typeface="Calibri"/>
                <a:ea typeface="맑은 고딕"/>
                <a:cs typeface="Calibri"/>
              </a:rPr>
              <a:t> 파트와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챗봇파트로</a:t>
            </a:r>
            <a:r>
              <a:rPr lang="ko-KR" altLang="en-US">
                <a:latin typeface="Calibri"/>
                <a:ea typeface="맑은 고딕"/>
                <a:cs typeface="Calibri"/>
              </a:rPr>
              <a:t> 나눠집니다.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크롤링</a:t>
            </a:r>
            <a:r>
              <a:rPr lang="ko-KR" altLang="en-US">
                <a:latin typeface="Calibri"/>
                <a:ea typeface="맑은 고딕"/>
                <a:cs typeface="Calibri"/>
              </a:rPr>
              <a:t> 디렉토리에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data및</a:t>
            </a:r>
            <a:r>
              <a:rPr lang="ko-KR" altLang="en-US">
                <a:latin typeface="Calibri"/>
                <a:ea typeface="맑은 고딕"/>
                <a:cs typeface="Calibri"/>
              </a:rPr>
              <a:t> 파이썬 파일 구조와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sql데이터</a:t>
            </a:r>
            <a:r>
              <a:rPr lang="ko-KR" altLang="en-US">
                <a:latin typeface="Calibri"/>
                <a:ea typeface="맑은 고딕"/>
                <a:cs typeface="Calibri"/>
              </a:rPr>
              <a:t> 쿼리가 담겨져 있으며, 챗봇 디렉토리에는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flask</a:t>
            </a:r>
            <a:r>
              <a:rPr lang="ko-KR" altLang="en-US">
                <a:latin typeface="Calibri"/>
                <a:ea typeface="맑은 고딕"/>
                <a:cs typeface="Calibri"/>
              </a:rPr>
              <a:t> 앱 구현을 비롯하여 우리 프로젝트의 핵심 알고리즘을 사용한 코드가 작성되어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0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  <a:cs typeface="Calibri"/>
              </a:rPr>
              <a:t>프로젝트의 전체 구동 과정을 설명하겠습니다.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크롤링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파트에는 총 3개의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크롤링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파일이 있으며, 각각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Hotel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id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추출, 호텔 정보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추출후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테이블 저장, 그리고 리뷰 데이터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추출후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테이블에 저장합니다.</a:t>
            </a: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r>
              <a:rPr lang="ko-KR" altLang="en-US" err="1">
                <a:latin typeface="맑은 고딕"/>
                <a:ea typeface="맑은 고딕"/>
                <a:cs typeface="Calibri"/>
              </a:rPr>
              <a:t>챗봇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서비스는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flask로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웹 앱이 구현되며, 사용자가 입력한 질문이 호텔에 관련된 질문인지 </a:t>
            </a:r>
            <a:r>
              <a:rPr lang="ko-KR" err="1">
                <a:ea typeface="맑은 고딕"/>
              </a:rPr>
              <a:t>gpt_api</a:t>
            </a:r>
            <a:r>
              <a:rPr lang="ko-KR">
                <a:ea typeface="맑은 고딕"/>
              </a:rPr>
              <a:t> 로 구분하고, 결과값을 1,0으로 </a:t>
            </a:r>
            <a:r>
              <a:rPr lang="ko-KR" altLang="en-US" err="1">
                <a:ea typeface="맑은 고딕"/>
              </a:rPr>
              <a:t>리턴합니다</a:t>
            </a:r>
            <a:r>
              <a:rPr lang="ko-KR" altLang="en-US">
                <a:ea typeface="맑은 고딕"/>
              </a:rPr>
              <a:t>. 그후 값이1이면 </a:t>
            </a:r>
            <a:r>
              <a:rPr lang="ko-KR">
                <a:ea typeface="맑은 고딕"/>
              </a:rPr>
              <a:t>사용자가 입력한 질문을 </a:t>
            </a:r>
            <a:r>
              <a:rPr lang="ko-KR" err="1">
                <a:ea typeface="맑은 고딕"/>
              </a:rPr>
              <a:t>입베딩하여</a:t>
            </a:r>
            <a:r>
              <a:rPr lang="ko-KR">
                <a:ea typeface="맑은 고딕"/>
              </a:rPr>
              <a:t> 호텔별로 유사도와 감성점수 결합하여 추천점수를 도출하고, 가장 점수가 높은 호텔을 </a:t>
            </a:r>
            <a:r>
              <a:rPr lang="ko-KR" err="1">
                <a:ea typeface="맑은 고딕"/>
              </a:rPr>
              <a:t>리턴합니다</a:t>
            </a:r>
            <a:r>
              <a:rPr lang="ko-KR">
                <a:ea typeface="맑은 고딕"/>
              </a:rPr>
              <a:t>. </a:t>
            </a:r>
            <a:endParaRPr lang="ko-KR" altLang="en-US">
              <a:ea typeface="맑은 고딕"/>
            </a:endParaRPr>
          </a:p>
          <a:p>
            <a:endParaRPr lang="ko-KR"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  <a:cs typeface="Calibri"/>
              </a:rPr>
              <a:t>아래에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chat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ui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flow는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프로젝트의 기본적인 동작 로직입니다.</a:t>
            </a:r>
            <a:endParaRPr lang="ko-KR">
              <a:latin typeface="맑은 고딕"/>
              <a:ea typeface="맑은 고딕"/>
              <a:cs typeface="Calibri"/>
            </a:endParaRPr>
          </a:p>
          <a:p>
            <a:r>
              <a:rPr lang="ko-KR" altLang="en-US" err="1">
                <a:latin typeface="맑은 고딕"/>
                <a:ea typeface="맑은 고딕"/>
                <a:cs typeface="Calibri"/>
              </a:rPr>
              <a:t>Flask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run으로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 웹페이지를 구동합니다. 그 후 생성된 로컬 페이지로 이동합니다. 사용자가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챗팅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</a:t>
            </a:r>
            <a:r>
              <a:rPr lang="ko-KR" altLang="en-US" err="1">
                <a:latin typeface="맑은 고딕"/>
                <a:ea typeface="맑은 고딕"/>
                <a:cs typeface="Calibri"/>
              </a:rPr>
              <a:t>ui에</a:t>
            </a:r>
            <a:r>
              <a:rPr lang="ko-KR" altLang="en-US">
                <a:latin typeface="맑은 고딕"/>
                <a:ea typeface="맑은 고딕"/>
                <a:cs typeface="Calibri"/>
              </a:rPr>
              <a:t> 질문을 하게 되면 그 질문이 호텔과 관련된 것인지 아닌지를 </a:t>
            </a:r>
            <a:r>
              <a:rPr lang="ko-KR" err="1">
                <a:ea typeface="맑은 고딕"/>
              </a:rPr>
              <a:t>h</a:t>
            </a:r>
            <a:r>
              <a:rPr lang="en-US" altLang="ko-KR" err="1">
                <a:ea typeface="맑은 고딕"/>
              </a:rPr>
              <a:t>otel</a:t>
            </a:r>
            <a:r>
              <a:rPr lang="ko-KR">
                <a:ea typeface="맑은 고딕"/>
              </a:rPr>
              <a:t>_</a:t>
            </a:r>
            <a:r>
              <a:rPr lang="ko-KR" err="1">
                <a:ea typeface="맑은 고딕"/>
              </a:rPr>
              <a:t>question_classifier</a:t>
            </a:r>
            <a:r>
              <a:rPr lang="en-US" altLang="ko-KR">
                <a:ea typeface="맑은 고딕"/>
              </a:rPr>
              <a:t>_</a:t>
            </a:r>
            <a:r>
              <a:rPr lang="en-US" altLang="ko-KR" err="1">
                <a:ea typeface="맑은 고딕"/>
              </a:rPr>
              <a:t>gpt</a:t>
            </a:r>
            <a:r>
              <a:rPr lang="en-US" altLang="ko-KR">
                <a:ea typeface="맑은 고딕"/>
              </a:rPr>
              <a:t>_</a:t>
            </a:r>
            <a:r>
              <a:rPr lang="ko-KR" err="1">
                <a:ea typeface="맑은 고딕"/>
              </a:rPr>
              <a:t>api</a:t>
            </a:r>
            <a:r>
              <a:rPr lang="ko-KR">
                <a:ea typeface="맑은 고딕"/>
              </a:rPr>
              <a:t>.</a:t>
            </a:r>
            <a:r>
              <a:rPr lang="en-US" altLang="ko-KR" err="1">
                <a:ea typeface="맑은 고딕"/>
              </a:rPr>
              <a:t>py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파일에</a:t>
            </a:r>
            <a:r>
              <a:rPr lang="en-US" altLang="ko-KR">
                <a:ea typeface="맑은 고딕"/>
              </a:rPr>
              <a:t> </a:t>
            </a:r>
            <a:r>
              <a:rPr lang="en-US" err="1"/>
              <a:t>is_hotel_related</a:t>
            </a:r>
            <a:r>
              <a:rPr lang="en-US"/>
              <a:t> </a:t>
            </a:r>
            <a:r>
              <a:rPr lang="ko-KR" altLang="en-US">
                <a:ea typeface="맑은 고딕"/>
              </a:rPr>
              <a:t>함수를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통해</a:t>
            </a:r>
            <a:r>
              <a:rPr lang="en-US">
                <a:ea typeface="맑은 고딕"/>
              </a:rPr>
              <a:t> </a:t>
            </a:r>
            <a:r>
              <a:rPr lang="ko-KR" altLang="en-US">
                <a:ea typeface="맑은 고딕"/>
              </a:rPr>
              <a:t>관련이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있으면</a:t>
            </a:r>
            <a:r>
              <a:rPr lang="en-US" altLang="ko-KR">
                <a:ea typeface="맑은 고딕"/>
              </a:rPr>
              <a:t> </a:t>
            </a:r>
            <a:r>
              <a:rPr lang="en-US">
                <a:ea typeface="맑은 고딕"/>
              </a:rPr>
              <a:t>1</a:t>
            </a:r>
            <a:r>
              <a:rPr lang="ko-KR" altLang="en-US">
                <a:ea typeface="맑은 고딕"/>
              </a:rPr>
              <a:t>을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아니면</a:t>
            </a:r>
            <a:r>
              <a:rPr lang="en-US" altLang="ko-KR">
                <a:ea typeface="맑은 고딕"/>
              </a:rPr>
              <a:t> 0을 </a:t>
            </a:r>
            <a:r>
              <a:rPr lang="en-US" altLang="ko-KR" err="1">
                <a:ea typeface="맑은 고딕"/>
              </a:rPr>
              <a:t>리턴합니다</a:t>
            </a:r>
            <a:r>
              <a:rPr lang="en-US" altLang="ko-KR">
                <a:ea typeface="맑은 고딕"/>
              </a:rPr>
              <a:t>.  </a:t>
            </a:r>
            <a:endParaRPr lang="en-US">
              <a:ea typeface="맑은 고딕"/>
            </a:endParaRPr>
          </a:p>
          <a:p>
            <a:r>
              <a:rPr lang="en-US" altLang="ko-KR">
                <a:ea typeface="맑은 고딕"/>
              </a:rPr>
              <a:t>리턴한 값이 0이면 gpt api를 사용해서 호텔에 관한 질문을 하도록 다시 유도하고, 리턴한 값이1이면 </a:t>
            </a:r>
            <a:r>
              <a:rPr lang="en-US"/>
              <a:t>hotel_recommender.py </a:t>
            </a:r>
            <a:r>
              <a:rPr lang="ko-KR" altLang="en-US">
                <a:ea typeface="맑은 고딕"/>
              </a:rPr>
              <a:t>파일에서</a:t>
            </a:r>
            <a:r>
              <a:rPr lang="en-US" altLang="ko-KR">
                <a:ea typeface="맑은 고딕"/>
              </a:rPr>
              <a:t> </a:t>
            </a:r>
            <a:r>
              <a:rPr lang="en-US" err="1"/>
              <a:t>recommend_hotel</a:t>
            </a:r>
            <a:r>
              <a:rPr lang="en-US"/>
              <a:t> </a:t>
            </a:r>
            <a:r>
              <a:rPr lang="ko-KR" altLang="en-US" err="1">
                <a:ea typeface="맑은 고딕"/>
              </a:rPr>
              <a:t>함수와g</a:t>
            </a:r>
            <a:r>
              <a:rPr lang="en-US" altLang="ko-KR" err="1">
                <a:ea typeface="맑은 고딕"/>
              </a:rPr>
              <a:t>et_sentiment_score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함수를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통해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추천시스템이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구동됩니다</a:t>
            </a:r>
            <a:r>
              <a:rPr lang="en-US" altLang="ko-KR">
                <a:ea typeface="맑은 고딕"/>
              </a:rPr>
              <a:t>. </a:t>
            </a:r>
            <a:r>
              <a:rPr lang="en-US" altLang="ko-KR" err="1">
                <a:ea typeface="맑은 고딕"/>
              </a:rPr>
              <a:t>질문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임베딩</a:t>
            </a:r>
            <a:r>
              <a:rPr lang="en-US" altLang="ko-KR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코사인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유사도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비롯해서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최종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스코어를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계산합니다</a:t>
            </a:r>
            <a:r>
              <a:rPr lang="en-US" altLang="ko-KR">
                <a:ea typeface="맑은 고딕"/>
              </a:rPr>
              <a:t>. </a:t>
            </a:r>
            <a:r>
              <a:rPr lang="en-US" altLang="ko-KR" err="1">
                <a:ea typeface="맑은 고딕"/>
              </a:rPr>
              <a:t>이후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스코어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값이</a:t>
            </a:r>
            <a:r>
              <a:rPr lang="en-US" altLang="ko-KR">
                <a:ea typeface="맑은 고딕"/>
              </a:rPr>
              <a:t> 높은 호텔의 이름을 </a:t>
            </a:r>
            <a:r>
              <a:rPr lang="en-US" altLang="ko-KR" err="1">
                <a:ea typeface="맑은 고딕"/>
              </a:rPr>
              <a:t>리턴하며</a:t>
            </a:r>
            <a:r>
              <a:rPr lang="en-US" altLang="ko-KR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결과적으로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채팅에서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챗봇이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해당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내용을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입력하게</a:t>
            </a:r>
            <a:r>
              <a:rPr lang="en-US" altLang="ko-KR">
                <a:ea typeface="맑은 고딕"/>
              </a:rPr>
              <a:t> 됩니다.</a:t>
            </a: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  <a:p>
            <a:endParaRPr lang="ko-KR" altLang="en-US">
              <a:latin typeface="맑은 고딕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9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>
                <a:latin typeface="Calibri"/>
                <a:ea typeface="Calibri"/>
                <a:cs typeface="Calibri"/>
              </a:rPr>
              <a:t>다음은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flask로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구동한</a:t>
            </a:r>
            <a:r>
              <a:rPr lang="en-US" altLang="ko-KR">
                <a:latin typeface="Calibri"/>
                <a:ea typeface="Calibri"/>
                <a:cs typeface="Calibri"/>
              </a:rPr>
              <a:t> 웹 </a:t>
            </a:r>
            <a:r>
              <a:rPr lang="en-US" altLang="ko-KR" err="1">
                <a:latin typeface="Calibri"/>
                <a:ea typeface="Calibri"/>
                <a:cs typeface="Calibri"/>
              </a:rPr>
              <a:t>앱입니다</a:t>
            </a:r>
            <a:r>
              <a:rPr lang="en-US" altLang="ko-KR">
                <a:latin typeface="Calibri"/>
                <a:ea typeface="Calibri"/>
                <a:cs typeface="Calibri"/>
              </a:rPr>
              <a:t>. </a:t>
            </a:r>
            <a:r>
              <a:rPr lang="en-US" altLang="ko-KR" err="1">
                <a:latin typeface="Calibri"/>
                <a:ea typeface="Calibri"/>
                <a:cs typeface="Calibri"/>
              </a:rPr>
              <a:t>사용자가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챗봇에게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질문하면</a:t>
            </a:r>
            <a:r>
              <a:rPr lang="en-US" altLang="ko-KR">
                <a:latin typeface="Calibri"/>
                <a:ea typeface="Calibri"/>
                <a:cs typeface="Calibri"/>
              </a:rPr>
              <a:t> </a:t>
            </a:r>
            <a:r>
              <a:rPr lang="en-US" altLang="ko-KR" err="1">
                <a:latin typeface="Calibri"/>
                <a:ea typeface="Calibri"/>
                <a:cs typeface="Calibri"/>
              </a:rPr>
              <a:t>답변을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받는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ui로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구성되어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있습니다</a:t>
            </a:r>
            <a:r>
              <a:rPr lang="en-US" altLang="ko-KR">
                <a:latin typeface="Calibri"/>
                <a:ea typeface="Calibri"/>
                <a:cs typeface="Calibri"/>
              </a:rPr>
              <a:t>. </a:t>
            </a:r>
            <a:r>
              <a:rPr lang="en-US" altLang="ko-KR" err="1">
                <a:latin typeface="Calibri"/>
                <a:ea typeface="Calibri"/>
                <a:cs typeface="Calibri"/>
              </a:rPr>
              <a:t>만약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사용자가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호텔에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관련된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질문을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한다면</a:t>
            </a:r>
            <a:r>
              <a:rPr lang="en-US" altLang="ko-KR">
                <a:latin typeface="Calibri"/>
                <a:ea typeface="Calibri"/>
                <a:cs typeface="Calibri"/>
              </a:rPr>
              <a:t>, </a:t>
            </a:r>
            <a:r>
              <a:rPr lang="en-US" altLang="ko-KR" err="1">
                <a:latin typeface="Calibri"/>
                <a:ea typeface="Calibri"/>
                <a:cs typeface="Calibri"/>
              </a:rPr>
              <a:t>위에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예시와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같이</a:t>
            </a:r>
            <a:r>
              <a:rPr lang="en-US" altLang="ko-KR">
                <a:latin typeface="Calibri"/>
                <a:ea typeface="Calibri"/>
                <a:cs typeface="Calibri"/>
              </a:rPr>
              <a:t>, </a:t>
            </a:r>
            <a:r>
              <a:rPr lang="en-US" altLang="ko-KR" err="1">
                <a:latin typeface="Calibri"/>
                <a:ea typeface="Calibri"/>
                <a:cs typeface="Calibri"/>
              </a:rPr>
              <a:t>원하시는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호텔을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말씀해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달라고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답변을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줍니다</a:t>
            </a:r>
            <a:r>
              <a:rPr lang="en-US" altLang="ko-KR">
                <a:latin typeface="Calibri"/>
                <a:ea typeface="Calibri"/>
                <a:cs typeface="Calibri"/>
              </a:rPr>
              <a:t>. </a:t>
            </a:r>
          </a:p>
          <a:p>
            <a:r>
              <a:rPr lang="en-US" altLang="ko-KR" err="1">
                <a:latin typeface="Calibri"/>
                <a:ea typeface="Calibri"/>
                <a:cs typeface="Calibri"/>
              </a:rPr>
              <a:t>깨끗하고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친절한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호텔을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원한다고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하면</a:t>
            </a:r>
            <a:r>
              <a:rPr lang="en-US" altLang="ko-KR">
                <a:latin typeface="Calibri"/>
                <a:ea typeface="Calibri"/>
                <a:cs typeface="Calibri"/>
              </a:rPr>
              <a:t>, </a:t>
            </a:r>
            <a:r>
              <a:rPr lang="en-US" altLang="ko-KR" err="1">
                <a:latin typeface="Calibri"/>
                <a:ea typeface="Calibri"/>
                <a:cs typeface="Calibri"/>
              </a:rPr>
              <a:t>챗봇이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우리가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설계한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로직에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계산을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추천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스코어가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가장</a:t>
            </a:r>
            <a:r>
              <a:rPr lang="en-US" altLang="ko-KR">
                <a:latin typeface="Calibri"/>
                <a:ea typeface="Calibri"/>
                <a:cs typeface="Calibri"/>
              </a:rPr>
              <a:t> 높은 </a:t>
            </a:r>
            <a:r>
              <a:rPr lang="en-US" altLang="ko-KR" err="1">
                <a:latin typeface="Calibri"/>
                <a:ea typeface="Calibri"/>
                <a:cs typeface="Calibri"/>
              </a:rPr>
              <a:t>호텔의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이름을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리턴하여</a:t>
            </a:r>
            <a:r>
              <a:rPr lang="en-US" altLang="ko-KR">
                <a:latin typeface="Calibri"/>
                <a:ea typeface="Calibri"/>
                <a:cs typeface="Calibri"/>
              </a:rPr>
              <a:t> 답변합니다.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8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간략한 소개</a:t>
            </a:r>
            <a:r>
              <a:rPr lang="en-US" altLang="ko-KR"/>
              <a:t>? </a:t>
            </a:r>
            <a:r>
              <a:rPr lang="ko-KR" altLang="en-US"/>
              <a:t>추상적인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2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사용자와 챗봇 간의 대화를 통해</a:t>
            </a:r>
            <a:r>
              <a:rPr lang="en-US" altLang="ko-KR"/>
              <a:t>, </a:t>
            </a:r>
            <a:r>
              <a:rPr lang="ko-KR" altLang="en-US"/>
              <a:t>사용자가 원하는 호텔을 찾습니다</a:t>
            </a:r>
            <a:r>
              <a:rPr lang="en-US" altLang="ko-KR"/>
              <a:t>. </a:t>
            </a:r>
            <a:r>
              <a:rPr lang="ko-KR" altLang="en-US"/>
              <a:t>사용자의 요구 사항이 명확하지 않은 경우</a:t>
            </a:r>
            <a:r>
              <a:rPr lang="en-US" altLang="ko-KR"/>
              <a:t>, </a:t>
            </a:r>
            <a:r>
              <a:rPr lang="ko-KR" altLang="en-US" err="1"/>
              <a:t>챗봇은</a:t>
            </a:r>
            <a:r>
              <a:rPr lang="ko-KR" altLang="en-US"/>
              <a:t> 추가적인 질의를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사용자의 요구 데이터를 취합한 후</a:t>
            </a:r>
            <a:r>
              <a:rPr lang="en-US" altLang="ko-KR"/>
              <a:t>, </a:t>
            </a:r>
            <a:r>
              <a:rPr lang="ko-KR" altLang="en-US"/>
              <a:t>추천 시스템에게 전달합니다</a:t>
            </a:r>
            <a:r>
              <a:rPr lang="en-US" altLang="ko-KR"/>
              <a:t>.</a:t>
            </a:r>
          </a:p>
          <a:p>
            <a:r>
              <a:rPr lang="ko-KR" altLang="en-US"/>
              <a:t>추천 시스템은 호텔 리뷰 데이터에 근거하여 사용자가 원하는</a:t>
            </a:r>
            <a:r>
              <a:rPr lang="en-US" altLang="ko-KR"/>
              <a:t>, </a:t>
            </a:r>
            <a:r>
              <a:rPr lang="ko-KR" altLang="en-US"/>
              <a:t>가장 적절한 호텔을 추천합니다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0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리뷰 페이지에서 </a:t>
            </a:r>
            <a:r>
              <a:rPr lang="ko-KR" alt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별점과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 후기 데이터를 크롤링한다.</a:t>
            </a: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REVIEW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 테이블에 저장한다.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2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리뷰 페이지에서 </a:t>
            </a:r>
            <a:r>
              <a:rPr lang="ko-KR" alt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별점과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 후기 데이터를 크롤링한다.</a:t>
            </a: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REVIEW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 테이블에 저장한다.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latin typeface="Calibri"/>
                <a:ea typeface="맑은 고딕"/>
                <a:cs typeface="Calibri"/>
              </a:rPr>
              <a:t>토커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컨네이어와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vscode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sql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server와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연결</a:t>
            </a:r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latin typeface="Calibri"/>
                <a:ea typeface="맑은 고딕"/>
                <a:cs typeface="Calibri"/>
              </a:rPr>
              <a:t>토커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컨네이어와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vscode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sql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server와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연결</a:t>
            </a:r>
            <a:endParaRPr lang="en-US" altLang="ko-KR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2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테이블 열 설명</a:t>
            </a:r>
          </a:p>
          <a:p>
            <a:r>
              <a:rPr lang="en-US" altLang="ko-KR" err="1"/>
              <a:t>HOTEL_ID</a:t>
            </a:r>
            <a:r>
              <a:rPr lang="en-US" altLang="ko-KR"/>
              <a:t> : </a:t>
            </a:r>
            <a:r>
              <a:rPr lang="ko-KR" altLang="en-US"/>
              <a:t>호텔 고유 </a:t>
            </a:r>
            <a:r>
              <a:rPr lang="en-US" altLang="ko-KR"/>
              <a:t>id </a:t>
            </a:r>
            <a:r>
              <a:rPr lang="ko-KR" altLang="en-US"/>
              <a:t>번호</a:t>
            </a:r>
          </a:p>
          <a:p>
            <a:r>
              <a:rPr lang="en-US" altLang="ko-KR"/>
              <a:t>NAME : </a:t>
            </a:r>
            <a:r>
              <a:rPr lang="ko-KR" altLang="en-US"/>
              <a:t>호텔 이름</a:t>
            </a:r>
          </a:p>
          <a:p>
            <a:r>
              <a:rPr lang="en-US" altLang="ko-KR"/>
              <a:t>LOCATION : </a:t>
            </a:r>
            <a:r>
              <a:rPr lang="ko-KR" altLang="en-US"/>
              <a:t>호텔 위치</a:t>
            </a:r>
          </a:p>
          <a:p>
            <a:r>
              <a:rPr lang="en-US" altLang="ko-KR"/>
              <a:t>RARING : </a:t>
            </a:r>
            <a:r>
              <a:rPr lang="ko-KR" altLang="en-US"/>
              <a:t>호텔 전체 평점</a:t>
            </a:r>
          </a:p>
          <a:p>
            <a:r>
              <a:rPr lang="en-US" altLang="ko-KR" err="1"/>
              <a:t>REVIEW_COUNT</a:t>
            </a:r>
            <a:r>
              <a:rPr lang="en-US" altLang="ko-KR"/>
              <a:t> : </a:t>
            </a:r>
            <a:r>
              <a:rPr lang="ko-KR" altLang="en-US"/>
              <a:t>전체 리뷰 수</a:t>
            </a:r>
          </a:p>
          <a:p>
            <a:r>
              <a:rPr lang="ko-KR" altLang="en-US"/>
              <a:t>행 개수 </a:t>
            </a:r>
            <a:r>
              <a:rPr lang="en-US" altLang="ko-KR"/>
              <a:t>: 369</a:t>
            </a:r>
            <a:r>
              <a:rPr lang="ko-KR" altLang="en-US"/>
              <a:t>개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50C5A-5FA1-459E-9672-397A7E05B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6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0EF22-E7A5-B039-943A-5BE861DE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409F6-A0D6-8FAB-633F-1BF5E06AA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BB79C-5B7E-F359-7F8E-78EB3D1F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C3819-E51C-6AA7-B47A-A2A84127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1ADA5-3F83-A62D-93CE-F4C0FF3E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2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45B75-67CD-83CE-8ACB-9FB03B21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E05F3-7B42-6C10-8CFB-EFDCC3547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D16D-8DA5-A5AF-101D-56983081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B2E97-37C6-C43A-7F9A-C662253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399D9-AD2B-AC10-59F3-AC39251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593B1-8C87-3520-56C6-F84B52ABF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4A5DE-39EF-15F3-22BC-8ADC9ED1B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D3E3E-03BD-EB8D-B2B3-B4E7044D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6BB21-DA98-BA28-AB44-AB64DD9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C1417-8275-036A-55B4-2142C754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31CD-4610-7153-CA99-4A06F2CB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665AF-7BF9-F722-6573-2DE8DCA4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3CACC-BD37-62EC-42C3-7189396D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C229-088A-92CA-66E0-7EB5243B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957CD-17D0-17FD-7E31-2A5F0F76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7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449EB-CDCC-F579-6EBD-D68ABE89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D3628-95F3-D05D-33B3-C9ECBA1E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F552E-3AB1-FD3B-3667-0C1EC31E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11FF8-B9DA-7EB8-48A0-E337D6C7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E8A98-E672-1B70-14C3-C449F0D4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5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1EC7-8B07-2BE5-00DE-0ED664CF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1C2D1-22DC-659E-0643-C095C706B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26FF2-B132-8546-DD39-7F4F5C80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E498E-CDB1-A469-2BC8-9D3E71B0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29C10-EFFE-04D8-C133-62395A5A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7A768-B304-EF80-9DC6-147DC044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62FD-B37E-0160-F00F-672F6FF6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134D8-88A2-C4F3-0140-7A70C8C3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6402A-F31E-390F-A400-5BB5EA37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B4D1F-C7C9-B425-B9B3-795567824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A4175-94C6-1F12-5347-62A99C144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1E834D-8FF3-FE53-A628-5D5D329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71912-7BD8-004E-FD1F-18B3DA82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4FAA59-96BC-8F25-9DE6-75C309D5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2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2C15-C4B1-3919-D70C-7A6DB394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B4CA5-B390-8146-0E2A-56D972C2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18262-E0B5-07B4-6821-44EF70CA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6FBFDC-9082-9639-1412-A4D051E8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B0177-74A3-2A00-8EE2-36459433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542C1-FE9A-6B1F-BED9-0B5B2C7D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496D-C530-68F3-70F1-94E450D0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29747-A45A-1B84-AB84-CA7F80C0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7A97C-C8B1-50D0-7A25-635C4A8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17119-1B90-C0CD-F6AB-8C2A8C7E9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1F0DD-3810-14FC-CE39-89EF6276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96CB8-B535-1B19-66CB-B74AA7CB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CD41E-F21A-494C-9AA5-23D1ECB5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A880-D19D-BAB4-E1E0-333518FA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E8301-FBBC-8592-EEB0-07F5E585A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A4F99-918C-F2EB-7088-2E42C3479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82A9C-61E7-4D29-C1E7-CC36E978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05FB-47A8-4AA1-AFA2-EA764562332A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DFF1D-8475-46E8-0BCD-CD0AD60A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07C70-DEF3-615F-FCF0-BB3EAFE0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56-742D-47EE-BA60-E4F3EA8C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86236-BE97-F6AA-97A3-F8C1216F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F9D6F-E966-355D-4527-F95CB20E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8E84D-3E37-6A0B-5727-2FD61CF9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24B905FB-47A8-4AA1-AFA2-EA764562332A}" type="datetimeFigureOut">
              <a:rPr lang="ko-KR" altLang="en-US" smtClean="0"/>
              <a:pPr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BFCE9-1F02-C269-EE85-D8CFC28FC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87CD6-7221-571E-ACFC-D93AE76CA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EA0FB656-742D-47EE-BA60-E4F3EA8CB0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74060-2308-5164-54C7-38ED615C1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7371"/>
            <a:ext cx="9144000" cy="2387600"/>
          </a:xfrm>
        </p:spPr>
        <p:txBody>
          <a:bodyPr/>
          <a:lstStyle/>
          <a:p>
            <a:r>
              <a: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친화적인 </a:t>
            </a:r>
            <a:br>
              <a: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호텔 추천 챗봇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286D30-666F-B516-A060-A69CC7492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046"/>
            <a:ext cx="9144000" cy="1655762"/>
          </a:xfrm>
        </p:spPr>
        <p:txBody>
          <a:bodyPr/>
          <a:lstStyle/>
          <a:p>
            <a:r>
              <a:rPr lang="ko-KR" altLang="en-US"/>
              <a:t>박정현</a:t>
            </a:r>
            <a:r>
              <a:rPr lang="en-US" altLang="ko-KR"/>
              <a:t>, </a:t>
            </a:r>
            <a:r>
              <a:rPr lang="ko-KR" altLang="en-US"/>
              <a:t>이경민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31323-98FD-5604-A93B-787195EA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나눔스퀘어 네오 Regular"/>
              </a:rPr>
              <a:t>호텔 테이블</a:t>
            </a:r>
            <a:endParaRPr lang="ko-KR" altLang="en-US"/>
          </a:p>
        </p:txBody>
      </p:sp>
      <p:pic>
        <p:nvPicPr>
          <p:cNvPr id="4" name="내용 개체 틀 3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A833D809-CF8F-56E2-C281-D585E61AF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2624" y="1884474"/>
            <a:ext cx="6326751" cy="4473388"/>
          </a:xfrm>
        </p:spPr>
      </p:pic>
    </p:spTree>
    <p:extLst>
      <p:ext uri="{BB962C8B-B14F-4D97-AF65-F5344CB8AC3E}">
        <p14:creationId xmlns:p14="http://schemas.microsoft.com/office/powerpoint/2010/main" val="40317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6B9AC-F816-5FB0-02F1-6916EA961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D525-B840-1459-9218-CC2232EA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나눔스퀘어 네오 Regular"/>
              </a:rPr>
              <a:t>리뷰 테이블</a:t>
            </a:r>
            <a:endParaRPr lang="ko-KR" altLang="en-US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36C401C-729A-56D6-9630-D625CF48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08" y="1690688"/>
            <a:ext cx="4928984" cy="42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KoBERT</a:t>
            </a:r>
            <a:r>
              <a:rPr lang="ko-KR" altLang="en-US"/>
              <a:t>를 통한 감성 분석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FAFB3C-6C45-BF8C-4E2B-E2928480415A}"/>
              </a:ext>
            </a:extLst>
          </p:cNvPr>
          <p:cNvSpPr/>
          <p:nvPr/>
        </p:nvSpPr>
        <p:spPr>
          <a:xfrm>
            <a:off x="4806932" y="2915525"/>
            <a:ext cx="2345209" cy="17772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KoBERT</a:t>
            </a:r>
            <a:endParaRPr lang="ko-KR" altLang="en-US" sz="240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FC2A97-CCE8-9F32-A2FC-CE216336F8BD}"/>
              </a:ext>
            </a:extLst>
          </p:cNvPr>
          <p:cNvGrpSpPr/>
          <p:nvPr/>
        </p:nvGrpSpPr>
        <p:grpSpPr>
          <a:xfrm>
            <a:off x="462100" y="2810845"/>
            <a:ext cx="11453722" cy="2044617"/>
            <a:chOff x="610003" y="2771814"/>
            <a:chExt cx="11453722" cy="2044617"/>
          </a:xfrm>
        </p:grpSpPr>
        <p:pic>
          <p:nvPicPr>
            <p:cNvPr id="2056" name="Picture 8" descr="데이터 베이스 - 무료 과학 기술개 아이콘">
              <a:extLst>
                <a:ext uri="{FF2B5EF4-FFF2-40B4-BE49-F238E27FC236}">
                  <a16:creationId xmlns:a16="http://schemas.microsoft.com/office/drawing/2014/main" id="{ED4B5ACE-48FC-FA7F-EEA5-E28DBD445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557" y="2771814"/>
              <a:ext cx="1505612" cy="150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654BB4-66F3-6D8E-C68A-5E4FE09ECB68}"/>
                </a:ext>
              </a:extLst>
            </p:cNvPr>
            <p:cNvSpPr txBox="1"/>
            <p:nvPr/>
          </p:nvSpPr>
          <p:spPr>
            <a:xfrm>
              <a:off x="610003" y="4293211"/>
              <a:ext cx="34307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리뷰 데이터셋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A0D541-711A-2250-3398-12D3003929CC}"/>
                </a:ext>
              </a:extLst>
            </p:cNvPr>
            <p:cNvSpPr txBox="1"/>
            <p:nvPr/>
          </p:nvSpPr>
          <p:spPr>
            <a:xfrm>
              <a:off x="8633006" y="4293211"/>
              <a:ext cx="34307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감성 분석</a:t>
              </a:r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A702A31-3783-39E9-0139-21C67D3884E7}"/>
              </a:ext>
            </a:extLst>
          </p:cNvPr>
          <p:cNvSpPr/>
          <p:nvPr/>
        </p:nvSpPr>
        <p:spPr>
          <a:xfrm>
            <a:off x="7611205" y="3449097"/>
            <a:ext cx="833897" cy="7101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1353A2F-B365-DAA8-A709-9D22E6E2AC7A}"/>
              </a:ext>
            </a:extLst>
          </p:cNvPr>
          <p:cNvSpPr/>
          <p:nvPr/>
        </p:nvSpPr>
        <p:spPr>
          <a:xfrm>
            <a:off x="3513971" y="3449097"/>
            <a:ext cx="833897" cy="7101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6E60E63-01FD-B2A8-554E-DCBFF298E4A9}"/>
              </a:ext>
            </a:extLst>
          </p:cNvPr>
          <p:cNvGrpSpPr/>
          <p:nvPr/>
        </p:nvGrpSpPr>
        <p:grpSpPr>
          <a:xfrm>
            <a:off x="9028807" y="2899515"/>
            <a:ext cx="2280318" cy="1409489"/>
            <a:chOff x="8926239" y="1741659"/>
            <a:chExt cx="2280318" cy="1409489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DD8038A-33A5-F409-94C7-D164CBC73842}"/>
                </a:ext>
              </a:extLst>
            </p:cNvPr>
            <p:cNvSpPr/>
            <p:nvPr/>
          </p:nvSpPr>
          <p:spPr>
            <a:xfrm>
              <a:off x="9115224" y="1741659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CFEBEF5-9259-946C-F42F-46A483AD9E12}"/>
                </a:ext>
              </a:extLst>
            </p:cNvPr>
            <p:cNvSpPr/>
            <p:nvPr/>
          </p:nvSpPr>
          <p:spPr>
            <a:xfrm>
              <a:off x="9052229" y="1792630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29F4EAF-862B-AE3E-F10C-BD44632E598E}"/>
                </a:ext>
              </a:extLst>
            </p:cNvPr>
            <p:cNvSpPr/>
            <p:nvPr/>
          </p:nvSpPr>
          <p:spPr>
            <a:xfrm>
              <a:off x="8989234" y="1861164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B711DE6-F1A1-6AEE-C1A8-5AF072DC7FD8}"/>
                </a:ext>
              </a:extLst>
            </p:cNvPr>
            <p:cNvSpPr/>
            <p:nvPr/>
          </p:nvSpPr>
          <p:spPr>
            <a:xfrm>
              <a:off x="8926239" y="1932901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각 리뷰 데이터가 긍정일 확률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70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SBERT</a:t>
            </a:r>
            <a:r>
              <a:rPr lang="ko-KR" altLang="en-US"/>
              <a:t>를 통한 문장 임베딩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FAFB3C-6C45-BF8C-4E2B-E2928480415A}"/>
              </a:ext>
            </a:extLst>
          </p:cNvPr>
          <p:cNvSpPr/>
          <p:nvPr/>
        </p:nvSpPr>
        <p:spPr>
          <a:xfrm>
            <a:off x="5536295" y="2021938"/>
            <a:ext cx="1450194" cy="365690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SBERT</a:t>
            </a:r>
            <a:endParaRPr lang="ko-KR" altLang="en-US" sz="240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49B848-9823-5298-CD38-34F7EF6FFEE3}"/>
              </a:ext>
            </a:extLst>
          </p:cNvPr>
          <p:cNvGrpSpPr/>
          <p:nvPr/>
        </p:nvGrpSpPr>
        <p:grpSpPr>
          <a:xfrm>
            <a:off x="579384" y="2035459"/>
            <a:ext cx="3430719" cy="3643385"/>
            <a:chOff x="1060091" y="1967670"/>
            <a:chExt cx="3620489" cy="3844919"/>
          </a:xfrm>
        </p:grpSpPr>
        <p:pic>
          <p:nvPicPr>
            <p:cNvPr id="2056" name="Picture 8" descr="데이터 베이스 - 무료 과학 기술개 아이콘">
              <a:extLst>
                <a:ext uri="{FF2B5EF4-FFF2-40B4-BE49-F238E27FC236}">
                  <a16:creationId xmlns:a16="http://schemas.microsoft.com/office/drawing/2014/main" id="{ED4B5ACE-48FC-FA7F-EEA5-E28DBD445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706" y="1967670"/>
              <a:ext cx="1588895" cy="158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654BB4-66F3-6D8E-C68A-5E4FE09ECB68}"/>
                </a:ext>
              </a:extLst>
            </p:cNvPr>
            <p:cNvSpPr txBox="1"/>
            <p:nvPr/>
          </p:nvSpPr>
          <p:spPr>
            <a:xfrm>
              <a:off x="1060091" y="3556565"/>
              <a:ext cx="3620489" cy="552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리뷰 데이터셋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38535DE-6437-153C-20E9-7CF88055E454}"/>
                </a:ext>
              </a:extLst>
            </p:cNvPr>
            <p:cNvSpPr/>
            <p:nvPr/>
          </p:nvSpPr>
          <p:spPr>
            <a:xfrm>
              <a:off x="1129823" y="4603005"/>
              <a:ext cx="3481026" cy="657422"/>
            </a:xfrm>
            <a:prstGeom prst="roundRect">
              <a:avLst/>
            </a:prstGeom>
            <a:solidFill>
              <a:srgbClr val="4A83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“</a:t>
              </a:r>
              <a:r>
                <a:rPr lang="ko-KR" altLang="en-US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깨끗하고 친절한 호텔을 원해</a:t>
              </a:r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”</a:t>
              </a:r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E96FD0-2063-B00A-9DB4-FB44DECD74D2}"/>
                </a:ext>
              </a:extLst>
            </p:cNvPr>
            <p:cNvSpPr txBox="1"/>
            <p:nvPr/>
          </p:nvSpPr>
          <p:spPr>
            <a:xfrm>
              <a:off x="1596631" y="5260427"/>
              <a:ext cx="2548976" cy="552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입력 문장</a:t>
              </a: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B9A09E-ED95-1993-C9D5-72B3828409DB}"/>
              </a:ext>
            </a:extLst>
          </p:cNvPr>
          <p:cNvSpPr/>
          <p:nvPr/>
        </p:nvSpPr>
        <p:spPr>
          <a:xfrm>
            <a:off x="4239289" y="2433207"/>
            <a:ext cx="833897" cy="7101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8771DE8-DFAD-8AA2-1104-83754E1735B3}"/>
              </a:ext>
            </a:extLst>
          </p:cNvPr>
          <p:cNvSpPr/>
          <p:nvPr/>
        </p:nvSpPr>
        <p:spPr>
          <a:xfrm>
            <a:off x="4239289" y="4483193"/>
            <a:ext cx="833897" cy="7101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A702A31-3783-39E9-0139-21C67D3884E7}"/>
              </a:ext>
            </a:extLst>
          </p:cNvPr>
          <p:cNvSpPr/>
          <p:nvPr/>
        </p:nvSpPr>
        <p:spPr>
          <a:xfrm>
            <a:off x="7449598" y="2433207"/>
            <a:ext cx="833897" cy="7101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3C18434-4A3D-F8F9-914A-350E3A30C08F}"/>
              </a:ext>
            </a:extLst>
          </p:cNvPr>
          <p:cNvSpPr/>
          <p:nvPr/>
        </p:nvSpPr>
        <p:spPr>
          <a:xfrm>
            <a:off x="7449598" y="4483193"/>
            <a:ext cx="833897" cy="7101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553A2D-BD4B-2454-3D57-840DB654677D}"/>
              </a:ext>
            </a:extLst>
          </p:cNvPr>
          <p:cNvSpPr/>
          <p:nvPr/>
        </p:nvSpPr>
        <p:spPr>
          <a:xfrm>
            <a:off x="8774985" y="4229126"/>
            <a:ext cx="2091333" cy="121824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Embedding</a:t>
            </a:r>
          </a:p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Vector</a:t>
            </a:r>
            <a:endParaRPr lang="ko-KR" altLang="en-US" sz="2400">
              <a:solidFill>
                <a:schemeClr val="tx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CCD2CA-421E-74AD-CC31-794C4A923F7A}"/>
              </a:ext>
            </a:extLst>
          </p:cNvPr>
          <p:cNvGrpSpPr/>
          <p:nvPr/>
        </p:nvGrpSpPr>
        <p:grpSpPr>
          <a:xfrm>
            <a:off x="8774985" y="2083519"/>
            <a:ext cx="2280318" cy="1409489"/>
            <a:chOff x="8926239" y="1741659"/>
            <a:chExt cx="2280318" cy="140948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5569BE5-C848-56DA-FB3E-91A82698B17C}"/>
                </a:ext>
              </a:extLst>
            </p:cNvPr>
            <p:cNvSpPr/>
            <p:nvPr/>
          </p:nvSpPr>
          <p:spPr>
            <a:xfrm>
              <a:off x="9115224" y="1741659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3B36B48-B8FF-9837-4BA7-9C803D08497D}"/>
                </a:ext>
              </a:extLst>
            </p:cNvPr>
            <p:cNvSpPr/>
            <p:nvPr/>
          </p:nvSpPr>
          <p:spPr>
            <a:xfrm>
              <a:off x="9052229" y="1792630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D73C0EC-782D-E663-6DB2-CBB5907145D1}"/>
                </a:ext>
              </a:extLst>
            </p:cNvPr>
            <p:cNvSpPr/>
            <p:nvPr/>
          </p:nvSpPr>
          <p:spPr>
            <a:xfrm>
              <a:off x="8989234" y="1861164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AC60E6-11BC-4F4D-9CB4-817CB4DD8FD8}"/>
                </a:ext>
              </a:extLst>
            </p:cNvPr>
            <p:cNvSpPr/>
            <p:nvPr/>
          </p:nvSpPr>
          <p:spPr>
            <a:xfrm>
              <a:off x="8926239" y="1932901"/>
              <a:ext cx="2091333" cy="12182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Vectors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3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문장과 리뷰 데이터 간의 유사도</a:t>
            </a:r>
          </a:p>
        </p:txBody>
      </p:sp>
      <p:pic>
        <p:nvPicPr>
          <p:cNvPr id="4098" name="Picture 2" descr="한국어 임베딩 #0-3 벡터의 내적과 코사인 유사도 : 네이버 블로그">
            <a:extLst>
              <a:ext uri="{FF2B5EF4-FFF2-40B4-BE49-F238E27FC236}">
                <a16:creationId xmlns:a16="http://schemas.microsoft.com/office/drawing/2014/main" id="{E37524C8-FCB0-B0B5-D60E-C9E4476B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51" y="5051502"/>
            <a:ext cx="4616152" cy="160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7DCE98-05C3-0551-7F6C-0CBFEAB54239}"/>
              </a:ext>
            </a:extLst>
          </p:cNvPr>
          <p:cNvGrpSpPr/>
          <p:nvPr/>
        </p:nvGrpSpPr>
        <p:grpSpPr>
          <a:xfrm>
            <a:off x="1247731" y="2353228"/>
            <a:ext cx="9696537" cy="2343650"/>
            <a:chOff x="1257285" y="1855622"/>
            <a:chExt cx="9696537" cy="23436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EACA4D-29CD-DDCB-C221-CBC57688F5D1}"/>
                </a:ext>
              </a:extLst>
            </p:cNvPr>
            <p:cNvGrpSpPr/>
            <p:nvPr/>
          </p:nvGrpSpPr>
          <p:grpSpPr>
            <a:xfrm>
              <a:off x="1257285" y="2082000"/>
              <a:ext cx="3074614" cy="1900452"/>
              <a:chOff x="1257285" y="2298821"/>
              <a:chExt cx="3074614" cy="190045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CD904A4-BEC5-C4BF-B3AD-B46560026DC5}"/>
                  </a:ext>
                </a:extLst>
              </p:cNvPr>
              <p:cNvSpPr/>
              <p:nvPr/>
            </p:nvSpPr>
            <p:spPr>
              <a:xfrm>
                <a:off x="1512099" y="2298821"/>
                <a:ext cx="2819800" cy="1642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Embedding</a:t>
                </a:r>
              </a:p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Vector</a:t>
                </a:r>
                <a:endParaRPr lang="ko-KR" altLang="en-US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4C44F0F-3412-986E-7151-9CB12B093B99}"/>
                  </a:ext>
                </a:extLst>
              </p:cNvPr>
              <p:cNvSpPr/>
              <p:nvPr/>
            </p:nvSpPr>
            <p:spPr>
              <a:xfrm>
                <a:off x="1427161" y="2367546"/>
                <a:ext cx="2819800" cy="1642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Embedding</a:t>
                </a:r>
              </a:p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Vector</a:t>
                </a:r>
                <a:endParaRPr lang="ko-KR" altLang="en-US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EC772BD-0B9B-5FAC-3E5E-209FD3C28AD0}"/>
                  </a:ext>
                </a:extLst>
              </p:cNvPr>
              <p:cNvSpPr/>
              <p:nvPr/>
            </p:nvSpPr>
            <p:spPr>
              <a:xfrm>
                <a:off x="1342223" y="2459952"/>
                <a:ext cx="2819800" cy="1642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Embedding</a:t>
                </a:r>
              </a:p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Vector</a:t>
                </a:r>
                <a:endParaRPr lang="ko-KR" altLang="en-US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15E873E-E7A1-346C-72D7-E6826B49E05B}"/>
                  </a:ext>
                </a:extLst>
              </p:cNvPr>
              <p:cNvSpPr/>
              <p:nvPr/>
            </p:nvSpPr>
            <p:spPr>
              <a:xfrm>
                <a:off x="1257285" y="2556677"/>
                <a:ext cx="2819800" cy="1642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Embedding</a:t>
                </a:r>
              </a:p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Vectors</a:t>
                </a:r>
                <a:endParaRPr lang="ko-KR" altLang="en-US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5508E33-0536-70C1-472C-2B4D2AFCC607}"/>
                </a:ext>
              </a:extLst>
            </p:cNvPr>
            <p:cNvSpPr/>
            <p:nvPr/>
          </p:nvSpPr>
          <p:spPr>
            <a:xfrm>
              <a:off x="8134022" y="2206150"/>
              <a:ext cx="2819800" cy="1642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Embedding</a:t>
              </a: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Vectors</a:t>
              </a:r>
              <a:endParaRPr lang="ko-KR" altLang="en-US" sz="24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F96533F-1D64-0FA4-7857-FBD15D66B65F}"/>
                </a:ext>
              </a:extLst>
            </p:cNvPr>
            <p:cNvSpPr/>
            <p:nvPr/>
          </p:nvSpPr>
          <p:spPr>
            <a:xfrm>
              <a:off x="5018666" y="1855622"/>
              <a:ext cx="2343650" cy="234365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코사인 유사도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3C78553-1DB8-29AE-AEF0-9DFEFD7C8078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4331899" y="3027447"/>
              <a:ext cx="686767" cy="0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85DCF61-0D14-0532-0157-97DB609B3FFF}"/>
                </a:ext>
              </a:extLst>
            </p:cNvPr>
            <p:cNvCxnSpPr>
              <a:cxnSpLocks/>
              <a:stCxn id="17" idx="6"/>
              <a:endCxn id="34" idx="1"/>
            </p:cNvCxnSpPr>
            <p:nvPr/>
          </p:nvCxnSpPr>
          <p:spPr>
            <a:xfrm>
              <a:off x="7362316" y="3027447"/>
              <a:ext cx="771706" cy="1"/>
            </a:xfrm>
            <a:prstGeom prst="straightConnector1">
              <a:avLst/>
            </a:prstGeom>
            <a:ln w="762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58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스코어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FF4C13-4627-241C-0912-B3B6DA1F6CFD}"/>
                  </a:ext>
                </a:extLst>
              </p:cNvPr>
              <p:cNvSpPr txBox="1"/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ecommand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hotel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similarity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sentiment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FF4C13-4627-241C-0912-B3B6DA1F6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15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/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ecommand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hotel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similarity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sentiment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스코어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D91DFD-ACB1-3F2F-9499-15B4539BBF8C}"/>
              </a:ext>
            </a:extLst>
          </p:cNvPr>
          <p:cNvSpPr/>
          <p:nvPr/>
        </p:nvSpPr>
        <p:spPr>
          <a:xfrm>
            <a:off x="6689558" y="3122194"/>
            <a:ext cx="2125579" cy="613610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8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/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ecommand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hotel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similarity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sentiment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스코어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D91DFD-ACB1-3F2F-9499-15B4539BBF8C}"/>
              </a:ext>
            </a:extLst>
          </p:cNvPr>
          <p:cNvSpPr/>
          <p:nvPr/>
        </p:nvSpPr>
        <p:spPr>
          <a:xfrm>
            <a:off x="5602777" y="3122194"/>
            <a:ext cx="3350029" cy="613610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1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/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ecommand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hotel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similarity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sentiment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스코어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D91DFD-ACB1-3F2F-9499-15B4539BBF8C}"/>
              </a:ext>
            </a:extLst>
          </p:cNvPr>
          <p:cNvSpPr/>
          <p:nvPr/>
        </p:nvSpPr>
        <p:spPr>
          <a:xfrm>
            <a:off x="9079832" y="3122194"/>
            <a:ext cx="1243263" cy="613610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5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/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ecommand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hotel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similarity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sentiment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스코어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D91DFD-ACB1-3F2F-9499-15B4539BBF8C}"/>
              </a:ext>
            </a:extLst>
          </p:cNvPr>
          <p:cNvSpPr/>
          <p:nvPr/>
        </p:nvSpPr>
        <p:spPr>
          <a:xfrm>
            <a:off x="4740442" y="2956873"/>
            <a:ext cx="970547" cy="957401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9F56-9F7E-E4F8-D174-D6CE1DC8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숙박 서비스 시장의 성장</a:t>
            </a:r>
          </a:p>
        </p:txBody>
      </p: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E8C252BA-F27C-0B87-9895-48039F32A76C}"/>
              </a:ext>
            </a:extLst>
          </p:cNvPr>
          <p:cNvGrpSpPr/>
          <p:nvPr/>
        </p:nvGrpSpPr>
        <p:grpSpPr>
          <a:xfrm>
            <a:off x="838200" y="2244436"/>
            <a:ext cx="5129571" cy="3245599"/>
            <a:chOff x="1586090" y="4551464"/>
            <a:chExt cx="7121415" cy="4505884"/>
          </a:xfrm>
        </p:grpSpPr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4E58B342-6563-547B-FE1E-D9E12FBD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090" y="4551464"/>
              <a:ext cx="7121415" cy="4505884"/>
            </a:xfrm>
            <a:prstGeom prst="rect">
              <a:avLst/>
            </a:prstGeom>
          </p:spPr>
        </p:pic>
      </p:grp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B3B74C9B-B6B6-DA9D-30AE-A7443F83F0DF}"/>
              </a:ext>
            </a:extLst>
          </p:cNvPr>
          <p:cNvGrpSpPr/>
          <p:nvPr/>
        </p:nvGrpSpPr>
        <p:grpSpPr>
          <a:xfrm>
            <a:off x="6276125" y="2244436"/>
            <a:ext cx="5077675" cy="3645360"/>
            <a:chOff x="9142857" y="3822594"/>
            <a:chExt cx="7291566" cy="5234754"/>
          </a:xfrm>
        </p:grpSpPr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2C4CAF6E-A160-24F4-3173-0CE876A1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822594"/>
              <a:ext cx="7291566" cy="5234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896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/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ecommand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hotel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similarity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emb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sentiment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96E59-8F1F-04BD-F627-B36BB910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39534"/>
                <a:ext cx="121920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스코어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D91DFD-ACB1-3F2F-9499-15B4539BBF8C}"/>
              </a:ext>
            </a:extLst>
          </p:cNvPr>
          <p:cNvSpPr/>
          <p:nvPr/>
        </p:nvSpPr>
        <p:spPr>
          <a:xfrm>
            <a:off x="1748590" y="2956873"/>
            <a:ext cx="8646694" cy="981464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42385-045C-AAF2-4A22-B3DD746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호텔 간 스코어 비교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015F9F1-4283-C2E5-7EA6-6E3646E88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273"/>
          <a:stretch/>
        </p:blipFill>
        <p:spPr>
          <a:xfrm>
            <a:off x="1813502" y="4609424"/>
            <a:ext cx="4725995" cy="1631356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0718CE-FE0A-EF79-450E-9B48320BB0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50"/>
          <a:stretch/>
        </p:blipFill>
        <p:spPr>
          <a:xfrm>
            <a:off x="6713558" y="4609424"/>
            <a:ext cx="4328646" cy="132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B4C45-6209-624C-D890-D0F6CF28A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879" y="3557773"/>
            <a:ext cx="2613887" cy="10516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52E86A-7993-4EBB-C33B-091BD64A5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558" y="1766906"/>
            <a:ext cx="2835539" cy="17908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40C7A6-F086-5F56-2F35-47E01B02A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120" y="3336774"/>
            <a:ext cx="2149026" cy="1272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0A00D0-C9F9-3482-2B16-79F77ADE9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1766906"/>
            <a:ext cx="2862775" cy="1790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72E270-0655-86EB-70C8-887902350E4E}"/>
              </a:ext>
            </a:extLst>
          </p:cNvPr>
          <p:cNvSpPr txBox="1"/>
          <p:nvPr/>
        </p:nvSpPr>
        <p:spPr>
          <a:xfrm>
            <a:off x="3839577" y="3739692"/>
            <a:ext cx="1673705" cy="686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호텔 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D03AD-D650-6718-941C-D5ACDA7B95DB}"/>
              </a:ext>
            </a:extLst>
          </p:cNvPr>
          <p:cNvSpPr txBox="1"/>
          <p:nvPr/>
        </p:nvSpPr>
        <p:spPr>
          <a:xfrm>
            <a:off x="9181627" y="3739692"/>
            <a:ext cx="1673705" cy="686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호텔 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B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16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42385-045C-AAF2-4A22-B3DD746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호텔 간 스코어 비교</a:t>
            </a:r>
          </a:p>
        </p:txBody>
      </p:sp>
      <p:graphicFrame>
        <p:nvGraphicFramePr>
          <p:cNvPr id="21" name="내용 개체 틀 20">
            <a:extLst>
              <a:ext uri="{FF2B5EF4-FFF2-40B4-BE49-F238E27FC236}">
                <a16:creationId xmlns:a16="http://schemas.microsoft.com/office/drawing/2014/main" id="{28FAF471-9B8C-A4FF-8177-3B7E5C0F1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65288"/>
              </p:ext>
            </p:extLst>
          </p:nvPr>
        </p:nvGraphicFramePr>
        <p:xfrm>
          <a:off x="2430779" y="1932304"/>
          <a:ext cx="7330440" cy="27268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856759">
                  <a:extLst>
                    <a:ext uri="{9D8B030D-6E8A-4147-A177-3AD203B41FA5}">
                      <a16:colId xmlns:a16="http://schemas.microsoft.com/office/drawing/2014/main" val="3498931644"/>
                    </a:ext>
                  </a:extLst>
                </a:gridCol>
                <a:gridCol w="1789661">
                  <a:extLst>
                    <a:ext uri="{9D8B030D-6E8A-4147-A177-3AD203B41FA5}">
                      <a16:colId xmlns:a16="http://schemas.microsoft.com/office/drawing/2014/main" val="4138491230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1661070232"/>
                    </a:ext>
                  </a:extLst>
                </a:gridCol>
              </a:tblGrid>
              <a:tr h="6218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호텔 </a:t>
                      </a: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호텔 </a:t>
                      </a: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B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26949"/>
                  </a:ext>
                </a:extLst>
              </a:tr>
              <a:tr h="6218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리뷰와 입력 문장 간의 유사도의 평균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0.3746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0.1020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042436"/>
                  </a:ext>
                </a:extLst>
              </a:tr>
              <a:tr h="6218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리뷰 감성 분석 결과의 평균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0.9058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0.5189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534158"/>
                  </a:ext>
                </a:extLst>
              </a:tr>
              <a:tr h="62182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추천 스코어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0.3394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0.0529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00227"/>
                  </a:ext>
                </a:extLst>
              </a:tr>
            </a:tbl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CA0F43FB-A305-17E4-E04C-528D3DD82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56341"/>
              </p:ext>
            </p:extLst>
          </p:nvPr>
        </p:nvGraphicFramePr>
        <p:xfrm>
          <a:off x="3398361" y="4667689"/>
          <a:ext cx="5395277" cy="182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8854560" imgH="2994840" progId="Paint.Picture.1">
                  <p:embed/>
                </p:oleObj>
              </mc:Choice>
              <mc:Fallback>
                <p:oleObj name="비트맵 이미지" r:id="rId3" imgW="8854560" imgH="2994840" progId="Paint.Picture.1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CA0F43FB-A305-17E4-E04C-528D3DD82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8361" y="4667689"/>
                        <a:ext cx="5395277" cy="1825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79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FC87-1971-CBF4-1413-4E76F57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스코어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55A5-294E-1FE0-42F8-4589E7BFDE03}"/>
              </a:ext>
            </a:extLst>
          </p:cNvPr>
          <p:cNvSpPr txBox="1"/>
          <p:nvPr/>
        </p:nvSpPr>
        <p:spPr>
          <a:xfrm>
            <a:off x="403860" y="4916939"/>
            <a:ext cx="11384280" cy="6860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호텔 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 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비해 호텔 스코어가 약 </a:t>
            </a:r>
            <a:r>
              <a:rPr lang="en-US" altLang="ko-KR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6.4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배 높은 것을 확인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AB2B85-D1E8-E768-F5F5-A4217C06F3A4}"/>
              </a:ext>
            </a:extLst>
          </p:cNvPr>
          <p:cNvGrpSpPr/>
          <p:nvPr/>
        </p:nvGrpSpPr>
        <p:grpSpPr>
          <a:xfrm>
            <a:off x="721769" y="2472690"/>
            <a:ext cx="10748461" cy="1912620"/>
            <a:chOff x="838200" y="2606040"/>
            <a:chExt cx="10748461" cy="19126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2F6B2-1BD7-FF3D-53C6-31F45BF8F09C}"/>
                </a:ext>
              </a:extLst>
            </p:cNvPr>
            <p:cNvSpPr txBox="1"/>
            <p:nvPr/>
          </p:nvSpPr>
          <p:spPr>
            <a:xfrm>
              <a:off x="1027797" y="2970072"/>
              <a:ext cx="4298583" cy="1166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깨끗하고 친절하다는 평이 많던 </a:t>
              </a:r>
              <a:endPara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호텔 </a:t>
              </a:r>
              <a:r>
                <a:rPr lang="en-US" altLang="ko-KR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A</a:t>
              </a:r>
              <a:r>
                <a:rPr lang="ko-KR" alt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의 스코어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716B21-790C-4F9A-DD04-3BAF036E4FC7}"/>
                </a:ext>
              </a:extLst>
            </p:cNvPr>
            <p:cNvSpPr txBox="1"/>
            <p:nvPr/>
          </p:nvSpPr>
          <p:spPr>
            <a:xfrm>
              <a:off x="7040880" y="2970072"/>
              <a:ext cx="4298583" cy="1166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더럽고 냄새 난다는 평이 많던 </a:t>
              </a:r>
              <a:endPara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호텔 </a:t>
              </a:r>
              <a:r>
                <a:rPr lang="en-US" altLang="ko-KR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B</a:t>
              </a:r>
              <a:r>
                <a:rPr lang="ko-KR" alt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rPr>
                <a:t>의 스코어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15A206-4483-3C8D-9708-1E8BA263647F}"/>
                </a:ext>
              </a:extLst>
            </p:cNvPr>
            <p:cNvSpPr/>
            <p:nvPr/>
          </p:nvSpPr>
          <p:spPr>
            <a:xfrm>
              <a:off x="838200" y="2606040"/>
              <a:ext cx="4792980" cy="1912620"/>
            </a:xfrm>
            <a:prstGeom prst="roundRect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D4D17B1-907B-94CB-939D-394CC61E2F2E}"/>
                </a:ext>
              </a:extLst>
            </p:cNvPr>
            <p:cNvSpPr/>
            <p:nvPr/>
          </p:nvSpPr>
          <p:spPr>
            <a:xfrm>
              <a:off x="6793681" y="2606040"/>
              <a:ext cx="4792980" cy="1912620"/>
            </a:xfrm>
            <a:prstGeom prst="roundRect">
              <a:avLst/>
            </a:prstGeom>
            <a:noFill/>
            <a:ln w="571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625F894-02AA-06FD-A252-5E9945D971B8}"/>
                </a:ext>
              </a:extLst>
            </p:cNvPr>
            <p:cNvGrpSpPr/>
            <p:nvPr/>
          </p:nvGrpSpPr>
          <p:grpSpPr>
            <a:xfrm>
              <a:off x="5692140" y="2899568"/>
              <a:ext cx="807720" cy="1325564"/>
              <a:chOff x="6507480" y="693420"/>
              <a:chExt cx="807720" cy="1668780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825CA3B-47DF-C867-BE1C-2489D397B56A}"/>
                  </a:ext>
                </a:extLst>
              </p:cNvPr>
              <p:cNvSpPr/>
              <p:nvPr/>
            </p:nvSpPr>
            <p:spPr>
              <a:xfrm rot="5400000">
                <a:off x="6273888" y="1170852"/>
                <a:ext cx="1402080" cy="680545"/>
              </a:xfrm>
              <a:prstGeom prst="triangle">
                <a:avLst/>
              </a:prstGeom>
              <a:noFill/>
              <a:ln w="76200">
                <a:solidFill>
                  <a:srgbClr val="D937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BEA565-91E6-28CC-D8DE-6585233AB66A}"/>
                  </a:ext>
                </a:extLst>
              </p:cNvPr>
              <p:cNvSpPr/>
              <p:nvPr/>
            </p:nvSpPr>
            <p:spPr>
              <a:xfrm>
                <a:off x="6507480" y="693420"/>
                <a:ext cx="220980" cy="166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0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8F233-A864-FB06-2FB5-FA5D2436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나눔스퀘어 네오 Regular"/>
              </a:rPr>
              <a:t>전체 디렉토리 구조</a:t>
            </a:r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BEB9D10-9E89-9269-75F1-D09FFA6E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542" y="2126979"/>
            <a:ext cx="311912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DA0BD-6574-1CC0-B6BC-9ED1F8ECE11C}"/>
              </a:ext>
            </a:extLst>
          </p:cNvPr>
          <p:cNvSpPr txBox="1"/>
          <p:nvPr/>
        </p:nvSpPr>
        <p:spPr>
          <a:xfrm>
            <a:off x="2289057" y="1562711"/>
            <a:ext cx="3227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크롤링</a:t>
            </a:r>
            <a:endParaRPr lang="ko-KR" altLang="en-US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4084-73EC-8B75-6363-384B534D20AC}"/>
              </a:ext>
            </a:extLst>
          </p:cNvPr>
          <p:cNvSpPr txBox="1"/>
          <p:nvPr/>
        </p:nvSpPr>
        <p:spPr>
          <a:xfrm>
            <a:off x="7154955" y="1562201"/>
            <a:ext cx="3227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챗봇</a:t>
            </a:r>
          </a:p>
        </p:txBody>
      </p:sp>
      <p:pic>
        <p:nvPicPr>
          <p:cNvPr id="3" name="그림 2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6D3C65E-609D-1588-03EC-EA71CF19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448" y="2124941"/>
            <a:ext cx="31856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F4E5-6163-3A06-0C24-9D6499D5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나눔스퀘어 네오 Regular"/>
              </a:rPr>
              <a:t>프로젝트 전체 구동 과정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8C228-328A-7BD5-A1FC-E4EC354B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err="1">
                <a:ea typeface="나눔스퀘어 네오 Regular"/>
              </a:rPr>
              <a:t>Crawling</a:t>
            </a:r>
            <a:endParaRPr lang="ko-KR" alt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400" err="1">
                <a:ea typeface="나눔스퀘어 네오 Regular"/>
              </a:rPr>
              <a:t>crawling_hotel_Id.py</a:t>
            </a:r>
            <a:r>
              <a:rPr lang="ko-KR" altLang="en-US" sz="1400">
                <a:ea typeface="나눔스퀘어 네오 Regular"/>
              </a:rPr>
              <a:t> : 호텔 고유 </a:t>
            </a:r>
            <a:r>
              <a:rPr lang="ko-KR" altLang="en-US" sz="1400" err="1">
                <a:ea typeface="나눔스퀘어 네오 Regular"/>
              </a:rPr>
              <a:t>ID</a:t>
            </a:r>
            <a:r>
              <a:rPr lang="ko-KR" altLang="en-US" sz="1400">
                <a:ea typeface="나눔스퀘어 네오 Regular"/>
              </a:rPr>
              <a:t> 값 추출 후 </a:t>
            </a:r>
            <a:r>
              <a:rPr lang="ko-KR" altLang="en-US" sz="1400" err="1">
                <a:ea typeface="나눔스퀘어 네오 Regular"/>
              </a:rPr>
              <a:t>HOTEL</a:t>
            </a:r>
            <a:r>
              <a:rPr lang="ko-KR" altLang="en-US" sz="1400">
                <a:ea typeface="나눔스퀘어 네오 Regular"/>
              </a:rPr>
              <a:t> 테이블 생성</a:t>
            </a:r>
            <a:endParaRPr lang="en-US" altLang="ko-KR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400" err="1">
                <a:ea typeface="나눔스퀘어 네오 Regular"/>
              </a:rPr>
              <a:t>crawling_hotel_table.py</a:t>
            </a:r>
            <a:r>
              <a:rPr lang="ko-KR" altLang="en-US" sz="1400">
                <a:ea typeface="나눔스퀘어 네오 Regular"/>
              </a:rPr>
              <a:t> : 호텔 정보 추출 후 </a:t>
            </a:r>
            <a:r>
              <a:rPr lang="ko-KR" altLang="en-US" sz="1400" err="1">
                <a:ea typeface="나눔스퀘어 네오 Regular"/>
              </a:rPr>
              <a:t>HOTEL</a:t>
            </a:r>
            <a:r>
              <a:rPr lang="ko-KR" altLang="en-US" sz="1400">
                <a:ea typeface="나눔스퀘어 네오 Regular"/>
              </a:rPr>
              <a:t> 테이블에 저장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400" err="1">
                <a:ea typeface="나눔스퀘어 네오 Regular"/>
              </a:rPr>
              <a:t>crawling_hotel_review.py</a:t>
            </a:r>
            <a:r>
              <a:rPr lang="ko-KR" sz="1400">
                <a:ea typeface="나눔스퀘어 네오 Regular"/>
              </a:rPr>
              <a:t> :</a:t>
            </a:r>
            <a:r>
              <a:rPr lang="ko-KR" altLang="en-US" sz="1400">
                <a:ea typeface="나눔스퀘어 네오 Regular"/>
              </a:rPr>
              <a:t> 호텔의 리뷰 데이터 추출 후 </a:t>
            </a:r>
            <a:r>
              <a:rPr lang="ko-KR" altLang="en-US" sz="1400" err="1">
                <a:ea typeface="나눔스퀘어 네오 Regular"/>
              </a:rPr>
              <a:t>REVIEW</a:t>
            </a:r>
            <a:r>
              <a:rPr lang="ko-KR" altLang="en-US" sz="1400">
                <a:ea typeface="나눔스퀘어 네오 Regular"/>
              </a:rPr>
              <a:t> 테이블에 저장</a:t>
            </a:r>
            <a:endParaRPr lang="ko-KR" altLang="en-US" sz="1400"/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sz="1400"/>
          </a:p>
          <a:p>
            <a:r>
              <a:rPr lang="ko-KR" altLang="en-US" sz="1600" err="1">
                <a:ea typeface="나눔스퀘어 네오 Regular"/>
              </a:rPr>
              <a:t>Chatbot</a:t>
            </a:r>
            <a:endParaRPr lang="ko-KR" altLang="en-US" sz="1600">
              <a:ea typeface="나눔스퀘어 네오 Regular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400" err="1">
                <a:ea typeface="나눔스퀘어 네오 Regular"/>
              </a:rPr>
              <a:t>app.py</a:t>
            </a:r>
            <a:r>
              <a:rPr lang="ko-KR" altLang="en-US" sz="1400">
                <a:ea typeface="나눔스퀘어 네오 Regular"/>
              </a:rPr>
              <a:t> +  </a:t>
            </a:r>
            <a:r>
              <a:rPr lang="ko-KR" altLang="en-US" sz="1400" err="1">
                <a:ea typeface="나눔스퀘어 네오 Regular"/>
              </a:rPr>
              <a:t>index.html</a:t>
            </a:r>
            <a:r>
              <a:rPr lang="ko-KR" altLang="en-US" sz="1400">
                <a:ea typeface="나눔스퀘어 네오 Regular"/>
              </a:rPr>
              <a:t> : </a:t>
            </a:r>
            <a:r>
              <a:rPr lang="ko-KR" altLang="en-US" sz="1400" err="1">
                <a:ea typeface="나눔스퀘어 네오 Regular"/>
              </a:rPr>
              <a:t>Flask</a:t>
            </a:r>
            <a:r>
              <a:rPr lang="ko-KR" altLang="en-US" sz="1400">
                <a:ea typeface="나눔스퀘어 네오 Regular"/>
              </a:rPr>
              <a:t> 웹 앱 구현</a:t>
            </a:r>
            <a:endParaRPr lang="ko-KR" alt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400" err="1">
                <a:ea typeface="나눔스퀘어 네오 Regular"/>
              </a:rPr>
              <a:t>Hotel_question_classifier_gpt_api.py</a:t>
            </a:r>
            <a:r>
              <a:rPr lang="ko-KR" altLang="en-US" sz="1400">
                <a:ea typeface="나눔스퀘어 네오 Regular"/>
              </a:rPr>
              <a:t> : 사용자가 입력한 질문이 호텔에 관련된 질문 인지 </a:t>
            </a:r>
            <a:r>
              <a:rPr lang="en-US" altLang="ko-KR" sz="1400" err="1">
                <a:ea typeface="나눔스퀘어 네오 Regular"/>
              </a:rPr>
              <a:t>GPT4</a:t>
            </a:r>
            <a:r>
              <a:rPr lang="en-US" altLang="ko-KR" sz="1400">
                <a:ea typeface="나눔스퀘어 네오 Regular"/>
              </a:rPr>
              <a:t> API</a:t>
            </a:r>
            <a:r>
              <a:rPr lang="ko-KR" altLang="en-US" sz="1400">
                <a:ea typeface="나눔스퀘어 네오 Regular"/>
              </a:rPr>
              <a:t>로 구분하고, 결과값을 </a:t>
            </a:r>
            <a:r>
              <a:rPr lang="ko-KR" altLang="en-US" sz="1400" err="1">
                <a:ea typeface="나눔스퀘어 네오 Regular"/>
              </a:rPr>
              <a:t>1,0으로</a:t>
            </a:r>
            <a:r>
              <a:rPr lang="ko-KR" altLang="en-US" sz="1400">
                <a:ea typeface="나눔스퀘어 네오 Regular"/>
              </a:rPr>
              <a:t> 리턴</a:t>
            </a:r>
            <a:endParaRPr lang="ko-KR" alt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400" err="1">
                <a:ea typeface="나눔스퀘어 네오 Regular"/>
              </a:rPr>
              <a:t>sentiment_analyst_review.py</a:t>
            </a:r>
            <a:r>
              <a:rPr lang="ko-KR" sz="1400">
                <a:ea typeface="나눔스퀘어 네오 Regular"/>
              </a:rPr>
              <a:t> :</a:t>
            </a:r>
            <a:r>
              <a:rPr lang="ko-KR" altLang="en-US" sz="1400">
                <a:ea typeface="나눔스퀘어 네오 Regular"/>
              </a:rPr>
              <a:t> 호텔 리뷰 데이터 셋을 통해 감성 분석 학습하여 모델을 저장한다.</a:t>
            </a:r>
            <a:endParaRPr lang="ko-KR" alt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400" err="1">
                <a:ea typeface="나눔스퀘어 네오 Regular"/>
              </a:rPr>
              <a:t>hotel_recommender.py</a:t>
            </a:r>
            <a:r>
              <a:rPr lang="ko-KR" sz="1400">
                <a:ea typeface="나눔스퀘어 네오 Regular"/>
              </a:rPr>
              <a:t> :</a:t>
            </a:r>
            <a:r>
              <a:rPr lang="ko-KR" altLang="en-US" sz="1400">
                <a:ea typeface="나눔스퀘어 네오 Regular"/>
              </a:rPr>
              <a:t> 사용자가 입력한 질문을 </a:t>
            </a:r>
            <a:r>
              <a:rPr lang="ko-KR" altLang="en-US" sz="1400" err="1">
                <a:ea typeface="나눔스퀘어 네오 Regular"/>
              </a:rPr>
              <a:t>임베딩하여</a:t>
            </a:r>
            <a:r>
              <a:rPr lang="ko-KR" altLang="en-US" sz="1400">
                <a:ea typeface="나눔스퀘어 네오 Regular"/>
              </a:rPr>
              <a:t> 호텔별로 유사도와 감성점수 결합하여 추천점수를 도출하고, 가장 점수가 높은 호텔을 리턴</a:t>
            </a:r>
            <a:endParaRPr lang="ko-KR" altLang="en-US" sz="1400"/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sz="1400"/>
          </a:p>
          <a:p>
            <a:r>
              <a:rPr lang="ko-KR" altLang="en-US" sz="1600" err="1">
                <a:ea typeface="나눔스퀘어 네오 Regular"/>
              </a:rPr>
              <a:t>Chat</a:t>
            </a:r>
            <a:r>
              <a:rPr lang="ko-KR" altLang="en-US" sz="1600">
                <a:ea typeface="나눔스퀘어 네오 Regular"/>
              </a:rPr>
              <a:t> </a:t>
            </a:r>
            <a:r>
              <a:rPr lang="ko-KR" altLang="en-US" sz="1600" err="1">
                <a:ea typeface="나눔스퀘어 네오 Regular"/>
              </a:rPr>
              <a:t>UI</a:t>
            </a:r>
            <a:r>
              <a:rPr lang="ko-KR" altLang="en-US" sz="1600">
                <a:ea typeface="나눔스퀘어 네오 Regular"/>
              </a:rPr>
              <a:t> </a:t>
            </a:r>
            <a:r>
              <a:rPr lang="en-US" altLang="ko-KR" sz="1600">
                <a:ea typeface="나눔스퀘어 네오 Regular"/>
              </a:rPr>
              <a:t>F</a:t>
            </a:r>
            <a:r>
              <a:rPr lang="ko-KR" altLang="en-US" sz="1600" err="1">
                <a:ea typeface="나눔스퀘어 네오 Regular"/>
              </a:rPr>
              <a:t>low</a:t>
            </a:r>
            <a:endParaRPr lang="ko-KR" altLang="en-US" sz="1600"/>
          </a:p>
          <a:p>
            <a:pPr lvl="1"/>
            <a:r>
              <a:rPr lang="ko-KR" altLang="en-US" sz="1400" err="1">
                <a:ea typeface="나눔스퀘어 네오 Regular"/>
              </a:rPr>
              <a:t>Flask</a:t>
            </a:r>
            <a:r>
              <a:rPr lang="ko-KR" altLang="en-US" sz="1400">
                <a:ea typeface="나눔스퀘어 네오 Regular"/>
              </a:rPr>
              <a:t> </a:t>
            </a:r>
            <a:r>
              <a:rPr lang="ko-KR" altLang="en-US" sz="1400" err="1">
                <a:ea typeface="나눔스퀘어 네오 Regular"/>
              </a:rPr>
              <a:t>run</a:t>
            </a:r>
            <a:r>
              <a:rPr lang="ko-KR" altLang="en-US" sz="1400">
                <a:ea typeface="나눔스퀘어 네오 Regular"/>
              </a:rPr>
              <a:t> -&gt; </a:t>
            </a:r>
            <a:r>
              <a:rPr lang="ko-KR" altLang="en-US" sz="1400" err="1">
                <a:ea typeface="나눔스퀘어 네오 Regular"/>
              </a:rPr>
              <a:t>index.html</a:t>
            </a:r>
            <a:r>
              <a:rPr lang="ko-KR" altLang="en-US" sz="1400">
                <a:ea typeface="나눔스퀘어 네오 Regular"/>
              </a:rPr>
              <a:t> -&gt; 127.0.0.1:5000 -&gt; 사용자 질문 입력 -&gt; </a:t>
            </a:r>
            <a:r>
              <a:rPr lang="ko-KR" altLang="en-US" sz="1400" err="1">
                <a:ea typeface="나눔스퀘어 네오 Regular"/>
              </a:rPr>
              <a:t>h</a:t>
            </a:r>
            <a:r>
              <a:rPr lang="en-US" altLang="ko-KR" sz="1400" err="1">
                <a:ea typeface="나눔스퀘어 네오 Regular"/>
              </a:rPr>
              <a:t>otel</a:t>
            </a:r>
            <a:r>
              <a:rPr lang="ko-KR" sz="1400">
                <a:ea typeface="나눔스퀘어 네오 Regular"/>
              </a:rPr>
              <a:t>_</a:t>
            </a:r>
            <a:r>
              <a:rPr lang="ko-KR" sz="1400" err="1">
                <a:ea typeface="나눔스퀘어 네오 Regular"/>
              </a:rPr>
              <a:t>question_classifier</a:t>
            </a:r>
            <a:r>
              <a:rPr lang="en-US" altLang="ko-KR" sz="1400">
                <a:ea typeface="나눔스퀘어 네오 Regular"/>
              </a:rPr>
              <a:t>_</a:t>
            </a:r>
            <a:r>
              <a:rPr lang="en-US" altLang="ko-KR" sz="1400" err="1">
                <a:ea typeface="나눔스퀘어 네오 Regular"/>
              </a:rPr>
              <a:t>gpt</a:t>
            </a:r>
            <a:r>
              <a:rPr lang="en-US" altLang="ko-KR" sz="1400">
                <a:ea typeface="나눔스퀘어 네오 Regular"/>
              </a:rPr>
              <a:t>_</a:t>
            </a:r>
            <a:r>
              <a:rPr lang="ko-KR" sz="1400" err="1">
                <a:ea typeface="나눔스퀘어 네오 Regular"/>
              </a:rPr>
              <a:t>api.py</a:t>
            </a:r>
            <a:r>
              <a:rPr lang="en-US" altLang="ko-KR" sz="1400">
                <a:ea typeface="나눔스퀘어 네오 Regular"/>
              </a:rPr>
              <a:t>(def </a:t>
            </a:r>
            <a:r>
              <a:rPr lang="en-US" altLang="ko-KR" sz="1400" err="1">
                <a:ea typeface="나눔스퀘어 네오 Regular"/>
              </a:rPr>
              <a:t>is_hotel_related</a:t>
            </a:r>
            <a:r>
              <a:rPr lang="en-US" altLang="ko-KR" sz="1400">
                <a:ea typeface="나눔스퀘어 네오 Regular"/>
              </a:rPr>
              <a:t>) -&gt; 0 : </a:t>
            </a:r>
            <a:r>
              <a:rPr lang="en-US" altLang="ko-KR" sz="1400" err="1">
                <a:ea typeface="나눔스퀘어 네오 Regular"/>
              </a:rPr>
              <a:t>GPT4</a:t>
            </a:r>
            <a:r>
              <a:rPr lang="en-US" altLang="ko-KR" sz="1400">
                <a:ea typeface="나눔스퀘어 네오 Regular"/>
              </a:rPr>
              <a:t> API 로 </a:t>
            </a:r>
            <a:r>
              <a:rPr lang="en-US" altLang="ko-KR" sz="1400" err="1">
                <a:ea typeface="나눔스퀘어 네오 Regular"/>
              </a:rPr>
              <a:t>답변</a:t>
            </a:r>
            <a:r>
              <a:rPr lang="en-US" altLang="ko-KR" sz="1400">
                <a:ea typeface="나눔스퀘어 네오 Regular"/>
              </a:rPr>
              <a:t>, 1: </a:t>
            </a:r>
            <a:r>
              <a:rPr lang="en-US" sz="1400" err="1">
                <a:ea typeface="나눔스퀘어 네오 Regular"/>
              </a:rPr>
              <a:t>hotel_recommender.py</a:t>
            </a:r>
            <a:r>
              <a:rPr lang="en-US" sz="1400">
                <a:ea typeface="나눔스퀘어 네오 Regular"/>
              </a:rPr>
              <a:t> (def </a:t>
            </a:r>
            <a:r>
              <a:rPr lang="en-US" sz="1400" err="1">
                <a:ea typeface="나눔스퀘어 네오 Regular"/>
              </a:rPr>
              <a:t>recommend_hotel</a:t>
            </a:r>
            <a:r>
              <a:rPr lang="en-US" sz="1400">
                <a:ea typeface="나눔스퀘어 네오 Regular"/>
              </a:rPr>
              <a:t> -&gt; def </a:t>
            </a:r>
            <a:r>
              <a:rPr lang="en-US" sz="1400" err="1">
                <a:ea typeface="나눔스퀘어 네오 Regular"/>
              </a:rPr>
              <a:t>get_sentiment_score</a:t>
            </a:r>
            <a:r>
              <a:rPr lang="en-US" sz="1400">
                <a:ea typeface="나눔스퀘어 네오 Regular"/>
              </a:rPr>
              <a:t>) </a:t>
            </a:r>
            <a:r>
              <a:rPr lang="ko-KR" altLang="en-US" sz="1400">
                <a:ea typeface="나눔스퀘어 네오 Regular"/>
              </a:rPr>
              <a:t>추천점수</a:t>
            </a:r>
            <a:r>
              <a:rPr lang="en-US" sz="1400">
                <a:ea typeface="나눔스퀘어 네오 Regular"/>
              </a:rPr>
              <a:t> </a:t>
            </a:r>
            <a:r>
              <a:rPr lang="ko-KR" altLang="en-US" sz="1400">
                <a:ea typeface="나눔스퀘어 네오 Regular"/>
              </a:rPr>
              <a:t>계산</a:t>
            </a:r>
            <a:r>
              <a:rPr lang="en-US" altLang="ko-KR" sz="1400">
                <a:ea typeface="나눔스퀘어 네오 Regular"/>
              </a:rPr>
              <a:t> </a:t>
            </a:r>
            <a:r>
              <a:rPr lang="ko-KR" altLang="en-US" sz="1400">
                <a:ea typeface="나눔스퀘어 네오 Regular"/>
              </a:rPr>
              <a:t>후</a:t>
            </a:r>
            <a:r>
              <a:rPr lang="en-US" sz="1400">
                <a:ea typeface="나눔스퀘어 네오 Regular"/>
              </a:rPr>
              <a:t> </a:t>
            </a:r>
            <a:r>
              <a:rPr lang="ko-KR" altLang="en-US" sz="1400">
                <a:ea typeface="나눔스퀘어 네오 Regular"/>
              </a:rPr>
              <a:t>호텔</a:t>
            </a:r>
            <a:r>
              <a:rPr lang="en-US" sz="1400">
                <a:ea typeface="나눔스퀘어 네오 Regular"/>
              </a:rPr>
              <a:t> </a:t>
            </a:r>
            <a:r>
              <a:rPr lang="en-US" sz="1400" err="1">
                <a:ea typeface="나눔스퀘어 네오 Regular"/>
              </a:rPr>
              <a:t>이름</a:t>
            </a:r>
            <a:r>
              <a:rPr lang="ko-KR" altLang="en-US" sz="1400">
                <a:ea typeface="나눔스퀘어 네오 Regular"/>
              </a:rPr>
              <a:t>을</a:t>
            </a:r>
            <a:r>
              <a:rPr lang="en-US" sz="1400">
                <a:ea typeface="나눔스퀘어 네오 Regular"/>
              </a:rPr>
              <a:t> </a:t>
            </a:r>
            <a:r>
              <a:rPr lang="ko-KR" altLang="en-US" sz="1400">
                <a:ea typeface="나눔스퀘어 네오 Regular"/>
              </a:rPr>
              <a:t>리턴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6227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7592-03BC-6D42-5BD6-57675C10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챗봇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5CC84-443E-16A6-57EB-C2EB5296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307" y="1690688"/>
            <a:ext cx="5618508" cy="44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53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DE3BF-2177-A369-284F-19C646A1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나눔스퀘어 네오 Regular"/>
              </a:rPr>
              <a:t>업데이트 필요 사항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B601C-3F1F-49F6-1FC4-5DCA9CA5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sz="1600">
                <a:ea typeface="나눔스퀘어 네오 Regular"/>
              </a:rPr>
              <a:t>현재 사용자가 </a:t>
            </a:r>
            <a:r>
              <a:rPr lang="ko-KR" altLang="en-US" sz="1600" err="1">
                <a:ea typeface="나눔스퀘어 네오 Regular"/>
              </a:rPr>
              <a:t>챗봇에게</a:t>
            </a:r>
            <a:r>
              <a:rPr lang="ko-KR" altLang="en-US" sz="1600">
                <a:ea typeface="나눔스퀘어 네오 Regular"/>
              </a:rPr>
              <a:t> 호텔을 추천을 요청하면 </a:t>
            </a:r>
            <a:r>
              <a:rPr lang="ko-KR" altLang="en-US" sz="1600" err="1">
                <a:ea typeface="나눔스퀘어 네오 Regular"/>
              </a:rPr>
              <a:t>hotel_recommender.py에서</a:t>
            </a:r>
            <a:r>
              <a:rPr lang="ko-KR" altLang="en-US" sz="1600">
                <a:ea typeface="나눔스퀘어 네오 Regular"/>
              </a:rPr>
              <a:t> 추천 시스템이 구동되는데, 완전한 답변을 받기까지 시간이 많이 소요된다.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200" err="1">
                <a:ea typeface="나눔스퀘어 네오 Regular"/>
              </a:rPr>
              <a:t>임베딩을</a:t>
            </a:r>
            <a:r>
              <a:rPr lang="ko-KR" altLang="en-US" sz="1200">
                <a:ea typeface="나눔스퀘어 네오 Regular"/>
              </a:rPr>
              <a:t> 비롯해서 점수 계산 로직을 개선해서 속도 향상이 필요하다.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sz="1200">
              <a:ea typeface="나눔스퀘어 네오 Regular"/>
            </a:endParaRPr>
          </a:p>
          <a:p>
            <a:r>
              <a:rPr lang="ko-KR" altLang="en-US" sz="1600" err="1">
                <a:ea typeface="나눔스퀘어 네오 Regular"/>
              </a:rPr>
              <a:t>챗봇</a:t>
            </a:r>
            <a:r>
              <a:rPr lang="ko-KR" altLang="en-US" sz="1600">
                <a:ea typeface="나눔스퀘어 네오 Regular"/>
              </a:rPr>
              <a:t> </a:t>
            </a:r>
            <a:r>
              <a:rPr lang="ko-KR" altLang="en-US" sz="1600" err="1">
                <a:ea typeface="나눔스퀘어 네오 Regular"/>
              </a:rPr>
              <a:t>UI를</a:t>
            </a:r>
            <a:r>
              <a:rPr lang="ko-KR" altLang="en-US" sz="1600">
                <a:ea typeface="나눔스퀘어 네오 Regular"/>
              </a:rPr>
              <a:t> 개선하여 사용자에게 좀 더 편리한 환경을 구성할 수 있다.</a:t>
            </a:r>
          </a:p>
          <a:p>
            <a:endParaRPr lang="ko-KR" altLang="en-US" sz="1600">
              <a:ea typeface="나눔스퀘어 네오 Regular"/>
            </a:endParaRPr>
          </a:p>
          <a:p>
            <a:r>
              <a:rPr lang="ko-KR" altLang="en-US" sz="1600">
                <a:ea typeface="나눔스퀘어 네오 Regular"/>
              </a:rPr>
              <a:t>호텔 리뷰페이지에서 업데이트 되는 값들을 추가적으로 크롤링하여 데이터 테이블 신규화가 필요하다.</a:t>
            </a:r>
          </a:p>
          <a:p>
            <a:endParaRPr lang="ko-KR" altLang="en-US" sz="1600">
              <a:ea typeface="나눔스퀘어 네오 Regular"/>
            </a:endParaRPr>
          </a:p>
          <a:p>
            <a:r>
              <a:rPr lang="ko-KR" altLang="en-US" sz="1600">
                <a:ea typeface="나눔스퀘어 네오 Regular"/>
              </a:rPr>
              <a:t>호텔 리뷰데이터를 감성 평가 훈련데이터로 사용할 때 리뷰 점수를 가지고 긍정과 부정 레이블로 나누었는데, 해당 부분에 로직을 개선해서 정확도를 높일 수 있다.</a:t>
            </a:r>
          </a:p>
          <a:p>
            <a:endParaRPr lang="ko-KR" altLang="en-US" sz="1600">
              <a:ea typeface="나눔스퀘어 네오 Regular"/>
            </a:endParaRPr>
          </a:p>
          <a:p>
            <a:r>
              <a:rPr lang="ko-KR" altLang="en-US" sz="1600">
                <a:ea typeface="나눔스퀘어 네오 Regular"/>
              </a:rPr>
              <a:t>위치, 가격 등 </a:t>
            </a:r>
            <a:r>
              <a:rPr lang="ko-KR" altLang="en-US" sz="1600" err="1">
                <a:ea typeface="나눔스퀘어 네오 Regular"/>
              </a:rPr>
              <a:t>시멘틱한</a:t>
            </a:r>
            <a:r>
              <a:rPr lang="ko-KR" altLang="en-US" sz="1600">
                <a:ea typeface="나눔스퀘어 네오 Regular"/>
              </a:rPr>
              <a:t> 정보를 룰베이스 기반으로 처리하는 로직을 추가하여, 전반적인 모델의 성능을 높일 수 있다.</a:t>
            </a:r>
          </a:p>
          <a:p>
            <a:endParaRPr lang="ko-KR" altLang="en-US" sz="1600">
              <a:ea typeface="나눔스퀘어 네오 Regular"/>
            </a:endParaRPr>
          </a:p>
          <a:p>
            <a:r>
              <a:rPr lang="ko-KR" sz="1600">
                <a:ea typeface="나눔스퀘어 네오 Regular"/>
              </a:rPr>
              <a:t>사용자에 </a:t>
            </a:r>
            <a:r>
              <a:rPr lang="ko-KR" altLang="en-US" sz="1600">
                <a:ea typeface="나눔스퀘어 네오 Regular"/>
              </a:rPr>
              <a:t>위치 데이터를 사용하여</a:t>
            </a:r>
            <a:r>
              <a:rPr lang="ko-KR" sz="1600">
                <a:ea typeface="나눔스퀘어 네오 Regular"/>
              </a:rPr>
              <a:t> 호텔 </a:t>
            </a:r>
            <a:r>
              <a:rPr lang="ko-KR" altLang="en-US" sz="1600">
                <a:ea typeface="나눔스퀘어 네오 Regular"/>
              </a:rPr>
              <a:t>위치</a:t>
            </a:r>
            <a:r>
              <a:rPr lang="ko-KR" sz="1600">
                <a:ea typeface="나눔스퀘어 네오 Regular"/>
              </a:rPr>
              <a:t> </a:t>
            </a:r>
            <a:r>
              <a:rPr lang="ko-KR" altLang="en-US" sz="1600">
                <a:ea typeface="나눔스퀘어 네오 Regular"/>
              </a:rPr>
              <a:t>이동시간을</a:t>
            </a:r>
            <a:r>
              <a:rPr lang="ko-KR" sz="1600">
                <a:ea typeface="나눔스퀘어 네오 Regular"/>
              </a:rPr>
              <a:t> 사용하여</a:t>
            </a:r>
            <a:r>
              <a:rPr lang="en-US" altLang="ko-KR" sz="1600">
                <a:ea typeface="나눔스퀘어 네오 Regular"/>
              </a:rPr>
              <a:t>,</a:t>
            </a:r>
            <a:r>
              <a:rPr lang="ko-KR" sz="1600">
                <a:ea typeface="나눔스퀘어 네오 Regular"/>
              </a:rPr>
              <a:t> </a:t>
            </a:r>
            <a:r>
              <a:rPr lang="ko-KR" altLang="en-US" sz="1600">
                <a:ea typeface="나눔스퀘어 네오 Regular"/>
              </a:rPr>
              <a:t>위치 기반 추천 시스템을 구현할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41326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693A-8B91-70F8-2D9C-B5AF139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추천 시스템의 필요성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F0B96E-DA90-94C3-0AEE-427910DE9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101" y="1878525"/>
            <a:ext cx="425244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F37911-62F4-7720-3FEB-7BFB088DB2B8}"/>
              </a:ext>
            </a:extLst>
          </p:cNvPr>
          <p:cNvSpPr txBox="1"/>
          <p:nvPr/>
        </p:nvSpPr>
        <p:spPr>
          <a:xfrm>
            <a:off x="6156456" y="3429000"/>
            <a:ext cx="5257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수많은 호텔 중</a:t>
            </a:r>
            <a:r>
              <a:rPr lang="en-US" altLang="ko-KR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,</a:t>
            </a:r>
          </a:p>
          <a:p>
            <a:pPr algn="ctr"/>
            <a:r>
              <a:rPr lang="ko-KR" altLang="en-US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나에게 딱 맞는 호텔은</a:t>
            </a:r>
            <a:r>
              <a:rPr lang="en-US" altLang="ko-KR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?</a:t>
            </a:r>
            <a:endParaRPr lang="ko-KR" altLang="en-US" sz="3200">
              <a:solidFill>
                <a:srgbClr val="D93705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호텔 추천 챗봇 소개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48A75D-2280-4C1E-6D57-50AC55659AC1}"/>
              </a:ext>
            </a:extLst>
          </p:cNvPr>
          <p:cNvGrpSpPr/>
          <p:nvPr/>
        </p:nvGrpSpPr>
        <p:grpSpPr>
          <a:xfrm>
            <a:off x="1435022" y="2072229"/>
            <a:ext cx="9580705" cy="2713541"/>
            <a:chOff x="838200" y="1833580"/>
            <a:chExt cx="9580705" cy="2713541"/>
          </a:xfrm>
        </p:grpSpPr>
        <p:pic>
          <p:nvPicPr>
            <p:cNvPr id="1028" name="Picture 4" descr="128-1280406_view-user-icon-png-user-circle-icon-png - HotelBooQi">
              <a:extLst>
                <a:ext uri="{FF2B5EF4-FFF2-40B4-BE49-F238E27FC236}">
                  <a16:creationId xmlns:a16="http://schemas.microsoft.com/office/drawing/2014/main" id="{59D6194D-FBB9-5FAE-993C-BBE81F8D5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214" y="1833580"/>
              <a:ext cx="1904999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5E8766B-E8B5-5618-66FB-B9BA9748065C}"/>
                </a:ext>
              </a:extLst>
            </p:cNvPr>
            <p:cNvSpPr/>
            <p:nvPr/>
          </p:nvSpPr>
          <p:spPr>
            <a:xfrm>
              <a:off x="838200" y="3889699"/>
              <a:ext cx="3481026" cy="657422"/>
            </a:xfrm>
            <a:prstGeom prst="roundRect">
              <a:avLst/>
            </a:prstGeom>
            <a:solidFill>
              <a:srgbClr val="4A83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“</a:t>
              </a:r>
              <a:r>
                <a:rPr lang="ko-KR" altLang="en-US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깨끗하고 친절한 호텔을 원해</a:t>
              </a:r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”</a:t>
              </a:r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pic>
          <p:nvPicPr>
            <p:cNvPr id="1036" name="Picture 12" descr="chatbot icon on white background. Online support service bot sign. chat bot  sign for support service concept. flat style. 10927083 Vector Art at  Vecteezy">
              <a:extLst>
                <a:ext uri="{FF2B5EF4-FFF2-40B4-BE49-F238E27FC236}">
                  <a16:creationId xmlns:a16="http://schemas.microsoft.com/office/drawing/2014/main" id="{43FA9CD1-713C-3DCF-8084-6763A5942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99" y="1833580"/>
              <a:ext cx="1850759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A0848C6-B6CB-6565-9D77-931B3671DEE9}"/>
                </a:ext>
              </a:extLst>
            </p:cNvPr>
            <p:cNvSpPr/>
            <p:nvPr/>
          </p:nvSpPr>
          <p:spPr>
            <a:xfrm>
              <a:off x="5709851" y="3889699"/>
              <a:ext cx="4709054" cy="657422"/>
            </a:xfrm>
            <a:prstGeom prst="roundRect">
              <a:avLst/>
            </a:prstGeom>
            <a:solidFill>
              <a:srgbClr val="4A83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"</a:t>
              </a:r>
              <a:r>
                <a:rPr lang="ko-KR" altLang="en-US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신라스테이</a:t>
              </a:r>
              <a:r>
                <a:rPr lang="ko-KR" altLang="en-US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구로</a:t>
              </a:r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"</a:t>
              </a:r>
              <a:r>
                <a:rPr lang="ko-KR" altLang="en-US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를 추천합니다</a:t>
              </a:r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 </a:t>
              </a:r>
              <a:r>
                <a:rPr lang="ko-KR" altLang="en-US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이 호텔은</a:t>
              </a:r>
              <a:r>
                <a:rPr lang="en-US" altLang="ko-KR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…</a:t>
              </a:r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D57A304-B51D-817E-8AA8-C38006470195}"/>
              </a:ext>
            </a:extLst>
          </p:cNvPr>
          <p:cNvSpPr txBox="1"/>
          <p:nvPr/>
        </p:nvSpPr>
        <p:spPr>
          <a:xfrm>
            <a:off x="2468131" y="5437384"/>
            <a:ext cx="72557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고객이 원하는</a:t>
            </a:r>
            <a:r>
              <a:rPr lang="en-US" altLang="ko-KR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, </a:t>
            </a:r>
            <a:r>
              <a:rPr lang="ko-KR" altLang="en-US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맞춤형 호텔 추천 서비스</a:t>
            </a:r>
          </a:p>
        </p:txBody>
      </p:sp>
    </p:spTree>
    <p:extLst>
      <p:ext uri="{BB962C8B-B14F-4D97-AF65-F5344CB8AC3E}">
        <p14:creationId xmlns:p14="http://schemas.microsoft.com/office/powerpoint/2010/main" val="35334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19A6-2D44-615A-6B9E-1D9EBBD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호텔 추천 챗봇 소개</a:t>
            </a:r>
          </a:p>
        </p:txBody>
      </p:sp>
      <p:pic>
        <p:nvPicPr>
          <p:cNvPr id="2060" name="Picture 12" descr="Download Clear OpenAI ChatGPT Logo - Different ChatGPT Dimensions With  Variations - Chat GPT AI Hub">
            <a:extLst>
              <a:ext uri="{FF2B5EF4-FFF2-40B4-BE49-F238E27FC236}">
                <a16:creationId xmlns:a16="http://schemas.microsoft.com/office/drawing/2014/main" id="{52F333F8-96E7-5ED6-7010-3404DA24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05" y="2455336"/>
            <a:ext cx="1994378" cy="199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08A28A-AADA-CC2B-0D83-2D08F0C9AE67}"/>
              </a:ext>
            </a:extLst>
          </p:cNvPr>
          <p:cNvSpPr txBox="1"/>
          <p:nvPr/>
        </p:nvSpPr>
        <p:spPr>
          <a:xfrm>
            <a:off x="0" y="5013196"/>
            <a:ext cx="12191999" cy="1326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챗봇과의 대화를 통해 사용자의 취향을 파악하고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리뷰 데이터에 근거해 가장 적절한 호텔을 추천</a:t>
            </a:r>
          </a:p>
        </p:txBody>
      </p:sp>
      <p:pic>
        <p:nvPicPr>
          <p:cNvPr id="40" name="Picture 4" descr="128-1280406_view-user-icon-png-user-circle-icon-png - HotelBooQi">
            <a:extLst>
              <a:ext uri="{FF2B5EF4-FFF2-40B4-BE49-F238E27FC236}">
                <a16:creationId xmlns:a16="http://schemas.microsoft.com/office/drawing/2014/main" id="{8C2C2C9E-291F-B162-E95C-85F1B1FA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69" y="247650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5ECD38C-BEE8-7CEF-928E-D3BBBC5FC2F4}"/>
              </a:ext>
            </a:extLst>
          </p:cNvPr>
          <p:cNvCxnSpPr>
            <a:cxnSpLocks/>
          </p:cNvCxnSpPr>
          <p:nvPr/>
        </p:nvCxnSpPr>
        <p:spPr>
          <a:xfrm>
            <a:off x="7537496" y="3076131"/>
            <a:ext cx="145754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4726088-C869-ED05-0261-E6DCF4DAC1CF}"/>
              </a:ext>
            </a:extLst>
          </p:cNvPr>
          <p:cNvSpPr/>
          <p:nvPr/>
        </p:nvSpPr>
        <p:spPr>
          <a:xfrm>
            <a:off x="9359422" y="2431814"/>
            <a:ext cx="1994378" cy="1994373"/>
          </a:xfrm>
          <a:prstGeom prst="roundRect">
            <a:avLst>
              <a:gd name="adj" fmla="val 20804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추천 시스템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BD41C8-3789-85E5-34AF-A24CD082ACDA}"/>
              </a:ext>
            </a:extLst>
          </p:cNvPr>
          <p:cNvCxnSpPr>
            <a:cxnSpLocks/>
          </p:cNvCxnSpPr>
          <p:nvPr/>
        </p:nvCxnSpPr>
        <p:spPr>
          <a:xfrm flipH="1">
            <a:off x="7489369" y="3727295"/>
            <a:ext cx="145754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4ABBDD4-03A1-0B88-684C-906F9934B7E9}"/>
              </a:ext>
            </a:extLst>
          </p:cNvPr>
          <p:cNvCxnSpPr>
            <a:cxnSpLocks/>
          </p:cNvCxnSpPr>
          <p:nvPr/>
        </p:nvCxnSpPr>
        <p:spPr>
          <a:xfrm>
            <a:off x="3316130" y="3076131"/>
            <a:ext cx="145754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333FC7A-0677-DD7E-E056-207113AFAB13}"/>
              </a:ext>
            </a:extLst>
          </p:cNvPr>
          <p:cNvCxnSpPr>
            <a:cxnSpLocks/>
          </p:cNvCxnSpPr>
          <p:nvPr/>
        </p:nvCxnSpPr>
        <p:spPr>
          <a:xfrm flipH="1">
            <a:off x="3268003" y="3727295"/>
            <a:ext cx="1457540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8F7F5C7-B854-0511-B53D-E9EDDA3B8874}"/>
              </a:ext>
            </a:extLst>
          </p:cNvPr>
          <p:cNvSpPr txBox="1"/>
          <p:nvPr/>
        </p:nvSpPr>
        <p:spPr>
          <a:xfrm>
            <a:off x="2837215" y="3861944"/>
            <a:ext cx="241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답변 </a:t>
            </a:r>
            <a:r>
              <a:rPr lang="en-US" altLang="ko-KR"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 </a:t>
            </a:r>
            <a:r>
              <a:rPr lang="ko-KR" altLang="en-US"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추가 질의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C73D13-FA46-4308-4368-5FB2B9490BA4}"/>
              </a:ext>
            </a:extLst>
          </p:cNvPr>
          <p:cNvSpPr txBox="1"/>
          <p:nvPr/>
        </p:nvSpPr>
        <p:spPr>
          <a:xfrm>
            <a:off x="2820603" y="2657638"/>
            <a:ext cx="241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요구 사항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0F9BE96-AC6C-ED17-3A5B-3DEA273E8C3E}"/>
              </a:ext>
            </a:extLst>
          </p:cNvPr>
          <p:cNvSpPr txBox="1"/>
          <p:nvPr/>
        </p:nvSpPr>
        <p:spPr>
          <a:xfrm>
            <a:off x="7083731" y="3861944"/>
            <a:ext cx="241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호텔 추천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47BA278-BFAE-D87B-B38D-14387EEE976F}"/>
              </a:ext>
            </a:extLst>
          </p:cNvPr>
          <p:cNvSpPr txBox="1"/>
          <p:nvPr/>
        </p:nvSpPr>
        <p:spPr>
          <a:xfrm>
            <a:off x="7083731" y="2657638"/>
            <a:ext cx="241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사용자의 취향</a:t>
            </a:r>
          </a:p>
        </p:txBody>
      </p:sp>
      <p:pic>
        <p:nvPicPr>
          <p:cNvPr id="3" name="그림 2" descr="텍스트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D558737A-6370-9DB0-D76C-3C83C2AA1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395" y="1364869"/>
            <a:ext cx="696431" cy="8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4E40C-669C-66EB-19B2-B1ADD425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6">
            <a:extLst>
              <a:ext uri="{FF2B5EF4-FFF2-40B4-BE49-F238E27FC236}">
                <a16:creationId xmlns:a16="http://schemas.microsoft.com/office/drawing/2014/main" id="{E9838406-7CB6-DC26-4B45-4D2D5611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46" y="1690688"/>
            <a:ext cx="4102076" cy="4197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222FB0-99DA-5049-451F-F0201EEB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네오 Regular"/>
                <a:ea typeface="나눔스퀘어 네오 Regular"/>
              </a:rPr>
              <a:t>호텔 데이터 </a:t>
            </a:r>
            <a:r>
              <a:rPr lang="ko-KR" altLang="en-US" err="1">
                <a:latin typeface="나눔스퀘어 네오 Regular"/>
                <a:ea typeface="나눔스퀘어 네오 Regular"/>
              </a:rPr>
              <a:t>크롤링</a:t>
            </a:r>
            <a:endParaRPr lang="ko-KR" altLang="en-US">
              <a:latin typeface="나눔스퀘어 네오 Regular"/>
            </a:endParaRPr>
          </a:p>
        </p:txBody>
      </p:sp>
      <p:pic>
        <p:nvPicPr>
          <p:cNvPr id="16386" name="Picture 2" descr="Brandfetch | Yanolja Logos &amp; Brand Assets">
            <a:extLst>
              <a:ext uri="{FF2B5EF4-FFF2-40B4-BE49-F238E27FC236}">
                <a16:creationId xmlns:a16="http://schemas.microsoft.com/office/drawing/2014/main" id="{5230A104-B811-54CD-3BB2-3578FDBE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07" y="2378081"/>
            <a:ext cx="2780985" cy="27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6ADEB-3974-8B3D-1702-8CAB14CD7352}"/>
              </a:ext>
            </a:extLst>
          </p:cNvPr>
          <p:cNvSpPr txBox="1"/>
          <p:nvPr/>
        </p:nvSpPr>
        <p:spPr>
          <a:xfrm>
            <a:off x="883541" y="5160374"/>
            <a:ext cx="4786115" cy="686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유명 숙박 업체 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‘</a:t>
            </a: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야놀자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’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73F3E1-BDB0-9ABC-3113-288D61EAB434}"/>
              </a:ext>
            </a:extLst>
          </p:cNvPr>
          <p:cNvSpPr/>
          <p:nvPr/>
        </p:nvSpPr>
        <p:spPr>
          <a:xfrm>
            <a:off x="6575688" y="2972247"/>
            <a:ext cx="4009574" cy="2735133"/>
          </a:xfrm>
          <a:prstGeom prst="roundRect">
            <a:avLst>
              <a:gd name="adj" fmla="val 5290"/>
            </a:avLst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88379-EAB4-2DEE-F42F-9E47B704527A}"/>
              </a:ext>
            </a:extLst>
          </p:cNvPr>
          <p:cNvSpPr txBox="1"/>
          <p:nvPr/>
        </p:nvSpPr>
        <p:spPr>
          <a:xfrm>
            <a:off x="6582551" y="6000469"/>
            <a:ext cx="4002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모든 호텔 정보 </a:t>
            </a:r>
            <a:r>
              <a:rPr lang="ko-KR" altLang="en-US" sz="3200" err="1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크롤링</a:t>
            </a:r>
            <a:endParaRPr lang="ko-KR" altLang="en-US" sz="3200">
              <a:solidFill>
                <a:srgbClr val="D93705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37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4E40C-669C-66EB-19B2-B1ADD425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22FB0-99DA-5049-451F-F0201EEB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네오 Regular"/>
                <a:ea typeface="나눔스퀘어 네오 Regular"/>
              </a:rPr>
              <a:t>리뷰 데이터 </a:t>
            </a:r>
            <a:r>
              <a:rPr lang="ko-KR" altLang="en-US" err="1">
                <a:latin typeface="나눔스퀘어 네오 Regular"/>
                <a:ea typeface="나눔스퀘어 네오 Regular"/>
              </a:rPr>
              <a:t>크롤링</a:t>
            </a:r>
            <a:endParaRPr lang="ko-KR" altLang="en-US">
              <a:latin typeface="나눔스퀘어 네오 Regular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E3AB9D9-B895-F952-F6A1-3A8D90837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45"/>
          <a:stretch/>
        </p:blipFill>
        <p:spPr>
          <a:xfrm>
            <a:off x="6096000" y="1890663"/>
            <a:ext cx="4209893" cy="4369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0781D0-029D-00AA-5712-DB76B3258D3A}"/>
              </a:ext>
            </a:extLst>
          </p:cNvPr>
          <p:cNvSpPr/>
          <p:nvPr/>
        </p:nvSpPr>
        <p:spPr>
          <a:xfrm>
            <a:off x="6096001" y="3768574"/>
            <a:ext cx="1412220" cy="894110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DF6647-4CC3-1BBA-B238-49B792C454B1}"/>
              </a:ext>
            </a:extLst>
          </p:cNvPr>
          <p:cNvSpPr/>
          <p:nvPr/>
        </p:nvSpPr>
        <p:spPr>
          <a:xfrm>
            <a:off x="6096001" y="4735873"/>
            <a:ext cx="1790070" cy="682514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85533EA-EE1D-9EF4-B547-B0CF451A9B7F}"/>
              </a:ext>
            </a:extLst>
          </p:cNvPr>
          <p:cNvSpPr/>
          <p:nvPr/>
        </p:nvSpPr>
        <p:spPr>
          <a:xfrm>
            <a:off x="6096001" y="5497984"/>
            <a:ext cx="1790070" cy="682514"/>
          </a:xfrm>
          <a:prstGeom prst="roundRect">
            <a:avLst/>
          </a:prstGeom>
          <a:noFill/>
          <a:ln w="57150">
            <a:solidFill>
              <a:srgbClr val="D937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 descr="Brandfetch | Yanolja Logos &amp; Brand Assets">
            <a:extLst>
              <a:ext uri="{FF2B5EF4-FFF2-40B4-BE49-F238E27FC236}">
                <a16:creationId xmlns:a16="http://schemas.microsoft.com/office/drawing/2014/main" id="{5230A104-B811-54CD-3BB2-3578FDBE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07" y="2378081"/>
            <a:ext cx="2780985" cy="27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6ADEB-3974-8B3D-1702-8CAB14CD7352}"/>
              </a:ext>
            </a:extLst>
          </p:cNvPr>
          <p:cNvSpPr txBox="1"/>
          <p:nvPr/>
        </p:nvSpPr>
        <p:spPr>
          <a:xfrm>
            <a:off x="883541" y="5160374"/>
            <a:ext cx="4786115" cy="686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유명 숙박 업체 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‘</a:t>
            </a: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야놀자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’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12A08-75CB-A559-3564-8C51A69AFF3A}"/>
              </a:ext>
            </a:extLst>
          </p:cNvPr>
          <p:cNvSpPr txBox="1"/>
          <p:nvPr/>
        </p:nvSpPr>
        <p:spPr>
          <a:xfrm>
            <a:off x="7886071" y="3922498"/>
            <a:ext cx="24198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모든 호텔 </a:t>
            </a:r>
            <a:endParaRPr lang="en-US" altLang="ko-KR" sz="3200">
              <a:solidFill>
                <a:srgbClr val="D93705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r>
              <a:rPr lang="ko-KR" altLang="en-US" sz="3200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리뷰 </a:t>
            </a:r>
            <a:r>
              <a:rPr lang="ko-KR" altLang="en-US" sz="3200" err="1">
                <a:solidFill>
                  <a:srgbClr val="D93705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크롤링</a:t>
            </a:r>
            <a:endParaRPr lang="ko-KR" altLang="en-US" sz="3200">
              <a:solidFill>
                <a:srgbClr val="D93705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82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5FADB-2094-EE6F-ED14-656173DA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나눔스퀘어 네오 Regular"/>
              </a:rPr>
              <a:t>데이터베이스 구축</a:t>
            </a:r>
          </a:p>
        </p:txBody>
      </p:sp>
      <p:pic>
        <p:nvPicPr>
          <p:cNvPr id="12292" name="Picture 4" descr="MySQL logo and symbol, meaning, history, PNG">
            <a:extLst>
              <a:ext uri="{FF2B5EF4-FFF2-40B4-BE49-F238E27FC236}">
                <a16:creationId xmlns:a16="http://schemas.microsoft.com/office/drawing/2014/main" id="{C0E481E4-0F9D-027D-DC6B-176D0590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2455"/>
            <a:ext cx="5257801" cy="32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AEA2CB0E-5D5B-D43C-7979-2785079C7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34" y="2162454"/>
            <a:ext cx="3855940" cy="3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5FADB-2094-EE6F-ED14-656173DA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나눔스퀘어 네오 Regular"/>
              </a:rPr>
              <a:t>데이터베이스 구축</a:t>
            </a:r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1EA5E3-EF88-F3B9-D919-4B81E71DF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7" t="9761" r="7990" b="11111"/>
          <a:stretch/>
        </p:blipFill>
        <p:spPr>
          <a:xfrm>
            <a:off x="5959974" y="1851024"/>
            <a:ext cx="4809417" cy="3023503"/>
          </a:xfrm>
          <a:prstGeom prst="rect">
            <a:avLst/>
          </a:prstGeom>
        </p:spPr>
      </p:pic>
      <p:pic>
        <p:nvPicPr>
          <p:cNvPr id="11" name="내용 개체 틀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172EBCF-0F9E-25A2-3EBE-6F17C9255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4071" y="5312244"/>
            <a:ext cx="9075320" cy="929121"/>
          </a:xfr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910DAFC-6CA3-F847-6C84-D8668FD594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99" r="32" b="55151"/>
          <a:stretch/>
        </p:blipFill>
        <p:spPr>
          <a:xfrm>
            <a:off x="1694071" y="1851024"/>
            <a:ext cx="3621038" cy="30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27</Slides>
  <Notes>24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사용자 친화적인  호텔 추천 챗봇 시스템</vt:lpstr>
      <vt:lpstr>숙박 서비스 시장의 성장</vt:lpstr>
      <vt:lpstr>추천 시스템의 필요성</vt:lpstr>
      <vt:lpstr>호텔 추천 챗봇 소개</vt:lpstr>
      <vt:lpstr>호텔 추천 챗봇 소개</vt:lpstr>
      <vt:lpstr>호텔 데이터 크롤링</vt:lpstr>
      <vt:lpstr>리뷰 데이터 크롤링</vt:lpstr>
      <vt:lpstr>데이터베이스 구축</vt:lpstr>
      <vt:lpstr>데이터베이스 구축</vt:lpstr>
      <vt:lpstr>호텔 테이블</vt:lpstr>
      <vt:lpstr>리뷰 테이블</vt:lpstr>
      <vt:lpstr>KoBERT를 통한 감성 분석</vt:lpstr>
      <vt:lpstr>SBERT를 통한 문장 임베딩</vt:lpstr>
      <vt:lpstr>입력 문장과 리뷰 데이터 간의 유사도</vt:lpstr>
      <vt:lpstr>추천 스코어</vt:lpstr>
      <vt:lpstr>추천 스코어</vt:lpstr>
      <vt:lpstr>추천 스코어</vt:lpstr>
      <vt:lpstr>추천 스코어</vt:lpstr>
      <vt:lpstr>추천 스코어</vt:lpstr>
      <vt:lpstr>추천 스코어</vt:lpstr>
      <vt:lpstr>두 호텔 간 스코어 비교</vt:lpstr>
      <vt:lpstr>두 호텔 간 스코어 비교</vt:lpstr>
      <vt:lpstr>추천 스코어 비교</vt:lpstr>
      <vt:lpstr>전체 디렉토리 구조</vt:lpstr>
      <vt:lpstr>프로젝트 전체 구동 과정</vt:lpstr>
      <vt:lpstr>챗봇 예시</vt:lpstr>
      <vt:lpstr>업데이트 필요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친화적인  호텔 추천 챗봇 시스템</dc:title>
  <dc:creator>경민 이</dc:creator>
  <cp:revision>3</cp:revision>
  <dcterms:created xsi:type="dcterms:W3CDTF">2023-12-14T12:26:14Z</dcterms:created>
  <dcterms:modified xsi:type="dcterms:W3CDTF">2023-12-14T18:39:42Z</dcterms:modified>
</cp:coreProperties>
</file>